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6"/>
  </p:notesMasterIdLst>
  <p:sldIdLst>
    <p:sldId id="1984" r:id="rId2"/>
    <p:sldId id="256" r:id="rId3"/>
    <p:sldId id="294" r:id="rId4"/>
    <p:sldId id="295" r:id="rId5"/>
    <p:sldId id="389" r:id="rId6"/>
    <p:sldId id="390" r:id="rId7"/>
    <p:sldId id="391" r:id="rId8"/>
    <p:sldId id="392" r:id="rId9"/>
    <p:sldId id="395" r:id="rId10"/>
    <p:sldId id="318" r:id="rId11"/>
    <p:sldId id="396" r:id="rId12"/>
    <p:sldId id="397" r:id="rId13"/>
    <p:sldId id="320" r:id="rId14"/>
    <p:sldId id="398" r:id="rId15"/>
    <p:sldId id="273" r:id="rId16"/>
    <p:sldId id="274" r:id="rId17"/>
    <p:sldId id="275" r:id="rId18"/>
    <p:sldId id="276" r:id="rId19"/>
    <p:sldId id="286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399" r:id="rId29"/>
    <p:sldId id="277" r:id="rId30"/>
    <p:sldId id="400" r:id="rId31"/>
    <p:sldId id="401" r:id="rId32"/>
    <p:sldId id="402" r:id="rId33"/>
    <p:sldId id="403" r:id="rId34"/>
    <p:sldId id="404" r:id="rId35"/>
    <p:sldId id="405" r:id="rId36"/>
    <p:sldId id="406" r:id="rId37"/>
    <p:sldId id="407" r:id="rId38"/>
    <p:sldId id="408" r:id="rId39"/>
    <p:sldId id="287" r:id="rId40"/>
    <p:sldId id="288" r:id="rId41"/>
    <p:sldId id="289" r:id="rId42"/>
    <p:sldId id="290" r:id="rId43"/>
    <p:sldId id="291" r:id="rId44"/>
    <p:sldId id="293" r:id="rId45"/>
    <p:sldId id="409" r:id="rId46"/>
    <p:sldId id="304" r:id="rId47"/>
    <p:sldId id="410" r:id="rId48"/>
    <p:sldId id="411" r:id="rId49"/>
    <p:sldId id="412" r:id="rId50"/>
    <p:sldId id="413" r:id="rId51"/>
    <p:sldId id="414" r:id="rId52"/>
    <p:sldId id="307" r:id="rId53"/>
    <p:sldId id="308" r:id="rId54"/>
    <p:sldId id="415" r:id="rId55"/>
    <p:sldId id="416" r:id="rId56"/>
    <p:sldId id="417" r:id="rId57"/>
    <p:sldId id="418" r:id="rId58"/>
    <p:sldId id="419" r:id="rId59"/>
    <p:sldId id="420" r:id="rId60"/>
    <p:sldId id="421" r:id="rId61"/>
    <p:sldId id="422" r:id="rId62"/>
    <p:sldId id="1952" r:id="rId63"/>
    <p:sldId id="1960" r:id="rId64"/>
    <p:sldId id="1954" r:id="rId65"/>
    <p:sldId id="1983" r:id="rId66"/>
    <p:sldId id="1961" r:id="rId67"/>
    <p:sldId id="1955" r:id="rId68"/>
    <p:sldId id="1956" r:id="rId69"/>
    <p:sldId id="1962" r:id="rId70"/>
    <p:sldId id="1957" r:id="rId71"/>
    <p:sldId id="1982" r:id="rId72"/>
    <p:sldId id="1958" r:id="rId73"/>
    <p:sldId id="1880" r:id="rId74"/>
    <p:sldId id="1937" r:id="rId75"/>
    <p:sldId id="1942" r:id="rId76"/>
    <p:sldId id="1905" r:id="rId77"/>
    <p:sldId id="1907" r:id="rId78"/>
    <p:sldId id="1908" r:id="rId79"/>
    <p:sldId id="1909" r:id="rId80"/>
    <p:sldId id="1910" r:id="rId81"/>
    <p:sldId id="1911" r:id="rId82"/>
    <p:sldId id="1943" r:id="rId83"/>
    <p:sldId id="1944" r:id="rId84"/>
    <p:sldId id="1945" r:id="rId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24"/>
  </p:normalViewPr>
  <p:slideViewPr>
    <p:cSldViewPr snapToGrid="0" snapToObjects="1">
      <p:cViewPr varScale="1">
        <p:scale>
          <a:sx n="112" d="100"/>
          <a:sy n="112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4" Type="http://schemas.openxmlformats.org/officeDocument/2006/relationships/image" Target="../media/image4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42A75-948B-0C4D-8246-B45EE46A5C7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20019-AE11-5F46-A61F-69EAE26FE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52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BB0AB4C1-EF15-D04E-BE1E-1812D4446329}" type="slidenum">
              <a:rPr lang="en-US"/>
              <a:pPr/>
              <a:t>3</a:t>
            </a:fld>
            <a:endParaRPr lang="en-US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5325"/>
            <a:ext cx="6169025" cy="3470275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702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>
                <a:latin typeface="Arial" charset="0"/>
                <a:cs typeface="Arial" charset="0"/>
              </a:rPr>
              <a:t>Blob detector is distinct from harris corner detector</a:t>
            </a:r>
          </a:p>
        </p:txBody>
      </p:sp>
    </p:spTree>
    <p:extLst>
      <p:ext uri="{BB962C8B-B14F-4D97-AF65-F5344CB8AC3E}">
        <p14:creationId xmlns:p14="http://schemas.microsoft.com/office/powerpoint/2010/main" val="1011940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CCA212-E3EA-4739-98CC-117D047D003F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60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30F663-1D9C-4182-AA97-FE57FA310B97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DEE081-4C8C-41BF-BDAC-7C9F61253F89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61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5F1ACC-F19B-481E-AB4A-AFA49FF680D7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443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scale-space invariant feature detection using </a:t>
            </a:r>
            <a:r>
              <a:rPr lang="en-US" dirty="0" err="1"/>
              <a:t>DoG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79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809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30C4D-B644-4BF1-B862-380B3F44348A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25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02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B3E569AD-BE3B-1F4E-B6F8-50C694353342}" type="slidenum">
              <a:rPr lang="en-US"/>
              <a:pPr/>
              <a:t>8</a:t>
            </a:fld>
            <a:endParaRPr lang="en-US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734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BF356B-C23D-4938-AA88-87895EC5400D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41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238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D67658-14C2-47C4-936A-8FE44F66EAA2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52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A53FEC-5D69-428F-8FE1-CA98666B980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10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E4419A-2DD5-49F1-A019-4EA4F1158A62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51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875D0-3ECE-2F44-B2B8-59AC8BF79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6BA7F2-AB08-334B-9B14-20E63BAD6F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DF568-3DFF-8F40-94AF-5D6412742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0873-AC59-6042-9B45-F64A4D1A1DF2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C9C4D-2D6E-9D41-ABE6-A93A178A9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E186C-4498-6940-99DE-CFBD5377D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2ED5-71A6-E844-AA5F-0F6E7E0BF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79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4AF6D-52A9-2841-8A3E-C2DB13639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D6E1D3-5482-0341-951A-F4A7058E8D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041D7-D15D-8647-9011-6B3DA9E78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0873-AC59-6042-9B45-F64A4D1A1DF2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78B35-449E-EF43-A730-21AF8F8C0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5B029-A54C-9F46-81D0-CB1EB14C6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2ED5-71A6-E844-AA5F-0F6E7E0BF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5FD36C-15E9-A243-930F-1A624C0F9D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D06B09-6266-4A4C-9B2A-E3B7E2EEBD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6505E-CA67-4C4D-973B-CF1A981B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0873-AC59-6042-9B45-F64A4D1A1DF2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A5CA6-ADAE-0E46-8CA3-85E711853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047FE-1AC6-8E48-826C-2F4AEDCBB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2ED5-71A6-E844-AA5F-0F6E7E0BF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48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E8174D5-6B2C-2D42-A241-F9712B6542BD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866734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1934C-A255-BF4A-A1B0-9F375F7B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9140E-D869-1B43-BE85-1D81FB3E3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1A41C-7F68-C249-BCCC-43FC789F6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0873-AC59-6042-9B45-F64A4D1A1DF2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9877C-3EA4-474A-B2A9-7F6B57B65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14DE6-46F3-7744-AC96-0B7EDBF9A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2ED5-71A6-E844-AA5F-0F6E7E0BF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22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36D87-A6E8-7940-BE9F-F696D16BF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24D3E-87F3-F94C-B05A-51CE21EA0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8FCCF-607B-6747-A401-EF1A9FBC4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0873-AC59-6042-9B45-F64A4D1A1DF2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512AF-BE85-C648-BC87-ED7AB8954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9EF4B-71E5-8D41-A280-F57FC7CDD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2ED5-71A6-E844-AA5F-0F6E7E0BF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66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7A1D9-596D-5547-8027-777B37189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E6C84-8166-AB43-9926-89386E7EBE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A7F81-6175-3F49-A561-7552425186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E6C7F2-EC74-3B48-AB61-CA20F8EC8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0873-AC59-6042-9B45-F64A4D1A1DF2}" type="datetimeFigureOut">
              <a:rPr lang="en-US" smtClean="0"/>
              <a:t>9/25/18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98191-0C97-A04B-B084-610C18C08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1A3AE-9C83-B244-AA4A-F62FF3F7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2ED5-71A6-E844-AA5F-0F6E7E0BF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09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AE050-54AB-CF4C-9964-AD90B2213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3A4B1-9241-EF42-84ED-333179881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41C4AD-5472-F04F-9F27-EB6518CC98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CEF486-C55F-DD43-BEF1-6259FA5AC8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E1C314-1F82-CC40-9006-E8EC4FE54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5ED0C5-0DD7-BE4B-93CC-E216A9B59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0873-AC59-6042-9B45-F64A4D1A1DF2}" type="datetimeFigureOut">
              <a:rPr lang="en-US" smtClean="0"/>
              <a:t>9/25/18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6E098A-7312-554C-81B6-941F64C3E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0471BD-CDE8-9D40-92D8-1BEB8A38F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2ED5-71A6-E844-AA5F-0F6E7E0BF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01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0B51A-B0D5-E947-AC1C-4E86F42A4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65822E-3425-B04F-BC1D-80864B043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0873-AC59-6042-9B45-F64A4D1A1DF2}" type="datetimeFigureOut">
              <a:rPr lang="en-US" smtClean="0"/>
              <a:t>9/25/18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391DB1-77C1-6249-A0CA-3CCF1C99C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3D439-B5C6-A344-93D5-55DC72595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2ED5-71A6-E844-AA5F-0F6E7E0BF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04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EA2447-B2DC-BB49-B88B-2C45291F7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0873-AC59-6042-9B45-F64A4D1A1DF2}" type="datetimeFigureOut">
              <a:rPr lang="en-US" smtClean="0"/>
              <a:t>9/25/18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39128-297C-EB43-BAA2-2420BB2B3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0681A-F35E-0F4E-9819-6CAE43A43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2ED5-71A6-E844-AA5F-0F6E7E0BF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69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C7A95-6F6D-E648-8057-A92C31A6E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588C1-CF8D-9545-8A67-E905E9AF1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2C8A0E-9599-6B47-A51E-6859354EC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F8BAFD-AF5F-8C48-BBC9-561B5344F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0873-AC59-6042-9B45-F64A4D1A1DF2}" type="datetimeFigureOut">
              <a:rPr lang="en-US" smtClean="0"/>
              <a:t>9/25/18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5F70C-4919-EF4A-A943-A87DA105F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1DDEB-7CCC-9E44-AC06-F4675B50A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2ED5-71A6-E844-AA5F-0F6E7E0BF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4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C3967-5D60-354B-AFDA-D080C897E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970871-C563-8747-9C29-9B335E17BF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DA495B-8823-C84C-AAD8-42B6485DE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9DFDD4-6673-CA45-BF6C-28A0D81EE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0873-AC59-6042-9B45-F64A4D1A1DF2}" type="datetimeFigureOut">
              <a:rPr lang="en-US" smtClean="0"/>
              <a:t>9/25/18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AE2E3-A54C-C44C-B011-059CE9EA9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8FFF2-AA51-DD45-B42B-C2D23B974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2ED5-71A6-E844-AA5F-0F6E7E0BF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78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A012C0-DE47-FC4C-9AB2-AF8E67029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DE3EE-6588-3B4E-9B5E-5E36A23E3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29702-E265-8846-B2AB-3036818C89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20873-AC59-6042-9B45-F64A4D1A1DF2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5C863-72D0-A245-9EE0-A13B54EE5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7F7E6-3C8C-C644-BF0A-5B5D7D5A91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B2ED5-71A6-E844-AA5F-0F6E7E0BF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4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40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39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jpeg"/><Relationship Id="rId18" Type="http://schemas.openxmlformats.org/officeDocument/2006/relationships/oleObject" Target="../embeddings/oleObject6.bin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48.wmf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17" Type="http://schemas.openxmlformats.org/officeDocument/2006/relationships/image" Target="../media/image46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5.bin"/><Relationship Id="rId20" Type="http://schemas.openxmlformats.org/officeDocument/2006/relationships/oleObject" Target="../embeddings/oleObject7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5.wmf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19" Type="http://schemas.openxmlformats.org/officeDocument/2006/relationships/image" Target="../media/image47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ada.kth.se/cvap/abstracts/cvap198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91.jpeg"/><Relationship Id="rId12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0.jpeg"/><Relationship Id="rId11" Type="http://schemas.openxmlformats.org/officeDocument/2006/relationships/image" Target="../media/image87.wmf"/><Relationship Id="rId5" Type="http://schemas.openxmlformats.org/officeDocument/2006/relationships/image" Target="../media/image89.jpeg"/><Relationship Id="rId10" Type="http://schemas.openxmlformats.org/officeDocument/2006/relationships/oleObject" Target="../embeddings/oleObject9.bin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12" Type="http://schemas.openxmlformats.org/officeDocument/2006/relationships/image" Target="../media/image10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11" Type="http://schemas.openxmlformats.org/officeDocument/2006/relationships/image" Target="../media/image104.jpe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png"/><Relationship Id="rId4" Type="http://schemas.openxmlformats.org/officeDocument/2006/relationships/tags" Target="../tags/tag5.xml"/><Relationship Id="rId9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7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w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tiff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hyperlink" Target="http://people.csail.mit.edu/albert/ladypack/wiki/index.php/Known_implementations_of_SIF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wmf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03CD7-5DFA-B040-BF40-3E779FCB8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74C45-8EA5-E440-A798-8BA618167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Assignment 1 out</a:t>
            </a:r>
          </a:p>
          <a:p>
            <a:r>
              <a:rPr lang="en-US" dirty="0"/>
              <a:t>One more assignment in the pipeline</a:t>
            </a:r>
          </a:p>
          <a:p>
            <a:r>
              <a:rPr lang="en-US" b="1" i="1" u="sng" dirty="0"/>
              <a:t>All</a:t>
            </a:r>
            <a:r>
              <a:rPr lang="en-US" dirty="0"/>
              <a:t> assignments will be due Nov 20</a:t>
            </a:r>
          </a:p>
        </p:txBody>
      </p:sp>
    </p:spTree>
    <p:extLst>
      <p:ext uri="{BB962C8B-B14F-4D97-AF65-F5344CB8AC3E}">
        <p14:creationId xmlns:p14="http://schemas.microsoft.com/office/powerpoint/2010/main" val="623702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053" y="602583"/>
            <a:ext cx="4922253" cy="9821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8537" y="1709871"/>
            <a:ext cx="87469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Solutions to </a:t>
            </a:r>
            <a:r>
              <a:rPr lang="en-US" sz="3600" dirty="0" err="1"/>
              <a:t>Mx</a:t>
            </a:r>
            <a:r>
              <a:rPr lang="en-US" sz="3600" dirty="0"/>
              <a:t> = 0 are directions for which E is 0: window can slide in this direction without changing appearance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8537" y="3589294"/>
            <a:ext cx="8746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/>
              <a:t>For corners, we want no such directions to exist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32100" y="4927456"/>
            <a:ext cx="1759953" cy="1584159"/>
            <a:chOff x="3429000" y="2413000"/>
            <a:chExt cx="2362200" cy="2209800"/>
          </a:xfrm>
        </p:grpSpPr>
        <p:grpSp>
          <p:nvGrpSpPr>
            <p:cNvPr id="8" name="Group 42"/>
            <p:cNvGrpSpPr>
              <a:grpSpLocks/>
            </p:cNvGrpSpPr>
            <p:nvPr/>
          </p:nvGrpSpPr>
          <p:grpSpPr bwMode="auto">
            <a:xfrm>
              <a:off x="3429000" y="2413000"/>
              <a:ext cx="2362200" cy="2209800"/>
              <a:chOff x="2208" y="1104"/>
              <a:chExt cx="1488" cy="1392"/>
            </a:xfrm>
          </p:grpSpPr>
          <p:sp>
            <p:nvSpPr>
              <p:cNvPr id="10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  <a:gd name="connsiteX0" fmla="*/ 0 w 1008"/>
                  <a:gd name="connsiteY0" fmla="*/ 912 h 912"/>
                  <a:gd name="connsiteX1" fmla="*/ 0 w 1008"/>
                  <a:gd name="connsiteY1" fmla="*/ 0 h 912"/>
                  <a:gd name="connsiteX2" fmla="*/ 1008 w 1008"/>
                  <a:gd name="connsiteY2" fmla="*/ 0 h 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4419600" y="3252346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137362" y="4889243"/>
            <a:ext cx="1880808" cy="1609635"/>
            <a:chOff x="3613362" y="4889242"/>
            <a:chExt cx="1880808" cy="1609635"/>
          </a:xfrm>
        </p:grpSpPr>
        <p:sp>
          <p:nvSpPr>
            <p:cNvPr id="23" name="Rectangle 43"/>
            <p:cNvSpPr>
              <a:spLocks noChangeArrowheads="1"/>
            </p:cNvSpPr>
            <p:nvPr/>
          </p:nvSpPr>
          <p:spPr bwMode="auto">
            <a:xfrm>
              <a:off x="3613362" y="4889242"/>
              <a:ext cx="1880808" cy="160963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Freeform 44"/>
            <p:cNvSpPr>
              <a:spLocks/>
            </p:cNvSpPr>
            <p:nvPr/>
          </p:nvSpPr>
          <p:spPr bwMode="auto">
            <a:xfrm>
              <a:off x="4098732" y="5166765"/>
              <a:ext cx="1274096" cy="1054588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ectangle 9"/>
            <p:cNvSpPr>
              <a:spLocks noChangeArrowheads="1"/>
            </p:cNvSpPr>
            <p:nvPr/>
          </p:nvSpPr>
          <p:spPr bwMode="auto">
            <a:xfrm>
              <a:off x="3994751" y="5527749"/>
              <a:ext cx="354229" cy="3326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816394" y="4901980"/>
            <a:ext cx="1880808" cy="1609635"/>
            <a:chOff x="3613362" y="4889242"/>
            <a:chExt cx="1880808" cy="1609635"/>
          </a:xfrm>
        </p:grpSpPr>
        <p:sp>
          <p:nvSpPr>
            <p:cNvPr id="28" name="Rectangle 43"/>
            <p:cNvSpPr>
              <a:spLocks noChangeArrowheads="1"/>
            </p:cNvSpPr>
            <p:nvPr/>
          </p:nvSpPr>
          <p:spPr bwMode="auto">
            <a:xfrm>
              <a:off x="3613362" y="4889242"/>
              <a:ext cx="1880808" cy="160963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Freeform 44"/>
            <p:cNvSpPr>
              <a:spLocks/>
            </p:cNvSpPr>
            <p:nvPr/>
          </p:nvSpPr>
          <p:spPr bwMode="auto">
            <a:xfrm>
              <a:off x="4098732" y="5166765"/>
              <a:ext cx="1274096" cy="1054588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Rectangle 9"/>
            <p:cNvSpPr>
              <a:spLocks noChangeArrowheads="1"/>
            </p:cNvSpPr>
            <p:nvPr/>
          </p:nvSpPr>
          <p:spPr bwMode="auto">
            <a:xfrm>
              <a:off x="3977390" y="5054408"/>
              <a:ext cx="354229" cy="3326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90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97384" y="572025"/>
            <a:ext cx="1759953" cy="1584159"/>
            <a:chOff x="3429000" y="2413000"/>
            <a:chExt cx="2362200" cy="2209800"/>
          </a:xfrm>
        </p:grpSpPr>
        <p:grpSp>
          <p:nvGrpSpPr>
            <p:cNvPr id="3" name="Group 42"/>
            <p:cNvGrpSpPr>
              <a:grpSpLocks/>
            </p:cNvGrpSpPr>
            <p:nvPr/>
          </p:nvGrpSpPr>
          <p:grpSpPr bwMode="auto">
            <a:xfrm>
              <a:off x="3429000" y="2413000"/>
              <a:ext cx="2362200" cy="2209800"/>
              <a:chOff x="2208" y="1104"/>
              <a:chExt cx="1488" cy="1392"/>
            </a:xfrm>
          </p:grpSpPr>
          <p:sp>
            <p:nvSpPr>
              <p:cNvPr id="5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  <a:gd name="connsiteX0" fmla="*/ 0 w 1008"/>
                  <a:gd name="connsiteY0" fmla="*/ 912 h 912"/>
                  <a:gd name="connsiteX1" fmla="*/ 0 w 1008"/>
                  <a:gd name="connsiteY1" fmla="*/ 0 h 912"/>
                  <a:gd name="connsiteX2" fmla="*/ 1008 w 1008"/>
                  <a:gd name="connsiteY2" fmla="*/ 0 h 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" name="Rectangle 9"/>
            <p:cNvSpPr>
              <a:spLocks noChangeArrowheads="1"/>
            </p:cNvSpPr>
            <p:nvPr/>
          </p:nvSpPr>
          <p:spPr bwMode="auto">
            <a:xfrm>
              <a:off x="4419600" y="3252346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138741" y="572025"/>
            <a:ext cx="1880808" cy="1609635"/>
            <a:chOff x="3613362" y="4889242"/>
            <a:chExt cx="1880808" cy="1609635"/>
          </a:xfrm>
        </p:grpSpPr>
        <p:sp>
          <p:nvSpPr>
            <p:cNvPr id="8" name="Rectangle 43"/>
            <p:cNvSpPr>
              <a:spLocks noChangeArrowheads="1"/>
            </p:cNvSpPr>
            <p:nvPr/>
          </p:nvSpPr>
          <p:spPr bwMode="auto">
            <a:xfrm>
              <a:off x="3613362" y="4889242"/>
              <a:ext cx="1880808" cy="160963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44"/>
            <p:cNvSpPr>
              <a:spLocks/>
            </p:cNvSpPr>
            <p:nvPr/>
          </p:nvSpPr>
          <p:spPr bwMode="auto">
            <a:xfrm>
              <a:off x="4098732" y="5166765"/>
              <a:ext cx="1274096" cy="1054588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994751" y="5527749"/>
              <a:ext cx="354229" cy="3326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383577" y="572025"/>
            <a:ext cx="1880808" cy="1609635"/>
            <a:chOff x="3613362" y="4889242"/>
            <a:chExt cx="1880808" cy="1609635"/>
          </a:xfrm>
        </p:grpSpPr>
        <p:sp>
          <p:nvSpPr>
            <p:cNvPr id="12" name="Rectangle 43"/>
            <p:cNvSpPr>
              <a:spLocks noChangeArrowheads="1"/>
            </p:cNvSpPr>
            <p:nvPr/>
          </p:nvSpPr>
          <p:spPr bwMode="auto">
            <a:xfrm>
              <a:off x="3613362" y="4889242"/>
              <a:ext cx="1880808" cy="160963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098732" y="5166765"/>
              <a:ext cx="1274096" cy="1054588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4553766" y="5307939"/>
              <a:ext cx="354229" cy="3326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8413" y="572025"/>
            <a:ext cx="1880808" cy="1609635"/>
            <a:chOff x="3613362" y="4889242"/>
            <a:chExt cx="1880808" cy="1609635"/>
          </a:xfrm>
        </p:grpSpPr>
        <p:sp>
          <p:nvSpPr>
            <p:cNvPr id="16" name="Rectangle 43"/>
            <p:cNvSpPr>
              <a:spLocks noChangeArrowheads="1"/>
            </p:cNvSpPr>
            <p:nvPr/>
          </p:nvSpPr>
          <p:spPr bwMode="auto">
            <a:xfrm>
              <a:off x="3613362" y="4889242"/>
              <a:ext cx="1880808" cy="160963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4"/>
            <p:cNvSpPr>
              <a:spLocks/>
            </p:cNvSpPr>
            <p:nvPr/>
          </p:nvSpPr>
          <p:spPr bwMode="auto">
            <a:xfrm>
              <a:off x="4098732" y="5166765"/>
              <a:ext cx="1274096" cy="1054588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3977390" y="5054408"/>
              <a:ext cx="354229" cy="3326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108854"/>
            <a:ext cx="2334182" cy="17519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6736" y="2820166"/>
            <a:ext cx="2584819" cy="19400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0321" y="2978774"/>
            <a:ext cx="2507496" cy="188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584" y="3059961"/>
            <a:ext cx="2399327" cy="180079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138020" y="4491424"/>
            <a:ext cx="3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44544" y="4390850"/>
            <a:ext cx="3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87316" y="3211402"/>
            <a:ext cx="73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E(</a:t>
            </a:r>
            <a:r>
              <a:rPr lang="en-US" dirty="0" err="1"/>
              <a:t>u,v</a:t>
            </a:r>
            <a:r>
              <a:rPr lang="en-US" dirty="0"/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36987" y="2978774"/>
            <a:ext cx="73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E(</a:t>
            </a:r>
            <a:r>
              <a:rPr lang="en-US" dirty="0" err="1"/>
              <a:t>u,v</a:t>
            </a:r>
            <a:r>
              <a:rPr lang="en-US" dirty="0"/>
              <a:t>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30233" y="3108853"/>
            <a:ext cx="73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E(</a:t>
            </a:r>
            <a:r>
              <a:rPr lang="en-US" dirty="0" err="1"/>
              <a:t>u,v</a:t>
            </a:r>
            <a:r>
              <a:rPr lang="en-US" dirty="0"/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742728" y="3126316"/>
            <a:ext cx="73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E(</a:t>
            </a:r>
            <a:r>
              <a:rPr lang="en-US" dirty="0" err="1"/>
              <a:t>u,v</a:t>
            </a:r>
            <a:r>
              <a:rPr lang="en-US" dirty="0"/>
              <a:t>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373311" y="4256471"/>
            <a:ext cx="3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00725" y="4296655"/>
            <a:ext cx="3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58259" y="4373950"/>
            <a:ext cx="3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31606" y="4373950"/>
            <a:ext cx="3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55184" y="4481321"/>
            <a:ext cx="3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913142" y="4499029"/>
            <a:ext cx="3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234229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Eigenvalues and eigenvectors of 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33074" y="1825625"/>
                <a:ext cx="8734926" cy="435133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600" i="1">
                        <a:latin typeface="Cambria Math" charset="0"/>
                      </a:rPr>
                      <m:t>𝑀𝑥</m:t>
                    </m:r>
                    <m:r>
                      <a:rPr lang="en-US" sz="2600" i="1">
                        <a:latin typeface="Cambria Math" charset="0"/>
                      </a:rPr>
                      <m:t>=0⇒</m:t>
                    </m:r>
                    <m:r>
                      <a:rPr lang="en-US" sz="2600" i="1">
                        <a:latin typeface="Cambria Math" charset="0"/>
                      </a:rPr>
                      <m:t>𝑀𝑥</m:t>
                    </m:r>
                    <m:r>
                      <a:rPr lang="en-US" sz="2600" i="1">
                        <a:latin typeface="Cambria Math" charset="0"/>
                      </a:rPr>
                      <m:t>=</m:t>
                    </m:r>
                    <m:r>
                      <a:rPr lang="en-US" sz="2600" i="1">
                        <a:latin typeface="Cambria Math" charset="0"/>
                      </a:rPr>
                      <m:t>𝜆</m:t>
                    </m:r>
                    <m:r>
                      <a:rPr lang="en-US" sz="2600" i="1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sz="2600" dirty="0"/>
                  <a:t>: x is an eigenvector of M with eigenvalue 0</a:t>
                </a:r>
              </a:p>
              <a:p>
                <a:r>
                  <a:rPr lang="en-US" sz="2600" dirty="0"/>
                  <a:t>M is 2 x 2, so it has 2 eigenvalues </a:t>
                </a:r>
                <a14:m>
                  <m:oMath xmlns:m="http://schemas.openxmlformats.org/officeDocument/2006/math">
                    <m:r>
                      <a:rPr lang="en-US" sz="260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𝑚𝑎𝑥</m:t>
                        </m:r>
                      </m:sub>
                    </m:sSub>
                    <m:r>
                      <a:rPr lang="en-US" sz="2600" i="1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𝑚𝑖𝑛</m:t>
                        </m:r>
                      </m:sub>
                    </m:sSub>
                    <m:r>
                      <a:rPr lang="en-US" sz="2600" i="1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600" dirty="0"/>
                  <a:t> with eigenvectors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charset="0"/>
                          </a:rPr>
                          <m:t>(</m:t>
                        </m:r>
                        <m:r>
                          <a:rPr lang="en-US" sz="26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𝑚𝑎𝑥</m:t>
                        </m:r>
                      </m:sub>
                    </m:sSub>
                    <m:r>
                      <a:rPr lang="en-US" sz="2600" i="1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𝑚𝑖𝑛</m:t>
                        </m:r>
                      </m:sub>
                    </m:sSub>
                    <m:r>
                      <a:rPr lang="en-US" sz="2600" i="1">
                        <a:latin typeface="Cambria Math" charset="0"/>
                      </a:rPr>
                      <m:t>)</m:t>
                    </m:r>
                  </m:oMath>
                </a14:m>
                <a:endParaRPr lang="en-US" sz="2600" dirty="0"/>
              </a:p>
              <a:p>
                <a14:m>
                  <m:oMath xmlns:m="http://schemas.openxmlformats.org/officeDocument/2006/math">
                    <m:r>
                      <a:rPr lang="en-US" sz="2600" i="1">
                        <a:latin typeface="Cambria Math" charset="0"/>
                      </a:rPr>
                      <m:t>𝐸</m:t>
                    </m:r>
                    <m:d>
                      <m:d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600" i="1">
                                <a:latin typeface="Cambria Math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  <m:r>
                      <a:rPr lang="en-US" sz="2600" i="1">
                        <a:latin typeface="Cambria Math" charset="0"/>
                      </a:rPr>
                      <m:t>=  </m:t>
                    </m:r>
                    <m:sSubSup>
                      <m:sSubSup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𝑚𝑎𝑥</m:t>
                        </m:r>
                      </m:sub>
                      <m:sup>
                        <m:r>
                          <a:rPr lang="en-US" sz="2600" i="1">
                            <a:latin typeface="Cambria Math" charset="0"/>
                          </a:rPr>
                          <m:t>𝑇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𝑀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𝑚𝑎𝑥</m:t>
                        </m:r>
                      </m:sub>
                    </m:sSub>
                    <m:r>
                      <a:rPr lang="en-US" sz="2600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𝑚𝑎𝑥</m:t>
                        </m:r>
                      </m:sub>
                    </m:sSub>
                    <m:r>
                      <m:rPr>
                        <m:lit/>
                      </m:rPr>
                      <a:rPr lang="en-US" sz="2600" i="1">
                        <a:latin typeface="Cambria Math" charset="0"/>
                      </a:rPr>
                      <m:t>||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𝑚𝑎𝑥</m:t>
                        </m:r>
                      </m:sub>
                    </m:sSub>
                    <m:r>
                      <m:rPr>
                        <m:lit/>
                      </m:rPr>
                      <a:rPr lang="en-US" sz="2600" i="1">
                        <a:latin typeface="Cambria Math" charset="0"/>
                      </a:rPr>
                      <m:t>|</m:t>
                    </m:r>
                    <m:sSup>
                      <m:sSup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lit/>
                          </m:rPr>
                          <a:rPr lang="en-US" sz="2600" i="1">
                            <a:latin typeface="Cambria Math" charset="0"/>
                          </a:rPr>
                          <m:t>|</m:t>
                        </m:r>
                      </m:e>
                      <m:sup>
                        <m:r>
                          <a:rPr lang="en-US" sz="2600" i="1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600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2600" dirty="0"/>
                  <a:t> (eigenvectors have unit norm)</a:t>
                </a:r>
              </a:p>
              <a:p>
                <a14:m>
                  <m:oMath xmlns:m="http://schemas.openxmlformats.org/officeDocument/2006/math">
                    <m:r>
                      <a:rPr lang="en-US" sz="2600" i="1">
                        <a:latin typeface="Cambria Math" charset="0"/>
                      </a:rPr>
                      <m:t>𝐸</m:t>
                    </m:r>
                    <m:d>
                      <m:d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600" i="1">
                                <a:latin typeface="Cambria Math" charset="0"/>
                              </a:rPr>
                              <m:t>𝑚𝑖𝑛</m:t>
                            </m:r>
                          </m:sub>
                        </m:sSub>
                      </m:e>
                    </m:d>
                    <m:r>
                      <a:rPr lang="en-US" sz="2600" i="1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𝑚𝑖𝑛</m:t>
                        </m:r>
                      </m:sub>
                      <m:sup>
                        <m:r>
                          <a:rPr lang="en-US" sz="2600" i="1">
                            <a:latin typeface="Cambria Math" charset="0"/>
                          </a:rPr>
                          <m:t>𝑇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𝑀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𝑚𝑖𝑛</m:t>
                        </m:r>
                      </m:sub>
                    </m:sSub>
                    <m:r>
                      <a:rPr lang="en-US" sz="2600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𝑚𝑖𝑛</m:t>
                        </m:r>
                      </m:sub>
                    </m:sSub>
                    <m:r>
                      <m:rPr>
                        <m:lit/>
                      </m:rPr>
                      <a:rPr lang="en-US" sz="2600" i="1">
                        <a:latin typeface="Cambria Math" charset="0"/>
                      </a:rPr>
                      <m:t>||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𝑚𝑖𝑛</m:t>
                        </m:r>
                      </m:sub>
                    </m:sSub>
                    <m:r>
                      <m:rPr>
                        <m:lit/>
                      </m:rPr>
                      <a:rPr lang="en-US" sz="2600" i="1">
                        <a:latin typeface="Cambria Math" charset="0"/>
                      </a:rPr>
                      <m:t>|</m:t>
                    </m:r>
                    <m:sSup>
                      <m:sSup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lit/>
                          </m:rPr>
                          <a:rPr lang="en-US" sz="2600" i="1">
                            <a:latin typeface="Cambria Math" charset="0"/>
                          </a:rPr>
                          <m:t>|</m:t>
                        </m:r>
                      </m:e>
                      <m:sup>
                        <m:r>
                          <a:rPr lang="en-US" sz="2600" i="1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600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𝑚𝑖𝑛</m:t>
                        </m:r>
                      </m:sub>
                    </m:sSub>
                  </m:oMath>
                </a14:m>
                <a:endParaRPr lang="en-US" sz="2600" dirty="0"/>
              </a:p>
              <a:p>
                <a:endParaRPr lang="en-US" sz="2600" dirty="0"/>
              </a:p>
              <a:p>
                <a:endParaRPr lang="en-US" sz="2600" dirty="0"/>
              </a:p>
              <a:p>
                <a:endParaRPr lang="en-US" sz="2600" dirty="0"/>
              </a:p>
              <a:p>
                <a:endParaRPr lang="en-US" sz="26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33074" y="1825625"/>
                <a:ext cx="8734926" cy="4351338"/>
              </a:xfrm>
              <a:blipFill>
                <a:blip r:embed="rId2"/>
                <a:stretch>
                  <a:fillRect l="-1016" t="-2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5424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reeform 44"/>
          <p:cNvSpPr>
            <a:spLocks/>
          </p:cNvSpPr>
          <p:nvPr/>
        </p:nvSpPr>
        <p:spPr bwMode="auto">
          <a:xfrm>
            <a:off x="4267200" y="2667000"/>
            <a:ext cx="1600200" cy="1447800"/>
          </a:xfrm>
          <a:custGeom>
            <a:avLst/>
            <a:gdLst>
              <a:gd name="T0" fmla="*/ 0 w 1008"/>
              <a:gd name="T1" fmla="*/ 2147483647 h 912"/>
              <a:gd name="T2" fmla="*/ 0 w 1008"/>
              <a:gd name="T3" fmla="*/ 0 h 912"/>
              <a:gd name="T4" fmla="*/ 2147483647 w 1008"/>
              <a:gd name="T5" fmla="*/ 2147483647 h 912"/>
              <a:gd name="T6" fmla="*/ 0 60000 65536"/>
              <a:gd name="T7" fmla="*/ 0 60000 65536"/>
              <a:gd name="T8" fmla="*/ 0 60000 65536"/>
              <a:gd name="T9" fmla="*/ 0 w 1008"/>
              <a:gd name="T10" fmla="*/ 0 h 912"/>
              <a:gd name="T11" fmla="*/ 1008 w 1008"/>
              <a:gd name="T12" fmla="*/ 912 h 9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8" h="912">
                <a:moveTo>
                  <a:pt x="0" y="912"/>
                </a:moveTo>
                <a:lnTo>
                  <a:pt x="0" y="0"/>
                </a:lnTo>
                <a:lnTo>
                  <a:pt x="1008" y="528"/>
                </a:lnTo>
              </a:path>
            </a:pathLst>
          </a:custGeom>
          <a:noFill/>
          <a:ln w="412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87" name="Rectangle 46"/>
          <p:cNvSpPr>
            <a:spLocks noChangeArrowheads="1"/>
          </p:cNvSpPr>
          <p:nvPr/>
        </p:nvSpPr>
        <p:spPr bwMode="auto">
          <a:xfrm>
            <a:off x="3994151" y="33893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1988" name="Straight Arrow Connector 27"/>
          <p:cNvCxnSpPr>
            <a:cxnSpLocks noChangeShapeType="1"/>
            <a:stCxn id="41996" idx="5"/>
          </p:cNvCxnSpPr>
          <p:nvPr/>
        </p:nvCxnSpPr>
        <p:spPr bwMode="auto">
          <a:xfrm rot="5400000" flipH="1">
            <a:off x="3994944" y="3385344"/>
            <a:ext cx="520700" cy="1588"/>
          </a:xfrm>
          <a:prstGeom prst="straightConnector1">
            <a:avLst/>
          </a:prstGeom>
          <a:noFill/>
          <a:ln w="57150">
            <a:solidFill>
              <a:srgbClr val="0066FF"/>
            </a:solidFill>
            <a:round/>
            <a:headEnd/>
            <a:tailEnd type="arrow" w="med" len="med"/>
          </a:ln>
        </p:spPr>
      </p:cxnSp>
      <p:cxnSp>
        <p:nvCxnSpPr>
          <p:cNvPr id="41989" name="Straight Arrow Connector 30"/>
          <p:cNvCxnSpPr>
            <a:cxnSpLocks noChangeShapeType="1"/>
            <a:endCxn id="41997" idx="2"/>
          </p:cNvCxnSpPr>
          <p:nvPr/>
        </p:nvCxnSpPr>
        <p:spPr bwMode="auto">
          <a:xfrm rot="10800000">
            <a:off x="3733800" y="3619500"/>
            <a:ext cx="534988" cy="26988"/>
          </a:xfrm>
          <a:prstGeom prst="straightConnector1">
            <a:avLst/>
          </a:prstGeom>
          <a:noFill/>
          <a:ln w="57150">
            <a:solidFill>
              <a:srgbClr val="0066FF"/>
            </a:solidFill>
            <a:round/>
            <a:headEnd/>
            <a:tailEnd type="arrow" w="med" len="med"/>
          </a:ln>
        </p:spPr>
      </p:cxnSp>
      <p:sp>
        <p:nvSpPr>
          <p:cNvPr id="419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Eigenvalues and eigenvectors of M</a:t>
            </a: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2209800" y="4343401"/>
            <a:ext cx="7924800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Eigenvalues and eigenvectors of M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Define shift directions with the smallest and largest change in error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 err="1"/>
              <a:t>x</a:t>
            </a:r>
            <a:r>
              <a:rPr lang="en-US" sz="2000" baseline="-25000" dirty="0" err="1"/>
              <a:t>max</a:t>
            </a:r>
            <a:r>
              <a:rPr lang="en-US" sz="2000" dirty="0"/>
              <a:t> = direction of largest increase in </a:t>
            </a:r>
            <a:r>
              <a:rPr lang="en-US" sz="2000" i="1" dirty="0"/>
              <a:t>E</a:t>
            </a: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max</a:t>
            </a:r>
            <a:r>
              <a:rPr lang="en-US" sz="2000" dirty="0"/>
              <a:t> = amount of increase in direction </a:t>
            </a:r>
            <a:r>
              <a:rPr lang="en-US" sz="2000" dirty="0" err="1"/>
              <a:t>x</a:t>
            </a:r>
            <a:r>
              <a:rPr lang="en-US" sz="2000" baseline="-25000" dirty="0" err="1"/>
              <a:t>max</a:t>
            </a:r>
            <a:endParaRPr lang="en-US" sz="2000" baseline="-25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 err="1"/>
              <a:t>x</a:t>
            </a:r>
            <a:r>
              <a:rPr lang="en-US" sz="2000" baseline="-25000" dirty="0" err="1"/>
              <a:t>min</a:t>
            </a:r>
            <a:r>
              <a:rPr lang="en-US" sz="2000" dirty="0"/>
              <a:t> = direction of smallest increase in </a:t>
            </a:r>
            <a:r>
              <a:rPr lang="en-US" sz="2000" i="1" dirty="0"/>
              <a:t>E</a:t>
            </a:r>
            <a:r>
              <a:rPr lang="en-US" sz="2000" dirty="0"/>
              <a:t>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/>
              <a:t>min</a:t>
            </a:r>
            <a:r>
              <a:rPr lang="en-US" sz="2000" dirty="0"/>
              <a:t> = amount of increase in direction </a:t>
            </a:r>
            <a:r>
              <a:rPr lang="en-US" sz="2000" dirty="0" err="1"/>
              <a:t>x</a:t>
            </a:r>
            <a:r>
              <a:rPr lang="en-US" sz="2000" baseline="-25000" dirty="0" err="1"/>
              <a:t>min</a:t>
            </a:r>
            <a:endParaRPr lang="en-US" sz="2000" baseline="-25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</p:txBody>
      </p:sp>
      <p:sp>
        <p:nvSpPr>
          <p:cNvPr id="41996" name="Oval 25"/>
          <p:cNvSpPr>
            <a:spLocks noChangeArrowheads="1"/>
          </p:cNvSpPr>
          <p:nvPr/>
        </p:nvSpPr>
        <p:spPr bwMode="auto">
          <a:xfrm>
            <a:off x="4191000" y="3581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7" name="Oval 26"/>
          <p:cNvSpPr>
            <a:spLocks noChangeArrowheads="1"/>
          </p:cNvSpPr>
          <p:nvPr/>
        </p:nvSpPr>
        <p:spPr bwMode="auto">
          <a:xfrm>
            <a:off x="3733800" y="3124200"/>
            <a:ext cx="990600" cy="990600"/>
          </a:xfrm>
          <a:prstGeom prst="ellips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8" name="Rectangle 9"/>
          <p:cNvSpPr>
            <a:spLocks noChangeArrowheads="1"/>
          </p:cNvSpPr>
          <p:nvPr/>
        </p:nvSpPr>
        <p:spPr bwMode="auto">
          <a:xfrm>
            <a:off x="3657601" y="2698750"/>
            <a:ext cx="611065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solidFill>
                  <a:srgbClr val="0066FF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Arial" charset="0"/>
              </a:rPr>
              <a:t>x</a:t>
            </a:r>
            <a:r>
              <a:rPr lang="en-US" baseline="-25000" dirty="0" err="1">
                <a:solidFill>
                  <a:srgbClr val="0066FF"/>
                </a:solidFill>
                <a:latin typeface="Arial" charset="0"/>
              </a:rPr>
              <a:t>min</a:t>
            </a:r>
            <a:endParaRPr lang="en-US" baseline="-25000" dirty="0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3124200" y="3460750"/>
            <a:ext cx="654346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solidFill>
                  <a:srgbClr val="0066FF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Arial" charset="0"/>
              </a:rPr>
              <a:t>x</a:t>
            </a:r>
            <a:r>
              <a:rPr lang="en-US" baseline="-25000" dirty="0" err="1">
                <a:solidFill>
                  <a:srgbClr val="0066FF"/>
                </a:solidFill>
                <a:latin typeface="Arial" charset="0"/>
              </a:rPr>
              <a:t>max</a:t>
            </a:r>
            <a:endParaRPr lang="en-US" baseline="-25000" dirty="0">
              <a:solidFill>
                <a:srgbClr val="0066FF"/>
              </a:solidFill>
              <a:latin typeface="Arial" charset="0"/>
            </a:endParaRPr>
          </a:p>
        </p:txBody>
      </p:sp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3200400"/>
            <a:ext cx="2419350" cy="869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618978" y="3200400"/>
            <a:ext cx="3820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20001" y="3657600"/>
            <a:ext cx="3820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1" y="1580044"/>
            <a:ext cx="4922253" cy="98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93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82979" y="1275347"/>
            <a:ext cx="4884822" cy="4884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 flipH="1">
            <a:off x="4170946" y="4331368"/>
            <a:ext cx="4896853" cy="1828801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4182979" y="4126833"/>
            <a:ext cx="2298032" cy="2033337"/>
          </a:xfrm>
          <a:prstGeom prst="rtTriangl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 flipV="1">
            <a:off x="4182979" y="1275347"/>
            <a:ext cx="4896854" cy="4884822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6853990" y="3675102"/>
                <a:ext cx="19491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𝑚𝑎𝑥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≈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𝑚𝑖𝑛</m:t>
                          </m:r>
                        </m:sub>
                      </m:sSub>
                      <m: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≫0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990" y="3675102"/>
                <a:ext cx="1949116" cy="369332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348664" y="4003235"/>
            <a:ext cx="271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 very high in all directions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05173" y="3388169"/>
            <a:ext cx="1263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Corner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6631406" y="5245767"/>
                <a:ext cx="244842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𝑚𝑎𝑥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≫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𝑚𝑖𝑛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𝑚𝑖𝑛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≈0</m:t>
                      </m:r>
                    </m:oMath>
                  </m:oMathPara>
                </a14:m>
                <a:endParaRPr lang="en-US" dirty="0">
                  <a:ea typeface="Cambria Math" charset="0"/>
                  <a:cs typeface="Cambria Math" charset="0"/>
                </a:endParaRPr>
              </a:p>
              <a:p>
                <a:r>
                  <a:rPr lang="en-US" dirty="0"/>
                  <a:t>E remains close to 0 along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𝑚𝑖𝑛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406" y="5245767"/>
                <a:ext cx="2448427" cy="923330"/>
              </a:xfrm>
              <a:prstGeom prst="rect">
                <a:avLst/>
              </a:prstGeom>
              <a:blipFill>
                <a:blip r:embed="rId3"/>
                <a:stretch>
                  <a:fillRect l="-2062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7855618" y="4920916"/>
            <a:ext cx="94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Edge</a:t>
            </a: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auto">
          <a:xfrm>
            <a:off x="1668384" y="4920916"/>
            <a:ext cx="3124200" cy="1219200"/>
          </a:xfrm>
          <a:prstGeom prst="rightArrowCallout">
            <a:avLst>
              <a:gd name="adj1" fmla="val 25000"/>
              <a:gd name="adj2" fmla="val 24093"/>
              <a:gd name="adj3" fmla="val 41581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1668382" y="4966953"/>
                <a:ext cx="2514595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charset="0"/>
                            <a:sym typeface="Symbol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charset="0"/>
                            <a:cs typeface="Times New Roman" charset="0"/>
                            <a:sym typeface="Symbol" charset="0"/>
                          </a:rPr>
                          <m:t>𝜆</m:t>
                        </m:r>
                      </m:e>
                      <m:sub>
                        <m:r>
                          <a:rPr lang="en-US" sz="2000" i="1">
                            <a:latin typeface="Cambria Math" charset="0"/>
                            <a:cs typeface="Times New Roman" charset="0"/>
                            <a:sym typeface="Symbol" charset="0"/>
                          </a:rPr>
                          <m:t>𝑚𝑎𝑥</m:t>
                        </m:r>
                      </m:sub>
                    </m:sSub>
                    <m:r>
                      <a:rPr lang="en-US" sz="2000" i="1">
                        <a:latin typeface="Cambria Math" charset="0"/>
                        <a:cs typeface="Times New Roman" charset="0"/>
                        <a:sym typeface="Symbol" charset="0"/>
                      </a:rPr>
                      <m:t>,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charset="0"/>
                            <a:sym typeface="Symbol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charset="0"/>
                            <a:cs typeface="Times New Roman" charset="0"/>
                            <a:sym typeface="Symbol" charset="0"/>
                          </a:rPr>
                          <m:t>𝜆</m:t>
                        </m:r>
                      </m:e>
                      <m:sub>
                        <m:r>
                          <a:rPr lang="en-US" sz="2000" i="1">
                            <a:latin typeface="Cambria Math" charset="0"/>
                            <a:cs typeface="Times New Roman" charset="0"/>
                            <a:sym typeface="Symbol" charset="0"/>
                          </a:rPr>
                          <m:t>𝑚𝑖𝑛</m:t>
                        </m:r>
                      </m:sub>
                    </m:sSub>
                    <m:r>
                      <a:rPr lang="en-US" sz="2000" i="1">
                        <a:latin typeface="Cambria Math" charset="0"/>
                        <a:cs typeface="Times New Roman" charset="0"/>
                        <a:sym typeface="Symbol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Times New Roman" charset="0"/>
                    <a:cs typeface="Times New Roman" charset="0"/>
                    <a:sym typeface="Symbol" charset="0"/>
                  </a:rPr>
                  <a:t>are small;</a:t>
                </a:r>
                <a:br>
                  <a:rPr lang="en-US" sz="2000" dirty="0">
                    <a:latin typeface="Times New Roman" charset="0"/>
                    <a:cs typeface="Times New Roman" charset="0"/>
                    <a:sym typeface="Symbol" charset="0"/>
                  </a:rPr>
                </a:br>
                <a:r>
                  <a:rPr lang="en-US" sz="2400" i="1" dirty="0">
                    <a:latin typeface="Times New Roman" charset="0"/>
                    <a:cs typeface="Times New Roman" charset="0"/>
                    <a:sym typeface="Symbol" charset="0"/>
                  </a:rPr>
                  <a:t>E</a:t>
                </a:r>
                <a:r>
                  <a:rPr lang="en-US" sz="2000" dirty="0">
                    <a:latin typeface="Times New Roman" charset="0"/>
                    <a:cs typeface="Times New Roman" charset="0"/>
                    <a:sym typeface="Symbol" charset="0"/>
                  </a:rPr>
                  <a:t> is almost 0 in all directions</a:t>
                </a:r>
                <a:endParaRPr lang="ru-RU" sz="2000" dirty="0">
                  <a:latin typeface="Times New Roman" charset="0"/>
                  <a:cs typeface="Times New Roman" charset="0"/>
                  <a:sym typeface="Symbol" charset="0"/>
                </a:endParaRPr>
              </a:p>
            </p:txBody>
          </p:sp>
        </mc:Choice>
        <mc:Fallback>
          <p:sp>
            <p:nvSpPr>
              <p:cNvPr id="14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68382" y="4966953"/>
                <a:ext cx="2514595" cy="1077218"/>
              </a:xfrm>
              <a:prstGeom prst="rect">
                <a:avLst/>
              </a:prstGeom>
              <a:blipFill>
                <a:blip r:embed="rId4"/>
                <a:stretch>
                  <a:fillRect l="-3518" t="-2326" b="-814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718385" y="5707432"/>
            <a:ext cx="1227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Flat patch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3569368" y="1275347"/>
                <a:ext cx="6015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368" y="1275347"/>
                <a:ext cx="60157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8466222" y="6115687"/>
                <a:ext cx="6015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222" y="6115687"/>
                <a:ext cx="60157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Interpreting the eigenvalues</a:t>
            </a:r>
            <a:endParaRPr lang="ru-R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08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45059" name="Rectangle 10"/>
          <p:cNvSpPr>
            <a:spLocks noChangeArrowheads="1"/>
          </p:cNvSpPr>
          <p:nvPr/>
        </p:nvSpPr>
        <p:spPr bwMode="auto">
          <a:xfrm>
            <a:off x="2209800" y="9144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dirty="0">
              <a:latin typeface="Arial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52600" y="3427413"/>
            <a:ext cx="2762250" cy="3313112"/>
            <a:chOff x="228600" y="3427413"/>
            <a:chExt cx="2762250" cy="3313112"/>
          </a:xfrm>
        </p:grpSpPr>
        <p:pic>
          <p:nvPicPr>
            <p:cNvPr id="45060" name="Picture 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427413"/>
              <a:ext cx="2762250" cy="27622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5065" name="Picture 11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6381750"/>
              <a:ext cx="269875" cy="358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209800" y="13716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How are </a:t>
            </a: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max</a:t>
            </a:r>
            <a:r>
              <a:rPr lang="en-US" sz="2000" dirty="0">
                <a:sym typeface="Symbol" pitchFamily="18" charset="2"/>
              </a:rPr>
              <a:t>, </a:t>
            </a:r>
            <a:r>
              <a:rPr lang="en-US" sz="2000" dirty="0" err="1">
                <a:sym typeface="Symbol" pitchFamily="18" charset="2"/>
              </a:rPr>
              <a:t>x</a:t>
            </a:r>
            <a:r>
              <a:rPr lang="en-US" sz="2000" baseline="-25000" dirty="0" err="1">
                <a:sym typeface="Symbol" pitchFamily="18" charset="2"/>
              </a:rPr>
              <a:t>max</a:t>
            </a:r>
            <a:r>
              <a:rPr lang="en-US" sz="2000" dirty="0">
                <a:sym typeface="Symbol" pitchFamily="18" charset="2"/>
              </a:rPr>
              <a:t>, </a:t>
            </a:r>
            <a:r>
              <a:rPr lang="en-US" sz="2000" baseline="-25000" dirty="0">
                <a:sym typeface="Symbol" pitchFamily="18" charset="2"/>
              </a:rPr>
              <a:t>min</a:t>
            </a:r>
            <a:r>
              <a:rPr lang="en-US" sz="2000" dirty="0">
                <a:sym typeface="Symbol" pitchFamily="18" charset="2"/>
              </a:rPr>
              <a:t>, and </a:t>
            </a:r>
            <a:r>
              <a:rPr lang="en-US" sz="2000" dirty="0" err="1">
                <a:sym typeface="Symbol" pitchFamily="18" charset="2"/>
              </a:rPr>
              <a:t>x</a:t>
            </a:r>
            <a:r>
              <a:rPr lang="en-US" sz="2000" baseline="-25000" dirty="0" err="1">
                <a:sym typeface="Symbol" pitchFamily="18" charset="2"/>
              </a:rPr>
              <a:t>min</a:t>
            </a:r>
            <a:r>
              <a:rPr lang="en-US" sz="2000" dirty="0">
                <a:sym typeface="Symbol" pitchFamily="18" charset="2"/>
              </a:rPr>
              <a:t> relevant for feature detection?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sym typeface="Symbol" pitchFamily="18" charset="2"/>
              </a:rPr>
              <a:t>Need a feature scoring function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Want </a:t>
            </a:r>
            <a:r>
              <a:rPr lang="en-US" sz="2000" i="1" dirty="0"/>
              <a:t>E</a:t>
            </a:r>
            <a:r>
              <a:rPr lang="en-US" sz="2000" dirty="0"/>
              <a:t>(</a:t>
            </a:r>
            <a:r>
              <a:rPr lang="en-US" sz="2000" i="1" dirty="0" err="1"/>
              <a:t>u</a:t>
            </a:r>
            <a:r>
              <a:rPr lang="en-US" sz="2000" dirty="0" err="1"/>
              <a:t>,</a:t>
            </a:r>
            <a:r>
              <a:rPr lang="en-US" sz="2000" i="1" dirty="0" err="1"/>
              <a:t>v</a:t>
            </a:r>
            <a:r>
              <a:rPr lang="en-US" sz="2000" dirty="0"/>
              <a:t>) to be large for small shifts in all directions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/>
              <a:t>the minimum of </a:t>
            </a:r>
            <a:r>
              <a:rPr lang="en-US" sz="2000" i="1" dirty="0"/>
              <a:t>E</a:t>
            </a:r>
            <a:r>
              <a:rPr lang="en-US" sz="2000" dirty="0"/>
              <a:t>(</a:t>
            </a:r>
            <a:r>
              <a:rPr lang="en-US" sz="2000" i="1" dirty="0" err="1"/>
              <a:t>u</a:t>
            </a:r>
            <a:r>
              <a:rPr lang="en-US" sz="2000" dirty="0" err="1"/>
              <a:t>,</a:t>
            </a:r>
            <a:r>
              <a:rPr lang="en-US" sz="2000" i="1" dirty="0" err="1"/>
              <a:t>v</a:t>
            </a:r>
            <a:r>
              <a:rPr lang="en-US" sz="2000" dirty="0"/>
              <a:t>) should be large, over all unit vectors [</a:t>
            </a:r>
            <a:r>
              <a:rPr lang="en-US" sz="2000" i="1" dirty="0"/>
              <a:t>u v</a:t>
            </a:r>
            <a:r>
              <a:rPr lang="en-US" sz="2000" dirty="0"/>
              <a:t>]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/>
              <a:t>this minimum is given by the smaller eigenvalue (</a:t>
            </a: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/>
              <a:t>min</a:t>
            </a:r>
            <a:r>
              <a:rPr lang="en-US" sz="2000" dirty="0"/>
              <a:t>) of </a:t>
            </a:r>
            <a:r>
              <a:rPr lang="en-US" sz="2000" i="1" dirty="0"/>
              <a:t>M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705350" y="3427413"/>
            <a:ext cx="2762250" cy="3302000"/>
            <a:chOff x="3181350" y="3427413"/>
            <a:chExt cx="2762250" cy="3302000"/>
          </a:xfrm>
        </p:grpSpPr>
        <p:pic>
          <p:nvPicPr>
            <p:cNvPr id="45061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1350" y="3427413"/>
              <a:ext cx="2762250" cy="276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0162" name="Picture 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6248400"/>
              <a:ext cx="1009650" cy="481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12"/>
          <p:cNvGrpSpPr/>
          <p:nvPr/>
        </p:nvGrpSpPr>
        <p:grpSpPr>
          <a:xfrm>
            <a:off x="7620000" y="3427414"/>
            <a:ext cx="2762250" cy="3301999"/>
            <a:chOff x="6096000" y="3427413"/>
            <a:chExt cx="2762250" cy="3301999"/>
          </a:xfrm>
        </p:grpSpPr>
        <p:pic>
          <p:nvPicPr>
            <p:cNvPr id="45062" name="Picture 6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3427413"/>
              <a:ext cx="2762250" cy="276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0163" name="Picture 3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2788" y="6248400"/>
              <a:ext cx="938212" cy="481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40986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 summary</a:t>
            </a:r>
            <a:endParaRPr lang="ru-RU" dirty="0"/>
          </a:p>
        </p:txBody>
      </p:sp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3427413"/>
            <a:ext cx="2762250" cy="276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4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5350" y="3427413"/>
            <a:ext cx="276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3427413"/>
            <a:ext cx="276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11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1" y="6381751"/>
            <a:ext cx="2698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9" name="Rectangle 10"/>
          <p:cNvSpPr>
            <a:spLocks noChangeArrowheads="1"/>
          </p:cNvSpPr>
          <p:nvPr/>
        </p:nvSpPr>
        <p:spPr bwMode="auto">
          <a:xfrm>
            <a:off x="2209800" y="12192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Here’s what you do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Compute the gradient at each point in the image</a:t>
            </a: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Create the </a:t>
            </a:r>
            <a:r>
              <a:rPr lang="en-US" i="1" dirty="0"/>
              <a:t>M</a:t>
            </a:r>
            <a:r>
              <a:rPr lang="en-US" dirty="0"/>
              <a:t> matrix from the entries in the gradient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Compute the eigenvalues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Find points with large response (</a:t>
            </a:r>
            <a:r>
              <a:rPr lang="en-US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/>
              <a:t>&gt; threshold)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Choose those points where </a:t>
            </a:r>
            <a:r>
              <a:rPr lang="en-US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 </a:t>
            </a:r>
            <a:r>
              <a:rPr lang="en-US" dirty="0"/>
              <a:t>is a local maximum as features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6248401"/>
            <a:ext cx="1009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6788" y="6248400"/>
            <a:ext cx="938212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5745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 summary</a:t>
            </a:r>
            <a:endParaRPr lang="ru-RU" dirty="0"/>
          </a:p>
        </p:txBody>
      </p:sp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3429000"/>
            <a:ext cx="276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524250"/>
            <a:ext cx="2566988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Rectangle 12"/>
          <p:cNvSpPr>
            <a:spLocks noChangeArrowheads="1"/>
          </p:cNvSpPr>
          <p:nvPr/>
        </p:nvSpPr>
        <p:spPr bwMode="auto">
          <a:xfrm>
            <a:off x="8048625" y="4410075"/>
            <a:ext cx="228600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7111" name="Straight Arrow Connector 20"/>
          <p:cNvCxnSpPr>
            <a:cxnSpLocks noChangeShapeType="1"/>
          </p:cNvCxnSpPr>
          <p:nvPr/>
        </p:nvCxnSpPr>
        <p:spPr bwMode="auto">
          <a:xfrm rot="10800000">
            <a:off x="6148389" y="3524251"/>
            <a:ext cx="2128837" cy="8858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7112" name="Straight Arrow Connector 22"/>
          <p:cNvCxnSpPr>
            <a:cxnSpLocks noChangeShapeType="1"/>
          </p:cNvCxnSpPr>
          <p:nvPr/>
        </p:nvCxnSpPr>
        <p:spPr bwMode="auto">
          <a:xfrm rot="10800000" flipV="1">
            <a:off x="6148389" y="4638676"/>
            <a:ext cx="2128837" cy="1533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7114" name="Rectangle 24"/>
          <p:cNvSpPr>
            <a:spLocks noChangeArrowheads="1"/>
          </p:cNvSpPr>
          <p:nvPr/>
        </p:nvSpPr>
        <p:spPr bwMode="auto">
          <a:xfrm>
            <a:off x="2590800" y="2895600"/>
            <a:ext cx="6864350" cy="3048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6788" y="6248400"/>
            <a:ext cx="938212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2209800" y="12192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Here’s what you do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Compute the gradient at each point in the image</a:t>
            </a: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Create the </a:t>
            </a:r>
            <a:r>
              <a:rPr lang="en-US" i="1" dirty="0"/>
              <a:t>H</a:t>
            </a:r>
            <a:r>
              <a:rPr lang="en-US" dirty="0"/>
              <a:t> matrix from the entries in the gradient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Compute the </a:t>
            </a:r>
            <a:r>
              <a:rPr lang="en-US" dirty="0" err="1"/>
              <a:t>eigenvalues</a:t>
            </a:r>
            <a:r>
              <a:rPr lang="en-US" dirty="0"/>
              <a:t>.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Find points with large response (</a:t>
            </a:r>
            <a:r>
              <a:rPr lang="en-US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/>
              <a:t>&gt; threshold)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Choose those points where </a:t>
            </a:r>
            <a:r>
              <a:rPr lang="en-US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 </a:t>
            </a:r>
            <a:r>
              <a:rPr lang="en-US" dirty="0"/>
              <a:t>is a local maximum as features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633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Harris operator</a:t>
            </a:r>
            <a:endParaRPr lang="ru-RU" dirty="0"/>
          </a:p>
        </p:txBody>
      </p:sp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2209800" y="1752600"/>
            <a:ext cx="8153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min </a:t>
            </a:r>
            <a:r>
              <a:rPr lang="en-US" sz="2000" dirty="0"/>
              <a:t>is a variant of the “Harris operator” for feature detection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The </a:t>
            </a:r>
            <a:r>
              <a:rPr lang="en-US" sz="2000" i="1" dirty="0"/>
              <a:t>trace</a:t>
            </a:r>
            <a:r>
              <a:rPr lang="en-US" sz="2000" dirty="0"/>
              <a:t> is the sum of the diagonals, i.e., </a:t>
            </a:r>
            <a:r>
              <a:rPr lang="en-US" sz="2000" i="1" dirty="0"/>
              <a:t>trace(H) = h</a:t>
            </a:r>
            <a:r>
              <a:rPr lang="en-US" sz="2000" i="1" baseline="-25000" dirty="0"/>
              <a:t>11</a:t>
            </a:r>
            <a:r>
              <a:rPr lang="en-US" sz="2000" i="1" dirty="0"/>
              <a:t> + h</a:t>
            </a:r>
            <a:r>
              <a:rPr lang="en-US" sz="2000" i="1" baseline="-25000" dirty="0"/>
              <a:t>22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Very similar to </a:t>
            </a: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min </a:t>
            </a:r>
            <a:r>
              <a:rPr lang="en-US" sz="2000" dirty="0"/>
              <a:t>but less expensive (no square root)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Called the “Harris Corner Detector” or “Harris Operator”</a:t>
            </a:r>
          </a:p>
          <a:p>
            <a:pPr marL="1200150" lvl="2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Actually the Noble variant of the Harris Corner Detector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Lots of other detectors, this is one of the most popular</a:t>
            </a:r>
            <a:endParaRPr lang="en-US" sz="2400" dirty="0"/>
          </a:p>
        </p:txBody>
      </p:sp>
      <p:pic>
        <p:nvPicPr>
          <p:cNvPr id="48132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9325" y="2438401"/>
            <a:ext cx="189230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0088" y="3352800"/>
            <a:ext cx="2881312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648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1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82979" y="1275347"/>
            <a:ext cx="4884822" cy="4884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 flipH="1">
            <a:off x="4170946" y="4331368"/>
            <a:ext cx="4896853" cy="1828801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4182979" y="4126833"/>
            <a:ext cx="2298032" cy="2033337"/>
          </a:xfrm>
          <a:prstGeom prst="rtTriangl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 flipV="1">
            <a:off x="4182979" y="1275347"/>
            <a:ext cx="4896854" cy="4884822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6853990" y="3675102"/>
                <a:ext cx="19491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𝑅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&gt;0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990" y="3675102"/>
                <a:ext cx="194911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7305173" y="3388169"/>
            <a:ext cx="1263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Corner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6631406" y="5245767"/>
                <a:ext cx="24484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𝑅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&lt;0</m:t>
                      </m:r>
                    </m:oMath>
                  </m:oMathPara>
                </a14:m>
                <a:endParaRPr lang="en-US" dirty="0">
                  <a:ea typeface="Cambria Math" charset="0"/>
                  <a:cs typeface="Cambria Math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406" y="5245767"/>
                <a:ext cx="244842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7855618" y="4920916"/>
            <a:ext cx="94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Edge</a:t>
            </a: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auto">
          <a:xfrm>
            <a:off x="2255910" y="5320294"/>
            <a:ext cx="2525634" cy="446147"/>
          </a:xfrm>
          <a:prstGeom prst="rightArrowCallout">
            <a:avLst>
              <a:gd name="adj1" fmla="val 25000"/>
              <a:gd name="adj2" fmla="val 24093"/>
              <a:gd name="adj3" fmla="val 41581"/>
              <a:gd name="adj4" fmla="val 64348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1657342" y="5366330"/>
                <a:ext cx="251459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000" i="1">
                              <a:latin typeface="Cambria Math" panose="02040503050406030204" pitchFamily="18" charset="0"/>
                              <a:cs typeface="Times New Roman" charset="0"/>
                              <a:sym typeface="Symbol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charset="0"/>
                              <a:cs typeface="Times New Roman" charset="0"/>
                              <a:sym typeface="Symbol" charset="0"/>
                            </a:rPr>
                            <m:t>𝑅</m:t>
                          </m:r>
                        </m:e>
                      </m:d>
                      <m:r>
                        <a:rPr lang="en-US" sz="2000" i="1">
                          <a:latin typeface="Cambria Math" charset="0"/>
                          <a:cs typeface="Times New Roman" charset="0"/>
                          <a:sym typeface="Symbol" charset="0"/>
                        </a:rPr>
                        <m:t>≈0</m:t>
                      </m:r>
                    </m:oMath>
                  </m:oMathPara>
                </a14:m>
                <a:endParaRPr lang="ru-RU" sz="2000" dirty="0">
                  <a:latin typeface="Times New Roman" charset="0"/>
                  <a:cs typeface="Times New Roman" charset="0"/>
                  <a:sym typeface="Symbol" charset="0"/>
                </a:endParaRPr>
              </a:p>
            </p:txBody>
          </p:sp>
        </mc:Choice>
        <mc:Fallback>
          <p:sp>
            <p:nvSpPr>
              <p:cNvPr id="14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57342" y="5366330"/>
                <a:ext cx="2514595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718385" y="5707432"/>
            <a:ext cx="1227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Flat patch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3569368" y="1275347"/>
                <a:ext cx="6015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368" y="1275347"/>
                <a:ext cx="60157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8466222" y="6115687"/>
                <a:ext cx="6015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222" y="6115687"/>
                <a:ext cx="60157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Corner response function</a:t>
            </a:r>
            <a:endParaRPr lang="ru-RU" dirty="0">
              <a:latin typeface="Arial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2255911" y="714967"/>
          <a:ext cx="71231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8" imgW="2844800" imgH="228600" progId="Equation.3">
                  <p:embed/>
                </p:oleObj>
              </mc:Choice>
              <mc:Fallback>
                <p:oleObj name="Equation" r:id="rId8" imgW="2844800" imgH="228600" progId="Equation.3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5911" y="714967"/>
                        <a:ext cx="7123113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213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9466A-3EB9-904C-95B5-1C789C415F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Correspondence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1AEE65-3F6C-9D4A-BCCF-F4898703AB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683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152400"/>
            <a:ext cx="8229600" cy="1143000"/>
          </a:xfrm>
        </p:spPr>
        <p:txBody>
          <a:bodyPr/>
          <a:lstStyle/>
          <a:p>
            <a:r>
              <a:rPr lang="en-US" dirty="0"/>
              <a:t>The Harris operator</a:t>
            </a:r>
            <a:endParaRPr lang="ru-RU" dirty="0"/>
          </a:p>
        </p:txBody>
      </p:sp>
      <p:pic>
        <p:nvPicPr>
          <p:cNvPr id="49156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943350"/>
            <a:ext cx="276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4038600"/>
            <a:ext cx="2566988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Rectangle 12"/>
          <p:cNvSpPr>
            <a:spLocks noChangeArrowheads="1"/>
          </p:cNvSpPr>
          <p:nvPr/>
        </p:nvSpPr>
        <p:spPr bwMode="auto">
          <a:xfrm>
            <a:off x="6829425" y="4924425"/>
            <a:ext cx="228600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9159" name="Straight Arrow Connector 20"/>
          <p:cNvCxnSpPr>
            <a:cxnSpLocks noChangeShapeType="1"/>
          </p:cNvCxnSpPr>
          <p:nvPr/>
        </p:nvCxnSpPr>
        <p:spPr bwMode="auto">
          <a:xfrm rot="10800000">
            <a:off x="4929189" y="4038601"/>
            <a:ext cx="2128837" cy="8858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9160" name="Straight Arrow Connector 22"/>
          <p:cNvCxnSpPr>
            <a:cxnSpLocks noChangeShapeType="1"/>
          </p:cNvCxnSpPr>
          <p:nvPr/>
        </p:nvCxnSpPr>
        <p:spPr bwMode="auto">
          <a:xfrm rot="10800000" flipV="1">
            <a:off x="4929189" y="5153026"/>
            <a:ext cx="2128837" cy="1533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pic>
        <p:nvPicPr>
          <p:cNvPr id="49161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9214" y="1066800"/>
            <a:ext cx="2744787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95550" y="1066800"/>
            <a:ext cx="245745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3" name="Rectangle 13"/>
          <p:cNvSpPr>
            <a:spLocks noChangeArrowheads="1"/>
          </p:cNvSpPr>
          <p:nvPr/>
        </p:nvSpPr>
        <p:spPr bwMode="auto">
          <a:xfrm>
            <a:off x="6829425" y="2028825"/>
            <a:ext cx="228600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9164" name="Straight Arrow Connector 14"/>
          <p:cNvCxnSpPr>
            <a:cxnSpLocks noChangeShapeType="1"/>
          </p:cNvCxnSpPr>
          <p:nvPr/>
        </p:nvCxnSpPr>
        <p:spPr bwMode="auto">
          <a:xfrm rot="10800000">
            <a:off x="4929189" y="1143001"/>
            <a:ext cx="2128837" cy="8858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9165" name="Straight Arrow Connector 15"/>
          <p:cNvCxnSpPr>
            <a:cxnSpLocks noChangeShapeType="1"/>
          </p:cNvCxnSpPr>
          <p:nvPr/>
        </p:nvCxnSpPr>
        <p:spPr bwMode="auto">
          <a:xfrm rot="10800000" flipV="1">
            <a:off x="4929189" y="2257426"/>
            <a:ext cx="2128837" cy="1533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9166" name="Rectangle 9"/>
          <p:cNvSpPr>
            <a:spLocks noChangeArrowheads="1"/>
          </p:cNvSpPr>
          <p:nvPr/>
        </p:nvSpPr>
        <p:spPr bwMode="auto">
          <a:xfrm>
            <a:off x="9220200" y="2133601"/>
            <a:ext cx="1043876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>
                <a:latin typeface="Arial" charset="0"/>
              </a:rPr>
              <a:t>Harris </a:t>
            </a:r>
            <a:br>
              <a:rPr lang="en-US">
                <a:latin typeface="Arial" charset="0"/>
              </a:rPr>
            </a:br>
            <a:r>
              <a:rPr lang="en-US">
                <a:latin typeface="Arial" charset="0"/>
              </a:rPr>
              <a:t>operator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6400" y="5105400"/>
            <a:ext cx="938212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0233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 charset="0"/>
              </a:rPr>
              <a:t>Harris Detector </a:t>
            </a:r>
            <a:r>
              <a:rPr lang="pl-PL" sz="2000">
                <a:latin typeface="Arial" charset="0"/>
              </a:rPr>
              <a:t>[</a:t>
            </a:r>
            <a:r>
              <a:rPr lang="pl-PL" sz="2000">
                <a:latin typeface="Calibri" charset="0"/>
              </a:rPr>
              <a:t>Harris88</a:t>
            </a:r>
            <a:r>
              <a:rPr lang="pl-PL" sz="2000">
                <a:latin typeface="Arial" charset="0"/>
              </a:rPr>
              <a:t>]</a:t>
            </a:r>
            <a:endParaRPr lang="en-US" sz="2000">
              <a:latin typeface="Arial" charset="0"/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219200"/>
            <a:ext cx="5029200" cy="4495800"/>
          </a:xfrm>
        </p:spPr>
        <p:txBody>
          <a:bodyPr/>
          <a:lstStyle/>
          <a:p>
            <a:r>
              <a:rPr lang="pl-PL" dirty="0">
                <a:latin typeface="Calibri" charset="0"/>
              </a:rPr>
              <a:t>Second moment </a:t>
            </a:r>
            <a:r>
              <a:rPr lang="pl-PL" dirty="0" err="1">
                <a:latin typeface="Calibri" charset="0"/>
              </a:rPr>
              <a:t>matrix</a:t>
            </a:r>
            <a:endParaRPr lang="en-US" dirty="0">
              <a:latin typeface="Calibri" charset="0"/>
            </a:endParaRPr>
          </a:p>
        </p:txBody>
      </p:sp>
      <p:graphicFrame>
        <p:nvGraphicFramePr>
          <p:cNvPr id="143364" name="Object 2"/>
          <p:cNvGraphicFramePr>
            <a:graphicFrameLocks noChangeAspect="1"/>
          </p:cNvGraphicFramePr>
          <p:nvPr/>
        </p:nvGraphicFramePr>
        <p:xfrm>
          <a:off x="2335214" y="2005014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Equation" r:id="rId4" imgW="2654300" imgH="508000" progId="Equation.3">
                  <p:embed/>
                </p:oleObj>
              </mc:Choice>
              <mc:Fallback>
                <p:oleObj name="Equation" r:id="rId4" imgW="2654300" imgH="508000" progId="Equation.3">
                  <p:embed/>
                  <p:pic>
                    <p:nvPicPr>
                      <p:cNvPr id="14336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4" y="2005014"/>
                        <a:ext cx="3760787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FC89FF0-07AA-7F4A-B995-B9C5ACB99442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21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43366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1625" y="1233489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6489701" y="2132014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600">
                <a:solidFill>
                  <a:srgbClr val="000000"/>
                </a:solidFill>
              </a:rPr>
              <a:t>1. Image derivatives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5197475" y="3106739"/>
            <a:ext cx="1943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600">
                <a:solidFill>
                  <a:srgbClr val="000000"/>
                </a:solidFill>
              </a:rPr>
              <a:t>2. Square of derivatives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5160964" y="3970339"/>
            <a:ext cx="19446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600">
                <a:solidFill>
                  <a:srgbClr val="000000"/>
                </a:solidFill>
              </a:rPr>
              <a:t>3. Gaussian </a:t>
            </a:r>
            <a:br>
              <a:rPr lang="pl-PL" sz="1600">
                <a:solidFill>
                  <a:srgbClr val="000000"/>
                </a:solidFill>
              </a:rPr>
            </a:br>
            <a:r>
              <a:rPr lang="pl-PL" sz="1600">
                <a:solidFill>
                  <a:srgbClr val="000000"/>
                </a:solidFill>
              </a:rPr>
              <a:t>    filter </a:t>
            </a:r>
            <a:r>
              <a:rPr lang="pl-PL" sz="1600" i="1">
                <a:solidFill>
                  <a:srgbClr val="000000"/>
                </a:solidFill>
              </a:rPr>
              <a:t>g(</a:t>
            </a:r>
            <a:r>
              <a:rPr lang="pl-PL" sz="1600" i="1">
                <a:solidFill>
                  <a:srgbClr val="000000"/>
                </a:solidFill>
                <a:latin typeface="Symbol" charset="0"/>
              </a:rPr>
              <a:t>s</a:t>
            </a:r>
            <a:r>
              <a:rPr lang="pl-PL" sz="1600" i="1" baseline="-25000">
                <a:solidFill>
                  <a:srgbClr val="000000"/>
                </a:solidFill>
              </a:rPr>
              <a:t>I</a:t>
            </a:r>
            <a:r>
              <a:rPr lang="pl-PL" sz="1600" i="1">
                <a:solidFill>
                  <a:srgbClr val="000000"/>
                </a:solidFill>
              </a:rPr>
              <a:t>)</a:t>
            </a:r>
            <a:endParaRPr lang="en-US" sz="1600" i="1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969251" y="2133600"/>
            <a:ext cx="2519363" cy="865188"/>
            <a:chOff x="3356" y="1638"/>
            <a:chExt cx="2041" cy="756"/>
          </a:xfrm>
        </p:grpSpPr>
        <p:pic>
          <p:nvPicPr>
            <p:cNvPr id="143391" name="Picture 13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143392" name="Picture 14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143393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l-PL" sz="1800" i="1">
                  <a:solidFill>
                    <a:srgbClr val="FFFFFF"/>
                  </a:solidFill>
                </a:rPr>
                <a:t>I</a:t>
              </a:r>
              <a:r>
                <a:rPr lang="pl-PL" sz="1800" i="1" baseline="-25000">
                  <a:solidFill>
                    <a:srgbClr val="FFFFFF"/>
                  </a:solidFill>
                </a:rPr>
                <a:t>x</a:t>
              </a:r>
              <a:endParaRPr lang="en-US" sz="1800" i="1" baseline="-25000">
                <a:solidFill>
                  <a:srgbClr val="FFFFFF"/>
                </a:solidFill>
              </a:endParaRPr>
            </a:p>
          </p:txBody>
        </p:sp>
        <p:sp>
          <p:nvSpPr>
            <p:cNvPr id="143394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l-PL" sz="1800" i="1">
                  <a:solidFill>
                    <a:srgbClr val="FFFFFF"/>
                  </a:solidFill>
                </a:rPr>
                <a:t>I</a:t>
              </a:r>
              <a:r>
                <a:rPr lang="pl-PL" sz="1800" i="1" baseline="-25000">
                  <a:solidFill>
                    <a:srgbClr val="FFFFFF"/>
                  </a:solidFill>
                </a:rPr>
                <a:t>y</a:t>
              </a:r>
              <a:endParaRPr lang="en-US" sz="1800" i="1" baseline="-25000">
                <a:solidFill>
                  <a:srgbClr val="FFFFFF"/>
                </a:solidFill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12251" y="3025776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7976" y="3033713"/>
            <a:ext cx="1196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9875" y="3033713"/>
            <a:ext cx="1195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7466014" y="29876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endParaRPr lang="en-US" sz="1800" i="1" baseline="30000">
              <a:solidFill>
                <a:srgbClr val="FFFFFF"/>
              </a:solidFill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8689976" y="29622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endParaRPr lang="en-US" sz="1800" i="1" baseline="30000">
              <a:solidFill>
                <a:srgbClr val="FFFFFF"/>
              </a:solidFill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9842501" y="2962275"/>
            <a:ext cx="538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endParaRPr lang="en-US" sz="1800" i="1" baseline="-25000">
              <a:solidFill>
                <a:srgbClr val="FFFFFF"/>
              </a:solidFill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264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5589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1775" y="3933825"/>
            <a:ext cx="11826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7162800" y="3962400"/>
            <a:ext cx="922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g(I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r>
              <a:rPr lang="pl-PL" sz="1800" i="1">
                <a:solidFill>
                  <a:srgbClr val="FFFFFF"/>
                </a:solidFill>
              </a:rPr>
              <a:t>)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8382001" y="39624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g(I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r>
              <a:rPr lang="pl-PL" sz="1800" i="1">
                <a:solidFill>
                  <a:srgbClr val="FFFFFF"/>
                </a:solidFill>
              </a:rPr>
              <a:t>)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9559926" y="38862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g(I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r>
              <a:rPr lang="pl-PL" sz="1800" i="1">
                <a:solidFill>
                  <a:srgbClr val="FFFFFF"/>
                </a:solidFill>
              </a:rPr>
              <a:t>)</a:t>
            </a:r>
            <a:endParaRPr lang="en-US" sz="1800" i="1">
              <a:solidFill>
                <a:srgbClr val="FFFFFF"/>
              </a:solidFill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1301" y="4868864"/>
            <a:ext cx="2447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2185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Equation" r:id="rId16" imgW="2679700" imgH="254000" progId="Equation.3">
                  <p:embed/>
                </p:oleObj>
              </mc:Choice>
              <mc:Fallback>
                <p:oleObj name="Equation" r:id="rId16" imgW="2679700" imgH="254000" progId="Equation.3">
                  <p:embed/>
                  <p:pic>
                    <p:nvPicPr>
                      <p:cNvPr id="81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5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2211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Equation" r:id="rId18" imgW="2806560" imgH="228600" progId="Equation.3">
                  <p:embed/>
                </p:oleObj>
              </mc:Choice>
              <mc:Fallback>
                <p:oleObj name="Equation" r:id="rId18" imgW="2806560" imgH="228600" progId="Equation.3">
                  <p:embed/>
                  <p:pic>
                    <p:nvPicPr>
                      <p:cNvPr id="81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1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2063750" y="4800600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>
                <a:solidFill>
                  <a:srgbClr val="000000"/>
                </a:solidFill>
              </a:rPr>
              <a:t>4. Cornerness function </a:t>
            </a:r>
            <a:r>
              <a:rPr lang="en-US" sz="1800">
                <a:solidFill>
                  <a:srgbClr val="000000"/>
                </a:solidFill>
              </a:rPr>
              <a:t>– </a:t>
            </a:r>
            <a:r>
              <a:rPr lang="pl-PL" sz="1800">
                <a:solidFill>
                  <a:srgbClr val="000000"/>
                </a:solidFill>
              </a:rPr>
              <a:t>both eigenvalues are strong</a:t>
            </a:r>
            <a:endParaRPr lang="en-US" sz="1800" i="1">
              <a:solidFill>
                <a:srgbClr val="000000"/>
              </a:solidFill>
            </a:endParaRPr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9742488" y="6400800"/>
            <a:ext cx="92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har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2063750" y="6342064"/>
            <a:ext cx="467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>
                <a:solidFill>
                  <a:srgbClr val="000000"/>
                </a:solidFill>
              </a:rPr>
              <a:t>5. Non-maxima suppression</a:t>
            </a:r>
            <a:endParaRPr lang="en-US" sz="1800" i="1">
              <a:solidFill>
                <a:srgbClr val="000000"/>
              </a:solidFill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2181226" y="3505201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Equation" r:id="rId20" imgW="1066800" imgH="457200" progId="Equation.3">
                  <p:embed/>
                </p:oleObj>
              </mc:Choice>
              <mc:Fallback>
                <p:oleObj name="Equation" r:id="rId20" imgW="1066800" imgH="457200" progId="Equation.3">
                  <p:embed/>
                  <p:pic>
                    <p:nvPicPr>
                      <p:cNvPr id="81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1226" y="3505201"/>
                        <a:ext cx="1476375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010276" y="2592389"/>
            <a:ext cx="2017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(optionally, blur first)</a:t>
            </a:r>
          </a:p>
        </p:txBody>
      </p:sp>
    </p:spTree>
    <p:extLst>
      <p:ext uri="{BB962C8B-B14F-4D97-AF65-F5344CB8AC3E}">
        <p14:creationId xmlns:p14="http://schemas.microsoft.com/office/powerpoint/2010/main" val="240218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8204" grpId="0"/>
      <p:bldP spid="8205" grpId="0"/>
      <p:bldP spid="8210" grpId="0"/>
      <p:bldP spid="8211" grpId="0"/>
      <p:bldP spid="8212" grpId="0"/>
      <p:bldP spid="8216" grpId="0"/>
      <p:bldP spid="8217" grpId="0"/>
      <p:bldP spid="8218" grpId="0"/>
      <p:bldP spid="8220" grpId="0"/>
      <p:bldP spid="8221" grpId="0"/>
      <p:bldP spid="822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Weighting the derivatives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practice, using a simple window </a:t>
            </a:r>
            <a:r>
              <a:rPr lang="en-US" i="1" dirty="0"/>
              <a:t>W</a:t>
            </a:r>
            <a:r>
              <a:rPr lang="en-US" dirty="0"/>
              <a:t> doesn’t work too well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Instead, we’ll </a:t>
            </a:r>
            <a:r>
              <a:rPr lang="en-US" i="1" dirty="0"/>
              <a:t>weight</a:t>
            </a:r>
            <a:r>
              <a:rPr lang="en-US" dirty="0"/>
              <a:t> each derivative value based on its distance from the center pixel</a:t>
            </a:r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2743200"/>
            <a:ext cx="4096796" cy="100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6026" y="5081514"/>
            <a:ext cx="4752974" cy="1014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8200" y="51054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8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1826" y="6096000"/>
            <a:ext cx="664574" cy="32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895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cows_step0"/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 bwMode="auto">
          <a:xfrm>
            <a:off x="2057400" y="1295400"/>
            <a:ext cx="8153400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en-US"/>
              <a:t>Harris detector example</a:t>
            </a:r>
          </a:p>
        </p:txBody>
      </p:sp>
    </p:spTree>
    <p:extLst>
      <p:ext uri="{BB962C8B-B14F-4D97-AF65-F5344CB8AC3E}">
        <p14:creationId xmlns:p14="http://schemas.microsoft.com/office/powerpoint/2010/main" val="1225480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cows_step1_corner_respon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en-US"/>
              <a:t>f value (red high, blue low)</a:t>
            </a:r>
          </a:p>
        </p:txBody>
      </p:sp>
    </p:spTree>
    <p:extLst>
      <p:ext uri="{BB962C8B-B14F-4D97-AF65-F5344CB8AC3E}">
        <p14:creationId xmlns:p14="http://schemas.microsoft.com/office/powerpoint/2010/main" val="3544817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cows_step2_thres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Threshold (f &gt; value) </a:t>
            </a:r>
          </a:p>
        </p:txBody>
      </p:sp>
    </p:spTree>
    <p:extLst>
      <p:ext uri="{BB962C8B-B14F-4D97-AF65-F5344CB8AC3E}">
        <p14:creationId xmlns:p14="http://schemas.microsoft.com/office/powerpoint/2010/main" val="1819181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cows_step3_thresh&amp;max"/>
          <p:cNvPicPr>
            <a:picLocks noChangeAspect="1" noChangeArrowheads="1"/>
          </p:cNvPicPr>
          <p:nvPr/>
        </p:nvPicPr>
        <p:blipFill>
          <a:blip r:embed="rId2" cstate="print">
            <a:lum bright="24000" contrast="72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2057400" y="1295400"/>
            <a:ext cx="8153400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 local maxima of f</a:t>
            </a:r>
          </a:p>
        </p:txBody>
      </p:sp>
    </p:spTree>
    <p:extLst>
      <p:ext uri="{BB962C8B-B14F-4D97-AF65-F5344CB8AC3E}">
        <p14:creationId xmlns:p14="http://schemas.microsoft.com/office/powerpoint/2010/main" val="1383969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cows_step4_harris"/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 bwMode="auto">
          <a:xfrm>
            <a:off x="2057400" y="1295400"/>
            <a:ext cx="8153400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Harris features (in red)</a:t>
            </a:r>
          </a:p>
        </p:txBody>
      </p:sp>
    </p:spTree>
    <p:extLst>
      <p:ext uri="{BB962C8B-B14F-4D97-AF65-F5344CB8AC3E}">
        <p14:creationId xmlns:p14="http://schemas.microsoft.com/office/powerpoint/2010/main" val="16035387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0902" name="Text Box 11"/>
          <p:cNvSpPr txBox="1">
            <a:spLocks noChangeArrowheads="1"/>
          </p:cNvSpPr>
          <p:nvPr/>
        </p:nvSpPr>
        <p:spPr bwMode="auto">
          <a:xfrm>
            <a:off x="5410200" y="6553200"/>
            <a:ext cx="3124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1600">
                <a:solidFill>
                  <a:schemeClr val="bg1"/>
                </a:solidFill>
                <a:latin typeface="Arial" charset="0"/>
              </a:rPr>
              <a:t>Slide from Tinne Tuytelaars</a:t>
            </a:r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6934200" y="1219200"/>
            <a:ext cx="3124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>
                <a:solidFill>
                  <a:schemeClr val="bg1"/>
                </a:solidFill>
                <a:latin typeface="Arial" charset="0"/>
              </a:rPr>
              <a:t>Lindeberg et al, 1996</a:t>
            </a:r>
          </a:p>
        </p:txBody>
      </p:sp>
      <p:pic>
        <p:nvPicPr>
          <p:cNvPr id="80907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362" y="-914400"/>
            <a:ext cx="10201276" cy="814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0908" name="Text Box 14"/>
          <p:cNvSpPr txBox="1">
            <a:spLocks noChangeArrowheads="1"/>
          </p:cNvSpPr>
          <p:nvPr/>
        </p:nvSpPr>
        <p:spPr bwMode="auto">
          <a:xfrm>
            <a:off x="5257800" y="65532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1600">
                <a:solidFill>
                  <a:schemeClr val="bg1"/>
                </a:solidFill>
                <a:latin typeface="Arial" charset="0"/>
              </a:rPr>
              <a:t>Slide from Tinne Tuytelaars</a:t>
            </a:r>
          </a:p>
        </p:txBody>
      </p:sp>
      <p:sp>
        <p:nvSpPr>
          <p:cNvPr id="80910" name="Text Box 14"/>
          <p:cNvSpPr txBox="1">
            <a:spLocks noChangeArrowheads="1"/>
          </p:cNvSpPr>
          <p:nvPr/>
        </p:nvSpPr>
        <p:spPr bwMode="auto">
          <a:xfrm>
            <a:off x="7315200" y="12192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Lindeberg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et al., 1996</a:t>
            </a:r>
          </a:p>
        </p:txBody>
      </p:sp>
    </p:spTree>
    <p:extLst>
      <p:ext uri="{BB962C8B-B14F-4D97-AF65-F5344CB8AC3E}">
        <p14:creationId xmlns:p14="http://schemas.microsoft.com/office/powerpoint/2010/main" val="1925494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362" y="-914400"/>
            <a:ext cx="10201276" cy="814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05718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 charset="0"/>
              </a:rPr>
              <a:t>Corner Detection: Basic Idea</a:t>
            </a:r>
            <a:endParaRPr lang="ru-RU" sz="4000" dirty="0">
              <a:latin typeface="Arial" charset="0"/>
            </a:endParaRP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90600"/>
            <a:ext cx="7467600" cy="1828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400" dirty="0">
                <a:latin typeface="Arial" charset="0"/>
              </a:rPr>
              <a:t>We should easily recognize the point by looking through a small window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400" dirty="0">
                <a:latin typeface="Arial" charset="0"/>
              </a:rPr>
              <a:t>Shifting a window in </a:t>
            </a:r>
            <a:r>
              <a:rPr lang="en-US" sz="2400" i="1" dirty="0">
                <a:latin typeface="Arial" charset="0"/>
              </a:rPr>
              <a:t>any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i="1" dirty="0">
                <a:latin typeface="Arial" charset="0"/>
              </a:rPr>
              <a:t>direction</a:t>
            </a:r>
            <a:r>
              <a:rPr lang="en-US" sz="2400" dirty="0">
                <a:latin typeface="Arial" charset="0"/>
              </a:rPr>
              <a:t> should give </a:t>
            </a:r>
            <a:r>
              <a:rPr lang="en-US" sz="2400" i="1" dirty="0">
                <a:latin typeface="Arial" charset="0"/>
              </a:rPr>
              <a:t>a large change</a:t>
            </a:r>
            <a:r>
              <a:rPr lang="en-US" sz="2400" dirty="0">
                <a:latin typeface="Arial" charset="0"/>
              </a:rPr>
              <a:t> in intensity</a:t>
            </a:r>
            <a:endParaRPr lang="ru-RU" sz="2400" dirty="0">
              <a:latin typeface="Arial" charset="0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4953000" y="2895600"/>
            <a:ext cx="2438400" cy="3887788"/>
            <a:chOff x="2160" y="1824"/>
            <a:chExt cx="1536" cy="2449"/>
          </a:xfrm>
        </p:grpSpPr>
        <p:pic>
          <p:nvPicPr>
            <p:cNvPr id="121878" name="Picture 8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879" name="Text Box 11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>
                  <a:solidFill>
                    <a:srgbClr val="003399"/>
                  </a:solidFill>
                  <a:latin typeface="Arial Unicode MS" charset="0"/>
                  <a:cs typeface="Times New Roman" charset="0"/>
                </a:rPr>
                <a:t>“edge”</a:t>
              </a:r>
              <a:r>
                <a:rPr lang="en-US" sz="2400">
                  <a:latin typeface="Arial Unicode MS" charset="0"/>
                  <a:cs typeface="Times New Roman" charset="0"/>
                </a:rPr>
                <a:t>:</a:t>
              </a:r>
              <a:br>
                <a:rPr lang="en-US" sz="2400">
                  <a:latin typeface="Arial Unicode MS" charset="0"/>
                  <a:cs typeface="Times New Roman" charset="0"/>
                </a:rPr>
              </a:br>
              <a:r>
                <a:rPr lang="en-US" sz="2400">
                  <a:latin typeface="Arial Unicode MS" charset="0"/>
                  <a:cs typeface="Times New Roman" charset="0"/>
                </a:rPr>
                <a:t>no change along the edge direction</a:t>
              </a:r>
              <a:endParaRPr lang="ru-RU" sz="2400">
                <a:latin typeface="Arial Unicode MS" charset="0"/>
                <a:cs typeface="Times New Roman" charset="0"/>
              </a:endParaRPr>
            </a:p>
          </p:txBody>
        </p:sp>
        <p:sp>
          <p:nvSpPr>
            <p:cNvPr id="121880" name="Rectangle 14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21881" name="Line 16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7543800" y="2895600"/>
            <a:ext cx="2667000" cy="3887788"/>
            <a:chOff x="3792" y="1824"/>
            <a:chExt cx="1680" cy="2449"/>
          </a:xfrm>
        </p:grpSpPr>
        <p:pic>
          <p:nvPicPr>
            <p:cNvPr id="121871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872" name="Text Box 12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>
                  <a:solidFill>
                    <a:srgbClr val="003399"/>
                  </a:solidFill>
                  <a:latin typeface="Arial Unicode MS" charset="0"/>
                  <a:cs typeface="Times New Roman" charset="0"/>
                </a:rPr>
                <a:t>“corner”</a:t>
              </a:r>
              <a:r>
                <a:rPr lang="en-US" sz="2400">
                  <a:latin typeface="Arial Unicode MS" charset="0"/>
                  <a:cs typeface="Times New Roman" charset="0"/>
                </a:rPr>
                <a:t>:</a:t>
              </a:r>
              <a:br>
                <a:rPr lang="en-US" sz="2400">
                  <a:latin typeface="Arial Unicode MS" charset="0"/>
                  <a:cs typeface="Times New Roman" charset="0"/>
                </a:rPr>
              </a:br>
              <a:r>
                <a:rPr lang="en-US" sz="2400">
                  <a:latin typeface="Arial Unicode MS" charset="0"/>
                  <a:cs typeface="Times New Roman" charset="0"/>
                </a:rPr>
                <a:t>significant change in all directions</a:t>
              </a:r>
              <a:endParaRPr lang="ru-RU" sz="2400">
                <a:latin typeface="Arial Unicode MS" charset="0"/>
                <a:cs typeface="Times New Roman" charset="0"/>
              </a:endParaRPr>
            </a:p>
          </p:txBody>
        </p:sp>
        <p:sp>
          <p:nvSpPr>
            <p:cNvPr id="121873" name="Rectangle 17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21874" name="Line 18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75" name="Line 20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76" name="Line 21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77" name="Line 22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2286000" y="2895600"/>
            <a:ext cx="2362200" cy="3517900"/>
            <a:chOff x="480" y="1824"/>
            <a:chExt cx="1488" cy="2216"/>
          </a:xfrm>
        </p:grpSpPr>
        <p:pic>
          <p:nvPicPr>
            <p:cNvPr id="121864" name="Picture 7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865" name="Text Box 10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 dirty="0">
                  <a:solidFill>
                    <a:srgbClr val="003399"/>
                  </a:solidFill>
                  <a:latin typeface="Arial Unicode MS" charset="0"/>
                  <a:cs typeface="Times New Roman" charset="0"/>
                </a:rPr>
                <a:t>“flat”</a:t>
              </a:r>
              <a:r>
                <a:rPr lang="en-US" sz="2400" dirty="0">
                  <a:latin typeface="Arial Unicode MS" charset="0"/>
                  <a:cs typeface="Times New Roman" charset="0"/>
                </a:rPr>
                <a:t> region:</a:t>
              </a:r>
              <a:br>
                <a:rPr lang="en-US" sz="2400" dirty="0">
                  <a:latin typeface="Arial Unicode MS" charset="0"/>
                  <a:cs typeface="Times New Roman" charset="0"/>
                </a:rPr>
              </a:br>
              <a:r>
                <a:rPr lang="en-US" sz="2400" dirty="0">
                  <a:latin typeface="Arial Unicode MS" charset="0"/>
                  <a:cs typeface="Times New Roman" charset="0"/>
                </a:rPr>
                <a:t>no change in all directions</a:t>
              </a:r>
              <a:endParaRPr lang="ru-RU" sz="2400" dirty="0">
                <a:latin typeface="Arial Unicode MS" charset="0"/>
                <a:cs typeface="Times New Roman" charset="0"/>
              </a:endParaRPr>
            </a:p>
          </p:txBody>
        </p:sp>
        <p:sp>
          <p:nvSpPr>
            <p:cNvPr id="121866" name="Rectangle 13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21867" name="Line 23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68" name="Line 24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69" name="Line 25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70" name="Line 26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1863" name="Text Box 27"/>
          <p:cNvSpPr txBox="1">
            <a:spLocks noChangeArrowheads="1"/>
          </p:cNvSpPr>
          <p:nvPr/>
        </p:nvSpPr>
        <p:spPr bwMode="auto">
          <a:xfrm>
            <a:off x="1571626" y="6553200"/>
            <a:ext cx="1476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1400"/>
              <a:t>Source: A. Efros</a:t>
            </a:r>
          </a:p>
        </p:txBody>
      </p:sp>
    </p:spTree>
    <p:extLst>
      <p:ext uri="{BB962C8B-B14F-4D97-AF65-F5344CB8AC3E}">
        <p14:creationId xmlns:p14="http://schemas.microsoft.com/office/powerpoint/2010/main" val="179722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362" y="-914400"/>
            <a:ext cx="10201276" cy="814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60693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362" y="-914400"/>
            <a:ext cx="10201276" cy="814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541516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362" y="-914400"/>
            <a:ext cx="10201276" cy="814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221927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362" y="-914400"/>
            <a:ext cx="10201276" cy="814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784831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Instead of computing </a:t>
            </a:r>
            <a:r>
              <a:rPr lang="en-US" i="1" dirty="0"/>
              <a:t>f</a:t>
            </a:r>
            <a:r>
              <a:rPr lang="en-US" dirty="0"/>
              <a:t> for larger and larger windows, we can implement using a fixed window size with a Gaussian pyramid</a:t>
            </a:r>
          </a:p>
        </p:txBody>
      </p:sp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352800"/>
            <a:ext cx="3810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3352800"/>
            <a:ext cx="1905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400" y="3352800"/>
            <a:ext cx="952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6400" y="3352800"/>
            <a:ext cx="4572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786742" y="4060372"/>
            <a:ext cx="272144" cy="272144"/>
          </a:xfrm>
          <a:prstGeom prst="rect">
            <a:avLst/>
          </a:prstGeom>
          <a:noFill/>
          <a:ln w="53975">
            <a:solidFill>
              <a:srgbClr val="FFC000"/>
            </a:solidFill>
          </a:ln>
          <a:effectLst>
            <a:outerShdw blurRad="127000" sx="124000" sy="124000" algn="ctr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368142" y="3635828"/>
            <a:ext cx="272144" cy="272144"/>
          </a:xfrm>
          <a:prstGeom prst="rect">
            <a:avLst/>
          </a:prstGeom>
          <a:noFill/>
          <a:ln w="53975">
            <a:solidFill>
              <a:srgbClr val="FFC000"/>
            </a:solidFill>
          </a:ln>
          <a:effectLst>
            <a:outerShdw blurRad="127000" sx="124000" sy="124000" algn="ctr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262256" y="3450770"/>
            <a:ext cx="272144" cy="272144"/>
          </a:xfrm>
          <a:prstGeom prst="rect">
            <a:avLst/>
          </a:prstGeom>
          <a:noFill/>
          <a:ln w="53975">
            <a:solidFill>
              <a:srgbClr val="FFC000"/>
            </a:solidFill>
          </a:ln>
          <a:effectLst>
            <a:outerShdw blurRad="127000" sx="124000" sy="124000" algn="ctr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263742" y="3352800"/>
            <a:ext cx="272144" cy="272144"/>
          </a:xfrm>
          <a:prstGeom prst="rect">
            <a:avLst/>
          </a:prstGeom>
          <a:noFill/>
          <a:ln w="53975">
            <a:solidFill>
              <a:srgbClr val="FFC000"/>
            </a:solidFill>
          </a:ln>
          <a:effectLst>
            <a:outerShdw blurRad="127000" sx="124000" sy="124000" algn="ctr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674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Feature extraction: Corners and blobs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2" name="Picture 5" descr="Sunflowers2_circl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6800" y="1727200"/>
            <a:ext cx="4140200" cy="41402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253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1" y="1682750"/>
            <a:ext cx="4092575" cy="41846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38395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common definition of </a:t>
            </a:r>
            <a:r>
              <a:rPr lang="en-US" i="1" dirty="0"/>
              <a:t>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7620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i="1" dirty="0" err="1"/>
              <a:t>Laplacian</a:t>
            </a:r>
            <a:r>
              <a:rPr lang="en-US" i="1" dirty="0"/>
              <a:t> of Gaussian </a:t>
            </a:r>
            <a:r>
              <a:rPr lang="en-US" dirty="0"/>
              <a:t>(</a:t>
            </a:r>
            <a:r>
              <a:rPr lang="en-US" i="1" dirty="0" err="1"/>
              <a:t>LoG</a:t>
            </a:r>
            <a:r>
              <a:rPr lang="en-US" dirty="0"/>
              <a:t>) </a:t>
            </a:r>
            <a:endParaRPr lang="en-US" i="1" dirty="0"/>
          </a:p>
        </p:txBody>
      </p:sp>
      <p:pic>
        <p:nvPicPr>
          <p:cNvPr id="4" name="Picture 5" descr="log_c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7351" y="2374495"/>
            <a:ext cx="3414098" cy="2560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lo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8976" y="2752046"/>
            <a:ext cx="1707048" cy="170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2286000" y="5105400"/>
          <a:ext cx="2970212" cy="1194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5" imgW="1104840" imgH="444240" progId="Equation.3">
                  <p:embed/>
                </p:oleObj>
              </mc:Choice>
              <mc:Fallback>
                <p:oleObj name="Equation" r:id="rId5" imgW="1104840" imgH="444240" progId="Equation.3">
                  <p:embed/>
                  <p:pic>
                    <p:nvPicPr>
                      <p:cNvPr id="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5105400"/>
                        <a:ext cx="2970212" cy="11946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15000" y="5221070"/>
            <a:ext cx="4952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(very similar to a Difference of Gaussians (</a:t>
            </a:r>
            <a:r>
              <a:rPr lang="en-US" dirty="0" err="1"/>
              <a:t>DoG</a:t>
            </a:r>
            <a:r>
              <a:rPr lang="en-US" dirty="0"/>
              <a:t>) – i.e. a Gaussian minus a slightly smaller Gaussian)</a:t>
            </a:r>
          </a:p>
        </p:txBody>
      </p:sp>
    </p:spTree>
    <p:extLst>
      <p:ext uri="{BB962C8B-B14F-4D97-AF65-F5344CB8AC3E}">
        <p14:creationId xmlns:p14="http://schemas.microsoft.com/office/powerpoint/2010/main" val="32298335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Scale selection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At what scale does the Laplacian achieve a maximum response for a binary circle of radius r?</a:t>
            </a:r>
          </a:p>
        </p:txBody>
      </p:sp>
      <p:sp>
        <p:nvSpPr>
          <p:cNvPr id="47108" name="Rectangle 7"/>
          <p:cNvSpPr>
            <a:spLocks noChangeArrowheads="1"/>
          </p:cNvSpPr>
          <p:nvPr/>
        </p:nvSpPr>
        <p:spPr bwMode="auto">
          <a:xfrm>
            <a:off x="1981200" y="3505200"/>
            <a:ext cx="2362200" cy="2209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09" name="Oval 8"/>
          <p:cNvSpPr>
            <a:spLocks noChangeArrowheads="1"/>
          </p:cNvSpPr>
          <p:nvPr/>
        </p:nvSpPr>
        <p:spPr bwMode="auto">
          <a:xfrm>
            <a:off x="2514600" y="3962400"/>
            <a:ext cx="1295400" cy="1295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0" name="Line 13"/>
          <p:cNvSpPr>
            <a:spLocks noChangeShapeType="1"/>
          </p:cNvSpPr>
          <p:nvPr/>
        </p:nvSpPr>
        <p:spPr bwMode="auto">
          <a:xfrm>
            <a:off x="3200400" y="4572000"/>
            <a:ext cx="609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1" name="Text Box 14"/>
          <p:cNvSpPr txBox="1">
            <a:spLocks noChangeArrowheads="1"/>
          </p:cNvSpPr>
          <p:nvPr/>
        </p:nvSpPr>
        <p:spPr bwMode="auto">
          <a:xfrm>
            <a:off x="3276600" y="4495800"/>
            <a:ext cx="2632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FF00"/>
                </a:solidFill>
              </a:rPr>
              <a:t>r</a:t>
            </a:r>
          </a:p>
        </p:txBody>
      </p:sp>
      <p:sp>
        <p:nvSpPr>
          <p:cNvPr id="47112" name="Text Box 19"/>
          <p:cNvSpPr txBox="1">
            <a:spLocks noChangeArrowheads="1"/>
          </p:cNvSpPr>
          <p:nvPr/>
        </p:nvSpPr>
        <p:spPr bwMode="auto">
          <a:xfrm>
            <a:off x="2819401" y="5791200"/>
            <a:ext cx="7550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image</a:t>
            </a:r>
          </a:p>
        </p:txBody>
      </p:sp>
      <p:pic>
        <p:nvPicPr>
          <p:cNvPr id="47113" name="Picture 4" descr="log_colo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33528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Picture 5" descr="lo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5814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5" name="Text Box 19"/>
          <p:cNvSpPr txBox="1">
            <a:spLocks noChangeArrowheads="1"/>
          </p:cNvSpPr>
          <p:nvPr/>
        </p:nvSpPr>
        <p:spPr bwMode="auto">
          <a:xfrm>
            <a:off x="6705601" y="5791200"/>
            <a:ext cx="10615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Laplacian</a:t>
            </a:r>
          </a:p>
        </p:txBody>
      </p:sp>
    </p:spTree>
    <p:extLst>
      <p:ext uri="{BB962C8B-B14F-4D97-AF65-F5344CB8AC3E}">
        <p14:creationId xmlns:p14="http://schemas.microsoft.com/office/powerpoint/2010/main" val="30740708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Laplacian</a:t>
            </a:r>
            <a:r>
              <a:rPr lang="en-US" dirty="0"/>
              <a:t> of Gaussian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1523998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/>
              <a:t>“Blob” detector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Find maxima </a:t>
            </a:r>
            <a:r>
              <a:rPr lang="en-US" i="1" dirty="0"/>
              <a:t>and minima</a:t>
            </a:r>
            <a:r>
              <a:rPr lang="en-US" dirty="0"/>
              <a:t> of </a:t>
            </a:r>
            <a:r>
              <a:rPr lang="en-US" dirty="0" err="1"/>
              <a:t>LoG</a:t>
            </a:r>
            <a:r>
              <a:rPr lang="en-US" dirty="0"/>
              <a:t> operator in space and scale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3581400"/>
            <a:ext cx="360764" cy="36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06" name="Picture 2" descr="C:\snavely\work\teaching\09Fa-CS6610\lectures\lec03\butterfly_b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438401"/>
            <a:ext cx="3581400" cy="2590940"/>
          </a:xfrm>
          <a:prstGeom prst="rect">
            <a:avLst/>
          </a:prstGeom>
          <a:noFill/>
        </p:spPr>
      </p:pic>
      <p:pic>
        <p:nvPicPr>
          <p:cNvPr id="226307" name="Picture 3" descr="C:\snavely\work\teaching\09Fa-CS6610\lectures\lec03\b_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2438400"/>
            <a:ext cx="3581400" cy="25909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47080" y="3333374"/>
            <a:ext cx="7489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59286" y="3407229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cs typeface="Times New Roman" pitchFamily="18" charset="0"/>
              </a:rPr>
              <a:t>=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6200000" flipV="1">
            <a:off x="8033656" y="4909456"/>
            <a:ext cx="522516" cy="1741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001001" y="5203372"/>
            <a:ext cx="1120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maximum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58201" y="1752600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minima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7581900" y="2095500"/>
            <a:ext cx="1295400" cy="1219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H="1">
            <a:off x="8605158" y="2552700"/>
            <a:ext cx="121920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84386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Characteristic scale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The scale that produces peak of </a:t>
            </a:r>
            <a:r>
              <a:rPr lang="en-US" dirty="0" err="1"/>
              <a:t>Laplacian</a:t>
            </a:r>
            <a:r>
              <a:rPr lang="en-US" dirty="0"/>
              <a:t> response</a:t>
            </a:r>
          </a:p>
        </p:txBody>
      </p:sp>
      <p:pic>
        <p:nvPicPr>
          <p:cNvPr id="48137" name="Picture 15" descr="scale_selec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717800"/>
            <a:ext cx="54864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8" name="Oval 8"/>
          <p:cNvSpPr>
            <a:spLocks noChangeArrowheads="1"/>
          </p:cNvSpPr>
          <p:nvPr/>
        </p:nvSpPr>
        <p:spPr bwMode="auto">
          <a:xfrm>
            <a:off x="4379043" y="3552560"/>
            <a:ext cx="867697" cy="842136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3" name="Line 10"/>
          <p:cNvSpPr>
            <a:spLocks noChangeShapeType="1"/>
          </p:cNvSpPr>
          <p:nvPr/>
        </p:nvSpPr>
        <p:spPr bwMode="auto">
          <a:xfrm flipH="1" flipV="1">
            <a:off x="4876800" y="4433888"/>
            <a:ext cx="990600" cy="13573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8134" name="Line 11"/>
          <p:cNvSpPr>
            <a:spLocks noChangeShapeType="1"/>
          </p:cNvSpPr>
          <p:nvPr/>
        </p:nvSpPr>
        <p:spPr bwMode="auto">
          <a:xfrm flipV="1">
            <a:off x="7924800" y="5334000"/>
            <a:ext cx="76199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8135" name="Text Box 12"/>
          <p:cNvSpPr txBox="1">
            <a:spLocks noChangeArrowheads="1"/>
          </p:cNvSpPr>
          <p:nvPr/>
        </p:nvSpPr>
        <p:spPr bwMode="auto">
          <a:xfrm>
            <a:off x="5943600" y="5715000"/>
            <a:ext cx="1981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characteristic scale</a:t>
            </a:r>
          </a:p>
        </p:txBody>
      </p:sp>
      <p:sp>
        <p:nvSpPr>
          <p:cNvPr id="48136" name="Rectangle 17"/>
          <p:cNvSpPr>
            <a:spLocks noChangeArrowheads="1"/>
          </p:cNvSpPr>
          <p:nvPr/>
        </p:nvSpPr>
        <p:spPr bwMode="auto">
          <a:xfrm>
            <a:off x="1981200" y="6156326"/>
            <a:ext cx="8305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2000" dirty="0"/>
              <a:t>T. </a:t>
            </a:r>
            <a:r>
              <a:rPr lang="en-US" sz="2000" dirty="0" err="1"/>
              <a:t>Lindeberg</a:t>
            </a:r>
            <a:r>
              <a:rPr lang="en-US" sz="2000" dirty="0"/>
              <a:t> (1998). </a:t>
            </a:r>
            <a:r>
              <a:rPr lang="en-US" sz="2000" dirty="0">
                <a:hlinkClick r:id="rId4" tooltip="http://www.nada.kth.se/cvap/abstracts/cvap198.html"/>
              </a:rPr>
              <a:t>"Feature detection with automatic scale selection."</a:t>
            </a:r>
            <a:r>
              <a:rPr lang="en-US" sz="2000" dirty="0"/>
              <a:t> </a:t>
            </a:r>
            <a:r>
              <a:rPr lang="en-US" sz="2000" i="1" dirty="0"/>
              <a:t>International Journal of Computer Vision</a:t>
            </a:r>
            <a:r>
              <a:rPr lang="en-US" sz="2000" dirty="0"/>
              <a:t> </a:t>
            </a:r>
            <a:r>
              <a:rPr lang="en-US" sz="2000" b="1" dirty="0"/>
              <a:t>30</a:t>
            </a:r>
            <a:r>
              <a:rPr lang="en-US" sz="2000" dirty="0"/>
              <a:t> (2): pp 77--116. </a:t>
            </a:r>
          </a:p>
        </p:txBody>
      </p:sp>
    </p:spTree>
    <p:extLst>
      <p:ext uri="{BB962C8B-B14F-4D97-AF65-F5344CB8AC3E}">
        <p14:creationId xmlns:p14="http://schemas.microsoft.com/office/powerpoint/2010/main" val="199812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8" grpId="0" animBg="1"/>
      <p:bldP spid="48133" grpId="0" animBg="1"/>
      <p:bldP spid="48134" grpId="0" animBg="1"/>
      <p:bldP spid="481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"/>
          <p:cNvSpPr>
            <a:spLocks noChangeArrowheads="1"/>
          </p:cNvSpPr>
          <p:nvPr/>
        </p:nvSpPr>
        <p:spPr bwMode="auto">
          <a:xfrm>
            <a:off x="1676400" y="1981200"/>
            <a:ext cx="6172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Consider shifting the window </a:t>
            </a:r>
            <a:r>
              <a:rPr lang="en-US" sz="2800" i="1" dirty="0"/>
              <a:t>W</a:t>
            </a:r>
            <a:r>
              <a:rPr lang="en-US" sz="2800" dirty="0"/>
              <a:t> by (</a:t>
            </a:r>
            <a:r>
              <a:rPr lang="en-US" sz="2800" i="1" dirty="0" err="1"/>
              <a:t>u,v</a:t>
            </a:r>
            <a:r>
              <a:rPr lang="en-US" sz="2800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how do the pixels in W change?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compare each pixel before and after by</a:t>
            </a:r>
            <a:br>
              <a:rPr lang="en-US" sz="2400" dirty="0"/>
            </a:br>
            <a:r>
              <a:rPr lang="en-US" sz="2400" dirty="0"/>
              <a:t>summing up the squared differences (SSD)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this defines an SSD “error” </a:t>
            </a:r>
            <a:r>
              <a:rPr lang="en-US" sz="2400" i="1" dirty="0"/>
              <a:t>E</a:t>
            </a:r>
            <a:r>
              <a:rPr lang="en-US" sz="2400" dirty="0"/>
              <a:t>(</a:t>
            </a:r>
            <a:r>
              <a:rPr lang="en-US" sz="2400" i="1" dirty="0" err="1"/>
              <a:t>u,v</a:t>
            </a:r>
            <a:r>
              <a:rPr lang="en-US" sz="2400" dirty="0"/>
              <a:t>):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We want E(</a:t>
            </a:r>
            <a:r>
              <a:rPr lang="en-US" sz="2400" dirty="0" err="1"/>
              <a:t>u,v</a:t>
            </a:r>
            <a:r>
              <a:rPr lang="en-US" sz="2400" dirty="0"/>
              <a:t>) to be </a:t>
            </a:r>
            <a:r>
              <a:rPr lang="en-US" sz="2400" i="1" dirty="0"/>
              <a:t>as high as possible for all u, v!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800" dirty="0"/>
          </a:p>
        </p:txBody>
      </p:sp>
      <p:sp>
        <p:nvSpPr>
          <p:cNvPr id="348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pic>
        <p:nvPicPr>
          <p:cNvPr id="34820" name="Picture 3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4648201"/>
            <a:ext cx="65024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8077200" y="2057400"/>
            <a:ext cx="2362200" cy="2209800"/>
            <a:chOff x="2208" y="1104"/>
            <a:chExt cx="1488" cy="1392"/>
          </a:xfrm>
        </p:grpSpPr>
        <p:sp>
          <p:nvSpPr>
            <p:cNvPr id="34826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7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22" name="Rectangle 46"/>
          <p:cNvSpPr>
            <a:spLocks noChangeArrowheads="1"/>
          </p:cNvSpPr>
          <p:nvPr/>
        </p:nvSpPr>
        <p:spPr bwMode="auto">
          <a:xfrm>
            <a:off x="8413751" y="30083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8610601" y="32639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4824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8384382" y="30376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8077200" y="2982686"/>
            <a:ext cx="389850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i="1" dirty="0"/>
              <a:t>W</a:t>
            </a:r>
            <a:endParaRPr lang="en-US" sz="2000" i="1" baseline="-25000" dirty="0"/>
          </a:p>
        </p:txBody>
      </p:sp>
    </p:spTree>
    <p:extLst>
      <p:ext uri="{BB962C8B-B14F-4D97-AF65-F5344CB8AC3E}">
        <p14:creationId xmlns:p14="http://schemas.microsoft.com/office/powerpoint/2010/main" val="351644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1600200" y="76200"/>
            <a:ext cx="88392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/>
              <a:t>Find local maxima in position-scale space</a:t>
            </a:r>
            <a:endParaRPr lang="de-CH" sz="2800" dirty="0"/>
          </a:p>
        </p:txBody>
      </p:sp>
      <p:sp>
        <p:nvSpPr>
          <p:cNvPr id="163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pic>
        <p:nvPicPr>
          <p:cNvPr id="261124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0276" y="2930525"/>
            <a:ext cx="1681163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1125" name="Group 6"/>
          <p:cNvGrpSpPr>
            <a:grpSpLocks/>
          </p:cNvGrpSpPr>
          <p:nvPr/>
        </p:nvGrpSpPr>
        <p:grpSpPr bwMode="auto">
          <a:xfrm>
            <a:off x="4008439" y="1163639"/>
            <a:ext cx="3584575" cy="4924425"/>
            <a:chOff x="2211388" y="1700213"/>
            <a:chExt cx="3584575" cy="4924425"/>
          </a:xfrm>
        </p:grpSpPr>
        <p:pic>
          <p:nvPicPr>
            <p:cNvPr id="261133" name="Picture 6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413" y="5665788"/>
              <a:ext cx="1225550" cy="958850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1134" name="Picture 7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413" y="4664075"/>
              <a:ext cx="1225550" cy="960438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1135" name="Picture 8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413" y="3681413"/>
              <a:ext cx="1225550" cy="958850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1136" name="Picture 9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413" y="2684463"/>
              <a:ext cx="1225550" cy="960437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1137" name="Picture 10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413" y="1700213"/>
              <a:ext cx="1225550" cy="960437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61138" name="Object 2"/>
            <p:cNvGraphicFramePr>
              <a:graphicFrameLocks noChangeAspect="1"/>
            </p:cNvGraphicFramePr>
            <p:nvPr/>
          </p:nvGraphicFramePr>
          <p:xfrm>
            <a:off x="2211388" y="3933825"/>
            <a:ext cx="1712912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" name="Equation" r:id="rId10" imgW="990170" imgH="241195" progId="Equation.3">
                    <p:embed/>
                  </p:oleObj>
                </mc:Choice>
                <mc:Fallback>
                  <p:oleObj name="Equation" r:id="rId10" imgW="990170" imgH="241195" progId="Equation.3">
                    <p:embed/>
                    <p:pic>
                      <p:nvPicPr>
                        <p:cNvPr id="261138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1388" y="3933825"/>
                          <a:ext cx="1712912" cy="4175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1139" name="Text Box 12"/>
            <p:cNvSpPr txBox="1">
              <a:spLocks noChangeArrowheads="1"/>
            </p:cNvSpPr>
            <p:nvPr/>
          </p:nvSpPr>
          <p:spPr bwMode="auto">
            <a:xfrm>
              <a:off x="3959225" y="5972175"/>
              <a:ext cx="4333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l-PL" sz="1800" b="1" i="1">
                  <a:solidFill>
                    <a:srgbClr val="000000"/>
                  </a:solidFill>
                  <a:latin typeface="Symbol" charset="0"/>
                </a:rPr>
                <a:t>s</a:t>
              </a:r>
              <a:endParaRPr lang="en-US" sz="1800" b="1" i="1">
                <a:solidFill>
                  <a:srgbClr val="000000"/>
                </a:solidFill>
                <a:latin typeface="Symbol" charset="0"/>
              </a:endParaRPr>
            </a:p>
          </p:txBody>
        </p:sp>
        <p:sp>
          <p:nvSpPr>
            <p:cNvPr id="261140" name="Text Box 13"/>
            <p:cNvSpPr txBox="1">
              <a:spLocks noChangeArrowheads="1"/>
            </p:cNvSpPr>
            <p:nvPr/>
          </p:nvSpPr>
          <p:spPr bwMode="auto">
            <a:xfrm>
              <a:off x="3959225" y="4964113"/>
              <a:ext cx="4333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l-PL" sz="1800" b="1" i="1">
                  <a:solidFill>
                    <a:srgbClr val="000000"/>
                  </a:solidFill>
                  <a:latin typeface="Symbol" charset="0"/>
                </a:rPr>
                <a:t>s</a:t>
              </a:r>
              <a:r>
                <a:rPr lang="pl-PL" sz="1800" b="1" i="1" baseline="30000">
                  <a:solidFill>
                    <a:srgbClr val="000000"/>
                  </a:solidFill>
                  <a:latin typeface="Symbol" charset="0"/>
                </a:rPr>
                <a:t>2</a:t>
              </a:r>
              <a:endParaRPr lang="en-US" sz="1800" b="1" i="1" baseline="30000">
                <a:solidFill>
                  <a:srgbClr val="000000"/>
                </a:solidFill>
                <a:latin typeface="Symbol" charset="0"/>
              </a:endParaRPr>
            </a:p>
          </p:txBody>
        </p:sp>
        <p:sp>
          <p:nvSpPr>
            <p:cNvPr id="261141" name="Text Box 14"/>
            <p:cNvSpPr txBox="1">
              <a:spLocks noChangeArrowheads="1"/>
            </p:cNvSpPr>
            <p:nvPr/>
          </p:nvSpPr>
          <p:spPr bwMode="auto">
            <a:xfrm>
              <a:off x="3995738" y="4005263"/>
              <a:ext cx="43338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l-PL" sz="1800" b="1" i="1">
                  <a:solidFill>
                    <a:srgbClr val="000000"/>
                  </a:solidFill>
                  <a:latin typeface="Symbol" charset="0"/>
                </a:rPr>
                <a:t>s</a:t>
              </a:r>
              <a:r>
                <a:rPr lang="pl-PL" sz="1800" b="1" i="1" baseline="30000">
                  <a:solidFill>
                    <a:srgbClr val="000000"/>
                  </a:solidFill>
                  <a:latin typeface="Symbol" charset="0"/>
                </a:rPr>
                <a:t>3</a:t>
              </a:r>
              <a:endParaRPr lang="en-US" sz="1800" b="1" i="1" baseline="30000">
                <a:solidFill>
                  <a:srgbClr val="000000"/>
                </a:solidFill>
                <a:latin typeface="Symbol" charset="0"/>
              </a:endParaRPr>
            </a:p>
          </p:txBody>
        </p:sp>
        <p:sp>
          <p:nvSpPr>
            <p:cNvPr id="261142" name="Text Box 15"/>
            <p:cNvSpPr txBox="1">
              <a:spLocks noChangeArrowheads="1"/>
            </p:cNvSpPr>
            <p:nvPr/>
          </p:nvSpPr>
          <p:spPr bwMode="auto">
            <a:xfrm>
              <a:off x="4030663" y="2997200"/>
              <a:ext cx="43338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l-PL" sz="1800" b="1" i="1">
                  <a:solidFill>
                    <a:srgbClr val="000000"/>
                  </a:solidFill>
                  <a:latin typeface="Symbol" charset="0"/>
                </a:rPr>
                <a:t>s</a:t>
              </a:r>
              <a:r>
                <a:rPr lang="pl-PL" sz="1800" b="1" i="1" baseline="30000">
                  <a:solidFill>
                    <a:srgbClr val="000000"/>
                  </a:solidFill>
                  <a:latin typeface="Symbol" charset="0"/>
                </a:rPr>
                <a:t>4</a:t>
              </a:r>
              <a:endParaRPr lang="en-US" sz="1800" b="1" i="1" baseline="30000">
                <a:solidFill>
                  <a:srgbClr val="000000"/>
                </a:solidFill>
                <a:latin typeface="Symbol" charset="0"/>
              </a:endParaRPr>
            </a:p>
          </p:txBody>
        </p:sp>
        <p:sp>
          <p:nvSpPr>
            <p:cNvPr id="261143" name="Text Box 16"/>
            <p:cNvSpPr txBox="1">
              <a:spLocks noChangeArrowheads="1"/>
            </p:cNvSpPr>
            <p:nvPr/>
          </p:nvSpPr>
          <p:spPr bwMode="auto">
            <a:xfrm>
              <a:off x="4067175" y="2024063"/>
              <a:ext cx="541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l-PL" sz="1800" b="1" i="1">
                  <a:solidFill>
                    <a:srgbClr val="000000"/>
                  </a:solidFill>
                  <a:latin typeface="Symbol" charset="0"/>
                </a:rPr>
                <a:t>s</a:t>
              </a:r>
              <a:r>
                <a:rPr lang="pl-PL" sz="1800" b="1" i="1" baseline="30000">
                  <a:solidFill>
                    <a:srgbClr val="000000"/>
                  </a:solidFill>
                  <a:latin typeface="Symbol" charset="0"/>
                </a:rPr>
                <a:t>5</a:t>
              </a:r>
              <a:endParaRPr lang="en-US" sz="1800" b="1" i="1" baseline="30000">
                <a:solidFill>
                  <a:srgbClr val="000000"/>
                </a:solidFill>
                <a:latin typeface="Symbol" charset="0"/>
              </a:endParaRPr>
            </a:p>
          </p:txBody>
        </p:sp>
        <p:sp>
          <p:nvSpPr>
            <p:cNvPr id="261144" name="Line 17"/>
            <p:cNvSpPr>
              <a:spLocks noChangeShapeType="1"/>
            </p:cNvSpPr>
            <p:nvPr/>
          </p:nvSpPr>
          <p:spPr bwMode="auto">
            <a:xfrm>
              <a:off x="3203575" y="4508500"/>
              <a:ext cx="755650" cy="147637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145" name="Line 18"/>
            <p:cNvSpPr>
              <a:spLocks noChangeShapeType="1"/>
            </p:cNvSpPr>
            <p:nvPr/>
          </p:nvSpPr>
          <p:spPr bwMode="auto">
            <a:xfrm>
              <a:off x="3384550" y="4437063"/>
              <a:ext cx="611188" cy="61277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146" name="Line 19"/>
            <p:cNvSpPr>
              <a:spLocks noChangeShapeType="1"/>
            </p:cNvSpPr>
            <p:nvPr/>
          </p:nvSpPr>
          <p:spPr bwMode="auto">
            <a:xfrm>
              <a:off x="3779838" y="4149725"/>
              <a:ext cx="252412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147" name="Line 20"/>
            <p:cNvSpPr>
              <a:spLocks noChangeShapeType="1"/>
            </p:cNvSpPr>
            <p:nvPr/>
          </p:nvSpPr>
          <p:spPr bwMode="auto">
            <a:xfrm flipV="1">
              <a:off x="3384550" y="3249613"/>
              <a:ext cx="647700" cy="611187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148" name="Line 21"/>
            <p:cNvSpPr>
              <a:spLocks noChangeShapeType="1"/>
            </p:cNvSpPr>
            <p:nvPr/>
          </p:nvSpPr>
          <p:spPr bwMode="auto">
            <a:xfrm flipV="1">
              <a:off x="3203575" y="2276475"/>
              <a:ext cx="900113" cy="15113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1126" name="Group 23"/>
          <p:cNvGrpSpPr>
            <a:grpSpLocks/>
          </p:cNvGrpSpPr>
          <p:nvPr/>
        </p:nvGrpSpPr>
        <p:grpSpPr bwMode="auto">
          <a:xfrm>
            <a:off x="7664451" y="1560514"/>
            <a:ext cx="3013075" cy="2670175"/>
            <a:chOff x="5867400" y="2168526"/>
            <a:chExt cx="3013134" cy="2670173"/>
          </a:xfrm>
        </p:grpSpPr>
        <p:pic>
          <p:nvPicPr>
            <p:cNvPr id="261129" name="Picture 4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6284" y="2665412"/>
              <a:ext cx="2254250" cy="2173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1130" name="Line 22"/>
            <p:cNvSpPr>
              <a:spLocks noChangeShapeType="1"/>
            </p:cNvSpPr>
            <p:nvPr/>
          </p:nvSpPr>
          <p:spPr bwMode="auto">
            <a:xfrm>
              <a:off x="5867400" y="4113213"/>
              <a:ext cx="1174750" cy="293132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131" name="Line 23"/>
            <p:cNvSpPr>
              <a:spLocks noChangeShapeType="1"/>
            </p:cNvSpPr>
            <p:nvPr/>
          </p:nvSpPr>
          <p:spPr bwMode="auto">
            <a:xfrm>
              <a:off x="5867400" y="3175795"/>
              <a:ext cx="1174750" cy="411162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132" name="Line 24"/>
            <p:cNvSpPr>
              <a:spLocks noChangeShapeType="1"/>
            </p:cNvSpPr>
            <p:nvPr/>
          </p:nvSpPr>
          <p:spPr bwMode="auto">
            <a:xfrm>
              <a:off x="5867400" y="2168526"/>
              <a:ext cx="1174750" cy="547687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1127" name="Text Box 26"/>
          <p:cNvSpPr txBox="1">
            <a:spLocks noChangeArrowheads="1"/>
          </p:cNvSpPr>
          <p:nvPr/>
        </p:nvSpPr>
        <p:spPr bwMode="auto">
          <a:xfrm>
            <a:off x="8596314" y="5010151"/>
            <a:ext cx="1500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b="1">
                <a:solidFill>
                  <a:srgbClr val="000000"/>
                </a:solidFill>
                <a:latin typeface="Calibri" charset="0"/>
                <a:sym typeface="Symbol" charset="0"/>
              </a:rPr>
              <a:t></a:t>
            </a:r>
            <a:r>
              <a:rPr lang="en-US" sz="1800" b="1">
                <a:solidFill>
                  <a:srgbClr val="000000"/>
                </a:solidFill>
                <a:latin typeface="Calibri" charset="0"/>
                <a:sym typeface="Symbol" charset="0"/>
              </a:rPr>
              <a:t> L</a:t>
            </a:r>
            <a:r>
              <a:rPr lang="pl-PL" sz="1800" b="1">
                <a:solidFill>
                  <a:srgbClr val="000000"/>
                </a:solidFill>
                <a:latin typeface="Calibri" charset="0"/>
              </a:rPr>
              <a:t>ist of</a:t>
            </a:r>
            <a:r>
              <a:rPr lang="en-US" sz="1800" b="1">
                <a:solidFill>
                  <a:srgbClr val="000000"/>
                </a:solidFill>
                <a:latin typeface="Calibri" charset="0"/>
              </a:rPr>
              <a:t>       </a:t>
            </a:r>
            <a:br>
              <a:rPr lang="en-US" sz="1800" b="1">
                <a:solidFill>
                  <a:srgbClr val="000000"/>
                </a:solidFill>
                <a:latin typeface="Calibri" charset="0"/>
              </a:rPr>
            </a:br>
            <a:r>
              <a:rPr lang="en-US" sz="1800" b="1" i="1">
                <a:solidFill>
                  <a:srgbClr val="000000"/>
                </a:solidFill>
                <a:latin typeface="Calibri" charset="0"/>
              </a:rPr>
              <a:t>    </a:t>
            </a:r>
            <a:r>
              <a:rPr lang="pl-PL" sz="1800" b="1" i="1">
                <a:solidFill>
                  <a:srgbClr val="000000"/>
                </a:solidFill>
                <a:latin typeface="Calibri" charset="0"/>
              </a:rPr>
              <a:t>(x, y, s)</a:t>
            </a:r>
            <a:endParaRPr lang="en-US" sz="1800" b="1" i="1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261128" name="Picture 27" descr="c-enhedg-laplap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2338" y="4476750"/>
            <a:ext cx="17272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2478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Scale-space blob detector: Example</a:t>
            </a:r>
          </a:p>
        </p:txBody>
      </p:sp>
      <p:pic>
        <p:nvPicPr>
          <p:cNvPr id="227331" name="Picture 3" descr="C:\snavely\work\teaching\09Fa-CS6610\lectures\lec03\butterfly_b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800226"/>
            <a:ext cx="5200650" cy="3762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85199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65127"/>
            <a:ext cx="8515350" cy="1325563"/>
          </a:xfrm>
        </p:spPr>
        <p:txBody>
          <a:bodyPr/>
          <a:lstStyle/>
          <a:p>
            <a:r>
              <a:rPr lang="en-US"/>
              <a:t>Scale-space blob detector: Example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62596" name="Picture 4" descr="pyramid_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597" name="Picture 5" descr="pyramid_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598" name="Picture 6" descr="pyramid_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599" name="Picture 7" descr="pyramid_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0" name="Picture 8" descr="pyramid_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1" name="Picture 9" descr="pyramid_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2" name="Picture 10" descr="pyramid_6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3" name="Picture 11" descr="pyramid_7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4" name="Picture 12" descr="pyramid_8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5" name="Picture 13" descr="pyramid_9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311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Scale-space blob detector: Example</a:t>
            </a:r>
          </a:p>
        </p:txBody>
      </p:sp>
      <p:pic>
        <p:nvPicPr>
          <p:cNvPr id="52227" name="Picture 4" descr="butterfly_circ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4738" y="1771650"/>
            <a:ext cx="5148262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887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Matching feature points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066800"/>
            <a:ext cx="7772400" cy="563880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dirty="0"/>
              <a:t>We know how to detect good points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dirty="0"/>
              <a:t>Next question: </a:t>
            </a:r>
            <a:r>
              <a:rPr lang="en-US" b="1" dirty="0">
                <a:solidFill>
                  <a:srgbClr val="FF0000"/>
                </a:solidFill>
              </a:rPr>
              <a:t>How to match them?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sz="2400" dirty="0"/>
          </a:p>
          <a:p>
            <a:pPr>
              <a:buFontTx/>
              <a:buNone/>
            </a:pPr>
            <a:endParaRPr lang="en-US" sz="2400" dirty="0"/>
          </a:p>
          <a:p>
            <a:pPr>
              <a:buFontTx/>
              <a:buNone/>
            </a:pPr>
            <a:endParaRPr lang="en-U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dirty="0"/>
              <a:t>Two interrelated questions: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r>
              <a:rPr lang="en-US" dirty="0"/>
              <a:t>How do we </a:t>
            </a:r>
            <a:r>
              <a:rPr lang="en-US" i="1" dirty="0"/>
              <a:t>describe </a:t>
            </a:r>
            <a:r>
              <a:rPr lang="en-US" dirty="0"/>
              <a:t>each feature point?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r>
              <a:rPr lang="en-US" dirty="0"/>
              <a:t>How do we </a:t>
            </a:r>
            <a:r>
              <a:rPr lang="en-US" i="1" dirty="0"/>
              <a:t>match </a:t>
            </a:r>
            <a:r>
              <a:rPr lang="en-US" dirty="0"/>
              <a:t>descriptions?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9396" name="Picture 4" descr="SIFT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4901" y="21336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 descr="SIF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4901" y="2133601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Line 6"/>
          <p:cNvSpPr>
            <a:spLocks noChangeShapeType="1"/>
          </p:cNvSpPr>
          <p:nvPr/>
        </p:nvSpPr>
        <p:spPr bwMode="auto">
          <a:xfrm flipV="1">
            <a:off x="4813300" y="29337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>
            <a:off x="5756275" y="3203575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 flipV="1">
            <a:off x="5248276" y="4305301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01" name="Line 9"/>
          <p:cNvSpPr>
            <a:spLocks noChangeShapeType="1"/>
          </p:cNvSpPr>
          <p:nvPr/>
        </p:nvSpPr>
        <p:spPr bwMode="auto">
          <a:xfrm flipV="1">
            <a:off x="5705476" y="3848101"/>
            <a:ext cx="1736725" cy="412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02" name="Line 10"/>
          <p:cNvSpPr>
            <a:spLocks noChangeShapeType="1"/>
          </p:cNvSpPr>
          <p:nvPr/>
        </p:nvSpPr>
        <p:spPr bwMode="auto">
          <a:xfrm flipV="1">
            <a:off x="4968876" y="3429001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748496" y="2232025"/>
            <a:ext cx="75533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39700" algn="ctr" rotWithShape="0">
              <a:prstClr val="black">
                <a:alpha val="88000"/>
              </a:prstClr>
            </a:outerShdw>
          </a:effec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9600" dirty="0">
                <a:solidFill>
                  <a:srgbClr val="FF0000"/>
                </a:solidFill>
                <a:cs typeface="Times New Roman" pitchFamily="18" charset="0"/>
              </a:rPr>
              <a:t>?</a:t>
            </a:r>
            <a:endParaRPr lang="ru-RU" sz="96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55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descriptor</a:t>
            </a:r>
          </a:p>
        </p:txBody>
      </p:sp>
      <p:pic>
        <p:nvPicPr>
          <p:cNvPr id="6" name="Picture 2" descr="http://farm1.static.flickr.com/47/136915456_c6f719ea3f.jpg?v=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1107" y="1503182"/>
            <a:ext cx="2781119" cy="2085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farm1.static.flickr.com/133/328570837_37b6289916.jpg?v=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8950" y="1503181"/>
            <a:ext cx="2978876" cy="209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3093086" y="2045970"/>
            <a:ext cx="88265" cy="10287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353946" y="2049780"/>
            <a:ext cx="88265" cy="10287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409816" y="1824990"/>
            <a:ext cx="88265" cy="10287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206106" y="2026920"/>
            <a:ext cx="88265" cy="10287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2246471" y="3783330"/>
          <a:ext cx="303213" cy="24917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3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14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4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4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4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4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4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4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14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2987516" y="3783330"/>
          <a:ext cx="299403" cy="24917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9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14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4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4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4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4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4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4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14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7304246" y="3783330"/>
          <a:ext cx="299403" cy="24917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9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14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4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4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4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4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4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4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14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8100536" y="3783330"/>
          <a:ext cx="299403" cy="24917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9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14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4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4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4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4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4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4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14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17" name="Straight Arrow Connector 16"/>
          <p:cNvCxnSpPr>
            <a:stCxn id="9" idx="4"/>
            <a:endCxn id="12" idx="0"/>
          </p:cNvCxnSpPr>
          <p:nvPr/>
        </p:nvCxnSpPr>
        <p:spPr>
          <a:xfrm flipH="1">
            <a:off x="2398076" y="2152650"/>
            <a:ext cx="2" cy="16306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4"/>
            <a:endCxn id="13" idx="0"/>
          </p:cNvCxnSpPr>
          <p:nvPr/>
        </p:nvCxnSpPr>
        <p:spPr>
          <a:xfrm flipH="1">
            <a:off x="3137216" y="2148840"/>
            <a:ext cx="2" cy="16344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0" idx="4"/>
            <a:endCxn id="14" idx="0"/>
          </p:cNvCxnSpPr>
          <p:nvPr/>
        </p:nvCxnSpPr>
        <p:spPr>
          <a:xfrm flipH="1">
            <a:off x="7453946" y="1927860"/>
            <a:ext cx="2" cy="18554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1" idx="4"/>
            <a:endCxn id="15" idx="0"/>
          </p:cNvCxnSpPr>
          <p:nvPr/>
        </p:nvCxnSpPr>
        <p:spPr>
          <a:xfrm flipH="1">
            <a:off x="8250236" y="2129790"/>
            <a:ext cx="2" cy="16535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/>
              <p:cNvSpPr txBox="1"/>
              <p:nvPr/>
            </p:nvSpPr>
            <p:spPr>
              <a:xfrm>
                <a:off x="2246471" y="6275074"/>
                <a:ext cx="3032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471" y="6275074"/>
                <a:ext cx="303213" cy="369332"/>
              </a:xfrm>
              <a:prstGeom prst="rect">
                <a:avLst/>
              </a:prstGeom>
              <a:blipFill>
                <a:blip r:embed="rId4"/>
                <a:stretch>
                  <a:fillRect r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2983706" y="6275074"/>
                <a:ext cx="3032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706" y="6275074"/>
                <a:ext cx="303213" cy="369332"/>
              </a:xfrm>
              <a:prstGeom prst="rect">
                <a:avLst/>
              </a:prstGeom>
              <a:blipFill>
                <a:blip r:embed="rId5"/>
                <a:stretch>
                  <a:fillRect r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/>
              <p:cNvSpPr txBox="1"/>
              <p:nvPr/>
            </p:nvSpPr>
            <p:spPr>
              <a:xfrm>
                <a:off x="7300436" y="6275074"/>
                <a:ext cx="3032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0436" y="6275074"/>
                <a:ext cx="303213" cy="369332"/>
              </a:xfrm>
              <a:prstGeom prst="rect">
                <a:avLst/>
              </a:prstGeom>
              <a:blipFill>
                <a:blip r:embed="rId6"/>
                <a:stretch>
                  <a:fillRect r="-12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/>
              <p:cNvSpPr txBox="1"/>
              <p:nvPr/>
            </p:nvSpPr>
            <p:spPr>
              <a:xfrm>
                <a:off x="8100536" y="6250887"/>
                <a:ext cx="3032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536" y="6250887"/>
                <a:ext cx="303213" cy="369332"/>
              </a:xfrm>
              <a:prstGeom prst="rect">
                <a:avLst/>
              </a:prstGeom>
              <a:blipFill>
                <a:blip r:embed="rId7"/>
                <a:stretch>
                  <a:fillRect r="-16000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470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matching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 the distance between (or similarity between) every pair of descriptors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3048000" y="2717800"/>
              <a:ext cx="4602480" cy="2514600"/>
            </p:xfrm>
            <a:graphic>
              <a:graphicData uri="http://schemas.openxmlformats.org/drawingml/2006/table">
                <a:tbl>
                  <a:tblPr firstRow="1" firstCol="1">
                    <a:tableStyleId>{5C22544A-7EE6-4342-B048-85BDC9FD1C3A}</a:tableStyleId>
                  </a:tblPr>
                  <a:tblGrid>
                    <a:gridCol w="109692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78851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71704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83820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charset="0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charset="0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8382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𝑑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𝑑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8382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𝑑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𝑑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 4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3048000" y="2717800"/>
              <a:ext cx="4602480" cy="2514600"/>
            </p:xfrm>
            <a:graphic>
              <a:graphicData uri="http://schemas.openxmlformats.org/drawingml/2006/table">
                <a:tbl>
                  <a:tblPr firstRow="1" firstCol="1">
                    <a:tableStyleId>{5C22544A-7EE6-4342-B048-85BDC9FD1C3A}</a:tableStyleId>
                  </a:tblPr>
                  <a:tblGrid>
                    <a:gridCol w="109692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78851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71704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83820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2411" t="-1515" r="-96454" b="-2015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69630" t="-1515" r="-741" b="-2015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838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149" t="-101515" r="-318391" b="-1015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2411" t="-101515" r="-96454" b="-1015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69630" t="-101515" r="-741" b="-1015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838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149" t="-201515" r="-318391" b="-15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2411" t="-201515" r="-96454" b="-15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69630" t="-201515" r="-741" b="-15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9932389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Invariance vs. </a:t>
            </a:r>
            <a:r>
              <a:rPr lang="en-US" dirty="0" err="1"/>
              <a:t>discriminability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Invariance:</a:t>
            </a:r>
          </a:p>
          <a:p>
            <a:pPr lvl="1"/>
            <a:r>
              <a:rPr lang="en-US" dirty="0"/>
              <a:t>Distance between descriptors should be small even if image is transformed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 err="1"/>
              <a:t>Discriminability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Descriptor should be highly unique for each point (far away from other points in the image)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8205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  <a:endParaRPr lang="ru-RU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1447800"/>
            <a:ext cx="7848600" cy="5105400"/>
          </a:xfrm>
        </p:spPr>
        <p:txBody>
          <a:bodyPr>
            <a:normAutofit/>
          </a:bodyPr>
          <a:lstStyle/>
          <a:p>
            <a:r>
              <a:rPr lang="en-US" dirty="0"/>
              <a:t>Geometric</a:t>
            </a:r>
          </a:p>
          <a:p>
            <a:endParaRPr lang="en-US" dirty="0"/>
          </a:p>
          <a:p>
            <a:pPr lvl="1">
              <a:buNone/>
            </a:pPr>
            <a:r>
              <a:rPr lang="en-US" b="1" dirty="0"/>
              <a:t>		     Rotation</a:t>
            </a:r>
            <a:br>
              <a:rPr lang="en-US" b="1" dirty="0"/>
            </a:br>
            <a:endParaRPr lang="en-US" b="1" dirty="0"/>
          </a:p>
          <a:p>
            <a:pPr lvl="1"/>
            <a:endParaRPr lang="en-US" dirty="0"/>
          </a:p>
          <a:p>
            <a:pPr lvl="1">
              <a:buNone/>
            </a:pPr>
            <a:r>
              <a:rPr lang="en-US" b="1" dirty="0"/>
              <a:t>             Scale</a:t>
            </a:r>
            <a:br>
              <a:rPr lang="en-US" dirty="0"/>
            </a:br>
            <a:br>
              <a:rPr lang="en-US" dirty="0"/>
            </a:br>
            <a:endParaRPr lang="en-US" sz="1400" dirty="0"/>
          </a:p>
          <a:p>
            <a:r>
              <a:rPr lang="en-US" dirty="0"/>
              <a:t>Photometric</a:t>
            </a:r>
          </a:p>
          <a:p>
            <a:pPr lvl="1">
              <a:buNone/>
            </a:pPr>
            <a:r>
              <a:rPr lang="en-US" b="1" dirty="0"/>
              <a:t>   Intensity change</a:t>
            </a:r>
            <a:endParaRPr lang="ru-RU" dirty="0"/>
          </a:p>
        </p:txBody>
      </p:sp>
      <p:grpSp>
        <p:nvGrpSpPr>
          <p:cNvPr id="2" name="Group 24"/>
          <p:cNvGrpSpPr/>
          <p:nvPr/>
        </p:nvGrpSpPr>
        <p:grpSpPr>
          <a:xfrm>
            <a:off x="5551822" y="2503822"/>
            <a:ext cx="2144379" cy="696579"/>
            <a:chOff x="4267200" y="2580021"/>
            <a:chExt cx="2144379" cy="696579"/>
          </a:xfrm>
        </p:grpSpPr>
        <p:pic>
          <p:nvPicPr>
            <p:cNvPr id="222211" name="Picture 3" descr="C:\snavely\work\teaching\09Fa-CS6610\lectures\lec03\bee_bw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2590800"/>
              <a:ext cx="685800" cy="685800"/>
            </a:xfrm>
            <a:prstGeom prst="rect">
              <a:avLst/>
            </a:prstGeom>
            <a:noFill/>
          </p:spPr>
        </p:pic>
        <p:pic>
          <p:nvPicPr>
            <p:cNvPr id="28" name="Picture 3" descr="C:\snavely\work\teaching\09Fa-CS6610\lectures\lec03\bee_bw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558027">
              <a:off x="5725779" y="2580021"/>
              <a:ext cx="685800" cy="685800"/>
            </a:xfrm>
            <a:prstGeom prst="rect">
              <a:avLst/>
            </a:prstGeom>
            <a:noFill/>
          </p:spPr>
        </p:pic>
        <p:sp>
          <p:nvSpPr>
            <p:cNvPr id="33" name="Right Arrow 32"/>
            <p:cNvSpPr/>
            <p:nvPr/>
          </p:nvSpPr>
          <p:spPr>
            <a:xfrm>
              <a:off x="5105400" y="2743200"/>
              <a:ext cx="304800" cy="381000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5"/>
          <p:cNvGrpSpPr/>
          <p:nvPr/>
        </p:nvGrpSpPr>
        <p:grpSpPr>
          <a:xfrm>
            <a:off x="5486400" y="3962400"/>
            <a:ext cx="2438400" cy="1143000"/>
            <a:chOff x="4267200" y="3886200"/>
            <a:chExt cx="2438400" cy="1143000"/>
          </a:xfrm>
        </p:grpSpPr>
        <p:pic>
          <p:nvPicPr>
            <p:cNvPr id="29" name="Picture 3" descr="C:\snavely\work\teaching\09Fa-CS6610\lectures\lec03\bee_bw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3886200"/>
              <a:ext cx="685800" cy="685800"/>
            </a:xfrm>
            <a:prstGeom prst="rect">
              <a:avLst/>
            </a:prstGeom>
            <a:noFill/>
          </p:spPr>
        </p:pic>
        <p:pic>
          <p:nvPicPr>
            <p:cNvPr id="30" name="Picture 3" descr="C:\snavely\work\teaching\09Fa-CS6610\lectures\lec03\bee_bw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3886200"/>
              <a:ext cx="1143000" cy="1143000"/>
            </a:xfrm>
            <a:prstGeom prst="rect">
              <a:avLst/>
            </a:prstGeom>
            <a:noFill/>
          </p:spPr>
        </p:pic>
        <p:sp>
          <p:nvSpPr>
            <p:cNvPr id="34" name="Right Arrow 33"/>
            <p:cNvSpPr/>
            <p:nvPr/>
          </p:nvSpPr>
          <p:spPr>
            <a:xfrm>
              <a:off x="5105400" y="4038600"/>
              <a:ext cx="304800" cy="381000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26"/>
          <p:cNvGrpSpPr/>
          <p:nvPr/>
        </p:nvGrpSpPr>
        <p:grpSpPr>
          <a:xfrm>
            <a:off x="5715000" y="5638800"/>
            <a:ext cx="2057400" cy="685800"/>
            <a:chOff x="4267200" y="5562600"/>
            <a:chExt cx="2057400" cy="685800"/>
          </a:xfrm>
        </p:grpSpPr>
        <p:pic>
          <p:nvPicPr>
            <p:cNvPr id="31" name="Picture 3" descr="C:\snavely\work\teaching\09Fa-CS6610\lectures\lec03\bee_bw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5562600"/>
              <a:ext cx="685800" cy="685800"/>
            </a:xfrm>
            <a:prstGeom prst="rect">
              <a:avLst/>
            </a:prstGeom>
            <a:noFill/>
          </p:spPr>
        </p:pic>
        <p:pic>
          <p:nvPicPr>
            <p:cNvPr id="32" name="Picture 3" descr="C:\snavely\work\teaching\09Fa-CS6610\lectures\lec03\bee_bw.jpg"/>
            <p:cNvPicPr>
              <a:picLocks noChangeAspect="1" noChangeArrowheads="1"/>
            </p:cNvPicPr>
            <p:nvPr/>
          </p:nvPicPr>
          <p:blipFill>
            <a:blip r:embed="rId3" cstate="screen">
              <a:lum brigh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562600"/>
              <a:ext cx="685800" cy="685800"/>
            </a:xfrm>
            <a:prstGeom prst="rect">
              <a:avLst/>
            </a:prstGeom>
            <a:noFill/>
          </p:spPr>
        </p:pic>
        <p:sp>
          <p:nvSpPr>
            <p:cNvPr id="35" name="Right Arrow 34"/>
            <p:cNvSpPr/>
            <p:nvPr/>
          </p:nvSpPr>
          <p:spPr>
            <a:xfrm>
              <a:off x="5105400" y="5715000"/>
              <a:ext cx="304800" cy="381000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4021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Invariance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feature descriptors are designed to be invariant to </a:t>
            </a:r>
          </a:p>
          <a:p>
            <a:pPr lvl="1"/>
            <a:r>
              <a:rPr lang="en-US" sz="2200" dirty="0"/>
              <a:t>Translation, 2D rotation, scale</a:t>
            </a:r>
          </a:p>
          <a:p>
            <a:endParaRPr lang="en-US" dirty="0"/>
          </a:p>
          <a:p>
            <a:r>
              <a:rPr lang="en-US" dirty="0"/>
              <a:t>They can usually also handle</a:t>
            </a:r>
          </a:p>
          <a:p>
            <a:pPr lvl="1"/>
            <a:r>
              <a:rPr lang="en-US" sz="2200" dirty="0"/>
              <a:t>Limited 3D rotations (SIFT works up to about 60 degrees)</a:t>
            </a:r>
          </a:p>
          <a:p>
            <a:pPr lvl="1"/>
            <a:r>
              <a:rPr lang="en-US" sz="2200" dirty="0"/>
              <a:t>Limited affine transformations (some are fully affine invariant)</a:t>
            </a:r>
          </a:p>
          <a:p>
            <a:pPr lvl="1"/>
            <a:r>
              <a:rPr lang="en-US" sz="2200" dirty="0"/>
              <a:t>Limited illumination/contrast changes</a:t>
            </a:r>
          </a:p>
        </p:txBody>
      </p:sp>
    </p:spTree>
    <p:extLst>
      <p:ext uri="{BB962C8B-B14F-4D97-AF65-F5344CB8AC3E}">
        <p14:creationId xmlns:p14="http://schemas.microsoft.com/office/powerpoint/2010/main" val="26984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"/>
          <p:cNvSpPr>
            <a:spLocks noChangeArrowheads="1"/>
          </p:cNvSpPr>
          <p:nvPr/>
        </p:nvSpPr>
        <p:spPr bwMode="auto">
          <a:xfrm>
            <a:off x="2209800" y="1295400"/>
            <a:ext cx="8153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Taylor Series expansion of </a:t>
            </a:r>
            <a:r>
              <a:rPr lang="en-US" sz="2000" i="1" dirty="0"/>
              <a:t>I</a:t>
            </a:r>
            <a:r>
              <a:rPr lang="en-US" sz="2000" dirty="0"/>
              <a:t>: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If the motion (</a:t>
            </a:r>
            <a:r>
              <a:rPr lang="en-US" sz="2000" dirty="0" err="1"/>
              <a:t>u,v</a:t>
            </a:r>
            <a:r>
              <a:rPr lang="en-US" sz="2000" dirty="0"/>
              <a:t>) is small, then first order approximation is good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Plugging this into the formula on the previous slide…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</p:txBody>
      </p:sp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/>
              <a:t>Small motion assumption</a:t>
            </a:r>
          </a:p>
        </p:txBody>
      </p:sp>
      <p:pic>
        <p:nvPicPr>
          <p:cNvPr id="36868" name="Content Placeholder 10" descr="Edittex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60172" y="2895600"/>
            <a:ext cx="5257800" cy="471488"/>
          </a:xfrm>
        </p:spPr>
      </p:pic>
      <p:pic>
        <p:nvPicPr>
          <p:cNvPr id="36869" name="Picture 14" descr="Editte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1752600"/>
            <a:ext cx="779145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22" descr="Edittex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0426" y="3352800"/>
            <a:ext cx="32543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7126" y="4267200"/>
            <a:ext cx="2657475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436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8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achieve invariance</a:t>
            </a:r>
            <a:endParaRPr lang="en-US" sz="1800"/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2689225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dirty="0"/>
              <a:t>Design an invariant feature descriptor</a:t>
            </a:r>
          </a:p>
          <a:p>
            <a:pPr lvl="1"/>
            <a:r>
              <a:rPr lang="en-US" dirty="0"/>
              <a:t>Simplest descriptor: a single 0</a:t>
            </a:r>
          </a:p>
          <a:p>
            <a:pPr lvl="2"/>
            <a:r>
              <a:rPr lang="en-US" dirty="0"/>
              <a:t>What’s this invariant to?</a:t>
            </a:r>
          </a:p>
          <a:p>
            <a:pPr lvl="2"/>
            <a:r>
              <a:rPr lang="en-US" dirty="0"/>
              <a:t>Is this discriminative?</a:t>
            </a:r>
          </a:p>
          <a:p>
            <a:pPr lvl="1"/>
            <a:r>
              <a:rPr lang="en-US" dirty="0"/>
              <a:t>Next simplest descriptor: a single pixel</a:t>
            </a:r>
          </a:p>
          <a:p>
            <a:pPr lvl="2"/>
            <a:r>
              <a:rPr lang="en-US" dirty="0"/>
              <a:t>What’s this invariant to?</a:t>
            </a:r>
          </a:p>
          <a:p>
            <a:pPr lvl="2"/>
            <a:r>
              <a:rPr lang="en-US" dirty="0"/>
              <a:t>Is this discriminative?</a:t>
            </a:r>
          </a:p>
        </p:txBody>
      </p:sp>
    </p:spTree>
    <p:extLst>
      <p:ext uri="{BB962C8B-B14F-4D97-AF65-F5344CB8AC3E}">
        <p14:creationId xmlns:p14="http://schemas.microsoft.com/office/powerpoint/2010/main" val="75827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aperture problem</a:t>
            </a:r>
          </a:p>
        </p:txBody>
      </p:sp>
      <p:pic>
        <p:nvPicPr>
          <p:cNvPr id="4" name="Picture 2" descr="http://farm1.static.flickr.com/47/136915456_c6f719ea3f.jpg?v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293" y="1493022"/>
            <a:ext cx="3146334" cy="235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6282" y="4590110"/>
            <a:ext cx="779016" cy="7811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Oval 7"/>
          <p:cNvSpPr/>
          <p:nvPr/>
        </p:nvSpPr>
        <p:spPr>
          <a:xfrm>
            <a:off x="5641340" y="2103120"/>
            <a:ext cx="8890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8" idx="4"/>
            <a:endCxn id="6" idx="0"/>
          </p:cNvCxnSpPr>
          <p:nvPr/>
        </p:nvCxnSpPr>
        <p:spPr>
          <a:xfrm>
            <a:off x="5685790" y="2194560"/>
            <a:ext cx="0" cy="239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88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aperture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a whole patch instead of a pixel?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760" y="5247326"/>
            <a:ext cx="828040" cy="825814"/>
          </a:xfrm>
          <a:prstGeom prst="rect">
            <a:avLst/>
          </a:prstGeom>
        </p:spPr>
      </p:pic>
      <p:pic>
        <p:nvPicPr>
          <p:cNvPr id="6" name="Picture 2" descr="http://farm1.static.flickr.com/47/136915456_c6f719ea3f.jpg?v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9613" y="2295662"/>
            <a:ext cx="3146334" cy="235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5661660" y="2883477"/>
            <a:ext cx="8890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endCxn id="5" idx="0"/>
          </p:cNvCxnSpPr>
          <p:nvPr/>
        </p:nvCxnSpPr>
        <p:spPr>
          <a:xfrm>
            <a:off x="5706110" y="2974918"/>
            <a:ext cx="26670" cy="22724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72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Use as descriptor the whole patch</a:t>
                </a:r>
              </a:p>
              <a:p>
                <a:r>
                  <a:rPr lang="en-US" dirty="0"/>
                  <a:t>Match descriptors using </a:t>
                </a:r>
                <a:r>
                  <a:rPr lang="en-US" dirty="0" err="1"/>
                  <a:t>euclidean</a:t>
                </a:r>
                <a:r>
                  <a:rPr lang="en-US" dirty="0"/>
                  <a:t> distance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𝑑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 </m:t>
                    </m:r>
                    <m:r>
                      <m:rPr>
                        <m:lit/>
                      </m:rPr>
                      <a:rPr lang="en-US" b="0" i="1" smtClean="0">
                        <a:latin typeface="Cambria Math" charset="0"/>
                      </a:rPr>
                      <m:t>||</m:t>
                    </m:r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 −</m:t>
                    </m:r>
                    <m:r>
                      <a:rPr lang="en-US" b="0" i="1" smtClean="0">
                        <a:latin typeface="Cambria Math" charset="0"/>
                      </a:rPr>
                      <m:t>𝑦</m:t>
                    </m:r>
                    <m:r>
                      <m:rPr>
                        <m:lit/>
                      </m:rPr>
                      <a:rPr lang="en-US" b="0" i="1" smtClean="0">
                        <a:latin typeface="Cambria Math" charset="0"/>
                      </a:rPr>
                      <m:t>|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 charset="0"/>
                          </a:rPr>
                          <m:t>|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2739" y="4141312"/>
            <a:ext cx="828040" cy="825814"/>
          </a:xfrm>
          <a:prstGeom prst="rect">
            <a:avLst/>
          </a:prstGeom>
        </p:spPr>
      </p:pic>
      <p:pic>
        <p:nvPicPr>
          <p:cNvPr id="6" name="Picture 2" descr="http://farm1.static.flickr.com/47/136915456_c6f719ea3f.jpg?v=0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00769" y="3517650"/>
            <a:ext cx="2100518" cy="2235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3519615"/>
            <a:ext cx="2177130" cy="223176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833360" y="3990262"/>
            <a:ext cx="294640" cy="307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526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</a:t>
            </a:r>
          </a:p>
        </p:txBody>
      </p:sp>
      <p:pic>
        <p:nvPicPr>
          <p:cNvPr id="4" name="Picture 4" descr="http://farm1.static.flickr.com/133/328570837_37b6289916.jpg?v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7606" y="2380201"/>
            <a:ext cx="3182698" cy="2234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840" y="2380201"/>
            <a:ext cx="3169920" cy="2238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3237072"/>
            <a:ext cx="828040" cy="82581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696960" y="2811702"/>
            <a:ext cx="294640" cy="307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883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2940" y="1782130"/>
            <a:ext cx="2456180" cy="16338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</a:t>
            </a:r>
          </a:p>
        </p:txBody>
      </p:sp>
      <p:sp>
        <p:nvSpPr>
          <p:cNvPr id="7" name="Oval 6"/>
          <p:cNvSpPr/>
          <p:nvPr/>
        </p:nvSpPr>
        <p:spPr>
          <a:xfrm>
            <a:off x="4541520" y="2316480"/>
            <a:ext cx="8128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7" idx="4"/>
          </p:cNvCxnSpPr>
          <p:nvPr/>
        </p:nvCxnSpPr>
        <p:spPr>
          <a:xfrm>
            <a:off x="4582160" y="2407920"/>
            <a:ext cx="0" cy="22683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746" y="4676231"/>
            <a:ext cx="891495" cy="8914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2440" y="1782130"/>
            <a:ext cx="2250440" cy="16338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5860" y="4287520"/>
            <a:ext cx="224702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566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NCC - Normalized Cross Correlation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Lighting and color change pixel intensities</a:t>
                </a:r>
              </a:p>
              <a:p>
                <a:r>
                  <a:rPr lang="en-US" dirty="0"/>
                  <a:t>Example: increase brightness / contrast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𝐼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𝛼</m:t>
                    </m:r>
                    <m:r>
                      <a:rPr lang="en-US" b="0" i="1" smtClean="0">
                        <a:latin typeface="Cambria Math" charset="0"/>
                      </a:rPr>
                      <m:t>𝐼</m:t>
                    </m:r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𝛽</m:t>
                    </m:r>
                  </m:oMath>
                </a14:m>
                <a:endParaRPr lang="en-US" b="0" dirty="0"/>
              </a:p>
              <a:p>
                <a:r>
                  <a:rPr lang="en-US" b="0" dirty="0"/>
                  <a:t>Subtract patch mean: invariance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𝛽</m:t>
                    </m:r>
                  </m:oMath>
                </a14:m>
                <a:endParaRPr lang="en-US" b="0" dirty="0"/>
              </a:p>
              <a:p>
                <a:r>
                  <a:rPr lang="en-US" b="0" dirty="0"/>
                  <a:t>Divide by norm of vector: invariance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𝛼</m:t>
                    </m:r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′=</m:t>
                    </m:r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− &lt;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&gt;</m:t>
                    </m:r>
                  </m:oMath>
                </a14:m>
                <a:endParaRPr lang="en-US" b="0" dirty="0">
                  <a:ea typeface="Cambria Math" charset="0"/>
                  <a:cs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′′= </m:t>
                    </m:r>
                    <m:f>
                      <m:fPr>
                        <m:ctrlPr>
                          <a:rPr lang="mr-I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</m:num>
                      <m:den>
                        <m:r>
                          <m:rPr>
                            <m:lit/>
                          </m:rPr>
                          <a:rPr lang="en-US" b="0" i="1" smtClean="0">
                            <a:latin typeface="Cambria Math" charset="0"/>
                          </a:rPr>
                          <m:t>||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  <m:r>
                          <m:rPr>
                            <m:lit/>
                          </m:rPr>
                          <a:rPr lang="en-US" b="0" i="1" smtClean="0">
                            <a:latin typeface="Cambria Math" charset="0"/>
                          </a:rPr>
                          <m:t>||</m:t>
                        </m:r>
                      </m:den>
                    </m:f>
                  </m:oMath>
                </a14:m>
                <a:endParaRPr lang="en-US" b="0" dirty="0"/>
              </a:p>
              <a:p>
                <a:r>
                  <a:rPr lang="en-US" i="1" dirty="0"/>
                  <a:t>similarity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′′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⋅</m:t>
                    </m:r>
                    <m:r>
                      <a:rPr lang="en-US" b="0" i="1" smtClean="0">
                        <a:latin typeface="Cambria Math" charset="0"/>
                      </a:rPr>
                      <m:t>𝑦</m:t>
                    </m:r>
                    <m:r>
                      <a:rPr lang="en-US" b="0" i="1" smtClean="0">
                        <a:latin typeface="Cambria Math" charset="0"/>
                      </a:rPr>
                      <m:t>′′</m:t>
                    </m:r>
                  </m:oMath>
                </a14:m>
                <a:endParaRPr lang="en-US" b="0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41" b="-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3365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NCC - Normalized cross correlation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2940" y="1782130"/>
            <a:ext cx="2456180" cy="163382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541520" y="2316480"/>
            <a:ext cx="8128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582160" y="2407920"/>
            <a:ext cx="0" cy="22683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746" y="4676231"/>
            <a:ext cx="891495" cy="891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2440" y="1782130"/>
            <a:ext cx="2250440" cy="1633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2098" y="3708400"/>
            <a:ext cx="2418023" cy="17576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7670800" y="4043680"/>
            <a:ext cx="243840" cy="2336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3064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correspondence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patch as descriptor, NCC as similarity</a:t>
            </a:r>
          </a:p>
          <a:p>
            <a:r>
              <a:rPr lang="en-US" dirty="0"/>
              <a:t>Invariant to?</a:t>
            </a:r>
          </a:p>
          <a:p>
            <a:pPr lvl="1"/>
            <a:r>
              <a:rPr lang="en-US" dirty="0"/>
              <a:t>Photometric transformations?</a:t>
            </a:r>
          </a:p>
          <a:p>
            <a:pPr lvl="1"/>
            <a:r>
              <a:rPr lang="en-US" dirty="0"/>
              <a:t>Translation?</a:t>
            </a:r>
          </a:p>
          <a:p>
            <a:pPr lvl="1"/>
            <a:r>
              <a:rPr lang="en-US" dirty="0"/>
              <a:t>Rotation?</a:t>
            </a:r>
          </a:p>
        </p:txBody>
      </p:sp>
    </p:spTree>
    <p:extLst>
      <p:ext uri="{BB962C8B-B14F-4D97-AF65-F5344CB8AC3E}">
        <p14:creationId xmlns:p14="http://schemas.microsoft.com/office/powerpoint/2010/main" val="12625684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1" descr="matierb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1" y="3200400"/>
            <a:ext cx="454334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Rectangle 1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2400" dirty="0"/>
              <a:t>Find dominant orientation of the image patch</a:t>
            </a:r>
          </a:p>
          <a:p>
            <a:pPr lvl="1"/>
            <a:r>
              <a:rPr lang="en-US" sz="2000" dirty="0"/>
              <a:t>This is given by </a:t>
            </a:r>
            <a:r>
              <a:rPr lang="en-US" sz="2000" b="1" dirty="0" err="1"/>
              <a:t>x</a:t>
            </a:r>
            <a:r>
              <a:rPr lang="en-US" sz="2000" b="1" baseline="-25000" dirty="0" err="1"/>
              <a:t>max</a:t>
            </a:r>
            <a:r>
              <a:rPr lang="en-US" sz="2000" dirty="0"/>
              <a:t>, the eigenvector of </a:t>
            </a:r>
            <a:r>
              <a:rPr lang="en-US" sz="2000" b="1" dirty="0"/>
              <a:t>M</a:t>
            </a:r>
            <a:r>
              <a:rPr lang="en-US" sz="2000" dirty="0"/>
              <a:t> corresponding to </a:t>
            </a: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max</a:t>
            </a:r>
            <a:r>
              <a:rPr lang="en-US" sz="2000" dirty="0">
                <a:sym typeface="Symbol" pitchFamily="18" charset="2"/>
              </a:rPr>
              <a:t> (</a:t>
            </a:r>
            <a:r>
              <a:rPr lang="en-US" sz="2000" dirty="0"/>
              <a:t>the </a:t>
            </a:r>
            <a:r>
              <a:rPr lang="en-US" sz="2000" i="1" dirty="0"/>
              <a:t>larger</a:t>
            </a:r>
            <a:r>
              <a:rPr lang="en-US" sz="2000" dirty="0"/>
              <a:t> eigenvalue)</a:t>
            </a:r>
          </a:p>
          <a:p>
            <a:pPr lvl="1"/>
            <a:r>
              <a:rPr lang="en-US" sz="2000" dirty="0"/>
              <a:t>Rotate the patch according to this angle</a:t>
            </a:r>
          </a:p>
        </p:txBody>
      </p:sp>
      <p:sp>
        <p:nvSpPr>
          <p:cNvPr id="64516" name="Rectangle 13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Rotation invariance for </a:t>
            </a:r>
            <a:br>
              <a:rPr lang="en-US" sz="4000" dirty="0"/>
            </a:br>
            <a:r>
              <a:rPr lang="en-US" sz="4000" dirty="0"/>
              <a:t>feature descriptors</a:t>
            </a:r>
          </a:p>
        </p:txBody>
      </p:sp>
      <p:sp>
        <p:nvSpPr>
          <p:cNvPr id="64517" name="Rectangle 14"/>
          <p:cNvSpPr>
            <a:spLocks noChangeArrowheads="1"/>
          </p:cNvSpPr>
          <p:nvPr/>
        </p:nvSpPr>
        <p:spPr bwMode="auto">
          <a:xfrm>
            <a:off x="4984763" y="6519446"/>
            <a:ext cx="23462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Figure by Matthew Brown</a:t>
            </a:r>
          </a:p>
        </p:txBody>
      </p:sp>
    </p:spTree>
    <p:extLst>
      <p:ext uri="{BB962C8B-B14F-4D97-AF65-F5344CB8AC3E}">
        <p14:creationId xmlns:p14="http://schemas.microsoft.com/office/powerpoint/2010/main" val="208738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905000" y="1981200"/>
            <a:ext cx="6019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Consider shifting the window </a:t>
            </a:r>
            <a:r>
              <a:rPr lang="en-US" sz="2800" i="1" dirty="0"/>
              <a:t>W</a:t>
            </a:r>
            <a:r>
              <a:rPr lang="en-US" sz="2800" dirty="0"/>
              <a:t> by (</a:t>
            </a:r>
            <a:r>
              <a:rPr lang="en-US" sz="2800" i="1" dirty="0" err="1"/>
              <a:t>u,v</a:t>
            </a:r>
            <a:r>
              <a:rPr lang="en-US" sz="2800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define an SSD “error” </a:t>
            </a:r>
            <a:r>
              <a:rPr lang="en-US" sz="2400" i="1" dirty="0"/>
              <a:t>E(</a:t>
            </a:r>
            <a:r>
              <a:rPr lang="en-US" sz="2400" i="1" dirty="0" err="1"/>
              <a:t>u,v</a:t>
            </a:r>
            <a:r>
              <a:rPr lang="en-US" sz="2400" i="1" dirty="0"/>
              <a:t>)</a:t>
            </a:r>
            <a:r>
              <a:rPr lang="en-US" sz="2400" dirty="0"/>
              <a:t>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800" dirty="0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8077200" y="1371600"/>
            <a:ext cx="2362200" cy="2209800"/>
            <a:chOff x="2208" y="1104"/>
            <a:chExt cx="1488" cy="1392"/>
          </a:xfrm>
        </p:grpSpPr>
        <p:sp>
          <p:nvSpPr>
            <p:cNvPr id="14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46"/>
          <p:cNvSpPr>
            <a:spLocks noChangeArrowheads="1"/>
          </p:cNvSpPr>
          <p:nvPr/>
        </p:nvSpPr>
        <p:spPr bwMode="auto">
          <a:xfrm>
            <a:off x="8413751" y="23225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8610601" y="25781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8384382" y="23518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8077200" y="2296886"/>
            <a:ext cx="389850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i="1" dirty="0"/>
              <a:t>W</a:t>
            </a:r>
            <a:endParaRPr lang="en-US" sz="2000" i="1" baseline="-25000" dirty="0"/>
          </a:p>
        </p:txBody>
      </p:sp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1" y="3886201"/>
            <a:ext cx="7251653" cy="90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4800600"/>
            <a:ext cx="6278398" cy="93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3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2916" y="5730968"/>
            <a:ext cx="3719512" cy="89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944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676400" y="1752601"/>
            <a:ext cx="3657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/>
              <a:t>Take 40x40 square window around detected feature</a:t>
            </a:r>
          </a:p>
          <a:p>
            <a:pPr lvl="1"/>
            <a:r>
              <a:rPr lang="en-US" sz="1800" dirty="0"/>
              <a:t>Scale to 1/5 size (using </a:t>
            </a:r>
            <a:r>
              <a:rPr lang="en-US" sz="1800" dirty="0" err="1"/>
              <a:t>prefiltering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Rotate to horizontal</a:t>
            </a:r>
          </a:p>
          <a:p>
            <a:pPr lvl="1"/>
            <a:r>
              <a:rPr lang="en-US" sz="1800" dirty="0"/>
              <a:t>Sample 8x8 square window centered at feature</a:t>
            </a:r>
          </a:p>
          <a:p>
            <a:pPr lvl="1"/>
            <a:r>
              <a:rPr lang="en-US" sz="1800" dirty="0"/>
              <a:t>Intensity normalize the window by subtracting the mean, dividing by the standard deviation in the window</a:t>
            </a:r>
          </a:p>
        </p:txBody>
      </p:sp>
      <p:sp>
        <p:nvSpPr>
          <p:cNvPr id="6553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0312" y="4876800"/>
            <a:ext cx="2895600" cy="457200"/>
          </a:xfrm>
          <a:noFill/>
        </p:spPr>
        <p:txBody>
          <a:bodyPr/>
          <a:lstStyle/>
          <a:p>
            <a:r>
              <a:rPr lang="en-US"/>
              <a:t>CSE 576: Computer Vision</a:t>
            </a:r>
          </a:p>
        </p:txBody>
      </p:sp>
      <p:pic>
        <p:nvPicPr>
          <p:cNvPr id="65540" name="Picture 2" descr="matierb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3513" y="1828801"/>
            <a:ext cx="496252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0066FF"/>
                </a:solidFill>
              </a:rPr>
              <a:t>M</a:t>
            </a:r>
            <a:r>
              <a:rPr lang="en-US"/>
              <a:t>ultiscale </a:t>
            </a:r>
            <a:r>
              <a:rPr lang="en-US">
                <a:solidFill>
                  <a:srgbClr val="0066FF"/>
                </a:solidFill>
              </a:rPr>
              <a:t>O</a:t>
            </a:r>
            <a:r>
              <a:rPr lang="en-US"/>
              <a:t>riented </a:t>
            </a:r>
            <a:r>
              <a:rPr lang="en-US">
                <a:solidFill>
                  <a:srgbClr val="0066FF"/>
                </a:solidFill>
              </a:rPr>
              <a:t>P</a:t>
            </a:r>
            <a:r>
              <a:rPr lang="en-US"/>
              <a:t>atche</a:t>
            </a:r>
            <a:r>
              <a:rPr lang="en-US">
                <a:solidFill>
                  <a:srgbClr val="0066FF"/>
                </a:solidFill>
              </a:rPr>
              <a:t>S</a:t>
            </a:r>
            <a:r>
              <a:rPr lang="en-US"/>
              <a:t> descriptor</a:t>
            </a:r>
          </a:p>
        </p:txBody>
      </p:sp>
      <p:pic>
        <p:nvPicPr>
          <p:cNvPr id="65542" name="Picture 5" descr="matierbf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5212" y="3113088"/>
            <a:ext cx="1982788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3" name="Line 6"/>
          <p:cNvSpPr>
            <a:spLocks noChangeShapeType="1"/>
          </p:cNvSpPr>
          <p:nvPr/>
        </p:nvSpPr>
        <p:spPr bwMode="auto">
          <a:xfrm>
            <a:off x="8672513" y="2819400"/>
            <a:ext cx="1990725" cy="1588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44" name="Line 7"/>
          <p:cNvSpPr>
            <a:spLocks noChangeShapeType="1"/>
          </p:cNvSpPr>
          <p:nvPr/>
        </p:nvSpPr>
        <p:spPr bwMode="auto">
          <a:xfrm>
            <a:off x="7529512" y="2573339"/>
            <a:ext cx="596900" cy="123825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45" name="Text Box 8"/>
          <p:cNvSpPr txBox="1">
            <a:spLocks noChangeArrowheads="1"/>
          </p:cNvSpPr>
          <p:nvPr/>
        </p:nvSpPr>
        <p:spPr bwMode="auto">
          <a:xfrm>
            <a:off x="8977313" y="2286001"/>
            <a:ext cx="1166813" cy="396875"/>
          </a:xfrm>
          <a:prstGeom prst="rect">
            <a:avLst/>
          </a:prstGeom>
          <a:noFill/>
          <a:ln w="38100">
            <a:noFill/>
            <a:miter lim="800000"/>
            <a:headEnd type="none" w="lg" len="med"/>
            <a:tailEnd type="none" w="lg" len="med"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CECFF"/>
                </a:solidFill>
                <a:latin typeface="Verdana" pitchFamily="34" charset="0"/>
              </a:rPr>
              <a:t>8 pixels</a:t>
            </a:r>
          </a:p>
        </p:txBody>
      </p:sp>
      <p:sp>
        <p:nvSpPr>
          <p:cNvPr id="65546" name="Text Box 9"/>
          <p:cNvSpPr txBox="1">
            <a:spLocks noChangeArrowheads="1"/>
          </p:cNvSpPr>
          <p:nvPr/>
        </p:nvSpPr>
        <p:spPr bwMode="auto">
          <a:xfrm rot="720000">
            <a:off x="7377112" y="2286000"/>
            <a:ext cx="1098550" cy="336550"/>
          </a:xfrm>
          <a:prstGeom prst="rect">
            <a:avLst/>
          </a:prstGeom>
          <a:noFill/>
          <a:ln w="38100">
            <a:noFill/>
            <a:miter lim="800000"/>
            <a:headEnd type="none" w="lg" len="med"/>
            <a:tailEnd type="none" w="lg" len="med"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CCECFF"/>
                </a:solidFill>
                <a:latin typeface="Verdana" pitchFamily="34" charset="0"/>
              </a:rPr>
              <a:t>40 pixels</a:t>
            </a:r>
          </a:p>
        </p:txBody>
      </p:sp>
      <p:sp>
        <p:nvSpPr>
          <p:cNvPr id="65547" name="Rectangle 14"/>
          <p:cNvSpPr>
            <a:spLocks noChangeArrowheads="1"/>
          </p:cNvSpPr>
          <p:nvPr/>
        </p:nvSpPr>
        <p:spPr bwMode="auto">
          <a:xfrm>
            <a:off x="7651598" y="6550224"/>
            <a:ext cx="30164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Adapted from slide by Matthew Brown</a:t>
            </a:r>
          </a:p>
        </p:txBody>
      </p:sp>
    </p:spTree>
    <p:extLst>
      <p:ext uri="{BB962C8B-B14F-4D97-AF65-F5344CB8AC3E}">
        <p14:creationId xmlns:p14="http://schemas.microsoft.com/office/powerpoint/2010/main" val="4836889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Detections at multiple scales</a:t>
            </a:r>
          </a:p>
        </p:txBody>
      </p:sp>
      <p:pic>
        <p:nvPicPr>
          <p:cNvPr id="6656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6850" y="1443038"/>
            <a:ext cx="9124950" cy="465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36333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Invariance of MOPS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981200" y="1371600"/>
            <a:ext cx="8305800" cy="5181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Intensity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Scale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Rotation</a:t>
            </a:r>
          </a:p>
        </p:txBody>
      </p:sp>
    </p:spTree>
    <p:extLst>
      <p:ext uri="{BB962C8B-B14F-4D97-AF65-F5344CB8AC3E}">
        <p14:creationId xmlns:p14="http://schemas.microsoft.com/office/powerpoint/2010/main" val="28699192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and Lighting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2667000"/>
            <a:ext cx="3780281" cy="251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2667000"/>
            <a:ext cx="3463506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52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Out-of-plane rotation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276" y="2483909"/>
            <a:ext cx="7781925" cy="1914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72400" y="43815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Out-of-plane rotation</a:t>
            </a:r>
          </a:p>
        </p:txBody>
      </p:sp>
    </p:spTree>
    <p:extLst>
      <p:ext uri="{BB962C8B-B14F-4D97-AF65-F5344CB8AC3E}">
        <p14:creationId xmlns:p14="http://schemas.microsoft.com/office/powerpoint/2010/main" val="9487567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BA62D-436F-8845-B129-F27109425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BB4D6-3544-D546-8E66-EC32357C0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390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926807" y="1022350"/>
            <a:ext cx="5102895" cy="4800600"/>
            <a:chOff x="3203741" y="220133"/>
            <a:chExt cx="6803860" cy="6400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3741" y="1338083"/>
              <a:ext cx="6803860" cy="5282850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 flipV="1">
              <a:off x="7501467" y="1913467"/>
              <a:ext cx="0" cy="138853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5977467" y="3843868"/>
              <a:ext cx="491066" cy="524932"/>
            </a:xfrm>
            <a:prstGeom prst="line">
              <a:avLst/>
            </a:prstGeom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7687733" y="4233335"/>
              <a:ext cx="948266" cy="321732"/>
            </a:xfrm>
            <a:prstGeom prst="line">
              <a:avLst/>
            </a:prstGeom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eform 13"/>
            <p:cNvSpPr/>
            <p:nvPr/>
          </p:nvSpPr>
          <p:spPr>
            <a:xfrm>
              <a:off x="8669867" y="1524000"/>
              <a:ext cx="489154" cy="762000"/>
            </a:xfrm>
            <a:custGeom>
              <a:avLst/>
              <a:gdLst>
                <a:gd name="connsiteX0" fmla="*/ 101600 w 489154"/>
                <a:gd name="connsiteY0" fmla="*/ 0 h 762000"/>
                <a:gd name="connsiteX1" fmla="*/ 440266 w 489154"/>
                <a:gd name="connsiteY1" fmla="*/ 220133 h 762000"/>
                <a:gd name="connsiteX2" fmla="*/ 440266 w 489154"/>
                <a:gd name="connsiteY2" fmla="*/ 541867 h 762000"/>
                <a:gd name="connsiteX3" fmla="*/ 0 w 489154"/>
                <a:gd name="connsiteY3" fmla="*/ 762000 h 762000"/>
                <a:gd name="connsiteX4" fmla="*/ 0 w 489154"/>
                <a:gd name="connsiteY4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154" h="762000">
                  <a:moveTo>
                    <a:pt x="101600" y="0"/>
                  </a:moveTo>
                  <a:cubicBezTo>
                    <a:pt x="242711" y="64911"/>
                    <a:pt x="383822" y="129822"/>
                    <a:pt x="440266" y="220133"/>
                  </a:cubicBezTo>
                  <a:cubicBezTo>
                    <a:pt x="496710" y="310444"/>
                    <a:pt x="513644" y="451556"/>
                    <a:pt x="440266" y="541867"/>
                  </a:cubicBezTo>
                  <a:cubicBezTo>
                    <a:pt x="366888" y="632178"/>
                    <a:pt x="0" y="762000"/>
                    <a:pt x="0" y="762000"/>
                  </a:cubicBezTo>
                  <a:lnTo>
                    <a:pt x="0" y="762000"/>
                  </a:ln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ight Arrow Callout 15"/>
            <p:cNvSpPr/>
            <p:nvPr/>
          </p:nvSpPr>
          <p:spPr>
            <a:xfrm>
              <a:off x="5012267" y="1690688"/>
              <a:ext cx="2489200" cy="1052512"/>
            </a:xfrm>
            <a:prstGeom prst="rightArrowCallout">
              <a:avLst>
                <a:gd name="adj1" fmla="val 18565"/>
                <a:gd name="adj2" fmla="val 18565"/>
                <a:gd name="adj3" fmla="val 37871"/>
                <a:gd name="adj4" fmla="val 6497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/>
                <a:t>Depth Discontinuity</a:t>
              </a:r>
            </a:p>
          </p:txBody>
        </p:sp>
        <p:sp>
          <p:nvSpPr>
            <p:cNvPr id="17" name="Down Arrow Callout 16"/>
            <p:cNvSpPr/>
            <p:nvPr/>
          </p:nvSpPr>
          <p:spPr>
            <a:xfrm>
              <a:off x="8297334" y="220133"/>
              <a:ext cx="1439334" cy="1470555"/>
            </a:xfrm>
            <a:prstGeom prst="downArrowCallout">
              <a:avLst>
                <a:gd name="adj1" fmla="val 11301"/>
                <a:gd name="adj2" fmla="val 16781"/>
                <a:gd name="adj3" fmla="val 25000"/>
                <a:gd name="adj4" fmla="val 6497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/>
                <a:t>Normal discontinuity</a:t>
              </a:r>
            </a:p>
          </p:txBody>
        </p:sp>
        <p:sp>
          <p:nvSpPr>
            <p:cNvPr id="18" name="Right Arrow Callout 17"/>
            <p:cNvSpPr/>
            <p:nvPr/>
          </p:nvSpPr>
          <p:spPr>
            <a:xfrm>
              <a:off x="3733800" y="3502555"/>
              <a:ext cx="2489200" cy="1052512"/>
            </a:xfrm>
            <a:prstGeom prst="rightArrowCallout">
              <a:avLst>
                <a:gd name="adj1" fmla="val 18565"/>
                <a:gd name="adj2" fmla="val 18565"/>
                <a:gd name="adj3" fmla="val 37871"/>
                <a:gd name="adj4" fmla="val 6497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/>
                <a:t>Albedo Edge</a:t>
              </a:r>
              <a:endParaRPr lang="en-US" sz="1350" dirty="0"/>
            </a:p>
          </p:txBody>
        </p:sp>
        <p:sp>
          <p:nvSpPr>
            <p:cNvPr id="20" name="Up Arrow Callout 19"/>
            <p:cNvSpPr/>
            <p:nvPr/>
          </p:nvSpPr>
          <p:spPr>
            <a:xfrm>
              <a:off x="7442199" y="4394201"/>
              <a:ext cx="1574802" cy="1253067"/>
            </a:xfrm>
            <a:prstGeom prst="upArrowCallout">
              <a:avLst>
                <a:gd name="adj1" fmla="val 11005"/>
                <a:gd name="adj2" fmla="val 17003"/>
                <a:gd name="adj3" fmla="val 25000"/>
                <a:gd name="adj4" fmla="val 6497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/>
                <a:t>Shadow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75" y="386157"/>
            <a:ext cx="470535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Better representation </a:t>
            </a:r>
            <a:r>
              <a:rPr lang="en-US"/>
              <a:t>than color: Edges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3321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a better feature descriptor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Match </a:t>
            </a:r>
            <a:r>
              <a:rPr lang="en-US" i="1" dirty="0"/>
              <a:t>pattern of edges</a:t>
            </a:r>
          </a:p>
          <a:p>
            <a:pPr lvl="1"/>
            <a:r>
              <a:rPr lang="en-US" dirty="0"/>
              <a:t>Edge orientation </a:t>
            </a:r>
            <a:r>
              <a:rPr lang="mr-IN" dirty="0"/>
              <a:t>–</a:t>
            </a:r>
            <a:r>
              <a:rPr lang="en-US" dirty="0"/>
              <a:t> clue to shape</a:t>
            </a:r>
          </a:p>
          <a:p>
            <a:pPr lvl="1"/>
            <a:endParaRPr lang="en-US" i="1" dirty="0"/>
          </a:p>
          <a:p>
            <a:r>
              <a:rPr lang="en-US" dirty="0"/>
              <a:t>Be resilient to </a:t>
            </a:r>
            <a:r>
              <a:rPr lang="en-US" i="1" dirty="0"/>
              <a:t>small deformations</a:t>
            </a:r>
          </a:p>
          <a:p>
            <a:pPr lvl="1"/>
            <a:r>
              <a:rPr lang="en-US" dirty="0"/>
              <a:t>Deformations might move pixels around, but slightly</a:t>
            </a:r>
          </a:p>
          <a:p>
            <a:pPr lvl="1"/>
            <a:r>
              <a:rPr lang="en-US" dirty="0"/>
              <a:t>Deformations might change edge orientations, but slightly</a:t>
            </a:r>
          </a:p>
        </p:txBody>
      </p:sp>
    </p:spTree>
    <p:extLst>
      <p:ext uri="{BB962C8B-B14F-4D97-AF65-F5344CB8AC3E}">
        <p14:creationId xmlns:p14="http://schemas.microsoft.com/office/powerpoint/2010/main" val="7873255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Invariance to deformation by quantization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213100" y="3498851"/>
            <a:ext cx="1447800" cy="127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213100" y="2813051"/>
            <a:ext cx="1130300" cy="698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7"/>
          <p:cNvSpPr/>
          <p:nvPr/>
        </p:nvSpPr>
        <p:spPr>
          <a:xfrm rot="2590523">
            <a:off x="3328869" y="3149602"/>
            <a:ext cx="565151" cy="34925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3835400" y="3185726"/>
            <a:ext cx="609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37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286496" y="3498851"/>
            <a:ext cx="1447800" cy="127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286496" y="2813052"/>
            <a:ext cx="1130300" cy="698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c 11"/>
          <p:cNvSpPr/>
          <p:nvPr/>
        </p:nvSpPr>
        <p:spPr>
          <a:xfrm rot="2590523">
            <a:off x="6402265" y="3149602"/>
            <a:ext cx="565151" cy="34925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6908796" y="3185727"/>
            <a:ext cx="609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42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37000" y="4578352"/>
            <a:ext cx="3073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Between 30 and 45</a:t>
            </a:r>
          </a:p>
        </p:txBody>
      </p:sp>
      <p:cxnSp>
        <p:nvCxnSpPr>
          <p:cNvPr id="16" name="Straight Arrow Connector 15"/>
          <p:cNvCxnSpPr>
            <a:endCxn id="14" idx="0"/>
          </p:cNvCxnSpPr>
          <p:nvPr/>
        </p:nvCxnSpPr>
        <p:spPr>
          <a:xfrm>
            <a:off x="3937000" y="3644921"/>
            <a:ext cx="1536698" cy="933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4" idx="0"/>
          </p:cNvCxnSpPr>
          <p:nvPr/>
        </p:nvCxnSpPr>
        <p:spPr>
          <a:xfrm flipH="1">
            <a:off x="5473698" y="3578237"/>
            <a:ext cx="1377948" cy="1000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8229600" y="1417638"/>
            <a:ext cx="1981200" cy="176808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8686800" y="20574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229600" y="3578236"/>
            <a:ext cx="1981200" cy="176808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686800" y="4328726"/>
            <a:ext cx="609600" cy="3956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84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Invariance to deformation by quantization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0" y="2057400"/>
            <a:ext cx="7950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32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905000" y="1981200"/>
            <a:ext cx="6019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Consider shifting the window </a:t>
            </a:r>
            <a:r>
              <a:rPr lang="en-US" sz="2800" i="1" dirty="0"/>
              <a:t>W</a:t>
            </a:r>
            <a:r>
              <a:rPr lang="en-US" sz="2800" dirty="0"/>
              <a:t> by (</a:t>
            </a:r>
            <a:r>
              <a:rPr lang="en-US" sz="2800" i="1" dirty="0" err="1"/>
              <a:t>u,v</a:t>
            </a:r>
            <a:r>
              <a:rPr lang="en-US" sz="2800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define an “error” </a:t>
            </a:r>
            <a:r>
              <a:rPr lang="en-US" sz="2400" i="1" dirty="0"/>
              <a:t>E(</a:t>
            </a:r>
            <a:r>
              <a:rPr lang="en-US" sz="2400" i="1" dirty="0" err="1"/>
              <a:t>u,v</a:t>
            </a:r>
            <a:r>
              <a:rPr lang="en-US" sz="2400" i="1" dirty="0"/>
              <a:t>)</a:t>
            </a:r>
            <a:r>
              <a:rPr lang="en-US" sz="2400" dirty="0"/>
              <a:t>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800" dirty="0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8077200" y="1371600"/>
            <a:ext cx="2362200" cy="2209800"/>
            <a:chOff x="2208" y="1104"/>
            <a:chExt cx="1488" cy="1392"/>
          </a:xfrm>
        </p:grpSpPr>
        <p:sp>
          <p:nvSpPr>
            <p:cNvPr id="14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46"/>
          <p:cNvSpPr>
            <a:spLocks noChangeArrowheads="1"/>
          </p:cNvSpPr>
          <p:nvPr/>
        </p:nvSpPr>
        <p:spPr bwMode="auto">
          <a:xfrm>
            <a:off x="8413751" y="23225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8610601" y="25781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8384382" y="23518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8077200" y="2296886"/>
            <a:ext cx="389850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i="1" dirty="0"/>
              <a:t>W</a:t>
            </a:r>
            <a:endParaRPr lang="en-US" sz="2000" i="1" baseline="-25000" dirty="0"/>
          </a:p>
        </p:txBody>
      </p:sp>
      <p:pic>
        <p:nvPicPr>
          <p:cNvPr id="21299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5015192"/>
            <a:ext cx="2072528" cy="81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8577" y="5015192"/>
            <a:ext cx="2385174" cy="85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7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5015192"/>
            <a:ext cx="2057400" cy="79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524001" y="6167736"/>
            <a:ext cx="8855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Thus, </a:t>
            </a:r>
            <a:r>
              <a:rPr lang="en-US" sz="2400" i="1" dirty="0"/>
              <a:t>E</a:t>
            </a:r>
            <a:r>
              <a:rPr lang="en-US" sz="2400" dirty="0"/>
              <a:t>(</a:t>
            </a:r>
            <a:r>
              <a:rPr lang="en-US" sz="2400" i="1" dirty="0" err="1"/>
              <a:t>u</a:t>
            </a:r>
            <a:r>
              <a:rPr lang="en-US" sz="2400" dirty="0" err="1"/>
              <a:t>,</a:t>
            </a:r>
            <a:r>
              <a:rPr lang="en-US" sz="2400" i="1" dirty="0" err="1"/>
              <a:t>v</a:t>
            </a:r>
            <a:r>
              <a:rPr lang="en-US" sz="2400" dirty="0"/>
              <a:t>) is locally approximated as a quadratic error function</a:t>
            </a:r>
          </a:p>
        </p:txBody>
      </p:sp>
      <p:pic>
        <p:nvPicPr>
          <p:cNvPr id="212998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742" y="3195640"/>
            <a:ext cx="5638659" cy="152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47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2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Spatial invariance by histograms</a:t>
            </a:r>
          </a:p>
        </p:txBody>
      </p:sp>
      <p:sp>
        <p:nvSpPr>
          <p:cNvPr id="5" name="Oval 4"/>
          <p:cNvSpPr/>
          <p:nvPr/>
        </p:nvSpPr>
        <p:spPr>
          <a:xfrm>
            <a:off x="2895599" y="2209800"/>
            <a:ext cx="4826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/>
          <p:cNvSpPr/>
          <p:nvPr/>
        </p:nvSpPr>
        <p:spPr>
          <a:xfrm>
            <a:off x="2895599" y="2783283"/>
            <a:ext cx="4826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3606800" y="2349500"/>
            <a:ext cx="673100" cy="5461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7315201" y="2057400"/>
            <a:ext cx="4826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8813800" y="2540000"/>
            <a:ext cx="4826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7880351" y="2520949"/>
            <a:ext cx="673100" cy="5461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/>
          <p:cNvSpPr txBox="1"/>
          <p:nvPr/>
        </p:nvSpPr>
        <p:spPr>
          <a:xfrm>
            <a:off x="4165600" y="4140201"/>
            <a:ext cx="393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 blue balls, one red box</a:t>
            </a:r>
          </a:p>
        </p:txBody>
      </p:sp>
      <p:cxnSp>
        <p:nvCxnSpPr>
          <p:cNvPr id="13" name="Straight Arrow Connector 12"/>
          <p:cNvCxnSpPr>
            <a:endCxn id="11" idx="0"/>
          </p:cNvCxnSpPr>
          <p:nvPr/>
        </p:nvCxnSpPr>
        <p:spPr>
          <a:xfrm flipH="1">
            <a:off x="6134100" y="3240484"/>
            <a:ext cx="1549400" cy="8997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11" idx="0"/>
          </p:cNvCxnSpPr>
          <p:nvPr/>
        </p:nvCxnSpPr>
        <p:spPr>
          <a:xfrm>
            <a:off x="4165602" y="3062684"/>
            <a:ext cx="1968499" cy="10775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495801" y="6400800"/>
            <a:ext cx="28194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495800" y="5105400"/>
            <a:ext cx="0" cy="129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279900" y="5867400"/>
            <a:ext cx="215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267200" y="5334000"/>
            <a:ext cx="215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270500" y="5334000"/>
            <a:ext cx="228600" cy="1066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324601" y="5858933"/>
            <a:ext cx="220133" cy="54186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061531" y="6400799"/>
            <a:ext cx="684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balls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07164" y="6400798"/>
            <a:ext cx="902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boxes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038600" y="5152996"/>
            <a:ext cx="470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052462" y="5661799"/>
            <a:ext cx="470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740174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T. Tuytelaars, B. Leibe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278314" y="4054476"/>
            <a:ext cx="2306637" cy="2327275"/>
            <a:chOff x="1735" y="2568"/>
            <a:chExt cx="1453" cy="1466"/>
          </a:xfrm>
        </p:grpSpPr>
        <p:sp>
          <p:nvSpPr>
            <p:cNvPr id="53319" name="Freeform 3"/>
            <p:cNvSpPr>
              <a:spLocks/>
            </p:cNvSpPr>
            <p:nvPr/>
          </p:nvSpPr>
          <p:spPr bwMode="auto">
            <a:xfrm>
              <a:off x="1742" y="2575"/>
              <a:ext cx="1438" cy="1451"/>
            </a:xfrm>
            <a:custGeom>
              <a:avLst/>
              <a:gdLst>
                <a:gd name="T0" fmla="*/ 1 w 8629"/>
                <a:gd name="T1" fmla="*/ 0 h 9641"/>
                <a:gd name="T2" fmla="*/ 1 w 8629"/>
                <a:gd name="T3" fmla="*/ 0 h 9641"/>
                <a:gd name="T4" fmla="*/ 1 w 8629"/>
                <a:gd name="T5" fmla="*/ 0 h 9641"/>
                <a:gd name="T6" fmla="*/ 1 w 8629"/>
                <a:gd name="T7" fmla="*/ 0 h 9641"/>
                <a:gd name="T8" fmla="*/ 1 w 8629"/>
                <a:gd name="T9" fmla="*/ 0 h 9641"/>
                <a:gd name="T10" fmla="*/ 1 w 8629"/>
                <a:gd name="T11" fmla="*/ 0 h 9641"/>
                <a:gd name="T12" fmla="*/ 1 w 8629"/>
                <a:gd name="T13" fmla="*/ 0 h 9641"/>
                <a:gd name="T14" fmla="*/ 1 w 8629"/>
                <a:gd name="T15" fmla="*/ 0 h 9641"/>
                <a:gd name="T16" fmla="*/ 1 w 8629"/>
                <a:gd name="T17" fmla="*/ 0 h 9641"/>
                <a:gd name="T18" fmla="*/ 1 w 8629"/>
                <a:gd name="T19" fmla="*/ 0 h 9641"/>
                <a:gd name="T20" fmla="*/ 1 w 8629"/>
                <a:gd name="T21" fmla="*/ 0 h 9641"/>
                <a:gd name="T22" fmla="*/ 1 w 8629"/>
                <a:gd name="T23" fmla="*/ 0 h 9641"/>
                <a:gd name="T24" fmla="*/ 1 w 8629"/>
                <a:gd name="T25" fmla="*/ 0 h 9641"/>
                <a:gd name="T26" fmla="*/ 1 w 8629"/>
                <a:gd name="T27" fmla="*/ 1 h 9641"/>
                <a:gd name="T28" fmla="*/ 1 w 8629"/>
                <a:gd name="T29" fmla="*/ 1 h 9641"/>
                <a:gd name="T30" fmla="*/ 1 w 8629"/>
                <a:gd name="T31" fmla="*/ 1 h 9641"/>
                <a:gd name="T32" fmla="*/ 1 w 8629"/>
                <a:gd name="T33" fmla="*/ 1 h 9641"/>
                <a:gd name="T34" fmla="*/ 1 w 8629"/>
                <a:gd name="T35" fmla="*/ 1 h 9641"/>
                <a:gd name="T36" fmla="*/ 1 w 8629"/>
                <a:gd name="T37" fmla="*/ 1 h 9641"/>
                <a:gd name="T38" fmla="*/ 1 w 8629"/>
                <a:gd name="T39" fmla="*/ 1 h 9641"/>
                <a:gd name="T40" fmla="*/ 1 w 8629"/>
                <a:gd name="T41" fmla="*/ 1 h 9641"/>
                <a:gd name="T42" fmla="*/ 0 w 8629"/>
                <a:gd name="T43" fmla="*/ 1 h 9641"/>
                <a:gd name="T44" fmla="*/ 0 w 8629"/>
                <a:gd name="T45" fmla="*/ 1 h 9641"/>
                <a:gd name="T46" fmla="*/ 0 w 8629"/>
                <a:gd name="T47" fmla="*/ 1 h 9641"/>
                <a:gd name="T48" fmla="*/ 0 w 8629"/>
                <a:gd name="T49" fmla="*/ 1 h 9641"/>
                <a:gd name="T50" fmla="*/ 0 w 8629"/>
                <a:gd name="T51" fmla="*/ 1 h 9641"/>
                <a:gd name="T52" fmla="*/ 0 w 8629"/>
                <a:gd name="T53" fmla="*/ 1 h 9641"/>
                <a:gd name="T54" fmla="*/ 0 w 8629"/>
                <a:gd name="T55" fmla="*/ 1 h 9641"/>
                <a:gd name="T56" fmla="*/ 0 w 8629"/>
                <a:gd name="T57" fmla="*/ 1 h 9641"/>
                <a:gd name="T58" fmla="*/ 0 w 8629"/>
                <a:gd name="T59" fmla="*/ 0 h 9641"/>
                <a:gd name="T60" fmla="*/ 0 w 8629"/>
                <a:gd name="T61" fmla="*/ 0 h 9641"/>
                <a:gd name="T62" fmla="*/ 0 w 8629"/>
                <a:gd name="T63" fmla="*/ 0 h 9641"/>
                <a:gd name="T64" fmla="*/ 0 w 8629"/>
                <a:gd name="T65" fmla="*/ 0 h 9641"/>
                <a:gd name="T66" fmla="*/ 0 w 8629"/>
                <a:gd name="T67" fmla="*/ 0 h 9641"/>
                <a:gd name="T68" fmla="*/ 0 w 8629"/>
                <a:gd name="T69" fmla="*/ 0 h 9641"/>
                <a:gd name="T70" fmla="*/ 0 w 8629"/>
                <a:gd name="T71" fmla="*/ 0 h 9641"/>
                <a:gd name="T72" fmla="*/ 0 w 8629"/>
                <a:gd name="T73" fmla="*/ 0 h 9641"/>
                <a:gd name="T74" fmla="*/ 0 w 8629"/>
                <a:gd name="T75" fmla="*/ 0 h 9641"/>
                <a:gd name="T76" fmla="*/ 0 w 8629"/>
                <a:gd name="T77" fmla="*/ 0 h 9641"/>
                <a:gd name="T78" fmla="*/ 0 w 8629"/>
                <a:gd name="T79" fmla="*/ 0 h 9641"/>
                <a:gd name="T80" fmla="*/ 0 w 8629"/>
                <a:gd name="T81" fmla="*/ 0 h 9641"/>
                <a:gd name="T82" fmla="*/ 0 w 8629"/>
                <a:gd name="T83" fmla="*/ 0 h 9641"/>
                <a:gd name="T84" fmla="*/ 0 w 8629"/>
                <a:gd name="T85" fmla="*/ 0 h 96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29"/>
                <a:gd name="T130" fmla="*/ 0 h 9641"/>
                <a:gd name="T131" fmla="*/ 8629 w 8629"/>
                <a:gd name="T132" fmla="*/ 9641 h 96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29" h="9641">
                  <a:moveTo>
                    <a:pt x="4314" y="0"/>
                  </a:moveTo>
                  <a:lnTo>
                    <a:pt x="4536" y="7"/>
                  </a:lnTo>
                  <a:lnTo>
                    <a:pt x="4754" y="25"/>
                  </a:lnTo>
                  <a:lnTo>
                    <a:pt x="4970" y="55"/>
                  </a:lnTo>
                  <a:lnTo>
                    <a:pt x="5182" y="98"/>
                  </a:lnTo>
                  <a:lnTo>
                    <a:pt x="5390" y="153"/>
                  </a:lnTo>
                  <a:lnTo>
                    <a:pt x="5594" y="217"/>
                  </a:lnTo>
                  <a:lnTo>
                    <a:pt x="5795" y="293"/>
                  </a:lnTo>
                  <a:lnTo>
                    <a:pt x="5991" y="380"/>
                  </a:lnTo>
                  <a:lnTo>
                    <a:pt x="6181" y="477"/>
                  </a:lnTo>
                  <a:lnTo>
                    <a:pt x="6368" y="583"/>
                  </a:lnTo>
                  <a:lnTo>
                    <a:pt x="6549" y="700"/>
                  </a:lnTo>
                  <a:lnTo>
                    <a:pt x="6724" y="825"/>
                  </a:lnTo>
                  <a:lnTo>
                    <a:pt x="6893" y="960"/>
                  </a:lnTo>
                  <a:lnTo>
                    <a:pt x="7056" y="1104"/>
                  </a:lnTo>
                  <a:lnTo>
                    <a:pt x="7213" y="1255"/>
                  </a:lnTo>
                  <a:lnTo>
                    <a:pt x="7363" y="1415"/>
                  </a:lnTo>
                  <a:lnTo>
                    <a:pt x="7505" y="1582"/>
                  </a:lnTo>
                  <a:lnTo>
                    <a:pt x="7641" y="1757"/>
                  </a:lnTo>
                  <a:lnTo>
                    <a:pt x="7769" y="1939"/>
                  </a:lnTo>
                  <a:lnTo>
                    <a:pt x="7890" y="2128"/>
                  </a:lnTo>
                  <a:lnTo>
                    <a:pt x="8002" y="2324"/>
                  </a:lnTo>
                  <a:lnTo>
                    <a:pt x="8106" y="2526"/>
                  </a:lnTo>
                  <a:lnTo>
                    <a:pt x="8202" y="2733"/>
                  </a:lnTo>
                  <a:lnTo>
                    <a:pt x="8289" y="2947"/>
                  </a:lnTo>
                  <a:lnTo>
                    <a:pt x="8366" y="3167"/>
                  </a:lnTo>
                  <a:lnTo>
                    <a:pt x="8433" y="3389"/>
                  </a:lnTo>
                  <a:lnTo>
                    <a:pt x="8492" y="3618"/>
                  </a:lnTo>
                  <a:lnTo>
                    <a:pt x="8541" y="3851"/>
                  </a:lnTo>
                  <a:lnTo>
                    <a:pt x="8578" y="4088"/>
                  </a:lnTo>
                  <a:lnTo>
                    <a:pt x="8606" y="4329"/>
                  </a:lnTo>
                  <a:lnTo>
                    <a:pt x="8623" y="4573"/>
                  </a:lnTo>
                  <a:lnTo>
                    <a:pt x="8629" y="4820"/>
                  </a:lnTo>
                  <a:lnTo>
                    <a:pt x="8623" y="5068"/>
                  </a:lnTo>
                  <a:lnTo>
                    <a:pt x="8606" y="5312"/>
                  </a:lnTo>
                  <a:lnTo>
                    <a:pt x="8578" y="5553"/>
                  </a:lnTo>
                  <a:lnTo>
                    <a:pt x="8541" y="5790"/>
                  </a:lnTo>
                  <a:lnTo>
                    <a:pt x="8492" y="6023"/>
                  </a:lnTo>
                  <a:lnTo>
                    <a:pt x="8433" y="6252"/>
                  </a:lnTo>
                  <a:lnTo>
                    <a:pt x="8366" y="6475"/>
                  </a:lnTo>
                  <a:lnTo>
                    <a:pt x="8289" y="6694"/>
                  </a:lnTo>
                  <a:lnTo>
                    <a:pt x="8202" y="6908"/>
                  </a:lnTo>
                  <a:lnTo>
                    <a:pt x="8106" y="7115"/>
                  </a:lnTo>
                  <a:lnTo>
                    <a:pt x="8002" y="7317"/>
                  </a:lnTo>
                  <a:lnTo>
                    <a:pt x="7890" y="7513"/>
                  </a:lnTo>
                  <a:lnTo>
                    <a:pt x="7769" y="7702"/>
                  </a:lnTo>
                  <a:lnTo>
                    <a:pt x="7641" y="7884"/>
                  </a:lnTo>
                  <a:lnTo>
                    <a:pt x="7505" y="8059"/>
                  </a:lnTo>
                  <a:lnTo>
                    <a:pt x="7363" y="8226"/>
                  </a:lnTo>
                  <a:lnTo>
                    <a:pt x="7213" y="8386"/>
                  </a:lnTo>
                  <a:lnTo>
                    <a:pt x="7056" y="8537"/>
                  </a:lnTo>
                  <a:lnTo>
                    <a:pt x="6893" y="8681"/>
                  </a:lnTo>
                  <a:lnTo>
                    <a:pt x="6724" y="8816"/>
                  </a:lnTo>
                  <a:lnTo>
                    <a:pt x="6549" y="8941"/>
                  </a:lnTo>
                  <a:lnTo>
                    <a:pt x="6368" y="9058"/>
                  </a:lnTo>
                  <a:lnTo>
                    <a:pt x="6181" y="9164"/>
                  </a:lnTo>
                  <a:lnTo>
                    <a:pt x="5991" y="9261"/>
                  </a:lnTo>
                  <a:lnTo>
                    <a:pt x="5795" y="9348"/>
                  </a:lnTo>
                  <a:lnTo>
                    <a:pt x="5594" y="9424"/>
                  </a:lnTo>
                  <a:lnTo>
                    <a:pt x="5390" y="9488"/>
                  </a:lnTo>
                  <a:lnTo>
                    <a:pt x="5182" y="9543"/>
                  </a:lnTo>
                  <a:lnTo>
                    <a:pt x="4970" y="9586"/>
                  </a:lnTo>
                  <a:lnTo>
                    <a:pt x="4754" y="9616"/>
                  </a:lnTo>
                  <a:lnTo>
                    <a:pt x="4536" y="9634"/>
                  </a:lnTo>
                  <a:lnTo>
                    <a:pt x="4314" y="9641"/>
                  </a:lnTo>
                  <a:lnTo>
                    <a:pt x="4093" y="9634"/>
                  </a:lnTo>
                  <a:lnTo>
                    <a:pt x="3875" y="9616"/>
                  </a:lnTo>
                  <a:lnTo>
                    <a:pt x="3659" y="9586"/>
                  </a:lnTo>
                  <a:lnTo>
                    <a:pt x="3447" y="9543"/>
                  </a:lnTo>
                  <a:lnTo>
                    <a:pt x="3238" y="9488"/>
                  </a:lnTo>
                  <a:lnTo>
                    <a:pt x="3034" y="9424"/>
                  </a:lnTo>
                  <a:lnTo>
                    <a:pt x="2833" y="9348"/>
                  </a:lnTo>
                  <a:lnTo>
                    <a:pt x="2638" y="9261"/>
                  </a:lnTo>
                  <a:lnTo>
                    <a:pt x="2447" y="9164"/>
                  </a:lnTo>
                  <a:lnTo>
                    <a:pt x="2260" y="9058"/>
                  </a:lnTo>
                  <a:lnTo>
                    <a:pt x="2080" y="8941"/>
                  </a:lnTo>
                  <a:lnTo>
                    <a:pt x="1905" y="8816"/>
                  </a:lnTo>
                  <a:lnTo>
                    <a:pt x="1736" y="8681"/>
                  </a:lnTo>
                  <a:lnTo>
                    <a:pt x="1573" y="8537"/>
                  </a:lnTo>
                  <a:lnTo>
                    <a:pt x="1416" y="8386"/>
                  </a:lnTo>
                  <a:lnTo>
                    <a:pt x="1266" y="8226"/>
                  </a:lnTo>
                  <a:lnTo>
                    <a:pt x="1124" y="8059"/>
                  </a:lnTo>
                  <a:lnTo>
                    <a:pt x="987" y="7884"/>
                  </a:lnTo>
                  <a:lnTo>
                    <a:pt x="860" y="7702"/>
                  </a:lnTo>
                  <a:lnTo>
                    <a:pt x="739" y="7513"/>
                  </a:lnTo>
                  <a:lnTo>
                    <a:pt x="627" y="7317"/>
                  </a:lnTo>
                  <a:lnTo>
                    <a:pt x="523" y="7115"/>
                  </a:lnTo>
                  <a:lnTo>
                    <a:pt x="426" y="6908"/>
                  </a:lnTo>
                  <a:lnTo>
                    <a:pt x="340" y="6694"/>
                  </a:lnTo>
                  <a:lnTo>
                    <a:pt x="262" y="6475"/>
                  </a:lnTo>
                  <a:lnTo>
                    <a:pt x="195" y="6252"/>
                  </a:lnTo>
                  <a:lnTo>
                    <a:pt x="137" y="6023"/>
                  </a:lnTo>
                  <a:lnTo>
                    <a:pt x="88" y="5790"/>
                  </a:lnTo>
                  <a:lnTo>
                    <a:pt x="50" y="5553"/>
                  </a:lnTo>
                  <a:lnTo>
                    <a:pt x="23" y="5312"/>
                  </a:lnTo>
                  <a:lnTo>
                    <a:pt x="6" y="5068"/>
                  </a:lnTo>
                  <a:lnTo>
                    <a:pt x="0" y="4820"/>
                  </a:lnTo>
                  <a:lnTo>
                    <a:pt x="6" y="4573"/>
                  </a:lnTo>
                  <a:lnTo>
                    <a:pt x="23" y="4329"/>
                  </a:lnTo>
                  <a:lnTo>
                    <a:pt x="50" y="4088"/>
                  </a:lnTo>
                  <a:lnTo>
                    <a:pt x="88" y="3851"/>
                  </a:lnTo>
                  <a:lnTo>
                    <a:pt x="137" y="3618"/>
                  </a:lnTo>
                  <a:lnTo>
                    <a:pt x="195" y="3389"/>
                  </a:lnTo>
                  <a:lnTo>
                    <a:pt x="262" y="3167"/>
                  </a:lnTo>
                  <a:lnTo>
                    <a:pt x="340" y="2947"/>
                  </a:lnTo>
                  <a:lnTo>
                    <a:pt x="426" y="2733"/>
                  </a:lnTo>
                  <a:lnTo>
                    <a:pt x="523" y="2526"/>
                  </a:lnTo>
                  <a:lnTo>
                    <a:pt x="627" y="2324"/>
                  </a:lnTo>
                  <a:lnTo>
                    <a:pt x="739" y="2128"/>
                  </a:lnTo>
                  <a:lnTo>
                    <a:pt x="860" y="1939"/>
                  </a:lnTo>
                  <a:lnTo>
                    <a:pt x="987" y="1757"/>
                  </a:lnTo>
                  <a:lnTo>
                    <a:pt x="1124" y="1582"/>
                  </a:lnTo>
                  <a:lnTo>
                    <a:pt x="1266" y="1415"/>
                  </a:lnTo>
                  <a:lnTo>
                    <a:pt x="1416" y="1255"/>
                  </a:lnTo>
                  <a:lnTo>
                    <a:pt x="1573" y="1104"/>
                  </a:lnTo>
                  <a:lnTo>
                    <a:pt x="1736" y="960"/>
                  </a:lnTo>
                  <a:lnTo>
                    <a:pt x="1905" y="825"/>
                  </a:lnTo>
                  <a:lnTo>
                    <a:pt x="2080" y="700"/>
                  </a:lnTo>
                  <a:lnTo>
                    <a:pt x="2260" y="583"/>
                  </a:lnTo>
                  <a:lnTo>
                    <a:pt x="2447" y="477"/>
                  </a:lnTo>
                  <a:lnTo>
                    <a:pt x="2638" y="380"/>
                  </a:lnTo>
                  <a:lnTo>
                    <a:pt x="2833" y="293"/>
                  </a:lnTo>
                  <a:lnTo>
                    <a:pt x="3034" y="217"/>
                  </a:lnTo>
                  <a:lnTo>
                    <a:pt x="3238" y="153"/>
                  </a:lnTo>
                  <a:lnTo>
                    <a:pt x="3447" y="98"/>
                  </a:lnTo>
                  <a:lnTo>
                    <a:pt x="3659" y="55"/>
                  </a:lnTo>
                  <a:lnTo>
                    <a:pt x="3875" y="25"/>
                  </a:lnTo>
                  <a:lnTo>
                    <a:pt x="4093" y="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0" name="Freeform 4"/>
            <p:cNvSpPr>
              <a:spLocks/>
            </p:cNvSpPr>
            <p:nvPr/>
          </p:nvSpPr>
          <p:spPr bwMode="auto">
            <a:xfrm>
              <a:off x="2461" y="2568"/>
              <a:ext cx="727" cy="733"/>
            </a:xfrm>
            <a:custGeom>
              <a:avLst/>
              <a:gdLst>
                <a:gd name="T0" fmla="*/ 1 w 4360"/>
                <a:gd name="T1" fmla="*/ 0 h 4871"/>
                <a:gd name="T2" fmla="*/ 1 w 4360"/>
                <a:gd name="T3" fmla="*/ 0 h 4871"/>
                <a:gd name="T4" fmla="*/ 1 w 4360"/>
                <a:gd name="T5" fmla="*/ 0 h 4871"/>
                <a:gd name="T6" fmla="*/ 1 w 4360"/>
                <a:gd name="T7" fmla="*/ 0 h 4871"/>
                <a:gd name="T8" fmla="*/ 1 w 4360"/>
                <a:gd name="T9" fmla="*/ 0 h 4871"/>
                <a:gd name="T10" fmla="*/ 1 w 4360"/>
                <a:gd name="T11" fmla="*/ 0 h 4871"/>
                <a:gd name="T12" fmla="*/ 1 w 4360"/>
                <a:gd name="T13" fmla="*/ 0 h 4871"/>
                <a:gd name="T14" fmla="*/ 1 w 4360"/>
                <a:gd name="T15" fmla="*/ 0 h 4871"/>
                <a:gd name="T16" fmla="*/ 1 w 4360"/>
                <a:gd name="T17" fmla="*/ 0 h 4871"/>
                <a:gd name="T18" fmla="*/ 1 w 4360"/>
                <a:gd name="T19" fmla="*/ 0 h 4871"/>
                <a:gd name="T20" fmla="*/ 1 w 4360"/>
                <a:gd name="T21" fmla="*/ 0 h 4871"/>
                <a:gd name="T22" fmla="*/ 1 w 4360"/>
                <a:gd name="T23" fmla="*/ 0 h 4871"/>
                <a:gd name="T24" fmla="*/ 1 w 4360"/>
                <a:gd name="T25" fmla="*/ 0 h 4871"/>
                <a:gd name="T26" fmla="*/ 0 w 4360"/>
                <a:gd name="T27" fmla="*/ 0 h 4871"/>
                <a:gd name="T28" fmla="*/ 0 w 4360"/>
                <a:gd name="T29" fmla="*/ 0 h 4871"/>
                <a:gd name="T30" fmla="*/ 0 w 4360"/>
                <a:gd name="T31" fmla="*/ 0 h 4871"/>
                <a:gd name="T32" fmla="*/ 0 w 4360"/>
                <a:gd name="T33" fmla="*/ 0 h 4871"/>
                <a:gd name="T34" fmla="*/ 0 w 4360"/>
                <a:gd name="T35" fmla="*/ 0 h 4871"/>
                <a:gd name="T36" fmla="*/ 0 w 4360"/>
                <a:gd name="T37" fmla="*/ 0 h 4871"/>
                <a:gd name="T38" fmla="*/ 0 w 4360"/>
                <a:gd name="T39" fmla="*/ 0 h 4871"/>
                <a:gd name="T40" fmla="*/ 0 w 4360"/>
                <a:gd name="T41" fmla="*/ 0 h 4871"/>
                <a:gd name="T42" fmla="*/ 0 w 4360"/>
                <a:gd name="T43" fmla="*/ 0 h 4871"/>
                <a:gd name="T44" fmla="*/ 0 w 4360"/>
                <a:gd name="T45" fmla="*/ 0 h 4871"/>
                <a:gd name="T46" fmla="*/ 0 w 4360"/>
                <a:gd name="T47" fmla="*/ 0 h 4871"/>
                <a:gd name="T48" fmla="*/ 0 w 4360"/>
                <a:gd name="T49" fmla="*/ 0 h 4871"/>
                <a:gd name="T50" fmla="*/ 0 w 4360"/>
                <a:gd name="T51" fmla="*/ 0 h 4871"/>
                <a:gd name="T52" fmla="*/ 0 w 4360"/>
                <a:gd name="T53" fmla="*/ 0 h 4871"/>
                <a:gd name="T54" fmla="*/ 0 w 4360"/>
                <a:gd name="T55" fmla="*/ 0 h 4871"/>
                <a:gd name="T56" fmla="*/ 0 w 4360"/>
                <a:gd name="T57" fmla="*/ 0 h 4871"/>
                <a:gd name="T58" fmla="*/ 0 w 4360"/>
                <a:gd name="T59" fmla="*/ 0 h 4871"/>
                <a:gd name="T60" fmla="*/ 0 w 4360"/>
                <a:gd name="T61" fmla="*/ 0 h 4871"/>
                <a:gd name="T62" fmla="*/ 0 w 4360"/>
                <a:gd name="T63" fmla="*/ 0 h 4871"/>
                <a:gd name="T64" fmla="*/ 0 w 4360"/>
                <a:gd name="T65" fmla="*/ 0 h 4871"/>
                <a:gd name="T66" fmla="*/ 0 w 4360"/>
                <a:gd name="T67" fmla="*/ 0 h 4871"/>
                <a:gd name="T68" fmla="*/ 0 w 4360"/>
                <a:gd name="T69" fmla="*/ 0 h 4871"/>
                <a:gd name="T70" fmla="*/ 0 w 4360"/>
                <a:gd name="T71" fmla="*/ 0 h 4871"/>
                <a:gd name="T72" fmla="*/ 0 w 4360"/>
                <a:gd name="T73" fmla="*/ 0 h 4871"/>
                <a:gd name="T74" fmla="*/ 0 w 4360"/>
                <a:gd name="T75" fmla="*/ 0 h 4871"/>
                <a:gd name="T76" fmla="*/ 0 w 4360"/>
                <a:gd name="T77" fmla="*/ 0 h 4871"/>
                <a:gd name="T78" fmla="*/ 1 w 4360"/>
                <a:gd name="T79" fmla="*/ 0 h 4871"/>
                <a:gd name="T80" fmla="*/ 1 w 4360"/>
                <a:gd name="T81" fmla="*/ 0 h 4871"/>
                <a:gd name="T82" fmla="*/ 1 w 4360"/>
                <a:gd name="T83" fmla="*/ 0 h 4871"/>
                <a:gd name="T84" fmla="*/ 1 w 4360"/>
                <a:gd name="T85" fmla="*/ 0 h 4871"/>
                <a:gd name="T86" fmla="*/ 1 w 4360"/>
                <a:gd name="T87" fmla="*/ 0 h 4871"/>
                <a:gd name="T88" fmla="*/ 1 w 4360"/>
                <a:gd name="T89" fmla="*/ 0 h 4871"/>
                <a:gd name="T90" fmla="*/ 1 w 4360"/>
                <a:gd name="T91" fmla="*/ 0 h 4871"/>
                <a:gd name="T92" fmla="*/ 1 w 4360"/>
                <a:gd name="T93" fmla="*/ 0 h 4871"/>
                <a:gd name="T94" fmla="*/ 1 w 4360"/>
                <a:gd name="T95" fmla="*/ 0 h 4871"/>
                <a:gd name="T96" fmla="*/ 1 w 4360"/>
                <a:gd name="T97" fmla="*/ 0 h 4871"/>
                <a:gd name="T98" fmla="*/ 1 w 4360"/>
                <a:gd name="T99" fmla="*/ 0 h 4871"/>
                <a:gd name="T100" fmla="*/ 1 w 4360"/>
                <a:gd name="T101" fmla="*/ 0 h 4871"/>
                <a:gd name="T102" fmla="*/ 1 w 4360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1"/>
                <a:gd name="T158" fmla="*/ 4360 w 4360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1">
                  <a:moveTo>
                    <a:pt x="4360" y="4871"/>
                  </a:moveTo>
                  <a:lnTo>
                    <a:pt x="4360" y="4871"/>
                  </a:lnTo>
                  <a:lnTo>
                    <a:pt x="4359" y="4809"/>
                  </a:lnTo>
                  <a:lnTo>
                    <a:pt x="4358" y="4747"/>
                  </a:lnTo>
                  <a:lnTo>
                    <a:pt x="4356" y="4684"/>
                  </a:lnTo>
                  <a:lnTo>
                    <a:pt x="4354" y="4621"/>
                  </a:lnTo>
                  <a:lnTo>
                    <a:pt x="4351" y="4560"/>
                  </a:lnTo>
                  <a:lnTo>
                    <a:pt x="4347" y="4498"/>
                  </a:lnTo>
                  <a:lnTo>
                    <a:pt x="4343" y="4437"/>
                  </a:lnTo>
                  <a:lnTo>
                    <a:pt x="4337" y="4374"/>
                  </a:lnTo>
                  <a:lnTo>
                    <a:pt x="4332" y="4313"/>
                  </a:lnTo>
                  <a:lnTo>
                    <a:pt x="4325" y="4252"/>
                  </a:lnTo>
                  <a:lnTo>
                    <a:pt x="4318" y="4192"/>
                  </a:lnTo>
                  <a:lnTo>
                    <a:pt x="4310" y="4131"/>
                  </a:lnTo>
                  <a:lnTo>
                    <a:pt x="4301" y="4071"/>
                  </a:lnTo>
                  <a:lnTo>
                    <a:pt x="4291" y="4011"/>
                  </a:lnTo>
                  <a:lnTo>
                    <a:pt x="4281" y="3951"/>
                  </a:lnTo>
                  <a:lnTo>
                    <a:pt x="4271" y="3892"/>
                  </a:lnTo>
                  <a:lnTo>
                    <a:pt x="4260" y="3833"/>
                  </a:lnTo>
                  <a:lnTo>
                    <a:pt x="4248" y="3774"/>
                  </a:lnTo>
                  <a:lnTo>
                    <a:pt x="4236" y="3715"/>
                  </a:lnTo>
                  <a:lnTo>
                    <a:pt x="4223" y="3656"/>
                  </a:lnTo>
                  <a:lnTo>
                    <a:pt x="4208" y="3599"/>
                  </a:lnTo>
                  <a:lnTo>
                    <a:pt x="4194" y="3541"/>
                  </a:lnTo>
                  <a:lnTo>
                    <a:pt x="4179" y="3483"/>
                  </a:lnTo>
                  <a:lnTo>
                    <a:pt x="4163" y="3426"/>
                  </a:lnTo>
                  <a:lnTo>
                    <a:pt x="4147" y="3369"/>
                  </a:lnTo>
                  <a:lnTo>
                    <a:pt x="4131" y="3311"/>
                  </a:lnTo>
                  <a:lnTo>
                    <a:pt x="4112" y="3256"/>
                  </a:lnTo>
                  <a:lnTo>
                    <a:pt x="4095" y="3199"/>
                  </a:lnTo>
                  <a:lnTo>
                    <a:pt x="4076" y="3144"/>
                  </a:lnTo>
                  <a:lnTo>
                    <a:pt x="4057" y="3089"/>
                  </a:lnTo>
                  <a:lnTo>
                    <a:pt x="4036" y="3033"/>
                  </a:lnTo>
                  <a:lnTo>
                    <a:pt x="4016" y="2979"/>
                  </a:lnTo>
                  <a:lnTo>
                    <a:pt x="3995" y="2923"/>
                  </a:lnTo>
                  <a:lnTo>
                    <a:pt x="3974" y="2870"/>
                  </a:lnTo>
                  <a:lnTo>
                    <a:pt x="3951" y="2816"/>
                  </a:lnTo>
                  <a:lnTo>
                    <a:pt x="3929" y="2763"/>
                  </a:lnTo>
                  <a:lnTo>
                    <a:pt x="3906" y="2710"/>
                  </a:lnTo>
                  <a:lnTo>
                    <a:pt x="3882" y="2657"/>
                  </a:lnTo>
                  <a:lnTo>
                    <a:pt x="3857" y="2605"/>
                  </a:lnTo>
                  <a:lnTo>
                    <a:pt x="3832" y="2553"/>
                  </a:lnTo>
                  <a:lnTo>
                    <a:pt x="3807" y="2502"/>
                  </a:lnTo>
                  <a:lnTo>
                    <a:pt x="3780" y="2450"/>
                  </a:lnTo>
                  <a:lnTo>
                    <a:pt x="3754" y="2399"/>
                  </a:lnTo>
                  <a:lnTo>
                    <a:pt x="3727" y="2349"/>
                  </a:lnTo>
                  <a:lnTo>
                    <a:pt x="3699" y="2299"/>
                  </a:lnTo>
                  <a:lnTo>
                    <a:pt x="3671" y="2249"/>
                  </a:lnTo>
                  <a:lnTo>
                    <a:pt x="3643" y="2200"/>
                  </a:lnTo>
                  <a:lnTo>
                    <a:pt x="3613" y="2151"/>
                  </a:lnTo>
                  <a:lnTo>
                    <a:pt x="3584" y="2102"/>
                  </a:lnTo>
                  <a:lnTo>
                    <a:pt x="3554" y="2055"/>
                  </a:lnTo>
                  <a:lnTo>
                    <a:pt x="3523" y="2007"/>
                  </a:lnTo>
                  <a:lnTo>
                    <a:pt x="3492" y="1960"/>
                  </a:lnTo>
                  <a:lnTo>
                    <a:pt x="3461" y="1914"/>
                  </a:lnTo>
                  <a:lnTo>
                    <a:pt x="3428" y="1867"/>
                  </a:lnTo>
                  <a:lnTo>
                    <a:pt x="3396" y="1821"/>
                  </a:lnTo>
                  <a:lnTo>
                    <a:pt x="3362" y="1776"/>
                  </a:lnTo>
                  <a:lnTo>
                    <a:pt x="3329" y="1731"/>
                  </a:lnTo>
                  <a:lnTo>
                    <a:pt x="3295" y="1686"/>
                  </a:lnTo>
                  <a:lnTo>
                    <a:pt x="3260" y="1642"/>
                  </a:lnTo>
                  <a:lnTo>
                    <a:pt x="3225" y="1599"/>
                  </a:lnTo>
                  <a:lnTo>
                    <a:pt x="3189" y="1556"/>
                  </a:lnTo>
                  <a:lnTo>
                    <a:pt x="3154" y="1513"/>
                  </a:lnTo>
                  <a:lnTo>
                    <a:pt x="3117" y="1471"/>
                  </a:lnTo>
                  <a:lnTo>
                    <a:pt x="3081" y="1430"/>
                  </a:lnTo>
                  <a:lnTo>
                    <a:pt x="3044" y="1389"/>
                  </a:lnTo>
                  <a:lnTo>
                    <a:pt x="3006" y="1348"/>
                  </a:lnTo>
                  <a:lnTo>
                    <a:pt x="2968" y="1307"/>
                  </a:lnTo>
                  <a:lnTo>
                    <a:pt x="2929" y="1268"/>
                  </a:lnTo>
                  <a:lnTo>
                    <a:pt x="2890" y="1229"/>
                  </a:lnTo>
                  <a:lnTo>
                    <a:pt x="2851" y="1191"/>
                  </a:lnTo>
                  <a:lnTo>
                    <a:pt x="2811" y="1152"/>
                  </a:lnTo>
                  <a:lnTo>
                    <a:pt x="2771" y="1115"/>
                  </a:lnTo>
                  <a:lnTo>
                    <a:pt x="2730" y="1078"/>
                  </a:lnTo>
                  <a:lnTo>
                    <a:pt x="2689" y="1042"/>
                  </a:lnTo>
                  <a:lnTo>
                    <a:pt x="2648" y="1005"/>
                  </a:lnTo>
                  <a:lnTo>
                    <a:pt x="2606" y="970"/>
                  </a:lnTo>
                  <a:lnTo>
                    <a:pt x="2564" y="935"/>
                  </a:lnTo>
                  <a:lnTo>
                    <a:pt x="2521" y="901"/>
                  </a:lnTo>
                  <a:lnTo>
                    <a:pt x="2479" y="867"/>
                  </a:lnTo>
                  <a:lnTo>
                    <a:pt x="2435" y="834"/>
                  </a:lnTo>
                  <a:lnTo>
                    <a:pt x="2392" y="802"/>
                  </a:lnTo>
                  <a:lnTo>
                    <a:pt x="2347" y="769"/>
                  </a:lnTo>
                  <a:lnTo>
                    <a:pt x="2303" y="737"/>
                  </a:lnTo>
                  <a:lnTo>
                    <a:pt x="2258" y="707"/>
                  </a:lnTo>
                  <a:lnTo>
                    <a:pt x="2213" y="676"/>
                  </a:lnTo>
                  <a:lnTo>
                    <a:pt x="2167" y="647"/>
                  </a:lnTo>
                  <a:lnTo>
                    <a:pt x="2121" y="619"/>
                  </a:lnTo>
                  <a:lnTo>
                    <a:pt x="2076" y="589"/>
                  </a:lnTo>
                  <a:lnTo>
                    <a:pt x="2029" y="562"/>
                  </a:lnTo>
                  <a:lnTo>
                    <a:pt x="1982" y="535"/>
                  </a:lnTo>
                  <a:lnTo>
                    <a:pt x="1935" y="508"/>
                  </a:lnTo>
                  <a:lnTo>
                    <a:pt x="1888" y="482"/>
                  </a:lnTo>
                  <a:lnTo>
                    <a:pt x="1840" y="457"/>
                  </a:lnTo>
                  <a:lnTo>
                    <a:pt x="1791" y="432"/>
                  </a:lnTo>
                  <a:lnTo>
                    <a:pt x="1743" y="407"/>
                  </a:lnTo>
                  <a:lnTo>
                    <a:pt x="1694" y="385"/>
                  </a:lnTo>
                  <a:lnTo>
                    <a:pt x="1646" y="361"/>
                  </a:lnTo>
                  <a:lnTo>
                    <a:pt x="1596" y="339"/>
                  </a:lnTo>
                  <a:lnTo>
                    <a:pt x="1547" y="318"/>
                  </a:lnTo>
                  <a:lnTo>
                    <a:pt x="1497" y="296"/>
                  </a:lnTo>
                  <a:lnTo>
                    <a:pt x="1446" y="276"/>
                  </a:lnTo>
                  <a:lnTo>
                    <a:pt x="1396" y="257"/>
                  </a:lnTo>
                  <a:lnTo>
                    <a:pt x="1345" y="237"/>
                  </a:lnTo>
                  <a:lnTo>
                    <a:pt x="1295" y="219"/>
                  </a:lnTo>
                  <a:lnTo>
                    <a:pt x="1243" y="202"/>
                  </a:lnTo>
                  <a:lnTo>
                    <a:pt x="1191" y="185"/>
                  </a:lnTo>
                  <a:lnTo>
                    <a:pt x="1140" y="170"/>
                  </a:lnTo>
                  <a:lnTo>
                    <a:pt x="1088" y="154"/>
                  </a:lnTo>
                  <a:lnTo>
                    <a:pt x="1035" y="139"/>
                  </a:lnTo>
                  <a:lnTo>
                    <a:pt x="983" y="126"/>
                  </a:lnTo>
                  <a:lnTo>
                    <a:pt x="930" y="112"/>
                  </a:lnTo>
                  <a:lnTo>
                    <a:pt x="877" y="100"/>
                  </a:lnTo>
                  <a:lnTo>
                    <a:pt x="824" y="87"/>
                  </a:lnTo>
                  <a:lnTo>
                    <a:pt x="770" y="77"/>
                  </a:lnTo>
                  <a:lnTo>
                    <a:pt x="717" y="66"/>
                  </a:lnTo>
                  <a:lnTo>
                    <a:pt x="663" y="57"/>
                  </a:lnTo>
                  <a:lnTo>
                    <a:pt x="608" y="47"/>
                  </a:lnTo>
                  <a:lnTo>
                    <a:pt x="555" y="40"/>
                  </a:lnTo>
                  <a:lnTo>
                    <a:pt x="500" y="32"/>
                  </a:lnTo>
                  <a:lnTo>
                    <a:pt x="444" y="25"/>
                  </a:lnTo>
                  <a:lnTo>
                    <a:pt x="390" y="19"/>
                  </a:lnTo>
                  <a:lnTo>
                    <a:pt x="335" y="15"/>
                  </a:lnTo>
                  <a:lnTo>
                    <a:pt x="279" y="10"/>
                  </a:lnTo>
                  <a:lnTo>
                    <a:pt x="224" y="7"/>
                  </a:lnTo>
                  <a:lnTo>
                    <a:pt x="168" y="3"/>
                  </a:lnTo>
                  <a:lnTo>
                    <a:pt x="112" y="2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56" y="103"/>
                  </a:lnTo>
                  <a:lnTo>
                    <a:pt x="110" y="103"/>
                  </a:lnTo>
                  <a:lnTo>
                    <a:pt x="165" y="105"/>
                  </a:lnTo>
                  <a:lnTo>
                    <a:pt x="220" y="109"/>
                  </a:lnTo>
                  <a:lnTo>
                    <a:pt x="274" y="112"/>
                  </a:lnTo>
                  <a:lnTo>
                    <a:pt x="328" y="116"/>
                  </a:lnTo>
                  <a:lnTo>
                    <a:pt x="382" y="121"/>
                  </a:lnTo>
                  <a:lnTo>
                    <a:pt x="436" y="127"/>
                  </a:lnTo>
                  <a:lnTo>
                    <a:pt x="489" y="133"/>
                  </a:lnTo>
                  <a:lnTo>
                    <a:pt x="543" y="140"/>
                  </a:lnTo>
                  <a:lnTo>
                    <a:pt x="596" y="148"/>
                  </a:lnTo>
                  <a:lnTo>
                    <a:pt x="649" y="157"/>
                  </a:lnTo>
                  <a:lnTo>
                    <a:pt x="701" y="166"/>
                  </a:lnTo>
                  <a:lnTo>
                    <a:pt x="754" y="176"/>
                  </a:lnTo>
                  <a:lnTo>
                    <a:pt x="807" y="188"/>
                  </a:lnTo>
                  <a:lnTo>
                    <a:pt x="859" y="199"/>
                  </a:lnTo>
                  <a:lnTo>
                    <a:pt x="911" y="211"/>
                  </a:lnTo>
                  <a:lnTo>
                    <a:pt x="963" y="224"/>
                  </a:lnTo>
                  <a:lnTo>
                    <a:pt x="1014" y="239"/>
                  </a:lnTo>
                  <a:lnTo>
                    <a:pt x="1065" y="252"/>
                  </a:lnTo>
                  <a:lnTo>
                    <a:pt x="1115" y="268"/>
                  </a:lnTo>
                  <a:lnTo>
                    <a:pt x="1167" y="284"/>
                  </a:lnTo>
                  <a:lnTo>
                    <a:pt x="1217" y="300"/>
                  </a:lnTo>
                  <a:lnTo>
                    <a:pt x="1267" y="317"/>
                  </a:lnTo>
                  <a:lnTo>
                    <a:pt x="1317" y="335"/>
                  </a:lnTo>
                  <a:lnTo>
                    <a:pt x="1366" y="353"/>
                  </a:lnTo>
                  <a:lnTo>
                    <a:pt x="1416" y="372"/>
                  </a:lnTo>
                  <a:lnTo>
                    <a:pt x="1466" y="392"/>
                  </a:lnTo>
                  <a:lnTo>
                    <a:pt x="1514" y="413"/>
                  </a:lnTo>
                  <a:lnTo>
                    <a:pt x="1563" y="434"/>
                  </a:lnTo>
                  <a:lnTo>
                    <a:pt x="1611" y="456"/>
                  </a:lnTo>
                  <a:lnTo>
                    <a:pt x="1659" y="477"/>
                  </a:lnTo>
                  <a:lnTo>
                    <a:pt x="1706" y="501"/>
                  </a:lnTo>
                  <a:lnTo>
                    <a:pt x="1754" y="525"/>
                  </a:lnTo>
                  <a:lnTo>
                    <a:pt x="1802" y="549"/>
                  </a:lnTo>
                  <a:lnTo>
                    <a:pt x="1848" y="573"/>
                  </a:lnTo>
                  <a:lnTo>
                    <a:pt x="1895" y="599"/>
                  </a:lnTo>
                  <a:lnTo>
                    <a:pt x="1940" y="625"/>
                  </a:lnTo>
                  <a:lnTo>
                    <a:pt x="1987" y="651"/>
                  </a:lnTo>
                  <a:lnTo>
                    <a:pt x="2032" y="679"/>
                  </a:lnTo>
                  <a:lnTo>
                    <a:pt x="2077" y="707"/>
                  </a:lnTo>
                  <a:lnTo>
                    <a:pt x="2122" y="735"/>
                  </a:lnTo>
                  <a:lnTo>
                    <a:pt x="2167" y="765"/>
                  </a:lnTo>
                  <a:lnTo>
                    <a:pt x="2211" y="794"/>
                  </a:lnTo>
                  <a:lnTo>
                    <a:pt x="2255" y="824"/>
                  </a:lnTo>
                  <a:lnTo>
                    <a:pt x="2299" y="855"/>
                  </a:lnTo>
                  <a:lnTo>
                    <a:pt x="2341" y="887"/>
                  </a:lnTo>
                  <a:lnTo>
                    <a:pt x="2384" y="918"/>
                  </a:lnTo>
                  <a:lnTo>
                    <a:pt x="2426" y="951"/>
                  </a:lnTo>
                  <a:lnTo>
                    <a:pt x="2469" y="984"/>
                  </a:lnTo>
                  <a:lnTo>
                    <a:pt x="2510" y="1018"/>
                  </a:lnTo>
                  <a:lnTo>
                    <a:pt x="2552" y="1052"/>
                  </a:lnTo>
                  <a:lnTo>
                    <a:pt x="2592" y="1087"/>
                  </a:lnTo>
                  <a:lnTo>
                    <a:pt x="2633" y="1122"/>
                  </a:lnTo>
                  <a:lnTo>
                    <a:pt x="2673" y="1157"/>
                  </a:lnTo>
                  <a:lnTo>
                    <a:pt x="2713" y="1193"/>
                  </a:lnTo>
                  <a:lnTo>
                    <a:pt x="2752" y="1230"/>
                  </a:lnTo>
                  <a:lnTo>
                    <a:pt x="2791" y="1268"/>
                  </a:lnTo>
                  <a:lnTo>
                    <a:pt x="2830" y="1305"/>
                  </a:lnTo>
                  <a:lnTo>
                    <a:pt x="2867" y="1344"/>
                  </a:lnTo>
                  <a:lnTo>
                    <a:pt x="2906" y="1382"/>
                  </a:lnTo>
                  <a:lnTo>
                    <a:pt x="2943" y="1422"/>
                  </a:lnTo>
                  <a:lnTo>
                    <a:pt x="2980" y="1461"/>
                  </a:lnTo>
                  <a:lnTo>
                    <a:pt x="3016" y="1502"/>
                  </a:lnTo>
                  <a:lnTo>
                    <a:pt x="3053" y="1543"/>
                  </a:lnTo>
                  <a:lnTo>
                    <a:pt x="3088" y="1583"/>
                  </a:lnTo>
                  <a:lnTo>
                    <a:pt x="3123" y="1625"/>
                  </a:lnTo>
                  <a:lnTo>
                    <a:pt x="3158" y="1667"/>
                  </a:lnTo>
                  <a:lnTo>
                    <a:pt x="3192" y="1710"/>
                  </a:lnTo>
                  <a:lnTo>
                    <a:pt x="3226" y="1753"/>
                  </a:lnTo>
                  <a:lnTo>
                    <a:pt x="3259" y="1797"/>
                  </a:lnTo>
                  <a:lnTo>
                    <a:pt x="3292" y="1841"/>
                  </a:lnTo>
                  <a:lnTo>
                    <a:pt x="3325" y="1885"/>
                  </a:lnTo>
                  <a:lnTo>
                    <a:pt x="3356" y="1931"/>
                  </a:lnTo>
                  <a:lnTo>
                    <a:pt x="3388" y="1975"/>
                  </a:lnTo>
                  <a:lnTo>
                    <a:pt x="3419" y="2021"/>
                  </a:lnTo>
                  <a:lnTo>
                    <a:pt x="3449" y="2067"/>
                  </a:lnTo>
                  <a:lnTo>
                    <a:pt x="3480" y="2114"/>
                  </a:lnTo>
                  <a:lnTo>
                    <a:pt x="3509" y="2161"/>
                  </a:lnTo>
                  <a:lnTo>
                    <a:pt x="3538" y="2208"/>
                  </a:lnTo>
                  <a:lnTo>
                    <a:pt x="3567" y="2256"/>
                  </a:lnTo>
                  <a:lnTo>
                    <a:pt x="3595" y="2304"/>
                  </a:lnTo>
                  <a:lnTo>
                    <a:pt x="3622" y="2352"/>
                  </a:lnTo>
                  <a:lnTo>
                    <a:pt x="3650" y="2402"/>
                  </a:lnTo>
                  <a:lnTo>
                    <a:pt x="3676" y="2451"/>
                  </a:lnTo>
                  <a:lnTo>
                    <a:pt x="3702" y="2501"/>
                  </a:lnTo>
                  <a:lnTo>
                    <a:pt x="3728" y="2551"/>
                  </a:lnTo>
                  <a:lnTo>
                    <a:pt x="3752" y="2601"/>
                  </a:lnTo>
                  <a:lnTo>
                    <a:pt x="3776" y="2652"/>
                  </a:lnTo>
                  <a:lnTo>
                    <a:pt x="3801" y="2703"/>
                  </a:lnTo>
                  <a:lnTo>
                    <a:pt x="3824" y="2755"/>
                  </a:lnTo>
                  <a:lnTo>
                    <a:pt x="3847" y="2807"/>
                  </a:lnTo>
                  <a:lnTo>
                    <a:pt x="3869" y="2859"/>
                  </a:lnTo>
                  <a:lnTo>
                    <a:pt x="3891" y="2912"/>
                  </a:lnTo>
                  <a:lnTo>
                    <a:pt x="3912" y="2964"/>
                  </a:lnTo>
                  <a:lnTo>
                    <a:pt x="3932" y="3018"/>
                  </a:lnTo>
                  <a:lnTo>
                    <a:pt x="3952" y="3072"/>
                  </a:lnTo>
                  <a:lnTo>
                    <a:pt x="3972" y="3126"/>
                  </a:lnTo>
                  <a:lnTo>
                    <a:pt x="3991" y="3180"/>
                  </a:lnTo>
                  <a:lnTo>
                    <a:pt x="4009" y="3234"/>
                  </a:lnTo>
                  <a:lnTo>
                    <a:pt x="4027" y="3290"/>
                  </a:lnTo>
                  <a:lnTo>
                    <a:pt x="4043" y="3344"/>
                  </a:lnTo>
                  <a:lnTo>
                    <a:pt x="4061" y="3400"/>
                  </a:lnTo>
                  <a:lnTo>
                    <a:pt x="4076" y="3456"/>
                  </a:lnTo>
                  <a:lnTo>
                    <a:pt x="4092" y="3512"/>
                  </a:lnTo>
                  <a:lnTo>
                    <a:pt x="4106" y="3568"/>
                  </a:lnTo>
                  <a:lnTo>
                    <a:pt x="4120" y="3625"/>
                  </a:lnTo>
                  <a:lnTo>
                    <a:pt x="4135" y="3682"/>
                  </a:lnTo>
                  <a:lnTo>
                    <a:pt x="4147" y="3739"/>
                  </a:lnTo>
                  <a:lnTo>
                    <a:pt x="4159" y="3797"/>
                  </a:lnTo>
                  <a:lnTo>
                    <a:pt x="4171" y="3854"/>
                  </a:lnTo>
                  <a:lnTo>
                    <a:pt x="4182" y="3912"/>
                  </a:lnTo>
                  <a:lnTo>
                    <a:pt x="4192" y="3971"/>
                  </a:lnTo>
                  <a:lnTo>
                    <a:pt x="4201" y="4030"/>
                  </a:lnTo>
                  <a:lnTo>
                    <a:pt x="4212" y="4088"/>
                  </a:lnTo>
                  <a:lnTo>
                    <a:pt x="4220" y="4147"/>
                  </a:lnTo>
                  <a:lnTo>
                    <a:pt x="4228" y="4206"/>
                  </a:lnTo>
                  <a:lnTo>
                    <a:pt x="4235" y="4266"/>
                  </a:lnTo>
                  <a:lnTo>
                    <a:pt x="4241" y="4325"/>
                  </a:lnTo>
                  <a:lnTo>
                    <a:pt x="4247" y="4385"/>
                  </a:lnTo>
                  <a:lnTo>
                    <a:pt x="4252" y="4445"/>
                  </a:lnTo>
                  <a:lnTo>
                    <a:pt x="4256" y="4506"/>
                  </a:lnTo>
                  <a:lnTo>
                    <a:pt x="4260" y="4566"/>
                  </a:lnTo>
                  <a:lnTo>
                    <a:pt x="4263" y="4627"/>
                  </a:lnTo>
                  <a:lnTo>
                    <a:pt x="4266" y="4688"/>
                  </a:lnTo>
                  <a:lnTo>
                    <a:pt x="4267" y="4749"/>
                  </a:lnTo>
                  <a:lnTo>
                    <a:pt x="4268" y="4810"/>
                  </a:lnTo>
                  <a:lnTo>
                    <a:pt x="4269" y="4871"/>
                  </a:lnTo>
                  <a:lnTo>
                    <a:pt x="4360" y="4871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1" name="Freeform 5"/>
            <p:cNvSpPr>
              <a:spLocks/>
            </p:cNvSpPr>
            <p:nvPr/>
          </p:nvSpPr>
          <p:spPr bwMode="auto">
            <a:xfrm>
              <a:off x="2461" y="3301"/>
              <a:ext cx="727" cy="733"/>
            </a:xfrm>
            <a:custGeom>
              <a:avLst/>
              <a:gdLst>
                <a:gd name="T0" fmla="*/ 0 w 4360"/>
                <a:gd name="T1" fmla="*/ 0 h 4872"/>
                <a:gd name="T2" fmla="*/ 0 w 4360"/>
                <a:gd name="T3" fmla="*/ 0 h 4872"/>
                <a:gd name="T4" fmla="*/ 0 w 4360"/>
                <a:gd name="T5" fmla="*/ 0 h 4872"/>
                <a:gd name="T6" fmla="*/ 0 w 4360"/>
                <a:gd name="T7" fmla="*/ 0 h 4872"/>
                <a:gd name="T8" fmla="*/ 0 w 4360"/>
                <a:gd name="T9" fmla="*/ 0 h 4872"/>
                <a:gd name="T10" fmla="*/ 0 w 4360"/>
                <a:gd name="T11" fmla="*/ 0 h 4872"/>
                <a:gd name="T12" fmla="*/ 0 w 4360"/>
                <a:gd name="T13" fmla="*/ 0 h 4872"/>
                <a:gd name="T14" fmla="*/ 0 w 4360"/>
                <a:gd name="T15" fmla="*/ 0 h 4872"/>
                <a:gd name="T16" fmla="*/ 0 w 4360"/>
                <a:gd name="T17" fmla="*/ 0 h 4872"/>
                <a:gd name="T18" fmla="*/ 0 w 4360"/>
                <a:gd name="T19" fmla="*/ 0 h 4872"/>
                <a:gd name="T20" fmla="*/ 0 w 4360"/>
                <a:gd name="T21" fmla="*/ 0 h 4872"/>
                <a:gd name="T22" fmla="*/ 0 w 4360"/>
                <a:gd name="T23" fmla="*/ 0 h 4872"/>
                <a:gd name="T24" fmla="*/ 0 w 4360"/>
                <a:gd name="T25" fmla="*/ 0 h 4872"/>
                <a:gd name="T26" fmla="*/ 1 w 4360"/>
                <a:gd name="T27" fmla="*/ 0 h 4872"/>
                <a:gd name="T28" fmla="*/ 1 w 4360"/>
                <a:gd name="T29" fmla="*/ 0 h 4872"/>
                <a:gd name="T30" fmla="*/ 1 w 4360"/>
                <a:gd name="T31" fmla="*/ 0 h 4872"/>
                <a:gd name="T32" fmla="*/ 1 w 4360"/>
                <a:gd name="T33" fmla="*/ 0 h 4872"/>
                <a:gd name="T34" fmla="*/ 1 w 4360"/>
                <a:gd name="T35" fmla="*/ 0 h 4872"/>
                <a:gd name="T36" fmla="*/ 1 w 4360"/>
                <a:gd name="T37" fmla="*/ 0 h 4872"/>
                <a:gd name="T38" fmla="*/ 1 w 4360"/>
                <a:gd name="T39" fmla="*/ 0 h 4872"/>
                <a:gd name="T40" fmla="*/ 1 w 4360"/>
                <a:gd name="T41" fmla="*/ 0 h 4872"/>
                <a:gd name="T42" fmla="*/ 1 w 4360"/>
                <a:gd name="T43" fmla="*/ 0 h 4872"/>
                <a:gd name="T44" fmla="*/ 1 w 4360"/>
                <a:gd name="T45" fmla="*/ 0 h 4872"/>
                <a:gd name="T46" fmla="*/ 1 w 4360"/>
                <a:gd name="T47" fmla="*/ 0 h 4872"/>
                <a:gd name="T48" fmla="*/ 1 w 4360"/>
                <a:gd name="T49" fmla="*/ 0 h 4872"/>
                <a:gd name="T50" fmla="*/ 1 w 4360"/>
                <a:gd name="T51" fmla="*/ 0 h 4872"/>
                <a:gd name="T52" fmla="*/ 1 w 4360"/>
                <a:gd name="T53" fmla="*/ 0 h 4872"/>
                <a:gd name="T54" fmla="*/ 1 w 4360"/>
                <a:gd name="T55" fmla="*/ 0 h 4872"/>
                <a:gd name="T56" fmla="*/ 1 w 4360"/>
                <a:gd name="T57" fmla="*/ 0 h 4872"/>
                <a:gd name="T58" fmla="*/ 1 w 4360"/>
                <a:gd name="T59" fmla="*/ 0 h 4872"/>
                <a:gd name="T60" fmla="*/ 1 w 4360"/>
                <a:gd name="T61" fmla="*/ 0 h 4872"/>
                <a:gd name="T62" fmla="*/ 1 w 4360"/>
                <a:gd name="T63" fmla="*/ 0 h 4872"/>
                <a:gd name="T64" fmla="*/ 1 w 4360"/>
                <a:gd name="T65" fmla="*/ 0 h 4872"/>
                <a:gd name="T66" fmla="*/ 1 w 4360"/>
                <a:gd name="T67" fmla="*/ 0 h 4872"/>
                <a:gd name="T68" fmla="*/ 1 w 4360"/>
                <a:gd name="T69" fmla="*/ 0 h 4872"/>
                <a:gd name="T70" fmla="*/ 1 w 4360"/>
                <a:gd name="T71" fmla="*/ 0 h 4872"/>
                <a:gd name="T72" fmla="*/ 1 w 4360"/>
                <a:gd name="T73" fmla="*/ 0 h 4872"/>
                <a:gd name="T74" fmla="*/ 1 w 4360"/>
                <a:gd name="T75" fmla="*/ 0 h 4872"/>
                <a:gd name="T76" fmla="*/ 0 w 4360"/>
                <a:gd name="T77" fmla="*/ 0 h 4872"/>
                <a:gd name="T78" fmla="*/ 0 w 4360"/>
                <a:gd name="T79" fmla="*/ 0 h 4872"/>
                <a:gd name="T80" fmla="*/ 0 w 4360"/>
                <a:gd name="T81" fmla="*/ 0 h 4872"/>
                <a:gd name="T82" fmla="*/ 0 w 4360"/>
                <a:gd name="T83" fmla="*/ 0 h 4872"/>
                <a:gd name="T84" fmla="*/ 0 w 4360"/>
                <a:gd name="T85" fmla="*/ 0 h 4872"/>
                <a:gd name="T86" fmla="*/ 0 w 4360"/>
                <a:gd name="T87" fmla="*/ 0 h 4872"/>
                <a:gd name="T88" fmla="*/ 0 w 4360"/>
                <a:gd name="T89" fmla="*/ 0 h 4872"/>
                <a:gd name="T90" fmla="*/ 0 w 4360"/>
                <a:gd name="T91" fmla="*/ 0 h 4872"/>
                <a:gd name="T92" fmla="*/ 0 w 4360"/>
                <a:gd name="T93" fmla="*/ 0 h 4872"/>
                <a:gd name="T94" fmla="*/ 0 w 4360"/>
                <a:gd name="T95" fmla="*/ 0 h 4872"/>
                <a:gd name="T96" fmla="*/ 0 w 4360"/>
                <a:gd name="T97" fmla="*/ 0 h 4872"/>
                <a:gd name="T98" fmla="*/ 0 w 4360"/>
                <a:gd name="T99" fmla="*/ 0 h 4872"/>
                <a:gd name="T100" fmla="*/ 0 w 4360"/>
                <a:gd name="T101" fmla="*/ 0 h 4872"/>
                <a:gd name="T102" fmla="*/ 0 w 4360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2"/>
                <a:gd name="T158" fmla="*/ 4360 w 4360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2">
                  <a:moveTo>
                    <a:pt x="0" y="4872"/>
                  </a:moveTo>
                  <a:lnTo>
                    <a:pt x="0" y="4872"/>
                  </a:lnTo>
                  <a:lnTo>
                    <a:pt x="57" y="4872"/>
                  </a:lnTo>
                  <a:lnTo>
                    <a:pt x="112" y="4870"/>
                  </a:lnTo>
                  <a:lnTo>
                    <a:pt x="168" y="4869"/>
                  </a:lnTo>
                  <a:lnTo>
                    <a:pt x="224" y="4865"/>
                  </a:lnTo>
                  <a:lnTo>
                    <a:pt x="279" y="4862"/>
                  </a:lnTo>
                  <a:lnTo>
                    <a:pt x="335" y="4857"/>
                  </a:lnTo>
                  <a:lnTo>
                    <a:pt x="390" y="4853"/>
                  </a:lnTo>
                  <a:lnTo>
                    <a:pt x="445" y="4847"/>
                  </a:lnTo>
                  <a:lnTo>
                    <a:pt x="500" y="4840"/>
                  </a:lnTo>
                  <a:lnTo>
                    <a:pt x="555" y="4832"/>
                  </a:lnTo>
                  <a:lnTo>
                    <a:pt x="608" y="4825"/>
                  </a:lnTo>
                  <a:lnTo>
                    <a:pt x="663" y="4815"/>
                  </a:lnTo>
                  <a:lnTo>
                    <a:pt x="717" y="4806"/>
                  </a:lnTo>
                  <a:lnTo>
                    <a:pt x="770" y="4796"/>
                  </a:lnTo>
                  <a:lnTo>
                    <a:pt x="824" y="4785"/>
                  </a:lnTo>
                  <a:lnTo>
                    <a:pt x="877" y="4773"/>
                  </a:lnTo>
                  <a:lnTo>
                    <a:pt x="930" y="4760"/>
                  </a:lnTo>
                  <a:lnTo>
                    <a:pt x="983" y="4746"/>
                  </a:lnTo>
                  <a:lnTo>
                    <a:pt x="1035" y="4733"/>
                  </a:lnTo>
                  <a:lnTo>
                    <a:pt x="1088" y="4718"/>
                  </a:lnTo>
                  <a:lnTo>
                    <a:pt x="1140" y="4702"/>
                  </a:lnTo>
                  <a:lnTo>
                    <a:pt x="1191" y="4687"/>
                  </a:lnTo>
                  <a:lnTo>
                    <a:pt x="1243" y="4670"/>
                  </a:lnTo>
                  <a:lnTo>
                    <a:pt x="1295" y="4653"/>
                  </a:lnTo>
                  <a:lnTo>
                    <a:pt x="1345" y="4635"/>
                  </a:lnTo>
                  <a:lnTo>
                    <a:pt x="1396" y="4615"/>
                  </a:lnTo>
                  <a:lnTo>
                    <a:pt x="1446" y="4596"/>
                  </a:lnTo>
                  <a:lnTo>
                    <a:pt x="1497" y="4576"/>
                  </a:lnTo>
                  <a:lnTo>
                    <a:pt x="1547" y="4554"/>
                  </a:lnTo>
                  <a:lnTo>
                    <a:pt x="1596" y="4533"/>
                  </a:lnTo>
                  <a:lnTo>
                    <a:pt x="1646" y="4511"/>
                  </a:lnTo>
                  <a:lnTo>
                    <a:pt x="1694" y="4488"/>
                  </a:lnTo>
                  <a:lnTo>
                    <a:pt x="1743" y="4465"/>
                  </a:lnTo>
                  <a:lnTo>
                    <a:pt x="1791" y="4440"/>
                  </a:lnTo>
                  <a:lnTo>
                    <a:pt x="1840" y="4415"/>
                  </a:lnTo>
                  <a:lnTo>
                    <a:pt x="1888" y="4390"/>
                  </a:lnTo>
                  <a:lnTo>
                    <a:pt x="1935" y="4364"/>
                  </a:lnTo>
                  <a:lnTo>
                    <a:pt x="1982" y="4337"/>
                  </a:lnTo>
                  <a:lnTo>
                    <a:pt x="2029" y="4310"/>
                  </a:lnTo>
                  <a:lnTo>
                    <a:pt x="2076" y="4283"/>
                  </a:lnTo>
                  <a:lnTo>
                    <a:pt x="2121" y="4255"/>
                  </a:lnTo>
                  <a:lnTo>
                    <a:pt x="2167" y="4225"/>
                  </a:lnTo>
                  <a:lnTo>
                    <a:pt x="2213" y="4196"/>
                  </a:lnTo>
                  <a:lnTo>
                    <a:pt x="2258" y="4165"/>
                  </a:lnTo>
                  <a:lnTo>
                    <a:pt x="2303" y="4135"/>
                  </a:lnTo>
                  <a:lnTo>
                    <a:pt x="2347" y="4103"/>
                  </a:lnTo>
                  <a:lnTo>
                    <a:pt x="2392" y="4070"/>
                  </a:lnTo>
                  <a:lnTo>
                    <a:pt x="2435" y="4039"/>
                  </a:lnTo>
                  <a:lnTo>
                    <a:pt x="2478" y="4005"/>
                  </a:lnTo>
                  <a:lnTo>
                    <a:pt x="2521" y="3971"/>
                  </a:lnTo>
                  <a:lnTo>
                    <a:pt x="2564" y="3937"/>
                  </a:lnTo>
                  <a:lnTo>
                    <a:pt x="2606" y="3902"/>
                  </a:lnTo>
                  <a:lnTo>
                    <a:pt x="2648" y="3867"/>
                  </a:lnTo>
                  <a:lnTo>
                    <a:pt x="2689" y="3830"/>
                  </a:lnTo>
                  <a:lnTo>
                    <a:pt x="2730" y="3794"/>
                  </a:lnTo>
                  <a:lnTo>
                    <a:pt x="2771" y="3757"/>
                  </a:lnTo>
                  <a:lnTo>
                    <a:pt x="2811" y="3720"/>
                  </a:lnTo>
                  <a:lnTo>
                    <a:pt x="2851" y="3681"/>
                  </a:lnTo>
                  <a:lnTo>
                    <a:pt x="2890" y="3643"/>
                  </a:lnTo>
                  <a:lnTo>
                    <a:pt x="2929" y="3604"/>
                  </a:lnTo>
                  <a:lnTo>
                    <a:pt x="2968" y="3565"/>
                  </a:lnTo>
                  <a:lnTo>
                    <a:pt x="3006" y="3524"/>
                  </a:lnTo>
                  <a:lnTo>
                    <a:pt x="3044" y="3483"/>
                  </a:lnTo>
                  <a:lnTo>
                    <a:pt x="3081" y="3443"/>
                  </a:lnTo>
                  <a:lnTo>
                    <a:pt x="3117" y="3401"/>
                  </a:lnTo>
                  <a:lnTo>
                    <a:pt x="3154" y="3359"/>
                  </a:lnTo>
                  <a:lnTo>
                    <a:pt x="3189" y="3316"/>
                  </a:lnTo>
                  <a:lnTo>
                    <a:pt x="3225" y="3273"/>
                  </a:lnTo>
                  <a:lnTo>
                    <a:pt x="3260" y="3230"/>
                  </a:lnTo>
                  <a:lnTo>
                    <a:pt x="3295" y="3186"/>
                  </a:lnTo>
                  <a:lnTo>
                    <a:pt x="3329" y="3141"/>
                  </a:lnTo>
                  <a:lnTo>
                    <a:pt x="3362" y="3096"/>
                  </a:lnTo>
                  <a:lnTo>
                    <a:pt x="3396" y="3051"/>
                  </a:lnTo>
                  <a:lnTo>
                    <a:pt x="3428" y="3005"/>
                  </a:lnTo>
                  <a:lnTo>
                    <a:pt x="3461" y="2958"/>
                  </a:lnTo>
                  <a:lnTo>
                    <a:pt x="3492" y="2912"/>
                  </a:lnTo>
                  <a:lnTo>
                    <a:pt x="3523" y="2865"/>
                  </a:lnTo>
                  <a:lnTo>
                    <a:pt x="3554" y="2817"/>
                  </a:lnTo>
                  <a:lnTo>
                    <a:pt x="3584" y="2770"/>
                  </a:lnTo>
                  <a:lnTo>
                    <a:pt x="3613" y="2721"/>
                  </a:lnTo>
                  <a:lnTo>
                    <a:pt x="3643" y="2672"/>
                  </a:lnTo>
                  <a:lnTo>
                    <a:pt x="3671" y="2623"/>
                  </a:lnTo>
                  <a:lnTo>
                    <a:pt x="3699" y="2573"/>
                  </a:lnTo>
                  <a:lnTo>
                    <a:pt x="3727" y="2523"/>
                  </a:lnTo>
                  <a:lnTo>
                    <a:pt x="3754" y="2473"/>
                  </a:lnTo>
                  <a:lnTo>
                    <a:pt x="3780" y="2422"/>
                  </a:lnTo>
                  <a:lnTo>
                    <a:pt x="3807" y="2372"/>
                  </a:lnTo>
                  <a:lnTo>
                    <a:pt x="3832" y="2320"/>
                  </a:lnTo>
                  <a:lnTo>
                    <a:pt x="3857" y="2267"/>
                  </a:lnTo>
                  <a:lnTo>
                    <a:pt x="3882" y="2215"/>
                  </a:lnTo>
                  <a:lnTo>
                    <a:pt x="3906" y="2162"/>
                  </a:lnTo>
                  <a:lnTo>
                    <a:pt x="3929" y="2109"/>
                  </a:lnTo>
                  <a:lnTo>
                    <a:pt x="3951" y="2056"/>
                  </a:lnTo>
                  <a:lnTo>
                    <a:pt x="3974" y="2002"/>
                  </a:lnTo>
                  <a:lnTo>
                    <a:pt x="3995" y="1949"/>
                  </a:lnTo>
                  <a:lnTo>
                    <a:pt x="4016" y="1893"/>
                  </a:lnTo>
                  <a:lnTo>
                    <a:pt x="4036" y="1839"/>
                  </a:lnTo>
                  <a:lnTo>
                    <a:pt x="4057" y="1783"/>
                  </a:lnTo>
                  <a:lnTo>
                    <a:pt x="4076" y="1728"/>
                  </a:lnTo>
                  <a:lnTo>
                    <a:pt x="4095" y="1673"/>
                  </a:lnTo>
                  <a:lnTo>
                    <a:pt x="4112" y="1616"/>
                  </a:lnTo>
                  <a:lnTo>
                    <a:pt x="4131" y="1561"/>
                  </a:lnTo>
                  <a:lnTo>
                    <a:pt x="4147" y="1503"/>
                  </a:lnTo>
                  <a:lnTo>
                    <a:pt x="4163" y="1446"/>
                  </a:lnTo>
                  <a:lnTo>
                    <a:pt x="4179" y="1389"/>
                  </a:lnTo>
                  <a:lnTo>
                    <a:pt x="4194" y="1331"/>
                  </a:lnTo>
                  <a:lnTo>
                    <a:pt x="4208" y="1273"/>
                  </a:lnTo>
                  <a:lnTo>
                    <a:pt x="4223" y="1216"/>
                  </a:lnTo>
                  <a:lnTo>
                    <a:pt x="4236" y="1157"/>
                  </a:lnTo>
                  <a:lnTo>
                    <a:pt x="4248" y="1098"/>
                  </a:lnTo>
                  <a:lnTo>
                    <a:pt x="4260" y="1039"/>
                  </a:lnTo>
                  <a:lnTo>
                    <a:pt x="4271" y="980"/>
                  </a:lnTo>
                  <a:lnTo>
                    <a:pt x="4281" y="921"/>
                  </a:lnTo>
                  <a:lnTo>
                    <a:pt x="4291" y="861"/>
                  </a:lnTo>
                  <a:lnTo>
                    <a:pt x="4301" y="801"/>
                  </a:lnTo>
                  <a:lnTo>
                    <a:pt x="4310" y="741"/>
                  </a:lnTo>
                  <a:lnTo>
                    <a:pt x="4318" y="680"/>
                  </a:lnTo>
                  <a:lnTo>
                    <a:pt x="4325" y="620"/>
                  </a:lnTo>
                  <a:lnTo>
                    <a:pt x="4332" y="559"/>
                  </a:lnTo>
                  <a:lnTo>
                    <a:pt x="4337" y="498"/>
                  </a:lnTo>
                  <a:lnTo>
                    <a:pt x="4343" y="435"/>
                  </a:lnTo>
                  <a:lnTo>
                    <a:pt x="4347" y="374"/>
                  </a:lnTo>
                  <a:lnTo>
                    <a:pt x="4351" y="312"/>
                  </a:lnTo>
                  <a:lnTo>
                    <a:pt x="4354" y="251"/>
                  </a:lnTo>
                  <a:lnTo>
                    <a:pt x="4356" y="188"/>
                  </a:lnTo>
                  <a:lnTo>
                    <a:pt x="4358" y="125"/>
                  </a:lnTo>
                  <a:lnTo>
                    <a:pt x="4359" y="63"/>
                  </a:lnTo>
                  <a:lnTo>
                    <a:pt x="4360" y="0"/>
                  </a:lnTo>
                  <a:lnTo>
                    <a:pt x="4269" y="0"/>
                  </a:lnTo>
                  <a:lnTo>
                    <a:pt x="4268" y="62"/>
                  </a:lnTo>
                  <a:lnTo>
                    <a:pt x="4267" y="123"/>
                  </a:lnTo>
                  <a:lnTo>
                    <a:pt x="4266" y="184"/>
                  </a:lnTo>
                  <a:lnTo>
                    <a:pt x="4263" y="245"/>
                  </a:lnTo>
                  <a:lnTo>
                    <a:pt x="4260" y="306"/>
                  </a:lnTo>
                  <a:lnTo>
                    <a:pt x="4256" y="366"/>
                  </a:lnTo>
                  <a:lnTo>
                    <a:pt x="4252" y="427"/>
                  </a:lnTo>
                  <a:lnTo>
                    <a:pt x="4247" y="487"/>
                  </a:lnTo>
                  <a:lnTo>
                    <a:pt x="4241" y="547"/>
                  </a:lnTo>
                  <a:lnTo>
                    <a:pt x="4235" y="606"/>
                  </a:lnTo>
                  <a:lnTo>
                    <a:pt x="4228" y="666"/>
                  </a:lnTo>
                  <a:lnTo>
                    <a:pt x="4220" y="725"/>
                  </a:lnTo>
                  <a:lnTo>
                    <a:pt x="4212" y="784"/>
                  </a:lnTo>
                  <a:lnTo>
                    <a:pt x="4201" y="842"/>
                  </a:lnTo>
                  <a:lnTo>
                    <a:pt x="4192" y="901"/>
                  </a:lnTo>
                  <a:lnTo>
                    <a:pt x="4182" y="960"/>
                  </a:lnTo>
                  <a:lnTo>
                    <a:pt x="4171" y="1018"/>
                  </a:lnTo>
                  <a:lnTo>
                    <a:pt x="4159" y="1075"/>
                  </a:lnTo>
                  <a:lnTo>
                    <a:pt x="4147" y="1133"/>
                  </a:lnTo>
                  <a:lnTo>
                    <a:pt x="4135" y="1190"/>
                  </a:lnTo>
                  <a:lnTo>
                    <a:pt x="4120" y="1247"/>
                  </a:lnTo>
                  <a:lnTo>
                    <a:pt x="4106" y="1304"/>
                  </a:lnTo>
                  <a:lnTo>
                    <a:pt x="4092" y="1360"/>
                  </a:lnTo>
                  <a:lnTo>
                    <a:pt x="4076" y="1416"/>
                  </a:lnTo>
                  <a:lnTo>
                    <a:pt x="4061" y="1472"/>
                  </a:lnTo>
                  <a:lnTo>
                    <a:pt x="4043" y="1528"/>
                  </a:lnTo>
                  <a:lnTo>
                    <a:pt x="4027" y="1582"/>
                  </a:lnTo>
                  <a:lnTo>
                    <a:pt x="4009" y="1638"/>
                  </a:lnTo>
                  <a:lnTo>
                    <a:pt x="3991" y="1692"/>
                  </a:lnTo>
                  <a:lnTo>
                    <a:pt x="3972" y="1746"/>
                  </a:lnTo>
                  <a:lnTo>
                    <a:pt x="3952" y="1800"/>
                  </a:lnTo>
                  <a:lnTo>
                    <a:pt x="3932" y="1854"/>
                  </a:lnTo>
                  <a:lnTo>
                    <a:pt x="3912" y="1908"/>
                  </a:lnTo>
                  <a:lnTo>
                    <a:pt x="3891" y="1960"/>
                  </a:lnTo>
                  <a:lnTo>
                    <a:pt x="3869" y="2013"/>
                  </a:lnTo>
                  <a:lnTo>
                    <a:pt x="3847" y="2065"/>
                  </a:lnTo>
                  <a:lnTo>
                    <a:pt x="3824" y="2117"/>
                  </a:lnTo>
                  <a:lnTo>
                    <a:pt x="3801" y="2169"/>
                  </a:lnTo>
                  <a:lnTo>
                    <a:pt x="3776" y="2220"/>
                  </a:lnTo>
                  <a:lnTo>
                    <a:pt x="3752" y="2271"/>
                  </a:lnTo>
                  <a:lnTo>
                    <a:pt x="3728" y="2321"/>
                  </a:lnTo>
                  <a:lnTo>
                    <a:pt x="3702" y="2372"/>
                  </a:lnTo>
                  <a:lnTo>
                    <a:pt x="3676" y="2421"/>
                  </a:lnTo>
                  <a:lnTo>
                    <a:pt x="3650" y="2470"/>
                  </a:lnTo>
                  <a:lnTo>
                    <a:pt x="3622" y="2520"/>
                  </a:lnTo>
                  <a:lnTo>
                    <a:pt x="3595" y="2568"/>
                  </a:lnTo>
                  <a:lnTo>
                    <a:pt x="3567" y="2616"/>
                  </a:lnTo>
                  <a:lnTo>
                    <a:pt x="3538" y="2664"/>
                  </a:lnTo>
                  <a:lnTo>
                    <a:pt x="3509" y="2711"/>
                  </a:lnTo>
                  <a:lnTo>
                    <a:pt x="3480" y="2758"/>
                  </a:lnTo>
                  <a:lnTo>
                    <a:pt x="3449" y="2805"/>
                  </a:lnTo>
                  <a:lnTo>
                    <a:pt x="3419" y="2851"/>
                  </a:lnTo>
                  <a:lnTo>
                    <a:pt x="3388" y="2897"/>
                  </a:lnTo>
                  <a:lnTo>
                    <a:pt x="3356" y="2942"/>
                  </a:lnTo>
                  <a:lnTo>
                    <a:pt x="3325" y="2987"/>
                  </a:lnTo>
                  <a:lnTo>
                    <a:pt x="3292" y="3031"/>
                  </a:lnTo>
                  <a:lnTo>
                    <a:pt x="3259" y="3075"/>
                  </a:lnTo>
                  <a:lnTo>
                    <a:pt x="3226" y="3119"/>
                  </a:lnTo>
                  <a:lnTo>
                    <a:pt x="3192" y="3162"/>
                  </a:lnTo>
                  <a:lnTo>
                    <a:pt x="3158" y="3205"/>
                  </a:lnTo>
                  <a:lnTo>
                    <a:pt x="3123" y="3247"/>
                  </a:lnTo>
                  <a:lnTo>
                    <a:pt x="3088" y="3289"/>
                  </a:lnTo>
                  <a:lnTo>
                    <a:pt x="3053" y="3329"/>
                  </a:lnTo>
                  <a:lnTo>
                    <a:pt x="3016" y="3370"/>
                  </a:lnTo>
                  <a:lnTo>
                    <a:pt x="2980" y="3411"/>
                  </a:lnTo>
                  <a:lnTo>
                    <a:pt x="2943" y="3450"/>
                  </a:lnTo>
                  <a:lnTo>
                    <a:pt x="2906" y="3490"/>
                  </a:lnTo>
                  <a:lnTo>
                    <a:pt x="2867" y="3528"/>
                  </a:lnTo>
                  <a:lnTo>
                    <a:pt x="2830" y="3567"/>
                  </a:lnTo>
                  <a:lnTo>
                    <a:pt x="2791" y="3604"/>
                  </a:lnTo>
                  <a:lnTo>
                    <a:pt x="2752" y="3642"/>
                  </a:lnTo>
                  <a:lnTo>
                    <a:pt x="2713" y="3679"/>
                  </a:lnTo>
                  <a:lnTo>
                    <a:pt x="2673" y="3715"/>
                  </a:lnTo>
                  <a:lnTo>
                    <a:pt x="2633" y="3750"/>
                  </a:lnTo>
                  <a:lnTo>
                    <a:pt x="2592" y="3785"/>
                  </a:lnTo>
                  <a:lnTo>
                    <a:pt x="2552" y="3820"/>
                  </a:lnTo>
                  <a:lnTo>
                    <a:pt x="2510" y="3854"/>
                  </a:lnTo>
                  <a:lnTo>
                    <a:pt x="2469" y="3888"/>
                  </a:lnTo>
                  <a:lnTo>
                    <a:pt x="2426" y="3921"/>
                  </a:lnTo>
                  <a:lnTo>
                    <a:pt x="2384" y="3954"/>
                  </a:lnTo>
                  <a:lnTo>
                    <a:pt x="2341" y="3985"/>
                  </a:lnTo>
                  <a:lnTo>
                    <a:pt x="2299" y="4017"/>
                  </a:lnTo>
                  <a:lnTo>
                    <a:pt x="2255" y="4048"/>
                  </a:lnTo>
                  <a:lnTo>
                    <a:pt x="2211" y="4078"/>
                  </a:lnTo>
                  <a:lnTo>
                    <a:pt x="2167" y="4108"/>
                  </a:lnTo>
                  <a:lnTo>
                    <a:pt x="2122" y="4137"/>
                  </a:lnTo>
                  <a:lnTo>
                    <a:pt x="2077" y="4165"/>
                  </a:lnTo>
                  <a:lnTo>
                    <a:pt x="2032" y="4193"/>
                  </a:lnTo>
                  <a:lnTo>
                    <a:pt x="1987" y="4221"/>
                  </a:lnTo>
                  <a:lnTo>
                    <a:pt x="1940" y="4247"/>
                  </a:lnTo>
                  <a:lnTo>
                    <a:pt x="1895" y="4273"/>
                  </a:lnTo>
                  <a:lnTo>
                    <a:pt x="1848" y="4299"/>
                  </a:lnTo>
                  <a:lnTo>
                    <a:pt x="1802" y="4324"/>
                  </a:lnTo>
                  <a:lnTo>
                    <a:pt x="1754" y="4347"/>
                  </a:lnTo>
                  <a:lnTo>
                    <a:pt x="1706" y="4371"/>
                  </a:lnTo>
                  <a:lnTo>
                    <a:pt x="1659" y="4395"/>
                  </a:lnTo>
                  <a:lnTo>
                    <a:pt x="1611" y="4416"/>
                  </a:lnTo>
                  <a:lnTo>
                    <a:pt x="1563" y="4438"/>
                  </a:lnTo>
                  <a:lnTo>
                    <a:pt x="1514" y="4459"/>
                  </a:lnTo>
                  <a:lnTo>
                    <a:pt x="1466" y="4480"/>
                  </a:lnTo>
                  <a:lnTo>
                    <a:pt x="1416" y="4500"/>
                  </a:lnTo>
                  <a:lnTo>
                    <a:pt x="1366" y="4519"/>
                  </a:lnTo>
                  <a:lnTo>
                    <a:pt x="1317" y="4537"/>
                  </a:lnTo>
                  <a:lnTo>
                    <a:pt x="1267" y="4555"/>
                  </a:lnTo>
                  <a:lnTo>
                    <a:pt x="1217" y="4572"/>
                  </a:lnTo>
                  <a:lnTo>
                    <a:pt x="1167" y="4588"/>
                  </a:lnTo>
                  <a:lnTo>
                    <a:pt x="1115" y="4604"/>
                  </a:lnTo>
                  <a:lnTo>
                    <a:pt x="1065" y="4620"/>
                  </a:lnTo>
                  <a:lnTo>
                    <a:pt x="1014" y="4633"/>
                  </a:lnTo>
                  <a:lnTo>
                    <a:pt x="963" y="4648"/>
                  </a:lnTo>
                  <a:lnTo>
                    <a:pt x="911" y="4661"/>
                  </a:lnTo>
                  <a:lnTo>
                    <a:pt x="859" y="4673"/>
                  </a:lnTo>
                  <a:lnTo>
                    <a:pt x="807" y="4684"/>
                  </a:lnTo>
                  <a:lnTo>
                    <a:pt x="754" y="4696"/>
                  </a:lnTo>
                  <a:lnTo>
                    <a:pt x="701" y="4706"/>
                  </a:lnTo>
                  <a:lnTo>
                    <a:pt x="649" y="4715"/>
                  </a:lnTo>
                  <a:lnTo>
                    <a:pt x="596" y="4724"/>
                  </a:lnTo>
                  <a:lnTo>
                    <a:pt x="543" y="4732"/>
                  </a:lnTo>
                  <a:lnTo>
                    <a:pt x="489" y="4739"/>
                  </a:lnTo>
                  <a:lnTo>
                    <a:pt x="435" y="4745"/>
                  </a:lnTo>
                  <a:lnTo>
                    <a:pt x="382" y="4751"/>
                  </a:lnTo>
                  <a:lnTo>
                    <a:pt x="328" y="4756"/>
                  </a:lnTo>
                  <a:lnTo>
                    <a:pt x="274" y="4760"/>
                  </a:lnTo>
                  <a:lnTo>
                    <a:pt x="220" y="4763"/>
                  </a:lnTo>
                  <a:lnTo>
                    <a:pt x="165" y="4767"/>
                  </a:lnTo>
                  <a:lnTo>
                    <a:pt x="110" y="4769"/>
                  </a:lnTo>
                  <a:lnTo>
                    <a:pt x="56" y="4769"/>
                  </a:lnTo>
                  <a:lnTo>
                    <a:pt x="0" y="4770"/>
                  </a:lnTo>
                  <a:lnTo>
                    <a:pt x="0" y="4872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2" name="Freeform 6"/>
            <p:cNvSpPr>
              <a:spLocks/>
            </p:cNvSpPr>
            <p:nvPr/>
          </p:nvSpPr>
          <p:spPr bwMode="auto">
            <a:xfrm>
              <a:off x="1735" y="3301"/>
              <a:ext cx="726" cy="733"/>
            </a:xfrm>
            <a:custGeom>
              <a:avLst/>
              <a:gdLst>
                <a:gd name="T0" fmla="*/ 0 w 4359"/>
                <a:gd name="T1" fmla="*/ 0 h 4872"/>
                <a:gd name="T2" fmla="*/ 0 w 4359"/>
                <a:gd name="T3" fmla="*/ 0 h 4872"/>
                <a:gd name="T4" fmla="*/ 0 w 4359"/>
                <a:gd name="T5" fmla="*/ 0 h 4872"/>
                <a:gd name="T6" fmla="*/ 0 w 4359"/>
                <a:gd name="T7" fmla="*/ 0 h 4872"/>
                <a:gd name="T8" fmla="*/ 0 w 4359"/>
                <a:gd name="T9" fmla="*/ 0 h 4872"/>
                <a:gd name="T10" fmla="*/ 0 w 4359"/>
                <a:gd name="T11" fmla="*/ 0 h 4872"/>
                <a:gd name="T12" fmla="*/ 0 w 4359"/>
                <a:gd name="T13" fmla="*/ 0 h 4872"/>
                <a:gd name="T14" fmla="*/ 0 w 4359"/>
                <a:gd name="T15" fmla="*/ 0 h 4872"/>
                <a:gd name="T16" fmla="*/ 0 w 4359"/>
                <a:gd name="T17" fmla="*/ 0 h 4872"/>
                <a:gd name="T18" fmla="*/ 0 w 4359"/>
                <a:gd name="T19" fmla="*/ 0 h 4872"/>
                <a:gd name="T20" fmla="*/ 0 w 4359"/>
                <a:gd name="T21" fmla="*/ 0 h 4872"/>
                <a:gd name="T22" fmla="*/ 0 w 4359"/>
                <a:gd name="T23" fmla="*/ 0 h 4872"/>
                <a:gd name="T24" fmla="*/ 0 w 4359"/>
                <a:gd name="T25" fmla="*/ 0 h 4872"/>
                <a:gd name="T26" fmla="*/ 0 w 4359"/>
                <a:gd name="T27" fmla="*/ 0 h 4872"/>
                <a:gd name="T28" fmla="*/ 0 w 4359"/>
                <a:gd name="T29" fmla="*/ 0 h 4872"/>
                <a:gd name="T30" fmla="*/ 0 w 4359"/>
                <a:gd name="T31" fmla="*/ 0 h 4872"/>
                <a:gd name="T32" fmla="*/ 0 w 4359"/>
                <a:gd name="T33" fmla="*/ 0 h 4872"/>
                <a:gd name="T34" fmla="*/ 0 w 4359"/>
                <a:gd name="T35" fmla="*/ 0 h 4872"/>
                <a:gd name="T36" fmla="*/ 0 w 4359"/>
                <a:gd name="T37" fmla="*/ 0 h 4872"/>
                <a:gd name="T38" fmla="*/ 0 w 4359"/>
                <a:gd name="T39" fmla="*/ 0 h 4872"/>
                <a:gd name="T40" fmla="*/ 0 w 4359"/>
                <a:gd name="T41" fmla="*/ 0 h 4872"/>
                <a:gd name="T42" fmla="*/ 0 w 4359"/>
                <a:gd name="T43" fmla="*/ 0 h 4872"/>
                <a:gd name="T44" fmla="*/ 0 w 4359"/>
                <a:gd name="T45" fmla="*/ 0 h 4872"/>
                <a:gd name="T46" fmla="*/ 0 w 4359"/>
                <a:gd name="T47" fmla="*/ 0 h 4872"/>
                <a:gd name="T48" fmla="*/ 0 w 4359"/>
                <a:gd name="T49" fmla="*/ 0 h 4872"/>
                <a:gd name="T50" fmla="*/ 0 w 4359"/>
                <a:gd name="T51" fmla="*/ 0 h 4872"/>
                <a:gd name="T52" fmla="*/ 0 w 4359"/>
                <a:gd name="T53" fmla="*/ 0 h 4872"/>
                <a:gd name="T54" fmla="*/ 0 w 4359"/>
                <a:gd name="T55" fmla="*/ 0 h 4872"/>
                <a:gd name="T56" fmla="*/ 0 w 4359"/>
                <a:gd name="T57" fmla="*/ 0 h 4872"/>
                <a:gd name="T58" fmla="*/ 0 w 4359"/>
                <a:gd name="T59" fmla="*/ 0 h 4872"/>
                <a:gd name="T60" fmla="*/ 0 w 4359"/>
                <a:gd name="T61" fmla="*/ 0 h 4872"/>
                <a:gd name="T62" fmla="*/ 0 w 4359"/>
                <a:gd name="T63" fmla="*/ 0 h 4872"/>
                <a:gd name="T64" fmla="*/ 0 w 4359"/>
                <a:gd name="T65" fmla="*/ 0 h 4872"/>
                <a:gd name="T66" fmla="*/ 0 w 4359"/>
                <a:gd name="T67" fmla="*/ 0 h 4872"/>
                <a:gd name="T68" fmla="*/ 0 w 4359"/>
                <a:gd name="T69" fmla="*/ 0 h 4872"/>
                <a:gd name="T70" fmla="*/ 0 w 4359"/>
                <a:gd name="T71" fmla="*/ 0 h 4872"/>
                <a:gd name="T72" fmla="*/ 0 w 4359"/>
                <a:gd name="T73" fmla="*/ 0 h 4872"/>
                <a:gd name="T74" fmla="*/ 0 w 4359"/>
                <a:gd name="T75" fmla="*/ 0 h 4872"/>
                <a:gd name="T76" fmla="*/ 0 w 4359"/>
                <a:gd name="T77" fmla="*/ 0 h 4872"/>
                <a:gd name="T78" fmla="*/ 0 w 4359"/>
                <a:gd name="T79" fmla="*/ 0 h 4872"/>
                <a:gd name="T80" fmla="*/ 0 w 4359"/>
                <a:gd name="T81" fmla="*/ 0 h 4872"/>
                <a:gd name="T82" fmla="*/ 0 w 4359"/>
                <a:gd name="T83" fmla="*/ 0 h 4872"/>
                <a:gd name="T84" fmla="*/ 0 w 4359"/>
                <a:gd name="T85" fmla="*/ 0 h 4872"/>
                <a:gd name="T86" fmla="*/ 0 w 4359"/>
                <a:gd name="T87" fmla="*/ 0 h 4872"/>
                <a:gd name="T88" fmla="*/ 0 w 4359"/>
                <a:gd name="T89" fmla="*/ 0 h 4872"/>
                <a:gd name="T90" fmla="*/ 0 w 4359"/>
                <a:gd name="T91" fmla="*/ 0 h 4872"/>
                <a:gd name="T92" fmla="*/ 0 w 4359"/>
                <a:gd name="T93" fmla="*/ 0 h 4872"/>
                <a:gd name="T94" fmla="*/ 0 w 4359"/>
                <a:gd name="T95" fmla="*/ 0 h 4872"/>
                <a:gd name="T96" fmla="*/ 0 w 4359"/>
                <a:gd name="T97" fmla="*/ 0 h 4872"/>
                <a:gd name="T98" fmla="*/ 0 w 4359"/>
                <a:gd name="T99" fmla="*/ 0 h 4872"/>
                <a:gd name="T100" fmla="*/ 0 w 4359"/>
                <a:gd name="T101" fmla="*/ 0 h 4872"/>
                <a:gd name="T102" fmla="*/ 0 w 4359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2"/>
                <a:gd name="T158" fmla="*/ 4359 w 4359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2">
                  <a:moveTo>
                    <a:pt x="0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1" y="125"/>
                  </a:lnTo>
                  <a:lnTo>
                    <a:pt x="3" y="188"/>
                  </a:lnTo>
                  <a:lnTo>
                    <a:pt x="6" y="251"/>
                  </a:lnTo>
                  <a:lnTo>
                    <a:pt x="9" y="312"/>
                  </a:lnTo>
                  <a:lnTo>
                    <a:pt x="13" y="374"/>
                  </a:lnTo>
                  <a:lnTo>
                    <a:pt x="17" y="435"/>
                  </a:lnTo>
                  <a:lnTo>
                    <a:pt x="22" y="498"/>
                  </a:lnTo>
                  <a:lnTo>
                    <a:pt x="28" y="559"/>
                  </a:lnTo>
                  <a:lnTo>
                    <a:pt x="35" y="620"/>
                  </a:lnTo>
                  <a:lnTo>
                    <a:pt x="42" y="680"/>
                  </a:lnTo>
                  <a:lnTo>
                    <a:pt x="50" y="741"/>
                  </a:lnTo>
                  <a:lnTo>
                    <a:pt x="58" y="801"/>
                  </a:lnTo>
                  <a:lnTo>
                    <a:pt x="68" y="861"/>
                  </a:lnTo>
                  <a:lnTo>
                    <a:pt x="78" y="921"/>
                  </a:lnTo>
                  <a:lnTo>
                    <a:pt x="89" y="980"/>
                  </a:lnTo>
                  <a:lnTo>
                    <a:pt x="100" y="1039"/>
                  </a:lnTo>
                  <a:lnTo>
                    <a:pt x="112" y="1098"/>
                  </a:lnTo>
                  <a:lnTo>
                    <a:pt x="124" y="1157"/>
                  </a:lnTo>
                  <a:lnTo>
                    <a:pt x="137" y="1216"/>
                  </a:lnTo>
                  <a:lnTo>
                    <a:pt x="152" y="1273"/>
                  </a:lnTo>
                  <a:lnTo>
                    <a:pt x="166" y="1331"/>
                  </a:lnTo>
                  <a:lnTo>
                    <a:pt x="181" y="1389"/>
                  </a:lnTo>
                  <a:lnTo>
                    <a:pt x="196" y="1446"/>
                  </a:lnTo>
                  <a:lnTo>
                    <a:pt x="212" y="1503"/>
                  </a:lnTo>
                  <a:lnTo>
                    <a:pt x="229" y="1561"/>
                  </a:lnTo>
                  <a:lnTo>
                    <a:pt x="247" y="1616"/>
                  </a:lnTo>
                  <a:lnTo>
                    <a:pt x="265" y="1673"/>
                  </a:lnTo>
                  <a:lnTo>
                    <a:pt x="283" y="1728"/>
                  </a:lnTo>
                  <a:lnTo>
                    <a:pt x="302" y="1783"/>
                  </a:lnTo>
                  <a:lnTo>
                    <a:pt x="323" y="1839"/>
                  </a:lnTo>
                  <a:lnTo>
                    <a:pt x="343" y="1893"/>
                  </a:lnTo>
                  <a:lnTo>
                    <a:pt x="364" y="1949"/>
                  </a:lnTo>
                  <a:lnTo>
                    <a:pt x="385" y="2002"/>
                  </a:lnTo>
                  <a:lnTo>
                    <a:pt x="408" y="2056"/>
                  </a:lnTo>
                  <a:lnTo>
                    <a:pt x="431" y="2109"/>
                  </a:lnTo>
                  <a:lnTo>
                    <a:pt x="454" y="2162"/>
                  </a:lnTo>
                  <a:lnTo>
                    <a:pt x="477" y="2215"/>
                  </a:lnTo>
                  <a:lnTo>
                    <a:pt x="502" y="2267"/>
                  </a:lnTo>
                  <a:lnTo>
                    <a:pt x="527" y="2320"/>
                  </a:lnTo>
                  <a:lnTo>
                    <a:pt x="552" y="2372"/>
                  </a:lnTo>
                  <a:lnTo>
                    <a:pt x="579" y="2422"/>
                  </a:lnTo>
                  <a:lnTo>
                    <a:pt x="605" y="2473"/>
                  </a:lnTo>
                  <a:lnTo>
                    <a:pt x="632" y="2523"/>
                  </a:lnTo>
                  <a:lnTo>
                    <a:pt x="660" y="2573"/>
                  </a:lnTo>
                  <a:lnTo>
                    <a:pt x="688" y="2623"/>
                  </a:lnTo>
                  <a:lnTo>
                    <a:pt x="717" y="2672"/>
                  </a:lnTo>
                  <a:lnTo>
                    <a:pt x="746" y="2721"/>
                  </a:lnTo>
                  <a:lnTo>
                    <a:pt x="776" y="2770"/>
                  </a:lnTo>
                  <a:lnTo>
                    <a:pt x="805" y="2817"/>
                  </a:lnTo>
                  <a:lnTo>
                    <a:pt x="837" y="2865"/>
                  </a:lnTo>
                  <a:lnTo>
                    <a:pt x="868" y="2912"/>
                  </a:lnTo>
                  <a:lnTo>
                    <a:pt x="900" y="2958"/>
                  </a:lnTo>
                  <a:lnTo>
                    <a:pt x="932" y="3005"/>
                  </a:lnTo>
                  <a:lnTo>
                    <a:pt x="964" y="3051"/>
                  </a:lnTo>
                  <a:lnTo>
                    <a:pt x="998" y="3096"/>
                  </a:lnTo>
                  <a:lnTo>
                    <a:pt x="1031" y="3141"/>
                  </a:lnTo>
                  <a:lnTo>
                    <a:pt x="1066" y="3186"/>
                  </a:lnTo>
                  <a:lnTo>
                    <a:pt x="1100" y="3230"/>
                  </a:lnTo>
                  <a:lnTo>
                    <a:pt x="1134" y="3273"/>
                  </a:lnTo>
                  <a:lnTo>
                    <a:pt x="1170" y="3316"/>
                  </a:lnTo>
                  <a:lnTo>
                    <a:pt x="1206" y="3359"/>
                  </a:lnTo>
                  <a:lnTo>
                    <a:pt x="1243" y="3401"/>
                  </a:lnTo>
                  <a:lnTo>
                    <a:pt x="1279" y="3443"/>
                  </a:lnTo>
                  <a:lnTo>
                    <a:pt x="1317" y="3483"/>
                  </a:lnTo>
                  <a:lnTo>
                    <a:pt x="1354" y="3524"/>
                  </a:lnTo>
                  <a:lnTo>
                    <a:pt x="1392" y="3565"/>
                  </a:lnTo>
                  <a:lnTo>
                    <a:pt x="1431" y="3604"/>
                  </a:lnTo>
                  <a:lnTo>
                    <a:pt x="1469" y="3643"/>
                  </a:lnTo>
                  <a:lnTo>
                    <a:pt x="1509" y="3681"/>
                  </a:lnTo>
                  <a:lnTo>
                    <a:pt x="1548" y="3720"/>
                  </a:lnTo>
                  <a:lnTo>
                    <a:pt x="1589" y="3757"/>
                  </a:lnTo>
                  <a:lnTo>
                    <a:pt x="1629" y="3794"/>
                  </a:lnTo>
                  <a:lnTo>
                    <a:pt x="1671" y="3830"/>
                  </a:lnTo>
                  <a:lnTo>
                    <a:pt x="1712" y="3867"/>
                  </a:lnTo>
                  <a:lnTo>
                    <a:pt x="1754" y="3902"/>
                  </a:lnTo>
                  <a:lnTo>
                    <a:pt x="1796" y="3937"/>
                  </a:lnTo>
                  <a:lnTo>
                    <a:pt x="1839" y="3971"/>
                  </a:lnTo>
                  <a:lnTo>
                    <a:pt x="1881" y="4005"/>
                  </a:lnTo>
                  <a:lnTo>
                    <a:pt x="1925" y="4039"/>
                  </a:lnTo>
                  <a:lnTo>
                    <a:pt x="1968" y="4070"/>
                  </a:lnTo>
                  <a:lnTo>
                    <a:pt x="2012" y="4103"/>
                  </a:lnTo>
                  <a:lnTo>
                    <a:pt x="2056" y="4135"/>
                  </a:lnTo>
                  <a:lnTo>
                    <a:pt x="2102" y="4165"/>
                  </a:lnTo>
                  <a:lnTo>
                    <a:pt x="2146" y="4196"/>
                  </a:lnTo>
                  <a:lnTo>
                    <a:pt x="2192" y="4225"/>
                  </a:lnTo>
                  <a:lnTo>
                    <a:pt x="2238" y="4255"/>
                  </a:lnTo>
                  <a:lnTo>
                    <a:pt x="2284" y="4283"/>
                  </a:lnTo>
                  <a:lnTo>
                    <a:pt x="2331" y="4310"/>
                  </a:lnTo>
                  <a:lnTo>
                    <a:pt x="2377" y="4337"/>
                  </a:lnTo>
                  <a:lnTo>
                    <a:pt x="2425" y="4364"/>
                  </a:lnTo>
                  <a:lnTo>
                    <a:pt x="2472" y="4390"/>
                  </a:lnTo>
                  <a:lnTo>
                    <a:pt x="2520" y="4415"/>
                  </a:lnTo>
                  <a:lnTo>
                    <a:pt x="2568" y="4440"/>
                  </a:lnTo>
                  <a:lnTo>
                    <a:pt x="2616" y="4465"/>
                  </a:lnTo>
                  <a:lnTo>
                    <a:pt x="2666" y="4488"/>
                  </a:lnTo>
                  <a:lnTo>
                    <a:pt x="2714" y="4511"/>
                  </a:lnTo>
                  <a:lnTo>
                    <a:pt x="2764" y="4533"/>
                  </a:lnTo>
                  <a:lnTo>
                    <a:pt x="2813" y="4554"/>
                  </a:lnTo>
                  <a:lnTo>
                    <a:pt x="2863" y="4576"/>
                  </a:lnTo>
                  <a:lnTo>
                    <a:pt x="2913" y="4596"/>
                  </a:lnTo>
                  <a:lnTo>
                    <a:pt x="2963" y="4615"/>
                  </a:lnTo>
                  <a:lnTo>
                    <a:pt x="3014" y="4635"/>
                  </a:lnTo>
                  <a:lnTo>
                    <a:pt x="3066" y="4653"/>
                  </a:lnTo>
                  <a:lnTo>
                    <a:pt x="3116" y="4670"/>
                  </a:lnTo>
                  <a:lnTo>
                    <a:pt x="3168" y="4687"/>
                  </a:lnTo>
                  <a:lnTo>
                    <a:pt x="3220" y="4702"/>
                  </a:lnTo>
                  <a:lnTo>
                    <a:pt x="3272" y="4718"/>
                  </a:lnTo>
                  <a:lnTo>
                    <a:pt x="3325" y="4733"/>
                  </a:lnTo>
                  <a:lnTo>
                    <a:pt x="3377" y="4746"/>
                  </a:lnTo>
                  <a:lnTo>
                    <a:pt x="3430" y="4760"/>
                  </a:lnTo>
                  <a:lnTo>
                    <a:pt x="3483" y="4773"/>
                  </a:lnTo>
                  <a:lnTo>
                    <a:pt x="3536" y="4785"/>
                  </a:lnTo>
                  <a:lnTo>
                    <a:pt x="3590" y="4796"/>
                  </a:lnTo>
                  <a:lnTo>
                    <a:pt x="3643" y="4806"/>
                  </a:lnTo>
                  <a:lnTo>
                    <a:pt x="3697" y="4815"/>
                  </a:lnTo>
                  <a:lnTo>
                    <a:pt x="3751" y="4825"/>
                  </a:lnTo>
                  <a:lnTo>
                    <a:pt x="3805" y="4832"/>
                  </a:lnTo>
                  <a:lnTo>
                    <a:pt x="3860" y="4840"/>
                  </a:lnTo>
                  <a:lnTo>
                    <a:pt x="3915" y="4847"/>
                  </a:lnTo>
                  <a:lnTo>
                    <a:pt x="3969" y="4853"/>
                  </a:lnTo>
                  <a:lnTo>
                    <a:pt x="4025" y="4857"/>
                  </a:lnTo>
                  <a:lnTo>
                    <a:pt x="4080" y="4862"/>
                  </a:lnTo>
                  <a:lnTo>
                    <a:pt x="4135" y="4865"/>
                  </a:lnTo>
                  <a:lnTo>
                    <a:pt x="4191" y="4869"/>
                  </a:lnTo>
                  <a:lnTo>
                    <a:pt x="4248" y="4870"/>
                  </a:lnTo>
                  <a:lnTo>
                    <a:pt x="4303" y="4872"/>
                  </a:lnTo>
                  <a:lnTo>
                    <a:pt x="4359" y="4872"/>
                  </a:lnTo>
                  <a:lnTo>
                    <a:pt x="4359" y="4770"/>
                  </a:lnTo>
                  <a:lnTo>
                    <a:pt x="4304" y="4769"/>
                  </a:lnTo>
                  <a:lnTo>
                    <a:pt x="4250" y="4769"/>
                  </a:lnTo>
                  <a:lnTo>
                    <a:pt x="4195" y="4767"/>
                  </a:lnTo>
                  <a:lnTo>
                    <a:pt x="4140" y="4763"/>
                  </a:lnTo>
                  <a:lnTo>
                    <a:pt x="4086" y="4760"/>
                  </a:lnTo>
                  <a:lnTo>
                    <a:pt x="4032" y="4756"/>
                  </a:lnTo>
                  <a:lnTo>
                    <a:pt x="3977" y="4751"/>
                  </a:lnTo>
                  <a:lnTo>
                    <a:pt x="3924" y="4745"/>
                  </a:lnTo>
                  <a:lnTo>
                    <a:pt x="3870" y="4739"/>
                  </a:lnTo>
                  <a:lnTo>
                    <a:pt x="3817" y="4732"/>
                  </a:lnTo>
                  <a:lnTo>
                    <a:pt x="3764" y="4724"/>
                  </a:lnTo>
                  <a:lnTo>
                    <a:pt x="3710" y="4715"/>
                  </a:lnTo>
                  <a:lnTo>
                    <a:pt x="3658" y="4706"/>
                  </a:lnTo>
                  <a:lnTo>
                    <a:pt x="3605" y="4696"/>
                  </a:lnTo>
                  <a:lnTo>
                    <a:pt x="3553" y="4684"/>
                  </a:lnTo>
                  <a:lnTo>
                    <a:pt x="3501" y="4673"/>
                  </a:lnTo>
                  <a:lnTo>
                    <a:pt x="3449" y="4661"/>
                  </a:lnTo>
                  <a:lnTo>
                    <a:pt x="3397" y="4648"/>
                  </a:lnTo>
                  <a:lnTo>
                    <a:pt x="3346" y="4633"/>
                  </a:lnTo>
                  <a:lnTo>
                    <a:pt x="3295" y="4620"/>
                  </a:lnTo>
                  <a:lnTo>
                    <a:pt x="3244" y="4604"/>
                  </a:lnTo>
                  <a:lnTo>
                    <a:pt x="3193" y="4588"/>
                  </a:lnTo>
                  <a:lnTo>
                    <a:pt x="3142" y="4572"/>
                  </a:lnTo>
                  <a:lnTo>
                    <a:pt x="3093" y="4555"/>
                  </a:lnTo>
                  <a:lnTo>
                    <a:pt x="3042" y="4537"/>
                  </a:lnTo>
                  <a:lnTo>
                    <a:pt x="2993" y="4519"/>
                  </a:lnTo>
                  <a:lnTo>
                    <a:pt x="2943" y="4500"/>
                  </a:lnTo>
                  <a:lnTo>
                    <a:pt x="2894" y="4480"/>
                  </a:lnTo>
                  <a:lnTo>
                    <a:pt x="2846" y="4459"/>
                  </a:lnTo>
                  <a:lnTo>
                    <a:pt x="2797" y="4438"/>
                  </a:lnTo>
                  <a:lnTo>
                    <a:pt x="2749" y="4416"/>
                  </a:lnTo>
                  <a:lnTo>
                    <a:pt x="2700" y="4395"/>
                  </a:lnTo>
                  <a:lnTo>
                    <a:pt x="2653" y="4371"/>
                  </a:lnTo>
                  <a:lnTo>
                    <a:pt x="2605" y="4347"/>
                  </a:lnTo>
                  <a:lnTo>
                    <a:pt x="2558" y="4324"/>
                  </a:lnTo>
                  <a:lnTo>
                    <a:pt x="2512" y="4299"/>
                  </a:lnTo>
                  <a:lnTo>
                    <a:pt x="2465" y="4273"/>
                  </a:lnTo>
                  <a:lnTo>
                    <a:pt x="2419" y="4247"/>
                  </a:lnTo>
                  <a:lnTo>
                    <a:pt x="2373" y="4221"/>
                  </a:lnTo>
                  <a:lnTo>
                    <a:pt x="2328" y="4193"/>
                  </a:lnTo>
                  <a:lnTo>
                    <a:pt x="2282" y="4165"/>
                  </a:lnTo>
                  <a:lnTo>
                    <a:pt x="2238" y="4137"/>
                  </a:lnTo>
                  <a:lnTo>
                    <a:pt x="2193" y="4108"/>
                  </a:lnTo>
                  <a:lnTo>
                    <a:pt x="2149" y="4078"/>
                  </a:lnTo>
                  <a:lnTo>
                    <a:pt x="2105" y="4048"/>
                  </a:lnTo>
                  <a:lnTo>
                    <a:pt x="2061" y="4017"/>
                  </a:lnTo>
                  <a:lnTo>
                    <a:pt x="2018" y="3985"/>
                  </a:lnTo>
                  <a:lnTo>
                    <a:pt x="1975" y="3954"/>
                  </a:lnTo>
                  <a:lnTo>
                    <a:pt x="1933" y="3921"/>
                  </a:lnTo>
                  <a:lnTo>
                    <a:pt x="1891" y="3888"/>
                  </a:lnTo>
                  <a:lnTo>
                    <a:pt x="1849" y="3854"/>
                  </a:lnTo>
                  <a:lnTo>
                    <a:pt x="1808" y="3820"/>
                  </a:lnTo>
                  <a:lnTo>
                    <a:pt x="1767" y="3785"/>
                  </a:lnTo>
                  <a:lnTo>
                    <a:pt x="1726" y="3750"/>
                  </a:lnTo>
                  <a:lnTo>
                    <a:pt x="1687" y="3715"/>
                  </a:lnTo>
                  <a:lnTo>
                    <a:pt x="1646" y="3679"/>
                  </a:lnTo>
                  <a:lnTo>
                    <a:pt x="1608" y="3642"/>
                  </a:lnTo>
                  <a:lnTo>
                    <a:pt x="1569" y="3604"/>
                  </a:lnTo>
                  <a:lnTo>
                    <a:pt x="1530" y="3567"/>
                  </a:lnTo>
                  <a:lnTo>
                    <a:pt x="1492" y="3528"/>
                  </a:lnTo>
                  <a:lnTo>
                    <a:pt x="1454" y="3490"/>
                  </a:lnTo>
                  <a:lnTo>
                    <a:pt x="1417" y="3450"/>
                  </a:lnTo>
                  <a:lnTo>
                    <a:pt x="1380" y="3411"/>
                  </a:lnTo>
                  <a:lnTo>
                    <a:pt x="1344" y="3370"/>
                  </a:lnTo>
                  <a:lnTo>
                    <a:pt x="1307" y="3329"/>
                  </a:lnTo>
                  <a:lnTo>
                    <a:pt x="1272" y="3289"/>
                  </a:lnTo>
                  <a:lnTo>
                    <a:pt x="1237" y="3247"/>
                  </a:lnTo>
                  <a:lnTo>
                    <a:pt x="1202" y="3205"/>
                  </a:lnTo>
                  <a:lnTo>
                    <a:pt x="1168" y="3162"/>
                  </a:lnTo>
                  <a:lnTo>
                    <a:pt x="1134" y="3119"/>
                  </a:lnTo>
                  <a:lnTo>
                    <a:pt x="1101" y="3075"/>
                  </a:lnTo>
                  <a:lnTo>
                    <a:pt x="1068" y="3031"/>
                  </a:lnTo>
                  <a:lnTo>
                    <a:pt x="1035" y="2987"/>
                  </a:lnTo>
                  <a:lnTo>
                    <a:pt x="1003" y="2942"/>
                  </a:lnTo>
                  <a:lnTo>
                    <a:pt x="971" y="2897"/>
                  </a:lnTo>
                  <a:lnTo>
                    <a:pt x="941" y="2851"/>
                  </a:lnTo>
                  <a:lnTo>
                    <a:pt x="910" y="2805"/>
                  </a:lnTo>
                  <a:lnTo>
                    <a:pt x="880" y="2758"/>
                  </a:lnTo>
                  <a:lnTo>
                    <a:pt x="851" y="2712"/>
                  </a:lnTo>
                  <a:lnTo>
                    <a:pt x="822" y="2664"/>
                  </a:lnTo>
                  <a:lnTo>
                    <a:pt x="793" y="2616"/>
                  </a:lnTo>
                  <a:lnTo>
                    <a:pt x="765" y="2568"/>
                  </a:lnTo>
                  <a:lnTo>
                    <a:pt x="738" y="2520"/>
                  </a:lnTo>
                  <a:lnTo>
                    <a:pt x="710" y="2470"/>
                  </a:lnTo>
                  <a:lnTo>
                    <a:pt x="684" y="2421"/>
                  </a:lnTo>
                  <a:lnTo>
                    <a:pt x="658" y="2372"/>
                  </a:lnTo>
                  <a:lnTo>
                    <a:pt x="632" y="2321"/>
                  </a:lnTo>
                  <a:lnTo>
                    <a:pt x="607" y="2271"/>
                  </a:lnTo>
                  <a:lnTo>
                    <a:pt x="583" y="2220"/>
                  </a:lnTo>
                  <a:lnTo>
                    <a:pt x="558" y="2169"/>
                  </a:lnTo>
                  <a:lnTo>
                    <a:pt x="535" y="2117"/>
                  </a:lnTo>
                  <a:lnTo>
                    <a:pt x="513" y="2065"/>
                  </a:lnTo>
                  <a:lnTo>
                    <a:pt x="491" y="2013"/>
                  </a:lnTo>
                  <a:lnTo>
                    <a:pt x="469" y="1960"/>
                  </a:lnTo>
                  <a:lnTo>
                    <a:pt x="448" y="1908"/>
                  </a:lnTo>
                  <a:lnTo>
                    <a:pt x="427" y="1854"/>
                  </a:lnTo>
                  <a:lnTo>
                    <a:pt x="407" y="1800"/>
                  </a:lnTo>
                  <a:lnTo>
                    <a:pt x="387" y="1746"/>
                  </a:lnTo>
                  <a:lnTo>
                    <a:pt x="369" y="1692"/>
                  </a:lnTo>
                  <a:lnTo>
                    <a:pt x="351" y="1638"/>
                  </a:lnTo>
                  <a:lnTo>
                    <a:pt x="333" y="1582"/>
                  </a:lnTo>
                  <a:lnTo>
                    <a:pt x="316" y="1528"/>
                  </a:lnTo>
                  <a:lnTo>
                    <a:pt x="299" y="1472"/>
                  </a:lnTo>
                  <a:lnTo>
                    <a:pt x="283" y="1416"/>
                  </a:lnTo>
                  <a:lnTo>
                    <a:pt x="268" y="1360"/>
                  </a:lnTo>
                  <a:lnTo>
                    <a:pt x="253" y="1304"/>
                  </a:lnTo>
                  <a:lnTo>
                    <a:pt x="240" y="1247"/>
                  </a:lnTo>
                  <a:lnTo>
                    <a:pt x="225" y="1190"/>
                  </a:lnTo>
                  <a:lnTo>
                    <a:pt x="212" y="1133"/>
                  </a:lnTo>
                  <a:lnTo>
                    <a:pt x="200" y="1075"/>
                  </a:lnTo>
                  <a:lnTo>
                    <a:pt x="189" y="1018"/>
                  </a:lnTo>
                  <a:lnTo>
                    <a:pt x="178" y="960"/>
                  </a:lnTo>
                  <a:lnTo>
                    <a:pt x="168" y="901"/>
                  </a:lnTo>
                  <a:lnTo>
                    <a:pt x="158" y="842"/>
                  </a:lnTo>
                  <a:lnTo>
                    <a:pt x="149" y="784"/>
                  </a:lnTo>
                  <a:lnTo>
                    <a:pt x="140" y="725"/>
                  </a:lnTo>
                  <a:lnTo>
                    <a:pt x="132" y="666"/>
                  </a:lnTo>
                  <a:lnTo>
                    <a:pt x="125" y="606"/>
                  </a:lnTo>
                  <a:lnTo>
                    <a:pt x="119" y="547"/>
                  </a:lnTo>
                  <a:lnTo>
                    <a:pt x="113" y="487"/>
                  </a:lnTo>
                  <a:lnTo>
                    <a:pt x="108" y="427"/>
                  </a:lnTo>
                  <a:lnTo>
                    <a:pt x="103" y="366"/>
                  </a:lnTo>
                  <a:lnTo>
                    <a:pt x="100" y="306"/>
                  </a:lnTo>
                  <a:lnTo>
                    <a:pt x="96" y="245"/>
                  </a:lnTo>
                  <a:lnTo>
                    <a:pt x="94" y="184"/>
                  </a:lnTo>
                  <a:lnTo>
                    <a:pt x="92" y="123"/>
                  </a:lnTo>
                  <a:lnTo>
                    <a:pt x="91" y="62"/>
                  </a:lnTo>
                  <a:lnTo>
                    <a:pt x="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3" name="Freeform 7"/>
            <p:cNvSpPr>
              <a:spLocks/>
            </p:cNvSpPr>
            <p:nvPr/>
          </p:nvSpPr>
          <p:spPr bwMode="auto">
            <a:xfrm>
              <a:off x="1735" y="2568"/>
              <a:ext cx="726" cy="733"/>
            </a:xfrm>
            <a:custGeom>
              <a:avLst/>
              <a:gdLst>
                <a:gd name="T0" fmla="*/ 0 w 4359"/>
                <a:gd name="T1" fmla="*/ 0 h 4871"/>
                <a:gd name="T2" fmla="*/ 0 w 4359"/>
                <a:gd name="T3" fmla="*/ 0 h 4871"/>
                <a:gd name="T4" fmla="*/ 0 w 4359"/>
                <a:gd name="T5" fmla="*/ 0 h 4871"/>
                <a:gd name="T6" fmla="*/ 0 w 4359"/>
                <a:gd name="T7" fmla="*/ 0 h 4871"/>
                <a:gd name="T8" fmla="*/ 0 w 4359"/>
                <a:gd name="T9" fmla="*/ 0 h 4871"/>
                <a:gd name="T10" fmla="*/ 0 w 4359"/>
                <a:gd name="T11" fmla="*/ 0 h 4871"/>
                <a:gd name="T12" fmla="*/ 0 w 4359"/>
                <a:gd name="T13" fmla="*/ 0 h 4871"/>
                <a:gd name="T14" fmla="*/ 0 w 4359"/>
                <a:gd name="T15" fmla="*/ 0 h 4871"/>
                <a:gd name="T16" fmla="*/ 0 w 4359"/>
                <a:gd name="T17" fmla="*/ 0 h 4871"/>
                <a:gd name="T18" fmla="*/ 0 w 4359"/>
                <a:gd name="T19" fmla="*/ 0 h 4871"/>
                <a:gd name="T20" fmla="*/ 0 w 4359"/>
                <a:gd name="T21" fmla="*/ 0 h 4871"/>
                <a:gd name="T22" fmla="*/ 0 w 4359"/>
                <a:gd name="T23" fmla="*/ 0 h 4871"/>
                <a:gd name="T24" fmla="*/ 0 w 4359"/>
                <a:gd name="T25" fmla="*/ 0 h 4871"/>
                <a:gd name="T26" fmla="*/ 0 w 4359"/>
                <a:gd name="T27" fmla="*/ 0 h 4871"/>
                <a:gd name="T28" fmla="*/ 0 w 4359"/>
                <a:gd name="T29" fmla="*/ 0 h 4871"/>
                <a:gd name="T30" fmla="*/ 0 w 4359"/>
                <a:gd name="T31" fmla="*/ 0 h 4871"/>
                <a:gd name="T32" fmla="*/ 0 w 4359"/>
                <a:gd name="T33" fmla="*/ 0 h 4871"/>
                <a:gd name="T34" fmla="*/ 0 w 4359"/>
                <a:gd name="T35" fmla="*/ 0 h 4871"/>
                <a:gd name="T36" fmla="*/ 0 w 4359"/>
                <a:gd name="T37" fmla="*/ 0 h 4871"/>
                <a:gd name="T38" fmla="*/ 0 w 4359"/>
                <a:gd name="T39" fmla="*/ 0 h 4871"/>
                <a:gd name="T40" fmla="*/ 0 w 4359"/>
                <a:gd name="T41" fmla="*/ 0 h 4871"/>
                <a:gd name="T42" fmla="*/ 0 w 4359"/>
                <a:gd name="T43" fmla="*/ 0 h 4871"/>
                <a:gd name="T44" fmla="*/ 0 w 4359"/>
                <a:gd name="T45" fmla="*/ 0 h 4871"/>
                <a:gd name="T46" fmla="*/ 0 w 4359"/>
                <a:gd name="T47" fmla="*/ 0 h 4871"/>
                <a:gd name="T48" fmla="*/ 0 w 4359"/>
                <a:gd name="T49" fmla="*/ 0 h 4871"/>
                <a:gd name="T50" fmla="*/ 0 w 4359"/>
                <a:gd name="T51" fmla="*/ 0 h 4871"/>
                <a:gd name="T52" fmla="*/ 0 w 4359"/>
                <a:gd name="T53" fmla="*/ 0 h 4871"/>
                <a:gd name="T54" fmla="*/ 0 w 4359"/>
                <a:gd name="T55" fmla="*/ 0 h 4871"/>
                <a:gd name="T56" fmla="*/ 0 w 4359"/>
                <a:gd name="T57" fmla="*/ 0 h 4871"/>
                <a:gd name="T58" fmla="*/ 0 w 4359"/>
                <a:gd name="T59" fmla="*/ 0 h 4871"/>
                <a:gd name="T60" fmla="*/ 0 w 4359"/>
                <a:gd name="T61" fmla="*/ 0 h 4871"/>
                <a:gd name="T62" fmla="*/ 0 w 4359"/>
                <a:gd name="T63" fmla="*/ 0 h 4871"/>
                <a:gd name="T64" fmla="*/ 0 w 4359"/>
                <a:gd name="T65" fmla="*/ 0 h 4871"/>
                <a:gd name="T66" fmla="*/ 0 w 4359"/>
                <a:gd name="T67" fmla="*/ 0 h 4871"/>
                <a:gd name="T68" fmla="*/ 0 w 4359"/>
                <a:gd name="T69" fmla="*/ 0 h 4871"/>
                <a:gd name="T70" fmla="*/ 0 w 4359"/>
                <a:gd name="T71" fmla="*/ 0 h 4871"/>
                <a:gd name="T72" fmla="*/ 0 w 4359"/>
                <a:gd name="T73" fmla="*/ 0 h 4871"/>
                <a:gd name="T74" fmla="*/ 0 w 4359"/>
                <a:gd name="T75" fmla="*/ 0 h 4871"/>
                <a:gd name="T76" fmla="*/ 0 w 4359"/>
                <a:gd name="T77" fmla="*/ 0 h 4871"/>
                <a:gd name="T78" fmla="*/ 0 w 4359"/>
                <a:gd name="T79" fmla="*/ 0 h 4871"/>
                <a:gd name="T80" fmla="*/ 0 w 4359"/>
                <a:gd name="T81" fmla="*/ 0 h 4871"/>
                <a:gd name="T82" fmla="*/ 0 w 4359"/>
                <a:gd name="T83" fmla="*/ 0 h 4871"/>
                <a:gd name="T84" fmla="*/ 0 w 4359"/>
                <a:gd name="T85" fmla="*/ 0 h 4871"/>
                <a:gd name="T86" fmla="*/ 0 w 4359"/>
                <a:gd name="T87" fmla="*/ 0 h 4871"/>
                <a:gd name="T88" fmla="*/ 0 w 4359"/>
                <a:gd name="T89" fmla="*/ 0 h 4871"/>
                <a:gd name="T90" fmla="*/ 0 w 4359"/>
                <a:gd name="T91" fmla="*/ 0 h 4871"/>
                <a:gd name="T92" fmla="*/ 0 w 4359"/>
                <a:gd name="T93" fmla="*/ 0 h 4871"/>
                <a:gd name="T94" fmla="*/ 0 w 4359"/>
                <a:gd name="T95" fmla="*/ 0 h 4871"/>
                <a:gd name="T96" fmla="*/ 0 w 4359"/>
                <a:gd name="T97" fmla="*/ 0 h 4871"/>
                <a:gd name="T98" fmla="*/ 0 w 4359"/>
                <a:gd name="T99" fmla="*/ 0 h 4871"/>
                <a:gd name="T100" fmla="*/ 0 w 4359"/>
                <a:gd name="T101" fmla="*/ 0 h 4871"/>
                <a:gd name="T102" fmla="*/ 0 w 4359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1"/>
                <a:gd name="T158" fmla="*/ 4359 w 4359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1">
                  <a:moveTo>
                    <a:pt x="4359" y="0"/>
                  </a:moveTo>
                  <a:lnTo>
                    <a:pt x="4359" y="0"/>
                  </a:lnTo>
                  <a:lnTo>
                    <a:pt x="4303" y="0"/>
                  </a:lnTo>
                  <a:lnTo>
                    <a:pt x="4248" y="2"/>
                  </a:lnTo>
                  <a:lnTo>
                    <a:pt x="4191" y="3"/>
                  </a:lnTo>
                  <a:lnTo>
                    <a:pt x="4135" y="7"/>
                  </a:lnTo>
                  <a:lnTo>
                    <a:pt x="4080" y="10"/>
                  </a:lnTo>
                  <a:lnTo>
                    <a:pt x="4025" y="15"/>
                  </a:lnTo>
                  <a:lnTo>
                    <a:pt x="3969" y="19"/>
                  </a:lnTo>
                  <a:lnTo>
                    <a:pt x="3915" y="25"/>
                  </a:lnTo>
                  <a:lnTo>
                    <a:pt x="3860" y="32"/>
                  </a:lnTo>
                  <a:lnTo>
                    <a:pt x="3805" y="40"/>
                  </a:lnTo>
                  <a:lnTo>
                    <a:pt x="3751" y="47"/>
                  </a:lnTo>
                  <a:lnTo>
                    <a:pt x="3697" y="57"/>
                  </a:lnTo>
                  <a:lnTo>
                    <a:pt x="3643" y="66"/>
                  </a:lnTo>
                  <a:lnTo>
                    <a:pt x="3590" y="77"/>
                  </a:lnTo>
                  <a:lnTo>
                    <a:pt x="3536" y="87"/>
                  </a:lnTo>
                  <a:lnTo>
                    <a:pt x="3483" y="100"/>
                  </a:lnTo>
                  <a:lnTo>
                    <a:pt x="3430" y="112"/>
                  </a:lnTo>
                  <a:lnTo>
                    <a:pt x="3377" y="126"/>
                  </a:lnTo>
                  <a:lnTo>
                    <a:pt x="3325" y="139"/>
                  </a:lnTo>
                  <a:lnTo>
                    <a:pt x="3272" y="154"/>
                  </a:lnTo>
                  <a:lnTo>
                    <a:pt x="3220" y="170"/>
                  </a:lnTo>
                  <a:lnTo>
                    <a:pt x="3168" y="185"/>
                  </a:lnTo>
                  <a:lnTo>
                    <a:pt x="3116" y="202"/>
                  </a:lnTo>
                  <a:lnTo>
                    <a:pt x="3066" y="219"/>
                  </a:lnTo>
                  <a:lnTo>
                    <a:pt x="3014" y="237"/>
                  </a:lnTo>
                  <a:lnTo>
                    <a:pt x="2963" y="257"/>
                  </a:lnTo>
                  <a:lnTo>
                    <a:pt x="2913" y="276"/>
                  </a:lnTo>
                  <a:lnTo>
                    <a:pt x="2863" y="296"/>
                  </a:lnTo>
                  <a:lnTo>
                    <a:pt x="2813" y="318"/>
                  </a:lnTo>
                  <a:lnTo>
                    <a:pt x="2764" y="339"/>
                  </a:lnTo>
                  <a:lnTo>
                    <a:pt x="2714" y="361"/>
                  </a:lnTo>
                  <a:lnTo>
                    <a:pt x="2666" y="385"/>
                  </a:lnTo>
                  <a:lnTo>
                    <a:pt x="2616" y="407"/>
                  </a:lnTo>
                  <a:lnTo>
                    <a:pt x="2568" y="432"/>
                  </a:lnTo>
                  <a:lnTo>
                    <a:pt x="2520" y="457"/>
                  </a:lnTo>
                  <a:lnTo>
                    <a:pt x="2472" y="482"/>
                  </a:lnTo>
                  <a:lnTo>
                    <a:pt x="2425" y="508"/>
                  </a:lnTo>
                  <a:lnTo>
                    <a:pt x="2377" y="535"/>
                  </a:lnTo>
                  <a:lnTo>
                    <a:pt x="2331" y="562"/>
                  </a:lnTo>
                  <a:lnTo>
                    <a:pt x="2284" y="589"/>
                  </a:lnTo>
                  <a:lnTo>
                    <a:pt x="2238" y="619"/>
                  </a:lnTo>
                  <a:lnTo>
                    <a:pt x="2192" y="647"/>
                  </a:lnTo>
                  <a:lnTo>
                    <a:pt x="2146" y="676"/>
                  </a:lnTo>
                  <a:lnTo>
                    <a:pt x="2102" y="707"/>
                  </a:lnTo>
                  <a:lnTo>
                    <a:pt x="2056" y="737"/>
                  </a:lnTo>
                  <a:lnTo>
                    <a:pt x="2012" y="769"/>
                  </a:lnTo>
                  <a:lnTo>
                    <a:pt x="1968" y="802"/>
                  </a:lnTo>
                  <a:lnTo>
                    <a:pt x="1925" y="834"/>
                  </a:lnTo>
                  <a:lnTo>
                    <a:pt x="1881" y="867"/>
                  </a:lnTo>
                  <a:lnTo>
                    <a:pt x="1839" y="901"/>
                  </a:lnTo>
                  <a:lnTo>
                    <a:pt x="1796" y="935"/>
                  </a:lnTo>
                  <a:lnTo>
                    <a:pt x="1754" y="970"/>
                  </a:lnTo>
                  <a:lnTo>
                    <a:pt x="1712" y="1005"/>
                  </a:lnTo>
                  <a:lnTo>
                    <a:pt x="1671" y="1042"/>
                  </a:lnTo>
                  <a:lnTo>
                    <a:pt x="1629" y="1078"/>
                  </a:lnTo>
                  <a:lnTo>
                    <a:pt x="1589" y="1115"/>
                  </a:lnTo>
                  <a:lnTo>
                    <a:pt x="1548" y="1152"/>
                  </a:lnTo>
                  <a:lnTo>
                    <a:pt x="1509" y="1191"/>
                  </a:lnTo>
                  <a:lnTo>
                    <a:pt x="1469" y="1229"/>
                  </a:lnTo>
                  <a:lnTo>
                    <a:pt x="1431" y="1268"/>
                  </a:lnTo>
                  <a:lnTo>
                    <a:pt x="1392" y="1307"/>
                  </a:lnTo>
                  <a:lnTo>
                    <a:pt x="1354" y="1348"/>
                  </a:lnTo>
                  <a:lnTo>
                    <a:pt x="1317" y="1389"/>
                  </a:lnTo>
                  <a:lnTo>
                    <a:pt x="1279" y="1430"/>
                  </a:lnTo>
                  <a:lnTo>
                    <a:pt x="1243" y="1471"/>
                  </a:lnTo>
                  <a:lnTo>
                    <a:pt x="1206" y="1513"/>
                  </a:lnTo>
                  <a:lnTo>
                    <a:pt x="1170" y="1556"/>
                  </a:lnTo>
                  <a:lnTo>
                    <a:pt x="1134" y="1599"/>
                  </a:lnTo>
                  <a:lnTo>
                    <a:pt x="1100" y="1642"/>
                  </a:lnTo>
                  <a:lnTo>
                    <a:pt x="1066" y="1686"/>
                  </a:lnTo>
                  <a:lnTo>
                    <a:pt x="1031" y="1731"/>
                  </a:lnTo>
                  <a:lnTo>
                    <a:pt x="998" y="1776"/>
                  </a:lnTo>
                  <a:lnTo>
                    <a:pt x="964" y="1821"/>
                  </a:lnTo>
                  <a:lnTo>
                    <a:pt x="932" y="1867"/>
                  </a:lnTo>
                  <a:lnTo>
                    <a:pt x="900" y="1914"/>
                  </a:lnTo>
                  <a:lnTo>
                    <a:pt x="868" y="1960"/>
                  </a:lnTo>
                  <a:lnTo>
                    <a:pt x="837" y="2007"/>
                  </a:lnTo>
                  <a:lnTo>
                    <a:pt x="805" y="2055"/>
                  </a:lnTo>
                  <a:lnTo>
                    <a:pt x="776" y="2102"/>
                  </a:lnTo>
                  <a:lnTo>
                    <a:pt x="746" y="2151"/>
                  </a:lnTo>
                  <a:lnTo>
                    <a:pt x="717" y="2200"/>
                  </a:lnTo>
                  <a:lnTo>
                    <a:pt x="688" y="2249"/>
                  </a:lnTo>
                  <a:lnTo>
                    <a:pt x="660" y="2299"/>
                  </a:lnTo>
                  <a:lnTo>
                    <a:pt x="632" y="2349"/>
                  </a:lnTo>
                  <a:lnTo>
                    <a:pt x="605" y="2399"/>
                  </a:lnTo>
                  <a:lnTo>
                    <a:pt x="579" y="2450"/>
                  </a:lnTo>
                  <a:lnTo>
                    <a:pt x="552" y="2502"/>
                  </a:lnTo>
                  <a:lnTo>
                    <a:pt x="527" y="2553"/>
                  </a:lnTo>
                  <a:lnTo>
                    <a:pt x="502" y="2605"/>
                  </a:lnTo>
                  <a:lnTo>
                    <a:pt x="477" y="2657"/>
                  </a:lnTo>
                  <a:lnTo>
                    <a:pt x="454" y="2710"/>
                  </a:lnTo>
                  <a:lnTo>
                    <a:pt x="431" y="2763"/>
                  </a:lnTo>
                  <a:lnTo>
                    <a:pt x="408" y="2816"/>
                  </a:lnTo>
                  <a:lnTo>
                    <a:pt x="385" y="2870"/>
                  </a:lnTo>
                  <a:lnTo>
                    <a:pt x="364" y="2923"/>
                  </a:lnTo>
                  <a:lnTo>
                    <a:pt x="343" y="2979"/>
                  </a:lnTo>
                  <a:lnTo>
                    <a:pt x="323" y="3033"/>
                  </a:lnTo>
                  <a:lnTo>
                    <a:pt x="302" y="3089"/>
                  </a:lnTo>
                  <a:lnTo>
                    <a:pt x="283" y="3144"/>
                  </a:lnTo>
                  <a:lnTo>
                    <a:pt x="265" y="3199"/>
                  </a:lnTo>
                  <a:lnTo>
                    <a:pt x="247" y="3256"/>
                  </a:lnTo>
                  <a:lnTo>
                    <a:pt x="229" y="3311"/>
                  </a:lnTo>
                  <a:lnTo>
                    <a:pt x="212" y="3369"/>
                  </a:lnTo>
                  <a:lnTo>
                    <a:pt x="196" y="3426"/>
                  </a:lnTo>
                  <a:lnTo>
                    <a:pt x="181" y="3483"/>
                  </a:lnTo>
                  <a:lnTo>
                    <a:pt x="166" y="3541"/>
                  </a:lnTo>
                  <a:lnTo>
                    <a:pt x="152" y="3599"/>
                  </a:lnTo>
                  <a:lnTo>
                    <a:pt x="137" y="3656"/>
                  </a:lnTo>
                  <a:lnTo>
                    <a:pt x="124" y="3715"/>
                  </a:lnTo>
                  <a:lnTo>
                    <a:pt x="112" y="3774"/>
                  </a:lnTo>
                  <a:lnTo>
                    <a:pt x="100" y="3833"/>
                  </a:lnTo>
                  <a:lnTo>
                    <a:pt x="89" y="3892"/>
                  </a:lnTo>
                  <a:lnTo>
                    <a:pt x="78" y="3951"/>
                  </a:lnTo>
                  <a:lnTo>
                    <a:pt x="68" y="4011"/>
                  </a:lnTo>
                  <a:lnTo>
                    <a:pt x="58" y="4071"/>
                  </a:lnTo>
                  <a:lnTo>
                    <a:pt x="50" y="4131"/>
                  </a:lnTo>
                  <a:lnTo>
                    <a:pt x="42" y="4192"/>
                  </a:lnTo>
                  <a:lnTo>
                    <a:pt x="35" y="4252"/>
                  </a:lnTo>
                  <a:lnTo>
                    <a:pt x="28" y="4313"/>
                  </a:lnTo>
                  <a:lnTo>
                    <a:pt x="22" y="4374"/>
                  </a:lnTo>
                  <a:lnTo>
                    <a:pt x="17" y="4437"/>
                  </a:lnTo>
                  <a:lnTo>
                    <a:pt x="13" y="4498"/>
                  </a:lnTo>
                  <a:lnTo>
                    <a:pt x="9" y="4560"/>
                  </a:lnTo>
                  <a:lnTo>
                    <a:pt x="6" y="4621"/>
                  </a:lnTo>
                  <a:lnTo>
                    <a:pt x="3" y="4684"/>
                  </a:lnTo>
                  <a:lnTo>
                    <a:pt x="1" y="4747"/>
                  </a:lnTo>
                  <a:lnTo>
                    <a:pt x="0" y="4809"/>
                  </a:lnTo>
                  <a:lnTo>
                    <a:pt x="0" y="4871"/>
                  </a:lnTo>
                  <a:lnTo>
                    <a:pt x="91" y="4871"/>
                  </a:lnTo>
                  <a:lnTo>
                    <a:pt x="91" y="4810"/>
                  </a:lnTo>
                  <a:lnTo>
                    <a:pt x="92" y="4749"/>
                  </a:lnTo>
                  <a:lnTo>
                    <a:pt x="94" y="4688"/>
                  </a:lnTo>
                  <a:lnTo>
                    <a:pt x="96" y="4627"/>
                  </a:lnTo>
                  <a:lnTo>
                    <a:pt x="100" y="4566"/>
                  </a:lnTo>
                  <a:lnTo>
                    <a:pt x="103" y="4506"/>
                  </a:lnTo>
                  <a:lnTo>
                    <a:pt x="108" y="4445"/>
                  </a:lnTo>
                  <a:lnTo>
                    <a:pt x="113" y="4385"/>
                  </a:lnTo>
                  <a:lnTo>
                    <a:pt x="119" y="4325"/>
                  </a:lnTo>
                  <a:lnTo>
                    <a:pt x="125" y="4266"/>
                  </a:lnTo>
                  <a:lnTo>
                    <a:pt x="132" y="4206"/>
                  </a:lnTo>
                  <a:lnTo>
                    <a:pt x="140" y="4147"/>
                  </a:lnTo>
                  <a:lnTo>
                    <a:pt x="149" y="4088"/>
                  </a:lnTo>
                  <a:lnTo>
                    <a:pt x="158" y="4030"/>
                  </a:lnTo>
                  <a:lnTo>
                    <a:pt x="168" y="3971"/>
                  </a:lnTo>
                  <a:lnTo>
                    <a:pt x="178" y="3912"/>
                  </a:lnTo>
                  <a:lnTo>
                    <a:pt x="189" y="3854"/>
                  </a:lnTo>
                  <a:lnTo>
                    <a:pt x="200" y="3797"/>
                  </a:lnTo>
                  <a:lnTo>
                    <a:pt x="212" y="3739"/>
                  </a:lnTo>
                  <a:lnTo>
                    <a:pt x="225" y="3682"/>
                  </a:lnTo>
                  <a:lnTo>
                    <a:pt x="240" y="3625"/>
                  </a:lnTo>
                  <a:lnTo>
                    <a:pt x="253" y="3568"/>
                  </a:lnTo>
                  <a:lnTo>
                    <a:pt x="268" y="3512"/>
                  </a:lnTo>
                  <a:lnTo>
                    <a:pt x="283" y="3456"/>
                  </a:lnTo>
                  <a:lnTo>
                    <a:pt x="299" y="3400"/>
                  </a:lnTo>
                  <a:lnTo>
                    <a:pt x="316" y="3344"/>
                  </a:lnTo>
                  <a:lnTo>
                    <a:pt x="333" y="3290"/>
                  </a:lnTo>
                  <a:lnTo>
                    <a:pt x="351" y="3234"/>
                  </a:lnTo>
                  <a:lnTo>
                    <a:pt x="369" y="3180"/>
                  </a:lnTo>
                  <a:lnTo>
                    <a:pt x="387" y="3126"/>
                  </a:lnTo>
                  <a:lnTo>
                    <a:pt x="407" y="3072"/>
                  </a:lnTo>
                  <a:lnTo>
                    <a:pt x="427" y="3018"/>
                  </a:lnTo>
                  <a:lnTo>
                    <a:pt x="448" y="2964"/>
                  </a:lnTo>
                  <a:lnTo>
                    <a:pt x="469" y="2912"/>
                  </a:lnTo>
                  <a:lnTo>
                    <a:pt x="491" y="2859"/>
                  </a:lnTo>
                  <a:lnTo>
                    <a:pt x="513" y="2807"/>
                  </a:lnTo>
                  <a:lnTo>
                    <a:pt x="535" y="2755"/>
                  </a:lnTo>
                  <a:lnTo>
                    <a:pt x="558" y="2703"/>
                  </a:lnTo>
                  <a:lnTo>
                    <a:pt x="583" y="2652"/>
                  </a:lnTo>
                  <a:lnTo>
                    <a:pt x="607" y="2601"/>
                  </a:lnTo>
                  <a:lnTo>
                    <a:pt x="632" y="2551"/>
                  </a:lnTo>
                  <a:lnTo>
                    <a:pt x="658" y="2501"/>
                  </a:lnTo>
                  <a:lnTo>
                    <a:pt x="684" y="2451"/>
                  </a:lnTo>
                  <a:lnTo>
                    <a:pt x="710" y="2402"/>
                  </a:lnTo>
                  <a:lnTo>
                    <a:pt x="738" y="2352"/>
                  </a:lnTo>
                  <a:lnTo>
                    <a:pt x="765" y="2304"/>
                  </a:lnTo>
                  <a:lnTo>
                    <a:pt x="793" y="2256"/>
                  </a:lnTo>
                  <a:lnTo>
                    <a:pt x="822" y="2208"/>
                  </a:lnTo>
                  <a:lnTo>
                    <a:pt x="851" y="2160"/>
                  </a:lnTo>
                  <a:lnTo>
                    <a:pt x="880" y="2114"/>
                  </a:lnTo>
                  <a:lnTo>
                    <a:pt x="910" y="2067"/>
                  </a:lnTo>
                  <a:lnTo>
                    <a:pt x="941" y="2021"/>
                  </a:lnTo>
                  <a:lnTo>
                    <a:pt x="971" y="1975"/>
                  </a:lnTo>
                  <a:lnTo>
                    <a:pt x="1003" y="1931"/>
                  </a:lnTo>
                  <a:lnTo>
                    <a:pt x="1035" y="1885"/>
                  </a:lnTo>
                  <a:lnTo>
                    <a:pt x="1068" y="1841"/>
                  </a:lnTo>
                  <a:lnTo>
                    <a:pt x="1101" y="1797"/>
                  </a:lnTo>
                  <a:lnTo>
                    <a:pt x="1134" y="1753"/>
                  </a:lnTo>
                  <a:lnTo>
                    <a:pt x="1168" y="1710"/>
                  </a:lnTo>
                  <a:lnTo>
                    <a:pt x="1202" y="1667"/>
                  </a:lnTo>
                  <a:lnTo>
                    <a:pt x="1237" y="1625"/>
                  </a:lnTo>
                  <a:lnTo>
                    <a:pt x="1272" y="1583"/>
                  </a:lnTo>
                  <a:lnTo>
                    <a:pt x="1307" y="1543"/>
                  </a:lnTo>
                  <a:lnTo>
                    <a:pt x="1344" y="1502"/>
                  </a:lnTo>
                  <a:lnTo>
                    <a:pt x="1380" y="1461"/>
                  </a:lnTo>
                  <a:lnTo>
                    <a:pt x="1417" y="1422"/>
                  </a:lnTo>
                  <a:lnTo>
                    <a:pt x="1454" y="1382"/>
                  </a:lnTo>
                  <a:lnTo>
                    <a:pt x="1492" y="1344"/>
                  </a:lnTo>
                  <a:lnTo>
                    <a:pt x="1530" y="1305"/>
                  </a:lnTo>
                  <a:lnTo>
                    <a:pt x="1569" y="1268"/>
                  </a:lnTo>
                  <a:lnTo>
                    <a:pt x="1608" y="1230"/>
                  </a:lnTo>
                  <a:lnTo>
                    <a:pt x="1646" y="1193"/>
                  </a:lnTo>
                  <a:lnTo>
                    <a:pt x="1687" y="1157"/>
                  </a:lnTo>
                  <a:lnTo>
                    <a:pt x="1726" y="1122"/>
                  </a:lnTo>
                  <a:lnTo>
                    <a:pt x="1767" y="1087"/>
                  </a:lnTo>
                  <a:lnTo>
                    <a:pt x="1808" y="1052"/>
                  </a:lnTo>
                  <a:lnTo>
                    <a:pt x="1849" y="1018"/>
                  </a:lnTo>
                  <a:lnTo>
                    <a:pt x="1891" y="984"/>
                  </a:lnTo>
                  <a:lnTo>
                    <a:pt x="1933" y="951"/>
                  </a:lnTo>
                  <a:lnTo>
                    <a:pt x="1975" y="918"/>
                  </a:lnTo>
                  <a:lnTo>
                    <a:pt x="2018" y="887"/>
                  </a:lnTo>
                  <a:lnTo>
                    <a:pt x="2061" y="855"/>
                  </a:lnTo>
                  <a:lnTo>
                    <a:pt x="2105" y="824"/>
                  </a:lnTo>
                  <a:lnTo>
                    <a:pt x="2149" y="794"/>
                  </a:lnTo>
                  <a:lnTo>
                    <a:pt x="2193" y="765"/>
                  </a:lnTo>
                  <a:lnTo>
                    <a:pt x="2238" y="735"/>
                  </a:lnTo>
                  <a:lnTo>
                    <a:pt x="2282" y="707"/>
                  </a:lnTo>
                  <a:lnTo>
                    <a:pt x="2328" y="679"/>
                  </a:lnTo>
                  <a:lnTo>
                    <a:pt x="2373" y="651"/>
                  </a:lnTo>
                  <a:lnTo>
                    <a:pt x="2419" y="625"/>
                  </a:lnTo>
                  <a:lnTo>
                    <a:pt x="2465" y="599"/>
                  </a:lnTo>
                  <a:lnTo>
                    <a:pt x="2512" y="573"/>
                  </a:lnTo>
                  <a:lnTo>
                    <a:pt x="2558" y="549"/>
                  </a:lnTo>
                  <a:lnTo>
                    <a:pt x="2605" y="525"/>
                  </a:lnTo>
                  <a:lnTo>
                    <a:pt x="2653" y="501"/>
                  </a:lnTo>
                  <a:lnTo>
                    <a:pt x="2700" y="477"/>
                  </a:lnTo>
                  <a:lnTo>
                    <a:pt x="2749" y="456"/>
                  </a:lnTo>
                  <a:lnTo>
                    <a:pt x="2797" y="434"/>
                  </a:lnTo>
                  <a:lnTo>
                    <a:pt x="2846" y="413"/>
                  </a:lnTo>
                  <a:lnTo>
                    <a:pt x="2894" y="392"/>
                  </a:lnTo>
                  <a:lnTo>
                    <a:pt x="2943" y="372"/>
                  </a:lnTo>
                  <a:lnTo>
                    <a:pt x="2993" y="353"/>
                  </a:lnTo>
                  <a:lnTo>
                    <a:pt x="3042" y="335"/>
                  </a:lnTo>
                  <a:lnTo>
                    <a:pt x="3093" y="317"/>
                  </a:lnTo>
                  <a:lnTo>
                    <a:pt x="3142" y="300"/>
                  </a:lnTo>
                  <a:lnTo>
                    <a:pt x="3193" y="284"/>
                  </a:lnTo>
                  <a:lnTo>
                    <a:pt x="3244" y="268"/>
                  </a:lnTo>
                  <a:lnTo>
                    <a:pt x="3295" y="252"/>
                  </a:lnTo>
                  <a:lnTo>
                    <a:pt x="3346" y="239"/>
                  </a:lnTo>
                  <a:lnTo>
                    <a:pt x="3397" y="224"/>
                  </a:lnTo>
                  <a:lnTo>
                    <a:pt x="3449" y="211"/>
                  </a:lnTo>
                  <a:lnTo>
                    <a:pt x="3501" y="199"/>
                  </a:lnTo>
                  <a:lnTo>
                    <a:pt x="3553" y="188"/>
                  </a:lnTo>
                  <a:lnTo>
                    <a:pt x="3605" y="176"/>
                  </a:lnTo>
                  <a:lnTo>
                    <a:pt x="3658" y="166"/>
                  </a:lnTo>
                  <a:lnTo>
                    <a:pt x="3710" y="157"/>
                  </a:lnTo>
                  <a:lnTo>
                    <a:pt x="3764" y="148"/>
                  </a:lnTo>
                  <a:lnTo>
                    <a:pt x="3817" y="140"/>
                  </a:lnTo>
                  <a:lnTo>
                    <a:pt x="3870" y="133"/>
                  </a:lnTo>
                  <a:lnTo>
                    <a:pt x="3924" y="127"/>
                  </a:lnTo>
                  <a:lnTo>
                    <a:pt x="3977" y="121"/>
                  </a:lnTo>
                  <a:lnTo>
                    <a:pt x="4032" y="116"/>
                  </a:lnTo>
                  <a:lnTo>
                    <a:pt x="4086" y="112"/>
                  </a:lnTo>
                  <a:lnTo>
                    <a:pt x="4140" y="109"/>
                  </a:lnTo>
                  <a:lnTo>
                    <a:pt x="4195" y="105"/>
                  </a:lnTo>
                  <a:lnTo>
                    <a:pt x="4250" y="103"/>
                  </a:lnTo>
                  <a:lnTo>
                    <a:pt x="4304" y="103"/>
                  </a:lnTo>
                  <a:lnTo>
                    <a:pt x="4359" y="102"/>
                  </a:lnTo>
                  <a:lnTo>
                    <a:pt x="4359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4" name="Freeform 8"/>
            <p:cNvSpPr>
              <a:spLocks/>
            </p:cNvSpPr>
            <p:nvPr/>
          </p:nvSpPr>
          <p:spPr bwMode="auto">
            <a:xfrm>
              <a:off x="1971" y="2827"/>
              <a:ext cx="485" cy="513"/>
            </a:xfrm>
            <a:custGeom>
              <a:avLst/>
              <a:gdLst>
                <a:gd name="T0" fmla="*/ 0 w 2905"/>
                <a:gd name="T1" fmla="*/ 0 h 3409"/>
                <a:gd name="T2" fmla="*/ 0 w 2905"/>
                <a:gd name="T3" fmla="*/ 0 h 3409"/>
                <a:gd name="T4" fmla="*/ 0 w 2905"/>
                <a:gd name="T5" fmla="*/ 0 h 3409"/>
                <a:gd name="T6" fmla="*/ 0 w 2905"/>
                <a:gd name="T7" fmla="*/ 0 h 3409"/>
                <a:gd name="T8" fmla="*/ 0 w 2905"/>
                <a:gd name="T9" fmla="*/ 0 h 3409"/>
                <a:gd name="T10" fmla="*/ 0 w 2905"/>
                <a:gd name="T11" fmla="*/ 0 h 3409"/>
                <a:gd name="T12" fmla="*/ 0 w 2905"/>
                <a:gd name="T13" fmla="*/ 0 h 3409"/>
                <a:gd name="T14" fmla="*/ 0 w 2905"/>
                <a:gd name="T15" fmla="*/ 0 h 3409"/>
                <a:gd name="T16" fmla="*/ 0 w 2905"/>
                <a:gd name="T17" fmla="*/ 0 h 3409"/>
                <a:gd name="T18" fmla="*/ 0 w 2905"/>
                <a:gd name="T19" fmla="*/ 0 h 34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05"/>
                <a:gd name="T31" fmla="*/ 0 h 3409"/>
                <a:gd name="T32" fmla="*/ 2905 w 2905"/>
                <a:gd name="T33" fmla="*/ 3409 h 34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05" h="3409">
                  <a:moveTo>
                    <a:pt x="95" y="3357"/>
                  </a:moveTo>
                  <a:lnTo>
                    <a:pt x="85" y="3409"/>
                  </a:lnTo>
                  <a:lnTo>
                    <a:pt x="2905" y="69"/>
                  </a:lnTo>
                  <a:lnTo>
                    <a:pt x="2838" y="0"/>
                  </a:lnTo>
                  <a:lnTo>
                    <a:pt x="19" y="3339"/>
                  </a:lnTo>
                  <a:lnTo>
                    <a:pt x="9" y="3391"/>
                  </a:lnTo>
                  <a:lnTo>
                    <a:pt x="19" y="3339"/>
                  </a:lnTo>
                  <a:lnTo>
                    <a:pt x="0" y="3362"/>
                  </a:lnTo>
                  <a:lnTo>
                    <a:pt x="9" y="3391"/>
                  </a:lnTo>
                  <a:lnTo>
                    <a:pt x="95" y="3357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5" name="Freeform 9"/>
            <p:cNvSpPr>
              <a:spLocks/>
            </p:cNvSpPr>
            <p:nvPr/>
          </p:nvSpPr>
          <p:spPr bwMode="auto">
            <a:xfrm>
              <a:off x="1973" y="3332"/>
              <a:ext cx="133" cy="351"/>
            </a:xfrm>
            <a:custGeom>
              <a:avLst/>
              <a:gdLst>
                <a:gd name="T0" fmla="*/ 0 w 799"/>
                <a:gd name="T1" fmla="*/ 0 h 2329"/>
                <a:gd name="T2" fmla="*/ 0 w 799"/>
                <a:gd name="T3" fmla="*/ 0 h 2329"/>
                <a:gd name="T4" fmla="*/ 0 w 799"/>
                <a:gd name="T5" fmla="*/ 0 h 2329"/>
                <a:gd name="T6" fmla="*/ 0 w 799"/>
                <a:gd name="T7" fmla="*/ 0 h 2329"/>
                <a:gd name="T8" fmla="*/ 0 w 799"/>
                <a:gd name="T9" fmla="*/ 0 h 2329"/>
                <a:gd name="T10" fmla="*/ 0 w 799"/>
                <a:gd name="T11" fmla="*/ 0 h 2329"/>
                <a:gd name="T12" fmla="*/ 0 w 799"/>
                <a:gd name="T13" fmla="*/ 0 h 2329"/>
                <a:gd name="T14" fmla="*/ 0 w 799"/>
                <a:gd name="T15" fmla="*/ 0 h 2329"/>
                <a:gd name="T16" fmla="*/ 0 w 799"/>
                <a:gd name="T17" fmla="*/ 0 h 2329"/>
                <a:gd name="T18" fmla="*/ 0 w 799"/>
                <a:gd name="T19" fmla="*/ 0 h 23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99"/>
                <a:gd name="T31" fmla="*/ 0 h 2329"/>
                <a:gd name="T32" fmla="*/ 799 w 799"/>
                <a:gd name="T33" fmla="*/ 2329 h 23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99" h="2329">
                  <a:moveTo>
                    <a:pt x="736" y="2211"/>
                  </a:moveTo>
                  <a:lnTo>
                    <a:pt x="799" y="2240"/>
                  </a:lnTo>
                  <a:lnTo>
                    <a:pt x="86" y="0"/>
                  </a:lnTo>
                  <a:lnTo>
                    <a:pt x="0" y="34"/>
                  </a:lnTo>
                  <a:lnTo>
                    <a:pt x="713" y="2274"/>
                  </a:lnTo>
                  <a:lnTo>
                    <a:pt x="777" y="2302"/>
                  </a:lnTo>
                  <a:lnTo>
                    <a:pt x="713" y="2274"/>
                  </a:lnTo>
                  <a:lnTo>
                    <a:pt x="731" y="2329"/>
                  </a:lnTo>
                  <a:lnTo>
                    <a:pt x="777" y="2302"/>
                  </a:lnTo>
                  <a:lnTo>
                    <a:pt x="736" y="2211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6" name="Freeform 10"/>
            <p:cNvSpPr>
              <a:spLocks/>
            </p:cNvSpPr>
            <p:nvPr/>
          </p:nvSpPr>
          <p:spPr bwMode="auto">
            <a:xfrm>
              <a:off x="2096" y="3323"/>
              <a:ext cx="663" cy="356"/>
            </a:xfrm>
            <a:custGeom>
              <a:avLst/>
              <a:gdLst>
                <a:gd name="T0" fmla="*/ 0 w 3980"/>
                <a:gd name="T1" fmla="*/ 0 h 2368"/>
                <a:gd name="T2" fmla="*/ 0 w 3980"/>
                <a:gd name="T3" fmla="*/ 0 h 2368"/>
                <a:gd name="T4" fmla="*/ 0 w 3980"/>
                <a:gd name="T5" fmla="*/ 0 h 2368"/>
                <a:gd name="T6" fmla="*/ 0 w 3980"/>
                <a:gd name="T7" fmla="*/ 0 h 2368"/>
                <a:gd name="T8" fmla="*/ 0 w 3980"/>
                <a:gd name="T9" fmla="*/ 0 h 2368"/>
                <a:gd name="T10" fmla="*/ 0 w 3980"/>
                <a:gd name="T11" fmla="*/ 0 h 23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80"/>
                <a:gd name="T19" fmla="*/ 0 h 2368"/>
                <a:gd name="T20" fmla="*/ 3980 w 3980"/>
                <a:gd name="T21" fmla="*/ 2368 h 23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80" h="2368">
                  <a:moveTo>
                    <a:pt x="3959" y="45"/>
                  </a:moveTo>
                  <a:lnTo>
                    <a:pt x="3938" y="0"/>
                  </a:lnTo>
                  <a:lnTo>
                    <a:pt x="0" y="2277"/>
                  </a:lnTo>
                  <a:lnTo>
                    <a:pt x="41" y="2368"/>
                  </a:lnTo>
                  <a:lnTo>
                    <a:pt x="3980" y="90"/>
                  </a:lnTo>
                  <a:lnTo>
                    <a:pt x="3959" y="45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7" name="Freeform 11"/>
            <p:cNvSpPr>
              <a:spLocks/>
            </p:cNvSpPr>
            <p:nvPr/>
          </p:nvSpPr>
          <p:spPr bwMode="auto">
            <a:xfrm>
              <a:off x="2401" y="3425"/>
              <a:ext cx="528" cy="322"/>
            </a:xfrm>
            <a:custGeom>
              <a:avLst/>
              <a:gdLst>
                <a:gd name="T0" fmla="*/ 0 w 3171"/>
                <a:gd name="T1" fmla="*/ 0 h 2138"/>
                <a:gd name="T2" fmla="*/ 0 w 3171"/>
                <a:gd name="T3" fmla="*/ 0 h 2138"/>
                <a:gd name="T4" fmla="*/ 0 w 3171"/>
                <a:gd name="T5" fmla="*/ 0 h 2138"/>
                <a:gd name="T6" fmla="*/ 0 w 3171"/>
                <a:gd name="T7" fmla="*/ 0 h 2138"/>
                <a:gd name="T8" fmla="*/ 0 w 3171"/>
                <a:gd name="T9" fmla="*/ 0 h 2138"/>
                <a:gd name="T10" fmla="*/ 0 w 3171"/>
                <a:gd name="T11" fmla="*/ 0 h 2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71"/>
                <a:gd name="T19" fmla="*/ 0 h 2138"/>
                <a:gd name="T20" fmla="*/ 3171 w 3171"/>
                <a:gd name="T21" fmla="*/ 2138 h 2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71" h="2138">
                  <a:moveTo>
                    <a:pt x="3147" y="43"/>
                  </a:moveTo>
                  <a:lnTo>
                    <a:pt x="3125" y="0"/>
                  </a:lnTo>
                  <a:lnTo>
                    <a:pt x="0" y="2049"/>
                  </a:lnTo>
                  <a:lnTo>
                    <a:pt x="45" y="2138"/>
                  </a:lnTo>
                  <a:lnTo>
                    <a:pt x="3171" y="87"/>
                  </a:lnTo>
                  <a:lnTo>
                    <a:pt x="3147" y="43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8" name="Freeform 12"/>
            <p:cNvSpPr>
              <a:spLocks/>
            </p:cNvSpPr>
            <p:nvPr/>
          </p:nvSpPr>
          <p:spPr bwMode="auto">
            <a:xfrm>
              <a:off x="2677" y="2901"/>
              <a:ext cx="356" cy="227"/>
            </a:xfrm>
            <a:custGeom>
              <a:avLst/>
              <a:gdLst>
                <a:gd name="T0" fmla="*/ 0 w 2136"/>
                <a:gd name="T1" fmla="*/ 0 h 1515"/>
                <a:gd name="T2" fmla="*/ 0 w 2136"/>
                <a:gd name="T3" fmla="*/ 0 h 1515"/>
                <a:gd name="T4" fmla="*/ 0 w 2136"/>
                <a:gd name="T5" fmla="*/ 0 h 1515"/>
                <a:gd name="T6" fmla="*/ 0 w 2136"/>
                <a:gd name="T7" fmla="*/ 0 h 1515"/>
                <a:gd name="T8" fmla="*/ 0 w 2136"/>
                <a:gd name="T9" fmla="*/ 0 h 1515"/>
                <a:gd name="T10" fmla="*/ 0 w 2136"/>
                <a:gd name="T11" fmla="*/ 0 h 1515"/>
                <a:gd name="T12" fmla="*/ 0 w 2136"/>
                <a:gd name="T13" fmla="*/ 0 h 1515"/>
                <a:gd name="T14" fmla="*/ 0 w 2136"/>
                <a:gd name="T15" fmla="*/ 0 h 1515"/>
                <a:gd name="T16" fmla="*/ 0 w 2136"/>
                <a:gd name="T17" fmla="*/ 0 h 1515"/>
                <a:gd name="T18" fmla="*/ 0 w 2136"/>
                <a:gd name="T19" fmla="*/ 0 h 15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36"/>
                <a:gd name="T31" fmla="*/ 0 h 1515"/>
                <a:gd name="T32" fmla="*/ 2136 w 2136"/>
                <a:gd name="T33" fmla="*/ 1515 h 15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36" h="1515">
                  <a:moveTo>
                    <a:pt x="104" y="90"/>
                  </a:moveTo>
                  <a:lnTo>
                    <a:pt x="35" y="141"/>
                  </a:lnTo>
                  <a:lnTo>
                    <a:pt x="2090" y="1515"/>
                  </a:lnTo>
                  <a:lnTo>
                    <a:pt x="2136" y="1428"/>
                  </a:lnTo>
                  <a:lnTo>
                    <a:pt x="82" y="54"/>
                  </a:lnTo>
                  <a:lnTo>
                    <a:pt x="13" y="105"/>
                  </a:lnTo>
                  <a:lnTo>
                    <a:pt x="82" y="54"/>
                  </a:lnTo>
                  <a:lnTo>
                    <a:pt x="0" y="0"/>
                  </a:lnTo>
                  <a:lnTo>
                    <a:pt x="13" y="105"/>
                  </a:lnTo>
                  <a:lnTo>
                    <a:pt x="104" y="9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9" name="Freeform 13"/>
            <p:cNvSpPr>
              <a:spLocks/>
            </p:cNvSpPr>
            <p:nvPr/>
          </p:nvSpPr>
          <p:spPr bwMode="auto">
            <a:xfrm>
              <a:off x="2679" y="2913"/>
              <a:ext cx="75" cy="410"/>
            </a:xfrm>
            <a:custGeom>
              <a:avLst/>
              <a:gdLst>
                <a:gd name="T0" fmla="*/ 0 w 446"/>
                <a:gd name="T1" fmla="*/ 0 h 2717"/>
                <a:gd name="T2" fmla="*/ 0 w 446"/>
                <a:gd name="T3" fmla="*/ 0 h 2717"/>
                <a:gd name="T4" fmla="*/ 0 w 446"/>
                <a:gd name="T5" fmla="*/ 0 h 2717"/>
                <a:gd name="T6" fmla="*/ 0 w 446"/>
                <a:gd name="T7" fmla="*/ 0 h 2717"/>
                <a:gd name="T8" fmla="*/ 0 w 446"/>
                <a:gd name="T9" fmla="*/ 0 h 2717"/>
                <a:gd name="T10" fmla="*/ 0 w 446"/>
                <a:gd name="T11" fmla="*/ 0 h 27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"/>
                <a:gd name="T19" fmla="*/ 0 h 2717"/>
                <a:gd name="T20" fmla="*/ 446 w 446"/>
                <a:gd name="T21" fmla="*/ 2717 h 27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" h="2717">
                  <a:moveTo>
                    <a:pt x="402" y="2710"/>
                  </a:moveTo>
                  <a:lnTo>
                    <a:pt x="446" y="2702"/>
                  </a:lnTo>
                  <a:lnTo>
                    <a:pt x="91" y="0"/>
                  </a:lnTo>
                  <a:lnTo>
                    <a:pt x="0" y="15"/>
                  </a:lnTo>
                  <a:lnTo>
                    <a:pt x="356" y="2717"/>
                  </a:lnTo>
                  <a:lnTo>
                    <a:pt x="402" y="271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46126" name="Freeform 14"/>
          <p:cNvSpPr>
            <a:spLocks/>
          </p:cNvSpPr>
          <p:nvPr/>
        </p:nvSpPr>
        <p:spPr bwMode="auto">
          <a:xfrm>
            <a:off x="6456363" y="4292600"/>
            <a:ext cx="360362" cy="298450"/>
          </a:xfrm>
          <a:custGeom>
            <a:avLst/>
            <a:gdLst>
              <a:gd name="T0" fmla="*/ 2147483647 w 1361"/>
              <a:gd name="T1" fmla="*/ 2147483647 h 1317"/>
              <a:gd name="T2" fmla="*/ 2147483647 w 1361"/>
              <a:gd name="T3" fmla="*/ 2147483647 h 1317"/>
              <a:gd name="T4" fmla="*/ 2147483647 w 1361"/>
              <a:gd name="T5" fmla="*/ 2147483647 h 1317"/>
              <a:gd name="T6" fmla="*/ 2147483647 w 1361"/>
              <a:gd name="T7" fmla="*/ 2147483647 h 1317"/>
              <a:gd name="T8" fmla="*/ 2147483647 w 1361"/>
              <a:gd name="T9" fmla="*/ 2147483647 h 1317"/>
              <a:gd name="T10" fmla="*/ 2147483647 w 1361"/>
              <a:gd name="T11" fmla="*/ 2147483647 h 1317"/>
              <a:gd name="T12" fmla="*/ 2147483647 w 1361"/>
              <a:gd name="T13" fmla="*/ 2147483647 h 1317"/>
              <a:gd name="T14" fmla="*/ 2147483647 w 1361"/>
              <a:gd name="T15" fmla="*/ 2147483647 h 1317"/>
              <a:gd name="T16" fmla="*/ 2147483647 w 1361"/>
              <a:gd name="T17" fmla="*/ 2147483647 h 1317"/>
              <a:gd name="T18" fmla="*/ 2147483647 w 1361"/>
              <a:gd name="T19" fmla="*/ 2147483647 h 1317"/>
              <a:gd name="T20" fmla="*/ 2147483647 w 1361"/>
              <a:gd name="T21" fmla="*/ 2147483647 h 1317"/>
              <a:gd name="T22" fmla="*/ 2147483647 w 1361"/>
              <a:gd name="T23" fmla="*/ 2147483647 h 1317"/>
              <a:gd name="T24" fmla="*/ 2147483647 w 1361"/>
              <a:gd name="T25" fmla="*/ 2147483647 h 1317"/>
              <a:gd name="T26" fmla="*/ 2147483647 w 1361"/>
              <a:gd name="T27" fmla="*/ 2147483647 h 1317"/>
              <a:gd name="T28" fmla="*/ 2147483647 w 1361"/>
              <a:gd name="T29" fmla="*/ 2147483647 h 1317"/>
              <a:gd name="T30" fmla="*/ 2147483647 w 1361"/>
              <a:gd name="T31" fmla="*/ 2147483647 h 1317"/>
              <a:gd name="T32" fmla="*/ 2147483647 w 1361"/>
              <a:gd name="T33" fmla="*/ 2147483647 h 1317"/>
              <a:gd name="T34" fmla="*/ 2147483647 w 1361"/>
              <a:gd name="T35" fmla="*/ 2147483647 h 1317"/>
              <a:gd name="T36" fmla="*/ 2147483647 w 1361"/>
              <a:gd name="T37" fmla="*/ 2147483647 h 1317"/>
              <a:gd name="T38" fmla="*/ 2147483647 w 1361"/>
              <a:gd name="T39" fmla="*/ 2147483647 h 1317"/>
              <a:gd name="T40" fmla="*/ 2147483647 w 1361"/>
              <a:gd name="T41" fmla="*/ 2147483647 h 1317"/>
              <a:gd name="T42" fmla="*/ 2147483647 w 1361"/>
              <a:gd name="T43" fmla="*/ 2147483647 h 1317"/>
              <a:gd name="T44" fmla="*/ 2147483647 w 1361"/>
              <a:gd name="T45" fmla="*/ 2147483647 h 1317"/>
              <a:gd name="T46" fmla="*/ 2147483647 w 1361"/>
              <a:gd name="T47" fmla="*/ 2147483647 h 1317"/>
              <a:gd name="T48" fmla="*/ 2147483647 w 1361"/>
              <a:gd name="T49" fmla="*/ 2147483647 h 1317"/>
              <a:gd name="T50" fmla="*/ 2147483647 w 1361"/>
              <a:gd name="T51" fmla="*/ 2147483647 h 1317"/>
              <a:gd name="T52" fmla="*/ 2147483647 w 1361"/>
              <a:gd name="T53" fmla="*/ 2147483647 h 1317"/>
              <a:gd name="T54" fmla="*/ 2147483647 w 1361"/>
              <a:gd name="T55" fmla="*/ 2147483647 h 1317"/>
              <a:gd name="T56" fmla="*/ 2147483647 w 1361"/>
              <a:gd name="T57" fmla="*/ 2147483647 h 1317"/>
              <a:gd name="T58" fmla="*/ 2147483647 w 1361"/>
              <a:gd name="T59" fmla="*/ 2147483647 h 1317"/>
              <a:gd name="T60" fmla="*/ 2147483647 w 1361"/>
              <a:gd name="T61" fmla="*/ 2147483647 h 1317"/>
              <a:gd name="T62" fmla="*/ 2147483647 w 1361"/>
              <a:gd name="T63" fmla="*/ 2147483647 h 1317"/>
              <a:gd name="T64" fmla="*/ 2147483647 w 1361"/>
              <a:gd name="T65" fmla="*/ 2147483647 h 1317"/>
              <a:gd name="T66" fmla="*/ 2147483647 w 1361"/>
              <a:gd name="T67" fmla="*/ 2147483647 h 1317"/>
              <a:gd name="T68" fmla="*/ 2147483647 w 1361"/>
              <a:gd name="T69" fmla="*/ 2147483647 h 1317"/>
              <a:gd name="T70" fmla="*/ 2147483647 w 1361"/>
              <a:gd name="T71" fmla="*/ 2147483647 h 1317"/>
              <a:gd name="T72" fmla="*/ 2147483647 w 1361"/>
              <a:gd name="T73" fmla="*/ 2147483647 h 1317"/>
              <a:gd name="T74" fmla="*/ 2147483647 w 1361"/>
              <a:gd name="T75" fmla="*/ 2147483647 h 1317"/>
              <a:gd name="T76" fmla="*/ 2147483647 w 1361"/>
              <a:gd name="T77" fmla="*/ 2147483647 h 1317"/>
              <a:gd name="T78" fmla="*/ 2147483647 w 1361"/>
              <a:gd name="T79" fmla="*/ 2147483647 h 1317"/>
              <a:gd name="T80" fmla="*/ 2147483647 w 1361"/>
              <a:gd name="T81" fmla="*/ 2147483647 h 1317"/>
              <a:gd name="T82" fmla="*/ 2147483647 w 1361"/>
              <a:gd name="T83" fmla="*/ 2147483647 h 1317"/>
              <a:gd name="T84" fmla="*/ 2147483647 w 1361"/>
              <a:gd name="T85" fmla="*/ 2147483647 h 1317"/>
              <a:gd name="T86" fmla="*/ 2147483647 w 1361"/>
              <a:gd name="T87" fmla="*/ 0 h 131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61"/>
              <a:gd name="T133" fmla="*/ 0 h 1317"/>
              <a:gd name="T134" fmla="*/ 1361 w 1361"/>
              <a:gd name="T135" fmla="*/ 1317 h 131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61" h="1317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27" name="Freeform 15"/>
          <p:cNvSpPr>
            <a:spLocks/>
          </p:cNvSpPr>
          <p:nvPr/>
        </p:nvSpPr>
        <p:spPr bwMode="auto">
          <a:xfrm>
            <a:off x="5394325" y="4384675"/>
            <a:ext cx="1257300" cy="901700"/>
          </a:xfrm>
          <a:custGeom>
            <a:avLst/>
            <a:gdLst>
              <a:gd name="T0" fmla="*/ 2147483647 w 4749"/>
              <a:gd name="T1" fmla="*/ 2147483647 h 3780"/>
              <a:gd name="T2" fmla="*/ 2147483647 w 4749"/>
              <a:gd name="T3" fmla="*/ 2147483647 h 3780"/>
              <a:gd name="T4" fmla="*/ 2147483647 w 4749"/>
              <a:gd name="T5" fmla="*/ 2147483647 h 3780"/>
              <a:gd name="T6" fmla="*/ 2147483647 w 4749"/>
              <a:gd name="T7" fmla="*/ 0 h 3780"/>
              <a:gd name="T8" fmla="*/ 0 w 4749"/>
              <a:gd name="T9" fmla="*/ 2147483647 h 3780"/>
              <a:gd name="T10" fmla="*/ 2147483647 w 4749"/>
              <a:gd name="T11" fmla="*/ 2147483647 h 37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49"/>
              <a:gd name="T19" fmla="*/ 0 h 3780"/>
              <a:gd name="T20" fmla="*/ 4749 w 4749"/>
              <a:gd name="T21" fmla="*/ 3780 h 37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49" h="3780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3546128" name="Rectangle 16"/>
          <p:cNvSpPr>
            <a:spLocks noChangeArrowheads="1"/>
          </p:cNvSpPr>
          <p:nvPr/>
        </p:nvSpPr>
        <p:spPr bwMode="auto">
          <a:xfrm>
            <a:off x="3287713" y="3429001"/>
            <a:ext cx="3816350" cy="331311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53255" name="Rectangle 17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Rotation Invariance by Orientation Normalization</a:t>
            </a:r>
          </a:p>
        </p:txBody>
      </p:sp>
      <p:sp>
        <p:nvSpPr>
          <p:cNvPr id="3546130" name="Rectangle 18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Compute orientation histogram</a:t>
            </a:r>
          </a:p>
          <a:p>
            <a:pPr eaLnBrk="1" hangingPunct="1"/>
            <a:r>
              <a:rPr lang="en-US"/>
              <a:t>Select dominant orientation</a:t>
            </a:r>
          </a:p>
          <a:p>
            <a:pPr eaLnBrk="1" hangingPunct="1"/>
            <a:r>
              <a:rPr lang="en-US"/>
              <a:t>Normalize: rotate to fixed orientation 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7608888" y="4652963"/>
            <a:ext cx="2609849" cy="1693862"/>
            <a:chOff x="3787" y="2931"/>
            <a:chExt cx="1644" cy="1067"/>
          </a:xfrm>
        </p:grpSpPr>
        <p:sp>
          <p:nvSpPr>
            <p:cNvPr id="53277" name="Freeform 20"/>
            <p:cNvSpPr>
              <a:spLocks/>
            </p:cNvSpPr>
            <p:nvPr/>
          </p:nvSpPr>
          <p:spPr bwMode="auto">
            <a:xfrm>
              <a:off x="3860" y="2931"/>
              <a:ext cx="1446" cy="15"/>
            </a:xfrm>
            <a:custGeom>
              <a:avLst/>
              <a:gdLst>
                <a:gd name="T0" fmla="*/ 1 w 8674"/>
                <a:gd name="T1" fmla="*/ 0 h 103"/>
                <a:gd name="T2" fmla="*/ 1 w 8674"/>
                <a:gd name="T3" fmla="*/ 0 h 103"/>
                <a:gd name="T4" fmla="*/ 0 w 8674"/>
                <a:gd name="T5" fmla="*/ 0 h 103"/>
                <a:gd name="T6" fmla="*/ 0 w 8674"/>
                <a:gd name="T7" fmla="*/ 0 h 103"/>
                <a:gd name="T8" fmla="*/ 1 w 8674"/>
                <a:gd name="T9" fmla="*/ 0 h 103"/>
                <a:gd name="T10" fmla="*/ 1 w 8674"/>
                <a:gd name="T11" fmla="*/ 0 h 103"/>
                <a:gd name="T12" fmla="*/ 1 w 8674"/>
                <a:gd name="T13" fmla="*/ 0 h 103"/>
                <a:gd name="T14" fmla="*/ 1 w 8674"/>
                <a:gd name="T15" fmla="*/ 0 h 103"/>
                <a:gd name="T16" fmla="*/ 1 w 8674"/>
                <a:gd name="T17" fmla="*/ 0 h 103"/>
                <a:gd name="T18" fmla="*/ 1 w 8674"/>
                <a:gd name="T19" fmla="*/ 0 h 1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674"/>
                <a:gd name="T31" fmla="*/ 0 h 103"/>
                <a:gd name="T32" fmla="*/ 8674 w 8674"/>
                <a:gd name="T33" fmla="*/ 103 h 10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674" h="103">
                  <a:moveTo>
                    <a:pt x="8674" y="52"/>
                  </a:moveTo>
                  <a:lnTo>
                    <a:pt x="8629" y="0"/>
                  </a:lnTo>
                  <a:lnTo>
                    <a:pt x="0" y="0"/>
                  </a:lnTo>
                  <a:lnTo>
                    <a:pt x="0" y="103"/>
                  </a:lnTo>
                  <a:lnTo>
                    <a:pt x="8629" y="103"/>
                  </a:lnTo>
                  <a:lnTo>
                    <a:pt x="8582" y="52"/>
                  </a:lnTo>
                  <a:lnTo>
                    <a:pt x="8674" y="52"/>
                  </a:lnTo>
                  <a:lnTo>
                    <a:pt x="8674" y="0"/>
                  </a:lnTo>
                  <a:lnTo>
                    <a:pt x="8629" y="0"/>
                  </a:lnTo>
                  <a:lnTo>
                    <a:pt x="8674" y="5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8" name="Freeform 21"/>
            <p:cNvSpPr>
              <a:spLocks/>
            </p:cNvSpPr>
            <p:nvPr/>
          </p:nvSpPr>
          <p:spPr bwMode="auto">
            <a:xfrm>
              <a:off x="5291" y="2939"/>
              <a:ext cx="15" cy="794"/>
            </a:xfrm>
            <a:custGeom>
              <a:avLst/>
              <a:gdLst>
                <a:gd name="T0" fmla="*/ 0 w 92"/>
                <a:gd name="T1" fmla="*/ 0 h 5560"/>
                <a:gd name="T2" fmla="*/ 0 w 92"/>
                <a:gd name="T3" fmla="*/ 0 h 5560"/>
                <a:gd name="T4" fmla="*/ 0 w 92"/>
                <a:gd name="T5" fmla="*/ 0 h 5560"/>
                <a:gd name="T6" fmla="*/ 0 w 92"/>
                <a:gd name="T7" fmla="*/ 0 h 5560"/>
                <a:gd name="T8" fmla="*/ 0 w 92"/>
                <a:gd name="T9" fmla="*/ 0 h 5560"/>
                <a:gd name="T10" fmla="*/ 0 w 92"/>
                <a:gd name="T11" fmla="*/ 0 h 5560"/>
                <a:gd name="T12" fmla="*/ 0 w 92"/>
                <a:gd name="T13" fmla="*/ 0 h 5560"/>
                <a:gd name="T14" fmla="*/ 0 w 92"/>
                <a:gd name="T15" fmla="*/ 0 h 5560"/>
                <a:gd name="T16" fmla="*/ 0 w 92"/>
                <a:gd name="T17" fmla="*/ 0 h 5560"/>
                <a:gd name="T18" fmla="*/ 0 w 92"/>
                <a:gd name="T19" fmla="*/ 0 h 55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5560"/>
                <a:gd name="T32" fmla="*/ 92 w 92"/>
                <a:gd name="T33" fmla="*/ 5560 h 55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5560">
                  <a:moveTo>
                    <a:pt x="47" y="5560"/>
                  </a:moveTo>
                  <a:lnTo>
                    <a:pt x="92" y="5509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5509"/>
                  </a:lnTo>
                  <a:lnTo>
                    <a:pt x="47" y="5458"/>
                  </a:lnTo>
                  <a:lnTo>
                    <a:pt x="47" y="5560"/>
                  </a:lnTo>
                  <a:lnTo>
                    <a:pt x="92" y="5560"/>
                  </a:lnTo>
                  <a:lnTo>
                    <a:pt x="92" y="5509"/>
                  </a:lnTo>
                  <a:lnTo>
                    <a:pt x="47" y="556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9" name="Freeform 22"/>
            <p:cNvSpPr>
              <a:spLocks/>
            </p:cNvSpPr>
            <p:nvPr/>
          </p:nvSpPr>
          <p:spPr bwMode="auto">
            <a:xfrm>
              <a:off x="3853" y="3718"/>
              <a:ext cx="1445" cy="15"/>
            </a:xfrm>
            <a:custGeom>
              <a:avLst/>
              <a:gdLst>
                <a:gd name="T0" fmla="*/ 0 w 8674"/>
                <a:gd name="T1" fmla="*/ 0 h 102"/>
                <a:gd name="T2" fmla="*/ 0 w 8674"/>
                <a:gd name="T3" fmla="*/ 0 h 102"/>
                <a:gd name="T4" fmla="*/ 1 w 8674"/>
                <a:gd name="T5" fmla="*/ 0 h 102"/>
                <a:gd name="T6" fmla="*/ 1 w 8674"/>
                <a:gd name="T7" fmla="*/ 0 h 102"/>
                <a:gd name="T8" fmla="*/ 0 w 8674"/>
                <a:gd name="T9" fmla="*/ 0 h 102"/>
                <a:gd name="T10" fmla="*/ 0 w 8674"/>
                <a:gd name="T11" fmla="*/ 0 h 102"/>
                <a:gd name="T12" fmla="*/ 0 w 8674"/>
                <a:gd name="T13" fmla="*/ 0 h 102"/>
                <a:gd name="T14" fmla="*/ 0 w 8674"/>
                <a:gd name="T15" fmla="*/ 0 h 102"/>
                <a:gd name="T16" fmla="*/ 0 w 8674"/>
                <a:gd name="T17" fmla="*/ 0 h 102"/>
                <a:gd name="T18" fmla="*/ 0 w 8674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674"/>
                <a:gd name="T31" fmla="*/ 0 h 102"/>
                <a:gd name="T32" fmla="*/ 8674 w 8674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674" h="102">
                  <a:moveTo>
                    <a:pt x="0" y="51"/>
                  </a:moveTo>
                  <a:lnTo>
                    <a:pt x="45" y="102"/>
                  </a:lnTo>
                  <a:lnTo>
                    <a:pt x="8674" y="102"/>
                  </a:lnTo>
                  <a:lnTo>
                    <a:pt x="8674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80" name="Freeform 23"/>
            <p:cNvSpPr>
              <a:spLocks/>
            </p:cNvSpPr>
            <p:nvPr/>
          </p:nvSpPr>
          <p:spPr bwMode="auto">
            <a:xfrm>
              <a:off x="3853" y="2931"/>
              <a:ext cx="15" cy="795"/>
            </a:xfrm>
            <a:custGeom>
              <a:avLst/>
              <a:gdLst>
                <a:gd name="T0" fmla="*/ 0 w 91"/>
                <a:gd name="T1" fmla="*/ 0 h 5561"/>
                <a:gd name="T2" fmla="*/ 0 w 91"/>
                <a:gd name="T3" fmla="*/ 0 h 5561"/>
                <a:gd name="T4" fmla="*/ 0 w 91"/>
                <a:gd name="T5" fmla="*/ 0 h 5561"/>
                <a:gd name="T6" fmla="*/ 0 w 91"/>
                <a:gd name="T7" fmla="*/ 0 h 5561"/>
                <a:gd name="T8" fmla="*/ 0 w 91"/>
                <a:gd name="T9" fmla="*/ 0 h 5561"/>
                <a:gd name="T10" fmla="*/ 0 w 91"/>
                <a:gd name="T11" fmla="*/ 0 h 5561"/>
                <a:gd name="T12" fmla="*/ 0 w 91"/>
                <a:gd name="T13" fmla="*/ 0 h 5561"/>
                <a:gd name="T14" fmla="*/ 0 w 91"/>
                <a:gd name="T15" fmla="*/ 0 h 5561"/>
                <a:gd name="T16" fmla="*/ 0 w 91"/>
                <a:gd name="T17" fmla="*/ 0 h 5561"/>
                <a:gd name="T18" fmla="*/ 0 w 91"/>
                <a:gd name="T19" fmla="*/ 0 h 55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5561"/>
                <a:gd name="T32" fmla="*/ 91 w 91"/>
                <a:gd name="T33" fmla="*/ 5561 h 55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5561">
                  <a:moveTo>
                    <a:pt x="45" y="0"/>
                  </a:moveTo>
                  <a:lnTo>
                    <a:pt x="0" y="52"/>
                  </a:lnTo>
                  <a:lnTo>
                    <a:pt x="0" y="5561"/>
                  </a:lnTo>
                  <a:lnTo>
                    <a:pt x="91" y="5561"/>
                  </a:lnTo>
                  <a:lnTo>
                    <a:pt x="91" y="52"/>
                  </a:lnTo>
                  <a:lnTo>
                    <a:pt x="45" y="103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81" name="Rectangle 24"/>
            <p:cNvSpPr>
              <a:spLocks noChangeArrowheads="1"/>
            </p:cNvSpPr>
            <p:nvPr/>
          </p:nvSpPr>
          <p:spPr bwMode="auto">
            <a:xfrm>
              <a:off x="3860" y="3529"/>
              <a:ext cx="206" cy="197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2" name="Freeform 25"/>
            <p:cNvSpPr>
              <a:spLocks/>
            </p:cNvSpPr>
            <p:nvPr/>
          </p:nvSpPr>
          <p:spPr bwMode="auto">
            <a:xfrm>
              <a:off x="3860" y="3522"/>
              <a:ext cx="213" cy="14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279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8" y="51"/>
                  </a:lnTo>
                  <a:lnTo>
                    <a:pt x="1279" y="51"/>
                  </a:lnTo>
                  <a:lnTo>
                    <a:pt x="1279" y="0"/>
                  </a:lnTo>
                  <a:lnTo>
                    <a:pt x="1233" y="0"/>
                  </a:lnTo>
                  <a:lnTo>
                    <a:pt x="1279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83" name="Freeform 26"/>
            <p:cNvSpPr>
              <a:spLocks/>
            </p:cNvSpPr>
            <p:nvPr/>
          </p:nvSpPr>
          <p:spPr bwMode="auto">
            <a:xfrm>
              <a:off x="4058" y="3529"/>
              <a:ext cx="15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1429"/>
                  </a:moveTo>
                  <a:lnTo>
                    <a:pt x="91" y="137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1378"/>
                  </a:lnTo>
                  <a:lnTo>
                    <a:pt x="45" y="1327"/>
                  </a:lnTo>
                  <a:lnTo>
                    <a:pt x="45" y="1429"/>
                  </a:lnTo>
                  <a:lnTo>
                    <a:pt x="91" y="1429"/>
                  </a:lnTo>
                  <a:lnTo>
                    <a:pt x="91" y="1378"/>
                  </a:lnTo>
                  <a:lnTo>
                    <a:pt x="45" y="142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84" name="Freeform 27"/>
            <p:cNvSpPr>
              <a:spLocks/>
            </p:cNvSpPr>
            <p:nvPr/>
          </p:nvSpPr>
          <p:spPr bwMode="auto">
            <a:xfrm>
              <a:off x="3853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85" name="Freeform 28"/>
            <p:cNvSpPr>
              <a:spLocks/>
            </p:cNvSpPr>
            <p:nvPr/>
          </p:nvSpPr>
          <p:spPr bwMode="auto">
            <a:xfrm>
              <a:off x="3853" y="3522"/>
              <a:ext cx="15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0"/>
                  </a:moveTo>
                  <a:lnTo>
                    <a:pt x="0" y="51"/>
                  </a:lnTo>
                  <a:lnTo>
                    <a:pt x="0" y="1429"/>
                  </a:lnTo>
                  <a:lnTo>
                    <a:pt x="91" y="1429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86" name="Rectangle 29"/>
            <p:cNvSpPr>
              <a:spLocks noChangeArrowheads="1"/>
            </p:cNvSpPr>
            <p:nvPr/>
          </p:nvSpPr>
          <p:spPr bwMode="auto">
            <a:xfrm>
              <a:off x="4066" y="3135"/>
              <a:ext cx="205" cy="59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7" name="Freeform 30"/>
            <p:cNvSpPr>
              <a:spLocks/>
            </p:cNvSpPr>
            <p:nvPr/>
          </p:nvSpPr>
          <p:spPr bwMode="auto">
            <a:xfrm>
              <a:off x="4066" y="312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1278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6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3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88" name="Freeform 31"/>
            <p:cNvSpPr>
              <a:spLocks/>
            </p:cNvSpPr>
            <p:nvPr/>
          </p:nvSpPr>
          <p:spPr bwMode="auto">
            <a:xfrm>
              <a:off x="4264" y="3135"/>
              <a:ext cx="15" cy="598"/>
            </a:xfrm>
            <a:custGeom>
              <a:avLst/>
              <a:gdLst>
                <a:gd name="T0" fmla="*/ 0 w 92"/>
                <a:gd name="T1" fmla="*/ 0 h 4184"/>
                <a:gd name="T2" fmla="*/ 0 w 92"/>
                <a:gd name="T3" fmla="*/ 0 h 4184"/>
                <a:gd name="T4" fmla="*/ 0 w 92"/>
                <a:gd name="T5" fmla="*/ 0 h 4184"/>
                <a:gd name="T6" fmla="*/ 0 w 92"/>
                <a:gd name="T7" fmla="*/ 0 h 4184"/>
                <a:gd name="T8" fmla="*/ 0 w 92"/>
                <a:gd name="T9" fmla="*/ 0 h 4184"/>
                <a:gd name="T10" fmla="*/ 0 w 92"/>
                <a:gd name="T11" fmla="*/ 0 h 4184"/>
                <a:gd name="T12" fmla="*/ 0 w 92"/>
                <a:gd name="T13" fmla="*/ 0 h 4184"/>
                <a:gd name="T14" fmla="*/ 0 w 92"/>
                <a:gd name="T15" fmla="*/ 0 h 4184"/>
                <a:gd name="T16" fmla="*/ 0 w 92"/>
                <a:gd name="T17" fmla="*/ 0 h 4184"/>
                <a:gd name="T18" fmla="*/ 0 w 92"/>
                <a:gd name="T19" fmla="*/ 0 h 41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4184"/>
                <a:gd name="T32" fmla="*/ 92 w 92"/>
                <a:gd name="T33" fmla="*/ 4184 h 41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4184">
                  <a:moveTo>
                    <a:pt x="47" y="4184"/>
                  </a:moveTo>
                  <a:lnTo>
                    <a:pt x="92" y="4133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4133"/>
                  </a:lnTo>
                  <a:lnTo>
                    <a:pt x="47" y="4082"/>
                  </a:lnTo>
                  <a:lnTo>
                    <a:pt x="47" y="4184"/>
                  </a:lnTo>
                  <a:lnTo>
                    <a:pt x="92" y="4184"/>
                  </a:lnTo>
                  <a:lnTo>
                    <a:pt x="92" y="4133"/>
                  </a:lnTo>
                  <a:lnTo>
                    <a:pt x="47" y="418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89" name="Freeform 32"/>
            <p:cNvSpPr>
              <a:spLocks/>
            </p:cNvSpPr>
            <p:nvPr/>
          </p:nvSpPr>
          <p:spPr bwMode="auto">
            <a:xfrm>
              <a:off x="4058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90" name="Freeform 33"/>
            <p:cNvSpPr>
              <a:spLocks/>
            </p:cNvSpPr>
            <p:nvPr/>
          </p:nvSpPr>
          <p:spPr bwMode="auto">
            <a:xfrm>
              <a:off x="4058" y="3128"/>
              <a:ext cx="15" cy="598"/>
            </a:xfrm>
            <a:custGeom>
              <a:avLst/>
              <a:gdLst>
                <a:gd name="T0" fmla="*/ 0 w 91"/>
                <a:gd name="T1" fmla="*/ 0 h 4184"/>
                <a:gd name="T2" fmla="*/ 0 w 91"/>
                <a:gd name="T3" fmla="*/ 0 h 4184"/>
                <a:gd name="T4" fmla="*/ 0 w 91"/>
                <a:gd name="T5" fmla="*/ 0 h 4184"/>
                <a:gd name="T6" fmla="*/ 0 w 91"/>
                <a:gd name="T7" fmla="*/ 0 h 4184"/>
                <a:gd name="T8" fmla="*/ 0 w 91"/>
                <a:gd name="T9" fmla="*/ 0 h 4184"/>
                <a:gd name="T10" fmla="*/ 0 w 91"/>
                <a:gd name="T11" fmla="*/ 0 h 4184"/>
                <a:gd name="T12" fmla="*/ 0 w 91"/>
                <a:gd name="T13" fmla="*/ 0 h 4184"/>
                <a:gd name="T14" fmla="*/ 0 w 91"/>
                <a:gd name="T15" fmla="*/ 0 h 4184"/>
                <a:gd name="T16" fmla="*/ 0 w 91"/>
                <a:gd name="T17" fmla="*/ 0 h 4184"/>
                <a:gd name="T18" fmla="*/ 0 w 91"/>
                <a:gd name="T19" fmla="*/ 0 h 41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4184"/>
                <a:gd name="T32" fmla="*/ 91 w 91"/>
                <a:gd name="T33" fmla="*/ 4184 h 41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4184">
                  <a:moveTo>
                    <a:pt x="45" y="0"/>
                  </a:moveTo>
                  <a:lnTo>
                    <a:pt x="0" y="51"/>
                  </a:lnTo>
                  <a:lnTo>
                    <a:pt x="0" y="4184"/>
                  </a:lnTo>
                  <a:lnTo>
                    <a:pt x="91" y="4184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91" name="Rectangle 34"/>
            <p:cNvSpPr>
              <a:spLocks noChangeArrowheads="1"/>
            </p:cNvSpPr>
            <p:nvPr/>
          </p:nvSpPr>
          <p:spPr bwMode="auto">
            <a:xfrm>
              <a:off x="4271" y="3332"/>
              <a:ext cx="206" cy="394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2" name="Freeform 35"/>
            <p:cNvSpPr>
              <a:spLocks/>
            </p:cNvSpPr>
            <p:nvPr/>
          </p:nvSpPr>
          <p:spPr bwMode="auto">
            <a:xfrm>
              <a:off x="4264" y="3325"/>
              <a:ext cx="213" cy="14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92" y="51"/>
                  </a:moveTo>
                  <a:lnTo>
                    <a:pt x="47" y="102"/>
                  </a:lnTo>
                  <a:lnTo>
                    <a:pt x="1279" y="102"/>
                  </a:lnTo>
                  <a:lnTo>
                    <a:pt x="1279" y="0"/>
                  </a:lnTo>
                  <a:lnTo>
                    <a:pt x="47" y="0"/>
                  </a:lnTo>
                  <a:lnTo>
                    <a:pt x="0" y="51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92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93" name="Freeform 36"/>
            <p:cNvSpPr>
              <a:spLocks/>
            </p:cNvSpPr>
            <p:nvPr/>
          </p:nvSpPr>
          <p:spPr bwMode="auto">
            <a:xfrm>
              <a:off x="4264" y="3332"/>
              <a:ext cx="15" cy="401"/>
            </a:xfrm>
            <a:custGeom>
              <a:avLst/>
              <a:gdLst>
                <a:gd name="T0" fmla="*/ 0 w 92"/>
                <a:gd name="T1" fmla="*/ 0 h 2806"/>
                <a:gd name="T2" fmla="*/ 0 w 92"/>
                <a:gd name="T3" fmla="*/ 0 h 2806"/>
                <a:gd name="T4" fmla="*/ 0 w 92"/>
                <a:gd name="T5" fmla="*/ 0 h 2806"/>
                <a:gd name="T6" fmla="*/ 0 w 92"/>
                <a:gd name="T7" fmla="*/ 0 h 2806"/>
                <a:gd name="T8" fmla="*/ 0 w 92"/>
                <a:gd name="T9" fmla="*/ 0 h 2806"/>
                <a:gd name="T10" fmla="*/ 0 w 92"/>
                <a:gd name="T11" fmla="*/ 0 h 2806"/>
                <a:gd name="T12" fmla="*/ 0 w 92"/>
                <a:gd name="T13" fmla="*/ 0 h 2806"/>
                <a:gd name="T14" fmla="*/ 0 w 92"/>
                <a:gd name="T15" fmla="*/ 0 h 2806"/>
                <a:gd name="T16" fmla="*/ 0 w 92"/>
                <a:gd name="T17" fmla="*/ 0 h 2806"/>
                <a:gd name="T18" fmla="*/ 0 w 92"/>
                <a:gd name="T19" fmla="*/ 0 h 28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2806"/>
                <a:gd name="T32" fmla="*/ 92 w 92"/>
                <a:gd name="T33" fmla="*/ 2806 h 28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2806">
                  <a:moveTo>
                    <a:pt x="47" y="2704"/>
                  </a:moveTo>
                  <a:lnTo>
                    <a:pt x="92" y="2755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2755"/>
                  </a:lnTo>
                  <a:lnTo>
                    <a:pt x="47" y="2806"/>
                  </a:lnTo>
                  <a:lnTo>
                    <a:pt x="0" y="2755"/>
                  </a:lnTo>
                  <a:lnTo>
                    <a:pt x="0" y="2806"/>
                  </a:lnTo>
                  <a:lnTo>
                    <a:pt x="47" y="2806"/>
                  </a:lnTo>
                  <a:lnTo>
                    <a:pt x="47" y="270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94" name="Freeform 37"/>
            <p:cNvSpPr>
              <a:spLocks/>
            </p:cNvSpPr>
            <p:nvPr/>
          </p:nvSpPr>
          <p:spPr bwMode="auto">
            <a:xfrm>
              <a:off x="4271" y="3718"/>
              <a:ext cx="213" cy="15"/>
            </a:xfrm>
            <a:custGeom>
              <a:avLst/>
              <a:gdLst>
                <a:gd name="T0" fmla="*/ 0 w 1277"/>
                <a:gd name="T1" fmla="*/ 0 h 102"/>
                <a:gd name="T2" fmla="*/ 0 w 1277"/>
                <a:gd name="T3" fmla="*/ 0 h 102"/>
                <a:gd name="T4" fmla="*/ 0 w 1277"/>
                <a:gd name="T5" fmla="*/ 0 h 102"/>
                <a:gd name="T6" fmla="*/ 0 w 1277"/>
                <a:gd name="T7" fmla="*/ 0 h 102"/>
                <a:gd name="T8" fmla="*/ 0 w 1277"/>
                <a:gd name="T9" fmla="*/ 0 h 102"/>
                <a:gd name="T10" fmla="*/ 0 w 1277"/>
                <a:gd name="T11" fmla="*/ 0 h 102"/>
                <a:gd name="T12" fmla="*/ 0 w 1277"/>
                <a:gd name="T13" fmla="*/ 0 h 102"/>
                <a:gd name="T14" fmla="*/ 0 w 1277"/>
                <a:gd name="T15" fmla="*/ 0 h 102"/>
                <a:gd name="T16" fmla="*/ 0 w 1277"/>
                <a:gd name="T17" fmla="*/ 0 h 102"/>
                <a:gd name="T18" fmla="*/ 0 w 1277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7"/>
                <a:gd name="T31" fmla="*/ 0 h 102"/>
                <a:gd name="T32" fmla="*/ 1277 w 1277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7" h="102">
                  <a:moveTo>
                    <a:pt x="1186" y="51"/>
                  </a:moveTo>
                  <a:lnTo>
                    <a:pt x="1232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2" y="102"/>
                  </a:lnTo>
                  <a:lnTo>
                    <a:pt x="1277" y="51"/>
                  </a:lnTo>
                  <a:lnTo>
                    <a:pt x="1232" y="102"/>
                  </a:lnTo>
                  <a:lnTo>
                    <a:pt x="1277" y="102"/>
                  </a:lnTo>
                  <a:lnTo>
                    <a:pt x="1277" y="51"/>
                  </a:lnTo>
                  <a:lnTo>
                    <a:pt x="1186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95" name="Freeform 38"/>
            <p:cNvSpPr>
              <a:spLocks/>
            </p:cNvSpPr>
            <p:nvPr/>
          </p:nvSpPr>
          <p:spPr bwMode="auto">
            <a:xfrm>
              <a:off x="4469" y="3325"/>
              <a:ext cx="15" cy="401"/>
            </a:xfrm>
            <a:custGeom>
              <a:avLst/>
              <a:gdLst>
                <a:gd name="T0" fmla="*/ 0 w 91"/>
                <a:gd name="T1" fmla="*/ 0 h 2806"/>
                <a:gd name="T2" fmla="*/ 0 w 91"/>
                <a:gd name="T3" fmla="*/ 0 h 2806"/>
                <a:gd name="T4" fmla="*/ 0 w 91"/>
                <a:gd name="T5" fmla="*/ 0 h 2806"/>
                <a:gd name="T6" fmla="*/ 0 w 91"/>
                <a:gd name="T7" fmla="*/ 0 h 2806"/>
                <a:gd name="T8" fmla="*/ 0 w 91"/>
                <a:gd name="T9" fmla="*/ 0 h 2806"/>
                <a:gd name="T10" fmla="*/ 0 w 91"/>
                <a:gd name="T11" fmla="*/ 0 h 2806"/>
                <a:gd name="T12" fmla="*/ 0 w 91"/>
                <a:gd name="T13" fmla="*/ 0 h 2806"/>
                <a:gd name="T14" fmla="*/ 0 w 91"/>
                <a:gd name="T15" fmla="*/ 0 h 2806"/>
                <a:gd name="T16" fmla="*/ 0 w 91"/>
                <a:gd name="T17" fmla="*/ 0 h 2806"/>
                <a:gd name="T18" fmla="*/ 0 w 91"/>
                <a:gd name="T19" fmla="*/ 0 h 28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2806"/>
                <a:gd name="T32" fmla="*/ 91 w 91"/>
                <a:gd name="T33" fmla="*/ 2806 h 28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2806">
                  <a:moveTo>
                    <a:pt x="46" y="102"/>
                  </a:moveTo>
                  <a:lnTo>
                    <a:pt x="0" y="51"/>
                  </a:lnTo>
                  <a:lnTo>
                    <a:pt x="0" y="2806"/>
                  </a:lnTo>
                  <a:lnTo>
                    <a:pt x="91" y="2806"/>
                  </a:lnTo>
                  <a:lnTo>
                    <a:pt x="91" y="51"/>
                  </a:lnTo>
                  <a:lnTo>
                    <a:pt x="46" y="0"/>
                  </a:lnTo>
                  <a:lnTo>
                    <a:pt x="91" y="51"/>
                  </a:lnTo>
                  <a:lnTo>
                    <a:pt x="91" y="0"/>
                  </a:lnTo>
                  <a:lnTo>
                    <a:pt x="46" y="0"/>
                  </a:lnTo>
                  <a:lnTo>
                    <a:pt x="46" y="10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96" name="Rectangle 39"/>
            <p:cNvSpPr>
              <a:spLocks noChangeArrowheads="1"/>
            </p:cNvSpPr>
            <p:nvPr/>
          </p:nvSpPr>
          <p:spPr bwMode="auto">
            <a:xfrm>
              <a:off x="4477" y="3595"/>
              <a:ext cx="205" cy="13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7" name="Freeform 40"/>
            <p:cNvSpPr>
              <a:spLocks/>
            </p:cNvSpPr>
            <p:nvPr/>
          </p:nvSpPr>
          <p:spPr bwMode="auto">
            <a:xfrm>
              <a:off x="4477" y="3587"/>
              <a:ext cx="213" cy="15"/>
            </a:xfrm>
            <a:custGeom>
              <a:avLst/>
              <a:gdLst>
                <a:gd name="T0" fmla="*/ 0 w 1278"/>
                <a:gd name="T1" fmla="*/ 0 h 101"/>
                <a:gd name="T2" fmla="*/ 0 w 1278"/>
                <a:gd name="T3" fmla="*/ 0 h 101"/>
                <a:gd name="T4" fmla="*/ 0 w 1278"/>
                <a:gd name="T5" fmla="*/ 0 h 101"/>
                <a:gd name="T6" fmla="*/ 0 w 1278"/>
                <a:gd name="T7" fmla="*/ 0 h 101"/>
                <a:gd name="T8" fmla="*/ 0 w 1278"/>
                <a:gd name="T9" fmla="*/ 0 h 101"/>
                <a:gd name="T10" fmla="*/ 0 w 1278"/>
                <a:gd name="T11" fmla="*/ 0 h 101"/>
                <a:gd name="T12" fmla="*/ 0 w 1278"/>
                <a:gd name="T13" fmla="*/ 0 h 101"/>
                <a:gd name="T14" fmla="*/ 0 w 1278"/>
                <a:gd name="T15" fmla="*/ 0 h 101"/>
                <a:gd name="T16" fmla="*/ 0 w 1278"/>
                <a:gd name="T17" fmla="*/ 0 h 101"/>
                <a:gd name="T18" fmla="*/ 0 w 1278"/>
                <a:gd name="T19" fmla="*/ 0 h 1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1"/>
                <a:gd name="T32" fmla="*/ 1278 w 1278"/>
                <a:gd name="T33" fmla="*/ 101 h 1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1">
                  <a:moveTo>
                    <a:pt x="1278" y="51"/>
                  </a:moveTo>
                  <a:lnTo>
                    <a:pt x="1232" y="0"/>
                  </a:lnTo>
                  <a:lnTo>
                    <a:pt x="0" y="0"/>
                  </a:lnTo>
                  <a:lnTo>
                    <a:pt x="0" y="101"/>
                  </a:lnTo>
                  <a:lnTo>
                    <a:pt x="1232" y="101"/>
                  </a:lnTo>
                  <a:lnTo>
                    <a:pt x="1187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2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98" name="Freeform 41"/>
            <p:cNvSpPr>
              <a:spLocks/>
            </p:cNvSpPr>
            <p:nvPr/>
          </p:nvSpPr>
          <p:spPr bwMode="auto">
            <a:xfrm>
              <a:off x="4674" y="3595"/>
              <a:ext cx="16" cy="138"/>
            </a:xfrm>
            <a:custGeom>
              <a:avLst/>
              <a:gdLst>
                <a:gd name="T0" fmla="*/ 0 w 91"/>
                <a:gd name="T1" fmla="*/ 0 h 969"/>
                <a:gd name="T2" fmla="*/ 0 w 91"/>
                <a:gd name="T3" fmla="*/ 0 h 969"/>
                <a:gd name="T4" fmla="*/ 0 w 91"/>
                <a:gd name="T5" fmla="*/ 0 h 969"/>
                <a:gd name="T6" fmla="*/ 0 w 91"/>
                <a:gd name="T7" fmla="*/ 0 h 969"/>
                <a:gd name="T8" fmla="*/ 0 w 91"/>
                <a:gd name="T9" fmla="*/ 0 h 969"/>
                <a:gd name="T10" fmla="*/ 0 w 91"/>
                <a:gd name="T11" fmla="*/ 0 h 969"/>
                <a:gd name="T12" fmla="*/ 0 w 91"/>
                <a:gd name="T13" fmla="*/ 0 h 969"/>
                <a:gd name="T14" fmla="*/ 0 w 91"/>
                <a:gd name="T15" fmla="*/ 0 h 969"/>
                <a:gd name="T16" fmla="*/ 0 w 91"/>
                <a:gd name="T17" fmla="*/ 0 h 969"/>
                <a:gd name="T18" fmla="*/ 0 w 91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969"/>
                <a:gd name="T32" fmla="*/ 91 w 91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969">
                  <a:moveTo>
                    <a:pt x="45" y="969"/>
                  </a:moveTo>
                  <a:lnTo>
                    <a:pt x="91" y="91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918"/>
                  </a:lnTo>
                  <a:lnTo>
                    <a:pt x="45" y="867"/>
                  </a:lnTo>
                  <a:lnTo>
                    <a:pt x="45" y="969"/>
                  </a:lnTo>
                  <a:lnTo>
                    <a:pt x="91" y="969"/>
                  </a:lnTo>
                  <a:lnTo>
                    <a:pt x="91" y="918"/>
                  </a:lnTo>
                  <a:lnTo>
                    <a:pt x="45" y="96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99" name="Freeform 42"/>
            <p:cNvSpPr>
              <a:spLocks/>
            </p:cNvSpPr>
            <p:nvPr/>
          </p:nvSpPr>
          <p:spPr bwMode="auto">
            <a:xfrm>
              <a:off x="4469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6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6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6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00" name="Freeform 43"/>
            <p:cNvSpPr>
              <a:spLocks/>
            </p:cNvSpPr>
            <p:nvPr/>
          </p:nvSpPr>
          <p:spPr bwMode="auto">
            <a:xfrm>
              <a:off x="4469" y="3587"/>
              <a:ext cx="15" cy="139"/>
            </a:xfrm>
            <a:custGeom>
              <a:avLst/>
              <a:gdLst>
                <a:gd name="T0" fmla="*/ 0 w 91"/>
                <a:gd name="T1" fmla="*/ 0 h 969"/>
                <a:gd name="T2" fmla="*/ 0 w 91"/>
                <a:gd name="T3" fmla="*/ 0 h 969"/>
                <a:gd name="T4" fmla="*/ 0 w 91"/>
                <a:gd name="T5" fmla="*/ 0 h 969"/>
                <a:gd name="T6" fmla="*/ 0 w 91"/>
                <a:gd name="T7" fmla="*/ 0 h 969"/>
                <a:gd name="T8" fmla="*/ 0 w 91"/>
                <a:gd name="T9" fmla="*/ 0 h 969"/>
                <a:gd name="T10" fmla="*/ 0 w 91"/>
                <a:gd name="T11" fmla="*/ 0 h 969"/>
                <a:gd name="T12" fmla="*/ 0 w 91"/>
                <a:gd name="T13" fmla="*/ 0 h 969"/>
                <a:gd name="T14" fmla="*/ 0 w 91"/>
                <a:gd name="T15" fmla="*/ 0 h 969"/>
                <a:gd name="T16" fmla="*/ 0 w 91"/>
                <a:gd name="T17" fmla="*/ 0 h 969"/>
                <a:gd name="T18" fmla="*/ 0 w 91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969"/>
                <a:gd name="T32" fmla="*/ 91 w 91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969">
                  <a:moveTo>
                    <a:pt x="46" y="0"/>
                  </a:moveTo>
                  <a:lnTo>
                    <a:pt x="0" y="51"/>
                  </a:lnTo>
                  <a:lnTo>
                    <a:pt x="0" y="969"/>
                  </a:lnTo>
                  <a:lnTo>
                    <a:pt x="91" y="969"/>
                  </a:lnTo>
                  <a:lnTo>
                    <a:pt x="91" y="51"/>
                  </a:lnTo>
                  <a:lnTo>
                    <a:pt x="46" y="10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01" name="Rectangle 44"/>
            <p:cNvSpPr>
              <a:spLocks noChangeArrowheads="1"/>
            </p:cNvSpPr>
            <p:nvPr/>
          </p:nvSpPr>
          <p:spPr bwMode="auto">
            <a:xfrm>
              <a:off x="4682" y="3529"/>
              <a:ext cx="206" cy="197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2" name="Freeform 45"/>
            <p:cNvSpPr>
              <a:spLocks/>
            </p:cNvSpPr>
            <p:nvPr/>
          </p:nvSpPr>
          <p:spPr bwMode="auto">
            <a:xfrm>
              <a:off x="4682" y="3522"/>
              <a:ext cx="213" cy="14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279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8" y="51"/>
                  </a:lnTo>
                  <a:lnTo>
                    <a:pt x="1279" y="51"/>
                  </a:lnTo>
                  <a:lnTo>
                    <a:pt x="1279" y="0"/>
                  </a:lnTo>
                  <a:lnTo>
                    <a:pt x="1233" y="0"/>
                  </a:lnTo>
                  <a:lnTo>
                    <a:pt x="1279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03" name="Freeform 46"/>
            <p:cNvSpPr>
              <a:spLocks/>
            </p:cNvSpPr>
            <p:nvPr/>
          </p:nvSpPr>
          <p:spPr bwMode="auto">
            <a:xfrm>
              <a:off x="4880" y="3529"/>
              <a:ext cx="15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1429"/>
                  </a:moveTo>
                  <a:lnTo>
                    <a:pt x="91" y="137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1378"/>
                  </a:lnTo>
                  <a:lnTo>
                    <a:pt x="45" y="1327"/>
                  </a:lnTo>
                  <a:lnTo>
                    <a:pt x="45" y="1429"/>
                  </a:lnTo>
                  <a:lnTo>
                    <a:pt x="91" y="1429"/>
                  </a:lnTo>
                  <a:lnTo>
                    <a:pt x="91" y="1378"/>
                  </a:lnTo>
                  <a:lnTo>
                    <a:pt x="45" y="142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04" name="Freeform 47"/>
            <p:cNvSpPr>
              <a:spLocks/>
            </p:cNvSpPr>
            <p:nvPr/>
          </p:nvSpPr>
          <p:spPr bwMode="auto">
            <a:xfrm>
              <a:off x="4674" y="3718"/>
              <a:ext cx="214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05" name="Freeform 48"/>
            <p:cNvSpPr>
              <a:spLocks/>
            </p:cNvSpPr>
            <p:nvPr/>
          </p:nvSpPr>
          <p:spPr bwMode="auto">
            <a:xfrm>
              <a:off x="4674" y="3522"/>
              <a:ext cx="16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0"/>
                  </a:moveTo>
                  <a:lnTo>
                    <a:pt x="0" y="51"/>
                  </a:lnTo>
                  <a:lnTo>
                    <a:pt x="0" y="1429"/>
                  </a:lnTo>
                  <a:lnTo>
                    <a:pt x="91" y="1429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06" name="Rectangle 49"/>
            <p:cNvSpPr>
              <a:spLocks noChangeArrowheads="1"/>
            </p:cNvSpPr>
            <p:nvPr/>
          </p:nvSpPr>
          <p:spPr bwMode="auto">
            <a:xfrm>
              <a:off x="4888" y="3660"/>
              <a:ext cx="205" cy="66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7" name="Freeform 50"/>
            <p:cNvSpPr>
              <a:spLocks/>
            </p:cNvSpPr>
            <p:nvPr/>
          </p:nvSpPr>
          <p:spPr bwMode="auto">
            <a:xfrm>
              <a:off x="4880" y="3653"/>
              <a:ext cx="213" cy="14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91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0" y="51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91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08" name="Freeform 51"/>
            <p:cNvSpPr>
              <a:spLocks/>
            </p:cNvSpPr>
            <p:nvPr/>
          </p:nvSpPr>
          <p:spPr bwMode="auto">
            <a:xfrm>
              <a:off x="4880" y="3660"/>
              <a:ext cx="15" cy="73"/>
            </a:xfrm>
            <a:custGeom>
              <a:avLst/>
              <a:gdLst>
                <a:gd name="T0" fmla="*/ 0 w 91"/>
                <a:gd name="T1" fmla="*/ 0 h 510"/>
                <a:gd name="T2" fmla="*/ 0 w 91"/>
                <a:gd name="T3" fmla="*/ 0 h 510"/>
                <a:gd name="T4" fmla="*/ 0 w 91"/>
                <a:gd name="T5" fmla="*/ 0 h 510"/>
                <a:gd name="T6" fmla="*/ 0 w 91"/>
                <a:gd name="T7" fmla="*/ 0 h 510"/>
                <a:gd name="T8" fmla="*/ 0 w 91"/>
                <a:gd name="T9" fmla="*/ 0 h 510"/>
                <a:gd name="T10" fmla="*/ 0 w 91"/>
                <a:gd name="T11" fmla="*/ 0 h 510"/>
                <a:gd name="T12" fmla="*/ 0 w 91"/>
                <a:gd name="T13" fmla="*/ 0 h 510"/>
                <a:gd name="T14" fmla="*/ 0 w 91"/>
                <a:gd name="T15" fmla="*/ 0 h 510"/>
                <a:gd name="T16" fmla="*/ 0 w 91"/>
                <a:gd name="T17" fmla="*/ 0 h 510"/>
                <a:gd name="T18" fmla="*/ 0 w 91"/>
                <a:gd name="T19" fmla="*/ 0 h 5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510"/>
                <a:gd name="T32" fmla="*/ 91 w 91"/>
                <a:gd name="T33" fmla="*/ 510 h 5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510">
                  <a:moveTo>
                    <a:pt x="45" y="408"/>
                  </a:moveTo>
                  <a:lnTo>
                    <a:pt x="91" y="459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459"/>
                  </a:lnTo>
                  <a:lnTo>
                    <a:pt x="45" y="510"/>
                  </a:lnTo>
                  <a:lnTo>
                    <a:pt x="0" y="459"/>
                  </a:lnTo>
                  <a:lnTo>
                    <a:pt x="0" y="510"/>
                  </a:lnTo>
                  <a:lnTo>
                    <a:pt x="45" y="510"/>
                  </a:lnTo>
                  <a:lnTo>
                    <a:pt x="45" y="408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09" name="Freeform 52"/>
            <p:cNvSpPr>
              <a:spLocks/>
            </p:cNvSpPr>
            <p:nvPr/>
          </p:nvSpPr>
          <p:spPr bwMode="auto">
            <a:xfrm>
              <a:off x="4888" y="3718"/>
              <a:ext cx="213" cy="15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187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279" y="51"/>
                  </a:lnTo>
                  <a:lnTo>
                    <a:pt x="1233" y="102"/>
                  </a:lnTo>
                  <a:lnTo>
                    <a:pt x="1279" y="102"/>
                  </a:lnTo>
                  <a:lnTo>
                    <a:pt x="1279" y="51"/>
                  </a:lnTo>
                  <a:lnTo>
                    <a:pt x="1187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10" name="Freeform 53"/>
            <p:cNvSpPr>
              <a:spLocks/>
            </p:cNvSpPr>
            <p:nvPr/>
          </p:nvSpPr>
          <p:spPr bwMode="auto">
            <a:xfrm>
              <a:off x="5085" y="3653"/>
              <a:ext cx="16" cy="73"/>
            </a:xfrm>
            <a:custGeom>
              <a:avLst/>
              <a:gdLst>
                <a:gd name="T0" fmla="*/ 0 w 92"/>
                <a:gd name="T1" fmla="*/ 0 h 510"/>
                <a:gd name="T2" fmla="*/ 0 w 92"/>
                <a:gd name="T3" fmla="*/ 0 h 510"/>
                <a:gd name="T4" fmla="*/ 0 w 92"/>
                <a:gd name="T5" fmla="*/ 0 h 510"/>
                <a:gd name="T6" fmla="*/ 0 w 92"/>
                <a:gd name="T7" fmla="*/ 0 h 510"/>
                <a:gd name="T8" fmla="*/ 0 w 92"/>
                <a:gd name="T9" fmla="*/ 0 h 510"/>
                <a:gd name="T10" fmla="*/ 0 w 92"/>
                <a:gd name="T11" fmla="*/ 0 h 510"/>
                <a:gd name="T12" fmla="*/ 0 w 92"/>
                <a:gd name="T13" fmla="*/ 0 h 510"/>
                <a:gd name="T14" fmla="*/ 0 w 92"/>
                <a:gd name="T15" fmla="*/ 0 h 510"/>
                <a:gd name="T16" fmla="*/ 0 w 92"/>
                <a:gd name="T17" fmla="*/ 0 h 510"/>
                <a:gd name="T18" fmla="*/ 0 w 92"/>
                <a:gd name="T19" fmla="*/ 0 h 5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510"/>
                <a:gd name="T32" fmla="*/ 92 w 92"/>
                <a:gd name="T33" fmla="*/ 510 h 5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510">
                  <a:moveTo>
                    <a:pt x="46" y="102"/>
                  </a:moveTo>
                  <a:lnTo>
                    <a:pt x="0" y="51"/>
                  </a:lnTo>
                  <a:lnTo>
                    <a:pt x="0" y="510"/>
                  </a:lnTo>
                  <a:lnTo>
                    <a:pt x="92" y="510"/>
                  </a:lnTo>
                  <a:lnTo>
                    <a:pt x="92" y="51"/>
                  </a:lnTo>
                  <a:lnTo>
                    <a:pt x="46" y="0"/>
                  </a:lnTo>
                  <a:lnTo>
                    <a:pt x="92" y="51"/>
                  </a:lnTo>
                  <a:lnTo>
                    <a:pt x="92" y="0"/>
                  </a:lnTo>
                  <a:lnTo>
                    <a:pt x="46" y="0"/>
                  </a:lnTo>
                  <a:lnTo>
                    <a:pt x="46" y="10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11" name="Rectangle 54"/>
            <p:cNvSpPr>
              <a:spLocks noChangeArrowheads="1"/>
            </p:cNvSpPr>
            <p:nvPr/>
          </p:nvSpPr>
          <p:spPr bwMode="auto">
            <a:xfrm>
              <a:off x="5093" y="3595"/>
              <a:ext cx="205" cy="13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2" name="Freeform 55"/>
            <p:cNvSpPr>
              <a:spLocks/>
            </p:cNvSpPr>
            <p:nvPr/>
          </p:nvSpPr>
          <p:spPr bwMode="auto">
            <a:xfrm>
              <a:off x="5093" y="3587"/>
              <a:ext cx="213" cy="15"/>
            </a:xfrm>
            <a:custGeom>
              <a:avLst/>
              <a:gdLst>
                <a:gd name="T0" fmla="*/ 0 w 1278"/>
                <a:gd name="T1" fmla="*/ 0 h 101"/>
                <a:gd name="T2" fmla="*/ 0 w 1278"/>
                <a:gd name="T3" fmla="*/ 0 h 101"/>
                <a:gd name="T4" fmla="*/ 0 w 1278"/>
                <a:gd name="T5" fmla="*/ 0 h 101"/>
                <a:gd name="T6" fmla="*/ 0 w 1278"/>
                <a:gd name="T7" fmla="*/ 0 h 101"/>
                <a:gd name="T8" fmla="*/ 0 w 1278"/>
                <a:gd name="T9" fmla="*/ 0 h 101"/>
                <a:gd name="T10" fmla="*/ 0 w 1278"/>
                <a:gd name="T11" fmla="*/ 0 h 101"/>
                <a:gd name="T12" fmla="*/ 0 w 1278"/>
                <a:gd name="T13" fmla="*/ 0 h 101"/>
                <a:gd name="T14" fmla="*/ 0 w 1278"/>
                <a:gd name="T15" fmla="*/ 0 h 101"/>
                <a:gd name="T16" fmla="*/ 0 w 1278"/>
                <a:gd name="T17" fmla="*/ 0 h 101"/>
                <a:gd name="T18" fmla="*/ 0 w 1278"/>
                <a:gd name="T19" fmla="*/ 0 h 1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1"/>
                <a:gd name="T32" fmla="*/ 1278 w 1278"/>
                <a:gd name="T33" fmla="*/ 101 h 1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1">
                  <a:moveTo>
                    <a:pt x="1278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1"/>
                  </a:lnTo>
                  <a:lnTo>
                    <a:pt x="1233" y="101"/>
                  </a:lnTo>
                  <a:lnTo>
                    <a:pt x="1186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3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13" name="Freeform 56"/>
            <p:cNvSpPr>
              <a:spLocks/>
            </p:cNvSpPr>
            <p:nvPr/>
          </p:nvSpPr>
          <p:spPr bwMode="auto">
            <a:xfrm>
              <a:off x="5291" y="3595"/>
              <a:ext cx="15" cy="138"/>
            </a:xfrm>
            <a:custGeom>
              <a:avLst/>
              <a:gdLst>
                <a:gd name="T0" fmla="*/ 0 w 92"/>
                <a:gd name="T1" fmla="*/ 0 h 969"/>
                <a:gd name="T2" fmla="*/ 0 w 92"/>
                <a:gd name="T3" fmla="*/ 0 h 969"/>
                <a:gd name="T4" fmla="*/ 0 w 92"/>
                <a:gd name="T5" fmla="*/ 0 h 969"/>
                <a:gd name="T6" fmla="*/ 0 w 92"/>
                <a:gd name="T7" fmla="*/ 0 h 969"/>
                <a:gd name="T8" fmla="*/ 0 w 92"/>
                <a:gd name="T9" fmla="*/ 0 h 969"/>
                <a:gd name="T10" fmla="*/ 0 w 92"/>
                <a:gd name="T11" fmla="*/ 0 h 969"/>
                <a:gd name="T12" fmla="*/ 0 w 92"/>
                <a:gd name="T13" fmla="*/ 0 h 969"/>
                <a:gd name="T14" fmla="*/ 0 w 92"/>
                <a:gd name="T15" fmla="*/ 0 h 969"/>
                <a:gd name="T16" fmla="*/ 0 w 92"/>
                <a:gd name="T17" fmla="*/ 0 h 969"/>
                <a:gd name="T18" fmla="*/ 0 w 92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969"/>
                <a:gd name="T32" fmla="*/ 92 w 92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969">
                  <a:moveTo>
                    <a:pt x="47" y="969"/>
                  </a:moveTo>
                  <a:lnTo>
                    <a:pt x="92" y="918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918"/>
                  </a:lnTo>
                  <a:lnTo>
                    <a:pt x="47" y="867"/>
                  </a:lnTo>
                  <a:lnTo>
                    <a:pt x="47" y="969"/>
                  </a:lnTo>
                  <a:lnTo>
                    <a:pt x="92" y="969"/>
                  </a:lnTo>
                  <a:lnTo>
                    <a:pt x="92" y="918"/>
                  </a:lnTo>
                  <a:lnTo>
                    <a:pt x="47" y="96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14" name="Freeform 57"/>
            <p:cNvSpPr>
              <a:spLocks/>
            </p:cNvSpPr>
            <p:nvPr/>
          </p:nvSpPr>
          <p:spPr bwMode="auto">
            <a:xfrm>
              <a:off x="5085" y="3718"/>
              <a:ext cx="213" cy="15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0" y="51"/>
                  </a:moveTo>
                  <a:lnTo>
                    <a:pt x="46" y="102"/>
                  </a:lnTo>
                  <a:lnTo>
                    <a:pt x="1279" y="102"/>
                  </a:lnTo>
                  <a:lnTo>
                    <a:pt x="1279" y="0"/>
                  </a:lnTo>
                  <a:lnTo>
                    <a:pt x="46" y="0"/>
                  </a:lnTo>
                  <a:lnTo>
                    <a:pt x="92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6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15" name="Freeform 58"/>
            <p:cNvSpPr>
              <a:spLocks/>
            </p:cNvSpPr>
            <p:nvPr/>
          </p:nvSpPr>
          <p:spPr bwMode="auto">
            <a:xfrm>
              <a:off x="5085" y="3587"/>
              <a:ext cx="16" cy="139"/>
            </a:xfrm>
            <a:custGeom>
              <a:avLst/>
              <a:gdLst>
                <a:gd name="T0" fmla="*/ 0 w 92"/>
                <a:gd name="T1" fmla="*/ 0 h 969"/>
                <a:gd name="T2" fmla="*/ 0 w 92"/>
                <a:gd name="T3" fmla="*/ 0 h 969"/>
                <a:gd name="T4" fmla="*/ 0 w 92"/>
                <a:gd name="T5" fmla="*/ 0 h 969"/>
                <a:gd name="T6" fmla="*/ 0 w 92"/>
                <a:gd name="T7" fmla="*/ 0 h 969"/>
                <a:gd name="T8" fmla="*/ 0 w 92"/>
                <a:gd name="T9" fmla="*/ 0 h 969"/>
                <a:gd name="T10" fmla="*/ 0 w 92"/>
                <a:gd name="T11" fmla="*/ 0 h 969"/>
                <a:gd name="T12" fmla="*/ 0 w 92"/>
                <a:gd name="T13" fmla="*/ 0 h 969"/>
                <a:gd name="T14" fmla="*/ 0 w 92"/>
                <a:gd name="T15" fmla="*/ 0 h 969"/>
                <a:gd name="T16" fmla="*/ 0 w 92"/>
                <a:gd name="T17" fmla="*/ 0 h 969"/>
                <a:gd name="T18" fmla="*/ 0 w 92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969"/>
                <a:gd name="T32" fmla="*/ 92 w 92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969">
                  <a:moveTo>
                    <a:pt x="46" y="0"/>
                  </a:moveTo>
                  <a:lnTo>
                    <a:pt x="0" y="51"/>
                  </a:lnTo>
                  <a:lnTo>
                    <a:pt x="0" y="969"/>
                  </a:lnTo>
                  <a:lnTo>
                    <a:pt x="92" y="969"/>
                  </a:lnTo>
                  <a:lnTo>
                    <a:pt x="92" y="51"/>
                  </a:lnTo>
                  <a:lnTo>
                    <a:pt x="46" y="10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16" name="Rectangle 59"/>
            <p:cNvSpPr>
              <a:spLocks noChangeArrowheads="1"/>
            </p:cNvSpPr>
            <p:nvPr/>
          </p:nvSpPr>
          <p:spPr bwMode="auto">
            <a:xfrm>
              <a:off x="3787" y="3785"/>
              <a:ext cx="9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AvantGarde Bk BT" pitchFamily="34" charset="0"/>
                </a:rPr>
                <a:t>0</a:t>
              </a:r>
              <a:endParaRPr lang="en-US">
                <a:latin typeface="Tahoma" pitchFamily="34" charset="0"/>
              </a:endParaRPr>
            </a:p>
          </p:txBody>
        </p:sp>
        <p:sp>
          <p:nvSpPr>
            <p:cNvPr id="53317" name="Rectangle 60"/>
            <p:cNvSpPr>
              <a:spLocks noChangeArrowheads="1"/>
            </p:cNvSpPr>
            <p:nvPr/>
          </p:nvSpPr>
          <p:spPr bwMode="auto">
            <a:xfrm>
              <a:off x="5230" y="3764"/>
              <a:ext cx="9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AvantGarde Bk BT" pitchFamily="34" charset="0"/>
                </a:rPr>
                <a:t>2</a:t>
              </a:r>
              <a:endParaRPr lang="en-US">
                <a:latin typeface="Tahoma" pitchFamily="34" charset="0"/>
              </a:endParaRPr>
            </a:p>
          </p:txBody>
        </p:sp>
        <p:sp>
          <p:nvSpPr>
            <p:cNvPr id="53318" name="Rectangle 61"/>
            <p:cNvSpPr>
              <a:spLocks noChangeArrowheads="1"/>
            </p:cNvSpPr>
            <p:nvPr/>
          </p:nvSpPr>
          <p:spPr bwMode="auto">
            <a:xfrm>
              <a:off x="5333" y="3746"/>
              <a:ext cx="9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endParaRPr lang="en-US">
                <a:latin typeface="Tahoma" pitchFamily="34" charset="0"/>
              </a:endParaRPr>
            </a:p>
          </p:txBody>
        </p:sp>
      </p:grpSp>
      <p:sp>
        <p:nvSpPr>
          <p:cNvPr id="3546174" name="Freeform 62"/>
          <p:cNvSpPr>
            <a:spLocks/>
          </p:cNvSpPr>
          <p:nvPr/>
        </p:nvSpPr>
        <p:spPr bwMode="auto">
          <a:xfrm>
            <a:off x="8132763" y="5991225"/>
            <a:ext cx="125412" cy="109538"/>
          </a:xfrm>
          <a:custGeom>
            <a:avLst/>
            <a:gdLst>
              <a:gd name="T0" fmla="*/ 2147483647 w 477"/>
              <a:gd name="T1" fmla="*/ 2147483647 h 485"/>
              <a:gd name="T2" fmla="*/ 2147483647 w 477"/>
              <a:gd name="T3" fmla="*/ 0 h 485"/>
              <a:gd name="T4" fmla="*/ 0 w 477"/>
              <a:gd name="T5" fmla="*/ 2147483647 h 485"/>
              <a:gd name="T6" fmla="*/ 2147483647 w 477"/>
              <a:gd name="T7" fmla="*/ 2147483647 h 485"/>
              <a:gd name="T8" fmla="*/ 2147483647 w 477"/>
              <a:gd name="T9" fmla="*/ 0 h 485"/>
              <a:gd name="T10" fmla="*/ 2147483647 w 477"/>
              <a:gd name="T11" fmla="*/ 2147483647 h 4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7"/>
              <a:gd name="T19" fmla="*/ 0 h 485"/>
              <a:gd name="T20" fmla="*/ 477 w 477"/>
              <a:gd name="T21" fmla="*/ 485 h 48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7" h="485">
                <a:moveTo>
                  <a:pt x="477" y="485"/>
                </a:moveTo>
                <a:lnTo>
                  <a:pt x="239" y="0"/>
                </a:lnTo>
                <a:lnTo>
                  <a:pt x="0" y="485"/>
                </a:lnTo>
                <a:lnTo>
                  <a:pt x="477" y="485"/>
                </a:lnTo>
                <a:lnTo>
                  <a:pt x="239" y="0"/>
                </a:lnTo>
                <a:lnTo>
                  <a:pt x="477" y="485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75" name="Freeform 63"/>
          <p:cNvSpPr>
            <a:spLocks/>
          </p:cNvSpPr>
          <p:nvPr/>
        </p:nvSpPr>
        <p:spPr bwMode="auto">
          <a:xfrm>
            <a:off x="8183563" y="6091238"/>
            <a:ext cx="23812" cy="176212"/>
          </a:xfrm>
          <a:custGeom>
            <a:avLst/>
            <a:gdLst>
              <a:gd name="T0" fmla="*/ 2147483647 w 92"/>
              <a:gd name="T1" fmla="*/ 2147483647 h 775"/>
              <a:gd name="T2" fmla="*/ 2147483647 w 92"/>
              <a:gd name="T3" fmla="*/ 2147483647 h 775"/>
              <a:gd name="T4" fmla="*/ 2147483647 w 92"/>
              <a:gd name="T5" fmla="*/ 0 h 775"/>
              <a:gd name="T6" fmla="*/ 0 w 92"/>
              <a:gd name="T7" fmla="*/ 0 h 775"/>
              <a:gd name="T8" fmla="*/ 0 w 92"/>
              <a:gd name="T9" fmla="*/ 2147483647 h 775"/>
              <a:gd name="T10" fmla="*/ 2147483647 w 92"/>
              <a:gd name="T11" fmla="*/ 2147483647 h 7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2"/>
              <a:gd name="T19" fmla="*/ 0 h 775"/>
              <a:gd name="T20" fmla="*/ 92 w 92"/>
              <a:gd name="T21" fmla="*/ 775 h 7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2" h="775">
                <a:moveTo>
                  <a:pt x="47" y="775"/>
                </a:moveTo>
                <a:lnTo>
                  <a:pt x="92" y="775"/>
                </a:lnTo>
                <a:lnTo>
                  <a:pt x="92" y="0"/>
                </a:lnTo>
                <a:lnTo>
                  <a:pt x="0" y="0"/>
                </a:lnTo>
                <a:lnTo>
                  <a:pt x="0" y="775"/>
                </a:lnTo>
                <a:lnTo>
                  <a:pt x="47" y="775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64"/>
          <p:cNvGrpSpPr>
            <a:grpSpLocks/>
          </p:cNvGrpSpPr>
          <p:nvPr/>
        </p:nvGrpSpPr>
        <p:grpSpPr bwMode="auto">
          <a:xfrm rot="-3389670">
            <a:off x="4961732" y="3626645"/>
            <a:ext cx="2625725" cy="4246562"/>
            <a:chOff x="3948" y="1525"/>
            <a:chExt cx="1654" cy="2585"/>
          </a:xfrm>
        </p:grpSpPr>
        <p:sp>
          <p:nvSpPr>
            <p:cNvPr id="53263" name="AutoShape 65"/>
            <p:cNvSpPr>
              <a:spLocks noChangeAspect="1" noChangeArrowheads="1" noTextEdit="1"/>
            </p:cNvSpPr>
            <p:nvPr/>
          </p:nvSpPr>
          <p:spPr bwMode="auto">
            <a:xfrm>
              <a:off x="3948" y="1525"/>
              <a:ext cx="1654" cy="2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4" name="Freeform 66"/>
            <p:cNvSpPr>
              <a:spLocks/>
            </p:cNvSpPr>
            <p:nvPr/>
          </p:nvSpPr>
          <p:spPr bwMode="auto">
            <a:xfrm>
              <a:off x="4035" y="1532"/>
              <a:ext cx="1438" cy="1378"/>
            </a:xfrm>
            <a:custGeom>
              <a:avLst/>
              <a:gdLst>
                <a:gd name="T0" fmla="*/ 1 w 8629"/>
                <a:gd name="T1" fmla="*/ 0 h 9641"/>
                <a:gd name="T2" fmla="*/ 1 w 8629"/>
                <a:gd name="T3" fmla="*/ 0 h 9641"/>
                <a:gd name="T4" fmla="*/ 1 w 8629"/>
                <a:gd name="T5" fmla="*/ 0 h 9641"/>
                <a:gd name="T6" fmla="*/ 1 w 8629"/>
                <a:gd name="T7" fmla="*/ 0 h 9641"/>
                <a:gd name="T8" fmla="*/ 1 w 8629"/>
                <a:gd name="T9" fmla="*/ 0 h 9641"/>
                <a:gd name="T10" fmla="*/ 1 w 8629"/>
                <a:gd name="T11" fmla="*/ 0 h 9641"/>
                <a:gd name="T12" fmla="*/ 1 w 8629"/>
                <a:gd name="T13" fmla="*/ 0 h 9641"/>
                <a:gd name="T14" fmla="*/ 1 w 8629"/>
                <a:gd name="T15" fmla="*/ 0 h 9641"/>
                <a:gd name="T16" fmla="*/ 1 w 8629"/>
                <a:gd name="T17" fmla="*/ 0 h 9641"/>
                <a:gd name="T18" fmla="*/ 1 w 8629"/>
                <a:gd name="T19" fmla="*/ 0 h 9641"/>
                <a:gd name="T20" fmla="*/ 1 w 8629"/>
                <a:gd name="T21" fmla="*/ 0 h 9641"/>
                <a:gd name="T22" fmla="*/ 1 w 8629"/>
                <a:gd name="T23" fmla="*/ 0 h 9641"/>
                <a:gd name="T24" fmla="*/ 1 w 8629"/>
                <a:gd name="T25" fmla="*/ 0 h 9641"/>
                <a:gd name="T26" fmla="*/ 1 w 8629"/>
                <a:gd name="T27" fmla="*/ 0 h 9641"/>
                <a:gd name="T28" fmla="*/ 1 w 8629"/>
                <a:gd name="T29" fmla="*/ 0 h 9641"/>
                <a:gd name="T30" fmla="*/ 1 w 8629"/>
                <a:gd name="T31" fmla="*/ 0 h 9641"/>
                <a:gd name="T32" fmla="*/ 1 w 8629"/>
                <a:gd name="T33" fmla="*/ 1 h 9641"/>
                <a:gd name="T34" fmla="*/ 1 w 8629"/>
                <a:gd name="T35" fmla="*/ 1 h 9641"/>
                <a:gd name="T36" fmla="*/ 1 w 8629"/>
                <a:gd name="T37" fmla="*/ 1 h 9641"/>
                <a:gd name="T38" fmla="*/ 1 w 8629"/>
                <a:gd name="T39" fmla="*/ 1 h 9641"/>
                <a:gd name="T40" fmla="*/ 1 w 8629"/>
                <a:gd name="T41" fmla="*/ 1 h 9641"/>
                <a:gd name="T42" fmla="*/ 0 w 8629"/>
                <a:gd name="T43" fmla="*/ 1 h 9641"/>
                <a:gd name="T44" fmla="*/ 0 w 8629"/>
                <a:gd name="T45" fmla="*/ 1 h 9641"/>
                <a:gd name="T46" fmla="*/ 0 w 8629"/>
                <a:gd name="T47" fmla="*/ 1 h 9641"/>
                <a:gd name="T48" fmla="*/ 0 w 8629"/>
                <a:gd name="T49" fmla="*/ 1 h 9641"/>
                <a:gd name="T50" fmla="*/ 0 w 8629"/>
                <a:gd name="T51" fmla="*/ 1 h 9641"/>
                <a:gd name="T52" fmla="*/ 0 w 8629"/>
                <a:gd name="T53" fmla="*/ 0 h 9641"/>
                <a:gd name="T54" fmla="*/ 0 w 8629"/>
                <a:gd name="T55" fmla="*/ 0 h 9641"/>
                <a:gd name="T56" fmla="*/ 0 w 8629"/>
                <a:gd name="T57" fmla="*/ 0 h 9641"/>
                <a:gd name="T58" fmla="*/ 0 w 8629"/>
                <a:gd name="T59" fmla="*/ 0 h 9641"/>
                <a:gd name="T60" fmla="*/ 0 w 8629"/>
                <a:gd name="T61" fmla="*/ 0 h 9641"/>
                <a:gd name="T62" fmla="*/ 0 w 8629"/>
                <a:gd name="T63" fmla="*/ 0 h 9641"/>
                <a:gd name="T64" fmla="*/ 0 w 8629"/>
                <a:gd name="T65" fmla="*/ 0 h 9641"/>
                <a:gd name="T66" fmla="*/ 0 w 8629"/>
                <a:gd name="T67" fmla="*/ 0 h 9641"/>
                <a:gd name="T68" fmla="*/ 0 w 8629"/>
                <a:gd name="T69" fmla="*/ 0 h 9641"/>
                <a:gd name="T70" fmla="*/ 0 w 8629"/>
                <a:gd name="T71" fmla="*/ 0 h 9641"/>
                <a:gd name="T72" fmla="*/ 0 w 8629"/>
                <a:gd name="T73" fmla="*/ 0 h 9641"/>
                <a:gd name="T74" fmla="*/ 0 w 8629"/>
                <a:gd name="T75" fmla="*/ 0 h 9641"/>
                <a:gd name="T76" fmla="*/ 0 w 8629"/>
                <a:gd name="T77" fmla="*/ 0 h 9641"/>
                <a:gd name="T78" fmla="*/ 0 w 8629"/>
                <a:gd name="T79" fmla="*/ 0 h 9641"/>
                <a:gd name="T80" fmla="*/ 0 w 8629"/>
                <a:gd name="T81" fmla="*/ 0 h 9641"/>
                <a:gd name="T82" fmla="*/ 0 w 8629"/>
                <a:gd name="T83" fmla="*/ 0 h 9641"/>
                <a:gd name="T84" fmla="*/ 0 w 8629"/>
                <a:gd name="T85" fmla="*/ 0 h 96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29"/>
                <a:gd name="T130" fmla="*/ 0 h 9641"/>
                <a:gd name="T131" fmla="*/ 8629 w 8629"/>
                <a:gd name="T132" fmla="*/ 9641 h 96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29" h="9641">
                  <a:moveTo>
                    <a:pt x="4314" y="0"/>
                  </a:moveTo>
                  <a:lnTo>
                    <a:pt x="4536" y="7"/>
                  </a:lnTo>
                  <a:lnTo>
                    <a:pt x="4754" y="25"/>
                  </a:lnTo>
                  <a:lnTo>
                    <a:pt x="4970" y="55"/>
                  </a:lnTo>
                  <a:lnTo>
                    <a:pt x="5182" y="98"/>
                  </a:lnTo>
                  <a:lnTo>
                    <a:pt x="5390" y="153"/>
                  </a:lnTo>
                  <a:lnTo>
                    <a:pt x="5594" y="217"/>
                  </a:lnTo>
                  <a:lnTo>
                    <a:pt x="5795" y="293"/>
                  </a:lnTo>
                  <a:lnTo>
                    <a:pt x="5991" y="380"/>
                  </a:lnTo>
                  <a:lnTo>
                    <a:pt x="6181" y="477"/>
                  </a:lnTo>
                  <a:lnTo>
                    <a:pt x="6368" y="583"/>
                  </a:lnTo>
                  <a:lnTo>
                    <a:pt x="6549" y="700"/>
                  </a:lnTo>
                  <a:lnTo>
                    <a:pt x="6724" y="825"/>
                  </a:lnTo>
                  <a:lnTo>
                    <a:pt x="6893" y="960"/>
                  </a:lnTo>
                  <a:lnTo>
                    <a:pt x="7056" y="1104"/>
                  </a:lnTo>
                  <a:lnTo>
                    <a:pt x="7213" y="1255"/>
                  </a:lnTo>
                  <a:lnTo>
                    <a:pt x="7363" y="1415"/>
                  </a:lnTo>
                  <a:lnTo>
                    <a:pt x="7505" y="1582"/>
                  </a:lnTo>
                  <a:lnTo>
                    <a:pt x="7641" y="1757"/>
                  </a:lnTo>
                  <a:lnTo>
                    <a:pt x="7769" y="1939"/>
                  </a:lnTo>
                  <a:lnTo>
                    <a:pt x="7890" y="2128"/>
                  </a:lnTo>
                  <a:lnTo>
                    <a:pt x="8002" y="2324"/>
                  </a:lnTo>
                  <a:lnTo>
                    <a:pt x="8106" y="2526"/>
                  </a:lnTo>
                  <a:lnTo>
                    <a:pt x="8202" y="2733"/>
                  </a:lnTo>
                  <a:lnTo>
                    <a:pt x="8289" y="2947"/>
                  </a:lnTo>
                  <a:lnTo>
                    <a:pt x="8366" y="3167"/>
                  </a:lnTo>
                  <a:lnTo>
                    <a:pt x="8433" y="3389"/>
                  </a:lnTo>
                  <a:lnTo>
                    <a:pt x="8492" y="3618"/>
                  </a:lnTo>
                  <a:lnTo>
                    <a:pt x="8541" y="3851"/>
                  </a:lnTo>
                  <a:lnTo>
                    <a:pt x="8578" y="4088"/>
                  </a:lnTo>
                  <a:lnTo>
                    <a:pt x="8606" y="4329"/>
                  </a:lnTo>
                  <a:lnTo>
                    <a:pt x="8623" y="4573"/>
                  </a:lnTo>
                  <a:lnTo>
                    <a:pt x="8629" y="4820"/>
                  </a:lnTo>
                  <a:lnTo>
                    <a:pt x="8623" y="5068"/>
                  </a:lnTo>
                  <a:lnTo>
                    <a:pt x="8606" y="5312"/>
                  </a:lnTo>
                  <a:lnTo>
                    <a:pt x="8578" y="5553"/>
                  </a:lnTo>
                  <a:lnTo>
                    <a:pt x="8541" y="5790"/>
                  </a:lnTo>
                  <a:lnTo>
                    <a:pt x="8492" y="6023"/>
                  </a:lnTo>
                  <a:lnTo>
                    <a:pt x="8433" y="6252"/>
                  </a:lnTo>
                  <a:lnTo>
                    <a:pt x="8366" y="6475"/>
                  </a:lnTo>
                  <a:lnTo>
                    <a:pt x="8289" y="6694"/>
                  </a:lnTo>
                  <a:lnTo>
                    <a:pt x="8202" y="6908"/>
                  </a:lnTo>
                  <a:lnTo>
                    <a:pt x="8106" y="7115"/>
                  </a:lnTo>
                  <a:lnTo>
                    <a:pt x="8002" y="7317"/>
                  </a:lnTo>
                  <a:lnTo>
                    <a:pt x="7890" y="7513"/>
                  </a:lnTo>
                  <a:lnTo>
                    <a:pt x="7769" y="7702"/>
                  </a:lnTo>
                  <a:lnTo>
                    <a:pt x="7641" y="7884"/>
                  </a:lnTo>
                  <a:lnTo>
                    <a:pt x="7505" y="8059"/>
                  </a:lnTo>
                  <a:lnTo>
                    <a:pt x="7363" y="8226"/>
                  </a:lnTo>
                  <a:lnTo>
                    <a:pt x="7213" y="8386"/>
                  </a:lnTo>
                  <a:lnTo>
                    <a:pt x="7056" y="8537"/>
                  </a:lnTo>
                  <a:lnTo>
                    <a:pt x="6893" y="8681"/>
                  </a:lnTo>
                  <a:lnTo>
                    <a:pt x="6724" y="8816"/>
                  </a:lnTo>
                  <a:lnTo>
                    <a:pt x="6549" y="8941"/>
                  </a:lnTo>
                  <a:lnTo>
                    <a:pt x="6368" y="9058"/>
                  </a:lnTo>
                  <a:lnTo>
                    <a:pt x="6181" y="9164"/>
                  </a:lnTo>
                  <a:lnTo>
                    <a:pt x="5991" y="9261"/>
                  </a:lnTo>
                  <a:lnTo>
                    <a:pt x="5795" y="9348"/>
                  </a:lnTo>
                  <a:lnTo>
                    <a:pt x="5594" y="9424"/>
                  </a:lnTo>
                  <a:lnTo>
                    <a:pt x="5390" y="9488"/>
                  </a:lnTo>
                  <a:lnTo>
                    <a:pt x="5182" y="9543"/>
                  </a:lnTo>
                  <a:lnTo>
                    <a:pt x="4970" y="9586"/>
                  </a:lnTo>
                  <a:lnTo>
                    <a:pt x="4754" y="9616"/>
                  </a:lnTo>
                  <a:lnTo>
                    <a:pt x="4536" y="9634"/>
                  </a:lnTo>
                  <a:lnTo>
                    <a:pt x="4314" y="9641"/>
                  </a:lnTo>
                  <a:lnTo>
                    <a:pt x="4093" y="9634"/>
                  </a:lnTo>
                  <a:lnTo>
                    <a:pt x="3875" y="9616"/>
                  </a:lnTo>
                  <a:lnTo>
                    <a:pt x="3659" y="9586"/>
                  </a:lnTo>
                  <a:lnTo>
                    <a:pt x="3447" y="9543"/>
                  </a:lnTo>
                  <a:lnTo>
                    <a:pt x="3238" y="9488"/>
                  </a:lnTo>
                  <a:lnTo>
                    <a:pt x="3034" y="9424"/>
                  </a:lnTo>
                  <a:lnTo>
                    <a:pt x="2833" y="9348"/>
                  </a:lnTo>
                  <a:lnTo>
                    <a:pt x="2638" y="9261"/>
                  </a:lnTo>
                  <a:lnTo>
                    <a:pt x="2447" y="9164"/>
                  </a:lnTo>
                  <a:lnTo>
                    <a:pt x="2260" y="9058"/>
                  </a:lnTo>
                  <a:lnTo>
                    <a:pt x="2080" y="8941"/>
                  </a:lnTo>
                  <a:lnTo>
                    <a:pt x="1905" y="8816"/>
                  </a:lnTo>
                  <a:lnTo>
                    <a:pt x="1736" y="8681"/>
                  </a:lnTo>
                  <a:lnTo>
                    <a:pt x="1573" y="8537"/>
                  </a:lnTo>
                  <a:lnTo>
                    <a:pt x="1416" y="8386"/>
                  </a:lnTo>
                  <a:lnTo>
                    <a:pt x="1266" y="8226"/>
                  </a:lnTo>
                  <a:lnTo>
                    <a:pt x="1124" y="8059"/>
                  </a:lnTo>
                  <a:lnTo>
                    <a:pt x="987" y="7884"/>
                  </a:lnTo>
                  <a:lnTo>
                    <a:pt x="860" y="7702"/>
                  </a:lnTo>
                  <a:lnTo>
                    <a:pt x="739" y="7513"/>
                  </a:lnTo>
                  <a:lnTo>
                    <a:pt x="627" y="7317"/>
                  </a:lnTo>
                  <a:lnTo>
                    <a:pt x="523" y="7115"/>
                  </a:lnTo>
                  <a:lnTo>
                    <a:pt x="426" y="6908"/>
                  </a:lnTo>
                  <a:lnTo>
                    <a:pt x="340" y="6694"/>
                  </a:lnTo>
                  <a:lnTo>
                    <a:pt x="262" y="6475"/>
                  </a:lnTo>
                  <a:lnTo>
                    <a:pt x="195" y="6252"/>
                  </a:lnTo>
                  <a:lnTo>
                    <a:pt x="137" y="6023"/>
                  </a:lnTo>
                  <a:lnTo>
                    <a:pt x="88" y="5790"/>
                  </a:lnTo>
                  <a:lnTo>
                    <a:pt x="50" y="5553"/>
                  </a:lnTo>
                  <a:lnTo>
                    <a:pt x="23" y="5312"/>
                  </a:lnTo>
                  <a:lnTo>
                    <a:pt x="6" y="5068"/>
                  </a:lnTo>
                  <a:lnTo>
                    <a:pt x="0" y="4820"/>
                  </a:lnTo>
                  <a:lnTo>
                    <a:pt x="6" y="4573"/>
                  </a:lnTo>
                  <a:lnTo>
                    <a:pt x="23" y="4329"/>
                  </a:lnTo>
                  <a:lnTo>
                    <a:pt x="50" y="4088"/>
                  </a:lnTo>
                  <a:lnTo>
                    <a:pt x="88" y="3851"/>
                  </a:lnTo>
                  <a:lnTo>
                    <a:pt x="137" y="3618"/>
                  </a:lnTo>
                  <a:lnTo>
                    <a:pt x="195" y="3389"/>
                  </a:lnTo>
                  <a:lnTo>
                    <a:pt x="262" y="3167"/>
                  </a:lnTo>
                  <a:lnTo>
                    <a:pt x="340" y="2947"/>
                  </a:lnTo>
                  <a:lnTo>
                    <a:pt x="426" y="2733"/>
                  </a:lnTo>
                  <a:lnTo>
                    <a:pt x="523" y="2526"/>
                  </a:lnTo>
                  <a:lnTo>
                    <a:pt x="627" y="2324"/>
                  </a:lnTo>
                  <a:lnTo>
                    <a:pt x="739" y="2128"/>
                  </a:lnTo>
                  <a:lnTo>
                    <a:pt x="860" y="1939"/>
                  </a:lnTo>
                  <a:lnTo>
                    <a:pt x="987" y="1757"/>
                  </a:lnTo>
                  <a:lnTo>
                    <a:pt x="1124" y="1582"/>
                  </a:lnTo>
                  <a:lnTo>
                    <a:pt x="1266" y="1415"/>
                  </a:lnTo>
                  <a:lnTo>
                    <a:pt x="1416" y="1255"/>
                  </a:lnTo>
                  <a:lnTo>
                    <a:pt x="1573" y="1104"/>
                  </a:lnTo>
                  <a:lnTo>
                    <a:pt x="1736" y="960"/>
                  </a:lnTo>
                  <a:lnTo>
                    <a:pt x="1905" y="825"/>
                  </a:lnTo>
                  <a:lnTo>
                    <a:pt x="2080" y="700"/>
                  </a:lnTo>
                  <a:lnTo>
                    <a:pt x="2260" y="583"/>
                  </a:lnTo>
                  <a:lnTo>
                    <a:pt x="2447" y="477"/>
                  </a:lnTo>
                  <a:lnTo>
                    <a:pt x="2638" y="380"/>
                  </a:lnTo>
                  <a:lnTo>
                    <a:pt x="2833" y="293"/>
                  </a:lnTo>
                  <a:lnTo>
                    <a:pt x="3034" y="217"/>
                  </a:lnTo>
                  <a:lnTo>
                    <a:pt x="3238" y="153"/>
                  </a:lnTo>
                  <a:lnTo>
                    <a:pt x="3447" y="98"/>
                  </a:lnTo>
                  <a:lnTo>
                    <a:pt x="3659" y="55"/>
                  </a:lnTo>
                  <a:lnTo>
                    <a:pt x="3875" y="25"/>
                  </a:lnTo>
                  <a:lnTo>
                    <a:pt x="4093" y="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5" name="Freeform 67"/>
            <p:cNvSpPr>
              <a:spLocks/>
            </p:cNvSpPr>
            <p:nvPr/>
          </p:nvSpPr>
          <p:spPr bwMode="auto">
            <a:xfrm>
              <a:off x="4754" y="1525"/>
              <a:ext cx="727" cy="696"/>
            </a:xfrm>
            <a:custGeom>
              <a:avLst/>
              <a:gdLst>
                <a:gd name="T0" fmla="*/ 1 w 4360"/>
                <a:gd name="T1" fmla="*/ 0 h 4871"/>
                <a:gd name="T2" fmla="*/ 1 w 4360"/>
                <a:gd name="T3" fmla="*/ 0 h 4871"/>
                <a:gd name="T4" fmla="*/ 1 w 4360"/>
                <a:gd name="T5" fmla="*/ 0 h 4871"/>
                <a:gd name="T6" fmla="*/ 1 w 4360"/>
                <a:gd name="T7" fmla="*/ 0 h 4871"/>
                <a:gd name="T8" fmla="*/ 1 w 4360"/>
                <a:gd name="T9" fmla="*/ 0 h 4871"/>
                <a:gd name="T10" fmla="*/ 1 w 4360"/>
                <a:gd name="T11" fmla="*/ 0 h 4871"/>
                <a:gd name="T12" fmla="*/ 1 w 4360"/>
                <a:gd name="T13" fmla="*/ 0 h 4871"/>
                <a:gd name="T14" fmla="*/ 1 w 4360"/>
                <a:gd name="T15" fmla="*/ 0 h 4871"/>
                <a:gd name="T16" fmla="*/ 1 w 4360"/>
                <a:gd name="T17" fmla="*/ 0 h 4871"/>
                <a:gd name="T18" fmla="*/ 1 w 4360"/>
                <a:gd name="T19" fmla="*/ 0 h 4871"/>
                <a:gd name="T20" fmla="*/ 1 w 4360"/>
                <a:gd name="T21" fmla="*/ 0 h 4871"/>
                <a:gd name="T22" fmla="*/ 1 w 4360"/>
                <a:gd name="T23" fmla="*/ 0 h 4871"/>
                <a:gd name="T24" fmla="*/ 1 w 4360"/>
                <a:gd name="T25" fmla="*/ 0 h 4871"/>
                <a:gd name="T26" fmla="*/ 0 w 4360"/>
                <a:gd name="T27" fmla="*/ 0 h 4871"/>
                <a:gd name="T28" fmla="*/ 0 w 4360"/>
                <a:gd name="T29" fmla="*/ 0 h 4871"/>
                <a:gd name="T30" fmla="*/ 0 w 4360"/>
                <a:gd name="T31" fmla="*/ 0 h 4871"/>
                <a:gd name="T32" fmla="*/ 0 w 4360"/>
                <a:gd name="T33" fmla="*/ 0 h 4871"/>
                <a:gd name="T34" fmla="*/ 0 w 4360"/>
                <a:gd name="T35" fmla="*/ 0 h 4871"/>
                <a:gd name="T36" fmla="*/ 0 w 4360"/>
                <a:gd name="T37" fmla="*/ 0 h 4871"/>
                <a:gd name="T38" fmla="*/ 0 w 4360"/>
                <a:gd name="T39" fmla="*/ 0 h 4871"/>
                <a:gd name="T40" fmla="*/ 0 w 4360"/>
                <a:gd name="T41" fmla="*/ 0 h 4871"/>
                <a:gd name="T42" fmla="*/ 0 w 4360"/>
                <a:gd name="T43" fmla="*/ 0 h 4871"/>
                <a:gd name="T44" fmla="*/ 0 w 4360"/>
                <a:gd name="T45" fmla="*/ 0 h 4871"/>
                <a:gd name="T46" fmla="*/ 0 w 4360"/>
                <a:gd name="T47" fmla="*/ 0 h 4871"/>
                <a:gd name="T48" fmla="*/ 0 w 4360"/>
                <a:gd name="T49" fmla="*/ 0 h 4871"/>
                <a:gd name="T50" fmla="*/ 0 w 4360"/>
                <a:gd name="T51" fmla="*/ 0 h 4871"/>
                <a:gd name="T52" fmla="*/ 0 w 4360"/>
                <a:gd name="T53" fmla="*/ 0 h 4871"/>
                <a:gd name="T54" fmla="*/ 0 w 4360"/>
                <a:gd name="T55" fmla="*/ 0 h 4871"/>
                <a:gd name="T56" fmla="*/ 0 w 4360"/>
                <a:gd name="T57" fmla="*/ 0 h 4871"/>
                <a:gd name="T58" fmla="*/ 0 w 4360"/>
                <a:gd name="T59" fmla="*/ 0 h 4871"/>
                <a:gd name="T60" fmla="*/ 0 w 4360"/>
                <a:gd name="T61" fmla="*/ 0 h 4871"/>
                <a:gd name="T62" fmla="*/ 0 w 4360"/>
                <a:gd name="T63" fmla="*/ 0 h 4871"/>
                <a:gd name="T64" fmla="*/ 0 w 4360"/>
                <a:gd name="T65" fmla="*/ 0 h 4871"/>
                <a:gd name="T66" fmla="*/ 0 w 4360"/>
                <a:gd name="T67" fmla="*/ 0 h 4871"/>
                <a:gd name="T68" fmla="*/ 0 w 4360"/>
                <a:gd name="T69" fmla="*/ 0 h 4871"/>
                <a:gd name="T70" fmla="*/ 0 w 4360"/>
                <a:gd name="T71" fmla="*/ 0 h 4871"/>
                <a:gd name="T72" fmla="*/ 0 w 4360"/>
                <a:gd name="T73" fmla="*/ 0 h 4871"/>
                <a:gd name="T74" fmla="*/ 0 w 4360"/>
                <a:gd name="T75" fmla="*/ 0 h 4871"/>
                <a:gd name="T76" fmla="*/ 0 w 4360"/>
                <a:gd name="T77" fmla="*/ 0 h 4871"/>
                <a:gd name="T78" fmla="*/ 1 w 4360"/>
                <a:gd name="T79" fmla="*/ 0 h 4871"/>
                <a:gd name="T80" fmla="*/ 1 w 4360"/>
                <a:gd name="T81" fmla="*/ 0 h 4871"/>
                <a:gd name="T82" fmla="*/ 1 w 4360"/>
                <a:gd name="T83" fmla="*/ 0 h 4871"/>
                <a:gd name="T84" fmla="*/ 1 w 4360"/>
                <a:gd name="T85" fmla="*/ 0 h 4871"/>
                <a:gd name="T86" fmla="*/ 1 w 4360"/>
                <a:gd name="T87" fmla="*/ 0 h 4871"/>
                <a:gd name="T88" fmla="*/ 1 w 4360"/>
                <a:gd name="T89" fmla="*/ 0 h 4871"/>
                <a:gd name="T90" fmla="*/ 1 w 4360"/>
                <a:gd name="T91" fmla="*/ 0 h 4871"/>
                <a:gd name="T92" fmla="*/ 1 w 4360"/>
                <a:gd name="T93" fmla="*/ 0 h 4871"/>
                <a:gd name="T94" fmla="*/ 1 w 4360"/>
                <a:gd name="T95" fmla="*/ 0 h 4871"/>
                <a:gd name="T96" fmla="*/ 1 w 4360"/>
                <a:gd name="T97" fmla="*/ 0 h 4871"/>
                <a:gd name="T98" fmla="*/ 1 w 4360"/>
                <a:gd name="T99" fmla="*/ 0 h 4871"/>
                <a:gd name="T100" fmla="*/ 1 w 4360"/>
                <a:gd name="T101" fmla="*/ 0 h 4871"/>
                <a:gd name="T102" fmla="*/ 1 w 4360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1"/>
                <a:gd name="T158" fmla="*/ 4360 w 4360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1">
                  <a:moveTo>
                    <a:pt x="4360" y="4871"/>
                  </a:moveTo>
                  <a:lnTo>
                    <a:pt x="4360" y="4871"/>
                  </a:lnTo>
                  <a:lnTo>
                    <a:pt x="4359" y="4809"/>
                  </a:lnTo>
                  <a:lnTo>
                    <a:pt x="4358" y="4747"/>
                  </a:lnTo>
                  <a:lnTo>
                    <a:pt x="4356" y="4684"/>
                  </a:lnTo>
                  <a:lnTo>
                    <a:pt x="4354" y="4621"/>
                  </a:lnTo>
                  <a:lnTo>
                    <a:pt x="4351" y="4560"/>
                  </a:lnTo>
                  <a:lnTo>
                    <a:pt x="4347" y="4498"/>
                  </a:lnTo>
                  <a:lnTo>
                    <a:pt x="4343" y="4437"/>
                  </a:lnTo>
                  <a:lnTo>
                    <a:pt x="4337" y="4374"/>
                  </a:lnTo>
                  <a:lnTo>
                    <a:pt x="4332" y="4313"/>
                  </a:lnTo>
                  <a:lnTo>
                    <a:pt x="4325" y="4252"/>
                  </a:lnTo>
                  <a:lnTo>
                    <a:pt x="4318" y="4192"/>
                  </a:lnTo>
                  <a:lnTo>
                    <a:pt x="4310" y="4131"/>
                  </a:lnTo>
                  <a:lnTo>
                    <a:pt x="4301" y="4071"/>
                  </a:lnTo>
                  <a:lnTo>
                    <a:pt x="4291" y="4011"/>
                  </a:lnTo>
                  <a:lnTo>
                    <a:pt x="4281" y="3951"/>
                  </a:lnTo>
                  <a:lnTo>
                    <a:pt x="4271" y="3892"/>
                  </a:lnTo>
                  <a:lnTo>
                    <a:pt x="4260" y="3833"/>
                  </a:lnTo>
                  <a:lnTo>
                    <a:pt x="4248" y="3774"/>
                  </a:lnTo>
                  <a:lnTo>
                    <a:pt x="4236" y="3715"/>
                  </a:lnTo>
                  <a:lnTo>
                    <a:pt x="4223" y="3656"/>
                  </a:lnTo>
                  <a:lnTo>
                    <a:pt x="4208" y="3599"/>
                  </a:lnTo>
                  <a:lnTo>
                    <a:pt x="4194" y="3541"/>
                  </a:lnTo>
                  <a:lnTo>
                    <a:pt x="4179" y="3483"/>
                  </a:lnTo>
                  <a:lnTo>
                    <a:pt x="4163" y="3426"/>
                  </a:lnTo>
                  <a:lnTo>
                    <a:pt x="4147" y="3369"/>
                  </a:lnTo>
                  <a:lnTo>
                    <a:pt x="4131" y="3311"/>
                  </a:lnTo>
                  <a:lnTo>
                    <a:pt x="4112" y="3256"/>
                  </a:lnTo>
                  <a:lnTo>
                    <a:pt x="4095" y="3199"/>
                  </a:lnTo>
                  <a:lnTo>
                    <a:pt x="4076" y="3144"/>
                  </a:lnTo>
                  <a:lnTo>
                    <a:pt x="4057" y="3089"/>
                  </a:lnTo>
                  <a:lnTo>
                    <a:pt x="4036" y="3033"/>
                  </a:lnTo>
                  <a:lnTo>
                    <a:pt x="4016" y="2979"/>
                  </a:lnTo>
                  <a:lnTo>
                    <a:pt x="3995" y="2923"/>
                  </a:lnTo>
                  <a:lnTo>
                    <a:pt x="3974" y="2870"/>
                  </a:lnTo>
                  <a:lnTo>
                    <a:pt x="3951" y="2816"/>
                  </a:lnTo>
                  <a:lnTo>
                    <a:pt x="3929" y="2763"/>
                  </a:lnTo>
                  <a:lnTo>
                    <a:pt x="3906" y="2710"/>
                  </a:lnTo>
                  <a:lnTo>
                    <a:pt x="3882" y="2657"/>
                  </a:lnTo>
                  <a:lnTo>
                    <a:pt x="3857" y="2605"/>
                  </a:lnTo>
                  <a:lnTo>
                    <a:pt x="3832" y="2553"/>
                  </a:lnTo>
                  <a:lnTo>
                    <a:pt x="3807" y="2502"/>
                  </a:lnTo>
                  <a:lnTo>
                    <a:pt x="3780" y="2450"/>
                  </a:lnTo>
                  <a:lnTo>
                    <a:pt x="3754" y="2399"/>
                  </a:lnTo>
                  <a:lnTo>
                    <a:pt x="3727" y="2349"/>
                  </a:lnTo>
                  <a:lnTo>
                    <a:pt x="3699" y="2299"/>
                  </a:lnTo>
                  <a:lnTo>
                    <a:pt x="3671" y="2249"/>
                  </a:lnTo>
                  <a:lnTo>
                    <a:pt x="3643" y="2200"/>
                  </a:lnTo>
                  <a:lnTo>
                    <a:pt x="3613" y="2151"/>
                  </a:lnTo>
                  <a:lnTo>
                    <a:pt x="3584" y="2102"/>
                  </a:lnTo>
                  <a:lnTo>
                    <a:pt x="3554" y="2055"/>
                  </a:lnTo>
                  <a:lnTo>
                    <a:pt x="3523" y="2007"/>
                  </a:lnTo>
                  <a:lnTo>
                    <a:pt x="3492" y="1960"/>
                  </a:lnTo>
                  <a:lnTo>
                    <a:pt x="3461" y="1914"/>
                  </a:lnTo>
                  <a:lnTo>
                    <a:pt x="3428" y="1867"/>
                  </a:lnTo>
                  <a:lnTo>
                    <a:pt x="3396" y="1821"/>
                  </a:lnTo>
                  <a:lnTo>
                    <a:pt x="3362" y="1776"/>
                  </a:lnTo>
                  <a:lnTo>
                    <a:pt x="3329" y="1731"/>
                  </a:lnTo>
                  <a:lnTo>
                    <a:pt x="3295" y="1686"/>
                  </a:lnTo>
                  <a:lnTo>
                    <a:pt x="3260" y="1642"/>
                  </a:lnTo>
                  <a:lnTo>
                    <a:pt x="3225" y="1599"/>
                  </a:lnTo>
                  <a:lnTo>
                    <a:pt x="3189" y="1556"/>
                  </a:lnTo>
                  <a:lnTo>
                    <a:pt x="3154" y="1513"/>
                  </a:lnTo>
                  <a:lnTo>
                    <a:pt x="3117" y="1471"/>
                  </a:lnTo>
                  <a:lnTo>
                    <a:pt x="3081" y="1430"/>
                  </a:lnTo>
                  <a:lnTo>
                    <a:pt x="3044" y="1389"/>
                  </a:lnTo>
                  <a:lnTo>
                    <a:pt x="3006" y="1348"/>
                  </a:lnTo>
                  <a:lnTo>
                    <a:pt x="2968" y="1307"/>
                  </a:lnTo>
                  <a:lnTo>
                    <a:pt x="2929" y="1268"/>
                  </a:lnTo>
                  <a:lnTo>
                    <a:pt x="2890" y="1229"/>
                  </a:lnTo>
                  <a:lnTo>
                    <a:pt x="2851" y="1191"/>
                  </a:lnTo>
                  <a:lnTo>
                    <a:pt x="2811" y="1152"/>
                  </a:lnTo>
                  <a:lnTo>
                    <a:pt x="2771" y="1115"/>
                  </a:lnTo>
                  <a:lnTo>
                    <a:pt x="2730" y="1078"/>
                  </a:lnTo>
                  <a:lnTo>
                    <a:pt x="2689" y="1042"/>
                  </a:lnTo>
                  <a:lnTo>
                    <a:pt x="2648" y="1005"/>
                  </a:lnTo>
                  <a:lnTo>
                    <a:pt x="2606" y="970"/>
                  </a:lnTo>
                  <a:lnTo>
                    <a:pt x="2564" y="935"/>
                  </a:lnTo>
                  <a:lnTo>
                    <a:pt x="2521" y="901"/>
                  </a:lnTo>
                  <a:lnTo>
                    <a:pt x="2479" y="867"/>
                  </a:lnTo>
                  <a:lnTo>
                    <a:pt x="2435" y="834"/>
                  </a:lnTo>
                  <a:lnTo>
                    <a:pt x="2392" y="802"/>
                  </a:lnTo>
                  <a:lnTo>
                    <a:pt x="2347" y="769"/>
                  </a:lnTo>
                  <a:lnTo>
                    <a:pt x="2303" y="737"/>
                  </a:lnTo>
                  <a:lnTo>
                    <a:pt x="2258" y="707"/>
                  </a:lnTo>
                  <a:lnTo>
                    <a:pt x="2213" y="676"/>
                  </a:lnTo>
                  <a:lnTo>
                    <a:pt x="2167" y="647"/>
                  </a:lnTo>
                  <a:lnTo>
                    <a:pt x="2121" y="619"/>
                  </a:lnTo>
                  <a:lnTo>
                    <a:pt x="2076" y="589"/>
                  </a:lnTo>
                  <a:lnTo>
                    <a:pt x="2029" y="562"/>
                  </a:lnTo>
                  <a:lnTo>
                    <a:pt x="1982" y="535"/>
                  </a:lnTo>
                  <a:lnTo>
                    <a:pt x="1935" y="508"/>
                  </a:lnTo>
                  <a:lnTo>
                    <a:pt x="1888" y="482"/>
                  </a:lnTo>
                  <a:lnTo>
                    <a:pt x="1840" y="457"/>
                  </a:lnTo>
                  <a:lnTo>
                    <a:pt x="1791" y="432"/>
                  </a:lnTo>
                  <a:lnTo>
                    <a:pt x="1743" y="407"/>
                  </a:lnTo>
                  <a:lnTo>
                    <a:pt x="1694" y="385"/>
                  </a:lnTo>
                  <a:lnTo>
                    <a:pt x="1646" y="361"/>
                  </a:lnTo>
                  <a:lnTo>
                    <a:pt x="1596" y="339"/>
                  </a:lnTo>
                  <a:lnTo>
                    <a:pt x="1547" y="318"/>
                  </a:lnTo>
                  <a:lnTo>
                    <a:pt x="1497" y="296"/>
                  </a:lnTo>
                  <a:lnTo>
                    <a:pt x="1446" y="276"/>
                  </a:lnTo>
                  <a:lnTo>
                    <a:pt x="1396" y="257"/>
                  </a:lnTo>
                  <a:lnTo>
                    <a:pt x="1345" y="237"/>
                  </a:lnTo>
                  <a:lnTo>
                    <a:pt x="1295" y="219"/>
                  </a:lnTo>
                  <a:lnTo>
                    <a:pt x="1243" y="202"/>
                  </a:lnTo>
                  <a:lnTo>
                    <a:pt x="1191" y="185"/>
                  </a:lnTo>
                  <a:lnTo>
                    <a:pt x="1140" y="170"/>
                  </a:lnTo>
                  <a:lnTo>
                    <a:pt x="1088" y="154"/>
                  </a:lnTo>
                  <a:lnTo>
                    <a:pt x="1035" y="139"/>
                  </a:lnTo>
                  <a:lnTo>
                    <a:pt x="983" y="126"/>
                  </a:lnTo>
                  <a:lnTo>
                    <a:pt x="930" y="112"/>
                  </a:lnTo>
                  <a:lnTo>
                    <a:pt x="877" y="100"/>
                  </a:lnTo>
                  <a:lnTo>
                    <a:pt x="824" y="87"/>
                  </a:lnTo>
                  <a:lnTo>
                    <a:pt x="770" y="77"/>
                  </a:lnTo>
                  <a:lnTo>
                    <a:pt x="717" y="66"/>
                  </a:lnTo>
                  <a:lnTo>
                    <a:pt x="663" y="57"/>
                  </a:lnTo>
                  <a:lnTo>
                    <a:pt x="608" y="47"/>
                  </a:lnTo>
                  <a:lnTo>
                    <a:pt x="555" y="40"/>
                  </a:lnTo>
                  <a:lnTo>
                    <a:pt x="500" y="32"/>
                  </a:lnTo>
                  <a:lnTo>
                    <a:pt x="444" y="25"/>
                  </a:lnTo>
                  <a:lnTo>
                    <a:pt x="390" y="19"/>
                  </a:lnTo>
                  <a:lnTo>
                    <a:pt x="335" y="15"/>
                  </a:lnTo>
                  <a:lnTo>
                    <a:pt x="279" y="10"/>
                  </a:lnTo>
                  <a:lnTo>
                    <a:pt x="224" y="7"/>
                  </a:lnTo>
                  <a:lnTo>
                    <a:pt x="168" y="3"/>
                  </a:lnTo>
                  <a:lnTo>
                    <a:pt x="112" y="2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56" y="103"/>
                  </a:lnTo>
                  <a:lnTo>
                    <a:pt x="110" y="103"/>
                  </a:lnTo>
                  <a:lnTo>
                    <a:pt x="165" y="105"/>
                  </a:lnTo>
                  <a:lnTo>
                    <a:pt x="220" y="109"/>
                  </a:lnTo>
                  <a:lnTo>
                    <a:pt x="274" y="112"/>
                  </a:lnTo>
                  <a:lnTo>
                    <a:pt x="328" y="116"/>
                  </a:lnTo>
                  <a:lnTo>
                    <a:pt x="382" y="121"/>
                  </a:lnTo>
                  <a:lnTo>
                    <a:pt x="436" y="127"/>
                  </a:lnTo>
                  <a:lnTo>
                    <a:pt x="489" y="133"/>
                  </a:lnTo>
                  <a:lnTo>
                    <a:pt x="543" y="140"/>
                  </a:lnTo>
                  <a:lnTo>
                    <a:pt x="596" y="148"/>
                  </a:lnTo>
                  <a:lnTo>
                    <a:pt x="649" y="157"/>
                  </a:lnTo>
                  <a:lnTo>
                    <a:pt x="701" y="166"/>
                  </a:lnTo>
                  <a:lnTo>
                    <a:pt x="754" y="176"/>
                  </a:lnTo>
                  <a:lnTo>
                    <a:pt x="807" y="188"/>
                  </a:lnTo>
                  <a:lnTo>
                    <a:pt x="859" y="199"/>
                  </a:lnTo>
                  <a:lnTo>
                    <a:pt x="911" y="211"/>
                  </a:lnTo>
                  <a:lnTo>
                    <a:pt x="963" y="224"/>
                  </a:lnTo>
                  <a:lnTo>
                    <a:pt x="1014" y="239"/>
                  </a:lnTo>
                  <a:lnTo>
                    <a:pt x="1065" y="252"/>
                  </a:lnTo>
                  <a:lnTo>
                    <a:pt x="1115" y="268"/>
                  </a:lnTo>
                  <a:lnTo>
                    <a:pt x="1167" y="284"/>
                  </a:lnTo>
                  <a:lnTo>
                    <a:pt x="1217" y="300"/>
                  </a:lnTo>
                  <a:lnTo>
                    <a:pt x="1267" y="317"/>
                  </a:lnTo>
                  <a:lnTo>
                    <a:pt x="1317" y="335"/>
                  </a:lnTo>
                  <a:lnTo>
                    <a:pt x="1366" y="353"/>
                  </a:lnTo>
                  <a:lnTo>
                    <a:pt x="1416" y="372"/>
                  </a:lnTo>
                  <a:lnTo>
                    <a:pt x="1466" y="392"/>
                  </a:lnTo>
                  <a:lnTo>
                    <a:pt x="1514" y="413"/>
                  </a:lnTo>
                  <a:lnTo>
                    <a:pt x="1563" y="434"/>
                  </a:lnTo>
                  <a:lnTo>
                    <a:pt x="1611" y="456"/>
                  </a:lnTo>
                  <a:lnTo>
                    <a:pt x="1659" y="477"/>
                  </a:lnTo>
                  <a:lnTo>
                    <a:pt x="1706" y="501"/>
                  </a:lnTo>
                  <a:lnTo>
                    <a:pt x="1754" y="525"/>
                  </a:lnTo>
                  <a:lnTo>
                    <a:pt x="1802" y="549"/>
                  </a:lnTo>
                  <a:lnTo>
                    <a:pt x="1848" y="573"/>
                  </a:lnTo>
                  <a:lnTo>
                    <a:pt x="1895" y="599"/>
                  </a:lnTo>
                  <a:lnTo>
                    <a:pt x="1940" y="625"/>
                  </a:lnTo>
                  <a:lnTo>
                    <a:pt x="1987" y="651"/>
                  </a:lnTo>
                  <a:lnTo>
                    <a:pt x="2032" y="679"/>
                  </a:lnTo>
                  <a:lnTo>
                    <a:pt x="2077" y="707"/>
                  </a:lnTo>
                  <a:lnTo>
                    <a:pt x="2122" y="735"/>
                  </a:lnTo>
                  <a:lnTo>
                    <a:pt x="2167" y="765"/>
                  </a:lnTo>
                  <a:lnTo>
                    <a:pt x="2211" y="794"/>
                  </a:lnTo>
                  <a:lnTo>
                    <a:pt x="2255" y="824"/>
                  </a:lnTo>
                  <a:lnTo>
                    <a:pt x="2299" y="855"/>
                  </a:lnTo>
                  <a:lnTo>
                    <a:pt x="2341" y="887"/>
                  </a:lnTo>
                  <a:lnTo>
                    <a:pt x="2384" y="918"/>
                  </a:lnTo>
                  <a:lnTo>
                    <a:pt x="2426" y="951"/>
                  </a:lnTo>
                  <a:lnTo>
                    <a:pt x="2469" y="984"/>
                  </a:lnTo>
                  <a:lnTo>
                    <a:pt x="2510" y="1018"/>
                  </a:lnTo>
                  <a:lnTo>
                    <a:pt x="2552" y="1052"/>
                  </a:lnTo>
                  <a:lnTo>
                    <a:pt x="2592" y="1087"/>
                  </a:lnTo>
                  <a:lnTo>
                    <a:pt x="2633" y="1122"/>
                  </a:lnTo>
                  <a:lnTo>
                    <a:pt x="2673" y="1157"/>
                  </a:lnTo>
                  <a:lnTo>
                    <a:pt x="2713" y="1193"/>
                  </a:lnTo>
                  <a:lnTo>
                    <a:pt x="2752" y="1230"/>
                  </a:lnTo>
                  <a:lnTo>
                    <a:pt x="2791" y="1268"/>
                  </a:lnTo>
                  <a:lnTo>
                    <a:pt x="2830" y="1305"/>
                  </a:lnTo>
                  <a:lnTo>
                    <a:pt x="2867" y="1344"/>
                  </a:lnTo>
                  <a:lnTo>
                    <a:pt x="2906" y="1382"/>
                  </a:lnTo>
                  <a:lnTo>
                    <a:pt x="2943" y="1422"/>
                  </a:lnTo>
                  <a:lnTo>
                    <a:pt x="2980" y="1461"/>
                  </a:lnTo>
                  <a:lnTo>
                    <a:pt x="3016" y="1502"/>
                  </a:lnTo>
                  <a:lnTo>
                    <a:pt x="3053" y="1543"/>
                  </a:lnTo>
                  <a:lnTo>
                    <a:pt x="3088" y="1583"/>
                  </a:lnTo>
                  <a:lnTo>
                    <a:pt x="3123" y="1625"/>
                  </a:lnTo>
                  <a:lnTo>
                    <a:pt x="3158" y="1667"/>
                  </a:lnTo>
                  <a:lnTo>
                    <a:pt x="3192" y="1710"/>
                  </a:lnTo>
                  <a:lnTo>
                    <a:pt x="3226" y="1753"/>
                  </a:lnTo>
                  <a:lnTo>
                    <a:pt x="3259" y="1797"/>
                  </a:lnTo>
                  <a:lnTo>
                    <a:pt x="3292" y="1841"/>
                  </a:lnTo>
                  <a:lnTo>
                    <a:pt x="3325" y="1885"/>
                  </a:lnTo>
                  <a:lnTo>
                    <a:pt x="3356" y="1931"/>
                  </a:lnTo>
                  <a:lnTo>
                    <a:pt x="3388" y="1975"/>
                  </a:lnTo>
                  <a:lnTo>
                    <a:pt x="3419" y="2021"/>
                  </a:lnTo>
                  <a:lnTo>
                    <a:pt x="3449" y="2067"/>
                  </a:lnTo>
                  <a:lnTo>
                    <a:pt x="3480" y="2114"/>
                  </a:lnTo>
                  <a:lnTo>
                    <a:pt x="3509" y="2161"/>
                  </a:lnTo>
                  <a:lnTo>
                    <a:pt x="3538" y="2208"/>
                  </a:lnTo>
                  <a:lnTo>
                    <a:pt x="3567" y="2256"/>
                  </a:lnTo>
                  <a:lnTo>
                    <a:pt x="3595" y="2304"/>
                  </a:lnTo>
                  <a:lnTo>
                    <a:pt x="3622" y="2352"/>
                  </a:lnTo>
                  <a:lnTo>
                    <a:pt x="3650" y="2402"/>
                  </a:lnTo>
                  <a:lnTo>
                    <a:pt x="3676" y="2451"/>
                  </a:lnTo>
                  <a:lnTo>
                    <a:pt x="3702" y="2501"/>
                  </a:lnTo>
                  <a:lnTo>
                    <a:pt x="3728" y="2551"/>
                  </a:lnTo>
                  <a:lnTo>
                    <a:pt x="3752" y="2601"/>
                  </a:lnTo>
                  <a:lnTo>
                    <a:pt x="3776" y="2652"/>
                  </a:lnTo>
                  <a:lnTo>
                    <a:pt x="3801" y="2703"/>
                  </a:lnTo>
                  <a:lnTo>
                    <a:pt x="3824" y="2755"/>
                  </a:lnTo>
                  <a:lnTo>
                    <a:pt x="3847" y="2807"/>
                  </a:lnTo>
                  <a:lnTo>
                    <a:pt x="3869" y="2859"/>
                  </a:lnTo>
                  <a:lnTo>
                    <a:pt x="3891" y="2912"/>
                  </a:lnTo>
                  <a:lnTo>
                    <a:pt x="3912" y="2964"/>
                  </a:lnTo>
                  <a:lnTo>
                    <a:pt x="3932" y="3018"/>
                  </a:lnTo>
                  <a:lnTo>
                    <a:pt x="3952" y="3072"/>
                  </a:lnTo>
                  <a:lnTo>
                    <a:pt x="3972" y="3126"/>
                  </a:lnTo>
                  <a:lnTo>
                    <a:pt x="3991" y="3180"/>
                  </a:lnTo>
                  <a:lnTo>
                    <a:pt x="4009" y="3234"/>
                  </a:lnTo>
                  <a:lnTo>
                    <a:pt x="4027" y="3290"/>
                  </a:lnTo>
                  <a:lnTo>
                    <a:pt x="4043" y="3344"/>
                  </a:lnTo>
                  <a:lnTo>
                    <a:pt x="4061" y="3400"/>
                  </a:lnTo>
                  <a:lnTo>
                    <a:pt x="4076" y="3456"/>
                  </a:lnTo>
                  <a:lnTo>
                    <a:pt x="4092" y="3512"/>
                  </a:lnTo>
                  <a:lnTo>
                    <a:pt x="4106" y="3568"/>
                  </a:lnTo>
                  <a:lnTo>
                    <a:pt x="4120" y="3625"/>
                  </a:lnTo>
                  <a:lnTo>
                    <a:pt x="4135" y="3682"/>
                  </a:lnTo>
                  <a:lnTo>
                    <a:pt x="4147" y="3739"/>
                  </a:lnTo>
                  <a:lnTo>
                    <a:pt x="4159" y="3797"/>
                  </a:lnTo>
                  <a:lnTo>
                    <a:pt x="4171" y="3854"/>
                  </a:lnTo>
                  <a:lnTo>
                    <a:pt x="4182" y="3912"/>
                  </a:lnTo>
                  <a:lnTo>
                    <a:pt x="4192" y="3971"/>
                  </a:lnTo>
                  <a:lnTo>
                    <a:pt x="4201" y="4030"/>
                  </a:lnTo>
                  <a:lnTo>
                    <a:pt x="4212" y="4088"/>
                  </a:lnTo>
                  <a:lnTo>
                    <a:pt x="4220" y="4147"/>
                  </a:lnTo>
                  <a:lnTo>
                    <a:pt x="4228" y="4206"/>
                  </a:lnTo>
                  <a:lnTo>
                    <a:pt x="4235" y="4266"/>
                  </a:lnTo>
                  <a:lnTo>
                    <a:pt x="4241" y="4325"/>
                  </a:lnTo>
                  <a:lnTo>
                    <a:pt x="4247" y="4385"/>
                  </a:lnTo>
                  <a:lnTo>
                    <a:pt x="4252" y="4445"/>
                  </a:lnTo>
                  <a:lnTo>
                    <a:pt x="4256" y="4506"/>
                  </a:lnTo>
                  <a:lnTo>
                    <a:pt x="4260" y="4566"/>
                  </a:lnTo>
                  <a:lnTo>
                    <a:pt x="4263" y="4627"/>
                  </a:lnTo>
                  <a:lnTo>
                    <a:pt x="4266" y="4688"/>
                  </a:lnTo>
                  <a:lnTo>
                    <a:pt x="4267" y="4749"/>
                  </a:lnTo>
                  <a:lnTo>
                    <a:pt x="4268" y="4810"/>
                  </a:lnTo>
                  <a:lnTo>
                    <a:pt x="4269" y="4871"/>
                  </a:lnTo>
                  <a:lnTo>
                    <a:pt x="4360" y="4871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6" name="Freeform 68"/>
            <p:cNvSpPr>
              <a:spLocks/>
            </p:cNvSpPr>
            <p:nvPr/>
          </p:nvSpPr>
          <p:spPr bwMode="auto">
            <a:xfrm>
              <a:off x="4754" y="2221"/>
              <a:ext cx="727" cy="696"/>
            </a:xfrm>
            <a:custGeom>
              <a:avLst/>
              <a:gdLst>
                <a:gd name="T0" fmla="*/ 0 w 4360"/>
                <a:gd name="T1" fmla="*/ 0 h 4872"/>
                <a:gd name="T2" fmla="*/ 0 w 4360"/>
                <a:gd name="T3" fmla="*/ 0 h 4872"/>
                <a:gd name="T4" fmla="*/ 0 w 4360"/>
                <a:gd name="T5" fmla="*/ 0 h 4872"/>
                <a:gd name="T6" fmla="*/ 0 w 4360"/>
                <a:gd name="T7" fmla="*/ 0 h 4872"/>
                <a:gd name="T8" fmla="*/ 0 w 4360"/>
                <a:gd name="T9" fmla="*/ 0 h 4872"/>
                <a:gd name="T10" fmla="*/ 0 w 4360"/>
                <a:gd name="T11" fmla="*/ 0 h 4872"/>
                <a:gd name="T12" fmla="*/ 0 w 4360"/>
                <a:gd name="T13" fmla="*/ 0 h 4872"/>
                <a:gd name="T14" fmla="*/ 0 w 4360"/>
                <a:gd name="T15" fmla="*/ 0 h 4872"/>
                <a:gd name="T16" fmla="*/ 0 w 4360"/>
                <a:gd name="T17" fmla="*/ 0 h 4872"/>
                <a:gd name="T18" fmla="*/ 0 w 4360"/>
                <a:gd name="T19" fmla="*/ 0 h 4872"/>
                <a:gd name="T20" fmla="*/ 0 w 4360"/>
                <a:gd name="T21" fmla="*/ 0 h 4872"/>
                <a:gd name="T22" fmla="*/ 0 w 4360"/>
                <a:gd name="T23" fmla="*/ 0 h 4872"/>
                <a:gd name="T24" fmla="*/ 0 w 4360"/>
                <a:gd name="T25" fmla="*/ 0 h 4872"/>
                <a:gd name="T26" fmla="*/ 1 w 4360"/>
                <a:gd name="T27" fmla="*/ 0 h 4872"/>
                <a:gd name="T28" fmla="*/ 1 w 4360"/>
                <a:gd name="T29" fmla="*/ 0 h 4872"/>
                <a:gd name="T30" fmla="*/ 1 w 4360"/>
                <a:gd name="T31" fmla="*/ 0 h 4872"/>
                <a:gd name="T32" fmla="*/ 1 w 4360"/>
                <a:gd name="T33" fmla="*/ 0 h 4872"/>
                <a:gd name="T34" fmla="*/ 1 w 4360"/>
                <a:gd name="T35" fmla="*/ 0 h 4872"/>
                <a:gd name="T36" fmla="*/ 1 w 4360"/>
                <a:gd name="T37" fmla="*/ 0 h 4872"/>
                <a:gd name="T38" fmla="*/ 1 w 4360"/>
                <a:gd name="T39" fmla="*/ 0 h 4872"/>
                <a:gd name="T40" fmla="*/ 1 w 4360"/>
                <a:gd name="T41" fmla="*/ 0 h 4872"/>
                <a:gd name="T42" fmla="*/ 1 w 4360"/>
                <a:gd name="T43" fmla="*/ 0 h 4872"/>
                <a:gd name="T44" fmla="*/ 1 w 4360"/>
                <a:gd name="T45" fmla="*/ 0 h 4872"/>
                <a:gd name="T46" fmla="*/ 1 w 4360"/>
                <a:gd name="T47" fmla="*/ 0 h 4872"/>
                <a:gd name="T48" fmla="*/ 1 w 4360"/>
                <a:gd name="T49" fmla="*/ 0 h 4872"/>
                <a:gd name="T50" fmla="*/ 1 w 4360"/>
                <a:gd name="T51" fmla="*/ 0 h 4872"/>
                <a:gd name="T52" fmla="*/ 1 w 4360"/>
                <a:gd name="T53" fmla="*/ 0 h 4872"/>
                <a:gd name="T54" fmla="*/ 1 w 4360"/>
                <a:gd name="T55" fmla="*/ 0 h 4872"/>
                <a:gd name="T56" fmla="*/ 1 w 4360"/>
                <a:gd name="T57" fmla="*/ 0 h 4872"/>
                <a:gd name="T58" fmla="*/ 1 w 4360"/>
                <a:gd name="T59" fmla="*/ 0 h 4872"/>
                <a:gd name="T60" fmla="*/ 1 w 4360"/>
                <a:gd name="T61" fmla="*/ 0 h 4872"/>
                <a:gd name="T62" fmla="*/ 1 w 4360"/>
                <a:gd name="T63" fmla="*/ 0 h 4872"/>
                <a:gd name="T64" fmla="*/ 1 w 4360"/>
                <a:gd name="T65" fmla="*/ 0 h 4872"/>
                <a:gd name="T66" fmla="*/ 1 w 4360"/>
                <a:gd name="T67" fmla="*/ 0 h 4872"/>
                <a:gd name="T68" fmla="*/ 1 w 4360"/>
                <a:gd name="T69" fmla="*/ 0 h 4872"/>
                <a:gd name="T70" fmla="*/ 1 w 4360"/>
                <a:gd name="T71" fmla="*/ 0 h 4872"/>
                <a:gd name="T72" fmla="*/ 1 w 4360"/>
                <a:gd name="T73" fmla="*/ 0 h 4872"/>
                <a:gd name="T74" fmla="*/ 1 w 4360"/>
                <a:gd name="T75" fmla="*/ 0 h 4872"/>
                <a:gd name="T76" fmla="*/ 0 w 4360"/>
                <a:gd name="T77" fmla="*/ 0 h 4872"/>
                <a:gd name="T78" fmla="*/ 0 w 4360"/>
                <a:gd name="T79" fmla="*/ 0 h 4872"/>
                <a:gd name="T80" fmla="*/ 0 w 4360"/>
                <a:gd name="T81" fmla="*/ 0 h 4872"/>
                <a:gd name="T82" fmla="*/ 0 w 4360"/>
                <a:gd name="T83" fmla="*/ 0 h 4872"/>
                <a:gd name="T84" fmla="*/ 0 w 4360"/>
                <a:gd name="T85" fmla="*/ 0 h 4872"/>
                <a:gd name="T86" fmla="*/ 0 w 4360"/>
                <a:gd name="T87" fmla="*/ 0 h 4872"/>
                <a:gd name="T88" fmla="*/ 0 w 4360"/>
                <a:gd name="T89" fmla="*/ 0 h 4872"/>
                <a:gd name="T90" fmla="*/ 0 w 4360"/>
                <a:gd name="T91" fmla="*/ 0 h 4872"/>
                <a:gd name="T92" fmla="*/ 0 w 4360"/>
                <a:gd name="T93" fmla="*/ 0 h 4872"/>
                <a:gd name="T94" fmla="*/ 0 w 4360"/>
                <a:gd name="T95" fmla="*/ 0 h 4872"/>
                <a:gd name="T96" fmla="*/ 0 w 4360"/>
                <a:gd name="T97" fmla="*/ 0 h 4872"/>
                <a:gd name="T98" fmla="*/ 0 w 4360"/>
                <a:gd name="T99" fmla="*/ 0 h 4872"/>
                <a:gd name="T100" fmla="*/ 0 w 4360"/>
                <a:gd name="T101" fmla="*/ 0 h 4872"/>
                <a:gd name="T102" fmla="*/ 0 w 4360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2"/>
                <a:gd name="T158" fmla="*/ 4360 w 4360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2">
                  <a:moveTo>
                    <a:pt x="0" y="4872"/>
                  </a:moveTo>
                  <a:lnTo>
                    <a:pt x="0" y="4872"/>
                  </a:lnTo>
                  <a:lnTo>
                    <a:pt x="57" y="4872"/>
                  </a:lnTo>
                  <a:lnTo>
                    <a:pt x="112" y="4870"/>
                  </a:lnTo>
                  <a:lnTo>
                    <a:pt x="168" y="4869"/>
                  </a:lnTo>
                  <a:lnTo>
                    <a:pt x="224" y="4865"/>
                  </a:lnTo>
                  <a:lnTo>
                    <a:pt x="279" y="4862"/>
                  </a:lnTo>
                  <a:lnTo>
                    <a:pt x="335" y="4857"/>
                  </a:lnTo>
                  <a:lnTo>
                    <a:pt x="390" y="4853"/>
                  </a:lnTo>
                  <a:lnTo>
                    <a:pt x="445" y="4847"/>
                  </a:lnTo>
                  <a:lnTo>
                    <a:pt x="500" y="4840"/>
                  </a:lnTo>
                  <a:lnTo>
                    <a:pt x="555" y="4832"/>
                  </a:lnTo>
                  <a:lnTo>
                    <a:pt x="608" y="4825"/>
                  </a:lnTo>
                  <a:lnTo>
                    <a:pt x="663" y="4815"/>
                  </a:lnTo>
                  <a:lnTo>
                    <a:pt x="717" y="4806"/>
                  </a:lnTo>
                  <a:lnTo>
                    <a:pt x="770" y="4796"/>
                  </a:lnTo>
                  <a:lnTo>
                    <a:pt x="824" y="4785"/>
                  </a:lnTo>
                  <a:lnTo>
                    <a:pt x="877" y="4773"/>
                  </a:lnTo>
                  <a:lnTo>
                    <a:pt x="930" y="4760"/>
                  </a:lnTo>
                  <a:lnTo>
                    <a:pt x="983" y="4746"/>
                  </a:lnTo>
                  <a:lnTo>
                    <a:pt x="1035" y="4733"/>
                  </a:lnTo>
                  <a:lnTo>
                    <a:pt x="1088" y="4718"/>
                  </a:lnTo>
                  <a:lnTo>
                    <a:pt x="1140" y="4702"/>
                  </a:lnTo>
                  <a:lnTo>
                    <a:pt x="1191" y="4687"/>
                  </a:lnTo>
                  <a:lnTo>
                    <a:pt x="1243" y="4670"/>
                  </a:lnTo>
                  <a:lnTo>
                    <a:pt x="1295" y="4653"/>
                  </a:lnTo>
                  <a:lnTo>
                    <a:pt x="1345" y="4635"/>
                  </a:lnTo>
                  <a:lnTo>
                    <a:pt x="1396" y="4615"/>
                  </a:lnTo>
                  <a:lnTo>
                    <a:pt x="1446" y="4596"/>
                  </a:lnTo>
                  <a:lnTo>
                    <a:pt x="1497" y="4576"/>
                  </a:lnTo>
                  <a:lnTo>
                    <a:pt x="1547" y="4554"/>
                  </a:lnTo>
                  <a:lnTo>
                    <a:pt x="1596" y="4533"/>
                  </a:lnTo>
                  <a:lnTo>
                    <a:pt x="1646" y="4511"/>
                  </a:lnTo>
                  <a:lnTo>
                    <a:pt x="1694" y="4488"/>
                  </a:lnTo>
                  <a:lnTo>
                    <a:pt x="1743" y="4465"/>
                  </a:lnTo>
                  <a:lnTo>
                    <a:pt x="1791" y="4440"/>
                  </a:lnTo>
                  <a:lnTo>
                    <a:pt x="1840" y="4415"/>
                  </a:lnTo>
                  <a:lnTo>
                    <a:pt x="1888" y="4390"/>
                  </a:lnTo>
                  <a:lnTo>
                    <a:pt x="1935" y="4364"/>
                  </a:lnTo>
                  <a:lnTo>
                    <a:pt x="1982" y="4337"/>
                  </a:lnTo>
                  <a:lnTo>
                    <a:pt x="2029" y="4310"/>
                  </a:lnTo>
                  <a:lnTo>
                    <a:pt x="2076" y="4283"/>
                  </a:lnTo>
                  <a:lnTo>
                    <a:pt x="2121" y="4255"/>
                  </a:lnTo>
                  <a:lnTo>
                    <a:pt x="2167" y="4225"/>
                  </a:lnTo>
                  <a:lnTo>
                    <a:pt x="2213" y="4196"/>
                  </a:lnTo>
                  <a:lnTo>
                    <a:pt x="2258" y="4165"/>
                  </a:lnTo>
                  <a:lnTo>
                    <a:pt x="2303" y="4135"/>
                  </a:lnTo>
                  <a:lnTo>
                    <a:pt x="2347" y="4103"/>
                  </a:lnTo>
                  <a:lnTo>
                    <a:pt x="2392" y="4070"/>
                  </a:lnTo>
                  <a:lnTo>
                    <a:pt x="2435" y="4039"/>
                  </a:lnTo>
                  <a:lnTo>
                    <a:pt x="2478" y="4005"/>
                  </a:lnTo>
                  <a:lnTo>
                    <a:pt x="2521" y="3971"/>
                  </a:lnTo>
                  <a:lnTo>
                    <a:pt x="2564" y="3937"/>
                  </a:lnTo>
                  <a:lnTo>
                    <a:pt x="2606" y="3902"/>
                  </a:lnTo>
                  <a:lnTo>
                    <a:pt x="2648" y="3867"/>
                  </a:lnTo>
                  <a:lnTo>
                    <a:pt x="2689" y="3830"/>
                  </a:lnTo>
                  <a:lnTo>
                    <a:pt x="2730" y="3794"/>
                  </a:lnTo>
                  <a:lnTo>
                    <a:pt x="2771" y="3757"/>
                  </a:lnTo>
                  <a:lnTo>
                    <a:pt x="2811" y="3720"/>
                  </a:lnTo>
                  <a:lnTo>
                    <a:pt x="2851" y="3681"/>
                  </a:lnTo>
                  <a:lnTo>
                    <a:pt x="2890" y="3643"/>
                  </a:lnTo>
                  <a:lnTo>
                    <a:pt x="2929" y="3604"/>
                  </a:lnTo>
                  <a:lnTo>
                    <a:pt x="2968" y="3565"/>
                  </a:lnTo>
                  <a:lnTo>
                    <a:pt x="3006" y="3524"/>
                  </a:lnTo>
                  <a:lnTo>
                    <a:pt x="3044" y="3483"/>
                  </a:lnTo>
                  <a:lnTo>
                    <a:pt x="3081" y="3443"/>
                  </a:lnTo>
                  <a:lnTo>
                    <a:pt x="3117" y="3401"/>
                  </a:lnTo>
                  <a:lnTo>
                    <a:pt x="3154" y="3359"/>
                  </a:lnTo>
                  <a:lnTo>
                    <a:pt x="3189" y="3316"/>
                  </a:lnTo>
                  <a:lnTo>
                    <a:pt x="3225" y="3273"/>
                  </a:lnTo>
                  <a:lnTo>
                    <a:pt x="3260" y="3230"/>
                  </a:lnTo>
                  <a:lnTo>
                    <a:pt x="3295" y="3186"/>
                  </a:lnTo>
                  <a:lnTo>
                    <a:pt x="3329" y="3141"/>
                  </a:lnTo>
                  <a:lnTo>
                    <a:pt x="3362" y="3096"/>
                  </a:lnTo>
                  <a:lnTo>
                    <a:pt x="3396" y="3051"/>
                  </a:lnTo>
                  <a:lnTo>
                    <a:pt x="3428" y="3005"/>
                  </a:lnTo>
                  <a:lnTo>
                    <a:pt x="3461" y="2958"/>
                  </a:lnTo>
                  <a:lnTo>
                    <a:pt x="3492" y="2912"/>
                  </a:lnTo>
                  <a:lnTo>
                    <a:pt x="3523" y="2865"/>
                  </a:lnTo>
                  <a:lnTo>
                    <a:pt x="3554" y="2817"/>
                  </a:lnTo>
                  <a:lnTo>
                    <a:pt x="3584" y="2770"/>
                  </a:lnTo>
                  <a:lnTo>
                    <a:pt x="3613" y="2721"/>
                  </a:lnTo>
                  <a:lnTo>
                    <a:pt x="3643" y="2672"/>
                  </a:lnTo>
                  <a:lnTo>
                    <a:pt x="3671" y="2623"/>
                  </a:lnTo>
                  <a:lnTo>
                    <a:pt x="3699" y="2573"/>
                  </a:lnTo>
                  <a:lnTo>
                    <a:pt x="3727" y="2523"/>
                  </a:lnTo>
                  <a:lnTo>
                    <a:pt x="3754" y="2473"/>
                  </a:lnTo>
                  <a:lnTo>
                    <a:pt x="3780" y="2422"/>
                  </a:lnTo>
                  <a:lnTo>
                    <a:pt x="3807" y="2372"/>
                  </a:lnTo>
                  <a:lnTo>
                    <a:pt x="3832" y="2320"/>
                  </a:lnTo>
                  <a:lnTo>
                    <a:pt x="3857" y="2267"/>
                  </a:lnTo>
                  <a:lnTo>
                    <a:pt x="3882" y="2215"/>
                  </a:lnTo>
                  <a:lnTo>
                    <a:pt x="3906" y="2162"/>
                  </a:lnTo>
                  <a:lnTo>
                    <a:pt x="3929" y="2109"/>
                  </a:lnTo>
                  <a:lnTo>
                    <a:pt x="3951" y="2056"/>
                  </a:lnTo>
                  <a:lnTo>
                    <a:pt x="3974" y="2002"/>
                  </a:lnTo>
                  <a:lnTo>
                    <a:pt x="3995" y="1949"/>
                  </a:lnTo>
                  <a:lnTo>
                    <a:pt x="4016" y="1893"/>
                  </a:lnTo>
                  <a:lnTo>
                    <a:pt x="4036" y="1839"/>
                  </a:lnTo>
                  <a:lnTo>
                    <a:pt x="4057" y="1783"/>
                  </a:lnTo>
                  <a:lnTo>
                    <a:pt x="4076" y="1728"/>
                  </a:lnTo>
                  <a:lnTo>
                    <a:pt x="4095" y="1673"/>
                  </a:lnTo>
                  <a:lnTo>
                    <a:pt x="4112" y="1616"/>
                  </a:lnTo>
                  <a:lnTo>
                    <a:pt x="4131" y="1561"/>
                  </a:lnTo>
                  <a:lnTo>
                    <a:pt x="4147" y="1503"/>
                  </a:lnTo>
                  <a:lnTo>
                    <a:pt x="4163" y="1446"/>
                  </a:lnTo>
                  <a:lnTo>
                    <a:pt x="4179" y="1389"/>
                  </a:lnTo>
                  <a:lnTo>
                    <a:pt x="4194" y="1331"/>
                  </a:lnTo>
                  <a:lnTo>
                    <a:pt x="4208" y="1273"/>
                  </a:lnTo>
                  <a:lnTo>
                    <a:pt x="4223" y="1216"/>
                  </a:lnTo>
                  <a:lnTo>
                    <a:pt x="4236" y="1157"/>
                  </a:lnTo>
                  <a:lnTo>
                    <a:pt x="4248" y="1098"/>
                  </a:lnTo>
                  <a:lnTo>
                    <a:pt x="4260" y="1039"/>
                  </a:lnTo>
                  <a:lnTo>
                    <a:pt x="4271" y="980"/>
                  </a:lnTo>
                  <a:lnTo>
                    <a:pt x="4281" y="921"/>
                  </a:lnTo>
                  <a:lnTo>
                    <a:pt x="4291" y="861"/>
                  </a:lnTo>
                  <a:lnTo>
                    <a:pt x="4301" y="801"/>
                  </a:lnTo>
                  <a:lnTo>
                    <a:pt x="4310" y="741"/>
                  </a:lnTo>
                  <a:lnTo>
                    <a:pt x="4318" y="680"/>
                  </a:lnTo>
                  <a:lnTo>
                    <a:pt x="4325" y="620"/>
                  </a:lnTo>
                  <a:lnTo>
                    <a:pt x="4332" y="559"/>
                  </a:lnTo>
                  <a:lnTo>
                    <a:pt x="4337" y="498"/>
                  </a:lnTo>
                  <a:lnTo>
                    <a:pt x="4343" y="435"/>
                  </a:lnTo>
                  <a:lnTo>
                    <a:pt x="4347" y="374"/>
                  </a:lnTo>
                  <a:lnTo>
                    <a:pt x="4351" y="312"/>
                  </a:lnTo>
                  <a:lnTo>
                    <a:pt x="4354" y="251"/>
                  </a:lnTo>
                  <a:lnTo>
                    <a:pt x="4356" y="188"/>
                  </a:lnTo>
                  <a:lnTo>
                    <a:pt x="4358" y="125"/>
                  </a:lnTo>
                  <a:lnTo>
                    <a:pt x="4359" y="63"/>
                  </a:lnTo>
                  <a:lnTo>
                    <a:pt x="4360" y="0"/>
                  </a:lnTo>
                  <a:lnTo>
                    <a:pt x="4269" y="0"/>
                  </a:lnTo>
                  <a:lnTo>
                    <a:pt x="4268" y="62"/>
                  </a:lnTo>
                  <a:lnTo>
                    <a:pt x="4267" y="123"/>
                  </a:lnTo>
                  <a:lnTo>
                    <a:pt x="4266" y="184"/>
                  </a:lnTo>
                  <a:lnTo>
                    <a:pt x="4263" y="245"/>
                  </a:lnTo>
                  <a:lnTo>
                    <a:pt x="4260" y="306"/>
                  </a:lnTo>
                  <a:lnTo>
                    <a:pt x="4256" y="366"/>
                  </a:lnTo>
                  <a:lnTo>
                    <a:pt x="4252" y="427"/>
                  </a:lnTo>
                  <a:lnTo>
                    <a:pt x="4247" y="487"/>
                  </a:lnTo>
                  <a:lnTo>
                    <a:pt x="4241" y="547"/>
                  </a:lnTo>
                  <a:lnTo>
                    <a:pt x="4235" y="606"/>
                  </a:lnTo>
                  <a:lnTo>
                    <a:pt x="4228" y="666"/>
                  </a:lnTo>
                  <a:lnTo>
                    <a:pt x="4220" y="725"/>
                  </a:lnTo>
                  <a:lnTo>
                    <a:pt x="4212" y="784"/>
                  </a:lnTo>
                  <a:lnTo>
                    <a:pt x="4201" y="842"/>
                  </a:lnTo>
                  <a:lnTo>
                    <a:pt x="4192" y="901"/>
                  </a:lnTo>
                  <a:lnTo>
                    <a:pt x="4182" y="960"/>
                  </a:lnTo>
                  <a:lnTo>
                    <a:pt x="4171" y="1018"/>
                  </a:lnTo>
                  <a:lnTo>
                    <a:pt x="4159" y="1075"/>
                  </a:lnTo>
                  <a:lnTo>
                    <a:pt x="4147" y="1133"/>
                  </a:lnTo>
                  <a:lnTo>
                    <a:pt x="4135" y="1190"/>
                  </a:lnTo>
                  <a:lnTo>
                    <a:pt x="4120" y="1247"/>
                  </a:lnTo>
                  <a:lnTo>
                    <a:pt x="4106" y="1304"/>
                  </a:lnTo>
                  <a:lnTo>
                    <a:pt x="4092" y="1360"/>
                  </a:lnTo>
                  <a:lnTo>
                    <a:pt x="4076" y="1416"/>
                  </a:lnTo>
                  <a:lnTo>
                    <a:pt x="4061" y="1472"/>
                  </a:lnTo>
                  <a:lnTo>
                    <a:pt x="4043" y="1528"/>
                  </a:lnTo>
                  <a:lnTo>
                    <a:pt x="4027" y="1582"/>
                  </a:lnTo>
                  <a:lnTo>
                    <a:pt x="4009" y="1638"/>
                  </a:lnTo>
                  <a:lnTo>
                    <a:pt x="3991" y="1692"/>
                  </a:lnTo>
                  <a:lnTo>
                    <a:pt x="3972" y="1746"/>
                  </a:lnTo>
                  <a:lnTo>
                    <a:pt x="3952" y="1800"/>
                  </a:lnTo>
                  <a:lnTo>
                    <a:pt x="3932" y="1854"/>
                  </a:lnTo>
                  <a:lnTo>
                    <a:pt x="3912" y="1908"/>
                  </a:lnTo>
                  <a:lnTo>
                    <a:pt x="3891" y="1960"/>
                  </a:lnTo>
                  <a:lnTo>
                    <a:pt x="3869" y="2013"/>
                  </a:lnTo>
                  <a:lnTo>
                    <a:pt x="3847" y="2065"/>
                  </a:lnTo>
                  <a:lnTo>
                    <a:pt x="3824" y="2117"/>
                  </a:lnTo>
                  <a:lnTo>
                    <a:pt x="3801" y="2169"/>
                  </a:lnTo>
                  <a:lnTo>
                    <a:pt x="3776" y="2220"/>
                  </a:lnTo>
                  <a:lnTo>
                    <a:pt x="3752" y="2271"/>
                  </a:lnTo>
                  <a:lnTo>
                    <a:pt x="3728" y="2321"/>
                  </a:lnTo>
                  <a:lnTo>
                    <a:pt x="3702" y="2372"/>
                  </a:lnTo>
                  <a:lnTo>
                    <a:pt x="3676" y="2421"/>
                  </a:lnTo>
                  <a:lnTo>
                    <a:pt x="3650" y="2470"/>
                  </a:lnTo>
                  <a:lnTo>
                    <a:pt x="3622" y="2520"/>
                  </a:lnTo>
                  <a:lnTo>
                    <a:pt x="3595" y="2568"/>
                  </a:lnTo>
                  <a:lnTo>
                    <a:pt x="3567" y="2616"/>
                  </a:lnTo>
                  <a:lnTo>
                    <a:pt x="3538" y="2664"/>
                  </a:lnTo>
                  <a:lnTo>
                    <a:pt x="3509" y="2711"/>
                  </a:lnTo>
                  <a:lnTo>
                    <a:pt x="3480" y="2758"/>
                  </a:lnTo>
                  <a:lnTo>
                    <a:pt x="3449" y="2805"/>
                  </a:lnTo>
                  <a:lnTo>
                    <a:pt x="3419" y="2851"/>
                  </a:lnTo>
                  <a:lnTo>
                    <a:pt x="3388" y="2897"/>
                  </a:lnTo>
                  <a:lnTo>
                    <a:pt x="3356" y="2942"/>
                  </a:lnTo>
                  <a:lnTo>
                    <a:pt x="3325" y="2987"/>
                  </a:lnTo>
                  <a:lnTo>
                    <a:pt x="3292" y="3031"/>
                  </a:lnTo>
                  <a:lnTo>
                    <a:pt x="3259" y="3075"/>
                  </a:lnTo>
                  <a:lnTo>
                    <a:pt x="3226" y="3119"/>
                  </a:lnTo>
                  <a:lnTo>
                    <a:pt x="3192" y="3162"/>
                  </a:lnTo>
                  <a:lnTo>
                    <a:pt x="3158" y="3205"/>
                  </a:lnTo>
                  <a:lnTo>
                    <a:pt x="3123" y="3247"/>
                  </a:lnTo>
                  <a:lnTo>
                    <a:pt x="3088" y="3289"/>
                  </a:lnTo>
                  <a:lnTo>
                    <a:pt x="3053" y="3329"/>
                  </a:lnTo>
                  <a:lnTo>
                    <a:pt x="3016" y="3370"/>
                  </a:lnTo>
                  <a:lnTo>
                    <a:pt x="2980" y="3411"/>
                  </a:lnTo>
                  <a:lnTo>
                    <a:pt x="2943" y="3450"/>
                  </a:lnTo>
                  <a:lnTo>
                    <a:pt x="2906" y="3490"/>
                  </a:lnTo>
                  <a:lnTo>
                    <a:pt x="2867" y="3528"/>
                  </a:lnTo>
                  <a:lnTo>
                    <a:pt x="2830" y="3567"/>
                  </a:lnTo>
                  <a:lnTo>
                    <a:pt x="2791" y="3604"/>
                  </a:lnTo>
                  <a:lnTo>
                    <a:pt x="2752" y="3642"/>
                  </a:lnTo>
                  <a:lnTo>
                    <a:pt x="2713" y="3679"/>
                  </a:lnTo>
                  <a:lnTo>
                    <a:pt x="2673" y="3715"/>
                  </a:lnTo>
                  <a:lnTo>
                    <a:pt x="2633" y="3750"/>
                  </a:lnTo>
                  <a:lnTo>
                    <a:pt x="2592" y="3785"/>
                  </a:lnTo>
                  <a:lnTo>
                    <a:pt x="2552" y="3820"/>
                  </a:lnTo>
                  <a:lnTo>
                    <a:pt x="2510" y="3854"/>
                  </a:lnTo>
                  <a:lnTo>
                    <a:pt x="2469" y="3888"/>
                  </a:lnTo>
                  <a:lnTo>
                    <a:pt x="2426" y="3921"/>
                  </a:lnTo>
                  <a:lnTo>
                    <a:pt x="2384" y="3954"/>
                  </a:lnTo>
                  <a:lnTo>
                    <a:pt x="2341" y="3985"/>
                  </a:lnTo>
                  <a:lnTo>
                    <a:pt x="2299" y="4017"/>
                  </a:lnTo>
                  <a:lnTo>
                    <a:pt x="2255" y="4048"/>
                  </a:lnTo>
                  <a:lnTo>
                    <a:pt x="2211" y="4078"/>
                  </a:lnTo>
                  <a:lnTo>
                    <a:pt x="2167" y="4108"/>
                  </a:lnTo>
                  <a:lnTo>
                    <a:pt x="2122" y="4137"/>
                  </a:lnTo>
                  <a:lnTo>
                    <a:pt x="2077" y="4165"/>
                  </a:lnTo>
                  <a:lnTo>
                    <a:pt x="2032" y="4193"/>
                  </a:lnTo>
                  <a:lnTo>
                    <a:pt x="1987" y="4221"/>
                  </a:lnTo>
                  <a:lnTo>
                    <a:pt x="1940" y="4247"/>
                  </a:lnTo>
                  <a:lnTo>
                    <a:pt x="1895" y="4273"/>
                  </a:lnTo>
                  <a:lnTo>
                    <a:pt x="1848" y="4299"/>
                  </a:lnTo>
                  <a:lnTo>
                    <a:pt x="1802" y="4324"/>
                  </a:lnTo>
                  <a:lnTo>
                    <a:pt x="1754" y="4347"/>
                  </a:lnTo>
                  <a:lnTo>
                    <a:pt x="1706" y="4371"/>
                  </a:lnTo>
                  <a:lnTo>
                    <a:pt x="1659" y="4395"/>
                  </a:lnTo>
                  <a:lnTo>
                    <a:pt x="1611" y="4416"/>
                  </a:lnTo>
                  <a:lnTo>
                    <a:pt x="1563" y="4438"/>
                  </a:lnTo>
                  <a:lnTo>
                    <a:pt x="1514" y="4459"/>
                  </a:lnTo>
                  <a:lnTo>
                    <a:pt x="1466" y="4480"/>
                  </a:lnTo>
                  <a:lnTo>
                    <a:pt x="1416" y="4500"/>
                  </a:lnTo>
                  <a:lnTo>
                    <a:pt x="1366" y="4519"/>
                  </a:lnTo>
                  <a:lnTo>
                    <a:pt x="1317" y="4537"/>
                  </a:lnTo>
                  <a:lnTo>
                    <a:pt x="1267" y="4555"/>
                  </a:lnTo>
                  <a:lnTo>
                    <a:pt x="1217" y="4572"/>
                  </a:lnTo>
                  <a:lnTo>
                    <a:pt x="1167" y="4588"/>
                  </a:lnTo>
                  <a:lnTo>
                    <a:pt x="1115" y="4604"/>
                  </a:lnTo>
                  <a:lnTo>
                    <a:pt x="1065" y="4620"/>
                  </a:lnTo>
                  <a:lnTo>
                    <a:pt x="1014" y="4633"/>
                  </a:lnTo>
                  <a:lnTo>
                    <a:pt x="963" y="4648"/>
                  </a:lnTo>
                  <a:lnTo>
                    <a:pt x="911" y="4661"/>
                  </a:lnTo>
                  <a:lnTo>
                    <a:pt x="859" y="4673"/>
                  </a:lnTo>
                  <a:lnTo>
                    <a:pt x="807" y="4684"/>
                  </a:lnTo>
                  <a:lnTo>
                    <a:pt x="754" y="4696"/>
                  </a:lnTo>
                  <a:lnTo>
                    <a:pt x="701" y="4706"/>
                  </a:lnTo>
                  <a:lnTo>
                    <a:pt x="649" y="4715"/>
                  </a:lnTo>
                  <a:lnTo>
                    <a:pt x="596" y="4724"/>
                  </a:lnTo>
                  <a:lnTo>
                    <a:pt x="543" y="4732"/>
                  </a:lnTo>
                  <a:lnTo>
                    <a:pt x="489" y="4739"/>
                  </a:lnTo>
                  <a:lnTo>
                    <a:pt x="435" y="4745"/>
                  </a:lnTo>
                  <a:lnTo>
                    <a:pt x="382" y="4751"/>
                  </a:lnTo>
                  <a:lnTo>
                    <a:pt x="328" y="4756"/>
                  </a:lnTo>
                  <a:lnTo>
                    <a:pt x="274" y="4760"/>
                  </a:lnTo>
                  <a:lnTo>
                    <a:pt x="220" y="4763"/>
                  </a:lnTo>
                  <a:lnTo>
                    <a:pt x="165" y="4767"/>
                  </a:lnTo>
                  <a:lnTo>
                    <a:pt x="110" y="4769"/>
                  </a:lnTo>
                  <a:lnTo>
                    <a:pt x="56" y="4769"/>
                  </a:lnTo>
                  <a:lnTo>
                    <a:pt x="0" y="4770"/>
                  </a:lnTo>
                  <a:lnTo>
                    <a:pt x="0" y="4872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7" name="Freeform 69"/>
            <p:cNvSpPr>
              <a:spLocks/>
            </p:cNvSpPr>
            <p:nvPr/>
          </p:nvSpPr>
          <p:spPr bwMode="auto">
            <a:xfrm>
              <a:off x="4028" y="2221"/>
              <a:ext cx="726" cy="696"/>
            </a:xfrm>
            <a:custGeom>
              <a:avLst/>
              <a:gdLst>
                <a:gd name="T0" fmla="*/ 0 w 4359"/>
                <a:gd name="T1" fmla="*/ 0 h 4872"/>
                <a:gd name="T2" fmla="*/ 0 w 4359"/>
                <a:gd name="T3" fmla="*/ 0 h 4872"/>
                <a:gd name="T4" fmla="*/ 0 w 4359"/>
                <a:gd name="T5" fmla="*/ 0 h 4872"/>
                <a:gd name="T6" fmla="*/ 0 w 4359"/>
                <a:gd name="T7" fmla="*/ 0 h 4872"/>
                <a:gd name="T8" fmla="*/ 0 w 4359"/>
                <a:gd name="T9" fmla="*/ 0 h 4872"/>
                <a:gd name="T10" fmla="*/ 0 w 4359"/>
                <a:gd name="T11" fmla="*/ 0 h 4872"/>
                <a:gd name="T12" fmla="*/ 0 w 4359"/>
                <a:gd name="T13" fmla="*/ 0 h 4872"/>
                <a:gd name="T14" fmla="*/ 0 w 4359"/>
                <a:gd name="T15" fmla="*/ 0 h 4872"/>
                <a:gd name="T16" fmla="*/ 0 w 4359"/>
                <a:gd name="T17" fmla="*/ 0 h 4872"/>
                <a:gd name="T18" fmla="*/ 0 w 4359"/>
                <a:gd name="T19" fmla="*/ 0 h 4872"/>
                <a:gd name="T20" fmla="*/ 0 w 4359"/>
                <a:gd name="T21" fmla="*/ 0 h 4872"/>
                <a:gd name="T22" fmla="*/ 0 w 4359"/>
                <a:gd name="T23" fmla="*/ 0 h 4872"/>
                <a:gd name="T24" fmla="*/ 0 w 4359"/>
                <a:gd name="T25" fmla="*/ 0 h 4872"/>
                <a:gd name="T26" fmla="*/ 0 w 4359"/>
                <a:gd name="T27" fmla="*/ 0 h 4872"/>
                <a:gd name="T28" fmla="*/ 0 w 4359"/>
                <a:gd name="T29" fmla="*/ 0 h 4872"/>
                <a:gd name="T30" fmla="*/ 0 w 4359"/>
                <a:gd name="T31" fmla="*/ 0 h 4872"/>
                <a:gd name="T32" fmla="*/ 0 w 4359"/>
                <a:gd name="T33" fmla="*/ 0 h 4872"/>
                <a:gd name="T34" fmla="*/ 0 w 4359"/>
                <a:gd name="T35" fmla="*/ 0 h 4872"/>
                <a:gd name="T36" fmla="*/ 0 w 4359"/>
                <a:gd name="T37" fmla="*/ 0 h 4872"/>
                <a:gd name="T38" fmla="*/ 0 w 4359"/>
                <a:gd name="T39" fmla="*/ 0 h 4872"/>
                <a:gd name="T40" fmla="*/ 0 w 4359"/>
                <a:gd name="T41" fmla="*/ 0 h 4872"/>
                <a:gd name="T42" fmla="*/ 0 w 4359"/>
                <a:gd name="T43" fmla="*/ 0 h 4872"/>
                <a:gd name="T44" fmla="*/ 0 w 4359"/>
                <a:gd name="T45" fmla="*/ 0 h 4872"/>
                <a:gd name="T46" fmla="*/ 0 w 4359"/>
                <a:gd name="T47" fmla="*/ 0 h 4872"/>
                <a:gd name="T48" fmla="*/ 0 w 4359"/>
                <a:gd name="T49" fmla="*/ 0 h 4872"/>
                <a:gd name="T50" fmla="*/ 0 w 4359"/>
                <a:gd name="T51" fmla="*/ 0 h 4872"/>
                <a:gd name="T52" fmla="*/ 0 w 4359"/>
                <a:gd name="T53" fmla="*/ 0 h 4872"/>
                <a:gd name="T54" fmla="*/ 0 w 4359"/>
                <a:gd name="T55" fmla="*/ 0 h 4872"/>
                <a:gd name="T56" fmla="*/ 0 w 4359"/>
                <a:gd name="T57" fmla="*/ 0 h 4872"/>
                <a:gd name="T58" fmla="*/ 0 w 4359"/>
                <a:gd name="T59" fmla="*/ 0 h 4872"/>
                <a:gd name="T60" fmla="*/ 0 w 4359"/>
                <a:gd name="T61" fmla="*/ 0 h 4872"/>
                <a:gd name="T62" fmla="*/ 0 w 4359"/>
                <a:gd name="T63" fmla="*/ 0 h 4872"/>
                <a:gd name="T64" fmla="*/ 0 w 4359"/>
                <a:gd name="T65" fmla="*/ 0 h 4872"/>
                <a:gd name="T66" fmla="*/ 0 w 4359"/>
                <a:gd name="T67" fmla="*/ 0 h 4872"/>
                <a:gd name="T68" fmla="*/ 0 w 4359"/>
                <a:gd name="T69" fmla="*/ 0 h 4872"/>
                <a:gd name="T70" fmla="*/ 0 w 4359"/>
                <a:gd name="T71" fmla="*/ 0 h 4872"/>
                <a:gd name="T72" fmla="*/ 0 w 4359"/>
                <a:gd name="T73" fmla="*/ 0 h 4872"/>
                <a:gd name="T74" fmla="*/ 0 w 4359"/>
                <a:gd name="T75" fmla="*/ 0 h 4872"/>
                <a:gd name="T76" fmla="*/ 0 w 4359"/>
                <a:gd name="T77" fmla="*/ 0 h 4872"/>
                <a:gd name="T78" fmla="*/ 0 w 4359"/>
                <a:gd name="T79" fmla="*/ 0 h 4872"/>
                <a:gd name="T80" fmla="*/ 0 w 4359"/>
                <a:gd name="T81" fmla="*/ 0 h 4872"/>
                <a:gd name="T82" fmla="*/ 0 w 4359"/>
                <a:gd name="T83" fmla="*/ 0 h 4872"/>
                <a:gd name="T84" fmla="*/ 0 w 4359"/>
                <a:gd name="T85" fmla="*/ 0 h 4872"/>
                <a:gd name="T86" fmla="*/ 0 w 4359"/>
                <a:gd name="T87" fmla="*/ 0 h 4872"/>
                <a:gd name="T88" fmla="*/ 0 w 4359"/>
                <a:gd name="T89" fmla="*/ 0 h 4872"/>
                <a:gd name="T90" fmla="*/ 0 w 4359"/>
                <a:gd name="T91" fmla="*/ 0 h 4872"/>
                <a:gd name="T92" fmla="*/ 0 w 4359"/>
                <a:gd name="T93" fmla="*/ 0 h 4872"/>
                <a:gd name="T94" fmla="*/ 0 w 4359"/>
                <a:gd name="T95" fmla="*/ 0 h 4872"/>
                <a:gd name="T96" fmla="*/ 0 w 4359"/>
                <a:gd name="T97" fmla="*/ 0 h 4872"/>
                <a:gd name="T98" fmla="*/ 0 w 4359"/>
                <a:gd name="T99" fmla="*/ 0 h 4872"/>
                <a:gd name="T100" fmla="*/ 0 w 4359"/>
                <a:gd name="T101" fmla="*/ 0 h 4872"/>
                <a:gd name="T102" fmla="*/ 0 w 4359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2"/>
                <a:gd name="T158" fmla="*/ 4359 w 4359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2">
                  <a:moveTo>
                    <a:pt x="0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1" y="125"/>
                  </a:lnTo>
                  <a:lnTo>
                    <a:pt x="3" y="188"/>
                  </a:lnTo>
                  <a:lnTo>
                    <a:pt x="6" y="251"/>
                  </a:lnTo>
                  <a:lnTo>
                    <a:pt x="9" y="312"/>
                  </a:lnTo>
                  <a:lnTo>
                    <a:pt x="13" y="374"/>
                  </a:lnTo>
                  <a:lnTo>
                    <a:pt x="17" y="435"/>
                  </a:lnTo>
                  <a:lnTo>
                    <a:pt x="22" y="498"/>
                  </a:lnTo>
                  <a:lnTo>
                    <a:pt x="28" y="559"/>
                  </a:lnTo>
                  <a:lnTo>
                    <a:pt x="35" y="620"/>
                  </a:lnTo>
                  <a:lnTo>
                    <a:pt x="42" y="680"/>
                  </a:lnTo>
                  <a:lnTo>
                    <a:pt x="50" y="741"/>
                  </a:lnTo>
                  <a:lnTo>
                    <a:pt x="58" y="801"/>
                  </a:lnTo>
                  <a:lnTo>
                    <a:pt x="68" y="861"/>
                  </a:lnTo>
                  <a:lnTo>
                    <a:pt x="78" y="921"/>
                  </a:lnTo>
                  <a:lnTo>
                    <a:pt x="89" y="980"/>
                  </a:lnTo>
                  <a:lnTo>
                    <a:pt x="100" y="1039"/>
                  </a:lnTo>
                  <a:lnTo>
                    <a:pt x="112" y="1098"/>
                  </a:lnTo>
                  <a:lnTo>
                    <a:pt x="124" y="1157"/>
                  </a:lnTo>
                  <a:lnTo>
                    <a:pt x="137" y="1216"/>
                  </a:lnTo>
                  <a:lnTo>
                    <a:pt x="152" y="1273"/>
                  </a:lnTo>
                  <a:lnTo>
                    <a:pt x="166" y="1331"/>
                  </a:lnTo>
                  <a:lnTo>
                    <a:pt x="181" y="1389"/>
                  </a:lnTo>
                  <a:lnTo>
                    <a:pt x="196" y="1446"/>
                  </a:lnTo>
                  <a:lnTo>
                    <a:pt x="212" y="1503"/>
                  </a:lnTo>
                  <a:lnTo>
                    <a:pt x="229" y="1561"/>
                  </a:lnTo>
                  <a:lnTo>
                    <a:pt x="247" y="1616"/>
                  </a:lnTo>
                  <a:lnTo>
                    <a:pt x="265" y="1673"/>
                  </a:lnTo>
                  <a:lnTo>
                    <a:pt x="283" y="1728"/>
                  </a:lnTo>
                  <a:lnTo>
                    <a:pt x="302" y="1783"/>
                  </a:lnTo>
                  <a:lnTo>
                    <a:pt x="323" y="1839"/>
                  </a:lnTo>
                  <a:lnTo>
                    <a:pt x="343" y="1893"/>
                  </a:lnTo>
                  <a:lnTo>
                    <a:pt x="364" y="1949"/>
                  </a:lnTo>
                  <a:lnTo>
                    <a:pt x="385" y="2002"/>
                  </a:lnTo>
                  <a:lnTo>
                    <a:pt x="408" y="2056"/>
                  </a:lnTo>
                  <a:lnTo>
                    <a:pt x="431" y="2109"/>
                  </a:lnTo>
                  <a:lnTo>
                    <a:pt x="454" y="2162"/>
                  </a:lnTo>
                  <a:lnTo>
                    <a:pt x="477" y="2215"/>
                  </a:lnTo>
                  <a:lnTo>
                    <a:pt x="502" y="2267"/>
                  </a:lnTo>
                  <a:lnTo>
                    <a:pt x="527" y="2320"/>
                  </a:lnTo>
                  <a:lnTo>
                    <a:pt x="552" y="2372"/>
                  </a:lnTo>
                  <a:lnTo>
                    <a:pt x="579" y="2422"/>
                  </a:lnTo>
                  <a:lnTo>
                    <a:pt x="605" y="2473"/>
                  </a:lnTo>
                  <a:lnTo>
                    <a:pt x="632" y="2523"/>
                  </a:lnTo>
                  <a:lnTo>
                    <a:pt x="660" y="2573"/>
                  </a:lnTo>
                  <a:lnTo>
                    <a:pt x="688" y="2623"/>
                  </a:lnTo>
                  <a:lnTo>
                    <a:pt x="717" y="2672"/>
                  </a:lnTo>
                  <a:lnTo>
                    <a:pt x="746" y="2721"/>
                  </a:lnTo>
                  <a:lnTo>
                    <a:pt x="776" y="2770"/>
                  </a:lnTo>
                  <a:lnTo>
                    <a:pt x="805" y="2817"/>
                  </a:lnTo>
                  <a:lnTo>
                    <a:pt x="837" y="2865"/>
                  </a:lnTo>
                  <a:lnTo>
                    <a:pt x="868" y="2912"/>
                  </a:lnTo>
                  <a:lnTo>
                    <a:pt x="900" y="2958"/>
                  </a:lnTo>
                  <a:lnTo>
                    <a:pt x="932" y="3005"/>
                  </a:lnTo>
                  <a:lnTo>
                    <a:pt x="964" y="3051"/>
                  </a:lnTo>
                  <a:lnTo>
                    <a:pt x="998" y="3096"/>
                  </a:lnTo>
                  <a:lnTo>
                    <a:pt x="1031" y="3141"/>
                  </a:lnTo>
                  <a:lnTo>
                    <a:pt x="1066" y="3186"/>
                  </a:lnTo>
                  <a:lnTo>
                    <a:pt x="1100" y="3230"/>
                  </a:lnTo>
                  <a:lnTo>
                    <a:pt x="1134" y="3273"/>
                  </a:lnTo>
                  <a:lnTo>
                    <a:pt x="1170" y="3316"/>
                  </a:lnTo>
                  <a:lnTo>
                    <a:pt x="1206" y="3359"/>
                  </a:lnTo>
                  <a:lnTo>
                    <a:pt x="1243" y="3401"/>
                  </a:lnTo>
                  <a:lnTo>
                    <a:pt x="1279" y="3443"/>
                  </a:lnTo>
                  <a:lnTo>
                    <a:pt x="1317" y="3483"/>
                  </a:lnTo>
                  <a:lnTo>
                    <a:pt x="1354" y="3524"/>
                  </a:lnTo>
                  <a:lnTo>
                    <a:pt x="1392" y="3565"/>
                  </a:lnTo>
                  <a:lnTo>
                    <a:pt x="1431" y="3604"/>
                  </a:lnTo>
                  <a:lnTo>
                    <a:pt x="1469" y="3643"/>
                  </a:lnTo>
                  <a:lnTo>
                    <a:pt x="1509" y="3681"/>
                  </a:lnTo>
                  <a:lnTo>
                    <a:pt x="1548" y="3720"/>
                  </a:lnTo>
                  <a:lnTo>
                    <a:pt x="1589" y="3757"/>
                  </a:lnTo>
                  <a:lnTo>
                    <a:pt x="1629" y="3794"/>
                  </a:lnTo>
                  <a:lnTo>
                    <a:pt x="1671" y="3830"/>
                  </a:lnTo>
                  <a:lnTo>
                    <a:pt x="1712" y="3867"/>
                  </a:lnTo>
                  <a:lnTo>
                    <a:pt x="1754" y="3902"/>
                  </a:lnTo>
                  <a:lnTo>
                    <a:pt x="1796" y="3937"/>
                  </a:lnTo>
                  <a:lnTo>
                    <a:pt x="1839" y="3971"/>
                  </a:lnTo>
                  <a:lnTo>
                    <a:pt x="1881" y="4005"/>
                  </a:lnTo>
                  <a:lnTo>
                    <a:pt x="1925" y="4039"/>
                  </a:lnTo>
                  <a:lnTo>
                    <a:pt x="1968" y="4070"/>
                  </a:lnTo>
                  <a:lnTo>
                    <a:pt x="2012" y="4103"/>
                  </a:lnTo>
                  <a:lnTo>
                    <a:pt x="2056" y="4135"/>
                  </a:lnTo>
                  <a:lnTo>
                    <a:pt x="2102" y="4165"/>
                  </a:lnTo>
                  <a:lnTo>
                    <a:pt x="2146" y="4196"/>
                  </a:lnTo>
                  <a:lnTo>
                    <a:pt x="2192" y="4225"/>
                  </a:lnTo>
                  <a:lnTo>
                    <a:pt x="2238" y="4255"/>
                  </a:lnTo>
                  <a:lnTo>
                    <a:pt x="2284" y="4283"/>
                  </a:lnTo>
                  <a:lnTo>
                    <a:pt x="2331" y="4310"/>
                  </a:lnTo>
                  <a:lnTo>
                    <a:pt x="2377" y="4337"/>
                  </a:lnTo>
                  <a:lnTo>
                    <a:pt x="2425" y="4364"/>
                  </a:lnTo>
                  <a:lnTo>
                    <a:pt x="2472" y="4390"/>
                  </a:lnTo>
                  <a:lnTo>
                    <a:pt x="2520" y="4415"/>
                  </a:lnTo>
                  <a:lnTo>
                    <a:pt x="2568" y="4440"/>
                  </a:lnTo>
                  <a:lnTo>
                    <a:pt x="2616" y="4465"/>
                  </a:lnTo>
                  <a:lnTo>
                    <a:pt x="2666" y="4488"/>
                  </a:lnTo>
                  <a:lnTo>
                    <a:pt x="2714" y="4511"/>
                  </a:lnTo>
                  <a:lnTo>
                    <a:pt x="2764" y="4533"/>
                  </a:lnTo>
                  <a:lnTo>
                    <a:pt x="2813" y="4554"/>
                  </a:lnTo>
                  <a:lnTo>
                    <a:pt x="2863" y="4576"/>
                  </a:lnTo>
                  <a:lnTo>
                    <a:pt x="2913" y="4596"/>
                  </a:lnTo>
                  <a:lnTo>
                    <a:pt x="2963" y="4615"/>
                  </a:lnTo>
                  <a:lnTo>
                    <a:pt x="3014" y="4635"/>
                  </a:lnTo>
                  <a:lnTo>
                    <a:pt x="3066" y="4653"/>
                  </a:lnTo>
                  <a:lnTo>
                    <a:pt x="3116" y="4670"/>
                  </a:lnTo>
                  <a:lnTo>
                    <a:pt x="3168" y="4687"/>
                  </a:lnTo>
                  <a:lnTo>
                    <a:pt x="3220" y="4702"/>
                  </a:lnTo>
                  <a:lnTo>
                    <a:pt x="3272" y="4718"/>
                  </a:lnTo>
                  <a:lnTo>
                    <a:pt x="3325" y="4733"/>
                  </a:lnTo>
                  <a:lnTo>
                    <a:pt x="3377" y="4746"/>
                  </a:lnTo>
                  <a:lnTo>
                    <a:pt x="3430" y="4760"/>
                  </a:lnTo>
                  <a:lnTo>
                    <a:pt x="3483" y="4773"/>
                  </a:lnTo>
                  <a:lnTo>
                    <a:pt x="3536" y="4785"/>
                  </a:lnTo>
                  <a:lnTo>
                    <a:pt x="3590" y="4796"/>
                  </a:lnTo>
                  <a:lnTo>
                    <a:pt x="3643" y="4806"/>
                  </a:lnTo>
                  <a:lnTo>
                    <a:pt x="3697" y="4815"/>
                  </a:lnTo>
                  <a:lnTo>
                    <a:pt x="3751" y="4825"/>
                  </a:lnTo>
                  <a:lnTo>
                    <a:pt x="3805" y="4832"/>
                  </a:lnTo>
                  <a:lnTo>
                    <a:pt x="3860" y="4840"/>
                  </a:lnTo>
                  <a:lnTo>
                    <a:pt x="3915" y="4847"/>
                  </a:lnTo>
                  <a:lnTo>
                    <a:pt x="3969" y="4853"/>
                  </a:lnTo>
                  <a:lnTo>
                    <a:pt x="4025" y="4857"/>
                  </a:lnTo>
                  <a:lnTo>
                    <a:pt x="4080" y="4862"/>
                  </a:lnTo>
                  <a:lnTo>
                    <a:pt x="4135" y="4865"/>
                  </a:lnTo>
                  <a:lnTo>
                    <a:pt x="4191" y="4869"/>
                  </a:lnTo>
                  <a:lnTo>
                    <a:pt x="4248" y="4870"/>
                  </a:lnTo>
                  <a:lnTo>
                    <a:pt x="4303" y="4872"/>
                  </a:lnTo>
                  <a:lnTo>
                    <a:pt x="4359" y="4872"/>
                  </a:lnTo>
                  <a:lnTo>
                    <a:pt x="4359" y="4770"/>
                  </a:lnTo>
                  <a:lnTo>
                    <a:pt x="4304" y="4769"/>
                  </a:lnTo>
                  <a:lnTo>
                    <a:pt x="4250" y="4769"/>
                  </a:lnTo>
                  <a:lnTo>
                    <a:pt x="4195" y="4767"/>
                  </a:lnTo>
                  <a:lnTo>
                    <a:pt x="4140" y="4763"/>
                  </a:lnTo>
                  <a:lnTo>
                    <a:pt x="4086" y="4760"/>
                  </a:lnTo>
                  <a:lnTo>
                    <a:pt x="4032" y="4756"/>
                  </a:lnTo>
                  <a:lnTo>
                    <a:pt x="3977" y="4751"/>
                  </a:lnTo>
                  <a:lnTo>
                    <a:pt x="3924" y="4745"/>
                  </a:lnTo>
                  <a:lnTo>
                    <a:pt x="3870" y="4739"/>
                  </a:lnTo>
                  <a:lnTo>
                    <a:pt x="3817" y="4732"/>
                  </a:lnTo>
                  <a:lnTo>
                    <a:pt x="3764" y="4724"/>
                  </a:lnTo>
                  <a:lnTo>
                    <a:pt x="3710" y="4715"/>
                  </a:lnTo>
                  <a:lnTo>
                    <a:pt x="3658" y="4706"/>
                  </a:lnTo>
                  <a:lnTo>
                    <a:pt x="3605" y="4696"/>
                  </a:lnTo>
                  <a:lnTo>
                    <a:pt x="3553" y="4684"/>
                  </a:lnTo>
                  <a:lnTo>
                    <a:pt x="3501" y="4673"/>
                  </a:lnTo>
                  <a:lnTo>
                    <a:pt x="3449" y="4661"/>
                  </a:lnTo>
                  <a:lnTo>
                    <a:pt x="3397" y="4648"/>
                  </a:lnTo>
                  <a:lnTo>
                    <a:pt x="3346" y="4633"/>
                  </a:lnTo>
                  <a:lnTo>
                    <a:pt x="3295" y="4620"/>
                  </a:lnTo>
                  <a:lnTo>
                    <a:pt x="3244" y="4604"/>
                  </a:lnTo>
                  <a:lnTo>
                    <a:pt x="3193" y="4588"/>
                  </a:lnTo>
                  <a:lnTo>
                    <a:pt x="3142" y="4572"/>
                  </a:lnTo>
                  <a:lnTo>
                    <a:pt x="3093" y="4555"/>
                  </a:lnTo>
                  <a:lnTo>
                    <a:pt x="3042" y="4537"/>
                  </a:lnTo>
                  <a:lnTo>
                    <a:pt x="2993" y="4519"/>
                  </a:lnTo>
                  <a:lnTo>
                    <a:pt x="2943" y="4500"/>
                  </a:lnTo>
                  <a:lnTo>
                    <a:pt x="2894" y="4480"/>
                  </a:lnTo>
                  <a:lnTo>
                    <a:pt x="2846" y="4459"/>
                  </a:lnTo>
                  <a:lnTo>
                    <a:pt x="2797" y="4438"/>
                  </a:lnTo>
                  <a:lnTo>
                    <a:pt x="2749" y="4416"/>
                  </a:lnTo>
                  <a:lnTo>
                    <a:pt x="2700" y="4395"/>
                  </a:lnTo>
                  <a:lnTo>
                    <a:pt x="2653" y="4371"/>
                  </a:lnTo>
                  <a:lnTo>
                    <a:pt x="2605" y="4347"/>
                  </a:lnTo>
                  <a:lnTo>
                    <a:pt x="2558" y="4324"/>
                  </a:lnTo>
                  <a:lnTo>
                    <a:pt x="2512" y="4299"/>
                  </a:lnTo>
                  <a:lnTo>
                    <a:pt x="2465" y="4273"/>
                  </a:lnTo>
                  <a:lnTo>
                    <a:pt x="2419" y="4247"/>
                  </a:lnTo>
                  <a:lnTo>
                    <a:pt x="2373" y="4221"/>
                  </a:lnTo>
                  <a:lnTo>
                    <a:pt x="2328" y="4193"/>
                  </a:lnTo>
                  <a:lnTo>
                    <a:pt x="2282" y="4165"/>
                  </a:lnTo>
                  <a:lnTo>
                    <a:pt x="2238" y="4137"/>
                  </a:lnTo>
                  <a:lnTo>
                    <a:pt x="2193" y="4108"/>
                  </a:lnTo>
                  <a:lnTo>
                    <a:pt x="2149" y="4078"/>
                  </a:lnTo>
                  <a:lnTo>
                    <a:pt x="2105" y="4048"/>
                  </a:lnTo>
                  <a:lnTo>
                    <a:pt x="2061" y="4017"/>
                  </a:lnTo>
                  <a:lnTo>
                    <a:pt x="2018" y="3985"/>
                  </a:lnTo>
                  <a:lnTo>
                    <a:pt x="1975" y="3954"/>
                  </a:lnTo>
                  <a:lnTo>
                    <a:pt x="1933" y="3921"/>
                  </a:lnTo>
                  <a:lnTo>
                    <a:pt x="1891" y="3888"/>
                  </a:lnTo>
                  <a:lnTo>
                    <a:pt x="1849" y="3854"/>
                  </a:lnTo>
                  <a:lnTo>
                    <a:pt x="1808" y="3820"/>
                  </a:lnTo>
                  <a:lnTo>
                    <a:pt x="1767" y="3785"/>
                  </a:lnTo>
                  <a:lnTo>
                    <a:pt x="1726" y="3750"/>
                  </a:lnTo>
                  <a:lnTo>
                    <a:pt x="1687" y="3715"/>
                  </a:lnTo>
                  <a:lnTo>
                    <a:pt x="1646" y="3679"/>
                  </a:lnTo>
                  <a:lnTo>
                    <a:pt x="1608" y="3642"/>
                  </a:lnTo>
                  <a:lnTo>
                    <a:pt x="1569" y="3604"/>
                  </a:lnTo>
                  <a:lnTo>
                    <a:pt x="1530" y="3567"/>
                  </a:lnTo>
                  <a:lnTo>
                    <a:pt x="1492" y="3528"/>
                  </a:lnTo>
                  <a:lnTo>
                    <a:pt x="1454" y="3490"/>
                  </a:lnTo>
                  <a:lnTo>
                    <a:pt x="1417" y="3450"/>
                  </a:lnTo>
                  <a:lnTo>
                    <a:pt x="1380" y="3411"/>
                  </a:lnTo>
                  <a:lnTo>
                    <a:pt x="1344" y="3370"/>
                  </a:lnTo>
                  <a:lnTo>
                    <a:pt x="1307" y="3329"/>
                  </a:lnTo>
                  <a:lnTo>
                    <a:pt x="1272" y="3289"/>
                  </a:lnTo>
                  <a:lnTo>
                    <a:pt x="1237" y="3247"/>
                  </a:lnTo>
                  <a:lnTo>
                    <a:pt x="1202" y="3205"/>
                  </a:lnTo>
                  <a:lnTo>
                    <a:pt x="1168" y="3162"/>
                  </a:lnTo>
                  <a:lnTo>
                    <a:pt x="1134" y="3119"/>
                  </a:lnTo>
                  <a:lnTo>
                    <a:pt x="1101" y="3075"/>
                  </a:lnTo>
                  <a:lnTo>
                    <a:pt x="1068" y="3031"/>
                  </a:lnTo>
                  <a:lnTo>
                    <a:pt x="1035" y="2987"/>
                  </a:lnTo>
                  <a:lnTo>
                    <a:pt x="1003" y="2942"/>
                  </a:lnTo>
                  <a:lnTo>
                    <a:pt x="971" y="2897"/>
                  </a:lnTo>
                  <a:lnTo>
                    <a:pt x="941" y="2851"/>
                  </a:lnTo>
                  <a:lnTo>
                    <a:pt x="910" y="2805"/>
                  </a:lnTo>
                  <a:lnTo>
                    <a:pt x="880" y="2758"/>
                  </a:lnTo>
                  <a:lnTo>
                    <a:pt x="851" y="2712"/>
                  </a:lnTo>
                  <a:lnTo>
                    <a:pt x="822" y="2664"/>
                  </a:lnTo>
                  <a:lnTo>
                    <a:pt x="793" y="2616"/>
                  </a:lnTo>
                  <a:lnTo>
                    <a:pt x="765" y="2568"/>
                  </a:lnTo>
                  <a:lnTo>
                    <a:pt x="738" y="2520"/>
                  </a:lnTo>
                  <a:lnTo>
                    <a:pt x="710" y="2470"/>
                  </a:lnTo>
                  <a:lnTo>
                    <a:pt x="684" y="2421"/>
                  </a:lnTo>
                  <a:lnTo>
                    <a:pt x="658" y="2372"/>
                  </a:lnTo>
                  <a:lnTo>
                    <a:pt x="632" y="2321"/>
                  </a:lnTo>
                  <a:lnTo>
                    <a:pt x="607" y="2271"/>
                  </a:lnTo>
                  <a:lnTo>
                    <a:pt x="583" y="2220"/>
                  </a:lnTo>
                  <a:lnTo>
                    <a:pt x="558" y="2169"/>
                  </a:lnTo>
                  <a:lnTo>
                    <a:pt x="535" y="2117"/>
                  </a:lnTo>
                  <a:lnTo>
                    <a:pt x="513" y="2065"/>
                  </a:lnTo>
                  <a:lnTo>
                    <a:pt x="491" y="2013"/>
                  </a:lnTo>
                  <a:lnTo>
                    <a:pt x="469" y="1960"/>
                  </a:lnTo>
                  <a:lnTo>
                    <a:pt x="448" y="1908"/>
                  </a:lnTo>
                  <a:lnTo>
                    <a:pt x="427" y="1854"/>
                  </a:lnTo>
                  <a:lnTo>
                    <a:pt x="407" y="1800"/>
                  </a:lnTo>
                  <a:lnTo>
                    <a:pt x="387" y="1746"/>
                  </a:lnTo>
                  <a:lnTo>
                    <a:pt x="369" y="1692"/>
                  </a:lnTo>
                  <a:lnTo>
                    <a:pt x="351" y="1638"/>
                  </a:lnTo>
                  <a:lnTo>
                    <a:pt x="333" y="1582"/>
                  </a:lnTo>
                  <a:lnTo>
                    <a:pt x="316" y="1528"/>
                  </a:lnTo>
                  <a:lnTo>
                    <a:pt x="299" y="1472"/>
                  </a:lnTo>
                  <a:lnTo>
                    <a:pt x="283" y="1416"/>
                  </a:lnTo>
                  <a:lnTo>
                    <a:pt x="268" y="1360"/>
                  </a:lnTo>
                  <a:lnTo>
                    <a:pt x="253" y="1304"/>
                  </a:lnTo>
                  <a:lnTo>
                    <a:pt x="240" y="1247"/>
                  </a:lnTo>
                  <a:lnTo>
                    <a:pt x="225" y="1190"/>
                  </a:lnTo>
                  <a:lnTo>
                    <a:pt x="212" y="1133"/>
                  </a:lnTo>
                  <a:lnTo>
                    <a:pt x="200" y="1075"/>
                  </a:lnTo>
                  <a:lnTo>
                    <a:pt x="189" y="1018"/>
                  </a:lnTo>
                  <a:lnTo>
                    <a:pt x="178" y="960"/>
                  </a:lnTo>
                  <a:lnTo>
                    <a:pt x="168" y="901"/>
                  </a:lnTo>
                  <a:lnTo>
                    <a:pt x="158" y="842"/>
                  </a:lnTo>
                  <a:lnTo>
                    <a:pt x="149" y="784"/>
                  </a:lnTo>
                  <a:lnTo>
                    <a:pt x="140" y="725"/>
                  </a:lnTo>
                  <a:lnTo>
                    <a:pt x="132" y="666"/>
                  </a:lnTo>
                  <a:lnTo>
                    <a:pt x="125" y="606"/>
                  </a:lnTo>
                  <a:lnTo>
                    <a:pt x="119" y="547"/>
                  </a:lnTo>
                  <a:lnTo>
                    <a:pt x="113" y="487"/>
                  </a:lnTo>
                  <a:lnTo>
                    <a:pt x="108" y="427"/>
                  </a:lnTo>
                  <a:lnTo>
                    <a:pt x="103" y="366"/>
                  </a:lnTo>
                  <a:lnTo>
                    <a:pt x="100" y="306"/>
                  </a:lnTo>
                  <a:lnTo>
                    <a:pt x="96" y="245"/>
                  </a:lnTo>
                  <a:lnTo>
                    <a:pt x="94" y="184"/>
                  </a:lnTo>
                  <a:lnTo>
                    <a:pt x="92" y="123"/>
                  </a:lnTo>
                  <a:lnTo>
                    <a:pt x="91" y="62"/>
                  </a:lnTo>
                  <a:lnTo>
                    <a:pt x="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8" name="Freeform 70"/>
            <p:cNvSpPr>
              <a:spLocks/>
            </p:cNvSpPr>
            <p:nvPr/>
          </p:nvSpPr>
          <p:spPr bwMode="auto">
            <a:xfrm>
              <a:off x="4028" y="1525"/>
              <a:ext cx="726" cy="696"/>
            </a:xfrm>
            <a:custGeom>
              <a:avLst/>
              <a:gdLst>
                <a:gd name="T0" fmla="*/ 0 w 4359"/>
                <a:gd name="T1" fmla="*/ 0 h 4871"/>
                <a:gd name="T2" fmla="*/ 0 w 4359"/>
                <a:gd name="T3" fmla="*/ 0 h 4871"/>
                <a:gd name="T4" fmla="*/ 0 w 4359"/>
                <a:gd name="T5" fmla="*/ 0 h 4871"/>
                <a:gd name="T6" fmla="*/ 0 w 4359"/>
                <a:gd name="T7" fmla="*/ 0 h 4871"/>
                <a:gd name="T8" fmla="*/ 0 w 4359"/>
                <a:gd name="T9" fmla="*/ 0 h 4871"/>
                <a:gd name="T10" fmla="*/ 0 w 4359"/>
                <a:gd name="T11" fmla="*/ 0 h 4871"/>
                <a:gd name="T12" fmla="*/ 0 w 4359"/>
                <a:gd name="T13" fmla="*/ 0 h 4871"/>
                <a:gd name="T14" fmla="*/ 0 w 4359"/>
                <a:gd name="T15" fmla="*/ 0 h 4871"/>
                <a:gd name="T16" fmla="*/ 0 w 4359"/>
                <a:gd name="T17" fmla="*/ 0 h 4871"/>
                <a:gd name="T18" fmla="*/ 0 w 4359"/>
                <a:gd name="T19" fmla="*/ 0 h 4871"/>
                <a:gd name="T20" fmla="*/ 0 w 4359"/>
                <a:gd name="T21" fmla="*/ 0 h 4871"/>
                <a:gd name="T22" fmla="*/ 0 w 4359"/>
                <a:gd name="T23" fmla="*/ 0 h 4871"/>
                <a:gd name="T24" fmla="*/ 0 w 4359"/>
                <a:gd name="T25" fmla="*/ 0 h 4871"/>
                <a:gd name="T26" fmla="*/ 0 w 4359"/>
                <a:gd name="T27" fmla="*/ 0 h 4871"/>
                <a:gd name="T28" fmla="*/ 0 w 4359"/>
                <a:gd name="T29" fmla="*/ 0 h 4871"/>
                <a:gd name="T30" fmla="*/ 0 w 4359"/>
                <a:gd name="T31" fmla="*/ 0 h 4871"/>
                <a:gd name="T32" fmla="*/ 0 w 4359"/>
                <a:gd name="T33" fmla="*/ 0 h 4871"/>
                <a:gd name="T34" fmla="*/ 0 w 4359"/>
                <a:gd name="T35" fmla="*/ 0 h 4871"/>
                <a:gd name="T36" fmla="*/ 0 w 4359"/>
                <a:gd name="T37" fmla="*/ 0 h 4871"/>
                <a:gd name="T38" fmla="*/ 0 w 4359"/>
                <a:gd name="T39" fmla="*/ 0 h 4871"/>
                <a:gd name="T40" fmla="*/ 0 w 4359"/>
                <a:gd name="T41" fmla="*/ 0 h 4871"/>
                <a:gd name="T42" fmla="*/ 0 w 4359"/>
                <a:gd name="T43" fmla="*/ 0 h 4871"/>
                <a:gd name="T44" fmla="*/ 0 w 4359"/>
                <a:gd name="T45" fmla="*/ 0 h 4871"/>
                <a:gd name="T46" fmla="*/ 0 w 4359"/>
                <a:gd name="T47" fmla="*/ 0 h 4871"/>
                <a:gd name="T48" fmla="*/ 0 w 4359"/>
                <a:gd name="T49" fmla="*/ 0 h 4871"/>
                <a:gd name="T50" fmla="*/ 0 w 4359"/>
                <a:gd name="T51" fmla="*/ 0 h 4871"/>
                <a:gd name="T52" fmla="*/ 0 w 4359"/>
                <a:gd name="T53" fmla="*/ 0 h 4871"/>
                <a:gd name="T54" fmla="*/ 0 w 4359"/>
                <a:gd name="T55" fmla="*/ 0 h 4871"/>
                <a:gd name="T56" fmla="*/ 0 w 4359"/>
                <a:gd name="T57" fmla="*/ 0 h 4871"/>
                <a:gd name="T58" fmla="*/ 0 w 4359"/>
                <a:gd name="T59" fmla="*/ 0 h 4871"/>
                <a:gd name="T60" fmla="*/ 0 w 4359"/>
                <a:gd name="T61" fmla="*/ 0 h 4871"/>
                <a:gd name="T62" fmla="*/ 0 w 4359"/>
                <a:gd name="T63" fmla="*/ 0 h 4871"/>
                <a:gd name="T64" fmla="*/ 0 w 4359"/>
                <a:gd name="T65" fmla="*/ 0 h 4871"/>
                <a:gd name="T66" fmla="*/ 0 w 4359"/>
                <a:gd name="T67" fmla="*/ 0 h 4871"/>
                <a:gd name="T68" fmla="*/ 0 w 4359"/>
                <a:gd name="T69" fmla="*/ 0 h 4871"/>
                <a:gd name="T70" fmla="*/ 0 w 4359"/>
                <a:gd name="T71" fmla="*/ 0 h 4871"/>
                <a:gd name="T72" fmla="*/ 0 w 4359"/>
                <a:gd name="T73" fmla="*/ 0 h 4871"/>
                <a:gd name="T74" fmla="*/ 0 w 4359"/>
                <a:gd name="T75" fmla="*/ 0 h 4871"/>
                <a:gd name="T76" fmla="*/ 0 w 4359"/>
                <a:gd name="T77" fmla="*/ 0 h 4871"/>
                <a:gd name="T78" fmla="*/ 0 w 4359"/>
                <a:gd name="T79" fmla="*/ 0 h 4871"/>
                <a:gd name="T80" fmla="*/ 0 w 4359"/>
                <a:gd name="T81" fmla="*/ 0 h 4871"/>
                <a:gd name="T82" fmla="*/ 0 w 4359"/>
                <a:gd name="T83" fmla="*/ 0 h 4871"/>
                <a:gd name="T84" fmla="*/ 0 w 4359"/>
                <a:gd name="T85" fmla="*/ 0 h 4871"/>
                <a:gd name="T86" fmla="*/ 0 w 4359"/>
                <a:gd name="T87" fmla="*/ 0 h 4871"/>
                <a:gd name="T88" fmla="*/ 0 w 4359"/>
                <a:gd name="T89" fmla="*/ 0 h 4871"/>
                <a:gd name="T90" fmla="*/ 0 w 4359"/>
                <a:gd name="T91" fmla="*/ 0 h 4871"/>
                <a:gd name="T92" fmla="*/ 0 w 4359"/>
                <a:gd name="T93" fmla="*/ 0 h 4871"/>
                <a:gd name="T94" fmla="*/ 0 w 4359"/>
                <a:gd name="T95" fmla="*/ 0 h 4871"/>
                <a:gd name="T96" fmla="*/ 0 w 4359"/>
                <a:gd name="T97" fmla="*/ 0 h 4871"/>
                <a:gd name="T98" fmla="*/ 0 w 4359"/>
                <a:gd name="T99" fmla="*/ 0 h 4871"/>
                <a:gd name="T100" fmla="*/ 0 w 4359"/>
                <a:gd name="T101" fmla="*/ 0 h 4871"/>
                <a:gd name="T102" fmla="*/ 0 w 4359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1"/>
                <a:gd name="T158" fmla="*/ 4359 w 4359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1">
                  <a:moveTo>
                    <a:pt x="4359" y="0"/>
                  </a:moveTo>
                  <a:lnTo>
                    <a:pt x="4359" y="0"/>
                  </a:lnTo>
                  <a:lnTo>
                    <a:pt x="4303" y="0"/>
                  </a:lnTo>
                  <a:lnTo>
                    <a:pt x="4248" y="2"/>
                  </a:lnTo>
                  <a:lnTo>
                    <a:pt x="4191" y="3"/>
                  </a:lnTo>
                  <a:lnTo>
                    <a:pt x="4135" y="7"/>
                  </a:lnTo>
                  <a:lnTo>
                    <a:pt x="4080" y="10"/>
                  </a:lnTo>
                  <a:lnTo>
                    <a:pt x="4025" y="15"/>
                  </a:lnTo>
                  <a:lnTo>
                    <a:pt x="3969" y="19"/>
                  </a:lnTo>
                  <a:lnTo>
                    <a:pt x="3915" y="25"/>
                  </a:lnTo>
                  <a:lnTo>
                    <a:pt x="3860" y="32"/>
                  </a:lnTo>
                  <a:lnTo>
                    <a:pt x="3805" y="40"/>
                  </a:lnTo>
                  <a:lnTo>
                    <a:pt x="3751" y="47"/>
                  </a:lnTo>
                  <a:lnTo>
                    <a:pt x="3697" y="57"/>
                  </a:lnTo>
                  <a:lnTo>
                    <a:pt x="3643" y="66"/>
                  </a:lnTo>
                  <a:lnTo>
                    <a:pt x="3590" y="77"/>
                  </a:lnTo>
                  <a:lnTo>
                    <a:pt x="3536" y="87"/>
                  </a:lnTo>
                  <a:lnTo>
                    <a:pt x="3483" y="100"/>
                  </a:lnTo>
                  <a:lnTo>
                    <a:pt x="3430" y="112"/>
                  </a:lnTo>
                  <a:lnTo>
                    <a:pt x="3377" y="126"/>
                  </a:lnTo>
                  <a:lnTo>
                    <a:pt x="3325" y="139"/>
                  </a:lnTo>
                  <a:lnTo>
                    <a:pt x="3272" y="154"/>
                  </a:lnTo>
                  <a:lnTo>
                    <a:pt x="3220" y="170"/>
                  </a:lnTo>
                  <a:lnTo>
                    <a:pt x="3168" y="185"/>
                  </a:lnTo>
                  <a:lnTo>
                    <a:pt x="3116" y="202"/>
                  </a:lnTo>
                  <a:lnTo>
                    <a:pt x="3066" y="219"/>
                  </a:lnTo>
                  <a:lnTo>
                    <a:pt x="3014" y="237"/>
                  </a:lnTo>
                  <a:lnTo>
                    <a:pt x="2963" y="257"/>
                  </a:lnTo>
                  <a:lnTo>
                    <a:pt x="2913" y="276"/>
                  </a:lnTo>
                  <a:lnTo>
                    <a:pt x="2863" y="296"/>
                  </a:lnTo>
                  <a:lnTo>
                    <a:pt x="2813" y="318"/>
                  </a:lnTo>
                  <a:lnTo>
                    <a:pt x="2764" y="339"/>
                  </a:lnTo>
                  <a:lnTo>
                    <a:pt x="2714" y="361"/>
                  </a:lnTo>
                  <a:lnTo>
                    <a:pt x="2666" y="385"/>
                  </a:lnTo>
                  <a:lnTo>
                    <a:pt x="2616" y="407"/>
                  </a:lnTo>
                  <a:lnTo>
                    <a:pt x="2568" y="432"/>
                  </a:lnTo>
                  <a:lnTo>
                    <a:pt x="2520" y="457"/>
                  </a:lnTo>
                  <a:lnTo>
                    <a:pt x="2472" y="482"/>
                  </a:lnTo>
                  <a:lnTo>
                    <a:pt x="2425" y="508"/>
                  </a:lnTo>
                  <a:lnTo>
                    <a:pt x="2377" y="535"/>
                  </a:lnTo>
                  <a:lnTo>
                    <a:pt x="2331" y="562"/>
                  </a:lnTo>
                  <a:lnTo>
                    <a:pt x="2284" y="589"/>
                  </a:lnTo>
                  <a:lnTo>
                    <a:pt x="2238" y="619"/>
                  </a:lnTo>
                  <a:lnTo>
                    <a:pt x="2192" y="647"/>
                  </a:lnTo>
                  <a:lnTo>
                    <a:pt x="2146" y="676"/>
                  </a:lnTo>
                  <a:lnTo>
                    <a:pt x="2102" y="707"/>
                  </a:lnTo>
                  <a:lnTo>
                    <a:pt x="2056" y="737"/>
                  </a:lnTo>
                  <a:lnTo>
                    <a:pt x="2012" y="769"/>
                  </a:lnTo>
                  <a:lnTo>
                    <a:pt x="1968" y="802"/>
                  </a:lnTo>
                  <a:lnTo>
                    <a:pt x="1925" y="834"/>
                  </a:lnTo>
                  <a:lnTo>
                    <a:pt x="1881" y="867"/>
                  </a:lnTo>
                  <a:lnTo>
                    <a:pt x="1839" y="901"/>
                  </a:lnTo>
                  <a:lnTo>
                    <a:pt x="1796" y="935"/>
                  </a:lnTo>
                  <a:lnTo>
                    <a:pt x="1754" y="970"/>
                  </a:lnTo>
                  <a:lnTo>
                    <a:pt x="1712" y="1005"/>
                  </a:lnTo>
                  <a:lnTo>
                    <a:pt x="1671" y="1042"/>
                  </a:lnTo>
                  <a:lnTo>
                    <a:pt x="1629" y="1078"/>
                  </a:lnTo>
                  <a:lnTo>
                    <a:pt x="1589" y="1115"/>
                  </a:lnTo>
                  <a:lnTo>
                    <a:pt x="1548" y="1152"/>
                  </a:lnTo>
                  <a:lnTo>
                    <a:pt x="1509" y="1191"/>
                  </a:lnTo>
                  <a:lnTo>
                    <a:pt x="1469" y="1229"/>
                  </a:lnTo>
                  <a:lnTo>
                    <a:pt x="1431" y="1268"/>
                  </a:lnTo>
                  <a:lnTo>
                    <a:pt x="1392" y="1307"/>
                  </a:lnTo>
                  <a:lnTo>
                    <a:pt x="1354" y="1348"/>
                  </a:lnTo>
                  <a:lnTo>
                    <a:pt x="1317" y="1389"/>
                  </a:lnTo>
                  <a:lnTo>
                    <a:pt x="1279" y="1430"/>
                  </a:lnTo>
                  <a:lnTo>
                    <a:pt x="1243" y="1471"/>
                  </a:lnTo>
                  <a:lnTo>
                    <a:pt x="1206" y="1513"/>
                  </a:lnTo>
                  <a:lnTo>
                    <a:pt x="1170" y="1556"/>
                  </a:lnTo>
                  <a:lnTo>
                    <a:pt x="1134" y="1599"/>
                  </a:lnTo>
                  <a:lnTo>
                    <a:pt x="1100" y="1642"/>
                  </a:lnTo>
                  <a:lnTo>
                    <a:pt x="1066" y="1686"/>
                  </a:lnTo>
                  <a:lnTo>
                    <a:pt x="1031" y="1731"/>
                  </a:lnTo>
                  <a:lnTo>
                    <a:pt x="998" y="1776"/>
                  </a:lnTo>
                  <a:lnTo>
                    <a:pt x="964" y="1821"/>
                  </a:lnTo>
                  <a:lnTo>
                    <a:pt x="932" y="1867"/>
                  </a:lnTo>
                  <a:lnTo>
                    <a:pt x="900" y="1914"/>
                  </a:lnTo>
                  <a:lnTo>
                    <a:pt x="868" y="1960"/>
                  </a:lnTo>
                  <a:lnTo>
                    <a:pt x="837" y="2007"/>
                  </a:lnTo>
                  <a:lnTo>
                    <a:pt x="805" y="2055"/>
                  </a:lnTo>
                  <a:lnTo>
                    <a:pt x="776" y="2102"/>
                  </a:lnTo>
                  <a:lnTo>
                    <a:pt x="746" y="2151"/>
                  </a:lnTo>
                  <a:lnTo>
                    <a:pt x="717" y="2200"/>
                  </a:lnTo>
                  <a:lnTo>
                    <a:pt x="688" y="2249"/>
                  </a:lnTo>
                  <a:lnTo>
                    <a:pt x="660" y="2299"/>
                  </a:lnTo>
                  <a:lnTo>
                    <a:pt x="632" y="2349"/>
                  </a:lnTo>
                  <a:lnTo>
                    <a:pt x="605" y="2399"/>
                  </a:lnTo>
                  <a:lnTo>
                    <a:pt x="579" y="2450"/>
                  </a:lnTo>
                  <a:lnTo>
                    <a:pt x="552" y="2502"/>
                  </a:lnTo>
                  <a:lnTo>
                    <a:pt x="527" y="2553"/>
                  </a:lnTo>
                  <a:lnTo>
                    <a:pt x="502" y="2605"/>
                  </a:lnTo>
                  <a:lnTo>
                    <a:pt x="477" y="2657"/>
                  </a:lnTo>
                  <a:lnTo>
                    <a:pt x="454" y="2710"/>
                  </a:lnTo>
                  <a:lnTo>
                    <a:pt x="431" y="2763"/>
                  </a:lnTo>
                  <a:lnTo>
                    <a:pt x="408" y="2816"/>
                  </a:lnTo>
                  <a:lnTo>
                    <a:pt x="385" y="2870"/>
                  </a:lnTo>
                  <a:lnTo>
                    <a:pt x="364" y="2923"/>
                  </a:lnTo>
                  <a:lnTo>
                    <a:pt x="343" y="2979"/>
                  </a:lnTo>
                  <a:lnTo>
                    <a:pt x="323" y="3033"/>
                  </a:lnTo>
                  <a:lnTo>
                    <a:pt x="302" y="3089"/>
                  </a:lnTo>
                  <a:lnTo>
                    <a:pt x="283" y="3144"/>
                  </a:lnTo>
                  <a:lnTo>
                    <a:pt x="265" y="3199"/>
                  </a:lnTo>
                  <a:lnTo>
                    <a:pt x="247" y="3256"/>
                  </a:lnTo>
                  <a:lnTo>
                    <a:pt x="229" y="3311"/>
                  </a:lnTo>
                  <a:lnTo>
                    <a:pt x="212" y="3369"/>
                  </a:lnTo>
                  <a:lnTo>
                    <a:pt x="196" y="3426"/>
                  </a:lnTo>
                  <a:lnTo>
                    <a:pt x="181" y="3483"/>
                  </a:lnTo>
                  <a:lnTo>
                    <a:pt x="166" y="3541"/>
                  </a:lnTo>
                  <a:lnTo>
                    <a:pt x="152" y="3599"/>
                  </a:lnTo>
                  <a:lnTo>
                    <a:pt x="137" y="3656"/>
                  </a:lnTo>
                  <a:lnTo>
                    <a:pt x="124" y="3715"/>
                  </a:lnTo>
                  <a:lnTo>
                    <a:pt x="112" y="3774"/>
                  </a:lnTo>
                  <a:lnTo>
                    <a:pt x="100" y="3833"/>
                  </a:lnTo>
                  <a:lnTo>
                    <a:pt x="89" y="3892"/>
                  </a:lnTo>
                  <a:lnTo>
                    <a:pt x="78" y="3951"/>
                  </a:lnTo>
                  <a:lnTo>
                    <a:pt x="68" y="4011"/>
                  </a:lnTo>
                  <a:lnTo>
                    <a:pt x="58" y="4071"/>
                  </a:lnTo>
                  <a:lnTo>
                    <a:pt x="50" y="4131"/>
                  </a:lnTo>
                  <a:lnTo>
                    <a:pt x="42" y="4192"/>
                  </a:lnTo>
                  <a:lnTo>
                    <a:pt x="35" y="4252"/>
                  </a:lnTo>
                  <a:lnTo>
                    <a:pt x="28" y="4313"/>
                  </a:lnTo>
                  <a:lnTo>
                    <a:pt x="22" y="4374"/>
                  </a:lnTo>
                  <a:lnTo>
                    <a:pt x="17" y="4437"/>
                  </a:lnTo>
                  <a:lnTo>
                    <a:pt x="13" y="4498"/>
                  </a:lnTo>
                  <a:lnTo>
                    <a:pt x="9" y="4560"/>
                  </a:lnTo>
                  <a:lnTo>
                    <a:pt x="6" y="4621"/>
                  </a:lnTo>
                  <a:lnTo>
                    <a:pt x="3" y="4684"/>
                  </a:lnTo>
                  <a:lnTo>
                    <a:pt x="1" y="4747"/>
                  </a:lnTo>
                  <a:lnTo>
                    <a:pt x="0" y="4809"/>
                  </a:lnTo>
                  <a:lnTo>
                    <a:pt x="0" y="4871"/>
                  </a:lnTo>
                  <a:lnTo>
                    <a:pt x="91" y="4871"/>
                  </a:lnTo>
                  <a:lnTo>
                    <a:pt x="91" y="4810"/>
                  </a:lnTo>
                  <a:lnTo>
                    <a:pt x="92" y="4749"/>
                  </a:lnTo>
                  <a:lnTo>
                    <a:pt x="94" y="4688"/>
                  </a:lnTo>
                  <a:lnTo>
                    <a:pt x="96" y="4627"/>
                  </a:lnTo>
                  <a:lnTo>
                    <a:pt x="100" y="4566"/>
                  </a:lnTo>
                  <a:lnTo>
                    <a:pt x="103" y="4506"/>
                  </a:lnTo>
                  <a:lnTo>
                    <a:pt x="108" y="4445"/>
                  </a:lnTo>
                  <a:lnTo>
                    <a:pt x="113" y="4385"/>
                  </a:lnTo>
                  <a:lnTo>
                    <a:pt x="119" y="4325"/>
                  </a:lnTo>
                  <a:lnTo>
                    <a:pt x="125" y="4266"/>
                  </a:lnTo>
                  <a:lnTo>
                    <a:pt x="132" y="4206"/>
                  </a:lnTo>
                  <a:lnTo>
                    <a:pt x="140" y="4147"/>
                  </a:lnTo>
                  <a:lnTo>
                    <a:pt x="149" y="4088"/>
                  </a:lnTo>
                  <a:lnTo>
                    <a:pt x="158" y="4030"/>
                  </a:lnTo>
                  <a:lnTo>
                    <a:pt x="168" y="3971"/>
                  </a:lnTo>
                  <a:lnTo>
                    <a:pt x="178" y="3912"/>
                  </a:lnTo>
                  <a:lnTo>
                    <a:pt x="189" y="3854"/>
                  </a:lnTo>
                  <a:lnTo>
                    <a:pt x="200" y="3797"/>
                  </a:lnTo>
                  <a:lnTo>
                    <a:pt x="212" y="3739"/>
                  </a:lnTo>
                  <a:lnTo>
                    <a:pt x="225" y="3682"/>
                  </a:lnTo>
                  <a:lnTo>
                    <a:pt x="240" y="3625"/>
                  </a:lnTo>
                  <a:lnTo>
                    <a:pt x="253" y="3568"/>
                  </a:lnTo>
                  <a:lnTo>
                    <a:pt x="268" y="3512"/>
                  </a:lnTo>
                  <a:lnTo>
                    <a:pt x="283" y="3456"/>
                  </a:lnTo>
                  <a:lnTo>
                    <a:pt x="299" y="3400"/>
                  </a:lnTo>
                  <a:lnTo>
                    <a:pt x="316" y="3344"/>
                  </a:lnTo>
                  <a:lnTo>
                    <a:pt x="333" y="3290"/>
                  </a:lnTo>
                  <a:lnTo>
                    <a:pt x="351" y="3234"/>
                  </a:lnTo>
                  <a:lnTo>
                    <a:pt x="369" y="3180"/>
                  </a:lnTo>
                  <a:lnTo>
                    <a:pt x="387" y="3126"/>
                  </a:lnTo>
                  <a:lnTo>
                    <a:pt x="407" y="3072"/>
                  </a:lnTo>
                  <a:lnTo>
                    <a:pt x="427" y="3018"/>
                  </a:lnTo>
                  <a:lnTo>
                    <a:pt x="448" y="2964"/>
                  </a:lnTo>
                  <a:lnTo>
                    <a:pt x="469" y="2912"/>
                  </a:lnTo>
                  <a:lnTo>
                    <a:pt x="491" y="2859"/>
                  </a:lnTo>
                  <a:lnTo>
                    <a:pt x="513" y="2807"/>
                  </a:lnTo>
                  <a:lnTo>
                    <a:pt x="535" y="2755"/>
                  </a:lnTo>
                  <a:lnTo>
                    <a:pt x="558" y="2703"/>
                  </a:lnTo>
                  <a:lnTo>
                    <a:pt x="583" y="2652"/>
                  </a:lnTo>
                  <a:lnTo>
                    <a:pt x="607" y="2601"/>
                  </a:lnTo>
                  <a:lnTo>
                    <a:pt x="632" y="2551"/>
                  </a:lnTo>
                  <a:lnTo>
                    <a:pt x="658" y="2501"/>
                  </a:lnTo>
                  <a:lnTo>
                    <a:pt x="684" y="2451"/>
                  </a:lnTo>
                  <a:lnTo>
                    <a:pt x="710" y="2402"/>
                  </a:lnTo>
                  <a:lnTo>
                    <a:pt x="738" y="2352"/>
                  </a:lnTo>
                  <a:lnTo>
                    <a:pt x="765" y="2304"/>
                  </a:lnTo>
                  <a:lnTo>
                    <a:pt x="793" y="2256"/>
                  </a:lnTo>
                  <a:lnTo>
                    <a:pt x="822" y="2208"/>
                  </a:lnTo>
                  <a:lnTo>
                    <a:pt x="851" y="2160"/>
                  </a:lnTo>
                  <a:lnTo>
                    <a:pt x="880" y="2114"/>
                  </a:lnTo>
                  <a:lnTo>
                    <a:pt x="910" y="2067"/>
                  </a:lnTo>
                  <a:lnTo>
                    <a:pt x="941" y="2021"/>
                  </a:lnTo>
                  <a:lnTo>
                    <a:pt x="971" y="1975"/>
                  </a:lnTo>
                  <a:lnTo>
                    <a:pt x="1003" y="1931"/>
                  </a:lnTo>
                  <a:lnTo>
                    <a:pt x="1035" y="1885"/>
                  </a:lnTo>
                  <a:lnTo>
                    <a:pt x="1068" y="1841"/>
                  </a:lnTo>
                  <a:lnTo>
                    <a:pt x="1101" y="1797"/>
                  </a:lnTo>
                  <a:lnTo>
                    <a:pt x="1134" y="1753"/>
                  </a:lnTo>
                  <a:lnTo>
                    <a:pt x="1168" y="1710"/>
                  </a:lnTo>
                  <a:lnTo>
                    <a:pt x="1202" y="1667"/>
                  </a:lnTo>
                  <a:lnTo>
                    <a:pt x="1237" y="1625"/>
                  </a:lnTo>
                  <a:lnTo>
                    <a:pt x="1272" y="1583"/>
                  </a:lnTo>
                  <a:lnTo>
                    <a:pt x="1307" y="1543"/>
                  </a:lnTo>
                  <a:lnTo>
                    <a:pt x="1344" y="1502"/>
                  </a:lnTo>
                  <a:lnTo>
                    <a:pt x="1380" y="1461"/>
                  </a:lnTo>
                  <a:lnTo>
                    <a:pt x="1417" y="1422"/>
                  </a:lnTo>
                  <a:lnTo>
                    <a:pt x="1454" y="1382"/>
                  </a:lnTo>
                  <a:lnTo>
                    <a:pt x="1492" y="1344"/>
                  </a:lnTo>
                  <a:lnTo>
                    <a:pt x="1530" y="1305"/>
                  </a:lnTo>
                  <a:lnTo>
                    <a:pt x="1569" y="1268"/>
                  </a:lnTo>
                  <a:lnTo>
                    <a:pt x="1608" y="1230"/>
                  </a:lnTo>
                  <a:lnTo>
                    <a:pt x="1646" y="1193"/>
                  </a:lnTo>
                  <a:lnTo>
                    <a:pt x="1687" y="1157"/>
                  </a:lnTo>
                  <a:lnTo>
                    <a:pt x="1726" y="1122"/>
                  </a:lnTo>
                  <a:lnTo>
                    <a:pt x="1767" y="1087"/>
                  </a:lnTo>
                  <a:lnTo>
                    <a:pt x="1808" y="1052"/>
                  </a:lnTo>
                  <a:lnTo>
                    <a:pt x="1849" y="1018"/>
                  </a:lnTo>
                  <a:lnTo>
                    <a:pt x="1891" y="984"/>
                  </a:lnTo>
                  <a:lnTo>
                    <a:pt x="1933" y="951"/>
                  </a:lnTo>
                  <a:lnTo>
                    <a:pt x="1975" y="918"/>
                  </a:lnTo>
                  <a:lnTo>
                    <a:pt x="2018" y="887"/>
                  </a:lnTo>
                  <a:lnTo>
                    <a:pt x="2061" y="855"/>
                  </a:lnTo>
                  <a:lnTo>
                    <a:pt x="2105" y="824"/>
                  </a:lnTo>
                  <a:lnTo>
                    <a:pt x="2149" y="794"/>
                  </a:lnTo>
                  <a:lnTo>
                    <a:pt x="2193" y="765"/>
                  </a:lnTo>
                  <a:lnTo>
                    <a:pt x="2238" y="735"/>
                  </a:lnTo>
                  <a:lnTo>
                    <a:pt x="2282" y="707"/>
                  </a:lnTo>
                  <a:lnTo>
                    <a:pt x="2328" y="679"/>
                  </a:lnTo>
                  <a:lnTo>
                    <a:pt x="2373" y="651"/>
                  </a:lnTo>
                  <a:lnTo>
                    <a:pt x="2419" y="625"/>
                  </a:lnTo>
                  <a:lnTo>
                    <a:pt x="2465" y="599"/>
                  </a:lnTo>
                  <a:lnTo>
                    <a:pt x="2512" y="573"/>
                  </a:lnTo>
                  <a:lnTo>
                    <a:pt x="2558" y="549"/>
                  </a:lnTo>
                  <a:lnTo>
                    <a:pt x="2605" y="525"/>
                  </a:lnTo>
                  <a:lnTo>
                    <a:pt x="2653" y="501"/>
                  </a:lnTo>
                  <a:lnTo>
                    <a:pt x="2700" y="477"/>
                  </a:lnTo>
                  <a:lnTo>
                    <a:pt x="2749" y="456"/>
                  </a:lnTo>
                  <a:lnTo>
                    <a:pt x="2797" y="434"/>
                  </a:lnTo>
                  <a:lnTo>
                    <a:pt x="2846" y="413"/>
                  </a:lnTo>
                  <a:lnTo>
                    <a:pt x="2894" y="392"/>
                  </a:lnTo>
                  <a:lnTo>
                    <a:pt x="2943" y="372"/>
                  </a:lnTo>
                  <a:lnTo>
                    <a:pt x="2993" y="353"/>
                  </a:lnTo>
                  <a:lnTo>
                    <a:pt x="3042" y="335"/>
                  </a:lnTo>
                  <a:lnTo>
                    <a:pt x="3093" y="317"/>
                  </a:lnTo>
                  <a:lnTo>
                    <a:pt x="3142" y="300"/>
                  </a:lnTo>
                  <a:lnTo>
                    <a:pt x="3193" y="284"/>
                  </a:lnTo>
                  <a:lnTo>
                    <a:pt x="3244" y="268"/>
                  </a:lnTo>
                  <a:lnTo>
                    <a:pt x="3295" y="252"/>
                  </a:lnTo>
                  <a:lnTo>
                    <a:pt x="3346" y="239"/>
                  </a:lnTo>
                  <a:lnTo>
                    <a:pt x="3397" y="224"/>
                  </a:lnTo>
                  <a:lnTo>
                    <a:pt x="3449" y="211"/>
                  </a:lnTo>
                  <a:lnTo>
                    <a:pt x="3501" y="199"/>
                  </a:lnTo>
                  <a:lnTo>
                    <a:pt x="3553" y="188"/>
                  </a:lnTo>
                  <a:lnTo>
                    <a:pt x="3605" y="176"/>
                  </a:lnTo>
                  <a:lnTo>
                    <a:pt x="3658" y="166"/>
                  </a:lnTo>
                  <a:lnTo>
                    <a:pt x="3710" y="157"/>
                  </a:lnTo>
                  <a:lnTo>
                    <a:pt x="3764" y="148"/>
                  </a:lnTo>
                  <a:lnTo>
                    <a:pt x="3817" y="140"/>
                  </a:lnTo>
                  <a:lnTo>
                    <a:pt x="3870" y="133"/>
                  </a:lnTo>
                  <a:lnTo>
                    <a:pt x="3924" y="127"/>
                  </a:lnTo>
                  <a:lnTo>
                    <a:pt x="3977" y="121"/>
                  </a:lnTo>
                  <a:lnTo>
                    <a:pt x="4032" y="116"/>
                  </a:lnTo>
                  <a:lnTo>
                    <a:pt x="4086" y="112"/>
                  </a:lnTo>
                  <a:lnTo>
                    <a:pt x="4140" y="109"/>
                  </a:lnTo>
                  <a:lnTo>
                    <a:pt x="4195" y="105"/>
                  </a:lnTo>
                  <a:lnTo>
                    <a:pt x="4250" y="103"/>
                  </a:lnTo>
                  <a:lnTo>
                    <a:pt x="4304" y="103"/>
                  </a:lnTo>
                  <a:lnTo>
                    <a:pt x="4359" y="102"/>
                  </a:lnTo>
                  <a:lnTo>
                    <a:pt x="4359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9" name="Freeform 71"/>
            <p:cNvSpPr>
              <a:spLocks/>
            </p:cNvSpPr>
            <p:nvPr/>
          </p:nvSpPr>
          <p:spPr bwMode="auto">
            <a:xfrm>
              <a:off x="4264" y="1771"/>
              <a:ext cx="485" cy="487"/>
            </a:xfrm>
            <a:custGeom>
              <a:avLst/>
              <a:gdLst>
                <a:gd name="T0" fmla="*/ 0 w 2905"/>
                <a:gd name="T1" fmla="*/ 0 h 3409"/>
                <a:gd name="T2" fmla="*/ 0 w 2905"/>
                <a:gd name="T3" fmla="*/ 0 h 3409"/>
                <a:gd name="T4" fmla="*/ 0 w 2905"/>
                <a:gd name="T5" fmla="*/ 0 h 3409"/>
                <a:gd name="T6" fmla="*/ 0 w 2905"/>
                <a:gd name="T7" fmla="*/ 0 h 3409"/>
                <a:gd name="T8" fmla="*/ 0 w 2905"/>
                <a:gd name="T9" fmla="*/ 0 h 3409"/>
                <a:gd name="T10" fmla="*/ 0 w 2905"/>
                <a:gd name="T11" fmla="*/ 0 h 3409"/>
                <a:gd name="T12" fmla="*/ 0 w 2905"/>
                <a:gd name="T13" fmla="*/ 0 h 3409"/>
                <a:gd name="T14" fmla="*/ 0 w 2905"/>
                <a:gd name="T15" fmla="*/ 0 h 3409"/>
                <a:gd name="T16" fmla="*/ 0 w 2905"/>
                <a:gd name="T17" fmla="*/ 0 h 3409"/>
                <a:gd name="T18" fmla="*/ 0 w 2905"/>
                <a:gd name="T19" fmla="*/ 0 h 34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05"/>
                <a:gd name="T31" fmla="*/ 0 h 3409"/>
                <a:gd name="T32" fmla="*/ 2905 w 2905"/>
                <a:gd name="T33" fmla="*/ 3409 h 34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05" h="3409">
                  <a:moveTo>
                    <a:pt x="95" y="3357"/>
                  </a:moveTo>
                  <a:lnTo>
                    <a:pt x="85" y="3409"/>
                  </a:lnTo>
                  <a:lnTo>
                    <a:pt x="2905" y="69"/>
                  </a:lnTo>
                  <a:lnTo>
                    <a:pt x="2838" y="0"/>
                  </a:lnTo>
                  <a:lnTo>
                    <a:pt x="19" y="3339"/>
                  </a:lnTo>
                  <a:lnTo>
                    <a:pt x="9" y="3391"/>
                  </a:lnTo>
                  <a:lnTo>
                    <a:pt x="19" y="3339"/>
                  </a:lnTo>
                  <a:lnTo>
                    <a:pt x="0" y="3362"/>
                  </a:lnTo>
                  <a:lnTo>
                    <a:pt x="9" y="3391"/>
                  </a:lnTo>
                  <a:lnTo>
                    <a:pt x="95" y="3357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0" name="Freeform 72"/>
            <p:cNvSpPr>
              <a:spLocks/>
            </p:cNvSpPr>
            <p:nvPr/>
          </p:nvSpPr>
          <p:spPr bwMode="auto">
            <a:xfrm>
              <a:off x="4266" y="2251"/>
              <a:ext cx="133" cy="333"/>
            </a:xfrm>
            <a:custGeom>
              <a:avLst/>
              <a:gdLst>
                <a:gd name="T0" fmla="*/ 0 w 799"/>
                <a:gd name="T1" fmla="*/ 0 h 2329"/>
                <a:gd name="T2" fmla="*/ 0 w 799"/>
                <a:gd name="T3" fmla="*/ 0 h 2329"/>
                <a:gd name="T4" fmla="*/ 0 w 799"/>
                <a:gd name="T5" fmla="*/ 0 h 2329"/>
                <a:gd name="T6" fmla="*/ 0 w 799"/>
                <a:gd name="T7" fmla="*/ 0 h 2329"/>
                <a:gd name="T8" fmla="*/ 0 w 799"/>
                <a:gd name="T9" fmla="*/ 0 h 2329"/>
                <a:gd name="T10" fmla="*/ 0 w 799"/>
                <a:gd name="T11" fmla="*/ 0 h 2329"/>
                <a:gd name="T12" fmla="*/ 0 w 799"/>
                <a:gd name="T13" fmla="*/ 0 h 2329"/>
                <a:gd name="T14" fmla="*/ 0 w 799"/>
                <a:gd name="T15" fmla="*/ 0 h 2329"/>
                <a:gd name="T16" fmla="*/ 0 w 799"/>
                <a:gd name="T17" fmla="*/ 0 h 2329"/>
                <a:gd name="T18" fmla="*/ 0 w 799"/>
                <a:gd name="T19" fmla="*/ 0 h 23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99"/>
                <a:gd name="T31" fmla="*/ 0 h 2329"/>
                <a:gd name="T32" fmla="*/ 799 w 799"/>
                <a:gd name="T33" fmla="*/ 2329 h 23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99" h="2329">
                  <a:moveTo>
                    <a:pt x="736" y="2211"/>
                  </a:moveTo>
                  <a:lnTo>
                    <a:pt x="799" y="2240"/>
                  </a:lnTo>
                  <a:lnTo>
                    <a:pt x="86" y="0"/>
                  </a:lnTo>
                  <a:lnTo>
                    <a:pt x="0" y="34"/>
                  </a:lnTo>
                  <a:lnTo>
                    <a:pt x="713" y="2274"/>
                  </a:lnTo>
                  <a:lnTo>
                    <a:pt x="777" y="2302"/>
                  </a:lnTo>
                  <a:lnTo>
                    <a:pt x="713" y="2274"/>
                  </a:lnTo>
                  <a:lnTo>
                    <a:pt x="731" y="2329"/>
                  </a:lnTo>
                  <a:lnTo>
                    <a:pt x="777" y="2302"/>
                  </a:lnTo>
                  <a:lnTo>
                    <a:pt x="736" y="2211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1" name="Freeform 73"/>
            <p:cNvSpPr>
              <a:spLocks/>
            </p:cNvSpPr>
            <p:nvPr/>
          </p:nvSpPr>
          <p:spPr bwMode="auto">
            <a:xfrm>
              <a:off x="4389" y="2242"/>
              <a:ext cx="663" cy="338"/>
            </a:xfrm>
            <a:custGeom>
              <a:avLst/>
              <a:gdLst>
                <a:gd name="T0" fmla="*/ 0 w 3980"/>
                <a:gd name="T1" fmla="*/ 0 h 2368"/>
                <a:gd name="T2" fmla="*/ 0 w 3980"/>
                <a:gd name="T3" fmla="*/ 0 h 2368"/>
                <a:gd name="T4" fmla="*/ 0 w 3980"/>
                <a:gd name="T5" fmla="*/ 0 h 2368"/>
                <a:gd name="T6" fmla="*/ 0 w 3980"/>
                <a:gd name="T7" fmla="*/ 0 h 2368"/>
                <a:gd name="T8" fmla="*/ 0 w 3980"/>
                <a:gd name="T9" fmla="*/ 0 h 2368"/>
                <a:gd name="T10" fmla="*/ 0 w 3980"/>
                <a:gd name="T11" fmla="*/ 0 h 23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80"/>
                <a:gd name="T19" fmla="*/ 0 h 2368"/>
                <a:gd name="T20" fmla="*/ 3980 w 3980"/>
                <a:gd name="T21" fmla="*/ 2368 h 23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80" h="2368">
                  <a:moveTo>
                    <a:pt x="3959" y="45"/>
                  </a:moveTo>
                  <a:lnTo>
                    <a:pt x="3938" y="0"/>
                  </a:lnTo>
                  <a:lnTo>
                    <a:pt x="0" y="2277"/>
                  </a:lnTo>
                  <a:lnTo>
                    <a:pt x="41" y="2368"/>
                  </a:lnTo>
                  <a:lnTo>
                    <a:pt x="3980" y="90"/>
                  </a:lnTo>
                  <a:lnTo>
                    <a:pt x="3959" y="45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2" name="Freeform 74"/>
            <p:cNvSpPr>
              <a:spLocks/>
            </p:cNvSpPr>
            <p:nvPr/>
          </p:nvSpPr>
          <p:spPr bwMode="auto">
            <a:xfrm>
              <a:off x="4694" y="2339"/>
              <a:ext cx="528" cy="306"/>
            </a:xfrm>
            <a:custGeom>
              <a:avLst/>
              <a:gdLst>
                <a:gd name="T0" fmla="*/ 0 w 3171"/>
                <a:gd name="T1" fmla="*/ 0 h 2138"/>
                <a:gd name="T2" fmla="*/ 0 w 3171"/>
                <a:gd name="T3" fmla="*/ 0 h 2138"/>
                <a:gd name="T4" fmla="*/ 0 w 3171"/>
                <a:gd name="T5" fmla="*/ 0 h 2138"/>
                <a:gd name="T6" fmla="*/ 0 w 3171"/>
                <a:gd name="T7" fmla="*/ 0 h 2138"/>
                <a:gd name="T8" fmla="*/ 0 w 3171"/>
                <a:gd name="T9" fmla="*/ 0 h 2138"/>
                <a:gd name="T10" fmla="*/ 0 w 3171"/>
                <a:gd name="T11" fmla="*/ 0 h 2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71"/>
                <a:gd name="T19" fmla="*/ 0 h 2138"/>
                <a:gd name="T20" fmla="*/ 3171 w 3171"/>
                <a:gd name="T21" fmla="*/ 2138 h 2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71" h="2138">
                  <a:moveTo>
                    <a:pt x="3147" y="43"/>
                  </a:moveTo>
                  <a:lnTo>
                    <a:pt x="3125" y="0"/>
                  </a:lnTo>
                  <a:lnTo>
                    <a:pt x="0" y="2049"/>
                  </a:lnTo>
                  <a:lnTo>
                    <a:pt x="45" y="2138"/>
                  </a:lnTo>
                  <a:lnTo>
                    <a:pt x="3171" y="87"/>
                  </a:lnTo>
                  <a:lnTo>
                    <a:pt x="3147" y="43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3" name="Freeform 75"/>
            <p:cNvSpPr>
              <a:spLocks/>
            </p:cNvSpPr>
            <p:nvPr/>
          </p:nvSpPr>
          <p:spPr bwMode="auto">
            <a:xfrm>
              <a:off x="4970" y="1841"/>
              <a:ext cx="356" cy="216"/>
            </a:xfrm>
            <a:custGeom>
              <a:avLst/>
              <a:gdLst>
                <a:gd name="T0" fmla="*/ 0 w 2136"/>
                <a:gd name="T1" fmla="*/ 0 h 1515"/>
                <a:gd name="T2" fmla="*/ 0 w 2136"/>
                <a:gd name="T3" fmla="*/ 0 h 1515"/>
                <a:gd name="T4" fmla="*/ 0 w 2136"/>
                <a:gd name="T5" fmla="*/ 0 h 1515"/>
                <a:gd name="T6" fmla="*/ 0 w 2136"/>
                <a:gd name="T7" fmla="*/ 0 h 1515"/>
                <a:gd name="T8" fmla="*/ 0 w 2136"/>
                <a:gd name="T9" fmla="*/ 0 h 1515"/>
                <a:gd name="T10" fmla="*/ 0 w 2136"/>
                <a:gd name="T11" fmla="*/ 0 h 1515"/>
                <a:gd name="T12" fmla="*/ 0 w 2136"/>
                <a:gd name="T13" fmla="*/ 0 h 1515"/>
                <a:gd name="T14" fmla="*/ 0 w 2136"/>
                <a:gd name="T15" fmla="*/ 0 h 1515"/>
                <a:gd name="T16" fmla="*/ 0 w 2136"/>
                <a:gd name="T17" fmla="*/ 0 h 1515"/>
                <a:gd name="T18" fmla="*/ 0 w 2136"/>
                <a:gd name="T19" fmla="*/ 0 h 15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36"/>
                <a:gd name="T31" fmla="*/ 0 h 1515"/>
                <a:gd name="T32" fmla="*/ 2136 w 2136"/>
                <a:gd name="T33" fmla="*/ 1515 h 15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36" h="1515">
                  <a:moveTo>
                    <a:pt x="104" y="90"/>
                  </a:moveTo>
                  <a:lnTo>
                    <a:pt x="35" y="141"/>
                  </a:lnTo>
                  <a:lnTo>
                    <a:pt x="2090" y="1515"/>
                  </a:lnTo>
                  <a:lnTo>
                    <a:pt x="2136" y="1428"/>
                  </a:lnTo>
                  <a:lnTo>
                    <a:pt x="82" y="54"/>
                  </a:lnTo>
                  <a:lnTo>
                    <a:pt x="13" y="105"/>
                  </a:lnTo>
                  <a:lnTo>
                    <a:pt x="82" y="54"/>
                  </a:lnTo>
                  <a:lnTo>
                    <a:pt x="0" y="0"/>
                  </a:lnTo>
                  <a:lnTo>
                    <a:pt x="13" y="105"/>
                  </a:lnTo>
                  <a:lnTo>
                    <a:pt x="104" y="9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4" name="Freeform 76"/>
            <p:cNvSpPr>
              <a:spLocks/>
            </p:cNvSpPr>
            <p:nvPr/>
          </p:nvSpPr>
          <p:spPr bwMode="auto">
            <a:xfrm>
              <a:off x="4972" y="1853"/>
              <a:ext cx="75" cy="389"/>
            </a:xfrm>
            <a:custGeom>
              <a:avLst/>
              <a:gdLst>
                <a:gd name="T0" fmla="*/ 0 w 446"/>
                <a:gd name="T1" fmla="*/ 0 h 2717"/>
                <a:gd name="T2" fmla="*/ 0 w 446"/>
                <a:gd name="T3" fmla="*/ 0 h 2717"/>
                <a:gd name="T4" fmla="*/ 0 w 446"/>
                <a:gd name="T5" fmla="*/ 0 h 2717"/>
                <a:gd name="T6" fmla="*/ 0 w 446"/>
                <a:gd name="T7" fmla="*/ 0 h 2717"/>
                <a:gd name="T8" fmla="*/ 0 w 446"/>
                <a:gd name="T9" fmla="*/ 0 h 2717"/>
                <a:gd name="T10" fmla="*/ 0 w 446"/>
                <a:gd name="T11" fmla="*/ 0 h 27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"/>
                <a:gd name="T19" fmla="*/ 0 h 2717"/>
                <a:gd name="T20" fmla="*/ 446 w 446"/>
                <a:gd name="T21" fmla="*/ 2717 h 27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" h="2717">
                  <a:moveTo>
                    <a:pt x="402" y="2710"/>
                  </a:moveTo>
                  <a:lnTo>
                    <a:pt x="446" y="2702"/>
                  </a:lnTo>
                  <a:lnTo>
                    <a:pt x="91" y="0"/>
                  </a:lnTo>
                  <a:lnTo>
                    <a:pt x="0" y="15"/>
                  </a:lnTo>
                  <a:lnTo>
                    <a:pt x="356" y="2717"/>
                  </a:lnTo>
                  <a:lnTo>
                    <a:pt x="402" y="271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5" name="Freeform 77"/>
            <p:cNvSpPr>
              <a:spLocks/>
            </p:cNvSpPr>
            <p:nvPr/>
          </p:nvSpPr>
          <p:spPr bwMode="auto">
            <a:xfrm>
              <a:off x="5375" y="1663"/>
              <a:ext cx="227" cy="188"/>
            </a:xfrm>
            <a:custGeom>
              <a:avLst/>
              <a:gdLst>
                <a:gd name="T0" fmla="*/ 0 w 1361"/>
                <a:gd name="T1" fmla="*/ 0 h 1317"/>
                <a:gd name="T2" fmla="*/ 0 w 1361"/>
                <a:gd name="T3" fmla="*/ 0 h 1317"/>
                <a:gd name="T4" fmla="*/ 0 w 1361"/>
                <a:gd name="T5" fmla="*/ 0 h 1317"/>
                <a:gd name="T6" fmla="*/ 0 w 1361"/>
                <a:gd name="T7" fmla="*/ 0 h 1317"/>
                <a:gd name="T8" fmla="*/ 0 w 1361"/>
                <a:gd name="T9" fmla="*/ 0 h 1317"/>
                <a:gd name="T10" fmla="*/ 0 w 1361"/>
                <a:gd name="T11" fmla="*/ 0 h 1317"/>
                <a:gd name="T12" fmla="*/ 0 w 1361"/>
                <a:gd name="T13" fmla="*/ 0 h 1317"/>
                <a:gd name="T14" fmla="*/ 0 w 1361"/>
                <a:gd name="T15" fmla="*/ 0 h 1317"/>
                <a:gd name="T16" fmla="*/ 0 w 1361"/>
                <a:gd name="T17" fmla="*/ 0 h 1317"/>
                <a:gd name="T18" fmla="*/ 0 w 1361"/>
                <a:gd name="T19" fmla="*/ 0 h 1317"/>
                <a:gd name="T20" fmla="*/ 0 w 1361"/>
                <a:gd name="T21" fmla="*/ 0 h 1317"/>
                <a:gd name="T22" fmla="*/ 0 w 1361"/>
                <a:gd name="T23" fmla="*/ 0 h 1317"/>
                <a:gd name="T24" fmla="*/ 0 w 1361"/>
                <a:gd name="T25" fmla="*/ 0 h 1317"/>
                <a:gd name="T26" fmla="*/ 0 w 1361"/>
                <a:gd name="T27" fmla="*/ 0 h 1317"/>
                <a:gd name="T28" fmla="*/ 0 w 1361"/>
                <a:gd name="T29" fmla="*/ 0 h 1317"/>
                <a:gd name="T30" fmla="*/ 0 w 1361"/>
                <a:gd name="T31" fmla="*/ 0 h 1317"/>
                <a:gd name="T32" fmla="*/ 0 w 1361"/>
                <a:gd name="T33" fmla="*/ 0 h 1317"/>
                <a:gd name="T34" fmla="*/ 0 w 1361"/>
                <a:gd name="T35" fmla="*/ 0 h 1317"/>
                <a:gd name="T36" fmla="*/ 0 w 1361"/>
                <a:gd name="T37" fmla="*/ 0 h 1317"/>
                <a:gd name="T38" fmla="*/ 0 w 1361"/>
                <a:gd name="T39" fmla="*/ 0 h 1317"/>
                <a:gd name="T40" fmla="*/ 0 w 1361"/>
                <a:gd name="T41" fmla="*/ 0 h 1317"/>
                <a:gd name="T42" fmla="*/ 0 w 1361"/>
                <a:gd name="T43" fmla="*/ 0 h 1317"/>
                <a:gd name="T44" fmla="*/ 0 w 1361"/>
                <a:gd name="T45" fmla="*/ 0 h 1317"/>
                <a:gd name="T46" fmla="*/ 0 w 1361"/>
                <a:gd name="T47" fmla="*/ 0 h 1317"/>
                <a:gd name="T48" fmla="*/ 0 w 1361"/>
                <a:gd name="T49" fmla="*/ 0 h 1317"/>
                <a:gd name="T50" fmla="*/ 0 w 1361"/>
                <a:gd name="T51" fmla="*/ 0 h 1317"/>
                <a:gd name="T52" fmla="*/ 0 w 1361"/>
                <a:gd name="T53" fmla="*/ 0 h 1317"/>
                <a:gd name="T54" fmla="*/ 0 w 1361"/>
                <a:gd name="T55" fmla="*/ 0 h 1317"/>
                <a:gd name="T56" fmla="*/ 0 w 1361"/>
                <a:gd name="T57" fmla="*/ 0 h 1317"/>
                <a:gd name="T58" fmla="*/ 0 w 1361"/>
                <a:gd name="T59" fmla="*/ 0 h 1317"/>
                <a:gd name="T60" fmla="*/ 0 w 1361"/>
                <a:gd name="T61" fmla="*/ 0 h 1317"/>
                <a:gd name="T62" fmla="*/ 0 w 1361"/>
                <a:gd name="T63" fmla="*/ 0 h 1317"/>
                <a:gd name="T64" fmla="*/ 0 w 1361"/>
                <a:gd name="T65" fmla="*/ 0 h 1317"/>
                <a:gd name="T66" fmla="*/ 0 w 1361"/>
                <a:gd name="T67" fmla="*/ 0 h 1317"/>
                <a:gd name="T68" fmla="*/ 0 w 1361"/>
                <a:gd name="T69" fmla="*/ 0 h 1317"/>
                <a:gd name="T70" fmla="*/ 0 w 1361"/>
                <a:gd name="T71" fmla="*/ 0 h 1317"/>
                <a:gd name="T72" fmla="*/ 0 w 1361"/>
                <a:gd name="T73" fmla="*/ 0 h 1317"/>
                <a:gd name="T74" fmla="*/ 0 w 1361"/>
                <a:gd name="T75" fmla="*/ 0 h 1317"/>
                <a:gd name="T76" fmla="*/ 0 w 1361"/>
                <a:gd name="T77" fmla="*/ 0 h 1317"/>
                <a:gd name="T78" fmla="*/ 0 w 1361"/>
                <a:gd name="T79" fmla="*/ 0 h 1317"/>
                <a:gd name="T80" fmla="*/ 0 w 1361"/>
                <a:gd name="T81" fmla="*/ 0 h 1317"/>
                <a:gd name="T82" fmla="*/ 0 w 1361"/>
                <a:gd name="T83" fmla="*/ 0 h 1317"/>
                <a:gd name="T84" fmla="*/ 0 w 1361"/>
                <a:gd name="T85" fmla="*/ 0 h 1317"/>
                <a:gd name="T86" fmla="*/ 0 w 1361"/>
                <a:gd name="T87" fmla="*/ 0 h 13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61"/>
                <a:gd name="T133" fmla="*/ 0 h 1317"/>
                <a:gd name="T134" fmla="*/ 1361 w 1361"/>
                <a:gd name="T135" fmla="*/ 1317 h 13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61" h="1317">
                  <a:moveTo>
                    <a:pt x="1361" y="0"/>
                  </a:moveTo>
                  <a:lnTo>
                    <a:pt x="625" y="1317"/>
                  </a:lnTo>
                  <a:lnTo>
                    <a:pt x="624" y="1307"/>
                  </a:lnTo>
                  <a:lnTo>
                    <a:pt x="622" y="1296"/>
                  </a:lnTo>
                  <a:lnTo>
                    <a:pt x="621" y="1285"/>
                  </a:lnTo>
                  <a:lnTo>
                    <a:pt x="619" y="1275"/>
                  </a:lnTo>
                  <a:lnTo>
                    <a:pt x="618" y="1265"/>
                  </a:lnTo>
                  <a:lnTo>
                    <a:pt x="616" y="1254"/>
                  </a:lnTo>
                  <a:lnTo>
                    <a:pt x="614" y="1244"/>
                  </a:lnTo>
                  <a:lnTo>
                    <a:pt x="613" y="1233"/>
                  </a:lnTo>
                  <a:lnTo>
                    <a:pt x="611" y="1223"/>
                  </a:lnTo>
                  <a:lnTo>
                    <a:pt x="609" y="1213"/>
                  </a:lnTo>
                  <a:lnTo>
                    <a:pt x="607" y="1203"/>
                  </a:lnTo>
                  <a:lnTo>
                    <a:pt x="605" y="1193"/>
                  </a:lnTo>
                  <a:lnTo>
                    <a:pt x="603" y="1184"/>
                  </a:lnTo>
                  <a:lnTo>
                    <a:pt x="601" y="1173"/>
                  </a:lnTo>
                  <a:lnTo>
                    <a:pt x="599" y="1163"/>
                  </a:lnTo>
                  <a:lnTo>
                    <a:pt x="597" y="1153"/>
                  </a:lnTo>
                  <a:lnTo>
                    <a:pt x="594" y="1143"/>
                  </a:lnTo>
                  <a:lnTo>
                    <a:pt x="592" y="1134"/>
                  </a:lnTo>
                  <a:lnTo>
                    <a:pt x="590" y="1124"/>
                  </a:lnTo>
                  <a:lnTo>
                    <a:pt x="587" y="1114"/>
                  </a:lnTo>
                  <a:lnTo>
                    <a:pt x="585" y="1104"/>
                  </a:lnTo>
                  <a:lnTo>
                    <a:pt x="582" y="1094"/>
                  </a:lnTo>
                  <a:lnTo>
                    <a:pt x="580" y="1085"/>
                  </a:lnTo>
                  <a:lnTo>
                    <a:pt x="577" y="1075"/>
                  </a:lnTo>
                  <a:lnTo>
                    <a:pt x="574" y="1066"/>
                  </a:lnTo>
                  <a:lnTo>
                    <a:pt x="572" y="1057"/>
                  </a:lnTo>
                  <a:lnTo>
                    <a:pt x="568" y="1047"/>
                  </a:lnTo>
                  <a:lnTo>
                    <a:pt x="565" y="1038"/>
                  </a:lnTo>
                  <a:lnTo>
                    <a:pt x="562" y="1029"/>
                  </a:lnTo>
                  <a:lnTo>
                    <a:pt x="559" y="1019"/>
                  </a:lnTo>
                  <a:lnTo>
                    <a:pt x="556" y="1009"/>
                  </a:lnTo>
                  <a:lnTo>
                    <a:pt x="553" y="1000"/>
                  </a:lnTo>
                  <a:lnTo>
                    <a:pt x="550" y="991"/>
                  </a:lnTo>
                  <a:lnTo>
                    <a:pt x="547" y="982"/>
                  </a:lnTo>
                  <a:lnTo>
                    <a:pt x="543" y="973"/>
                  </a:lnTo>
                  <a:lnTo>
                    <a:pt x="540" y="964"/>
                  </a:lnTo>
                  <a:lnTo>
                    <a:pt x="537" y="955"/>
                  </a:lnTo>
                  <a:lnTo>
                    <a:pt x="533" y="946"/>
                  </a:lnTo>
                  <a:lnTo>
                    <a:pt x="530" y="937"/>
                  </a:lnTo>
                  <a:lnTo>
                    <a:pt x="527" y="928"/>
                  </a:lnTo>
                  <a:lnTo>
                    <a:pt x="523" y="919"/>
                  </a:lnTo>
                  <a:lnTo>
                    <a:pt x="519" y="910"/>
                  </a:lnTo>
                  <a:lnTo>
                    <a:pt x="516" y="902"/>
                  </a:lnTo>
                  <a:lnTo>
                    <a:pt x="512" y="893"/>
                  </a:lnTo>
                  <a:lnTo>
                    <a:pt x="508" y="884"/>
                  </a:lnTo>
                  <a:lnTo>
                    <a:pt x="504" y="876"/>
                  </a:lnTo>
                  <a:lnTo>
                    <a:pt x="501" y="867"/>
                  </a:lnTo>
                  <a:lnTo>
                    <a:pt x="497" y="859"/>
                  </a:lnTo>
                  <a:lnTo>
                    <a:pt x="493" y="850"/>
                  </a:lnTo>
                  <a:lnTo>
                    <a:pt x="489" y="842"/>
                  </a:lnTo>
                  <a:lnTo>
                    <a:pt x="483" y="833"/>
                  </a:lnTo>
                  <a:lnTo>
                    <a:pt x="479" y="825"/>
                  </a:lnTo>
                  <a:lnTo>
                    <a:pt x="475" y="816"/>
                  </a:lnTo>
                  <a:lnTo>
                    <a:pt x="471" y="808"/>
                  </a:lnTo>
                  <a:lnTo>
                    <a:pt x="467" y="800"/>
                  </a:lnTo>
                  <a:lnTo>
                    <a:pt x="462" y="791"/>
                  </a:lnTo>
                  <a:lnTo>
                    <a:pt x="458" y="783"/>
                  </a:lnTo>
                  <a:lnTo>
                    <a:pt x="453" y="775"/>
                  </a:lnTo>
                  <a:lnTo>
                    <a:pt x="449" y="767"/>
                  </a:lnTo>
                  <a:lnTo>
                    <a:pt x="444" y="760"/>
                  </a:lnTo>
                  <a:lnTo>
                    <a:pt x="440" y="752"/>
                  </a:lnTo>
                  <a:lnTo>
                    <a:pt x="435" y="744"/>
                  </a:lnTo>
                  <a:lnTo>
                    <a:pt x="430" y="736"/>
                  </a:lnTo>
                  <a:lnTo>
                    <a:pt x="425" y="728"/>
                  </a:lnTo>
                  <a:lnTo>
                    <a:pt x="420" y="720"/>
                  </a:lnTo>
                  <a:lnTo>
                    <a:pt x="416" y="712"/>
                  </a:lnTo>
                  <a:lnTo>
                    <a:pt x="411" y="704"/>
                  </a:lnTo>
                  <a:lnTo>
                    <a:pt x="406" y="696"/>
                  </a:lnTo>
                  <a:lnTo>
                    <a:pt x="399" y="689"/>
                  </a:lnTo>
                  <a:lnTo>
                    <a:pt x="394" y="682"/>
                  </a:lnTo>
                  <a:lnTo>
                    <a:pt x="389" y="674"/>
                  </a:lnTo>
                  <a:lnTo>
                    <a:pt x="384" y="667"/>
                  </a:lnTo>
                  <a:lnTo>
                    <a:pt x="379" y="659"/>
                  </a:lnTo>
                  <a:lnTo>
                    <a:pt x="373" y="651"/>
                  </a:lnTo>
                  <a:lnTo>
                    <a:pt x="368" y="644"/>
                  </a:lnTo>
                  <a:lnTo>
                    <a:pt x="362" y="636"/>
                  </a:lnTo>
                  <a:lnTo>
                    <a:pt x="357" y="629"/>
                  </a:lnTo>
                  <a:lnTo>
                    <a:pt x="351" y="622"/>
                  </a:lnTo>
                  <a:lnTo>
                    <a:pt x="346" y="615"/>
                  </a:lnTo>
                  <a:lnTo>
                    <a:pt x="340" y="608"/>
                  </a:lnTo>
                  <a:lnTo>
                    <a:pt x="334" y="600"/>
                  </a:lnTo>
                  <a:lnTo>
                    <a:pt x="329" y="593"/>
                  </a:lnTo>
                  <a:lnTo>
                    <a:pt x="323" y="587"/>
                  </a:lnTo>
                  <a:lnTo>
                    <a:pt x="316" y="580"/>
                  </a:lnTo>
                  <a:lnTo>
                    <a:pt x="310" y="572"/>
                  </a:lnTo>
                  <a:lnTo>
                    <a:pt x="304" y="565"/>
                  </a:lnTo>
                  <a:lnTo>
                    <a:pt x="298" y="558"/>
                  </a:lnTo>
                  <a:lnTo>
                    <a:pt x="292" y="551"/>
                  </a:lnTo>
                  <a:lnTo>
                    <a:pt x="286" y="545"/>
                  </a:lnTo>
                  <a:lnTo>
                    <a:pt x="279" y="538"/>
                  </a:lnTo>
                  <a:lnTo>
                    <a:pt x="273" y="531"/>
                  </a:lnTo>
                  <a:lnTo>
                    <a:pt x="267" y="524"/>
                  </a:lnTo>
                  <a:lnTo>
                    <a:pt x="261" y="519"/>
                  </a:lnTo>
                  <a:lnTo>
                    <a:pt x="254" y="512"/>
                  </a:lnTo>
                  <a:lnTo>
                    <a:pt x="248" y="505"/>
                  </a:lnTo>
                  <a:lnTo>
                    <a:pt x="241" y="498"/>
                  </a:lnTo>
                  <a:lnTo>
                    <a:pt x="233" y="492"/>
                  </a:lnTo>
                  <a:lnTo>
                    <a:pt x="227" y="486"/>
                  </a:lnTo>
                  <a:lnTo>
                    <a:pt x="220" y="479"/>
                  </a:lnTo>
                  <a:lnTo>
                    <a:pt x="213" y="473"/>
                  </a:lnTo>
                  <a:lnTo>
                    <a:pt x="207" y="467"/>
                  </a:lnTo>
                  <a:lnTo>
                    <a:pt x="200" y="460"/>
                  </a:lnTo>
                  <a:lnTo>
                    <a:pt x="193" y="454"/>
                  </a:lnTo>
                  <a:lnTo>
                    <a:pt x="186" y="449"/>
                  </a:lnTo>
                  <a:lnTo>
                    <a:pt x="179" y="442"/>
                  </a:lnTo>
                  <a:lnTo>
                    <a:pt x="172" y="436"/>
                  </a:lnTo>
                  <a:lnTo>
                    <a:pt x="165" y="429"/>
                  </a:lnTo>
                  <a:lnTo>
                    <a:pt x="157" y="424"/>
                  </a:lnTo>
                  <a:lnTo>
                    <a:pt x="149" y="418"/>
                  </a:lnTo>
                  <a:lnTo>
                    <a:pt x="142" y="412"/>
                  </a:lnTo>
                  <a:lnTo>
                    <a:pt x="135" y="406"/>
                  </a:lnTo>
                  <a:lnTo>
                    <a:pt x="127" y="400"/>
                  </a:lnTo>
                  <a:lnTo>
                    <a:pt x="120" y="394"/>
                  </a:lnTo>
                  <a:lnTo>
                    <a:pt x="112" y="389"/>
                  </a:lnTo>
                  <a:lnTo>
                    <a:pt x="105" y="383"/>
                  </a:lnTo>
                  <a:lnTo>
                    <a:pt x="97" y="377"/>
                  </a:lnTo>
                  <a:lnTo>
                    <a:pt x="89" y="372"/>
                  </a:lnTo>
                  <a:lnTo>
                    <a:pt x="82" y="366"/>
                  </a:lnTo>
                  <a:lnTo>
                    <a:pt x="74" y="360"/>
                  </a:lnTo>
                  <a:lnTo>
                    <a:pt x="65" y="356"/>
                  </a:lnTo>
                  <a:lnTo>
                    <a:pt x="57" y="350"/>
                  </a:lnTo>
                  <a:lnTo>
                    <a:pt x="49" y="344"/>
                  </a:lnTo>
                  <a:lnTo>
                    <a:pt x="41" y="339"/>
                  </a:lnTo>
                  <a:lnTo>
                    <a:pt x="33" y="334"/>
                  </a:lnTo>
                  <a:lnTo>
                    <a:pt x="25" y="329"/>
                  </a:lnTo>
                  <a:lnTo>
                    <a:pt x="17" y="323"/>
                  </a:lnTo>
                  <a:lnTo>
                    <a:pt x="9" y="318"/>
                  </a:lnTo>
                  <a:lnTo>
                    <a:pt x="0" y="313"/>
                  </a:lnTo>
                  <a:lnTo>
                    <a:pt x="136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6" name="Freeform 78"/>
            <p:cNvSpPr>
              <a:spLocks/>
            </p:cNvSpPr>
            <p:nvPr/>
          </p:nvSpPr>
          <p:spPr bwMode="auto">
            <a:xfrm>
              <a:off x="4731" y="1709"/>
              <a:ext cx="792" cy="540"/>
            </a:xfrm>
            <a:custGeom>
              <a:avLst/>
              <a:gdLst>
                <a:gd name="T0" fmla="*/ 0 w 4749"/>
                <a:gd name="T1" fmla="*/ 0 h 3780"/>
                <a:gd name="T2" fmla="*/ 0 w 4749"/>
                <a:gd name="T3" fmla="*/ 0 h 3780"/>
                <a:gd name="T4" fmla="*/ 1 w 4749"/>
                <a:gd name="T5" fmla="*/ 0 h 3780"/>
                <a:gd name="T6" fmla="*/ 1 w 4749"/>
                <a:gd name="T7" fmla="*/ 0 h 3780"/>
                <a:gd name="T8" fmla="*/ 0 w 4749"/>
                <a:gd name="T9" fmla="*/ 0 h 3780"/>
                <a:gd name="T10" fmla="*/ 0 w 4749"/>
                <a:gd name="T11" fmla="*/ 0 h 37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49"/>
                <a:gd name="T19" fmla="*/ 0 h 3780"/>
                <a:gd name="T20" fmla="*/ 4749 w 4749"/>
                <a:gd name="T21" fmla="*/ 3780 h 37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49" h="3780">
                  <a:moveTo>
                    <a:pt x="53" y="3696"/>
                  </a:moveTo>
                  <a:lnTo>
                    <a:pt x="105" y="3780"/>
                  </a:lnTo>
                  <a:lnTo>
                    <a:pt x="4749" y="168"/>
                  </a:lnTo>
                  <a:lnTo>
                    <a:pt x="4645" y="0"/>
                  </a:lnTo>
                  <a:lnTo>
                    <a:pt x="0" y="3612"/>
                  </a:lnTo>
                  <a:lnTo>
                    <a:pt x="53" y="3696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261" name="AutoShape 79"/>
          <p:cNvSpPr>
            <a:spLocks noChangeAspect="1" noChangeArrowheads="1" noTextEdit="1"/>
          </p:cNvSpPr>
          <p:nvPr/>
        </p:nvSpPr>
        <p:spPr bwMode="auto">
          <a:xfrm>
            <a:off x="4117976" y="4076701"/>
            <a:ext cx="26257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92" name="Text Box 80"/>
          <p:cNvSpPr txBox="1">
            <a:spLocks noChangeArrowheads="1"/>
          </p:cNvSpPr>
          <p:nvPr/>
        </p:nvSpPr>
        <p:spPr bwMode="auto">
          <a:xfrm>
            <a:off x="8478839" y="1233489"/>
            <a:ext cx="1870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latin typeface="+mj-lt"/>
              </a:rPr>
              <a:t>[Lowe, SIFT, 1999]</a:t>
            </a:r>
          </a:p>
        </p:txBody>
      </p:sp>
    </p:spTree>
    <p:extLst>
      <p:ext uri="{BB962C8B-B14F-4D97-AF65-F5344CB8AC3E}">
        <p14:creationId xmlns:p14="http://schemas.microsoft.com/office/powerpoint/2010/main" val="198294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126" grpId="0" animBg="1"/>
      <p:bldP spid="3546127" grpId="0" animBg="1"/>
      <p:bldP spid="3546128" grpId="0" animBg="1"/>
      <p:bldP spid="3546130" grpId="0" build="p"/>
      <p:bldP spid="3546174" grpId="0" animBg="1"/>
      <p:bldP spid="354617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SIFT descriptor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Compute edge magnitudes + orientations</a:t>
            </a:r>
          </a:p>
          <a:p>
            <a:r>
              <a:rPr lang="en-US" dirty="0"/>
              <a:t>Quantize orientations </a:t>
            </a:r>
            <a:r>
              <a:rPr lang="en-US" i="1" dirty="0"/>
              <a:t>(invariance to </a:t>
            </a:r>
            <a:r>
              <a:rPr lang="en-US" i="1" dirty="0" err="1"/>
              <a:t>def</a:t>
            </a:r>
            <a:r>
              <a:rPr lang="en-US" i="1" dirty="0"/>
              <a:t>)</a:t>
            </a:r>
          </a:p>
          <a:p>
            <a:r>
              <a:rPr lang="en-US" dirty="0"/>
              <a:t>Divide into spatial cells</a:t>
            </a:r>
          </a:p>
          <a:p>
            <a:r>
              <a:rPr lang="en-US" dirty="0"/>
              <a:t>Compute orientation histogram in each cell </a:t>
            </a:r>
            <a:r>
              <a:rPr lang="en-US" i="1" dirty="0"/>
              <a:t>(spatial invariance)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163" y="4433844"/>
            <a:ext cx="5019675" cy="21240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6557918"/>
            <a:ext cx="560685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Distinctive Image Features from Scale-Invariant </a:t>
            </a:r>
            <a:r>
              <a:rPr lang="en-US" sz="1350" dirty="0" err="1"/>
              <a:t>Keypoints</a:t>
            </a:r>
            <a:r>
              <a:rPr lang="en-US" sz="1350" dirty="0"/>
              <a:t>. Lowe. In IJCV 2004</a:t>
            </a:r>
          </a:p>
        </p:txBody>
      </p:sp>
    </p:spTree>
    <p:extLst>
      <p:ext uri="{BB962C8B-B14F-4D97-AF65-F5344CB8AC3E}">
        <p14:creationId xmlns:p14="http://schemas.microsoft.com/office/powerpoint/2010/main" val="38286208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1" y="2895601"/>
            <a:ext cx="5305425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The SIFT descriptor</a:t>
            </a:r>
          </a:p>
        </p:txBody>
      </p:sp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4543426" y="5257800"/>
            <a:ext cx="2466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prstClr val="black"/>
                </a:solidFill>
                <a:latin typeface="Calibri" pitchFamily="34" charset="0"/>
              </a:rPr>
              <a:t>SIFT – Lowe IJCV 2004</a:t>
            </a:r>
          </a:p>
        </p:txBody>
      </p:sp>
      <p:pic>
        <p:nvPicPr>
          <p:cNvPr id="6349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3124200"/>
            <a:ext cx="25908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1830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 txBox="1">
            <a:spLocks noChangeArrowheads="1"/>
          </p:cNvSpPr>
          <p:nvPr/>
        </p:nvSpPr>
        <p:spPr bwMode="auto">
          <a:xfrm>
            <a:off x="2209800" y="1143000"/>
            <a:ext cx="8001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Basic idea: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 err="1"/>
              <a:t>DoG</a:t>
            </a:r>
            <a:r>
              <a:rPr lang="en-US" dirty="0"/>
              <a:t> for scale-space feature detection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Take 16x16 square window around detected feature</a:t>
            </a:r>
          </a:p>
          <a:p>
            <a:pPr marL="1200150" lvl="2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Compute gradient orientation for each pixel</a:t>
            </a:r>
          </a:p>
          <a:p>
            <a:pPr marL="1200150" lvl="2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Throw out weak edges (threshold gradient magnitude)</a:t>
            </a:r>
          </a:p>
          <a:p>
            <a:pPr marL="1200150" lvl="2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Create histogram of surviving edge orientations</a:t>
            </a:r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66FF"/>
                </a:solidFill>
              </a:rPr>
              <a:t>S</a:t>
            </a:r>
            <a:r>
              <a:rPr lang="en-US" dirty="0"/>
              <a:t>cale </a:t>
            </a:r>
            <a:r>
              <a:rPr lang="en-US" dirty="0">
                <a:solidFill>
                  <a:srgbClr val="0066FF"/>
                </a:solidFill>
              </a:rPr>
              <a:t>I</a:t>
            </a:r>
            <a:r>
              <a:rPr lang="en-US" dirty="0"/>
              <a:t>nvariant </a:t>
            </a:r>
            <a:r>
              <a:rPr lang="en-US" dirty="0">
                <a:solidFill>
                  <a:srgbClr val="0066FF"/>
                </a:solidFill>
              </a:rPr>
              <a:t>F</a:t>
            </a:r>
            <a:r>
              <a:rPr lang="en-US" dirty="0"/>
              <a:t>eature </a:t>
            </a:r>
            <a:r>
              <a:rPr lang="en-US" dirty="0">
                <a:solidFill>
                  <a:srgbClr val="0066FF"/>
                </a:solidFill>
              </a:rPr>
              <a:t>T</a:t>
            </a:r>
            <a:r>
              <a:rPr lang="en-US" dirty="0"/>
              <a:t>ransform</a:t>
            </a:r>
          </a:p>
        </p:txBody>
      </p:sp>
      <p:sp>
        <p:nvSpPr>
          <p:cNvPr id="67588" name="Rectangle 14"/>
          <p:cNvSpPr>
            <a:spLocks noChangeArrowheads="1"/>
          </p:cNvSpPr>
          <p:nvPr/>
        </p:nvSpPr>
        <p:spPr bwMode="auto">
          <a:xfrm>
            <a:off x="7997590" y="6550224"/>
            <a:ext cx="26704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Adapted from slide by David Lowe</a:t>
            </a:r>
          </a:p>
        </p:txBody>
      </p:sp>
      <p:pic>
        <p:nvPicPr>
          <p:cNvPr id="67589" name="Picture 4" descr="descr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7214" y="3421062"/>
            <a:ext cx="6580187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Rectangle 11"/>
          <p:cNvSpPr>
            <a:spLocks noChangeArrowheads="1"/>
          </p:cNvSpPr>
          <p:nvPr/>
        </p:nvSpPr>
        <p:spPr bwMode="auto">
          <a:xfrm>
            <a:off x="7086600" y="3116262"/>
            <a:ext cx="2590800" cy="3132138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7239000" y="3268663"/>
            <a:ext cx="2362200" cy="1207532"/>
            <a:chOff x="5715000" y="4343400"/>
            <a:chExt cx="2362200" cy="1207255"/>
          </a:xfrm>
        </p:grpSpPr>
        <p:cxnSp>
          <p:nvCxnSpPr>
            <p:cNvPr id="67603" name="Straight Arrow Connector 13"/>
            <p:cNvCxnSpPr>
              <a:cxnSpLocks noChangeShapeType="1"/>
            </p:cNvCxnSpPr>
            <p:nvPr/>
          </p:nvCxnSpPr>
          <p:spPr bwMode="auto">
            <a:xfrm>
              <a:off x="5791200" y="5256212"/>
              <a:ext cx="2133600" cy="15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67604" name="Rectangle 20"/>
            <p:cNvSpPr>
              <a:spLocks noChangeArrowheads="1"/>
            </p:cNvSpPr>
            <p:nvPr/>
          </p:nvSpPr>
          <p:spPr bwMode="auto">
            <a:xfrm>
              <a:off x="5791200" y="4343400"/>
              <a:ext cx="228600" cy="91281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5" name="Rectangle 15"/>
            <p:cNvSpPr>
              <a:spLocks noChangeArrowheads="1"/>
            </p:cNvSpPr>
            <p:nvPr/>
          </p:nvSpPr>
          <p:spPr bwMode="auto">
            <a:xfrm>
              <a:off x="6019800" y="4800600"/>
              <a:ext cx="228600" cy="45561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6" name="Rectangle 16"/>
            <p:cNvSpPr>
              <a:spLocks noChangeArrowheads="1"/>
            </p:cNvSpPr>
            <p:nvPr/>
          </p:nvSpPr>
          <p:spPr bwMode="auto">
            <a:xfrm>
              <a:off x="6248400" y="4953000"/>
              <a:ext cx="228600" cy="30321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7" name="Rectangle 17"/>
            <p:cNvSpPr>
              <a:spLocks noChangeArrowheads="1"/>
            </p:cNvSpPr>
            <p:nvPr/>
          </p:nvSpPr>
          <p:spPr bwMode="auto">
            <a:xfrm>
              <a:off x="6477000" y="5177134"/>
              <a:ext cx="228600" cy="7907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8" name="Rectangle 18"/>
            <p:cNvSpPr>
              <a:spLocks noChangeArrowheads="1"/>
            </p:cNvSpPr>
            <p:nvPr/>
          </p:nvSpPr>
          <p:spPr bwMode="auto">
            <a:xfrm>
              <a:off x="6705600" y="4953000"/>
              <a:ext cx="228600" cy="30321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9" name="Rectangle 19"/>
            <p:cNvSpPr>
              <a:spLocks noChangeArrowheads="1"/>
            </p:cNvSpPr>
            <p:nvPr/>
          </p:nvSpPr>
          <p:spPr bwMode="auto">
            <a:xfrm>
              <a:off x="6934200" y="5177134"/>
              <a:ext cx="228600" cy="7907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10" name="Rectangle 20"/>
            <p:cNvSpPr>
              <a:spLocks noChangeArrowheads="1"/>
            </p:cNvSpPr>
            <p:nvPr/>
          </p:nvSpPr>
          <p:spPr bwMode="auto">
            <a:xfrm>
              <a:off x="7162800" y="4953000"/>
              <a:ext cx="228600" cy="30321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11" name="Rectangle 21"/>
            <p:cNvSpPr>
              <a:spLocks noChangeArrowheads="1"/>
            </p:cNvSpPr>
            <p:nvPr/>
          </p:nvSpPr>
          <p:spPr bwMode="auto">
            <a:xfrm>
              <a:off x="7391400" y="4953000"/>
              <a:ext cx="228600" cy="30480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12" name="TextBox 23"/>
            <p:cNvSpPr txBox="1">
              <a:spLocks noChangeArrowheads="1"/>
            </p:cNvSpPr>
            <p:nvPr/>
          </p:nvSpPr>
          <p:spPr bwMode="auto">
            <a:xfrm>
              <a:off x="5715000" y="5181408"/>
              <a:ext cx="457200" cy="369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Arial" charset="0"/>
                </a:rPr>
                <a:t>0</a:t>
              </a:r>
            </a:p>
          </p:txBody>
        </p:sp>
        <p:sp>
          <p:nvSpPr>
            <p:cNvPr id="67613" name="TextBox 24"/>
            <p:cNvSpPr txBox="1">
              <a:spLocks noChangeArrowheads="1"/>
            </p:cNvSpPr>
            <p:nvPr/>
          </p:nvSpPr>
          <p:spPr bwMode="auto">
            <a:xfrm>
              <a:off x="7239000" y="5176647"/>
              <a:ext cx="838200" cy="369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Arial" charset="0"/>
                  <a:sym typeface="Symbol" pitchFamily="18" charset="2"/>
                </a:rPr>
                <a:t>2</a:t>
              </a:r>
              <a:r>
                <a:rPr lang="el-GR">
                  <a:latin typeface="Arial" charset="0"/>
                  <a:sym typeface="Symbol" pitchFamily="18" charset="2"/>
                </a:rPr>
                <a:t></a:t>
              </a:r>
              <a:endParaRPr lang="en-US">
                <a:latin typeface="Arial" charset="0"/>
              </a:endParaRPr>
            </a:p>
          </p:txBody>
        </p:sp>
      </p:grp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7445376" y="4498976"/>
            <a:ext cx="1851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angle histogram</a:t>
            </a: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7848600" y="5173662"/>
            <a:ext cx="1219200" cy="762000"/>
            <a:chOff x="6324600" y="4953000"/>
            <a:chExt cx="1219200" cy="762000"/>
          </a:xfrm>
        </p:grpSpPr>
        <p:cxnSp>
          <p:nvCxnSpPr>
            <p:cNvPr id="67594" name="Straight Arrow Connector 31"/>
            <p:cNvCxnSpPr>
              <a:cxnSpLocks noChangeShapeType="1"/>
            </p:cNvCxnSpPr>
            <p:nvPr/>
          </p:nvCxnSpPr>
          <p:spPr bwMode="auto">
            <a:xfrm>
              <a:off x="6705600" y="5334000"/>
              <a:ext cx="838200" cy="1588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67595" name="Straight Arrow Connector 33"/>
            <p:cNvCxnSpPr>
              <a:cxnSpLocks noChangeShapeType="1"/>
            </p:cNvCxnSpPr>
            <p:nvPr/>
          </p:nvCxnSpPr>
          <p:spPr bwMode="auto">
            <a:xfrm rot="5400000" flipH="1" flipV="1">
              <a:off x="6705600" y="4953000"/>
              <a:ext cx="381000" cy="381000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67596" name="Straight Arrow Connector 35"/>
            <p:cNvCxnSpPr>
              <a:cxnSpLocks noChangeShapeType="1"/>
            </p:cNvCxnSpPr>
            <p:nvPr/>
          </p:nvCxnSpPr>
          <p:spPr bwMode="auto">
            <a:xfrm rot="5400000" flipH="1" flipV="1">
              <a:off x="6514306" y="5144294"/>
              <a:ext cx="382588" cy="1588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67597" name="Straight Arrow Connector 37"/>
            <p:cNvCxnSpPr>
              <a:cxnSpLocks noChangeShapeType="1"/>
            </p:cNvCxnSpPr>
            <p:nvPr/>
          </p:nvCxnSpPr>
          <p:spPr bwMode="auto">
            <a:xfrm rot="16200000" flipV="1">
              <a:off x="6550024" y="5181600"/>
              <a:ext cx="154782" cy="154782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67598" name="Straight Arrow Connector 39"/>
            <p:cNvCxnSpPr>
              <a:cxnSpLocks noChangeShapeType="1"/>
            </p:cNvCxnSpPr>
            <p:nvPr/>
          </p:nvCxnSpPr>
          <p:spPr bwMode="auto">
            <a:xfrm rot="10800000">
              <a:off x="6324600" y="5336382"/>
              <a:ext cx="380206" cy="1588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67599" name="Straight Arrow Connector 42"/>
            <p:cNvCxnSpPr>
              <a:cxnSpLocks noChangeShapeType="1"/>
            </p:cNvCxnSpPr>
            <p:nvPr/>
          </p:nvCxnSpPr>
          <p:spPr bwMode="auto">
            <a:xfrm rot="5400000">
              <a:off x="6553200" y="5331618"/>
              <a:ext cx="154782" cy="154782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67600" name="Straight Arrow Connector 43"/>
            <p:cNvCxnSpPr>
              <a:cxnSpLocks noChangeShapeType="1"/>
            </p:cNvCxnSpPr>
            <p:nvPr/>
          </p:nvCxnSpPr>
          <p:spPr bwMode="auto">
            <a:xfrm rot="16200000" flipH="1">
              <a:off x="6515100" y="5522912"/>
              <a:ext cx="382588" cy="1588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67601" name="Straight Arrow Connector 44"/>
            <p:cNvCxnSpPr>
              <a:cxnSpLocks noChangeShapeType="1"/>
            </p:cNvCxnSpPr>
            <p:nvPr/>
          </p:nvCxnSpPr>
          <p:spPr bwMode="auto">
            <a:xfrm rot="16200000" flipH="1">
              <a:off x="6701632" y="5337969"/>
              <a:ext cx="312737" cy="304800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sp>
          <p:nvSpPr>
            <p:cNvPr id="67602" name="Oval 27"/>
            <p:cNvSpPr>
              <a:spLocks noChangeArrowheads="1"/>
            </p:cNvSpPr>
            <p:nvPr/>
          </p:nvSpPr>
          <p:spPr bwMode="auto">
            <a:xfrm>
              <a:off x="6657976" y="5286376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01312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SIFT descriptor</a:t>
            </a:r>
          </a:p>
        </p:txBody>
      </p:sp>
      <p:pic>
        <p:nvPicPr>
          <p:cNvPr id="68611" name="Picture 4" descr="descr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971800"/>
            <a:ext cx="6580188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Rectangle 4"/>
          <p:cNvSpPr txBox="1">
            <a:spLocks noChangeArrowheads="1"/>
          </p:cNvSpPr>
          <p:nvPr/>
        </p:nvSpPr>
        <p:spPr bwMode="auto">
          <a:xfrm>
            <a:off x="2209800" y="1371600"/>
            <a:ext cx="8305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Create histogram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Divide the 16x16 window into a 4x4 grid of cells (2x2 case shown below)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Compute an orientation histogram for each cell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16 cells * 8 orientations = 128 dimensional descriptor</a:t>
            </a:r>
          </a:p>
          <a:p>
            <a:pPr marL="742950" lvl="1" indent="-285750">
              <a:spcBef>
                <a:spcPct val="20000"/>
              </a:spcBef>
            </a:pPr>
            <a:endParaRPr lang="en-US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dirty="0"/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7997590" y="6550224"/>
            <a:ext cx="26704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Adapted from slide by David Lowe</a:t>
            </a:r>
          </a:p>
        </p:txBody>
      </p:sp>
    </p:spTree>
    <p:extLst>
      <p:ext uri="{BB962C8B-B14F-4D97-AF65-F5344CB8AC3E}">
        <p14:creationId xmlns:p14="http://schemas.microsoft.com/office/powerpoint/2010/main" val="37564348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8188" y="3721100"/>
            <a:ext cx="2322512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-76200"/>
            <a:ext cx="7772400" cy="1143000"/>
          </a:xfrm>
        </p:spPr>
        <p:txBody>
          <a:bodyPr vert="horz" lIns="91440" tIns="45720" rIns="132080" bIns="45720" rtlCol="0" anchor="ctr">
            <a:normAutofit/>
          </a:bodyPr>
          <a:lstStyle/>
          <a:p>
            <a:pPr eaLnBrk="1" hangingPunct="1"/>
            <a:r>
              <a:rPr lang="en-US" altLang="en-US" b="1"/>
              <a:t>SIFT vector formation</a:t>
            </a:r>
            <a:endParaRPr lang="en-US" altLang="en-US" b="1"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914400"/>
            <a:ext cx="8382000" cy="2590800"/>
          </a:xfrm>
        </p:spPr>
        <p:txBody>
          <a:bodyPr vert="horz" lIns="91440" tIns="45720" rIns="132080" bIns="45720" rtlCol="0">
            <a:normAutofit/>
          </a:bodyPr>
          <a:lstStyle/>
          <a:p>
            <a:pPr eaLnBrk="1" hangingPunct="1"/>
            <a:r>
              <a:rPr lang="en-US" altLang="en-US" dirty="0"/>
              <a:t>Computed on rotated and scaled version of window according to computed orientation &amp; scale</a:t>
            </a:r>
          </a:p>
          <a:p>
            <a:pPr marL="782638" lvl="1"/>
            <a:r>
              <a:rPr lang="en-US" altLang="en-US" dirty="0"/>
              <a:t>resample the window</a:t>
            </a:r>
          </a:p>
          <a:p>
            <a:pPr eaLnBrk="1" hangingPunct="1"/>
            <a:r>
              <a:rPr lang="en-US" altLang="en-US" dirty="0"/>
              <a:t>Based on gradients weighted by a Gaussian</a:t>
            </a:r>
          </a:p>
        </p:txBody>
      </p:sp>
      <p:pic>
        <p:nvPicPr>
          <p:cNvPr id="64517" name="Picture 4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3226" y="38655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Line 5"/>
          <p:cNvSpPr>
            <a:spLocks noChangeShapeType="1"/>
          </p:cNvSpPr>
          <p:nvPr/>
        </p:nvSpPr>
        <p:spPr bwMode="auto">
          <a:xfrm rot="10800000" flipH="1">
            <a:off x="3506788" y="3954464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519" name="Line 6"/>
          <p:cNvSpPr>
            <a:spLocks noChangeShapeType="1"/>
          </p:cNvSpPr>
          <p:nvPr/>
        </p:nvSpPr>
        <p:spPr bwMode="auto">
          <a:xfrm>
            <a:off x="3511550" y="42418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7179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ChangeArrowheads="1"/>
          </p:cNvSpPr>
          <p:nvPr>
            <p:ph type="title"/>
          </p:nvPr>
        </p:nvSpPr>
        <p:spPr>
          <a:xfrm>
            <a:off x="2209800" y="-76200"/>
            <a:ext cx="7772400" cy="1143000"/>
          </a:xfrm>
        </p:spPr>
        <p:txBody>
          <a:bodyPr vert="horz" lIns="91440" tIns="45720" rIns="132080" bIns="45720" rtlCol="0" anchor="ctr">
            <a:normAutofit/>
          </a:bodyPr>
          <a:lstStyle/>
          <a:p>
            <a:pPr eaLnBrk="1" hangingPunct="1"/>
            <a:r>
              <a:rPr lang="en-US" altLang="en-US" b="1"/>
              <a:t>Ensure smoothness</a:t>
            </a:r>
            <a:endParaRPr lang="en-US" altLang="en-US" b="1"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81200" y="914400"/>
            <a:ext cx="8686800" cy="2590800"/>
          </a:xfrm>
        </p:spPr>
        <p:txBody>
          <a:bodyPr vert="horz" lIns="91440" tIns="45720" rIns="132080" bIns="45720" rtlCol="0">
            <a:normAutofit/>
          </a:bodyPr>
          <a:lstStyle/>
          <a:p>
            <a:pPr eaLnBrk="1" hangingPunct="1"/>
            <a:r>
              <a:rPr lang="en-US" altLang="en-US" dirty="0" err="1"/>
              <a:t>Trilinear</a:t>
            </a:r>
            <a:r>
              <a:rPr lang="en-US" altLang="en-US" dirty="0"/>
              <a:t> interpolation </a:t>
            </a:r>
          </a:p>
          <a:p>
            <a:pPr marL="782638" lvl="1"/>
            <a:r>
              <a:rPr lang="en-US" altLang="en-US" dirty="0"/>
              <a:t>a given gradient contributes to 8 bins: </a:t>
            </a:r>
            <a:br>
              <a:rPr lang="en-US" altLang="en-US" dirty="0"/>
            </a:br>
            <a:r>
              <a:rPr lang="en-US" altLang="en-US" dirty="0"/>
              <a:t>4 in space times 2 in orientation</a:t>
            </a:r>
          </a:p>
        </p:txBody>
      </p:sp>
      <p:pic>
        <p:nvPicPr>
          <p:cNvPr id="6656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8188" y="3619500"/>
            <a:ext cx="5638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4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3226" y="38655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Line 5"/>
          <p:cNvSpPr>
            <a:spLocks noChangeShapeType="1"/>
          </p:cNvSpPr>
          <p:nvPr/>
        </p:nvSpPr>
        <p:spPr bwMode="auto">
          <a:xfrm rot="10800000" flipH="1">
            <a:off x="3506788" y="3954464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67" name="Line 6"/>
          <p:cNvSpPr>
            <a:spLocks noChangeShapeType="1"/>
          </p:cNvSpPr>
          <p:nvPr/>
        </p:nvSpPr>
        <p:spPr bwMode="auto">
          <a:xfrm>
            <a:off x="3511550" y="42418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68" name="Line 7"/>
          <p:cNvSpPr>
            <a:spLocks noChangeShapeType="1"/>
          </p:cNvSpPr>
          <p:nvPr/>
        </p:nvSpPr>
        <p:spPr bwMode="auto">
          <a:xfrm flipH="1">
            <a:off x="5291138" y="4498975"/>
            <a:ext cx="163512" cy="5715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69" name="Line 8"/>
          <p:cNvSpPr>
            <a:spLocks noChangeShapeType="1"/>
          </p:cNvSpPr>
          <p:nvPr/>
        </p:nvSpPr>
        <p:spPr bwMode="auto">
          <a:xfrm flipH="1">
            <a:off x="8618539" y="5195889"/>
            <a:ext cx="211137" cy="223837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0" name="Line 9"/>
          <p:cNvSpPr>
            <a:spLocks noChangeShapeType="1"/>
          </p:cNvSpPr>
          <p:nvPr/>
        </p:nvSpPr>
        <p:spPr bwMode="auto">
          <a:xfrm flipH="1">
            <a:off x="8618539" y="4217989"/>
            <a:ext cx="211137" cy="223837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1" name="Line 10"/>
          <p:cNvSpPr>
            <a:spLocks noChangeShapeType="1"/>
          </p:cNvSpPr>
          <p:nvPr/>
        </p:nvSpPr>
        <p:spPr bwMode="auto">
          <a:xfrm flipH="1">
            <a:off x="9571039" y="5265739"/>
            <a:ext cx="173037" cy="166687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2" name="Line 11"/>
          <p:cNvSpPr>
            <a:spLocks noChangeShapeType="1"/>
          </p:cNvSpPr>
          <p:nvPr/>
        </p:nvSpPr>
        <p:spPr bwMode="auto">
          <a:xfrm flipH="1">
            <a:off x="9609139" y="4089401"/>
            <a:ext cx="331787" cy="339725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3" name="Line 12"/>
          <p:cNvSpPr>
            <a:spLocks noChangeShapeType="1"/>
          </p:cNvSpPr>
          <p:nvPr/>
        </p:nvSpPr>
        <p:spPr bwMode="auto">
          <a:xfrm flipH="1">
            <a:off x="9598025" y="4419600"/>
            <a:ext cx="304800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4" name="Line 13"/>
          <p:cNvSpPr>
            <a:spLocks noChangeShapeType="1"/>
          </p:cNvSpPr>
          <p:nvPr/>
        </p:nvSpPr>
        <p:spPr bwMode="auto">
          <a:xfrm flipH="1">
            <a:off x="9572626" y="5422900"/>
            <a:ext cx="466725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5" name="Line 14"/>
          <p:cNvSpPr>
            <a:spLocks noChangeShapeType="1"/>
          </p:cNvSpPr>
          <p:nvPr/>
        </p:nvSpPr>
        <p:spPr bwMode="auto">
          <a:xfrm flipH="1">
            <a:off x="8607425" y="5422900"/>
            <a:ext cx="376238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6" name="Line 15"/>
          <p:cNvSpPr>
            <a:spLocks noChangeShapeType="1"/>
          </p:cNvSpPr>
          <p:nvPr/>
        </p:nvSpPr>
        <p:spPr bwMode="auto">
          <a:xfrm flipH="1">
            <a:off x="8607425" y="4445000"/>
            <a:ext cx="376238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7" name="Freeform 16"/>
          <p:cNvSpPr>
            <a:spLocks/>
          </p:cNvSpPr>
          <p:nvPr/>
        </p:nvSpPr>
        <p:spPr bwMode="auto">
          <a:xfrm>
            <a:off x="4230688" y="4108450"/>
            <a:ext cx="2806700" cy="939800"/>
          </a:xfrm>
          <a:custGeom>
            <a:avLst/>
            <a:gdLst>
              <a:gd name="T0" fmla="*/ 0 w 21600"/>
              <a:gd name="T1" fmla="*/ 39960510 h 21600"/>
              <a:gd name="T2" fmla="*/ 182671859 w 21600"/>
              <a:gd name="T3" fmla="*/ 0 h 21600"/>
              <a:gd name="T4" fmla="*/ 364702076 w 21600"/>
              <a:gd name="T5" fmla="*/ 40889998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0" y="21109"/>
                </a:moveTo>
                <a:cubicBezTo>
                  <a:pt x="2135" y="21109"/>
                  <a:pt x="6006" y="0"/>
                  <a:pt x="10819" y="0"/>
                </a:cubicBezTo>
                <a:cubicBezTo>
                  <a:pt x="15633" y="0"/>
                  <a:pt x="17913" y="21600"/>
                  <a:pt x="21600" y="21600"/>
                </a:cubicBezTo>
              </a:path>
            </a:pathLst>
          </a:custGeom>
          <a:noFill/>
          <a:ln w="38100" cap="flat">
            <a:solidFill>
              <a:srgbClr val="4A00E6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6559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Grp="1" noChangeArrowheads="1"/>
          </p:cNvSpPr>
          <p:nvPr>
            <p:ph type="title"/>
          </p:nvPr>
        </p:nvSpPr>
        <p:spPr>
          <a:xfrm>
            <a:off x="2209800" y="-76200"/>
            <a:ext cx="7772400" cy="1143000"/>
          </a:xfrm>
        </p:spPr>
        <p:txBody>
          <a:bodyPr vert="horz" lIns="91440" tIns="45720" rIns="132080" bIns="45720" rtlCol="0" anchor="ctr">
            <a:normAutofit/>
          </a:bodyPr>
          <a:lstStyle/>
          <a:p>
            <a:pPr eaLnBrk="1" hangingPunct="1"/>
            <a:r>
              <a:rPr lang="en-US" altLang="en-US" b="1" dirty="0"/>
              <a:t>Reduce effect of illumination</a:t>
            </a:r>
            <a:endParaRPr lang="en-US" altLang="en-US" b="1" dirty="0"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81200" y="914400"/>
            <a:ext cx="8382000" cy="2819400"/>
          </a:xfrm>
        </p:spPr>
        <p:txBody>
          <a:bodyPr vert="horz" lIns="91440" tIns="45720" rIns="132080" bIns="45720" rtlCol="0">
            <a:normAutofit/>
          </a:bodyPr>
          <a:lstStyle/>
          <a:p>
            <a:pPr eaLnBrk="1" hangingPunct="1"/>
            <a:r>
              <a:rPr lang="en-US" altLang="en-US"/>
              <a:t>128-dim vector normalized to 1 </a:t>
            </a:r>
          </a:p>
          <a:p>
            <a:pPr eaLnBrk="1" hangingPunct="1"/>
            <a:r>
              <a:rPr lang="en-US" altLang="en-US"/>
              <a:t>Threshold gradient magnitudes to avoid excessive influence of high gradients</a:t>
            </a:r>
          </a:p>
          <a:p>
            <a:pPr marL="782638" lvl="1"/>
            <a:r>
              <a:rPr lang="en-US" altLang="en-US"/>
              <a:t>after normalization, clamp gradients &gt;0.2</a:t>
            </a:r>
          </a:p>
          <a:p>
            <a:pPr marL="782638" lvl="1"/>
            <a:r>
              <a:rPr lang="en-US" altLang="en-US"/>
              <a:t>renormalize</a:t>
            </a:r>
          </a:p>
        </p:txBody>
      </p:sp>
      <p:pic>
        <p:nvPicPr>
          <p:cNvPr id="6758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8188" y="3619500"/>
            <a:ext cx="5638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4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3226" y="38655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Line 5"/>
          <p:cNvSpPr>
            <a:spLocks noChangeShapeType="1"/>
          </p:cNvSpPr>
          <p:nvPr/>
        </p:nvSpPr>
        <p:spPr bwMode="auto">
          <a:xfrm rot="10800000" flipH="1">
            <a:off x="3506788" y="3954464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7591" name="Line 6"/>
          <p:cNvSpPr>
            <a:spLocks noChangeShapeType="1"/>
          </p:cNvSpPr>
          <p:nvPr/>
        </p:nvSpPr>
        <p:spPr bwMode="auto">
          <a:xfrm>
            <a:off x="3511550" y="42418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845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1981200" y="-76200"/>
            <a:ext cx="8229600" cy="1143000"/>
          </a:xfrm>
        </p:spPr>
        <p:txBody>
          <a:bodyPr/>
          <a:lstStyle/>
          <a:p>
            <a:r>
              <a:rPr lang="en-US" dirty="0"/>
              <a:t>Properties of SIFT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>
          <a:xfrm>
            <a:off x="1752600" y="914400"/>
            <a:ext cx="8534400" cy="28194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None/>
            </a:pPr>
            <a:r>
              <a:rPr lang="en-US" sz="4000" dirty="0"/>
              <a:t>Extraordinarily robust matching technique</a:t>
            </a:r>
          </a:p>
          <a:p>
            <a:pPr lvl="1"/>
            <a:r>
              <a:rPr lang="en-US" dirty="0"/>
              <a:t>Can handle changes in viewpoint</a:t>
            </a:r>
          </a:p>
          <a:p>
            <a:pPr lvl="2"/>
            <a:r>
              <a:rPr lang="en-US" sz="2800" dirty="0"/>
              <a:t>Up to about 60 degree out of plane rotation</a:t>
            </a:r>
          </a:p>
          <a:p>
            <a:pPr lvl="1"/>
            <a:r>
              <a:rPr lang="en-US" dirty="0"/>
              <a:t>Can handle significant changes in illumination</a:t>
            </a:r>
          </a:p>
          <a:p>
            <a:pPr lvl="2"/>
            <a:r>
              <a:rPr lang="en-US" sz="2800" dirty="0"/>
              <a:t>Sometimes even day vs. night (below)</a:t>
            </a:r>
          </a:p>
          <a:p>
            <a:pPr lvl="1"/>
            <a:r>
              <a:rPr lang="en-US" dirty="0"/>
              <a:t>Fast and efficient—can run in real time</a:t>
            </a:r>
          </a:p>
          <a:p>
            <a:pPr lvl="1"/>
            <a:r>
              <a:rPr lang="en-US" dirty="0"/>
              <a:t>Lots of code available: </a:t>
            </a:r>
            <a:r>
              <a:rPr lang="en-US" dirty="0">
                <a:hlinkClick r:id="rId2"/>
              </a:rPr>
              <a:t>http://people.csail.mit.edu/albert/ladypack/wiki/index.php/Known_implementations_of_SIFT</a:t>
            </a:r>
            <a:r>
              <a:rPr lang="en-US" dirty="0"/>
              <a:t> </a:t>
            </a:r>
          </a:p>
        </p:txBody>
      </p:sp>
      <p:pic>
        <p:nvPicPr>
          <p:cNvPr id="69636" name="Picture 2" descr="http://www.cs.washington.edu/homes/snavely/outgoing/test/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1" y="3733800"/>
            <a:ext cx="406591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4" descr="http://www.cs.washington.edu/homes/snavely/outgoing/test/2a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3733801"/>
            <a:ext cx="4055864" cy="3042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0336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3"/>
          <p:cNvSpPr txBox="1">
            <a:spLocks noChangeArrowheads="1"/>
          </p:cNvSpPr>
          <p:nvPr/>
        </p:nvSpPr>
        <p:spPr bwMode="auto">
          <a:xfrm>
            <a:off x="2057400" y="1066800"/>
            <a:ext cx="80010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Recall that we want E(</a:t>
            </a:r>
            <a:r>
              <a:rPr lang="en-US" dirty="0" err="1"/>
              <a:t>u,v</a:t>
            </a:r>
            <a:r>
              <a:rPr lang="en-US" dirty="0"/>
              <a:t>) to be as large as possible for all </a:t>
            </a:r>
            <a:r>
              <a:rPr lang="en-US" dirty="0" err="1"/>
              <a:t>u,v</a:t>
            </a: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/>
              <a:t>What does this mean in terms of M?</a:t>
            </a:r>
          </a:p>
        </p:txBody>
      </p:sp>
      <p:sp>
        <p:nvSpPr>
          <p:cNvPr id="134147" name="Rectangle 7"/>
          <p:cNvSpPr>
            <a:spLocks noGrp="1" noChangeArrowheads="1"/>
          </p:cNvSpPr>
          <p:nvPr>
            <p:ph type="title"/>
          </p:nvPr>
        </p:nvSpPr>
        <p:spPr>
          <a:xfrm>
            <a:off x="1600200" y="122238"/>
            <a:ext cx="8915400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</a:rPr>
              <a:t>Interpreting the second moment matrix</a:t>
            </a:r>
          </a:p>
        </p:txBody>
      </p:sp>
      <p:graphicFrame>
        <p:nvGraphicFramePr>
          <p:cNvPr id="134149" name="Object 8"/>
          <p:cNvGraphicFramePr>
            <a:graphicFrameLocks noChangeAspect="1"/>
          </p:cNvGraphicFramePr>
          <p:nvPr>
            <p:extLst/>
          </p:nvPr>
        </p:nvGraphicFramePr>
        <p:xfrm>
          <a:off x="4196013" y="2801947"/>
          <a:ext cx="4038600" cy="120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4" imgW="1536700" imgH="457200" progId="Equation.3">
                  <p:embed/>
                </p:oleObj>
              </mc:Choice>
              <mc:Fallback>
                <p:oleObj name="Equation" r:id="rId4" imgW="1536700" imgH="457200" progId="Equation.3">
                  <p:embed/>
                  <p:pic>
                    <p:nvPicPr>
                      <p:cNvPr id="13414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6013" y="2801947"/>
                        <a:ext cx="4038600" cy="120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50" name="Object 2"/>
          <p:cNvGraphicFramePr>
            <a:graphicFrameLocks noChangeAspect="1"/>
          </p:cNvGraphicFramePr>
          <p:nvPr>
            <p:extLst/>
          </p:nvPr>
        </p:nvGraphicFramePr>
        <p:xfrm>
          <a:off x="3874171" y="4182976"/>
          <a:ext cx="4495800" cy="130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6" imgW="1752600" imgH="508000" progId="Equation.3">
                  <p:embed/>
                </p:oleObj>
              </mc:Choice>
              <mc:Fallback>
                <p:oleObj name="Equation" r:id="rId6" imgW="1752600" imgH="508000" progId="Equation.3">
                  <p:embed/>
                  <p:pic>
                    <p:nvPicPr>
                      <p:cNvPr id="1341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4171" y="4182976"/>
                        <a:ext cx="4495800" cy="1303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ight Brace 1"/>
          <p:cNvSpPr/>
          <p:nvPr/>
        </p:nvSpPr>
        <p:spPr>
          <a:xfrm rot="5400000">
            <a:off x="5901670" y="3500613"/>
            <a:ext cx="527031" cy="4409573"/>
          </a:xfrm>
          <a:prstGeom prst="rightBrace">
            <a:avLst>
              <a:gd name="adj1" fmla="val 9964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60399" y="5968915"/>
            <a:ext cx="4561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Second moment matrix</a:t>
            </a:r>
          </a:p>
        </p:txBody>
      </p:sp>
    </p:spTree>
    <p:extLst>
      <p:ext uri="{BB962C8B-B14F-4D97-AF65-F5344CB8AC3E}">
        <p14:creationId xmlns:p14="http://schemas.microsoft.com/office/powerpoint/2010/main" val="2374782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1"/>
            <a:ext cx="5410200" cy="5135563"/>
          </a:xfrm>
        </p:spPr>
        <p:txBody>
          <a:bodyPr/>
          <a:lstStyle/>
          <a:p>
            <a:endParaRPr lang="en-US" dirty="0"/>
          </a:p>
          <a:p>
            <a:r>
              <a:rPr lang="en-US" dirty="0" err="1"/>
              <a:t>Keypoint</a:t>
            </a:r>
            <a:r>
              <a:rPr lang="en-US" dirty="0"/>
              <a:t> detection: repeatable and distinctive</a:t>
            </a:r>
          </a:p>
          <a:p>
            <a:pPr lvl="1"/>
            <a:r>
              <a:rPr lang="en-US" dirty="0"/>
              <a:t>Corners, blobs, stable regions</a:t>
            </a:r>
          </a:p>
          <a:p>
            <a:pPr lvl="1"/>
            <a:r>
              <a:rPr lang="en-US" dirty="0"/>
              <a:t>Harris, </a:t>
            </a:r>
            <a:r>
              <a:rPr lang="en-US" dirty="0" err="1"/>
              <a:t>DoG</a:t>
            </a:r>
            <a:endParaRPr lang="en-US" sz="2800" dirty="0"/>
          </a:p>
          <a:p>
            <a:endParaRPr lang="en-US" dirty="0"/>
          </a:p>
          <a:p>
            <a:r>
              <a:rPr lang="en-US" dirty="0"/>
              <a:t>Descriptors: robust and selective</a:t>
            </a:r>
          </a:p>
          <a:p>
            <a:pPr lvl="1"/>
            <a:r>
              <a:rPr lang="en-US" dirty="0"/>
              <a:t>spatial histograms of orientation</a:t>
            </a:r>
          </a:p>
          <a:p>
            <a:pPr lvl="1"/>
            <a:r>
              <a:rPr lang="en-US" dirty="0"/>
              <a:t>SIFT and variants are typically good for stitching and recognition</a:t>
            </a:r>
          </a:p>
          <a:p>
            <a:pPr lvl="1"/>
            <a:r>
              <a:rPr lang="en-US" dirty="0"/>
              <a:t>But, need not stick to one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4756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1447800"/>
            <a:ext cx="278130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4495801"/>
            <a:ext cx="312420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411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76200"/>
            <a:ext cx="8991600" cy="762000"/>
          </a:xfrm>
        </p:spPr>
        <p:txBody>
          <a:bodyPr>
            <a:normAutofit/>
          </a:bodyPr>
          <a:lstStyle/>
          <a:p>
            <a:r>
              <a:rPr lang="en-US" dirty="0"/>
              <a:t>Which features match?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 descr="C:\Users\James\Dropbox\cs143 fall 2013\cs 143 fall 2013 projects\Local features\www\match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5926" y="990601"/>
            <a:ext cx="8905875" cy="5762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0666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matching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Given a feature in I</a:t>
            </a:r>
            <a:r>
              <a:rPr lang="en-US" baseline="-25000" dirty="0"/>
              <a:t>1</a:t>
            </a:r>
            <a:r>
              <a:rPr lang="en-US" dirty="0"/>
              <a:t>, how to find the best match in I</a:t>
            </a:r>
            <a:r>
              <a:rPr lang="en-US" baseline="-25000" dirty="0"/>
              <a:t>2</a:t>
            </a:r>
            <a:r>
              <a:rPr lang="en-US" dirty="0"/>
              <a:t>?</a:t>
            </a:r>
          </a:p>
          <a:p>
            <a:pPr marL="914400" lvl="1" indent="-457200">
              <a:buFontTx/>
              <a:buAutoNum type="arabicPeriod"/>
            </a:pPr>
            <a:r>
              <a:rPr lang="en-US" dirty="0"/>
              <a:t>Define distance function that compares two descriptors</a:t>
            </a:r>
          </a:p>
          <a:p>
            <a:pPr marL="914400" lvl="1" indent="-457200">
              <a:buFontTx/>
              <a:buAutoNum type="arabicPeriod"/>
            </a:pPr>
            <a:r>
              <a:rPr lang="en-US" dirty="0"/>
              <a:t>Test all the features in I</a:t>
            </a:r>
            <a:r>
              <a:rPr lang="en-US" baseline="-25000" dirty="0"/>
              <a:t>2</a:t>
            </a:r>
            <a:r>
              <a:rPr lang="en-US" dirty="0"/>
              <a:t>, find the one with min distance</a:t>
            </a:r>
          </a:p>
        </p:txBody>
      </p:sp>
    </p:spTree>
    <p:extLst>
      <p:ext uri="{BB962C8B-B14F-4D97-AF65-F5344CB8AC3E}">
        <p14:creationId xmlns:p14="http://schemas.microsoft.com/office/powerpoint/2010/main" val="102452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r>
              <a:rPr lang="en-US"/>
              <a:t>Feature distance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1905000" y="1295400"/>
            <a:ext cx="8686800" cy="52578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dirty="0"/>
              <a:t>How to define the difference between two features </a:t>
            </a:r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f</a:t>
            </a:r>
            <a:r>
              <a:rPr lang="en-US" baseline="-25000" dirty="0"/>
              <a:t>2</a:t>
            </a:r>
            <a:r>
              <a:rPr lang="en-US" dirty="0"/>
              <a:t>?</a:t>
            </a:r>
          </a:p>
          <a:p>
            <a:pPr marL="914400" lvl="1" indent="-457200"/>
            <a:r>
              <a:rPr lang="en-US" dirty="0"/>
              <a:t>Simple approach: L</a:t>
            </a:r>
            <a:r>
              <a:rPr lang="en-US" baseline="-25000" dirty="0"/>
              <a:t>2</a:t>
            </a:r>
            <a:r>
              <a:rPr lang="en-US" dirty="0"/>
              <a:t> distance, ||f</a:t>
            </a:r>
            <a:r>
              <a:rPr lang="en-US" baseline="-25000" dirty="0"/>
              <a:t>1</a:t>
            </a:r>
            <a:r>
              <a:rPr lang="en-US" dirty="0"/>
              <a:t> - f</a:t>
            </a:r>
            <a:r>
              <a:rPr lang="en-US" baseline="-25000" dirty="0"/>
              <a:t>2</a:t>
            </a:r>
            <a:r>
              <a:rPr lang="en-US" dirty="0"/>
              <a:t> || </a:t>
            </a:r>
            <a:endParaRPr lang="en-US" sz="1600" dirty="0"/>
          </a:p>
          <a:p>
            <a:pPr marL="914400" lvl="1" indent="-457200"/>
            <a:r>
              <a:rPr lang="en-US" dirty="0"/>
              <a:t>can give good scores to ambiguous (incorrect) matches </a:t>
            </a:r>
          </a:p>
        </p:txBody>
      </p:sp>
      <p:pic>
        <p:nvPicPr>
          <p:cNvPr id="71684" name="Picture 2" descr="http://www.canyonstatevinyl.com/images/Picket%20Fe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8776" y="3162300"/>
            <a:ext cx="431482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5" name="Rectangle 4"/>
          <p:cNvSpPr>
            <a:spLocks noChangeArrowheads="1"/>
          </p:cNvSpPr>
          <p:nvPr/>
        </p:nvSpPr>
        <p:spPr bwMode="auto">
          <a:xfrm>
            <a:off x="2743200" y="42672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1686" name="Picture 6" descr="http://www.canyonstatevinyl.com/images/Picket%20Fe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1" y="3162300"/>
            <a:ext cx="431482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7" name="Rectangle 14"/>
          <p:cNvSpPr>
            <a:spLocks noChangeArrowheads="1"/>
          </p:cNvSpPr>
          <p:nvPr/>
        </p:nvSpPr>
        <p:spPr bwMode="auto">
          <a:xfrm>
            <a:off x="3763437" y="6400800"/>
            <a:ext cx="3497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>
                <a:latin typeface="Arial" charset="0"/>
              </a:rPr>
              <a:t>I</a:t>
            </a:r>
            <a:r>
              <a:rPr lang="en-US" sz="2000" baseline="-25000" dirty="0">
                <a:latin typeface="Arial" charset="0"/>
              </a:rPr>
              <a:t>1</a:t>
            </a:r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8260824" y="6400800"/>
            <a:ext cx="3497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>
                <a:latin typeface="Arial" charset="0"/>
              </a:rPr>
              <a:t>I</a:t>
            </a:r>
            <a:r>
              <a:rPr lang="en-US" sz="2000" baseline="-25000" dirty="0">
                <a:latin typeface="Arial" charset="0"/>
              </a:rPr>
              <a:t>2</a:t>
            </a:r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2743200" y="3543300"/>
            <a:ext cx="450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aseline="-25000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9539288" y="42672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91" name="Rectangle 11"/>
          <p:cNvSpPr>
            <a:spLocks noChangeArrowheads="1"/>
          </p:cNvSpPr>
          <p:nvPr/>
        </p:nvSpPr>
        <p:spPr bwMode="auto">
          <a:xfrm>
            <a:off x="9539288" y="3543300"/>
            <a:ext cx="450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aseline="-25000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890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 animBg="1"/>
      <p:bldP spid="71689" grpId="0"/>
      <p:bldP spid="71690" grpId="0" animBg="1"/>
      <p:bldP spid="71691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2" descr="http://www.canyonstatevinyl.com/images/Picket%20Fe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8776" y="3162300"/>
            <a:ext cx="431482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Rectangle 6"/>
          <p:cNvSpPr>
            <a:spLocks noChangeArrowheads="1"/>
          </p:cNvSpPr>
          <p:nvPr/>
        </p:nvSpPr>
        <p:spPr bwMode="auto">
          <a:xfrm>
            <a:off x="2743200" y="42672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2710" name="Picture 6" descr="http://www.canyonstatevinyl.com/images/Picket%20Fe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1" y="3162300"/>
            <a:ext cx="431482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3" name="Rectangle 9"/>
          <p:cNvSpPr>
            <a:spLocks noChangeArrowheads="1"/>
          </p:cNvSpPr>
          <p:nvPr/>
        </p:nvSpPr>
        <p:spPr bwMode="auto">
          <a:xfrm>
            <a:off x="2743200" y="3543300"/>
            <a:ext cx="450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aseline="-25000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72714" name="Rectangle 11"/>
          <p:cNvSpPr>
            <a:spLocks noChangeArrowheads="1"/>
          </p:cNvSpPr>
          <p:nvPr/>
        </p:nvSpPr>
        <p:spPr bwMode="auto">
          <a:xfrm>
            <a:off x="9539288" y="42672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5" name="Rectangle 11"/>
          <p:cNvSpPr>
            <a:spLocks noChangeArrowheads="1"/>
          </p:cNvSpPr>
          <p:nvPr/>
        </p:nvSpPr>
        <p:spPr bwMode="auto">
          <a:xfrm>
            <a:off x="9539288" y="3543300"/>
            <a:ext cx="450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aseline="-25000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72716" name="Rectangle 13"/>
          <p:cNvSpPr>
            <a:spLocks noChangeArrowheads="1"/>
          </p:cNvSpPr>
          <p:nvPr/>
        </p:nvSpPr>
        <p:spPr bwMode="auto">
          <a:xfrm>
            <a:off x="8740775" y="42672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7" name="Rectangle 13"/>
          <p:cNvSpPr>
            <a:spLocks noChangeArrowheads="1"/>
          </p:cNvSpPr>
          <p:nvPr/>
        </p:nvSpPr>
        <p:spPr bwMode="auto">
          <a:xfrm>
            <a:off x="8740776" y="3543300"/>
            <a:ext cx="7985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aseline="-25000">
                <a:solidFill>
                  <a:srgbClr val="FFFF00"/>
                </a:solidFill>
                <a:latin typeface="Arial" charset="0"/>
              </a:rPr>
              <a:t>2</a:t>
            </a:r>
            <a:r>
              <a:rPr lang="en-US" sz="3200" baseline="30000">
                <a:solidFill>
                  <a:srgbClr val="FFFF00"/>
                </a:solidFill>
                <a:latin typeface="Arial" charset="0"/>
              </a:rPr>
              <a:t>'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81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>
                <a:latin typeface="+mj-lt"/>
                <a:ea typeface="+mj-ea"/>
                <a:cs typeface="+mj-cs"/>
              </a:rPr>
              <a:t>Feature distance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905000" y="1295400"/>
            <a:ext cx="86868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800" dirty="0"/>
              <a:t>How to define the difference between two features </a:t>
            </a:r>
            <a:r>
              <a:rPr lang="en-US" sz="2800" i="1" dirty="0"/>
              <a:t>f</a:t>
            </a:r>
            <a:r>
              <a:rPr lang="en-US" sz="2800" baseline="-25000" dirty="0"/>
              <a:t>1</a:t>
            </a:r>
            <a:r>
              <a:rPr lang="en-US" sz="2800" dirty="0"/>
              <a:t>, </a:t>
            </a:r>
            <a:r>
              <a:rPr lang="en-US" sz="2800" i="1" dirty="0"/>
              <a:t>f</a:t>
            </a:r>
            <a:r>
              <a:rPr lang="en-US" sz="2800" baseline="-25000" dirty="0"/>
              <a:t>2</a:t>
            </a:r>
            <a:r>
              <a:rPr lang="en-US" sz="2800" dirty="0"/>
              <a:t>?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/>
              <a:t>Better approach:  ratio distance = ||f</a:t>
            </a:r>
            <a:r>
              <a:rPr lang="en-US" sz="2000" baseline="-25000" dirty="0"/>
              <a:t>1</a:t>
            </a:r>
            <a:r>
              <a:rPr lang="en-US" sz="2000" dirty="0"/>
              <a:t> - f</a:t>
            </a:r>
            <a:r>
              <a:rPr lang="en-US" sz="2000" baseline="-25000" dirty="0"/>
              <a:t>2</a:t>
            </a:r>
            <a:r>
              <a:rPr lang="en-US" sz="2000" dirty="0"/>
              <a:t> || / || f</a:t>
            </a:r>
            <a:r>
              <a:rPr lang="en-US" sz="2000" baseline="-25000" dirty="0"/>
              <a:t>1</a:t>
            </a:r>
            <a:r>
              <a:rPr lang="en-US" sz="2000" dirty="0"/>
              <a:t> - f</a:t>
            </a:r>
            <a:r>
              <a:rPr lang="en-US" sz="2000" baseline="-25000" dirty="0"/>
              <a:t>2</a:t>
            </a:r>
            <a:r>
              <a:rPr lang="en-US" sz="2000" dirty="0"/>
              <a:t>’ || 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000" dirty="0"/>
              <a:t>f</a:t>
            </a:r>
            <a:r>
              <a:rPr lang="en-US" sz="2000" baseline="-25000" dirty="0"/>
              <a:t>2</a:t>
            </a:r>
            <a:r>
              <a:rPr lang="en-US" sz="2000" dirty="0"/>
              <a:t> is best SSD match to f</a:t>
            </a:r>
            <a:r>
              <a:rPr lang="en-US" sz="2000" baseline="-25000" dirty="0"/>
              <a:t>1</a:t>
            </a:r>
            <a:r>
              <a:rPr lang="en-US" sz="2000" dirty="0"/>
              <a:t> in I</a:t>
            </a:r>
            <a:r>
              <a:rPr lang="en-US" sz="2000" baseline="-25000" dirty="0"/>
              <a:t>2</a:t>
            </a:r>
            <a:endParaRPr lang="en-US" sz="2000" dirty="0"/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000" dirty="0"/>
              <a:t>f</a:t>
            </a:r>
            <a:r>
              <a:rPr lang="en-US" sz="2000" baseline="-25000" dirty="0"/>
              <a:t>2</a:t>
            </a:r>
            <a:r>
              <a:rPr lang="en-US" sz="2000" dirty="0"/>
              <a:t>’  is  2</a:t>
            </a:r>
            <a:r>
              <a:rPr lang="en-US" sz="2000" baseline="30000" dirty="0"/>
              <a:t>nd</a:t>
            </a:r>
            <a:r>
              <a:rPr lang="en-US" sz="2000" dirty="0"/>
              <a:t> best SSD match to f</a:t>
            </a:r>
            <a:r>
              <a:rPr lang="en-US" sz="2000" baseline="-25000" dirty="0"/>
              <a:t>1</a:t>
            </a:r>
            <a:r>
              <a:rPr lang="en-US" sz="2000" dirty="0"/>
              <a:t> in I</a:t>
            </a:r>
            <a:r>
              <a:rPr lang="en-US" sz="2000" baseline="-25000" dirty="0"/>
              <a:t>2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000"/>
              <a:t>gives large </a:t>
            </a:r>
            <a:r>
              <a:rPr lang="en-US" sz="2000" dirty="0"/>
              <a:t>values for ambiguous matches</a:t>
            </a:r>
            <a:endParaRPr lang="en-US" sz="2000" baseline="30000" dirty="0"/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3763437" y="6400800"/>
            <a:ext cx="3497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>
                <a:latin typeface="Arial" charset="0"/>
              </a:rPr>
              <a:t>I</a:t>
            </a:r>
            <a:r>
              <a:rPr lang="en-US" sz="2000" baseline="-25000" dirty="0">
                <a:latin typeface="Arial" charset="0"/>
              </a:rPr>
              <a:t>1</a:t>
            </a: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8260824" y="6400800"/>
            <a:ext cx="3497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>
                <a:latin typeface="Arial" charset="0"/>
              </a:rPr>
              <a:t>I</a:t>
            </a:r>
            <a:r>
              <a:rPr lang="en-US" sz="2000" baseline="-25000" dirty="0"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15099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053" y="602583"/>
            <a:ext cx="4922253" cy="98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342" y="2178718"/>
            <a:ext cx="6477000" cy="1104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2688" y="3877561"/>
            <a:ext cx="6477000" cy="1104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4474" y="4982461"/>
            <a:ext cx="87469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Solutions to </a:t>
            </a:r>
            <a:r>
              <a:rPr lang="en-US" sz="3600" dirty="0" err="1"/>
              <a:t>Mx</a:t>
            </a:r>
            <a:r>
              <a:rPr lang="en-US" sz="3600" dirty="0"/>
              <a:t> = 0 are directions for which E is 0: window can slide in this direction without changing appearance</a:t>
            </a:r>
          </a:p>
        </p:txBody>
      </p:sp>
    </p:spTree>
    <p:extLst>
      <p:ext uri="{BB962C8B-B14F-4D97-AF65-F5344CB8AC3E}">
        <p14:creationId xmlns:p14="http://schemas.microsoft.com/office/powerpoint/2010/main" val="101684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E(u,v) = \sum_{(x,y) \in W} {[I(x+u, y+v) - I(x,y)]}^2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1"/>
  <p:tag name="PICTUREFILESIZE" val="101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I(x+u, y+v) \approx I(x,y) +  \frac{\partial I}{\partial x} u + \frac{\partial I}{\partial y}v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357"/>
  <p:tag name="PICTUREFILESIZE" val="3966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I(x+u, y+v) = I(x,y) +  \frac{\partial I}{\partial x} u + \frac{\partial I}{\partial y}v + \mbox{higher order terms}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529"/>
  <p:tag name="PICTUREFILESIZE" val="58849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approx I(x,y) +  [I_x~I_y] &#10;\left[&#10;\begin{array}{c}&#10;u \\&#10;v&#10;\end{array}&#10;\right]&#10;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221"/>
  <p:tag name="PICTUREFILESIZE" val="40977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shorthand:  $I_x = \frac{\partial I}{\partial x}$&#10;\end{document}&#10;"/>
  <p:tag name="EXTERNALNAME" val="Edittex"/>
  <p:tag name="BLEND" val="False"/>
  <p:tag name="TRANSPARENT" val="False"/>
  <p:tag name="BITMAPFORMAT" val="bmp16m"/>
  <p:tag name="DEBUGINTERACTIVE" val="True"/>
  <p:tag name="ORIGWIDTH" val="708.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29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29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determinant(H)}{trace (H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2"/>
  <p:tag name="PICTUREFILESIZE" val="1552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5920</TotalTime>
  <Words>2184</Words>
  <Application>Microsoft Macintosh PowerPoint</Application>
  <PresentationFormat>Widescreen</PresentationFormat>
  <Paragraphs>456</Paragraphs>
  <Slides>84</Slides>
  <Notes>16</Notes>
  <HiddenSlides>1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9" baseType="lpstr">
      <vt:lpstr>Arial Unicode MS</vt:lpstr>
      <vt:lpstr>ＭＳ Ｐゴシック</vt:lpstr>
      <vt:lpstr>ヒラギノ明朝 ProN W6</vt:lpstr>
      <vt:lpstr>Arial</vt:lpstr>
      <vt:lpstr>AvantGarde Bk BT</vt:lpstr>
      <vt:lpstr>Calibri</vt:lpstr>
      <vt:lpstr>Calibri Light</vt:lpstr>
      <vt:lpstr>Cambria Math</vt:lpstr>
      <vt:lpstr>Mangal</vt:lpstr>
      <vt:lpstr>Symbol</vt:lpstr>
      <vt:lpstr>Tahoma</vt:lpstr>
      <vt:lpstr>Times New Roman</vt:lpstr>
      <vt:lpstr>Verdana</vt:lpstr>
      <vt:lpstr>Office Theme</vt:lpstr>
      <vt:lpstr>Equation</vt:lpstr>
      <vt:lpstr>Announcements</vt:lpstr>
      <vt:lpstr>Correspondence</vt:lpstr>
      <vt:lpstr>Corner Detection: Basic Idea</vt:lpstr>
      <vt:lpstr>Corner detection:  the math</vt:lpstr>
      <vt:lpstr>Small motion assumption</vt:lpstr>
      <vt:lpstr>Corner detection:  the math</vt:lpstr>
      <vt:lpstr>Corner detection:  the math</vt:lpstr>
      <vt:lpstr>Interpreting the second moment matrix</vt:lpstr>
      <vt:lpstr>PowerPoint Presentation</vt:lpstr>
      <vt:lpstr>PowerPoint Presentation</vt:lpstr>
      <vt:lpstr>PowerPoint Presentation</vt:lpstr>
      <vt:lpstr>Eigenvalues and eigenvectors of M</vt:lpstr>
      <vt:lpstr>Eigenvalues and eigenvectors of M</vt:lpstr>
      <vt:lpstr>Interpreting the eigenvalues</vt:lpstr>
      <vt:lpstr>Corner detection:  the math</vt:lpstr>
      <vt:lpstr>Corner detection summary</vt:lpstr>
      <vt:lpstr>Corner detection summary</vt:lpstr>
      <vt:lpstr>The Harris operator</vt:lpstr>
      <vt:lpstr>Corner response function</vt:lpstr>
      <vt:lpstr>The Harris operator</vt:lpstr>
      <vt:lpstr>Harris Detector [Harris88]</vt:lpstr>
      <vt:lpstr>Weighting the derivatives</vt:lpstr>
      <vt:lpstr>Harris detector example</vt:lpstr>
      <vt:lpstr>f value (red high, blue low)</vt:lpstr>
      <vt:lpstr>Threshold (f &gt; value) </vt:lpstr>
      <vt:lpstr>Find local maxima of f</vt:lpstr>
      <vt:lpstr>Harris features (in red)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Implementation</vt:lpstr>
      <vt:lpstr>Feature extraction: Corners and blobs</vt:lpstr>
      <vt:lpstr>Another common definition of f</vt:lpstr>
      <vt:lpstr>Scale selection</vt:lpstr>
      <vt:lpstr>Laplacian of Gaussian</vt:lpstr>
      <vt:lpstr>Characteristic scale</vt:lpstr>
      <vt:lpstr>Find local maxima in position-scale space</vt:lpstr>
      <vt:lpstr>Scale-space blob detector: Example</vt:lpstr>
      <vt:lpstr>Scale-space blob detector: Example</vt:lpstr>
      <vt:lpstr>Scale-space blob detector: Example</vt:lpstr>
      <vt:lpstr>Matching feature points</vt:lpstr>
      <vt:lpstr>Feature descriptor</vt:lpstr>
      <vt:lpstr>Feature matching</vt:lpstr>
      <vt:lpstr>Invariance vs. discriminability</vt:lpstr>
      <vt:lpstr>Image transformations</vt:lpstr>
      <vt:lpstr>Invariance</vt:lpstr>
      <vt:lpstr>How to achieve invariance</vt:lpstr>
      <vt:lpstr>The aperture problem</vt:lpstr>
      <vt:lpstr>The aperture problem</vt:lpstr>
      <vt:lpstr>SSD</vt:lpstr>
      <vt:lpstr>SSD</vt:lpstr>
      <vt:lpstr>SSD</vt:lpstr>
      <vt:lpstr>NCC - Normalized Cross Correlation</vt:lpstr>
      <vt:lpstr>NCC - Normalized cross correlation</vt:lpstr>
      <vt:lpstr>Basic correspondence</vt:lpstr>
      <vt:lpstr>Rotation invariance for  feature descriptors</vt:lpstr>
      <vt:lpstr>Multiscale Oriented PatcheS descriptor</vt:lpstr>
      <vt:lpstr>Detections at multiple scales</vt:lpstr>
      <vt:lpstr>Invariance of MOPS</vt:lpstr>
      <vt:lpstr>Color and Lighting</vt:lpstr>
      <vt:lpstr>Out-of-plane rotation</vt:lpstr>
      <vt:lpstr>Discussion</vt:lpstr>
      <vt:lpstr>Better representation than color: Edges</vt:lpstr>
      <vt:lpstr>Towards a better feature descriptor</vt:lpstr>
      <vt:lpstr>Invariance to deformation by quantization</vt:lpstr>
      <vt:lpstr>Invariance to deformation by quantization</vt:lpstr>
      <vt:lpstr>Spatial invariance by histograms</vt:lpstr>
      <vt:lpstr>Rotation Invariance by Orientation Normalization</vt:lpstr>
      <vt:lpstr>The SIFT descriptor</vt:lpstr>
      <vt:lpstr>The SIFT descriptor</vt:lpstr>
      <vt:lpstr>Scale Invariant Feature Transform</vt:lpstr>
      <vt:lpstr>SIFT descriptor</vt:lpstr>
      <vt:lpstr>SIFT vector formation</vt:lpstr>
      <vt:lpstr>Ensure smoothness</vt:lpstr>
      <vt:lpstr>Reduce effect of illumination</vt:lpstr>
      <vt:lpstr>Properties of SIFT</vt:lpstr>
      <vt:lpstr>Summary</vt:lpstr>
      <vt:lpstr>Which features match?</vt:lpstr>
      <vt:lpstr>Feature matching</vt:lpstr>
      <vt:lpstr>Feature distance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Correspondence</dc:title>
  <dc:subject/>
  <dc:creator>Bharath Hariharan</dc:creator>
  <cp:keywords/>
  <dc:description/>
  <cp:lastModifiedBy>Bharath Hariharan</cp:lastModifiedBy>
  <cp:revision>6</cp:revision>
  <cp:lastPrinted>2018-09-27T00:00:00Z</cp:lastPrinted>
  <dcterms:created xsi:type="dcterms:W3CDTF">2018-09-25T15:10:08Z</dcterms:created>
  <dcterms:modified xsi:type="dcterms:W3CDTF">2018-09-29T17:51:08Z</dcterms:modified>
  <cp:category/>
</cp:coreProperties>
</file>