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1983" r:id="rId2"/>
    <p:sldId id="326" r:id="rId3"/>
    <p:sldId id="327" r:id="rId4"/>
    <p:sldId id="328" r:id="rId5"/>
    <p:sldId id="1984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1986" r:id="rId16"/>
    <p:sldId id="265" r:id="rId17"/>
    <p:sldId id="1985" r:id="rId18"/>
    <p:sldId id="309" r:id="rId19"/>
    <p:sldId id="310" r:id="rId20"/>
    <p:sldId id="311" r:id="rId21"/>
    <p:sldId id="298" r:id="rId22"/>
    <p:sldId id="299" r:id="rId23"/>
    <p:sldId id="300" r:id="rId24"/>
    <p:sldId id="301" r:id="rId25"/>
    <p:sldId id="302" r:id="rId26"/>
    <p:sldId id="303" r:id="rId27"/>
    <p:sldId id="322" r:id="rId28"/>
    <p:sldId id="323" r:id="rId29"/>
    <p:sldId id="324" r:id="rId30"/>
    <p:sldId id="385" r:id="rId31"/>
    <p:sldId id="386" r:id="rId32"/>
    <p:sldId id="329" r:id="rId33"/>
    <p:sldId id="312" r:id="rId34"/>
    <p:sldId id="269" r:id="rId35"/>
    <p:sldId id="313" r:id="rId36"/>
    <p:sldId id="317" r:id="rId37"/>
    <p:sldId id="314" r:id="rId38"/>
    <p:sldId id="315" r:id="rId39"/>
    <p:sldId id="316" r:id="rId40"/>
    <p:sldId id="266" r:id="rId41"/>
    <p:sldId id="361" r:id="rId42"/>
    <p:sldId id="384" r:id="rId43"/>
    <p:sldId id="319" r:id="rId44"/>
    <p:sldId id="294" r:id="rId45"/>
    <p:sldId id="325" r:id="rId46"/>
    <p:sldId id="295" r:id="rId47"/>
    <p:sldId id="296" r:id="rId48"/>
    <p:sldId id="387" r:id="rId49"/>
    <p:sldId id="297" r:id="rId50"/>
    <p:sldId id="388" r:id="rId51"/>
    <p:sldId id="389" r:id="rId52"/>
    <p:sldId id="390" r:id="rId53"/>
    <p:sldId id="391" r:id="rId54"/>
    <p:sldId id="392" r:id="rId55"/>
    <p:sldId id="395" r:id="rId56"/>
    <p:sldId id="318" r:id="rId57"/>
    <p:sldId id="396" r:id="rId58"/>
    <p:sldId id="397" r:id="rId59"/>
    <p:sldId id="320" r:id="rId60"/>
    <p:sldId id="398" r:id="rId61"/>
    <p:sldId id="273" r:id="rId62"/>
    <p:sldId id="274" r:id="rId63"/>
    <p:sldId id="275" r:id="rId64"/>
    <p:sldId id="276" r:id="rId65"/>
    <p:sldId id="286" r:id="rId66"/>
    <p:sldId id="278" r:id="rId67"/>
    <p:sldId id="279" r:id="rId68"/>
    <p:sldId id="280" r:id="rId69"/>
    <p:sldId id="281" r:id="rId70"/>
    <p:sldId id="282" r:id="rId71"/>
    <p:sldId id="283" r:id="rId72"/>
    <p:sldId id="284" r:id="rId73"/>
    <p:sldId id="285" r:id="rId74"/>
    <p:sldId id="399" r:id="rId75"/>
    <p:sldId id="277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287" r:id="rId86"/>
    <p:sldId id="288" r:id="rId87"/>
    <p:sldId id="289" r:id="rId88"/>
    <p:sldId id="290" r:id="rId89"/>
    <p:sldId id="291" r:id="rId90"/>
    <p:sldId id="293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24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7787E-49C9-A54B-BEB2-5A07F8669495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3FD78-6E56-124E-A88F-444E04BC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6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ll-conditioned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4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parameters </a:t>
            </a:r>
          </a:p>
        </p:txBody>
      </p:sp>
    </p:spTree>
    <p:extLst>
      <p:ext uri="{BB962C8B-B14F-4D97-AF65-F5344CB8AC3E}">
        <p14:creationId xmlns:p14="http://schemas.microsoft.com/office/powerpoint/2010/main" val="3542567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3185C5F-47ED-024D-9192-998DA676146D}" type="slidenum">
              <a:rPr lang="en-US"/>
              <a:pPr/>
              <a:t>30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4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15993BA-1AE4-2C4C-9054-6C49B2DF17A8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1" rIns="93164" bIns="46581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FACFD742-3B85-1447-9D81-04EAEEF1180C}" type="slidenum">
              <a:rPr lang="en-US" sz="1300">
                <a:solidFill>
                  <a:srgbClr val="000000"/>
                </a:solidFill>
              </a:rPr>
              <a:pPr algn="r"/>
              <a:t>31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1" rIns="93164" bIns="46581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5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B0AB4C1-EF15-D04E-BE1E-1812D4446329}" type="slidenum">
              <a:rPr lang="en-US"/>
              <a:pPr/>
              <a:t>44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9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5BA020C-C951-CB43-BB4F-26E1DFC501D4}" type="slidenum">
              <a:rPr lang="en-US"/>
              <a:pPr/>
              <a:t>47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4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7A8BB85-718B-4547-B72F-7B87ECE13253}" type="slidenum">
              <a:rPr lang="en-US"/>
              <a:pPr/>
              <a:t>48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26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A40C737-B244-164D-8EEF-F01AAD2600FA}" type="slidenum">
              <a:rPr lang="en-US"/>
              <a:pPr/>
              <a:t>49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85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62A258A-2435-6F4F-B124-30CD76B84BBD}" type="slidenum">
              <a:rPr lang="en-US"/>
              <a:pPr/>
              <a:t>50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92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E569AD-BE3B-1F4E-B6F8-50C694353342}" type="slidenum">
              <a:rPr lang="en-US"/>
              <a:pPr/>
              <a:t>54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4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5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parameters </a:t>
            </a:r>
          </a:p>
        </p:txBody>
      </p:sp>
    </p:spTree>
    <p:extLst>
      <p:ext uri="{BB962C8B-B14F-4D97-AF65-F5344CB8AC3E}">
        <p14:creationId xmlns:p14="http://schemas.microsoft.com/office/powerpoint/2010/main" val="102159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47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47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53FEC-5D69-428F-8FE1-CA98666B980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30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4419A-2DD5-49F1-A019-4EA4F1158A62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3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latin typeface="Arial" charset="0"/>
                <a:cs typeface="Arial" charset="0"/>
              </a:rPr>
              <a:t>Blob detector is distinct from harris corner detector</a:t>
            </a:r>
          </a:p>
        </p:txBody>
      </p:sp>
    </p:spTree>
    <p:extLst>
      <p:ext uri="{BB962C8B-B14F-4D97-AF65-F5344CB8AC3E}">
        <p14:creationId xmlns:p14="http://schemas.microsoft.com/office/powerpoint/2010/main" val="913260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CA212-E3EA-4739-98CC-117D047D003F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2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0F663-1D9C-4182-AA97-FE57FA310B97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64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EE081-4C8C-41BF-BDAC-7C9F61253F89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6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6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Prove that F is rank 2. F </a:t>
            </a:r>
          </a:p>
        </p:txBody>
      </p:sp>
    </p:spTree>
    <p:extLst>
      <p:ext uri="{BB962C8B-B14F-4D97-AF65-F5344CB8AC3E}">
        <p14:creationId xmlns:p14="http://schemas.microsoft.com/office/powerpoint/2010/main" val="295796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6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0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problem is that the resulting  often is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ill-conditioned. In theory,  should have one singular value equal to zero and the rest are non-zero. In practice, however, some of the non-zero singular values can become small relative to the larger ones. If more than eight corresponding points are used to construct , where the coordinates are only approximately correct, there may not be a well-defined singular value which can be identified as approximately zero. Consequently, the solution of the homogeneous linear system of equations may not be sufficiently accurate to be useful.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5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8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89B1B51-1218-654F-8D5F-FF16D0B6D236}" type="slidenum">
              <a:rPr lang="en-US"/>
              <a:pPr/>
              <a:t>21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BE0A-B706-0540-9F00-F9864F9C9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89F4C-A10A-9147-B4C4-AC6FA21D1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ACEFE-84CF-234E-827A-247F5352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62A25-1FBD-B044-9BBE-EED3CD35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AFE3C-5336-EA40-8E00-49556C7F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7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A456-32FB-F846-AB2E-36DF656E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1A36C-B5C4-D54D-9C5C-6B9FE84A5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6B4BA-0D45-BB45-8753-30B81B15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1B7-59BE-794B-9EB5-FC956A5D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F5602-A393-9844-9E14-D5FD27E8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08AD3-6B61-E34F-B326-01C273AA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6E4E5-34AE-EB4F-8D16-249910D53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F2873-9ED1-E24D-A2CE-BC695DA9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86474-7026-8F4F-9E46-6B074BCF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16CD-3820-7E49-96D7-C1A2254F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8050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27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ABAC-2DBF-B34B-A955-8F90119C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55DB-EB54-AD47-BA64-284FCB9AE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4371-99BB-A842-86E7-1E9DCD89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F63D-A50E-2941-B055-A468ED74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A2E7-E3EC-B047-99C6-769AB020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4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7682-9BAC-9443-B5E8-D33D3352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8136F-51BA-9748-88C2-F200C8F18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36F87-7C16-9544-809C-D1FD9748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A7571-763F-794A-8605-3C1B1F67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259A8-529D-044E-8D63-601276CF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73AE-9595-7043-9062-79B3051A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61F7-7214-A54E-B97D-24CA9A708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50FB5-0BA0-E44F-88AB-7940BFE7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5D7A7-293B-9C47-9640-997B4D9F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FACBB-57BB-9347-B7F8-056D08F4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08388-DA8F-BA48-BEA5-544DCF61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91BD-D5D5-DE45-8BCC-DDE91359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53CA3-B4C9-5645-A8A3-BE2710FB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639E1-10AA-C941-9B19-FFA9512C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A8354-DEF9-0D47-ABC0-486083F84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3F95F-0B13-4A45-9E95-C11E70FC6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544A4-9CAB-3642-BC88-448EEE4D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7E6CF3-F059-5E45-81DF-9EA2FD13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5D39D-74A9-9F41-A414-CACE7AC1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8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D465-8BAF-1044-A9A1-442F94AC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7BA23-5987-A047-8412-69536F55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7A099-0DA3-4540-9DC0-B0481F36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B2C39-3A2F-E249-806A-65AB99C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276E0-D2FD-104C-B289-8503C597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29618-D6D7-884F-B663-71F63128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3E7B3-88A1-D440-BF34-97674CAB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4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63A-3AEC-F342-8696-BDDD5096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9E4F-2ACC-1645-B739-AD566F49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68B4-F0BC-C647-B468-F4A51DBAB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16D25-FFA8-CC4C-A8E0-1A7DAF57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09E07-2715-744B-8789-F49AC2E3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9F04-2B87-4A43-9B3C-7CB31CD2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6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151F-1301-D545-8AFA-3B49A2D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17E31-DF71-3347-8743-00E9286EB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6BE89-83FD-1541-8FFA-86D51CE7D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65D60-6293-134F-AEAE-9F9391A1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45ED8-9E4A-3047-90AE-A2C69413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72EDE-6DD6-234C-AD77-42A81631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2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8214-97C8-9D44-9204-C592A91D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7823-B1E3-F841-90F3-1828219C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54170-454F-F84A-86E9-4400B44AB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9546-CACC-A34A-8033-F10B22FE90D9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F5B5E-20E3-DA41-8D4D-3E0A34A41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0024E-6973-B349-8BCB-36CCFE1A2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4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flickr.com/photos/swashford/428567562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pn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6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4.xml"/><Relationship Id="rId7" Type="http://schemas.openxmlformats.org/officeDocument/2006/relationships/image" Target="../media/image6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5.xml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3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02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110.wmf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0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07.wmf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09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da.kth.se/cvap/abstracts/cvap198.html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3.jpeg"/><Relationship Id="rId12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2.jpeg"/><Relationship Id="rId11" Type="http://schemas.openxmlformats.org/officeDocument/2006/relationships/image" Target="../media/image149.wmf"/><Relationship Id="rId5" Type="http://schemas.openxmlformats.org/officeDocument/2006/relationships/image" Target="../media/image151.jpeg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F4D96-BC47-4845-9EB3-AAA2F44A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E7CDF-3221-4C4B-B657-987BABC36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992314" y="981076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981076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5229225"/>
            <a:ext cx="8229600" cy="1295400"/>
          </a:xfrm>
          <a:noFill/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In reality,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/>
          </p:nvPr>
        </p:nvGraphicFramePr>
        <p:xfrm>
          <a:off x="6168800" y="5257801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800" y="5257801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/>
          </p:nvPr>
        </p:nvGraphicFramePr>
        <p:xfrm>
          <a:off x="3577319" y="5545139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319" y="5545139"/>
                        <a:ext cx="8239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/>
          </p:nvPr>
        </p:nvGraphicFramePr>
        <p:xfrm>
          <a:off x="7317922" y="5529264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10" imgW="342720" imgH="190440" progId="Equation.3">
                  <p:embed/>
                </p:oleObj>
              </mc:Choice>
              <mc:Fallback>
                <p:oleObj name="Equation" r:id="rId10" imgW="342720" imgH="190440" progId="Equation.3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7922" y="5529264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7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371601"/>
            <a:ext cx="8686800" cy="1752600"/>
          </a:xfrm>
        </p:spPr>
        <p:txBody>
          <a:bodyPr>
            <a:normAutofit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3637849" y="2257653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方程式" r:id="rId4" imgW="469800" imgH="253800" progId="Equation.3">
                  <p:embed/>
                </p:oleObj>
              </mc:Choice>
              <mc:Fallback>
                <p:oleObj name="方程式" r:id="rId4" imgW="469800" imgH="253800" progId="Equation.3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7849" y="2257653"/>
                        <a:ext cx="11128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1839913" y="2833688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This is achieved by SVD. Let                , where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                           , let </a:t>
            </a: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6854385" y="3308577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方程式" r:id="rId6" imgW="672840" imgH="203040" progId="Equation.3">
                  <p:embed/>
                </p:oleObj>
              </mc:Choice>
              <mc:Fallback>
                <p:oleObj name="方程式" r:id="rId6" imgW="672840" imgH="203040" progId="Equation.3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385" y="3308577"/>
                        <a:ext cx="1903413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2343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方程式" r:id="rId8" imgW="1168200" imgH="711000" progId="Equation.3">
                  <p:embed/>
                </p:oleObj>
              </mc:Choice>
              <mc:Fallback>
                <p:oleObj name="方程式" r:id="rId8" imgW="1168200" imgH="711000" progId="Equation.3">
                  <p:embed/>
                  <p:pic>
                    <p:nvPicPr>
                      <p:cNvPr id="102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6088064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方程式" r:id="rId10" imgW="1091880" imgH="711000" progId="Equation.3">
                  <p:embed/>
                </p:oleObj>
              </mc:Choice>
              <mc:Fallback>
                <p:oleObj name="方程式" r:id="rId10" imgW="1091880" imgH="711000" progId="Equation.3">
                  <p:embed/>
                  <p:pic>
                    <p:nvPicPr>
                      <p:cNvPr id="102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064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3063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2" imgW="723600" imgH="203040" progId="Equation.3">
                  <p:embed/>
                </p:oleObj>
              </mc:Choice>
              <mc:Fallback>
                <p:oleObj name="Equation" r:id="rId12" imgW="723600" imgH="203040" progId="Equation.3">
                  <p:embed/>
                  <p:pic>
                    <p:nvPicPr>
                      <p:cNvPr id="102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0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F /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recover R and t between the cameras from F?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No: K</a:t>
            </a:r>
            <a:r>
              <a:rPr lang="en-US" baseline="-25000" dirty="0"/>
              <a:t>1</a:t>
            </a:r>
            <a:r>
              <a:rPr lang="en-US" dirty="0"/>
              <a:t> and K</a:t>
            </a:r>
            <a:r>
              <a:rPr lang="en-US" baseline="-25000" dirty="0"/>
              <a:t>2</a:t>
            </a:r>
            <a:r>
              <a:rPr lang="en-US" dirty="0"/>
              <a:t> are in principle arbitrary matrices</a:t>
            </a:r>
          </a:p>
          <a:p>
            <a:r>
              <a:rPr lang="en-US" dirty="0"/>
              <a:t>What if we knew K</a:t>
            </a:r>
            <a:r>
              <a:rPr lang="en-US" baseline="-25000" dirty="0"/>
              <a:t>1</a:t>
            </a:r>
            <a:r>
              <a:rPr lang="en-US" dirty="0"/>
              <a:t> and K</a:t>
            </a:r>
            <a:r>
              <a:rPr lang="en-US" baseline="-25000" dirty="0"/>
              <a:t>2</a:t>
            </a:r>
            <a:r>
              <a:rPr lang="en-US" dirty="0"/>
              <a:t> to be identity?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774950"/>
            <a:ext cx="3924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64" y="5033736"/>
            <a:ext cx="2070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093030"/>
            <a:ext cx="7886700" cy="2083933"/>
          </a:xfrm>
        </p:spPr>
        <p:txBody>
          <a:bodyPr/>
          <a:lstStyle/>
          <a:p>
            <a:r>
              <a:rPr lang="en-US" b="1" dirty="0"/>
              <a:t>t </a:t>
            </a:r>
            <a:r>
              <a:rPr lang="en-US" dirty="0"/>
              <a:t>is a solution to </a:t>
            </a:r>
            <a:r>
              <a:rPr lang="en-US" dirty="0" err="1"/>
              <a:t>E</a:t>
            </a:r>
            <a:r>
              <a:rPr lang="en-US" baseline="30000" dirty="0" err="1"/>
              <a:t>T</a:t>
            </a:r>
            <a:r>
              <a:rPr lang="en-US" b="1" dirty="0" err="1"/>
              <a:t>x</a:t>
            </a:r>
            <a:r>
              <a:rPr lang="en-US" dirty="0"/>
              <a:t> = 0</a:t>
            </a:r>
          </a:p>
          <a:p>
            <a:r>
              <a:rPr lang="en-US" dirty="0"/>
              <a:t>Can’t distinguish between </a:t>
            </a:r>
            <a:r>
              <a:rPr lang="en-US" b="1" dirty="0"/>
              <a:t>t </a:t>
            </a:r>
            <a:r>
              <a:rPr lang="en-US" dirty="0"/>
              <a:t>and </a:t>
            </a:r>
            <a:r>
              <a:rPr lang="en-US" dirty="0" err="1"/>
              <a:t>c</a:t>
            </a:r>
            <a:r>
              <a:rPr lang="en-US" b="1" dirty="0" err="1"/>
              <a:t>t</a:t>
            </a:r>
            <a:r>
              <a:rPr lang="en-US" b="1" dirty="0"/>
              <a:t> </a:t>
            </a:r>
            <a:r>
              <a:rPr lang="en-US" dirty="0"/>
              <a:t>for constant scalar c</a:t>
            </a:r>
          </a:p>
          <a:p>
            <a:r>
              <a:rPr lang="en-US" dirty="0"/>
              <a:t>How do we recover 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2018393"/>
            <a:ext cx="20701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6" y="2657021"/>
            <a:ext cx="38862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3267529"/>
            <a:ext cx="1676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38401"/>
            <a:ext cx="7886700" cy="3738562"/>
          </a:xfrm>
        </p:spPr>
        <p:txBody>
          <a:bodyPr/>
          <a:lstStyle/>
          <a:p>
            <a:r>
              <a:rPr lang="en-US" dirty="0"/>
              <a:t>We know E and </a:t>
            </a:r>
            <a:r>
              <a:rPr lang="en-US" b="1" dirty="0"/>
              <a:t>t</a:t>
            </a:r>
          </a:p>
          <a:p>
            <a:r>
              <a:rPr lang="en-US" dirty="0"/>
              <a:t>Consider taking SVD of E and [</a:t>
            </a:r>
            <a:r>
              <a:rPr lang="en-US" b="1" dirty="0"/>
              <a:t>t</a:t>
            </a:r>
            <a:r>
              <a:rPr lang="en-US" dirty="0"/>
              <a:t>]</a:t>
            </a:r>
            <a:r>
              <a:rPr lang="en-US" baseline="-25000" dirty="0"/>
              <a:t>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1865993"/>
            <a:ext cx="20701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15" y="3560536"/>
            <a:ext cx="26416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43" y="4203700"/>
            <a:ext cx="2641600" cy="43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64" y="4757964"/>
            <a:ext cx="6667500" cy="52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815" y="5422900"/>
            <a:ext cx="39878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815" y="6054271"/>
            <a:ext cx="2362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093030"/>
            <a:ext cx="7886700" cy="2083933"/>
          </a:xfrm>
        </p:spPr>
        <p:txBody>
          <a:bodyPr/>
          <a:lstStyle/>
          <a:p>
            <a:r>
              <a:rPr lang="en-US" b="1" dirty="0"/>
              <a:t>t </a:t>
            </a:r>
            <a:r>
              <a:rPr lang="en-US" dirty="0"/>
              <a:t>is a solution to </a:t>
            </a:r>
            <a:r>
              <a:rPr lang="en-US" dirty="0" err="1"/>
              <a:t>E</a:t>
            </a:r>
            <a:r>
              <a:rPr lang="en-US" baseline="30000" dirty="0" err="1"/>
              <a:t>T</a:t>
            </a:r>
            <a:r>
              <a:rPr lang="en-US" b="1" dirty="0" err="1"/>
              <a:t>x</a:t>
            </a:r>
            <a:r>
              <a:rPr lang="en-US" dirty="0"/>
              <a:t> = 0</a:t>
            </a:r>
          </a:p>
          <a:p>
            <a:r>
              <a:rPr lang="en-US" dirty="0"/>
              <a:t>Can’t distinguish between </a:t>
            </a:r>
            <a:r>
              <a:rPr lang="en-US" b="1" dirty="0"/>
              <a:t>t </a:t>
            </a:r>
            <a:r>
              <a:rPr lang="en-US" dirty="0"/>
              <a:t>and </a:t>
            </a:r>
            <a:r>
              <a:rPr lang="en-US" dirty="0" err="1"/>
              <a:t>c</a:t>
            </a:r>
            <a:r>
              <a:rPr lang="en-US" b="1" dirty="0" err="1"/>
              <a:t>t</a:t>
            </a:r>
            <a:r>
              <a:rPr lang="en-US" b="1" dirty="0"/>
              <a:t> </a:t>
            </a:r>
            <a:r>
              <a:rPr lang="en-US" dirty="0"/>
              <a:t>for </a:t>
            </a:r>
            <a:r>
              <a:rPr lang="en-US"/>
              <a:t>constant scalar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2018393"/>
            <a:ext cx="20701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6" y="2657021"/>
            <a:ext cx="38862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3267529"/>
            <a:ext cx="1676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Pros: it is linear, easy to implement and fast</a:t>
            </a:r>
          </a:p>
          <a:p>
            <a:r>
              <a:rPr lang="en-US" altLang="zh-TW" dirty="0">
                <a:ea typeface="新細明體" pitchFamily="18" charset="-120"/>
              </a:rPr>
              <a:t>Cons: susceptible to noise</a:t>
            </a:r>
          </a:p>
          <a:p>
            <a:r>
              <a:rPr lang="en-US" altLang="zh-TW" dirty="0">
                <a:ea typeface="新細明體" pitchFamily="18" charset="-120"/>
              </a:rPr>
              <a:t>Degenerate: if points are on same plane</a:t>
            </a: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r>
              <a:rPr lang="en-US" altLang="zh-TW" dirty="0">
                <a:ea typeface="新細明體" pitchFamily="18" charset="-120"/>
              </a:rPr>
              <a:t>Normalized 8-point algorithm: Hartley</a:t>
            </a:r>
          </a:p>
          <a:p>
            <a:pPr lvl="1"/>
            <a:r>
              <a:rPr lang="en-US" altLang="zh-TW" dirty="0">
                <a:ea typeface="新細明體" pitchFamily="18" charset="-120"/>
              </a:rPr>
              <a:t>Position origin at centroid of image points</a:t>
            </a:r>
          </a:p>
          <a:p>
            <a:pPr lvl="1"/>
            <a:r>
              <a:rPr lang="en-US" altLang="zh-TW" dirty="0">
                <a:ea typeface="新細明體" pitchFamily="18" charset="-120"/>
              </a:rPr>
              <a:t>Rescale coordinates so that center to farthest point is </a:t>
            </a:r>
            <a:r>
              <a:rPr lang="en-US" altLang="zh-TW" dirty="0" err="1">
                <a:ea typeface="新細明體" pitchFamily="18" charset="-120"/>
              </a:rPr>
              <a:t>sqrt</a:t>
            </a:r>
            <a:r>
              <a:rPr lang="en-US" altLang="zh-TW" dirty="0">
                <a:ea typeface="新細明體" pitchFamily="18" charset="-120"/>
              </a:rPr>
              <a:t> (2)</a:t>
            </a:r>
          </a:p>
          <a:p>
            <a:pPr lvl="1"/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</p:spTree>
    <p:extLst>
      <p:ext uri="{BB962C8B-B14F-4D97-AF65-F5344CB8AC3E}">
        <p14:creationId xmlns:p14="http://schemas.microsoft.com/office/powerpoint/2010/main" val="103086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300F-1B10-6440-91C8-A35490C0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Structure-from-motion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87B2E-0660-184E-B3DA-586201CB3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bunch of uncalibrated images of a scene</a:t>
            </a:r>
          </a:p>
          <a:p>
            <a:pPr lvl="1"/>
            <a:r>
              <a:rPr lang="en-US" dirty="0"/>
              <a:t>Recover camera parameters</a:t>
            </a:r>
          </a:p>
          <a:p>
            <a:pPr lvl="1"/>
            <a:r>
              <a:rPr lang="en-US" dirty="0"/>
              <a:t>Recover 3D scene structure</a:t>
            </a:r>
          </a:p>
          <a:p>
            <a:pPr lvl="1"/>
            <a:endParaRPr lang="en-US" dirty="0"/>
          </a:p>
          <a:p>
            <a:r>
              <a:rPr lang="en-US" dirty="0"/>
              <a:t>Start from correspondences</a:t>
            </a:r>
          </a:p>
          <a:p>
            <a:pPr lvl="1"/>
            <a:r>
              <a:rPr lang="en-US" dirty="0"/>
              <a:t>Estimate E</a:t>
            </a:r>
          </a:p>
          <a:p>
            <a:pPr lvl="1"/>
            <a:r>
              <a:rPr lang="en-US" dirty="0"/>
              <a:t>Recover camera parameters</a:t>
            </a:r>
          </a:p>
          <a:p>
            <a:pPr lvl="1"/>
            <a:r>
              <a:rPr lang="en-US" dirty="0"/>
              <a:t>Solve for 3D points using (multi-view) stereo</a:t>
            </a:r>
          </a:p>
          <a:p>
            <a:pPr lvl="1"/>
            <a:endParaRPr lang="en-US" dirty="0"/>
          </a:p>
          <a:p>
            <a:r>
              <a:rPr lang="en-US" dirty="0"/>
              <a:t>Wherefrom correspondences?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0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0133" y="2223029"/>
            <a:ext cx="9144000" cy="2387600"/>
          </a:xfrm>
        </p:spPr>
        <p:txBody>
          <a:bodyPr/>
          <a:lstStyle/>
          <a:p>
            <a:r>
              <a:rPr lang="en-US" dirty="0"/>
              <a:t>The correspondence problem</a:t>
            </a:r>
          </a:p>
        </p:txBody>
      </p:sp>
    </p:spTree>
    <p:extLst>
      <p:ext uri="{BB962C8B-B14F-4D97-AF65-F5344CB8AC3E}">
        <p14:creationId xmlns:p14="http://schemas.microsoft.com/office/powerpoint/2010/main" val="243509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  <a:p>
            <a:r>
              <a:rPr lang="en-US" dirty="0"/>
              <a:t>Stereo reconstruction</a:t>
            </a:r>
          </a:p>
          <a:p>
            <a:pPr lvl="1"/>
            <a:r>
              <a:rPr lang="en-US" dirty="0"/>
              <a:t>Given 3D </a:t>
            </a:r>
            <a:r>
              <a:rPr lang="en-US" dirty="0">
                <a:sym typeface="Wingdings"/>
              </a:rPr>
              <a:t> 2D correspondence, find K, R, t</a:t>
            </a:r>
          </a:p>
          <a:p>
            <a:pPr lvl="1"/>
            <a:r>
              <a:rPr lang="en-US" dirty="0">
                <a:sym typeface="Wingdings"/>
              </a:rPr>
              <a:t>Given 2 images, correspondence, K, R, t, find 3D points</a:t>
            </a:r>
          </a:p>
          <a:p>
            <a:pPr lvl="1"/>
            <a:r>
              <a:rPr lang="en-US" dirty="0">
                <a:sym typeface="Wingdings"/>
              </a:rPr>
              <a:t>Given 2 images, correspondence, find F, E, R, t, 3D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1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4474029" y="1926771"/>
            <a:ext cx="4996542" cy="2830286"/>
          </a:xfrm>
          <a:custGeom>
            <a:avLst/>
            <a:gdLst>
              <a:gd name="connsiteX0" fmla="*/ 685800 w 4996542"/>
              <a:gd name="connsiteY0" fmla="*/ 76200 h 2906486"/>
              <a:gd name="connsiteX1" fmla="*/ 696685 w 4996542"/>
              <a:gd name="connsiteY1" fmla="*/ 957943 h 2906486"/>
              <a:gd name="connsiteX2" fmla="*/ 2035628 w 4996542"/>
              <a:gd name="connsiteY2" fmla="*/ 957943 h 2906486"/>
              <a:gd name="connsiteX3" fmla="*/ 2035628 w 4996542"/>
              <a:gd name="connsiteY3" fmla="*/ 2002972 h 2906486"/>
              <a:gd name="connsiteX4" fmla="*/ 0 w 4996542"/>
              <a:gd name="connsiteY4" fmla="*/ 2002972 h 2906486"/>
              <a:gd name="connsiteX5" fmla="*/ 0 w 4996542"/>
              <a:gd name="connsiteY5" fmla="*/ 2895600 h 2906486"/>
              <a:gd name="connsiteX6" fmla="*/ 4996542 w 4996542"/>
              <a:gd name="connsiteY6" fmla="*/ 2906486 h 2906486"/>
              <a:gd name="connsiteX7" fmla="*/ 4996542 w 4996542"/>
              <a:gd name="connsiteY7" fmla="*/ 2024743 h 2906486"/>
              <a:gd name="connsiteX8" fmla="*/ 2405742 w 4996542"/>
              <a:gd name="connsiteY8" fmla="*/ 2013858 h 2906486"/>
              <a:gd name="connsiteX9" fmla="*/ 2394857 w 4996542"/>
              <a:gd name="connsiteY9" fmla="*/ 936172 h 2906486"/>
              <a:gd name="connsiteX10" fmla="*/ 3603171 w 4996542"/>
              <a:gd name="connsiteY10" fmla="*/ 936172 h 2906486"/>
              <a:gd name="connsiteX11" fmla="*/ 3733800 w 4996542"/>
              <a:gd name="connsiteY11" fmla="*/ 0 h 2906486"/>
              <a:gd name="connsiteX12" fmla="*/ 685800 w 4996542"/>
              <a:gd name="connsiteY12" fmla="*/ 76200 h 2906486"/>
              <a:gd name="connsiteX0" fmla="*/ 685800 w 4996542"/>
              <a:gd name="connsiteY0" fmla="*/ 76200 h 2906486"/>
              <a:gd name="connsiteX1" fmla="*/ 696685 w 4996542"/>
              <a:gd name="connsiteY1" fmla="*/ 957943 h 2906486"/>
              <a:gd name="connsiteX2" fmla="*/ 2035628 w 4996542"/>
              <a:gd name="connsiteY2" fmla="*/ 957943 h 2906486"/>
              <a:gd name="connsiteX3" fmla="*/ 2035628 w 4996542"/>
              <a:gd name="connsiteY3" fmla="*/ 2002972 h 2906486"/>
              <a:gd name="connsiteX4" fmla="*/ 0 w 4996542"/>
              <a:gd name="connsiteY4" fmla="*/ 2002972 h 2906486"/>
              <a:gd name="connsiteX5" fmla="*/ 0 w 4996542"/>
              <a:gd name="connsiteY5" fmla="*/ 2895600 h 2906486"/>
              <a:gd name="connsiteX6" fmla="*/ 4996542 w 4996542"/>
              <a:gd name="connsiteY6" fmla="*/ 2906486 h 2906486"/>
              <a:gd name="connsiteX7" fmla="*/ 4996542 w 4996542"/>
              <a:gd name="connsiteY7" fmla="*/ 2024743 h 2906486"/>
              <a:gd name="connsiteX8" fmla="*/ 2405742 w 4996542"/>
              <a:gd name="connsiteY8" fmla="*/ 2013858 h 2906486"/>
              <a:gd name="connsiteX9" fmla="*/ 2394857 w 4996542"/>
              <a:gd name="connsiteY9" fmla="*/ 936172 h 2906486"/>
              <a:gd name="connsiteX10" fmla="*/ 3722914 w 4996542"/>
              <a:gd name="connsiteY10" fmla="*/ 936172 h 2906486"/>
              <a:gd name="connsiteX11" fmla="*/ 3733800 w 4996542"/>
              <a:gd name="connsiteY11" fmla="*/ 0 h 2906486"/>
              <a:gd name="connsiteX12" fmla="*/ 685800 w 4996542"/>
              <a:gd name="connsiteY12" fmla="*/ 76200 h 2906486"/>
              <a:gd name="connsiteX0" fmla="*/ 685800 w 4996542"/>
              <a:gd name="connsiteY0" fmla="*/ 0 h 2830286"/>
              <a:gd name="connsiteX1" fmla="*/ 696685 w 4996542"/>
              <a:gd name="connsiteY1" fmla="*/ 881743 h 2830286"/>
              <a:gd name="connsiteX2" fmla="*/ 2035628 w 4996542"/>
              <a:gd name="connsiteY2" fmla="*/ 881743 h 2830286"/>
              <a:gd name="connsiteX3" fmla="*/ 2035628 w 4996542"/>
              <a:gd name="connsiteY3" fmla="*/ 1926772 h 2830286"/>
              <a:gd name="connsiteX4" fmla="*/ 0 w 4996542"/>
              <a:gd name="connsiteY4" fmla="*/ 1926772 h 2830286"/>
              <a:gd name="connsiteX5" fmla="*/ 0 w 4996542"/>
              <a:gd name="connsiteY5" fmla="*/ 2819400 h 2830286"/>
              <a:gd name="connsiteX6" fmla="*/ 4996542 w 4996542"/>
              <a:gd name="connsiteY6" fmla="*/ 2830286 h 2830286"/>
              <a:gd name="connsiteX7" fmla="*/ 4996542 w 4996542"/>
              <a:gd name="connsiteY7" fmla="*/ 1948543 h 2830286"/>
              <a:gd name="connsiteX8" fmla="*/ 2405742 w 4996542"/>
              <a:gd name="connsiteY8" fmla="*/ 1937658 h 2830286"/>
              <a:gd name="connsiteX9" fmla="*/ 2394857 w 4996542"/>
              <a:gd name="connsiteY9" fmla="*/ 859972 h 2830286"/>
              <a:gd name="connsiteX10" fmla="*/ 3722914 w 4996542"/>
              <a:gd name="connsiteY10" fmla="*/ 859972 h 2830286"/>
              <a:gd name="connsiteX11" fmla="*/ 3733800 w 4996542"/>
              <a:gd name="connsiteY11" fmla="*/ 21772 h 2830286"/>
              <a:gd name="connsiteX12" fmla="*/ 685800 w 4996542"/>
              <a:gd name="connsiteY12" fmla="*/ 0 h 2830286"/>
              <a:gd name="connsiteX0" fmla="*/ 685800 w 4996542"/>
              <a:gd name="connsiteY0" fmla="*/ 21771 h 2852057"/>
              <a:gd name="connsiteX1" fmla="*/ 696685 w 4996542"/>
              <a:gd name="connsiteY1" fmla="*/ 903514 h 2852057"/>
              <a:gd name="connsiteX2" fmla="*/ 2035628 w 4996542"/>
              <a:gd name="connsiteY2" fmla="*/ 903514 h 2852057"/>
              <a:gd name="connsiteX3" fmla="*/ 2035628 w 4996542"/>
              <a:gd name="connsiteY3" fmla="*/ 1948543 h 2852057"/>
              <a:gd name="connsiteX4" fmla="*/ 0 w 4996542"/>
              <a:gd name="connsiteY4" fmla="*/ 1948543 h 2852057"/>
              <a:gd name="connsiteX5" fmla="*/ 0 w 4996542"/>
              <a:gd name="connsiteY5" fmla="*/ 2841171 h 2852057"/>
              <a:gd name="connsiteX6" fmla="*/ 4996542 w 4996542"/>
              <a:gd name="connsiteY6" fmla="*/ 2852057 h 2852057"/>
              <a:gd name="connsiteX7" fmla="*/ 4996542 w 4996542"/>
              <a:gd name="connsiteY7" fmla="*/ 1970314 h 2852057"/>
              <a:gd name="connsiteX8" fmla="*/ 2405742 w 4996542"/>
              <a:gd name="connsiteY8" fmla="*/ 1959429 h 2852057"/>
              <a:gd name="connsiteX9" fmla="*/ 2394857 w 4996542"/>
              <a:gd name="connsiteY9" fmla="*/ 881743 h 2852057"/>
              <a:gd name="connsiteX10" fmla="*/ 3722914 w 4996542"/>
              <a:gd name="connsiteY10" fmla="*/ 881743 h 2852057"/>
              <a:gd name="connsiteX11" fmla="*/ 3733800 w 4996542"/>
              <a:gd name="connsiteY11" fmla="*/ 0 h 2852057"/>
              <a:gd name="connsiteX12" fmla="*/ 685800 w 4996542"/>
              <a:gd name="connsiteY12" fmla="*/ 21771 h 2852057"/>
              <a:gd name="connsiteX0" fmla="*/ 685800 w 4996542"/>
              <a:gd name="connsiteY0" fmla="*/ 0 h 2830286"/>
              <a:gd name="connsiteX1" fmla="*/ 696685 w 4996542"/>
              <a:gd name="connsiteY1" fmla="*/ 881743 h 2830286"/>
              <a:gd name="connsiteX2" fmla="*/ 2035628 w 4996542"/>
              <a:gd name="connsiteY2" fmla="*/ 881743 h 2830286"/>
              <a:gd name="connsiteX3" fmla="*/ 2035628 w 4996542"/>
              <a:gd name="connsiteY3" fmla="*/ 1926772 h 2830286"/>
              <a:gd name="connsiteX4" fmla="*/ 0 w 4996542"/>
              <a:gd name="connsiteY4" fmla="*/ 1926772 h 2830286"/>
              <a:gd name="connsiteX5" fmla="*/ 0 w 4996542"/>
              <a:gd name="connsiteY5" fmla="*/ 2819400 h 2830286"/>
              <a:gd name="connsiteX6" fmla="*/ 4996542 w 4996542"/>
              <a:gd name="connsiteY6" fmla="*/ 2830286 h 2830286"/>
              <a:gd name="connsiteX7" fmla="*/ 4996542 w 4996542"/>
              <a:gd name="connsiteY7" fmla="*/ 1948543 h 2830286"/>
              <a:gd name="connsiteX8" fmla="*/ 2405742 w 4996542"/>
              <a:gd name="connsiteY8" fmla="*/ 1937658 h 2830286"/>
              <a:gd name="connsiteX9" fmla="*/ 2394857 w 4996542"/>
              <a:gd name="connsiteY9" fmla="*/ 859972 h 2830286"/>
              <a:gd name="connsiteX10" fmla="*/ 3722914 w 4996542"/>
              <a:gd name="connsiteY10" fmla="*/ 859972 h 2830286"/>
              <a:gd name="connsiteX11" fmla="*/ 3733800 w 4996542"/>
              <a:gd name="connsiteY11" fmla="*/ 10886 h 2830286"/>
              <a:gd name="connsiteX12" fmla="*/ 685800 w 4996542"/>
              <a:gd name="connsiteY12" fmla="*/ 0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96542" h="2830286">
                <a:moveTo>
                  <a:pt x="685800" y="0"/>
                </a:moveTo>
                <a:lnTo>
                  <a:pt x="696685" y="881743"/>
                </a:lnTo>
                <a:lnTo>
                  <a:pt x="2035628" y="881743"/>
                </a:lnTo>
                <a:lnTo>
                  <a:pt x="2035628" y="1926772"/>
                </a:lnTo>
                <a:lnTo>
                  <a:pt x="0" y="1926772"/>
                </a:lnTo>
                <a:lnTo>
                  <a:pt x="0" y="2819400"/>
                </a:lnTo>
                <a:lnTo>
                  <a:pt x="4996542" y="2830286"/>
                </a:lnTo>
                <a:lnTo>
                  <a:pt x="4996542" y="1948543"/>
                </a:lnTo>
                <a:lnTo>
                  <a:pt x="2405742" y="1937658"/>
                </a:lnTo>
                <a:lnTo>
                  <a:pt x="2394857" y="859972"/>
                </a:lnTo>
                <a:lnTo>
                  <a:pt x="3722914" y="859972"/>
                </a:lnTo>
                <a:lnTo>
                  <a:pt x="3733800" y="10886"/>
                </a:lnTo>
                <a:lnTo>
                  <a:pt x="6858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1" y="2010570"/>
            <a:ext cx="62611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71" y="3016252"/>
            <a:ext cx="3606800" cy="68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029" y="4021935"/>
            <a:ext cx="499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4284735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  <a:p>
            <a:r>
              <a:rPr lang="en-US" dirty="0"/>
              <a:t>Stereo reconstruction</a:t>
            </a:r>
          </a:p>
          <a:p>
            <a:pPr lvl="1"/>
            <a:r>
              <a:rPr lang="en-US" dirty="0"/>
              <a:t>Given 3D </a:t>
            </a:r>
            <a:r>
              <a:rPr lang="en-US" dirty="0">
                <a:sym typeface="Wingdings"/>
              </a:rPr>
              <a:t> 2D correspondence, find K, R, t</a:t>
            </a:r>
          </a:p>
          <a:p>
            <a:pPr lvl="1"/>
            <a:r>
              <a:rPr lang="en-US" dirty="0">
                <a:sym typeface="Wingdings"/>
              </a:rPr>
              <a:t>Given 2 images,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correspondence</a:t>
            </a:r>
            <a:r>
              <a:rPr lang="en-US" dirty="0">
                <a:sym typeface="Wingdings"/>
              </a:rPr>
              <a:t>, K, R, t, find 3D points</a:t>
            </a:r>
          </a:p>
          <a:p>
            <a:pPr lvl="1"/>
            <a:r>
              <a:rPr lang="en-US" dirty="0">
                <a:sym typeface="Wingdings"/>
              </a:rPr>
              <a:t>Given 2 images,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correspondence</a:t>
            </a:r>
            <a:r>
              <a:rPr lang="en-US" dirty="0">
                <a:sym typeface="Wingdings"/>
              </a:rPr>
              <a:t>, find F, E, R, t, 3D points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4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Other applications of correspondence </a:t>
            </a:r>
            <a:endParaRPr lang="ru-RU" dirty="0">
              <a:latin typeface="Calibri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pPr lvl="1"/>
            <a:r>
              <a:rPr lang="en-US" dirty="0">
                <a:latin typeface="Calibri" charset="0"/>
              </a:rPr>
              <a:t>Image alignment </a:t>
            </a:r>
          </a:p>
          <a:p>
            <a:pPr lvl="1"/>
            <a:r>
              <a:rPr lang="en-US" dirty="0">
                <a:latin typeface="Calibri" charset="0"/>
              </a:rPr>
              <a:t>Motion tracking</a:t>
            </a:r>
          </a:p>
          <a:p>
            <a:pPr lvl="1"/>
            <a:r>
              <a:rPr lang="en-US" dirty="0">
                <a:latin typeface="Calibri" charset="0"/>
              </a:rPr>
              <a:t>Robot navigation</a:t>
            </a: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Inliers_im1_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Inliers_im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2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07" y="198438"/>
            <a:ext cx="7886700" cy="1325563"/>
          </a:xfrm>
        </p:spPr>
        <p:txBody>
          <a:bodyPr/>
          <a:lstStyle/>
          <a:p>
            <a:r>
              <a:rPr lang="en-US"/>
              <a:t>Correspondence </a:t>
            </a:r>
            <a:r>
              <a:rPr lang="en-US" dirty="0"/>
              <a:t>can be challenging</a:t>
            </a:r>
          </a:p>
        </p:txBody>
      </p:sp>
      <p:pic>
        <p:nvPicPr>
          <p:cNvPr id="4" name="Picture 3" descr="Screen Shot 2015-02-04 at 2.19.5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1524000"/>
            <a:ext cx="9063715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0" y="6504802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Fei-Fei</a:t>
            </a:r>
            <a:r>
              <a:rPr lang="en-US" sz="1200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664417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3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4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6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75148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68126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41805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vs dense correspondence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6352" y="1455235"/>
            <a:ext cx="7832443" cy="18329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Sparse correspondence: produce a few, high confidence matches</a:t>
            </a:r>
          </a:p>
          <a:p>
            <a:pPr lvl="1"/>
            <a:r>
              <a:rPr lang="en-US" dirty="0"/>
              <a:t>Good enough for estimating pose or relationship between cameras</a:t>
            </a:r>
          </a:p>
          <a:p>
            <a:r>
              <a:rPr lang="en-US" dirty="0"/>
              <a:t>Dense correspondence: try to match every pixel</a:t>
            </a:r>
          </a:p>
          <a:p>
            <a:pPr lvl="1"/>
            <a:r>
              <a:rPr lang="en-US" dirty="0"/>
              <a:t>Needed if we want 3D location of every pixel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702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3480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70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correspondence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pixels should be searching correspondence for?</a:t>
            </a:r>
          </a:p>
          <a:p>
            <a:pPr lvl="1"/>
            <a:r>
              <a:rPr lang="en-US" i="1" dirty="0"/>
              <a:t>Feature points / </a:t>
            </a:r>
            <a:r>
              <a:rPr lang="en-US" i="1" dirty="0" err="1"/>
              <a:t>keypoints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987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072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feature point?</a:t>
            </a:r>
          </a:p>
        </p:txBody>
      </p:sp>
    </p:spTree>
    <p:extLst>
      <p:ext uri="{BB962C8B-B14F-4D97-AF65-F5344CB8AC3E}">
        <p14:creationId xmlns:p14="http://schemas.microsoft.com/office/powerpoint/2010/main" val="246372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result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9418" y="2057400"/>
            <a:ext cx="2969582" cy="7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5-03-20 at 12.57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124200"/>
            <a:ext cx="2692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3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Characteristics of good feature points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Repeatability / invariance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same feature point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Saliency / distinctiveness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Each feature point is distinctive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Fewer ”false” matches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3581400" y="1219200"/>
            <a:ext cx="4876800" cy="1796716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27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Goal: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6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Yet we have to be able to run the detection procedure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independently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6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distinctiveness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feature point should be distinctive enough that it is easy to match</a:t>
            </a:r>
          </a:p>
          <a:p>
            <a:pPr lvl="1"/>
            <a:r>
              <a:rPr lang="en-US" dirty="0"/>
              <a:t>Should </a:t>
            </a:r>
            <a:r>
              <a:rPr lang="en-US" i="1" dirty="0"/>
              <a:t>at least </a:t>
            </a:r>
            <a:r>
              <a:rPr lang="en-US" dirty="0"/>
              <a:t>be distinctive from other patches nearby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351881" y="3640136"/>
            <a:ext cx="7488238" cy="2133838"/>
            <a:chOff x="838200" y="3429000"/>
            <a:chExt cx="7487497" cy="2133600"/>
          </a:xfrm>
        </p:grpSpPr>
        <p:grpSp>
          <p:nvGrpSpPr>
            <p:cNvPr id="5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998945" y="3689736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44923" y="4115594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6685713" y="3848898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cxnSp>
        <p:nvCxnSpPr>
          <p:cNvPr id="19" name="Straight Arrow Connector 18"/>
          <p:cNvCxnSpPr>
            <a:stCxn id="16" idx="6"/>
            <a:endCxn id="12" idx="2"/>
          </p:cNvCxnSpPr>
          <p:nvPr/>
        </p:nvCxnSpPr>
        <p:spPr>
          <a:xfrm flipV="1">
            <a:off x="3977482" y="4149086"/>
            <a:ext cx="3492299" cy="341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6"/>
          </p:cNvCxnSpPr>
          <p:nvPr/>
        </p:nvCxnSpPr>
        <p:spPr>
          <a:xfrm flipV="1">
            <a:off x="3815556" y="3943710"/>
            <a:ext cx="4185632" cy="69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22743" y="3718688"/>
            <a:ext cx="70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40424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correspondence problem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63333" y="4021414"/>
            <a:ext cx="169334" cy="182096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3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image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38" y="1540700"/>
            <a:ext cx="4535468" cy="478089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23794" y="2373098"/>
          <a:ext cx="2751550" cy="2061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438411" y="1528175"/>
            <a:ext cx="4809994" cy="839244"/>
          </a:xfrm>
          <a:custGeom>
            <a:avLst/>
            <a:gdLst>
              <a:gd name="connsiteX0" fmla="*/ 4559474 w 4809994"/>
              <a:gd name="connsiteY0" fmla="*/ 0 h 839244"/>
              <a:gd name="connsiteX1" fmla="*/ 0 w 4809994"/>
              <a:gd name="connsiteY1" fmla="*/ 826718 h 839244"/>
              <a:gd name="connsiteX2" fmla="*/ 2743200 w 4809994"/>
              <a:gd name="connsiteY2" fmla="*/ 839244 h 839244"/>
              <a:gd name="connsiteX3" fmla="*/ 4809994 w 4809994"/>
              <a:gd name="connsiteY3" fmla="*/ 0 h 839244"/>
              <a:gd name="connsiteX4" fmla="*/ 4559474 w 4809994"/>
              <a:gd name="connsiteY4" fmla="*/ 0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994" h="839244">
                <a:moveTo>
                  <a:pt x="4559474" y="0"/>
                </a:moveTo>
                <a:lnTo>
                  <a:pt x="0" y="826718"/>
                </a:lnTo>
                <a:lnTo>
                  <a:pt x="2743200" y="839244"/>
                </a:lnTo>
                <a:lnTo>
                  <a:pt x="4809994" y="0"/>
                </a:lnTo>
                <a:lnTo>
                  <a:pt x="4559474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156559" y="1515649"/>
            <a:ext cx="2116899" cy="2931091"/>
          </a:xfrm>
          <a:custGeom>
            <a:avLst/>
            <a:gdLst>
              <a:gd name="connsiteX0" fmla="*/ 2116899 w 2116899"/>
              <a:gd name="connsiteY0" fmla="*/ 0 h 2931091"/>
              <a:gd name="connsiteX1" fmla="*/ 0 w 2116899"/>
              <a:gd name="connsiteY1" fmla="*/ 864296 h 2931091"/>
              <a:gd name="connsiteX2" fmla="*/ 12526 w 2116899"/>
              <a:gd name="connsiteY2" fmla="*/ 2931091 h 2931091"/>
              <a:gd name="connsiteX3" fmla="*/ 2116899 w 2116899"/>
              <a:gd name="connsiteY3" fmla="*/ 225469 h 2931091"/>
              <a:gd name="connsiteX4" fmla="*/ 2116899 w 2116899"/>
              <a:gd name="connsiteY4" fmla="*/ 0 h 29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899" h="2931091">
                <a:moveTo>
                  <a:pt x="2116899" y="0"/>
                </a:moveTo>
                <a:lnTo>
                  <a:pt x="0" y="864296"/>
                </a:lnTo>
                <a:cubicBezTo>
                  <a:pt x="4175" y="1553228"/>
                  <a:pt x="8351" y="2242159"/>
                  <a:pt x="12526" y="2931091"/>
                </a:cubicBezTo>
                <a:lnTo>
                  <a:pt x="2116899" y="225469"/>
                </a:lnTo>
                <a:lnTo>
                  <a:pt x="211689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24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63333" y="4021414"/>
            <a:ext cx="169334" cy="182096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517772">
            <a:off x="7715613" y="3562590"/>
            <a:ext cx="1072055" cy="117891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667" y="5943600"/>
            <a:ext cx="389466" cy="406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9326" y="5945741"/>
            <a:ext cx="389466" cy="406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0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71531" cy="4351338"/>
          </a:xfrm>
        </p:spPr>
        <p:txBody>
          <a:bodyPr/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438" y="2275300"/>
            <a:ext cx="4133511" cy="43571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880394" y="3107698"/>
          <a:ext cx="2751550" cy="2061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23"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2895011" y="2262775"/>
            <a:ext cx="4809994" cy="839244"/>
          </a:xfrm>
          <a:custGeom>
            <a:avLst/>
            <a:gdLst>
              <a:gd name="connsiteX0" fmla="*/ 4559474 w 4809994"/>
              <a:gd name="connsiteY0" fmla="*/ 0 h 839244"/>
              <a:gd name="connsiteX1" fmla="*/ 0 w 4809994"/>
              <a:gd name="connsiteY1" fmla="*/ 826718 h 839244"/>
              <a:gd name="connsiteX2" fmla="*/ 2743200 w 4809994"/>
              <a:gd name="connsiteY2" fmla="*/ 839244 h 839244"/>
              <a:gd name="connsiteX3" fmla="*/ 4809994 w 4809994"/>
              <a:gd name="connsiteY3" fmla="*/ 0 h 839244"/>
              <a:gd name="connsiteX4" fmla="*/ 4559474 w 4809994"/>
              <a:gd name="connsiteY4" fmla="*/ 0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994" h="839244">
                <a:moveTo>
                  <a:pt x="4559474" y="0"/>
                </a:moveTo>
                <a:lnTo>
                  <a:pt x="0" y="826718"/>
                </a:lnTo>
                <a:lnTo>
                  <a:pt x="2743200" y="839244"/>
                </a:lnTo>
                <a:lnTo>
                  <a:pt x="4809994" y="0"/>
                </a:lnTo>
                <a:lnTo>
                  <a:pt x="4559474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613159" y="2250249"/>
            <a:ext cx="2116899" cy="2931091"/>
          </a:xfrm>
          <a:custGeom>
            <a:avLst/>
            <a:gdLst>
              <a:gd name="connsiteX0" fmla="*/ 2116899 w 2116899"/>
              <a:gd name="connsiteY0" fmla="*/ 0 h 2931091"/>
              <a:gd name="connsiteX1" fmla="*/ 0 w 2116899"/>
              <a:gd name="connsiteY1" fmla="*/ 864296 h 2931091"/>
              <a:gd name="connsiteX2" fmla="*/ 12526 w 2116899"/>
              <a:gd name="connsiteY2" fmla="*/ 2931091 h 2931091"/>
              <a:gd name="connsiteX3" fmla="*/ 2116899 w 2116899"/>
              <a:gd name="connsiteY3" fmla="*/ 225469 h 2931091"/>
              <a:gd name="connsiteX4" fmla="*/ 2116899 w 2116899"/>
              <a:gd name="connsiteY4" fmla="*/ 0 h 29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899" h="2931091">
                <a:moveTo>
                  <a:pt x="2116899" y="0"/>
                </a:moveTo>
                <a:lnTo>
                  <a:pt x="0" y="864296"/>
                </a:lnTo>
                <a:cubicBezTo>
                  <a:pt x="4175" y="1553228"/>
                  <a:pt x="8351" y="2242159"/>
                  <a:pt x="12526" y="2931091"/>
                </a:cubicBezTo>
                <a:lnTo>
                  <a:pt x="2116899" y="225469"/>
                </a:lnTo>
                <a:lnTo>
                  <a:pt x="211689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97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3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0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3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947946" y="3762345"/>
            <a:ext cx="529442" cy="67104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782108"/>
          </a:xfrm>
        </p:spPr>
        <p:txBody>
          <a:bodyPr/>
          <a:lstStyle/>
          <a:p>
            <a:r>
              <a:rPr lang="en-US" i="1" dirty="0"/>
              <a:t>Some local neighborhoods</a:t>
            </a:r>
            <a:r>
              <a:rPr lang="en-US" dirty="0"/>
              <a:t> are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947946" y="3762345"/>
            <a:ext cx="529442" cy="67104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1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4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283" y="138838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2465015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884" y="2602255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163" y="1461756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078289" y="41910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8915400" y="50673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620001" y="40386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141028" y="50999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89" y="51982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829" y="52172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983" y="49979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063015" y="37229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8902700" y="36576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845324" y="51054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209009" y="50401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8915400" y="41910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063015" y="44087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434490" y="46754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31427" y="49094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517783" y="46482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023372" y="50450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011001" y="50886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6300"/>
            <a:ext cx="670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80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correspondences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many applications, a few good correspondences suffice</a:t>
            </a:r>
          </a:p>
          <a:p>
            <a:pPr lvl="1"/>
            <a:r>
              <a:rPr lang="en-US" dirty="0"/>
              <a:t>Camera calibration</a:t>
            </a:r>
          </a:p>
          <a:p>
            <a:pPr lvl="1"/>
            <a:r>
              <a:rPr lang="en-US" dirty="0"/>
              <a:t>Estimating essential matrix</a:t>
            </a:r>
          </a:p>
          <a:p>
            <a:pPr lvl="1"/>
            <a:r>
              <a:rPr lang="en-US" dirty="0"/>
              <a:t>Reconstructing a sparse cloud of 3D points</a:t>
            </a:r>
          </a:p>
          <a:p>
            <a:pPr lvl="1"/>
            <a:endParaRPr lang="en-US" dirty="0"/>
          </a:p>
          <a:p>
            <a:r>
              <a:rPr lang="en-US" dirty="0"/>
              <a:t>Detect points that will produce good correspondences</a:t>
            </a:r>
          </a:p>
          <a:p>
            <a:r>
              <a:rPr lang="en-US" dirty="0"/>
              <a:t>Match detected points from both images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38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point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Informative: Must be able to reliably match from two views</a:t>
            </a:r>
          </a:p>
          <a:p>
            <a:r>
              <a:rPr lang="en-US" dirty="0"/>
              <a:t>Reproducible: Must be detected in both views</a:t>
            </a:r>
          </a:p>
        </p:txBody>
      </p:sp>
    </p:spTree>
    <p:extLst>
      <p:ext uri="{BB962C8B-B14F-4D97-AF65-F5344CB8AC3E}">
        <p14:creationId xmlns:p14="http://schemas.microsoft.com/office/powerpoint/2010/main" val="3746329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idea: Translating patch should cause large differences</a:t>
            </a:r>
          </a:p>
          <a:p>
            <a:r>
              <a:rPr lang="en-US" dirty="0"/>
              <a:t>An example of an </a:t>
            </a:r>
            <a:r>
              <a:rPr lang="en-US" i="1" dirty="0"/>
              <a:t>interest point detector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94328" y="3753134"/>
            <a:ext cx="2320120" cy="2423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ame 4"/>
          <p:cNvSpPr/>
          <p:nvPr/>
        </p:nvSpPr>
        <p:spPr>
          <a:xfrm>
            <a:off x="4449170" y="3411940"/>
            <a:ext cx="641445" cy="696036"/>
          </a:xfrm>
          <a:prstGeom prst="fram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6093725" y="3411940"/>
            <a:ext cx="641445" cy="696036"/>
          </a:xfrm>
          <a:prstGeom prst="fram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4449170" y="4794451"/>
            <a:ext cx="641445" cy="696036"/>
          </a:xfrm>
          <a:prstGeom prst="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C 3.95833E-6 0.0331 0.01002 0.05995 0.02239 0.05995 C 0.03698 0.05995 0.04218 0.03009 0.0444 0.01204 L 0.04674 -0.01204 C 0.04895 -0.03009 0.05455 -0.05996 0.07096 -0.05996 C 0.08151 -0.05996 0.09349 -0.0331 0.09349 1.48148E-6 C 0.09349 0.0331 0.08151 0.05995 0.07096 0.05995 C 0.05455 0.05995 0.04895 0.03009 0.04674 0.01204 L 0.0444 -0.01204 C 0.04218 -0.03009 0.03698 -0.05996 0.02239 -0.05996 C 0.01002 -0.05996 3.95833E-6 -0.0331 3.95833E-6 1.48148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8229 -0.00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charset="0"/>
              </a:rPr>
              <a:t>Corner Detection: Basic Idea</a:t>
            </a:r>
            <a:endParaRPr lang="ru-RU" sz="4000" dirty="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Shifting a window in </a:t>
            </a:r>
            <a:r>
              <a:rPr lang="en-US" sz="2400" i="1" dirty="0">
                <a:latin typeface="Arial" charset="0"/>
              </a:rPr>
              <a:t>any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i="1" dirty="0">
                <a:latin typeface="Arial" charset="0"/>
              </a:rPr>
              <a:t>direction</a:t>
            </a:r>
            <a:r>
              <a:rPr lang="en-US" sz="2400" dirty="0">
                <a:latin typeface="Arial" charset="0"/>
              </a:rPr>
              <a:t> should give </a:t>
            </a:r>
            <a:r>
              <a:rPr lang="en-US" sz="2400" i="1" dirty="0">
                <a:latin typeface="Arial" charset="0"/>
              </a:rPr>
              <a:t>a large change</a:t>
            </a:r>
            <a:r>
              <a:rPr lang="en-US" sz="2400" dirty="0">
                <a:latin typeface="Arial" charset="0"/>
              </a:rPr>
              <a:t> in intensity</a:t>
            </a:r>
            <a:endParaRPr lang="ru-RU" sz="2400" dirty="0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 dirty="0"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 dirty="0">
                  <a:latin typeface="Arial Unicode MS" charset="0"/>
                  <a:cs typeface="Times New Roman" charset="0"/>
                </a:rPr>
              </a:br>
              <a:r>
                <a:rPr lang="en-US" sz="2400" dirty="0"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 dirty="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1184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the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25625"/>
            <a:ext cx="5519487" cy="435133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Consider shifting the window </a:t>
            </a:r>
            <a:r>
              <a:rPr lang="en-US" i="1" dirty="0"/>
              <a:t>W</a:t>
            </a:r>
            <a:r>
              <a:rPr lang="en-US" dirty="0"/>
              <a:t> by (</a:t>
            </a:r>
            <a:r>
              <a:rPr lang="en-US" i="1" dirty="0" err="1"/>
              <a:t>u,v</a:t>
            </a:r>
            <a:r>
              <a:rPr lang="en-US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how do the pixels in W change?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Write pixels in window as a vector: </a:t>
            </a:r>
          </a:p>
          <a:p>
            <a:endParaRPr lang="en-US" dirty="0"/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5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077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44" y="3964510"/>
            <a:ext cx="4439988" cy="329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644" y="4511363"/>
            <a:ext cx="7616324" cy="320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86" y="5317541"/>
            <a:ext cx="5859714" cy="12641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27187" y="5751096"/>
            <a:ext cx="6258761" cy="98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676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want E(</a:t>
            </a:r>
            <a:r>
              <a:rPr lang="en-US" sz="2400" dirty="0" err="1"/>
              <a:t>u,v</a:t>
            </a:r>
            <a:r>
              <a:rPr lang="en-US" sz="2400" dirty="0"/>
              <a:t>) to be </a:t>
            </a:r>
            <a:r>
              <a:rPr lang="en-US" sz="2400" i="1" dirty="0"/>
              <a:t>as high as possible for all u, v!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077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7655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39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7646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683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Shifted 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Window function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25962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25972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5973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5963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25968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or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Window function </a:t>
              </a:r>
              <a:r>
                <a:rPr lang="en-US" i="1">
                  <a:latin typeface="Times New Roman" charset="0"/>
                  <a:cs typeface="Times New Roman" charset="0"/>
                </a:rPr>
                <a:t>w(x,y)</a:t>
              </a:r>
              <a:r>
                <a:rPr lang="en-US" sz="2000">
                  <a:latin typeface="Times New Roman" charset="0"/>
                  <a:cs typeface="Times New Roman" charset="0"/>
                </a:rPr>
                <a:t> =</a:t>
              </a:r>
              <a:endParaRPr lang="ru-RU" sz="2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Gaussian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1 in window, 0 outside</a:t>
              </a:r>
              <a:endParaRPr lang="ru-RU" sz="2000">
                <a:cs typeface="Times New Roman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8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4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03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and </a:t>
            </a:r>
          </a:p>
          <a:p>
            <a:pPr eaLnBrk="0" hangingPunct="0"/>
            <a:r>
              <a:rPr lang="en-US" dirty="0"/>
              <a:t>All </a:t>
            </a:r>
            <a:r>
              <a:rPr lang="en-US" dirty="0" err="1"/>
              <a:t>epipolar</a:t>
            </a:r>
            <a:r>
              <a:rPr lang="en-US" dirty="0"/>
              <a:t> lines contain </a:t>
            </a:r>
            <a:r>
              <a:rPr lang="en-US" dirty="0" err="1"/>
              <a:t>epipole</a:t>
            </a:r>
            <a:endParaRPr lang="en-US" dirty="0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855" y="1355723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525" y="2258187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6599" y="2438969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763" y="1363785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395" y="3330031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138" y="3298362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185848" y="52578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9022959" y="61341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727560" y="51054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248587" y="61667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048" y="62650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388" y="62840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6542" y="60647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170574" y="47897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9010259" y="47244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952883" y="61722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316568" y="61069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9022959" y="52578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170574" y="54755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542049" y="57422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38986" y="59762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625342" y="57150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130931" y="61118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118560" y="61554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6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cs typeface="Times New Roman" charset="0"/>
              </a:rPr>
              <a:t>We want to find out how this function behaves for small shifts</a:t>
            </a:r>
            <a:endParaRPr lang="ru-RU">
              <a:cs typeface="Times New Roman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393123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2209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dirty="0" err="1"/>
              <a:t>u,v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88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2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524001" y="616773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742" y="319564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7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Recall that we want E(</a:t>
            </a:r>
            <a:r>
              <a:rPr lang="en-US" dirty="0" err="1"/>
              <a:t>u,v</a:t>
            </a:r>
            <a:r>
              <a:rPr lang="en-US" dirty="0"/>
              <a:t>) to be as large as possible for all </a:t>
            </a:r>
            <a:r>
              <a:rPr lang="en-US" dirty="0" err="1"/>
              <a:t>u,v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What does this mean in terms of M?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>
          <a:xfrm>
            <a:off x="1600200" y="122238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Interpreting the second moment matrix</a:t>
            </a:r>
          </a:p>
        </p:txBody>
      </p:sp>
      <p:graphicFrame>
        <p:nvGraphicFramePr>
          <p:cNvPr id="134149" name="Object 8"/>
          <p:cNvGraphicFramePr>
            <a:graphicFrameLocks noChangeAspect="1"/>
          </p:cNvGraphicFramePr>
          <p:nvPr>
            <p:extLst/>
          </p:nvPr>
        </p:nvGraphicFramePr>
        <p:xfrm>
          <a:off x="4196013" y="2801947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536700" imgH="457200" progId="Equation.3">
                  <p:embed/>
                </p:oleObj>
              </mc:Choice>
              <mc:Fallback>
                <p:oleObj name="Equation" r:id="rId4" imgW="1536700" imgH="457200" progId="Equation.3">
                  <p:embed/>
                  <p:pic>
                    <p:nvPicPr>
                      <p:cNvPr id="1341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013" y="2801947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>
            <p:extLst/>
          </p:nvPr>
        </p:nvGraphicFramePr>
        <p:xfrm>
          <a:off x="3874171" y="4182976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1752600" imgH="508000" progId="Equation.3">
                  <p:embed/>
                </p:oleObj>
              </mc:Choice>
              <mc:Fallback>
                <p:oleObj name="Equation" r:id="rId6" imgW="1752600" imgH="508000" progId="Equation.3">
                  <p:embed/>
                  <p:pic>
                    <p:nvPicPr>
                      <p:cNvPr id="1341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171" y="4182976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 rot="5400000">
            <a:off x="5901670" y="3500613"/>
            <a:ext cx="527031" cy="4409573"/>
          </a:xfrm>
          <a:prstGeom prst="rightBrace">
            <a:avLst>
              <a:gd name="adj1" fmla="val 9964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0399" y="5968915"/>
            <a:ext cx="4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Second moment matrix</a:t>
            </a:r>
          </a:p>
        </p:txBody>
      </p:sp>
    </p:spTree>
    <p:extLst>
      <p:ext uri="{BB962C8B-B14F-4D97-AF65-F5344CB8AC3E}">
        <p14:creationId xmlns:p14="http://schemas.microsoft.com/office/powerpoint/2010/main" val="3412211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53" y="602583"/>
            <a:ext cx="4922253" cy="98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42" y="2178718"/>
            <a:ext cx="64770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688" y="3877561"/>
            <a:ext cx="6477000" cy="110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4474" y="498246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Solutions to </a:t>
            </a:r>
            <a:r>
              <a:rPr lang="en-US" sz="3600" dirty="0" err="1"/>
              <a:t>Mx</a:t>
            </a:r>
            <a:r>
              <a:rPr lang="en-US" sz="3600" dirty="0"/>
              <a:t> = 0 are directions for which E is 0: window can slide in this direction without changing appearance</a:t>
            </a:r>
          </a:p>
        </p:txBody>
      </p:sp>
    </p:spTree>
    <p:extLst>
      <p:ext uri="{BB962C8B-B14F-4D97-AF65-F5344CB8AC3E}">
        <p14:creationId xmlns:p14="http://schemas.microsoft.com/office/powerpoint/2010/main" val="25922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53" y="602583"/>
            <a:ext cx="4922253" cy="98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8537" y="170987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Solutions to </a:t>
            </a:r>
            <a:r>
              <a:rPr lang="en-US" sz="3600" dirty="0" err="1"/>
              <a:t>Mx</a:t>
            </a:r>
            <a:r>
              <a:rPr lang="en-US" sz="3600" dirty="0"/>
              <a:t> = 0 are directions for which E is 0: window can slide in this direction without changing appearance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8537" y="3589294"/>
            <a:ext cx="874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/>
              <a:t>For corners, we want no such directions to exist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32100" y="4927456"/>
            <a:ext cx="1759953" cy="1584159"/>
            <a:chOff x="3429000" y="2413000"/>
            <a:chExt cx="2362200" cy="2209800"/>
          </a:xfrm>
        </p:grpSpPr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0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37362" y="4889243"/>
            <a:ext cx="1880808" cy="1609635"/>
            <a:chOff x="3613362" y="4889242"/>
            <a:chExt cx="1880808" cy="1609635"/>
          </a:xfrm>
        </p:grpSpPr>
        <p:sp>
          <p:nvSpPr>
            <p:cNvPr id="23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16394" y="4901980"/>
            <a:ext cx="1880808" cy="1609635"/>
            <a:chOff x="3613362" y="4889242"/>
            <a:chExt cx="1880808" cy="1609635"/>
          </a:xfrm>
        </p:grpSpPr>
        <p:sp>
          <p:nvSpPr>
            <p:cNvPr id="2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64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7384" y="572025"/>
            <a:ext cx="1759953" cy="1584159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38741" y="572025"/>
            <a:ext cx="1880808" cy="1609635"/>
            <a:chOff x="3613362" y="4889242"/>
            <a:chExt cx="1880808" cy="1609635"/>
          </a:xfrm>
        </p:grpSpPr>
        <p:sp>
          <p:nvSpPr>
            <p:cNvPr id="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3577" y="572025"/>
            <a:ext cx="1880808" cy="1609635"/>
            <a:chOff x="3613362" y="4889242"/>
            <a:chExt cx="1880808" cy="1609635"/>
          </a:xfrm>
        </p:grpSpPr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553766" y="530793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8413" y="572025"/>
            <a:ext cx="1880808" cy="1609635"/>
            <a:chOff x="3613362" y="4889242"/>
            <a:chExt cx="1880808" cy="1609635"/>
          </a:xfrm>
        </p:grpSpPr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108854"/>
            <a:ext cx="2334182" cy="1751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736" y="2820166"/>
            <a:ext cx="2584819" cy="1940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21" y="2978774"/>
            <a:ext cx="2507496" cy="188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584" y="3059961"/>
            <a:ext cx="2399327" cy="18007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38020" y="4491424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44544" y="43908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87316" y="3211402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6987" y="2978774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30233" y="3108853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42728" y="3126316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73311" y="425647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00725" y="4296655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8259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1606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55184" y="448132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13142" y="4499029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733736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𝑀𝑥</m:t>
                    </m:r>
                    <m:r>
                      <a:rPr lang="en-US" sz="2600" i="1">
                        <a:latin typeface="Cambria Math" charset="0"/>
                      </a:rPr>
                      <m:t>=0⇒</m:t>
                    </m:r>
                    <m:r>
                      <a:rPr lang="en-US" sz="2600" i="1">
                        <a:latin typeface="Cambria Math" charset="0"/>
                      </a:rPr>
                      <m:t>𝑀𝑥</m:t>
                    </m:r>
                    <m:r>
                      <a:rPr lang="en-US" sz="2600" i="1">
                        <a:latin typeface="Cambria Math" charset="0"/>
                      </a:rPr>
                      <m:t>=</m:t>
                    </m:r>
                    <m:r>
                      <a:rPr lang="en-US" sz="2600" i="1">
                        <a:latin typeface="Cambria Math" charset="0"/>
                      </a:rPr>
                      <m:t>𝜆</m:t>
                    </m:r>
                    <m:r>
                      <a:rPr lang="en-US" sz="26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600" dirty="0"/>
                  <a:t>: x is an eigenvector of M with eigenvalue 0</a:t>
                </a:r>
              </a:p>
              <a:p>
                <a:r>
                  <a:rPr lang="en-US" sz="2600" dirty="0"/>
                  <a:t>M is 2 x 2, so it has 2 eigenvalues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/>
                  <a:t> with eigenvectors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(</m:t>
                        </m:r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i="1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600" i="1">
                        <a:latin typeface="Cambria Math" charset="0"/>
                      </a:rPr>
                      <m:t>=  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  <m:sup>
                        <m:r>
                          <a:rPr lang="en-US" sz="2600" i="1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i="1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600" dirty="0"/>
                  <a:t> (eigenvectors have unit norm)</a:t>
                </a:r>
              </a:p>
              <a:p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i="1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</m:e>
                    </m:d>
                    <m:r>
                      <a:rPr lang="en-US" sz="26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  <m:sup>
                        <m:r>
                          <a:rPr lang="en-US" sz="2600" i="1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i="1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i="1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  <a:blipFill>
                <a:blip r:embed="rId2"/>
                <a:stretch>
                  <a:fillRect l="-101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108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44"/>
          <p:cNvSpPr>
            <a:spLocks/>
          </p:cNvSpPr>
          <p:nvPr/>
        </p:nvSpPr>
        <p:spPr bwMode="auto">
          <a:xfrm>
            <a:off x="4267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7" name="Rectangle 46"/>
          <p:cNvSpPr>
            <a:spLocks noChangeArrowheads="1"/>
          </p:cNvSpPr>
          <p:nvPr/>
        </p:nvSpPr>
        <p:spPr bwMode="auto">
          <a:xfrm>
            <a:off x="3994151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988" name="Straight Arrow Connector 27"/>
          <p:cNvCxnSpPr>
            <a:cxnSpLocks noChangeShapeType="1"/>
            <a:stCxn id="41996" idx="5"/>
          </p:cNvCxnSpPr>
          <p:nvPr/>
        </p:nvCxnSpPr>
        <p:spPr bwMode="auto">
          <a:xfrm rot="5400000" flipH="1">
            <a:off x="3994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cxnSp>
        <p:nvCxnSpPr>
          <p:cNvPr id="41989" name="Straight Arrow Connector 30"/>
          <p:cNvCxnSpPr>
            <a:cxnSpLocks noChangeShapeType="1"/>
            <a:endCxn id="41997" idx="2"/>
          </p:cNvCxnSpPr>
          <p:nvPr/>
        </p:nvCxnSpPr>
        <p:spPr bwMode="auto">
          <a:xfrm rot="10800000">
            <a:off x="3733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209800" y="4343401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Eigenvalues and eigenvectors of 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41996" name="Oval 25"/>
          <p:cNvSpPr>
            <a:spLocks noChangeArrowheads="1"/>
          </p:cNvSpPr>
          <p:nvPr/>
        </p:nvSpPr>
        <p:spPr bwMode="auto">
          <a:xfrm>
            <a:off x="4191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Oval 26"/>
          <p:cNvSpPr>
            <a:spLocks noChangeArrowheads="1"/>
          </p:cNvSpPr>
          <p:nvPr/>
        </p:nvSpPr>
        <p:spPr bwMode="auto">
          <a:xfrm>
            <a:off x="3733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Rectangle 9"/>
          <p:cNvSpPr>
            <a:spLocks noChangeArrowheads="1"/>
          </p:cNvSpPr>
          <p:nvPr/>
        </p:nvSpPr>
        <p:spPr bwMode="auto">
          <a:xfrm>
            <a:off x="3657601" y="2698750"/>
            <a:ext cx="6110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min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3124200" y="3460750"/>
            <a:ext cx="65434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max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18978" y="32004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1" y="36576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1580044"/>
            <a:ext cx="4922253" cy="9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3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6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284" y="1388381"/>
            <a:ext cx="616287" cy="41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2260908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700" y="2389821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14" y="1395060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4397808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3367593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29" y="3346812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078289" y="41910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8915400" y="50673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620001" y="40386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141028" y="50999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89" y="51982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829" y="52172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983" y="49979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063015" y="37229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8902700" y="36576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845324" y="51054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209009" y="50401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8915400" y="41910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063015" y="44087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434490" y="46754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31427" y="49094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517783" y="46482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023372" y="50450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011001" y="50886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48664" y="4003235"/>
            <a:ext cx="27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 very high in all directions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E remains close to 0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blipFill>
                <a:blip r:embed="rId3"/>
                <a:stretch>
                  <a:fillRect l="-206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668384" y="4920916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𝑚𝑎𝑥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are small;</a:t>
                </a:r>
                <a:b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</a:br>
                <a:r>
                  <a:rPr lang="en-US" sz="2400" i="1" dirty="0">
                    <a:latin typeface="Times New Roman" charset="0"/>
                    <a:cs typeface="Times New Roman" charset="0"/>
                    <a:sym typeface="Symbol" charset="0"/>
                  </a:rPr>
                  <a:t>E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 is almost 0 in all directions</a:t>
                </a:r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blipFill>
                <a:blip r:embed="rId4"/>
                <a:stretch>
                  <a:fillRect l="-3518" t="-2326" b="-814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Interpreting the eigenvalues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Need a feature scoring function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eigenvalue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824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1" y="6381751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M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eigenvalues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6248401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049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52425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63867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2590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74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“Harris Corner Detector” or “Harris Operator”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Actually the Noble variant of the Harris Corner Detector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40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2255910" y="5320294"/>
            <a:ext cx="2525634" cy="446147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64348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charset="0"/>
                              <a:sym typeface="Symbol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cs typeface="Times New Roman" charset="0"/>
                              <a:sym typeface="Symbol" charset="0"/>
                            </a:rPr>
                            <m:t>𝑅</m:t>
                          </m:r>
                        </m:e>
                      </m:d>
                      <m:r>
                        <a:rPr lang="en-US" sz="2000" i="1">
                          <a:latin typeface="Cambria Math" charset="0"/>
                          <a:cs typeface="Times New Roman" charset="0"/>
                          <a:sym typeface="Symbol" charset="0"/>
                        </a:rPr>
                        <m:t>≈0</m:t>
                      </m:r>
                    </m:oMath>
                  </m:oMathPara>
                </a14:m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response function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255911" y="714967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2844800" imgH="228600" progId="Equation.3">
                  <p:embed/>
                </p:oleObj>
              </mc:Choice>
              <mc:Fallback>
                <p:oleObj name="Equation" r:id="rId8" imgW="284480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911" y="714967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4387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Harris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615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>
                <a:latin typeface="Calibri" charset="0"/>
              </a:rPr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Calibri" charset="0"/>
              </a:rPr>
              <a:t>Second moment </a:t>
            </a:r>
            <a:r>
              <a:rPr lang="pl-PL" dirty="0" err="1">
                <a:latin typeface="Calibri" charset="0"/>
              </a:rPr>
              <a:t>matrix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20" imgW="1066800" imgH="457200" progId="Equation.3">
                  <p:embed/>
                </p:oleObj>
              </mc:Choice>
              <mc:Fallback>
                <p:oleObj name="Equation" r:id="rId20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16756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4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  <p:extLst>
      <p:ext uri="{BB962C8B-B14F-4D97-AF65-F5344CB8AC3E}">
        <p14:creationId xmlns:p14="http://schemas.microsoft.com/office/powerpoint/2010/main" val="360476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F rank 2?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is a 3 x 3 matrix</a:t>
            </a:r>
          </a:p>
          <a:p>
            <a:r>
              <a:rPr lang="en-US" dirty="0"/>
              <a:t>But there is a vector c</a:t>
            </a:r>
            <a:r>
              <a:rPr lang="en-US" baseline="-25000" dirty="0"/>
              <a:t>1</a:t>
            </a:r>
            <a:r>
              <a:rPr lang="en-US" dirty="0"/>
              <a:t> and c</a:t>
            </a:r>
            <a:r>
              <a:rPr lang="en-US" baseline="-25000" dirty="0"/>
              <a:t>2</a:t>
            </a:r>
            <a:r>
              <a:rPr lang="en-US" dirty="0"/>
              <a:t> such that Fc</a:t>
            </a:r>
            <a:r>
              <a:rPr lang="en-US" baseline="-25000" dirty="0"/>
              <a:t>1</a:t>
            </a:r>
            <a:r>
              <a:rPr lang="en-US" dirty="0"/>
              <a:t> = 0 and F</a:t>
            </a:r>
            <a:r>
              <a:rPr lang="en-US" baseline="30000" dirty="0"/>
              <a:t>T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 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53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  <p:extLst>
      <p:ext uri="{BB962C8B-B14F-4D97-AF65-F5344CB8AC3E}">
        <p14:creationId xmlns:p14="http://schemas.microsoft.com/office/powerpoint/2010/main" val="3303868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  <p:extLst>
      <p:ext uri="{BB962C8B-B14F-4D97-AF65-F5344CB8AC3E}">
        <p14:creationId xmlns:p14="http://schemas.microsoft.com/office/powerpoint/2010/main" val="7852891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  <p:extLst>
      <p:ext uri="{BB962C8B-B14F-4D97-AF65-F5344CB8AC3E}">
        <p14:creationId xmlns:p14="http://schemas.microsoft.com/office/powerpoint/2010/main" val="395787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  <p:extLst>
      <p:ext uri="{BB962C8B-B14F-4D97-AF65-F5344CB8AC3E}">
        <p14:creationId xmlns:p14="http://schemas.microsoft.com/office/powerpoint/2010/main" val="15013924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5410200" y="6553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934200" y="1219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Lindeberg et al, 1996</a:t>
            </a:r>
          </a:p>
        </p:txBody>
      </p:sp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8" name="Text Box 14"/>
          <p:cNvSpPr txBox="1">
            <a:spLocks noChangeArrowheads="1"/>
          </p:cNvSpPr>
          <p:nvPr/>
        </p:nvSpPr>
        <p:spPr bwMode="auto">
          <a:xfrm>
            <a:off x="52578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7315200" y="1219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Lindeberg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23275425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49960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0697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18387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31131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70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72001"/>
            <a:ext cx="82296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2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computing </a:t>
            </a:r>
            <a:r>
              <a:rPr lang="en-US" i="1" dirty="0"/>
              <a:t>f</a:t>
            </a:r>
            <a:r>
              <a:rPr lang="en-US" dirty="0"/>
              <a:t> for larger and larger windows, we can implement using a fixed window size with a Gaussian pyramid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3528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35280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3352800"/>
            <a:ext cx="457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786742" y="4060372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8142" y="3635828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62256" y="345077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263742" y="335280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0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Feature extraction: 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9709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common definition of </a:t>
            </a:r>
            <a:r>
              <a:rPr lang="en-US" i="1" dirty="0"/>
              <a:t>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762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Laplacian</a:t>
            </a:r>
            <a:r>
              <a:rPr lang="en-US" i="1" dirty="0"/>
              <a:t> of Gaussian </a:t>
            </a:r>
            <a:r>
              <a:rPr lang="en-US" dirty="0"/>
              <a:t>(</a:t>
            </a:r>
            <a:r>
              <a:rPr lang="en-US" i="1" dirty="0" err="1"/>
              <a:t>LoG</a:t>
            </a:r>
            <a:r>
              <a:rPr lang="en-US" dirty="0"/>
              <a:t>) </a:t>
            </a:r>
            <a:endParaRPr lang="en-US" i="1" dirty="0"/>
          </a:p>
        </p:txBody>
      </p:sp>
      <p:pic>
        <p:nvPicPr>
          <p:cNvPr id="4" name="Picture 5" descr="log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351" y="2374495"/>
            <a:ext cx="3414098" cy="256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976" y="2752046"/>
            <a:ext cx="1707048" cy="170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286000" y="5105400"/>
          <a:ext cx="2970212" cy="1194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1104840" imgH="444240" progId="Equation.3">
                  <p:embed/>
                </p:oleObj>
              </mc:Choice>
              <mc:Fallback>
                <p:oleObj name="Equation" r:id="rId5" imgW="1104840" imgH="44424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105400"/>
                        <a:ext cx="2970212" cy="1194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5221070"/>
            <a:ext cx="495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(very similar to a Difference of Gaussians (</a:t>
            </a:r>
            <a:r>
              <a:rPr lang="en-US" dirty="0" err="1"/>
              <a:t>DoG</a:t>
            </a:r>
            <a:r>
              <a:rPr lang="en-US" dirty="0"/>
              <a:t>) – i.e. a Gaussian minus a slightly smaller Gaussian)</a:t>
            </a:r>
          </a:p>
        </p:txBody>
      </p:sp>
    </p:spTree>
    <p:extLst>
      <p:ext uri="{BB962C8B-B14F-4D97-AF65-F5344CB8AC3E}">
        <p14:creationId xmlns:p14="http://schemas.microsoft.com/office/powerpoint/2010/main" val="2466740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selection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At what scale does the Laplacian achieve a maximum response for a binary circle of radius r?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1981200" y="3505200"/>
            <a:ext cx="23622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Oval 8"/>
          <p:cNvSpPr>
            <a:spLocks noChangeArrowheads="1"/>
          </p:cNvSpPr>
          <p:nvPr/>
        </p:nvSpPr>
        <p:spPr bwMode="auto">
          <a:xfrm>
            <a:off x="2514600" y="3962400"/>
            <a:ext cx="1295400" cy="1295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Line 13"/>
          <p:cNvSpPr>
            <a:spLocks noChangeShapeType="1"/>
          </p:cNvSpPr>
          <p:nvPr/>
        </p:nvSpPr>
        <p:spPr bwMode="auto">
          <a:xfrm>
            <a:off x="3200400" y="4572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Text Box 14"/>
          <p:cNvSpPr txBox="1">
            <a:spLocks noChangeArrowheads="1"/>
          </p:cNvSpPr>
          <p:nvPr/>
        </p:nvSpPr>
        <p:spPr bwMode="auto">
          <a:xfrm>
            <a:off x="3276600" y="4495800"/>
            <a:ext cx="263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47112" name="Text Box 19"/>
          <p:cNvSpPr txBox="1">
            <a:spLocks noChangeArrowheads="1"/>
          </p:cNvSpPr>
          <p:nvPr/>
        </p:nvSpPr>
        <p:spPr bwMode="auto">
          <a:xfrm>
            <a:off x="2819401" y="5791200"/>
            <a:ext cx="755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pic>
        <p:nvPicPr>
          <p:cNvPr id="47113" name="Picture 4" descr="log_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352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5" descr="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81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9"/>
          <p:cNvSpPr txBox="1">
            <a:spLocks noChangeArrowheads="1"/>
          </p:cNvSpPr>
          <p:nvPr/>
        </p:nvSpPr>
        <p:spPr bwMode="auto">
          <a:xfrm>
            <a:off x="6705601" y="5791200"/>
            <a:ext cx="1061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Laplacian</a:t>
            </a:r>
          </a:p>
        </p:txBody>
      </p:sp>
    </p:spTree>
    <p:extLst>
      <p:ext uri="{BB962C8B-B14F-4D97-AF65-F5344CB8AC3E}">
        <p14:creationId xmlns:p14="http://schemas.microsoft.com/office/powerpoint/2010/main" val="765018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of Gaussian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523998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“Blob” detector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maxima </a:t>
            </a:r>
            <a:r>
              <a:rPr lang="en-US" i="1" dirty="0"/>
              <a:t>and minima</a:t>
            </a:r>
            <a:r>
              <a:rPr lang="en-US" dirty="0"/>
              <a:t> of </a:t>
            </a:r>
            <a:r>
              <a:rPr lang="en-US" dirty="0" err="1"/>
              <a:t>LoG</a:t>
            </a:r>
            <a:r>
              <a:rPr lang="en-US" dirty="0"/>
              <a:t> operator in space and scale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360764" cy="3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Picture 2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38401"/>
            <a:ext cx="3581400" cy="2590940"/>
          </a:xfrm>
          <a:prstGeom prst="rect">
            <a:avLst/>
          </a:prstGeom>
          <a:noFill/>
        </p:spPr>
      </p:pic>
      <p:pic>
        <p:nvPicPr>
          <p:cNvPr id="226307" name="Picture 3" descr="C:\snavely\work\teaching\09Fa-CS6610\lectures\lec03\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438400"/>
            <a:ext cx="3581400" cy="25909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47080" y="3333374"/>
            <a:ext cx="748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286" y="340722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Times New Roman" pitchFamily="18" charset="0"/>
              </a:rPr>
              <a:t>=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8033656" y="4909456"/>
            <a:ext cx="522516" cy="174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01001" y="5203372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8201" y="17526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581900" y="2095500"/>
            <a:ext cx="12954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8605158" y="2552700"/>
            <a:ext cx="1219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938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Characteristic scale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pic>
        <p:nvPicPr>
          <p:cNvPr id="48137" name="Picture 15" descr="scale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17800"/>
            <a:ext cx="5486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Oval 8"/>
          <p:cNvSpPr>
            <a:spLocks noChangeArrowheads="1"/>
          </p:cNvSpPr>
          <p:nvPr/>
        </p:nvSpPr>
        <p:spPr bwMode="auto">
          <a:xfrm>
            <a:off x="4379043" y="3552560"/>
            <a:ext cx="867697" cy="842136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Line 10"/>
          <p:cNvSpPr>
            <a:spLocks noChangeShapeType="1"/>
          </p:cNvSpPr>
          <p:nvPr/>
        </p:nvSpPr>
        <p:spPr bwMode="auto">
          <a:xfrm flipH="1" flipV="1">
            <a:off x="4876800" y="4433888"/>
            <a:ext cx="990600" cy="1357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4" name="Line 11"/>
          <p:cNvSpPr>
            <a:spLocks noChangeShapeType="1"/>
          </p:cNvSpPr>
          <p:nvPr/>
        </p:nvSpPr>
        <p:spPr bwMode="auto">
          <a:xfrm flipV="1">
            <a:off x="7924800" y="5334000"/>
            <a:ext cx="76199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5" name="Text Box 12"/>
          <p:cNvSpPr txBox="1">
            <a:spLocks noChangeArrowheads="1"/>
          </p:cNvSpPr>
          <p:nvPr/>
        </p:nvSpPr>
        <p:spPr bwMode="auto">
          <a:xfrm>
            <a:off x="5943600" y="5715000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characteristic scale</a:t>
            </a:r>
          </a:p>
        </p:txBody>
      </p:sp>
      <p:sp>
        <p:nvSpPr>
          <p:cNvPr id="48136" name="Rectangle 17"/>
          <p:cNvSpPr>
            <a:spLocks noChangeArrowheads="1"/>
          </p:cNvSpPr>
          <p:nvPr/>
        </p:nvSpPr>
        <p:spPr bwMode="auto">
          <a:xfrm>
            <a:off x="1981200" y="6156326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T. </a:t>
            </a:r>
            <a:r>
              <a:rPr lang="en-US" sz="2000" dirty="0" err="1"/>
              <a:t>Lindeberg</a:t>
            </a:r>
            <a:r>
              <a:rPr lang="en-US" sz="2000" dirty="0"/>
              <a:t> (1998). </a:t>
            </a:r>
            <a:r>
              <a:rPr lang="en-US" sz="2000" dirty="0">
                <a:hlinkClick r:id="rId4" tooltip="http://www.nada.kth.se/cvap/abstracts/cvap198.html"/>
              </a:rPr>
              <a:t>"Feature detection with automatic scale selection."</a:t>
            </a:r>
            <a:r>
              <a:rPr lang="en-US" sz="2000" dirty="0"/>
              <a:t> </a:t>
            </a:r>
            <a:r>
              <a:rPr lang="en-US" sz="2000" i="1" dirty="0"/>
              <a:t>International Journal of Computer Vision</a:t>
            </a:r>
            <a:r>
              <a:rPr lang="en-US" sz="2000" dirty="0"/>
              <a:t> </a:t>
            </a:r>
            <a:r>
              <a:rPr lang="en-US" sz="2000" b="1" dirty="0"/>
              <a:t>30</a:t>
            </a:r>
            <a:r>
              <a:rPr lang="en-US" sz="20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9821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  <p:bldP spid="48133" grpId="0" animBg="1"/>
      <p:bldP spid="48134" grpId="0" animBg="1"/>
      <p:bldP spid="4813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839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Find local maxima in position-scale space</a:t>
            </a:r>
            <a:endParaRPr lang="de-CH" sz="2800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26112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1125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261133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4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6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7" name="Picture 1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61138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26113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113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endParaRPr lang="en-US" sz="1800" b="1" i="1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2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3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4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5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6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1126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261129" name="Picture 4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30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1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2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1127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b="1">
                <a:solidFill>
                  <a:srgbClr val="000000"/>
                </a:solidFill>
                <a:latin typeface="Calibri" charset="0"/>
                <a:sym typeface="Symbol" charset="0"/>
              </a:rPr>
              <a:t></a:t>
            </a:r>
            <a:r>
              <a:rPr lang="en-US" sz="1800" b="1">
                <a:solidFill>
                  <a:srgbClr val="000000"/>
                </a:solidFill>
                <a:latin typeface="Calibri" charset="0"/>
                <a:sym typeface="Symbol" charset="0"/>
              </a:rPr>
              <a:t> L</a:t>
            </a:r>
            <a:r>
              <a:rPr lang="pl-PL" sz="1800" b="1">
                <a:solidFill>
                  <a:srgbClr val="000000"/>
                </a:solidFill>
                <a:latin typeface="Calibri" charset="0"/>
              </a:rPr>
              <a:t>ist of</a:t>
            </a:r>
            <a:r>
              <a:rPr lang="en-US" sz="1800" b="1">
                <a:solidFill>
                  <a:srgbClr val="000000"/>
                </a:solidFill>
                <a:latin typeface="Calibri" charset="0"/>
              </a:rPr>
              <a:t>       </a:t>
            </a:r>
            <a:br>
              <a:rPr lang="en-US" sz="1800" b="1">
                <a:solidFill>
                  <a:srgbClr val="000000"/>
                </a:solidFill>
                <a:latin typeface="Calibri" charset="0"/>
              </a:rPr>
            </a:br>
            <a:r>
              <a:rPr lang="en-US" sz="1800" b="1" i="1">
                <a:solidFill>
                  <a:srgbClr val="000000"/>
                </a:solidFill>
                <a:latin typeface="Calibri" charset="0"/>
              </a:rPr>
              <a:t>    </a:t>
            </a:r>
            <a:r>
              <a:rPr lang="pl-PL" sz="1800" b="1" i="1">
                <a:solidFill>
                  <a:srgbClr val="000000"/>
                </a:solidFill>
                <a:latin typeface="Calibri" charset="0"/>
              </a:rPr>
              <a:t>(x, y, s)</a:t>
            </a:r>
            <a:endParaRPr lang="en-US" sz="1800" b="1" i="1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61128" name="Picture 27" descr="c-enhedg-laplap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880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227331" name="Picture 3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800226"/>
            <a:ext cx="5200650" cy="3762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7553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65127"/>
            <a:ext cx="8515350" cy="1325563"/>
          </a:xfrm>
        </p:spPr>
        <p:txBody>
          <a:bodyPr/>
          <a:lstStyle/>
          <a:p>
            <a:r>
              <a:rPr lang="en-US"/>
              <a:t>Scale-space blob detector: Example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96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52227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96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ea typeface="新細明體" pitchFamily="18" charset="-120"/>
              </a:rPr>
              <a:t>Estimating F – 8-point algorithm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F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087939" y="2026793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方程式" r:id="rId4" imgW="622080" imgH="203040" progId="Equation.3">
                  <p:embed/>
                </p:oleObj>
              </mc:Choice>
              <mc:Fallback>
                <p:oleObj name="方程式" r:id="rId4" imgW="622080" imgH="2030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9" y="2026793"/>
                        <a:ext cx="22320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424114" y="2818955"/>
            <a:ext cx="693965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992314" y="3812730"/>
            <a:ext cx="481118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spcBef>
                <a:spcPct val="20000"/>
              </a:spcBef>
              <a:buFontTx/>
              <a:buChar char="•"/>
            </a:pPr>
            <a:r>
              <a:rPr kumimoji="1" lang="en-US" altLang="zh-TW" sz="2800">
                <a:ea typeface="新細明體" pitchFamily="18" charset="-120"/>
              </a:rPr>
              <a:t>Let x=(</a:t>
            </a:r>
            <a:r>
              <a:rPr kumimoji="1" lang="en-US" altLang="zh-TW" sz="2800" i="1">
                <a:ea typeface="新細明體" pitchFamily="18" charset="-120"/>
              </a:rPr>
              <a:t>u,v,1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 and x’=(</a:t>
            </a:r>
            <a:r>
              <a:rPr kumimoji="1" lang="en-US" altLang="zh-TW" sz="2800" i="1">
                <a:ea typeface="新細明體" pitchFamily="18" charset="-120"/>
              </a:rPr>
              <a:t>u’,v’,1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7535864" y="3395218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方程式" r:id="rId6" imgW="1257120" imgH="711000" progId="Equation.3">
                  <p:embed/>
                </p:oleObj>
              </mc:Choice>
              <mc:Fallback>
                <p:oleObj name="方程式" r:id="rId6" imgW="1257120" imgH="711000" progId="Equation.3">
                  <p:embed/>
                  <p:pic>
                    <p:nvPicPr>
                      <p:cNvPr id="13291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864" y="3395218"/>
                        <a:ext cx="2592387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2351089" y="4692205"/>
            <a:ext cx="522758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1957389" y="5555805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8" imgW="4038480" imgH="228600" progId="Equation.3">
                  <p:embed/>
                </p:oleObj>
              </mc:Choice>
              <mc:Fallback>
                <p:oleObj name="Equation" r:id="rId8" imgW="4038480" imgH="228600" progId="Equation.3">
                  <p:embed/>
                  <p:pic>
                    <p:nvPicPr>
                      <p:cNvPr id="13291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9" y="5555805"/>
                        <a:ext cx="83153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1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Matching feature points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5638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We know how to detect good points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Next question: </a:t>
            </a:r>
            <a:r>
              <a:rPr lang="en-US" b="1" dirty="0">
                <a:solidFill>
                  <a:srgbClr val="FF0000"/>
                </a:solidFill>
              </a:rPr>
              <a:t>How to match them?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Two interrelated questions: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describe </a:t>
            </a:r>
            <a:r>
              <a:rPr lang="en-US" dirty="0"/>
              <a:t>each feature point?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match </a:t>
            </a:r>
            <a:r>
              <a:rPr lang="en-US" dirty="0"/>
              <a:t>descriptions?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9396" name="Picture 4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1" y="21336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901" y="21336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4813300" y="29337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5756275" y="32035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5248276" y="43053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5705476" y="3848101"/>
            <a:ext cx="1736725" cy="41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V="1">
            <a:off x="4968876" y="34290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48496" y="2232025"/>
            <a:ext cx="7553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algn="ctr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96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ru-RU" sz="96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2487</Words>
  <Application>Microsoft Macintosh PowerPoint</Application>
  <PresentationFormat>Widescreen</PresentationFormat>
  <Paragraphs>527</Paragraphs>
  <Slides>90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Arial Unicode MS</vt:lpstr>
      <vt:lpstr>ＭＳ Ｐゴシック</vt:lpstr>
      <vt:lpstr>新細明體</vt:lpstr>
      <vt:lpstr>Arial</vt:lpstr>
      <vt:lpstr>Calibri</vt:lpstr>
      <vt:lpstr>Calibri Light</vt:lpstr>
      <vt:lpstr>Cambria Math</vt:lpstr>
      <vt:lpstr>Lucida Calligraphy</vt:lpstr>
      <vt:lpstr>Symbol</vt:lpstr>
      <vt:lpstr>Tahoma</vt:lpstr>
      <vt:lpstr>Times New Roman</vt:lpstr>
      <vt:lpstr>Trebuchet MS</vt:lpstr>
      <vt:lpstr>Wingdings</vt:lpstr>
      <vt:lpstr>Office Theme</vt:lpstr>
      <vt:lpstr>Equation</vt:lpstr>
      <vt:lpstr>方程式</vt:lpstr>
      <vt:lpstr>Reconstruction</vt:lpstr>
      <vt:lpstr>Fundamental matrix</vt:lpstr>
      <vt:lpstr>Fundamental matrix result</vt:lpstr>
      <vt:lpstr>Properties of the Fundamental Matrix</vt:lpstr>
      <vt:lpstr>Properties of the Fundamental Matrix</vt:lpstr>
      <vt:lpstr>Properties of the Fundamental Matrix</vt:lpstr>
      <vt:lpstr>Why is F rank 2?</vt:lpstr>
      <vt:lpstr>Estimating F</vt:lpstr>
      <vt:lpstr>Estimating F – 8-point algorithm</vt:lpstr>
      <vt:lpstr>8-point algorithm</vt:lpstr>
      <vt:lpstr>8-point algorithm – Problem?</vt:lpstr>
      <vt:lpstr>Recovering camera parameters from F / E</vt:lpstr>
      <vt:lpstr>Recovering camera parameters from E</vt:lpstr>
      <vt:lpstr>Recovering camera parameters from E</vt:lpstr>
      <vt:lpstr>Recovering camera parameters from E</vt:lpstr>
      <vt:lpstr>8-point algorithm</vt:lpstr>
      <vt:lpstr>Structure-from-motion</vt:lpstr>
      <vt:lpstr>The correspondence problem</vt:lpstr>
      <vt:lpstr>Till now</vt:lpstr>
      <vt:lpstr>Till now</vt:lpstr>
      <vt:lpstr>Other applications of correspondence </vt:lpstr>
      <vt:lpstr>Correspondence can be challenging</vt:lpstr>
      <vt:lpstr>Correspondence</vt:lpstr>
      <vt:lpstr>Harder case</vt:lpstr>
      <vt:lpstr>Harder still?</vt:lpstr>
      <vt:lpstr>Answer below (look for tiny colored squares…)</vt:lpstr>
      <vt:lpstr>Sparse vs dense correspondence</vt:lpstr>
      <vt:lpstr>Sparse correspondence</vt:lpstr>
      <vt:lpstr>What makes a good feature point?</vt:lpstr>
      <vt:lpstr>Characteristics of good feature points</vt:lpstr>
      <vt:lpstr>Goal: repeatability</vt:lpstr>
      <vt:lpstr>Goal: distinctiveness</vt:lpstr>
      <vt:lpstr>The correspondence problem</vt:lpstr>
      <vt:lpstr>What does an image look like?</vt:lpstr>
      <vt:lpstr>The aperture problem</vt:lpstr>
      <vt:lpstr>The aperture problem</vt:lpstr>
      <vt:lpstr>The aperture problem</vt:lpstr>
      <vt:lpstr>The aperture problem</vt:lpstr>
      <vt:lpstr>The aperture problem</vt:lpstr>
      <vt:lpstr>The aperture problem</vt:lpstr>
      <vt:lpstr>Sparse correspondences</vt:lpstr>
      <vt:lpstr>Interest point detectors</vt:lpstr>
      <vt:lpstr>Harris corner detector</vt:lpstr>
      <vt:lpstr>Corner Detection: Basic Idea</vt:lpstr>
      <vt:lpstr>Corner detection the math</vt:lpstr>
      <vt:lpstr>Corner detection:  the math</vt:lpstr>
      <vt:lpstr>Corner Detection: Mathematics</vt:lpstr>
      <vt:lpstr>Corner Detection: Mathematics</vt:lpstr>
      <vt:lpstr>Corner Detection: Mathematics</vt:lpstr>
      <vt:lpstr>Corner Detection: Mathematics</vt:lpstr>
      <vt:lpstr>Small motion assumption</vt:lpstr>
      <vt:lpstr>Corner detection:  the math</vt:lpstr>
      <vt:lpstr>Corner detection:  the math</vt:lpstr>
      <vt:lpstr>Interpreting the second moment matrix</vt:lpstr>
      <vt:lpstr>PowerPoint Presentation</vt:lpstr>
      <vt:lpstr>PowerPoint Presentation</vt:lpstr>
      <vt:lpstr>PowerPoint Presentation</vt:lpstr>
      <vt:lpstr>Eigenvalues and eigenvectors of M</vt:lpstr>
      <vt:lpstr>Eigenvalues and eigenvectors of M</vt:lpstr>
      <vt:lpstr>Interpreting the eigenvalues</vt:lpstr>
      <vt:lpstr>Corner detection:  the math</vt:lpstr>
      <vt:lpstr>Corner detection summary</vt:lpstr>
      <vt:lpstr>Corner detection summary</vt:lpstr>
      <vt:lpstr>The Harris operator</vt:lpstr>
      <vt:lpstr>Corner response function</vt:lpstr>
      <vt:lpstr>The Harris operator</vt:lpstr>
      <vt:lpstr>Harris Detector [Harris88]</vt:lpstr>
      <vt:lpstr>Weighting the derivatives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Feature extraction: Corners and blobs</vt:lpstr>
      <vt:lpstr>Another common definition of f</vt:lpstr>
      <vt:lpstr>Scale selection</vt:lpstr>
      <vt:lpstr>Laplacian of Gaussian</vt:lpstr>
      <vt:lpstr>Characteristic scale</vt:lpstr>
      <vt:lpstr>Find local maxima in position-scale space</vt:lpstr>
      <vt:lpstr>Scale-space blob detector: Example</vt:lpstr>
      <vt:lpstr>Scale-space blob detector: Example</vt:lpstr>
      <vt:lpstr>Scale-space blob detector: Example</vt:lpstr>
      <vt:lpstr>Matching feature points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Bharath Hariharan</dc:creator>
  <cp:keywords/>
  <dc:description/>
  <cp:lastModifiedBy>Bharath Hariharan</cp:lastModifiedBy>
  <cp:revision>5</cp:revision>
  <dcterms:created xsi:type="dcterms:W3CDTF">2018-09-21T22:07:04Z</dcterms:created>
  <dcterms:modified xsi:type="dcterms:W3CDTF">2018-09-25T15:10:59Z</dcterms:modified>
  <cp:category/>
</cp:coreProperties>
</file>