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350" r:id="rId2"/>
    <p:sldId id="288" r:id="rId3"/>
    <p:sldId id="279" r:id="rId4"/>
    <p:sldId id="285" r:id="rId5"/>
    <p:sldId id="286" r:id="rId6"/>
    <p:sldId id="287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84" r:id="rId16"/>
    <p:sldId id="300" r:id="rId17"/>
    <p:sldId id="301" r:id="rId18"/>
    <p:sldId id="302" r:id="rId19"/>
    <p:sldId id="303" r:id="rId20"/>
    <p:sldId id="349" r:id="rId21"/>
    <p:sldId id="273" r:id="rId22"/>
    <p:sldId id="274" r:id="rId23"/>
    <p:sldId id="304" r:id="rId24"/>
    <p:sldId id="280" r:id="rId25"/>
    <p:sldId id="281" r:id="rId26"/>
    <p:sldId id="282" r:id="rId27"/>
    <p:sldId id="283" r:id="rId28"/>
    <p:sldId id="305" r:id="rId29"/>
    <p:sldId id="306" r:id="rId30"/>
    <p:sldId id="307" r:id="rId31"/>
    <p:sldId id="275" r:id="rId32"/>
    <p:sldId id="276" r:id="rId33"/>
    <p:sldId id="278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24" r:id="rId46"/>
    <p:sldId id="325" r:id="rId47"/>
    <p:sldId id="297" r:id="rId48"/>
    <p:sldId id="326" r:id="rId49"/>
    <p:sldId id="327" r:id="rId50"/>
    <p:sldId id="328" r:id="rId51"/>
    <p:sldId id="257" r:id="rId52"/>
    <p:sldId id="334" r:id="rId53"/>
    <p:sldId id="258" r:id="rId54"/>
    <p:sldId id="259" r:id="rId55"/>
    <p:sldId id="260" r:id="rId56"/>
    <p:sldId id="335" r:id="rId57"/>
    <p:sldId id="261" r:id="rId58"/>
    <p:sldId id="262" r:id="rId59"/>
    <p:sldId id="263" r:id="rId60"/>
    <p:sldId id="264" r:id="rId61"/>
    <p:sldId id="265" r:id="rId62"/>
    <p:sldId id="266" r:id="rId63"/>
    <p:sldId id="267" r:id="rId64"/>
    <p:sldId id="268" r:id="rId65"/>
    <p:sldId id="269" r:id="rId66"/>
    <p:sldId id="271" r:id="rId67"/>
    <p:sldId id="272" r:id="rId68"/>
    <p:sldId id="270" r:id="rId69"/>
    <p:sldId id="336" r:id="rId70"/>
    <p:sldId id="337" r:id="rId71"/>
    <p:sldId id="338" r:id="rId72"/>
    <p:sldId id="339" r:id="rId73"/>
    <p:sldId id="340" r:id="rId74"/>
    <p:sldId id="341" r:id="rId75"/>
    <p:sldId id="342" r:id="rId76"/>
    <p:sldId id="343" r:id="rId77"/>
    <p:sldId id="344" r:id="rId78"/>
    <p:sldId id="277" r:id="rId79"/>
    <p:sldId id="345" r:id="rId80"/>
    <p:sldId id="346" r:id="rId81"/>
    <p:sldId id="347" r:id="rId82"/>
    <p:sldId id="348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24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33A1C-0BA8-ED4B-85BE-B304DFA8E581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9B521-22D9-8A42-9C81-FAFDE2C48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0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10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Special stereo viewer</a:t>
            </a:r>
          </a:p>
        </p:txBody>
      </p:sp>
    </p:spTree>
    <p:extLst>
      <p:ext uri="{BB962C8B-B14F-4D97-AF65-F5344CB8AC3E}">
        <p14:creationId xmlns:p14="http://schemas.microsoft.com/office/powerpoint/2010/main" val="33421263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Abraham Lincoln and General George McClellan in the generals tent near Antietam battlefield October 3, 1862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12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D1A7C6-64BD-4260-B379-19E577421018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75800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68155-4F81-4408-A7FC-EA1CD92B6B85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3600151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9CE023-128E-4856-BCB6-506FF27BFF96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 me give you an intuition of what is going on. Suppose we have the standard line fitting problem in presence of outliers.</a:t>
            </a:r>
          </a:p>
          <a:p>
            <a:r>
              <a:rPr lang="en-US"/>
              <a:t>We can formulate this problem as follows: want to find the best partition of points in inlier set and outlier set such that…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The objective consists of adjusting the parameters of a model function so as to best fit a data set. </a:t>
            </a:r>
          </a:p>
          <a:p>
            <a:r>
              <a:rPr lang="en-US"/>
              <a:t>"best" is defined by a function f that needs to be minimized.</a:t>
            </a:r>
          </a:p>
          <a:p>
            <a:endParaRPr lang="en-US"/>
          </a:p>
          <a:p>
            <a:r>
              <a:rPr lang="en-US"/>
              <a:t>Such that the best parameter of fitting the line give rise to a residual error lower that delta</a:t>
            </a:r>
          </a:p>
          <a:p>
            <a:endParaRPr lang="en-US"/>
          </a:p>
          <a:p>
            <a:r>
              <a:rPr lang="en-US"/>
              <a:t>as when the sum, </a:t>
            </a:r>
            <a:r>
              <a:rPr lang="en-US" i="1"/>
              <a:t>S</a:t>
            </a:r>
            <a:r>
              <a:rPr lang="en-US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617410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0EBD-25A8-4D2D-84D6-A0B57D3202AA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give you an intuition of what is going on. Suppose we have the standard line fitting problem in presence of outliers.</a:t>
            </a:r>
          </a:p>
          <a:p>
            <a:r>
              <a:rPr lang="en-US" dirty="0"/>
              <a:t>We can formulate this problem as follows: want to find the best partition of points in </a:t>
            </a:r>
            <a:r>
              <a:rPr lang="en-US" dirty="0" err="1"/>
              <a:t>inlier</a:t>
            </a:r>
            <a:r>
              <a:rPr lang="en-US" dirty="0"/>
              <a:t> set and outlier set such that…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objective consists of adjusting the parameters of a model function so as to best fit a data set. </a:t>
            </a:r>
          </a:p>
          <a:p>
            <a:r>
              <a:rPr lang="en-US" dirty="0"/>
              <a:t>"best" is defined by a function f that needs to be minimized.</a:t>
            </a:r>
          </a:p>
          <a:p>
            <a:endParaRPr lang="en-US" dirty="0"/>
          </a:p>
          <a:p>
            <a:r>
              <a:rPr lang="en-US" dirty="0"/>
              <a:t>Such that the best parameter of fitting the line give rise to a residual error lower that delta</a:t>
            </a:r>
          </a:p>
          <a:p>
            <a:endParaRPr lang="en-US" dirty="0"/>
          </a:p>
          <a:p>
            <a:r>
              <a:rPr lang="en-US" dirty="0"/>
              <a:t>as when the sum, </a:t>
            </a:r>
            <a:r>
              <a:rPr lang="en-US" i="1" dirty="0"/>
              <a:t>S</a:t>
            </a:r>
            <a:r>
              <a:rPr lang="en-US" dirty="0"/>
              <a:t>, of squared residuals </a:t>
            </a:r>
          </a:p>
        </p:txBody>
      </p:sp>
    </p:spTree>
    <p:extLst>
      <p:ext uri="{BB962C8B-B14F-4D97-AF65-F5344CB8AC3E}">
        <p14:creationId xmlns:p14="http://schemas.microsoft.com/office/powerpoint/2010/main" val="1971317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(1-(1-e)^s)^N</a:t>
            </a:r>
            <a:r>
              <a:rPr lang="en-US" baseline="0" dirty="0"/>
              <a:t> = 1-p</a:t>
            </a:r>
          </a:p>
          <a:p>
            <a:endParaRPr lang="en-US" baseline="0" dirty="0"/>
          </a:p>
          <a:p>
            <a:r>
              <a:rPr lang="en-US" baseline="0" dirty="0"/>
              <a:t>(1-e)^s = all fail = 1-P 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27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E7357-C13C-4100-BB28-147651F3EA9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98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16130" indent="-275434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01738" indent="-220348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542433" indent="-220348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1983128" indent="-220348" defTabSz="938008"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423823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864518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305213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745908" indent="-220348" defTabSz="93800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fld id="{7F03F6AB-8A23-3D44-B2DA-A26D8890B776}" type="slidenum">
              <a:rPr lang="en-US" sz="1200">
                <a:solidFill>
                  <a:srgbClr val="000000"/>
                </a:solidFill>
              </a:rPr>
              <a:pPr/>
              <a:t>78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697845"/>
            <a:ext cx="4600575" cy="348615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8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Stereo monochrome image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anaglyphed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red (left eye) and cyan (right eye) filters. 3D red cyan glasses are recommended to view this image correctly.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8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601C-F994-CA45-8863-564D8ED6F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47C79-25FF-CB44-9DA6-7DAE8E787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E720E-44F3-6742-A47E-8642BB03B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10877-E548-8540-B643-92743D43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C0183-FB6B-8242-818D-0CD2F198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6967D-5C86-5F49-84B7-886D249C8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BED28-94A2-BD48-B2F4-E49E8902B0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1E955-744C-074A-AA73-F3F2A4885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FD2E0-EB18-2146-A072-C9DACE0A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EF343-5985-1640-97A4-E7CC2A8AE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7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282456-4C68-CA4E-A139-B90D2A629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96C4B-7B1E-F04E-BE70-6D5798CE4E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FFFBB-8CA7-AE4E-8873-C461FCD9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0311-38D4-C047-863D-391B65E4C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929EC0-A005-E041-A676-0272A379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73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18D0-DB0A-AB4C-9DD0-1DA9E1E22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31E00-4F99-0F40-9582-B68ACAE00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85C47-CD3B-4448-B8C5-7E6D32A8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30BFA-71D8-1E44-80D3-56197C8A6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435C1-BDFD-6B46-B929-088C0795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6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A535-E3A6-2E42-8216-7884B051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A9B68-8F1B-FD48-916F-363047928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E088A-B7CC-4946-AC66-A758C49B5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0223E-1AA1-E146-AE83-8FD476416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57793-C684-5B4C-9E95-FABFD7D7D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0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4D950-703B-6E44-A462-DA1C6241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57DAE-521A-4A4D-95CA-35C2D03DAA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1B8CB-643D-1648-BA33-A656A39EA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F1DA54-0E63-CB43-801C-AA538AD7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2C358-6816-FE41-8529-BBDDC9F05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5F507-A835-064E-82DF-F39A63A62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658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60D71-A0D7-6042-9402-A3FE7AF2C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FE3F6-CE77-5846-9AB9-B3A2FA93D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DDA71-4B3D-854C-B6F6-76FBC763F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D4C50-741D-B14F-8E60-A2A9402515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93A2F9-A39D-E544-93A3-6EB6AE806C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B044A-43F2-A041-8611-C98081C49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AE0B8F-E286-2749-BD9C-7F1FEAFE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7A10C-156E-C142-845C-A6AEF200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649A-096D-714D-A284-1AD09F407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A2A484-4C5A-1740-8F39-9CA73377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18ABD8-CDE9-D845-8EE0-E0E4D7785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415F2-41C1-374B-BE95-F968AF395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5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FC632F-5572-3E43-B88B-70C59B5C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E18D4D-25CD-3044-A6AF-53A86728A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F3EF-465F-3145-891C-727648A1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69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6900-0FD6-9D44-80D9-4C3EB9619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3889B-EBD7-1049-BFCA-46078EEA3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54EE3-35D6-7344-ADC9-44F3CBC29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51C44-434C-694A-A914-E418AC35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6EE0-C73B-AA4B-8C51-0D23AE09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B0A7F-7034-7D46-BF3E-C2BA977F0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7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16D3-F793-474F-998F-D0B668520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022B98-A1E8-E84A-96A9-C106A8ECD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7EDAE-52F1-6140-A451-A5E0D0BFF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41F60B-C45C-C345-B36E-23CBF84DF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AFD5C-C055-3C4A-B0E1-FDF2334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436F8-3D65-B84F-AA7F-1BEB59CD4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7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40938-D6F7-BB4A-A7FA-0A991301D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B8DB8-C4BE-4840-8BB5-E94661B84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2C2A4-8EF3-B143-B007-2B3E7140A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0CFB6-FB9E-0D40-844E-593F2D5F8798}" type="datetimeFigureOut">
              <a:rPr lang="en-US" smtClean="0"/>
              <a:t>9/16/18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CF0D0-1CAA-5E4F-BAD2-CAB0A947E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92AA7-594A-464A-B533-38B95A6582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A2C9-42B9-E442-9AAB-9C7F36589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9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.bin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az\ppt\teaching\cv\sa_yorick0.mpg" TargetMode="External"/><Relationship Id="rId1" Type="http://schemas.microsoft.com/office/2007/relationships/media" Target="file:///C:\az\ppt\teaching\cv\sa_yorick0.mpg" TargetMode="External"/><Relationship Id="rId5" Type="http://schemas.openxmlformats.org/officeDocument/2006/relationships/image" Target="../media/image44.tiff"/><Relationship Id="rId4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tags" Target="../tags/tag4.xml"/><Relationship Id="rId7" Type="http://schemas.openxmlformats.org/officeDocument/2006/relationships/image" Target="../media/image88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DD4E049-03BD-434A-A7ED-840318A5A8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FC9780E-B5FA-0C49-A6EF-41FFBD2B4C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91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210" y="3808730"/>
            <a:ext cx="65913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4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4354831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 equations!</a:t>
            </a:r>
          </a:p>
          <a:p>
            <a:r>
              <a:rPr lang="en-US" dirty="0"/>
              <a:t>Are the equations linear in the parameters?</a:t>
            </a:r>
          </a:p>
          <a:p>
            <a:r>
              <a:rPr lang="en-US" dirty="0"/>
              <a:t>How many equations do we need?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70" y="4046268"/>
            <a:ext cx="8606790" cy="81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96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matrix vector form: </a:t>
            </a:r>
            <a:r>
              <a:rPr lang="en-US" dirty="0" err="1">
                <a:solidFill>
                  <a:srgbClr val="FF0000"/>
                </a:solidFill>
              </a:rPr>
              <a:t>A</a:t>
            </a:r>
            <a:r>
              <a:rPr lang="en-US" dirty="0" err="1"/>
              <a:t>p</a:t>
            </a:r>
            <a:r>
              <a:rPr lang="en-US" dirty="0"/>
              <a:t> = 0</a:t>
            </a:r>
          </a:p>
          <a:p>
            <a:r>
              <a:rPr lang="en-US" dirty="0"/>
              <a:t>6 points give 12 equations, 12 variables to solve for</a:t>
            </a:r>
          </a:p>
          <a:p>
            <a:r>
              <a:rPr lang="en-US" dirty="0"/>
              <a:t>But can only solve </a:t>
            </a:r>
            <a:r>
              <a:rPr lang="en-US" dirty="0" err="1"/>
              <a:t>upto</a:t>
            </a:r>
            <a:r>
              <a:rPr lang="en-US" dirty="0"/>
              <a:t> scale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40" y="1840278"/>
            <a:ext cx="8606790" cy="817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460" y="3283482"/>
            <a:ext cx="8195310" cy="2403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2590" y="2331720"/>
            <a:ext cx="8789670" cy="514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71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matrix vector form: </a:t>
                </a:r>
                <a:r>
                  <a:rPr lang="en-US" dirty="0" err="1">
                    <a:solidFill>
                      <a:srgbClr val="FF0000"/>
                    </a:solidFill>
                  </a:rPr>
                  <a:t>A</a:t>
                </a:r>
                <a:r>
                  <a:rPr lang="en-US" dirty="0" err="1"/>
                  <a:t>p</a:t>
                </a:r>
                <a:r>
                  <a:rPr lang="en-US" dirty="0"/>
                  <a:t> = 0</a:t>
                </a:r>
              </a:p>
              <a:p>
                <a:r>
                  <a:rPr lang="en-US" dirty="0"/>
                  <a:t>We want non-trivial solutions</a:t>
                </a:r>
              </a:p>
              <a:p>
                <a:r>
                  <a:rPr lang="en-US" dirty="0"/>
                  <a:t>If p is a solution,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p is a solution too</a:t>
                </a:r>
              </a:p>
              <a:p>
                <a:r>
                  <a:rPr lang="en-US" dirty="0"/>
                  <a:t>Let’s just search for a solution with unit norm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do you solve this?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20" y="3967480"/>
            <a:ext cx="1447800" cy="4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340" y="4919980"/>
            <a:ext cx="14986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5830" y="4366261"/>
            <a:ext cx="138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s.t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2484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152650" y="1825625"/>
                <a:ext cx="7886700" cy="492950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matrix vector form: </a:t>
                </a:r>
                <a:r>
                  <a:rPr lang="en-US" dirty="0" err="1">
                    <a:solidFill>
                      <a:srgbClr val="FF0000"/>
                    </a:solidFill>
                  </a:rPr>
                  <a:t>A</a:t>
                </a:r>
                <a:r>
                  <a:rPr lang="en-US" dirty="0" err="1"/>
                  <a:t>p</a:t>
                </a:r>
                <a:r>
                  <a:rPr lang="en-US" dirty="0"/>
                  <a:t> = 0</a:t>
                </a:r>
              </a:p>
              <a:p>
                <a:r>
                  <a:rPr lang="en-US" dirty="0"/>
                  <a:t>We want non-trivial solutions</a:t>
                </a:r>
              </a:p>
              <a:p>
                <a:r>
                  <a:rPr lang="en-US" dirty="0"/>
                  <a:t>If p is a solution,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dirty="0"/>
                  <a:t>p is a solution too</a:t>
                </a:r>
              </a:p>
              <a:p>
                <a:r>
                  <a:rPr lang="en-US" dirty="0"/>
                  <a:t>Let’s just search for a solution with unit norm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How do you solve this? </a:t>
                </a:r>
                <a:r>
                  <a:rPr lang="en-US" i="1" dirty="0"/>
                  <a:t>Eigenvector with 0 eigenvalue!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2650" y="1825625"/>
                <a:ext cx="7886700" cy="4929505"/>
              </a:xfrm>
              <a:blipFill>
                <a:blip r:embed="rId2"/>
                <a:stretch>
                  <a:fillRect l="-1447" t="-2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020" y="3967480"/>
            <a:ext cx="1447800" cy="43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340" y="4919980"/>
            <a:ext cx="1498600" cy="469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35830" y="4366261"/>
            <a:ext cx="138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s.t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174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6 world points for which we know image locations</a:t>
            </a:r>
          </a:p>
          <a:p>
            <a:r>
              <a:rPr lang="en-US" dirty="0"/>
              <a:t>Would any 6 points work?</a:t>
            </a:r>
          </a:p>
          <a:p>
            <a:pPr lvl="1"/>
            <a:r>
              <a:rPr lang="en-US" dirty="0"/>
              <a:t>What if all 6 points are the same?</a:t>
            </a:r>
          </a:p>
          <a:p>
            <a:r>
              <a:rPr lang="en-US" dirty="0"/>
              <a:t>Need at least 6 non-coplanar points!</a:t>
            </a:r>
          </a:p>
        </p:txBody>
      </p:sp>
    </p:spTree>
    <p:extLst>
      <p:ext uri="{BB962C8B-B14F-4D97-AF65-F5344CB8AC3E}">
        <p14:creationId xmlns:p14="http://schemas.microsoft.com/office/powerpoint/2010/main" val="2626963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3262630"/>
            <a:ext cx="7886700" cy="2914333"/>
          </a:xfrm>
        </p:spPr>
        <p:txBody>
          <a:bodyPr/>
          <a:lstStyle/>
          <a:p>
            <a:r>
              <a:rPr lang="en-US" dirty="0"/>
              <a:t>How do we get K, R and t from P?</a:t>
            </a:r>
          </a:p>
          <a:p>
            <a:r>
              <a:rPr lang="en-US" dirty="0"/>
              <a:t>Need to make some assumptions about K</a:t>
            </a:r>
          </a:p>
          <a:p>
            <a:r>
              <a:rPr lang="en-US" dirty="0"/>
              <a:t>What if K is upper triangular?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452370"/>
            <a:ext cx="4038600" cy="55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1" y="4869180"/>
            <a:ext cx="2851541" cy="128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9600" y="6164581"/>
            <a:ext cx="2899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Added skew if image x and y axes are </a:t>
            </a:r>
            <a:r>
              <a:rPr lang="en-US"/>
              <a:t>not perpendicular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998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1548130"/>
            <a:ext cx="7886700" cy="4989831"/>
          </a:xfrm>
        </p:spPr>
        <p:txBody>
          <a:bodyPr>
            <a:normAutofit/>
          </a:bodyPr>
          <a:lstStyle/>
          <a:p>
            <a:r>
              <a:rPr lang="en-US" dirty="0"/>
              <a:t>How do we get K, R and t from P?</a:t>
            </a:r>
          </a:p>
          <a:p>
            <a:r>
              <a:rPr lang="en-US" dirty="0"/>
              <a:t>Need to make some assumptions about K</a:t>
            </a:r>
          </a:p>
          <a:p>
            <a:r>
              <a:rPr lang="en-US" dirty="0"/>
              <a:t>What if K is upper triangular?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= K [ R  t]</a:t>
            </a:r>
          </a:p>
          <a:p>
            <a:r>
              <a:rPr lang="en-US" dirty="0"/>
              <a:t>First 3 x 3 matrix of P is KR</a:t>
            </a:r>
          </a:p>
          <a:p>
            <a:r>
              <a:rPr lang="en-US" dirty="0"/>
              <a:t>“RQ” decomposition: decomposes an n x n matrix into product of upper triangular and rotation matrix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760" y="3179762"/>
            <a:ext cx="2851541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80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1548130"/>
            <a:ext cx="7886700" cy="4989831"/>
          </a:xfrm>
        </p:spPr>
        <p:txBody>
          <a:bodyPr>
            <a:normAutofit/>
          </a:bodyPr>
          <a:lstStyle/>
          <a:p>
            <a:r>
              <a:rPr lang="en-US" dirty="0"/>
              <a:t>How do we get K, R and t from P?</a:t>
            </a:r>
          </a:p>
          <a:p>
            <a:r>
              <a:rPr lang="en-US" dirty="0"/>
              <a:t>Need to make some assumptions about K</a:t>
            </a:r>
          </a:p>
          <a:p>
            <a:r>
              <a:rPr lang="en-US" dirty="0"/>
              <a:t>What if K is upper triangular?</a:t>
            </a:r>
          </a:p>
          <a:p>
            <a:r>
              <a:rPr lang="en-US" dirty="0"/>
              <a:t>P = K [ R  t]</a:t>
            </a:r>
          </a:p>
          <a:p>
            <a:r>
              <a:rPr lang="en-US" dirty="0"/>
              <a:t>First 3 x 3 matrix of P is KR</a:t>
            </a:r>
          </a:p>
          <a:p>
            <a:r>
              <a:rPr lang="en-US" dirty="0"/>
              <a:t>“RQ” decomposition: decomposes an n x n matrix into product of upper triangular and rotation matrix</a:t>
            </a:r>
          </a:p>
          <a:p>
            <a:r>
              <a:rPr lang="en-US" dirty="0"/>
              <a:t>t = K</a:t>
            </a:r>
            <a:r>
              <a:rPr lang="en-US" baseline="30000" dirty="0"/>
              <a:t>-1</a:t>
            </a:r>
            <a:r>
              <a:rPr lang="en-US" dirty="0"/>
              <a:t>P[:,2] </a:t>
            </a:r>
            <a:r>
              <a:rPr lang="en-US" dirty="0">
                <a:sym typeface="Wingdings"/>
              </a:rPr>
              <a:t> last column of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930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and pose estimation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210" y="2022593"/>
            <a:ext cx="5566410" cy="371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3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riangle 43"/>
          <p:cNvSpPr/>
          <p:nvPr/>
        </p:nvSpPr>
        <p:spPr>
          <a:xfrm rot="5400000">
            <a:off x="7131845" y="3436145"/>
            <a:ext cx="500059" cy="3143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720327" y="2217182"/>
            <a:ext cx="2004448" cy="2683266"/>
            <a:chOff x="5967977" y="2102882"/>
            <a:chExt cx="2004448" cy="2683266"/>
          </a:xfrm>
        </p:grpSpPr>
        <p:sp>
          <p:nvSpPr>
            <p:cNvPr id="13" name="TextBox 12"/>
            <p:cNvSpPr txBox="1"/>
            <p:nvPr/>
          </p:nvSpPr>
          <p:spPr>
            <a:xfrm>
              <a:off x="7429118" y="2102882"/>
              <a:ext cx="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Y</a:t>
              </a: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5967977" y="3499440"/>
              <a:ext cx="1455875" cy="101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7395873" y="2104184"/>
              <a:ext cx="17346" cy="1373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6431536" y="3510073"/>
              <a:ext cx="944469" cy="115357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536405" y="4416816"/>
              <a:ext cx="421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89846" y="3491314"/>
              <a:ext cx="4218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12264" y="3396661"/>
              <a:ext cx="160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O</a:t>
              </a: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7381875" y="3400425"/>
            <a:ext cx="614363" cy="4000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44"/>
          <p:cNvSpPr/>
          <p:nvPr/>
        </p:nvSpPr>
        <p:spPr>
          <a:xfrm>
            <a:off x="2524125" y="3000375"/>
            <a:ext cx="1728788" cy="1500188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2509839" y="2314575"/>
            <a:ext cx="14287" cy="218598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2495551" y="4500564"/>
            <a:ext cx="2157413" cy="1428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809751" y="4529139"/>
            <a:ext cx="714375" cy="714375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240881" y="4526354"/>
            <a:ext cx="51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X’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3007" y="2464190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Y’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16782" y="5102615"/>
            <a:ext cx="55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Z’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459275" y="4463461"/>
            <a:ext cx="52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O’</a:t>
            </a:r>
          </a:p>
        </p:txBody>
      </p:sp>
    </p:spTree>
    <p:extLst>
      <p:ext uri="{BB962C8B-B14F-4D97-AF65-F5344CB8AC3E}">
        <p14:creationId xmlns:p14="http://schemas.microsoft.com/office/powerpoint/2010/main" val="2288793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6052C84B-9123-D848-AA55-1A30CD4ABA7D}"/>
              </a:ext>
            </a:extLst>
          </p:cNvPr>
          <p:cNvSpPr/>
          <p:nvPr/>
        </p:nvSpPr>
        <p:spPr>
          <a:xfrm>
            <a:off x="7463790" y="2228850"/>
            <a:ext cx="845820" cy="114300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4977130"/>
            <a:ext cx="2438400" cy="469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275BEF-676B-C54C-B32F-893BDC20440F}"/>
              </a:ext>
            </a:extLst>
          </p:cNvPr>
          <p:cNvSpPr txBox="1"/>
          <p:nvPr/>
        </p:nvSpPr>
        <p:spPr>
          <a:xfrm>
            <a:off x="6812280" y="3429000"/>
            <a:ext cx="2366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Can we recover this from just a single equation?</a:t>
            </a:r>
          </a:p>
        </p:txBody>
      </p:sp>
    </p:spTree>
    <p:extLst>
      <p:ext uri="{BB962C8B-B14F-4D97-AF65-F5344CB8AC3E}">
        <p14:creationId xmlns:p14="http://schemas.microsoft.com/office/powerpoint/2010/main" val="3883374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85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45000" y="5704840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4310" y="5889506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70" y="3790950"/>
            <a:ext cx="787400" cy="4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250" y="3779044"/>
            <a:ext cx="78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5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0" y="4170999"/>
            <a:ext cx="29210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0" y="2011680"/>
            <a:ext cx="2921000" cy="685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280" y="1529080"/>
            <a:ext cx="787400" cy="165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280" y="3688399"/>
            <a:ext cx="787400" cy="1651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020" y="2354580"/>
            <a:ext cx="736600" cy="2197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7" idx="3"/>
            <a:endCxn id="10" idx="1"/>
          </p:cNvCxnSpPr>
          <p:nvPr/>
        </p:nvCxnSpPr>
        <p:spPr>
          <a:xfrm>
            <a:off x="7556500" y="2354580"/>
            <a:ext cx="731520" cy="1098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6" idx="3"/>
            <a:endCxn id="10" idx="1"/>
          </p:cNvCxnSpPr>
          <p:nvPr/>
        </p:nvCxnSpPr>
        <p:spPr>
          <a:xfrm flipV="1">
            <a:off x="7556500" y="3453131"/>
            <a:ext cx="731520" cy="1060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1"/>
            <a:endCxn id="9" idx="3"/>
          </p:cNvCxnSpPr>
          <p:nvPr/>
        </p:nvCxnSpPr>
        <p:spPr>
          <a:xfrm flipH="1">
            <a:off x="3535680" y="4513899"/>
            <a:ext cx="1099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7" idx="1"/>
            <a:endCxn id="8" idx="3"/>
          </p:cNvCxnSpPr>
          <p:nvPr/>
        </p:nvCxnSpPr>
        <p:spPr>
          <a:xfrm flipH="1">
            <a:off x="3535680" y="2354580"/>
            <a:ext cx="10998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8581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590" y="1943100"/>
            <a:ext cx="2921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2881312"/>
            <a:ext cx="5452110" cy="16589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180" y="4792655"/>
            <a:ext cx="8515350" cy="387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4010" y="5256708"/>
            <a:ext cx="8961120" cy="3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88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52650" y="3702052"/>
            <a:ext cx="7886700" cy="2474911"/>
          </a:xfrm>
        </p:spPr>
        <p:txBody>
          <a:bodyPr/>
          <a:lstStyle/>
          <a:p>
            <a:r>
              <a:rPr lang="en-US" dirty="0"/>
              <a:t>1 image gives 2 equations</a:t>
            </a:r>
          </a:p>
          <a:p>
            <a:r>
              <a:rPr lang="en-US" dirty="0"/>
              <a:t>Need 2 images!</a:t>
            </a:r>
          </a:p>
          <a:p>
            <a:r>
              <a:rPr lang="en-US" dirty="0"/>
              <a:t>Solve linear equations to get 3D point location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720" y="1690689"/>
            <a:ext cx="2921000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440" y="2606278"/>
            <a:ext cx="8961120" cy="351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40" y="3114737"/>
            <a:ext cx="8961120" cy="35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02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945" y="1818322"/>
            <a:ext cx="5452110" cy="1658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40" y="4138930"/>
            <a:ext cx="4549140" cy="83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40" y="5293493"/>
            <a:ext cx="4549140" cy="84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74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7140" y="1784350"/>
            <a:ext cx="4549140" cy="838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140" y="2916053"/>
            <a:ext cx="4549140" cy="844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818" y="4329820"/>
            <a:ext cx="4952365" cy="174880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604260" y="6092190"/>
            <a:ext cx="497205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Reprojection</a:t>
            </a:r>
            <a:r>
              <a:rPr lang="en-US" dirty="0">
                <a:solidFill>
                  <a:schemeClr val="bg1"/>
                </a:solidFill>
              </a:rPr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302761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vs non-linear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3367004"/>
            <a:ext cx="7886700" cy="280995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Reprojection</a:t>
            </a:r>
            <a:r>
              <a:rPr lang="en-US" dirty="0"/>
              <a:t> error is the squared error between the true image coordinates of a point and the projected coordinates of hypothesized 3D point</a:t>
            </a:r>
          </a:p>
          <a:p>
            <a:r>
              <a:rPr lang="en-US" dirty="0"/>
              <a:t>Actual error we care about</a:t>
            </a:r>
          </a:p>
          <a:p>
            <a:r>
              <a:rPr lang="en-US" dirty="0"/>
              <a:t>Minimize total sum of </a:t>
            </a:r>
            <a:r>
              <a:rPr lang="en-US" dirty="0" err="1"/>
              <a:t>reprojection</a:t>
            </a:r>
            <a:r>
              <a:rPr lang="en-US" dirty="0"/>
              <a:t> error across all images</a:t>
            </a:r>
          </a:p>
          <a:p>
            <a:r>
              <a:rPr lang="en-US" i="1" dirty="0"/>
              <a:t>Non-linear optimization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698" y="1310235"/>
            <a:ext cx="4602163" cy="162513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87140" y="2997672"/>
            <a:ext cx="462045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Reprojection</a:t>
            </a:r>
            <a:r>
              <a:rPr lang="en-US" dirty="0">
                <a:solidFill>
                  <a:schemeClr val="bg1"/>
                </a:solidFill>
              </a:rPr>
              <a:t> error</a:t>
            </a:r>
          </a:p>
        </p:txBody>
      </p:sp>
    </p:spTree>
    <p:extLst>
      <p:ext uri="{BB962C8B-B14F-4D97-AF65-F5344CB8AC3E}">
        <p14:creationId xmlns:p14="http://schemas.microsoft.com/office/powerpoint/2010/main" val="239096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Fitting: find the parameters of a model that best fit the data</a:t>
            </a:r>
          </a:p>
          <a:p>
            <a:r>
              <a:rPr lang="en-US" dirty="0"/>
              <a:t>Other examples:</a:t>
            </a:r>
          </a:p>
          <a:p>
            <a:pPr lvl="1"/>
            <a:r>
              <a:rPr lang="en-US" dirty="0"/>
              <a:t>least squares linear regression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in general</a:t>
            </a:r>
          </a:p>
        </p:txBody>
      </p:sp>
    </p:spTree>
    <p:extLst>
      <p:ext uri="{BB962C8B-B14F-4D97-AF65-F5344CB8AC3E}">
        <p14:creationId xmlns:p14="http://schemas.microsoft.com/office/powerpoint/2010/main" val="2533324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Callout 13"/>
          <p:cNvSpPr/>
          <p:nvPr/>
        </p:nvSpPr>
        <p:spPr>
          <a:xfrm>
            <a:off x="6130290" y="1943100"/>
            <a:ext cx="1314450" cy="10629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282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Callout 11"/>
          <p:cNvSpPr/>
          <p:nvPr/>
        </p:nvSpPr>
        <p:spPr>
          <a:xfrm>
            <a:off x="5513070" y="2400300"/>
            <a:ext cx="605790" cy="86868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90" y="5011420"/>
            <a:ext cx="2438400" cy="469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70120" y="3234690"/>
            <a:ext cx="2103120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intrinsics</a:t>
            </a:r>
            <a:r>
              <a:rPr lang="en-US" dirty="0"/>
              <a:t>: how your camera handles pixel. Changes if you change your camera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0070" y="1348741"/>
            <a:ext cx="49149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</a:t>
            </a:r>
            <a:r>
              <a:rPr lang="en-US" dirty="0" err="1"/>
              <a:t>extrinsics</a:t>
            </a:r>
            <a:r>
              <a:rPr lang="en-US" dirty="0"/>
              <a:t>: where your camera is relative to the world. Changes if you move the camera</a:t>
            </a:r>
          </a:p>
        </p:txBody>
      </p:sp>
    </p:spTree>
    <p:extLst>
      <p:ext uri="{BB962C8B-B14F-4D97-AF65-F5344CB8AC3E}">
        <p14:creationId xmlns:p14="http://schemas.microsoft.com/office/powerpoint/2010/main" val="41138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Least squares: linear regression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2776" y="1963738"/>
            <a:ext cx="3967163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Straight Connector 5"/>
          <p:cNvCxnSpPr/>
          <p:nvPr/>
        </p:nvCxnSpPr>
        <p:spPr bwMode="auto">
          <a:xfrm rot="5400000" flipH="1" flipV="1">
            <a:off x="4629615" y="2506277"/>
            <a:ext cx="3066584" cy="2988527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872986" y="4162219"/>
            <a:ext cx="11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y = </a:t>
            </a:r>
            <a:r>
              <a:rPr lang="en-US" dirty="0" err="1"/>
              <a:t>mx</a:t>
            </a:r>
            <a:r>
              <a:rPr lang="en-US" dirty="0"/>
              <a:t> +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3601" y="301364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(</a:t>
            </a:r>
            <a:r>
              <a:rPr lang="en-US" dirty="0" err="1"/>
              <a:t>y</a:t>
            </a:r>
            <a:r>
              <a:rPr lang="en-US" baseline="-25000" dirty="0" err="1"/>
              <a:t>i</a:t>
            </a:r>
            <a:r>
              <a:rPr lang="en-US" dirty="0"/>
              <a:t>, x</a:t>
            </a:r>
            <a:r>
              <a:rPr lang="en-US" baseline="-25000" dirty="0"/>
              <a:t>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85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207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0049" y="1524001"/>
            <a:ext cx="3967163" cy="405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78724" name="Line 4"/>
          <p:cNvSpPr>
            <a:spLocks noChangeShapeType="1"/>
          </p:cNvSpPr>
          <p:nvPr/>
        </p:nvSpPr>
        <p:spPr bwMode="auto">
          <a:xfrm flipV="1">
            <a:off x="4579896" y="3522663"/>
            <a:ext cx="2895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078725" name="Line 5"/>
          <p:cNvSpPr>
            <a:spLocks noChangeShapeType="1"/>
          </p:cNvSpPr>
          <p:nvPr/>
        </p:nvSpPr>
        <p:spPr bwMode="auto">
          <a:xfrm flipV="1">
            <a:off x="6542046" y="2876551"/>
            <a:ext cx="0" cy="703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2078726" name="Line 6"/>
          <p:cNvSpPr>
            <a:spLocks noChangeShapeType="1"/>
          </p:cNvSpPr>
          <p:nvPr/>
        </p:nvSpPr>
        <p:spPr bwMode="auto">
          <a:xfrm flipV="1">
            <a:off x="5522871" y="3779838"/>
            <a:ext cx="0" cy="639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diamond" w="med" len="med"/>
            <a:tailEnd type="diamond" w="med" len="med"/>
          </a:ln>
          <a:effectLst/>
        </p:spPr>
        <p:txBody>
          <a:bodyPr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1" y="5495231"/>
            <a:ext cx="5263373" cy="100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6512362" y="3048000"/>
            <a:ext cx="149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residual error</a:t>
            </a:r>
          </a:p>
        </p:txBody>
      </p:sp>
    </p:spTree>
    <p:extLst>
      <p:ext uri="{BB962C8B-B14F-4D97-AF65-F5344CB8AC3E}">
        <p14:creationId xmlns:p14="http://schemas.microsoft.com/office/powerpoint/2010/main" val="26370734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pic>
        <p:nvPicPr>
          <p:cNvPr id="385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19474"/>
            <a:ext cx="8839201" cy="4047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50487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Outliers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828800"/>
            <a:ext cx="8951496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9556596" y="1719147"/>
            <a:ext cx="501804" cy="50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45498" y="4287645"/>
            <a:ext cx="501804" cy="50180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458200" y="1371600"/>
            <a:ext cx="1128132" cy="434898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394186" y="2435614"/>
            <a:ext cx="2910472" cy="782443"/>
          </a:xfrm>
          <a:prstGeom prst="straightConnector1">
            <a:avLst/>
          </a:prstGeom>
          <a:noFill/>
          <a:ln w="57150">
            <a:solidFill>
              <a:srgbClr val="FF0000"/>
            </a:solidFill>
            <a:tailEnd type="triangle"/>
          </a:ln>
          <a:effectLst>
            <a:outerShdw blurRad="63500" sx="101000" sy="101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12"/>
          <p:cNvSpPr txBox="1"/>
          <p:nvPr/>
        </p:nvSpPr>
        <p:spPr>
          <a:xfrm>
            <a:off x="7848601" y="971490"/>
            <a:ext cx="994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outliers</a:t>
            </a:r>
          </a:p>
        </p:txBody>
      </p:sp>
      <p:sp>
        <p:nvSpPr>
          <p:cNvPr id="9" name="Oval 8"/>
          <p:cNvSpPr/>
          <p:nvPr/>
        </p:nvSpPr>
        <p:spPr>
          <a:xfrm>
            <a:off x="7620000" y="3124200"/>
            <a:ext cx="1219200" cy="2743200"/>
          </a:xfrm>
          <a:prstGeom prst="ellipse">
            <a:avLst/>
          </a:prstGeom>
          <a:noFill/>
          <a:ln w="57150">
            <a:solidFill>
              <a:srgbClr val="00FF00"/>
            </a:solidFill>
          </a:ln>
          <a:effectLst>
            <a:outerShdw blurRad="63500" sx="107000" sy="107000" algn="ctr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170260" y="5772090"/>
            <a:ext cx="830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inliers</a:t>
            </a:r>
          </a:p>
        </p:txBody>
      </p:sp>
    </p:spTree>
    <p:extLst>
      <p:ext uri="{BB962C8B-B14F-4D97-AF65-F5344CB8AC3E}">
        <p14:creationId xmlns:p14="http://schemas.microsoft.com/office/powerpoint/2010/main" val="24456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9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Robustness</a:t>
            </a:r>
          </a:p>
        </p:txBody>
      </p:sp>
      <p:pic>
        <p:nvPicPr>
          <p:cNvPr id="373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3622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104854" y="5791200"/>
            <a:ext cx="3759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Problem: Fit a line to these </a:t>
            </a:r>
            <a:r>
              <a:rPr lang="en-US" dirty="0" err="1"/>
              <a:t>datapoints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2362200"/>
            <a:ext cx="33528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ight Arrow 6"/>
          <p:cNvSpPr/>
          <p:nvPr/>
        </p:nvSpPr>
        <p:spPr>
          <a:xfrm>
            <a:off x="5867400" y="3810000"/>
            <a:ext cx="457200" cy="5334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705600" y="3657600"/>
            <a:ext cx="3048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438854" y="5791200"/>
            <a:ext cx="1705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Least squares fit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67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3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hypothesized line</a:t>
            </a:r>
          </a:p>
          <a:p>
            <a:r>
              <a:rPr lang="en-US" dirty="0"/>
              <a:t>Count the number of points that “agree” with the line</a:t>
            </a:r>
          </a:p>
          <a:p>
            <a:pPr lvl="1"/>
            <a:r>
              <a:rPr lang="en-US" dirty="0"/>
              <a:t>“Agree” = within a small distance of the line</a:t>
            </a:r>
          </a:p>
          <a:p>
            <a:pPr lvl="1"/>
            <a:r>
              <a:rPr lang="en-US" dirty="0"/>
              <a:t>I.e., the </a:t>
            </a:r>
            <a:r>
              <a:rPr lang="en-US" b="1" dirty="0"/>
              <a:t>inliers </a:t>
            </a:r>
            <a:r>
              <a:rPr lang="en-US" dirty="0"/>
              <a:t>to that line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For all possible lines, select the one with the largest number of inliers</a:t>
            </a:r>
          </a:p>
        </p:txBody>
      </p:sp>
    </p:spTree>
    <p:extLst>
      <p:ext uri="{BB962C8B-B14F-4D97-AF65-F5344CB8AC3E}">
        <p14:creationId xmlns:p14="http://schemas.microsoft.com/office/powerpoint/2010/main" val="9153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inliers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53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5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48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76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78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91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19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53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0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62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67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19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43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48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400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29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010400" y="3810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324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91200" y="4419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24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0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81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629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72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1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48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05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16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20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543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162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315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48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953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876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029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626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191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495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648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00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inliers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53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5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48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76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78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91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19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53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0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505200" y="2057400"/>
            <a:ext cx="4953000" cy="3048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62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67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19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43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48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400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29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010400" y="3810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324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791200" y="4419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24600" y="4876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0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81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629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72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1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48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05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16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20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543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162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315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48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4953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876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029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55626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191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495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648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5320694" y="6019800"/>
            <a:ext cx="1461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Inliers: 3</a:t>
            </a:r>
          </a:p>
        </p:txBody>
      </p:sp>
    </p:spTree>
    <p:extLst>
      <p:ext uri="{BB962C8B-B14F-4D97-AF65-F5344CB8AC3E}">
        <p14:creationId xmlns:p14="http://schemas.microsoft.com/office/powerpoint/2010/main" val="13738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47" grpId="0" animBg="1"/>
      <p:bldP spid="47" grpId="1" animBg="1"/>
      <p:bldP spid="55" grpId="0" animBg="1"/>
      <p:bldP spid="55" grpId="1" animBg="1"/>
      <p:bldP spid="5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Counting inliers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2400" y="1676400"/>
            <a:ext cx="4267200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rot="5400000" flipH="1" flipV="1">
            <a:off x="2993922" y="2140974"/>
            <a:ext cx="4756356" cy="3276600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953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054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482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876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5720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19600" y="4953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278086" y="5181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191000" y="5410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419600" y="5105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953000" y="4114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8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410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102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62600" y="3276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5867400" y="3124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0198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943600" y="2667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2484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6400800" y="2198914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6629400" y="1981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81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324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6172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477000" y="3886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0800" y="3657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781800" y="3429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629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172200" y="3352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7912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2484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6705600" y="4572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7162800" y="4495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7620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543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162800" y="4038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7315200" y="3733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7848600" y="4800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3340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105400" y="3048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648200" y="29718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876800" y="3505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5029200" y="2514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4572000" y="2438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4191000" y="28956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495800" y="27432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4648200" y="2286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5320694" y="6019800"/>
            <a:ext cx="1643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Inliers: 20</a:t>
            </a:r>
          </a:p>
        </p:txBody>
      </p:sp>
    </p:spTree>
    <p:extLst>
      <p:ext uri="{BB962C8B-B14F-4D97-AF65-F5344CB8AC3E}">
        <p14:creationId xmlns:p14="http://schemas.microsoft.com/office/powerpoint/2010/main" val="65445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6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find the best line?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Unlike least-squares, no simple closed-form solution </a:t>
            </a:r>
          </a:p>
          <a:p>
            <a:endParaRPr lang="en-US" dirty="0"/>
          </a:p>
          <a:p>
            <a:r>
              <a:rPr lang="en-US" dirty="0"/>
              <a:t>Hypothesize-and-test</a:t>
            </a:r>
          </a:p>
          <a:p>
            <a:pPr lvl="1"/>
            <a:r>
              <a:rPr lang="en-US" dirty="0"/>
              <a:t>Try out many lines, keep the best one</a:t>
            </a:r>
          </a:p>
          <a:p>
            <a:pPr lvl="1"/>
            <a:r>
              <a:rPr lang="en-US" dirty="0"/>
              <a:t>Which lines?</a:t>
            </a:r>
          </a:p>
        </p:txBody>
      </p:sp>
    </p:spTree>
    <p:extLst>
      <p:ext uri="{BB962C8B-B14F-4D97-AF65-F5344CB8AC3E}">
        <p14:creationId xmlns:p14="http://schemas.microsoft.com/office/powerpoint/2010/main" val="223862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wn Arrow Callout 2"/>
          <p:cNvSpPr/>
          <p:nvPr/>
        </p:nvSpPr>
        <p:spPr>
          <a:xfrm>
            <a:off x="5558790" y="2263140"/>
            <a:ext cx="1908810" cy="1280160"/>
          </a:xfrm>
          <a:prstGeom prst="downArrowCallou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perspective projection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210" y="4977130"/>
            <a:ext cx="2438400" cy="469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73040" y="3554730"/>
            <a:ext cx="256032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4945695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Oval 2"/>
          <p:cNvSpPr>
            <a:spLocks noChangeArrowheads="1"/>
          </p:cNvSpPr>
          <p:nvPr/>
        </p:nvSpPr>
        <p:spPr bwMode="auto">
          <a:xfrm>
            <a:off x="8502123" y="25149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1" name="Oval 3"/>
          <p:cNvSpPr>
            <a:spLocks noChangeArrowheads="1"/>
          </p:cNvSpPr>
          <p:nvPr/>
        </p:nvSpPr>
        <p:spPr bwMode="auto">
          <a:xfrm>
            <a:off x="7892523" y="22101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2" name="Oval 4"/>
          <p:cNvSpPr>
            <a:spLocks noChangeArrowheads="1"/>
          </p:cNvSpPr>
          <p:nvPr/>
        </p:nvSpPr>
        <p:spPr bwMode="auto">
          <a:xfrm>
            <a:off x="9797523" y="32007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3" name="Oval 5"/>
          <p:cNvSpPr>
            <a:spLocks noChangeArrowheads="1"/>
          </p:cNvSpPr>
          <p:nvPr/>
        </p:nvSpPr>
        <p:spPr bwMode="auto">
          <a:xfrm>
            <a:off x="9187923" y="31245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4" name="Oval 6"/>
          <p:cNvSpPr>
            <a:spLocks noChangeArrowheads="1"/>
          </p:cNvSpPr>
          <p:nvPr/>
        </p:nvSpPr>
        <p:spPr bwMode="auto">
          <a:xfrm>
            <a:off x="6825723" y="28197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5" name="Oval 7"/>
          <p:cNvSpPr>
            <a:spLocks noChangeArrowheads="1"/>
          </p:cNvSpPr>
          <p:nvPr/>
        </p:nvSpPr>
        <p:spPr bwMode="auto">
          <a:xfrm>
            <a:off x="7206723" y="32007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6" name="Oval 8"/>
          <p:cNvSpPr>
            <a:spLocks noChangeArrowheads="1"/>
          </p:cNvSpPr>
          <p:nvPr/>
        </p:nvSpPr>
        <p:spPr bwMode="auto">
          <a:xfrm>
            <a:off x="6444723" y="35817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7" name="Oval 9"/>
          <p:cNvSpPr>
            <a:spLocks noChangeArrowheads="1"/>
          </p:cNvSpPr>
          <p:nvPr/>
        </p:nvSpPr>
        <p:spPr bwMode="auto">
          <a:xfrm>
            <a:off x="8806923" y="12195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8" name="Oval 10"/>
          <p:cNvSpPr>
            <a:spLocks noChangeArrowheads="1"/>
          </p:cNvSpPr>
          <p:nvPr/>
        </p:nvSpPr>
        <p:spPr bwMode="auto">
          <a:xfrm>
            <a:off x="8959323" y="18291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299" name="Oval 11"/>
          <p:cNvSpPr>
            <a:spLocks noChangeArrowheads="1"/>
          </p:cNvSpPr>
          <p:nvPr/>
        </p:nvSpPr>
        <p:spPr bwMode="auto">
          <a:xfrm>
            <a:off x="7663923" y="27435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0" name="Oval 12"/>
          <p:cNvSpPr>
            <a:spLocks noChangeArrowheads="1"/>
          </p:cNvSpPr>
          <p:nvPr/>
        </p:nvSpPr>
        <p:spPr bwMode="auto">
          <a:xfrm>
            <a:off x="7892523" y="22101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1" name="Oval 13"/>
          <p:cNvSpPr>
            <a:spLocks noChangeArrowheads="1"/>
          </p:cNvSpPr>
          <p:nvPr/>
        </p:nvSpPr>
        <p:spPr bwMode="auto">
          <a:xfrm>
            <a:off x="9187923" y="7623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2" name="Oval 14"/>
          <p:cNvSpPr>
            <a:spLocks noChangeArrowheads="1"/>
          </p:cNvSpPr>
          <p:nvPr/>
        </p:nvSpPr>
        <p:spPr bwMode="auto">
          <a:xfrm>
            <a:off x="8502123" y="20577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3" name="Oval 15"/>
          <p:cNvSpPr>
            <a:spLocks noChangeArrowheads="1"/>
          </p:cNvSpPr>
          <p:nvPr/>
        </p:nvSpPr>
        <p:spPr bwMode="auto">
          <a:xfrm>
            <a:off x="8273523" y="19053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4" name="Oval 16"/>
          <p:cNvSpPr>
            <a:spLocks noChangeArrowheads="1"/>
          </p:cNvSpPr>
          <p:nvPr/>
        </p:nvSpPr>
        <p:spPr bwMode="auto">
          <a:xfrm>
            <a:off x="9721323" y="7623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5" name="Oval 17"/>
          <p:cNvSpPr>
            <a:spLocks noChangeArrowheads="1"/>
          </p:cNvSpPr>
          <p:nvPr/>
        </p:nvSpPr>
        <p:spPr bwMode="auto">
          <a:xfrm>
            <a:off x="9187923" y="15243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6" name="Oval 18"/>
          <p:cNvSpPr>
            <a:spLocks noChangeArrowheads="1"/>
          </p:cNvSpPr>
          <p:nvPr/>
        </p:nvSpPr>
        <p:spPr bwMode="auto">
          <a:xfrm>
            <a:off x="9645123" y="11433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7" name="Oval 19"/>
          <p:cNvSpPr>
            <a:spLocks noChangeArrowheads="1"/>
          </p:cNvSpPr>
          <p:nvPr/>
        </p:nvSpPr>
        <p:spPr bwMode="auto">
          <a:xfrm>
            <a:off x="7130523" y="9909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09" name="Oval 21"/>
          <p:cNvSpPr>
            <a:spLocks noChangeArrowheads="1"/>
          </p:cNvSpPr>
          <p:nvPr/>
        </p:nvSpPr>
        <p:spPr bwMode="auto">
          <a:xfrm>
            <a:off x="8730723" y="35055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0" name="Oval 22"/>
          <p:cNvSpPr>
            <a:spLocks noChangeArrowheads="1"/>
          </p:cNvSpPr>
          <p:nvPr/>
        </p:nvSpPr>
        <p:spPr bwMode="auto">
          <a:xfrm>
            <a:off x="8425923" y="40389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2" name="Oval 24"/>
          <p:cNvSpPr>
            <a:spLocks noChangeArrowheads="1"/>
          </p:cNvSpPr>
          <p:nvPr/>
        </p:nvSpPr>
        <p:spPr bwMode="auto">
          <a:xfrm>
            <a:off x="7511523" y="12957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3" name="Oval 25"/>
          <p:cNvSpPr>
            <a:spLocks noChangeArrowheads="1"/>
          </p:cNvSpPr>
          <p:nvPr/>
        </p:nvSpPr>
        <p:spPr bwMode="auto">
          <a:xfrm>
            <a:off x="8502123" y="2514970"/>
            <a:ext cx="240247" cy="268718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4" name="Oval 26"/>
          <p:cNvSpPr>
            <a:spLocks noChangeArrowheads="1"/>
          </p:cNvSpPr>
          <p:nvPr/>
        </p:nvSpPr>
        <p:spPr bwMode="auto">
          <a:xfrm>
            <a:off x="7892523" y="2210170"/>
            <a:ext cx="240247" cy="268718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17" name="Oval 29"/>
          <p:cNvSpPr>
            <a:spLocks noChangeArrowheads="1"/>
          </p:cNvSpPr>
          <p:nvPr/>
        </p:nvSpPr>
        <p:spPr bwMode="auto">
          <a:xfrm>
            <a:off x="8502123" y="2514970"/>
            <a:ext cx="240247" cy="268718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0321" name="Rectangle 33"/>
          <p:cNvSpPr>
            <a:spLocks noChangeArrowheads="1"/>
          </p:cNvSpPr>
          <p:nvPr/>
        </p:nvSpPr>
        <p:spPr bwMode="auto">
          <a:xfrm>
            <a:off x="1298525" y="531184"/>
            <a:ext cx="5685421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</a:rPr>
              <a:t>RANSAC (Random Sample Consensus)</a:t>
            </a:r>
          </a:p>
        </p:txBody>
      </p:sp>
      <p:sp>
        <p:nvSpPr>
          <p:cNvPr id="140328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40333" name="Rectangle 45"/>
          <p:cNvSpPr>
            <a:spLocks noChangeArrowheads="1"/>
          </p:cNvSpPr>
          <p:nvPr/>
        </p:nvSpPr>
        <p:spPr bwMode="auto">
          <a:xfrm>
            <a:off x="1676400" y="4537494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22247" y="6550224"/>
            <a:ext cx="1869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Illustration by Savarese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28800" y="1143000"/>
            <a:ext cx="2232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229385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Oval 2"/>
          <p:cNvSpPr>
            <a:spLocks noChangeArrowheads="1"/>
          </p:cNvSpPr>
          <p:nvPr/>
        </p:nvSpPr>
        <p:spPr bwMode="auto">
          <a:xfrm>
            <a:off x="7086600" y="27203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3" name="Oval 3"/>
          <p:cNvSpPr>
            <a:spLocks noChangeArrowheads="1"/>
          </p:cNvSpPr>
          <p:nvPr/>
        </p:nvSpPr>
        <p:spPr bwMode="auto">
          <a:xfrm>
            <a:off x="6477000" y="24155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8382000" y="34061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5" name="Oval 5"/>
          <p:cNvSpPr>
            <a:spLocks noChangeArrowheads="1"/>
          </p:cNvSpPr>
          <p:nvPr/>
        </p:nvSpPr>
        <p:spPr bwMode="auto">
          <a:xfrm>
            <a:off x="7772400" y="33299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6" name="Oval 6"/>
          <p:cNvSpPr>
            <a:spLocks noChangeArrowheads="1"/>
          </p:cNvSpPr>
          <p:nvPr/>
        </p:nvSpPr>
        <p:spPr bwMode="auto">
          <a:xfrm>
            <a:off x="5410200" y="30251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7" name="Oval 7"/>
          <p:cNvSpPr>
            <a:spLocks noChangeArrowheads="1"/>
          </p:cNvSpPr>
          <p:nvPr/>
        </p:nvSpPr>
        <p:spPr bwMode="auto">
          <a:xfrm>
            <a:off x="5791200" y="34061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8" name="Oval 8"/>
          <p:cNvSpPr>
            <a:spLocks noChangeArrowheads="1"/>
          </p:cNvSpPr>
          <p:nvPr/>
        </p:nvSpPr>
        <p:spPr bwMode="auto">
          <a:xfrm>
            <a:off x="5029200" y="37871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89" name="Oval 9"/>
          <p:cNvSpPr>
            <a:spLocks noChangeArrowheads="1"/>
          </p:cNvSpPr>
          <p:nvPr/>
        </p:nvSpPr>
        <p:spPr bwMode="auto">
          <a:xfrm>
            <a:off x="7391400" y="14249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0" name="Oval 10"/>
          <p:cNvSpPr>
            <a:spLocks noChangeArrowheads="1"/>
          </p:cNvSpPr>
          <p:nvPr/>
        </p:nvSpPr>
        <p:spPr bwMode="auto">
          <a:xfrm>
            <a:off x="7543800" y="20345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1" name="Oval 11"/>
          <p:cNvSpPr>
            <a:spLocks noChangeArrowheads="1"/>
          </p:cNvSpPr>
          <p:nvPr/>
        </p:nvSpPr>
        <p:spPr bwMode="auto">
          <a:xfrm>
            <a:off x="6248400" y="29489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2" name="Oval 12"/>
          <p:cNvSpPr>
            <a:spLocks noChangeArrowheads="1"/>
          </p:cNvSpPr>
          <p:nvPr/>
        </p:nvSpPr>
        <p:spPr bwMode="auto">
          <a:xfrm>
            <a:off x="6477000" y="24155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3" name="Oval 13"/>
          <p:cNvSpPr>
            <a:spLocks noChangeArrowheads="1"/>
          </p:cNvSpPr>
          <p:nvPr/>
        </p:nvSpPr>
        <p:spPr bwMode="auto">
          <a:xfrm>
            <a:off x="7772400" y="9677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4" name="Oval 14"/>
          <p:cNvSpPr>
            <a:spLocks noChangeArrowheads="1"/>
          </p:cNvSpPr>
          <p:nvPr/>
        </p:nvSpPr>
        <p:spPr bwMode="auto">
          <a:xfrm>
            <a:off x="7086600" y="22631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5" name="Oval 15"/>
          <p:cNvSpPr>
            <a:spLocks noChangeArrowheads="1"/>
          </p:cNvSpPr>
          <p:nvPr/>
        </p:nvSpPr>
        <p:spPr bwMode="auto">
          <a:xfrm>
            <a:off x="6858000" y="21107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6" name="Oval 16"/>
          <p:cNvSpPr>
            <a:spLocks noChangeArrowheads="1"/>
          </p:cNvSpPr>
          <p:nvPr/>
        </p:nvSpPr>
        <p:spPr bwMode="auto">
          <a:xfrm>
            <a:off x="8305800" y="9677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7" name="Oval 17"/>
          <p:cNvSpPr>
            <a:spLocks noChangeArrowheads="1"/>
          </p:cNvSpPr>
          <p:nvPr/>
        </p:nvSpPr>
        <p:spPr bwMode="auto">
          <a:xfrm>
            <a:off x="7772400" y="17297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8" name="Oval 18"/>
          <p:cNvSpPr>
            <a:spLocks noChangeArrowheads="1"/>
          </p:cNvSpPr>
          <p:nvPr/>
        </p:nvSpPr>
        <p:spPr bwMode="auto">
          <a:xfrm>
            <a:off x="8229600" y="13487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499" name="Oval 19"/>
          <p:cNvSpPr>
            <a:spLocks noChangeArrowheads="1"/>
          </p:cNvSpPr>
          <p:nvPr/>
        </p:nvSpPr>
        <p:spPr bwMode="auto">
          <a:xfrm>
            <a:off x="5715000" y="11963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1" name="Oval 21"/>
          <p:cNvSpPr>
            <a:spLocks noChangeArrowheads="1"/>
          </p:cNvSpPr>
          <p:nvPr/>
        </p:nvSpPr>
        <p:spPr bwMode="auto">
          <a:xfrm>
            <a:off x="7315200" y="37109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2" name="Oval 22"/>
          <p:cNvSpPr>
            <a:spLocks noChangeArrowheads="1"/>
          </p:cNvSpPr>
          <p:nvPr/>
        </p:nvSpPr>
        <p:spPr bwMode="auto">
          <a:xfrm>
            <a:off x="7010400" y="42443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4" name="Oval 24"/>
          <p:cNvSpPr>
            <a:spLocks noChangeArrowheads="1"/>
          </p:cNvSpPr>
          <p:nvPr/>
        </p:nvSpPr>
        <p:spPr bwMode="auto">
          <a:xfrm>
            <a:off x="6096000" y="15011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5" name="Oval 25"/>
          <p:cNvSpPr>
            <a:spLocks noChangeArrowheads="1"/>
          </p:cNvSpPr>
          <p:nvPr/>
        </p:nvSpPr>
        <p:spPr bwMode="auto">
          <a:xfrm>
            <a:off x="7086600" y="2720340"/>
            <a:ext cx="236220" cy="2291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6" name="Oval 26"/>
          <p:cNvSpPr>
            <a:spLocks noChangeArrowheads="1"/>
          </p:cNvSpPr>
          <p:nvPr/>
        </p:nvSpPr>
        <p:spPr bwMode="auto">
          <a:xfrm>
            <a:off x="6477000" y="2415540"/>
            <a:ext cx="236220" cy="229197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09" name="Oval 29"/>
          <p:cNvSpPr>
            <a:spLocks noChangeArrowheads="1"/>
          </p:cNvSpPr>
          <p:nvPr/>
        </p:nvSpPr>
        <p:spPr bwMode="auto">
          <a:xfrm>
            <a:off x="7086600" y="2720340"/>
            <a:ext cx="236220" cy="229197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8513" name="Rectangle 33"/>
          <p:cNvSpPr>
            <a:spLocks noChangeArrowheads="1"/>
          </p:cNvSpPr>
          <p:nvPr/>
        </p:nvSpPr>
        <p:spPr bwMode="auto">
          <a:xfrm>
            <a:off x="1833304" y="179388"/>
            <a:ext cx="1380057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8514" name="Line 34"/>
          <p:cNvSpPr>
            <a:spLocks noChangeShapeType="1"/>
          </p:cNvSpPr>
          <p:nvPr/>
        </p:nvSpPr>
        <p:spPr bwMode="auto">
          <a:xfrm>
            <a:off x="4953000" y="1631276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1676400" y="4849482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28800" y="1143000"/>
            <a:ext cx="2232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3535892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Oval 2"/>
          <p:cNvSpPr>
            <a:spLocks noChangeArrowheads="1"/>
          </p:cNvSpPr>
          <p:nvPr/>
        </p:nvSpPr>
        <p:spPr bwMode="auto">
          <a:xfrm>
            <a:off x="7117080" y="23485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1" name="Oval 3"/>
          <p:cNvSpPr>
            <a:spLocks noChangeArrowheads="1"/>
          </p:cNvSpPr>
          <p:nvPr/>
        </p:nvSpPr>
        <p:spPr bwMode="auto">
          <a:xfrm>
            <a:off x="6507480" y="20437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2" name="Oval 4"/>
          <p:cNvSpPr>
            <a:spLocks noChangeArrowheads="1"/>
          </p:cNvSpPr>
          <p:nvPr/>
        </p:nvSpPr>
        <p:spPr bwMode="auto">
          <a:xfrm>
            <a:off x="8412480" y="30343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3" name="Oval 5"/>
          <p:cNvSpPr>
            <a:spLocks noChangeArrowheads="1"/>
          </p:cNvSpPr>
          <p:nvPr/>
        </p:nvSpPr>
        <p:spPr bwMode="auto">
          <a:xfrm>
            <a:off x="7802880" y="29581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4" name="Oval 6"/>
          <p:cNvSpPr>
            <a:spLocks noChangeArrowheads="1"/>
          </p:cNvSpPr>
          <p:nvPr/>
        </p:nvSpPr>
        <p:spPr bwMode="auto">
          <a:xfrm>
            <a:off x="5440680" y="26533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5" name="Oval 7"/>
          <p:cNvSpPr>
            <a:spLocks noChangeArrowheads="1"/>
          </p:cNvSpPr>
          <p:nvPr/>
        </p:nvSpPr>
        <p:spPr bwMode="auto">
          <a:xfrm>
            <a:off x="5821680" y="30343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6" name="Oval 8"/>
          <p:cNvSpPr>
            <a:spLocks noChangeArrowheads="1"/>
          </p:cNvSpPr>
          <p:nvPr/>
        </p:nvSpPr>
        <p:spPr bwMode="auto">
          <a:xfrm>
            <a:off x="5059680" y="34153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7" name="Oval 9"/>
          <p:cNvSpPr>
            <a:spLocks noChangeArrowheads="1"/>
          </p:cNvSpPr>
          <p:nvPr/>
        </p:nvSpPr>
        <p:spPr bwMode="auto">
          <a:xfrm>
            <a:off x="7421880" y="10531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8" name="Oval 10"/>
          <p:cNvSpPr>
            <a:spLocks noChangeArrowheads="1"/>
          </p:cNvSpPr>
          <p:nvPr/>
        </p:nvSpPr>
        <p:spPr bwMode="auto">
          <a:xfrm>
            <a:off x="7574280" y="16627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39" name="Oval 11"/>
          <p:cNvSpPr>
            <a:spLocks noChangeArrowheads="1"/>
          </p:cNvSpPr>
          <p:nvPr/>
        </p:nvSpPr>
        <p:spPr bwMode="auto">
          <a:xfrm>
            <a:off x="6278880" y="25771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0" name="Oval 12"/>
          <p:cNvSpPr>
            <a:spLocks noChangeArrowheads="1"/>
          </p:cNvSpPr>
          <p:nvPr/>
        </p:nvSpPr>
        <p:spPr bwMode="auto">
          <a:xfrm>
            <a:off x="6507480" y="20437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1" name="Oval 13"/>
          <p:cNvSpPr>
            <a:spLocks noChangeArrowheads="1"/>
          </p:cNvSpPr>
          <p:nvPr/>
        </p:nvSpPr>
        <p:spPr bwMode="auto">
          <a:xfrm>
            <a:off x="7802880" y="5959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2" name="Oval 14"/>
          <p:cNvSpPr>
            <a:spLocks noChangeArrowheads="1"/>
          </p:cNvSpPr>
          <p:nvPr/>
        </p:nvSpPr>
        <p:spPr bwMode="auto">
          <a:xfrm>
            <a:off x="7117080" y="18913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3" name="Oval 15"/>
          <p:cNvSpPr>
            <a:spLocks noChangeArrowheads="1"/>
          </p:cNvSpPr>
          <p:nvPr/>
        </p:nvSpPr>
        <p:spPr bwMode="auto">
          <a:xfrm>
            <a:off x="6888480" y="17389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4" name="Oval 16"/>
          <p:cNvSpPr>
            <a:spLocks noChangeArrowheads="1"/>
          </p:cNvSpPr>
          <p:nvPr/>
        </p:nvSpPr>
        <p:spPr bwMode="auto">
          <a:xfrm>
            <a:off x="8336280" y="5959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5" name="Oval 17"/>
          <p:cNvSpPr>
            <a:spLocks noChangeArrowheads="1"/>
          </p:cNvSpPr>
          <p:nvPr/>
        </p:nvSpPr>
        <p:spPr bwMode="auto">
          <a:xfrm>
            <a:off x="7802880" y="13579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6" name="Oval 18"/>
          <p:cNvSpPr>
            <a:spLocks noChangeArrowheads="1"/>
          </p:cNvSpPr>
          <p:nvPr/>
        </p:nvSpPr>
        <p:spPr bwMode="auto">
          <a:xfrm>
            <a:off x="8260080" y="9769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7" name="Oval 19"/>
          <p:cNvSpPr>
            <a:spLocks noChangeArrowheads="1"/>
          </p:cNvSpPr>
          <p:nvPr/>
        </p:nvSpPr>
        <p:spPr bwMode="auto">
          <a:xfrm>
            <a:off x="5745480" y="8245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8" name="Oval 20"/>
          <p:cNvSpPr>
            <a:spLocks noChangeArrowheads="1"/>
          </p:cNvSpPr>
          <p:nvPr/>
        </p:nvSpPr>
        <p:spPr bwMode="auto">
          <a:xfrm>
            <a:off x="8412480" y="3034347"/>
            <a:ext cx="229286" cy="25809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49" name="Oval 21"/>
          <p:cNvSpPr>
            <a:spLocks noChangeArrowheads="1"/>
          </p:cNvSpPr>
          <p:nvPr/>
        </p:nvSpPr>
        <p:spPr bwMode="auto">
          <a:xfrm>
            <a:off x="7345680" y="33391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0" name="Oval 22"/>
          <p:cNvSpPr>
            <a:spLocks noChangeArrowheads="1"/>
          </p:cNvSpPr>
          <p:nvPr/>
        </p:nvSpPr>
        <p:spPr bwMode="auto">
          <a:xfrm>
            <a:off x="7040880" y="38725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1" name="Oval 23"/>
          <p:cNvSpPr>
            <a:spLocks noChangeArrowheads="1"/>
          </p:cNvSpPr>
          <p:nvPr/>
        </p:nvSpPr>
        <p:spPr bwMode="auto">
          <a:xfrm>
            <a:off x="7802880" y="2958147"/>
            <a:ext cx="229286" cy="25809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2" name="Oval 24"/>
          <p:cNvSpPr>
            <a:spLocks noChangeArrowheads="1"/>
          </p:cNvSpPr>
          <p:nvPr/>
        </p:nvSpPr>
        <p:spPr bwMode="auto">
          <a:xfrm>
            <a:off x="6126480" y="11293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3" name="Oval 25"/>
          <p:cNvSpPr>
            <a:spLocks noChangeArrowheads="1"/>
          </p:cNvSpPr>
          <p:nvPr/>
        </p:nvSpPr>
        <p:spPr bwMode="auto">
          <a:xfrm>
            <a:off x="7117080" y="2348547"/>
            <a:ext cx="229286" cy="258090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4" name="Oval 26"/>
          <p:cNvSpPr>
            <a:spLocks noChangeArrowheads="1"/>
          </p:cNvSpPr>
          <p:nvPr/>
        </p:nvSpPr>
        <p:spPr bwMode="auto">
          <a:xfrm>
            <a:off x="6507480" y="2043747"/>
            <a:ext cx="229286" cy="25809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5" name="Oval 27"/>
          <p:cNvSpPr>
            <a:spLocks noChangeArrowheads="1"/>
          </p:cNvSpPr>
          <p:nvPr/>
        </p:nvSpPr>
        <p:spPr bwMode="auto">
          <a:xfrm>
            <a:off x="7117080" y="1891347"/>
            <a:ext cx="229286" cy="25809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6" name="Oval 28"/>
          <p:cNvSpPr>
            <a:spLocks noChangeArrowheads="1"/>
          </p:cNvSpPr>
          <p:nvPr/>
        </p:nvSpPr>
        <p:spPr bwMode="auto">
          <a:xfrm>
            <a:off x="6888480" y="1738947"/>
            <a:ext cx="229286" cy="258090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7" name="Oval 29"/>
          <p:cNvSpPr>
            <a:spLocks noChangeArrowheads="1"/>
          </p:cNvSpPr>
          <p:nvPr/>
        </p:nvSpPr>
        <p:spPr bwMode="auto">
          <a:xfrm>
            <a:off x="7117080" y="2348547"/>
            <a:ext cx="229286" cy="258090"/>
          </a:xfrm>
          <a:prstGeom prst="ellipse">
            <a:avLst/>
          </a:prstGeom>
          <a:solidFill>
            <a:srgbClr val="00FF00"/>
          </a:solidFill>
          <a:ln w="50800" algn="ctr">
            <a:noFill/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58" name="Line 30"/>
          <p:cNvSpPr>
            <a:spLocks noChangeShapeType="1"/>
          </p:cNvSpPr>
          <p:nvPr/>
        </p:nvSpPr>
        <p:spPr bwMode="auto">
          <a:xfrm flipH="1">
            <a:off x="8839200" y="355854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50559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765549"/>
              </p:ext>
            </p:extLst>
          </p:nvPr>
        </p:nvGraphicFramePr>
        <p:xfrm>
          <a:off x="9372601" y="3253741"/>
          <a:ext cx="328613" cy="41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50559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1" y="3253741"/>
                        <a:ext cx="328613" cy="41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0560" name="Line 32"/>
          <p:cNvSpPr>
            <a:spLocks noChangeShapeType="1"/>
          </p:cNvSpPr>
          <p:nvPr/>
        </p:nvSpPr>
        <p:spPr bwMode="auto">
          <a:xfrm flipH="1">
            <a:off x="9144000" y="3101340"/>
            <a:ext cx="228600" cy="3810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1" name="Rectangle 33"/>
          <p:cNvSpPr>
            <a:spLocks noChangeArrowheads="1"/>
          </p:cNvSpPr>
          <p:nvPr/>
        </p:nvSpPr>
        <p:spPr bwMode="auto">
          <a:xfrm>
            <a:off x="1833304" y="179388"/>
            <a:ext cx="1380057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>
            <a:off x="5181600" y="1424940"/>
            <a:ext cx="4267200" cy="22860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4" name="Line 36"/>
          <p:cNvSpPr>
            <a:spLocks noChangeShapeType="1"/>
          </p:cNvSpPr>
          <p:nvPr/>
        </p:nvSpPr>
        <p:spPr bwMode="auto">
          <a:xfrm>
            <a:off x="5486400" y="96774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5" name="Line 37"/>
          <p:cNvSpPr>
            <a:spLocks noChangeShapeType="1"/>
          </p:cNvSpPr>
          <p:nvPr/>
        </p:nvSpPr>
        <p:spPr bwMode="auto">
          <a:xfrm>
            <a:off x="4953000" y="1882140"/>
            <a:ext cx="4267200" cy="2286000"/>
          </a:xfrm>
          <a:prstGeom prst="line">
            <a:avLst/>
          </a:prstGeom>
          <a:noFill/>
          <a:ln w="25400">
            <a:solidFill>
              <a:srgbClr val="000000"/>
            </a:solidFill>
            <a:prstDash val="dash"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0566" name="Text Box 38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150567" name="Object 39"/>
          <p:cNvGraphicFramePr>
            <a:graphicFrameLocks noChangeAspect="1"/>
          </p:cNvGraphicFramePr>
          <p:nvPr/>
        </p:nvGraphicFramePr>
        <p:xfrm>
          <a:off x="2590800" y="3200400"/>
          <a:ext cx="11112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6" imgW="457200" imgH="215640" progId="Equation.3">
                  <p:embed/>
                </p:oleObj>
              </mc:Choice>
              <mc:Fallback>
                <p:oleObj name="Equation" r:id="rId6" imgW="457200" imgH="215640" progId="Equation.3">
                  <p:embed/>
                  <p:pic>
                    <p:nvPicPr>
                      <p:cNvPr id="150567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200400"/>
                        <a:ext cx="11112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0"/>
          <p:cNvSpPr txBox="1">
            <a:spLocks noChangeArrowheads="1"/>
          </p:cNvSpPr>
          <p:nvPr/>
        </p:nvSpPr>
        <p:spPr bwMode="auto">
          <a:xfrm>
            <a:off x="1981200" y="29368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1676400" y="5188788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7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28800" y="1143000"/>
            <a:ext cx="2232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Line fitting example</a:t>
            </a:r>
          </a:p>
        </p:txBody>
      </p:sp>
    </p:spTree>
    <p:extLst>
      <p:ext uri="{BB962C8B-B14F-4D97-AF65-F5344CB8AC3E}">
        <p14:creationId xmlns:p14="http://schemas.microsoft.com/office/powerpoint/2010/main" val="8428650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Oval 2"/>
          <p:cNvSpPr>
            <a:spLocks noChangeArrowheads="1"/>
          </p:cNvSpPr>
          <p:nvPr/>
        </p:nvSpPr>
        <p:spPr bwMode="auto">
          <a:xfrm>
            <a:off x="5462586" y="25755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39" name="Oval 3"/>
          <p:cNvSpPr>
            <a:spLocks noChangeArrowheads="1"/>
          </p:cNvSpPr>
          <p:nvPr/>
        </p:nvSpPr>
        <p:spPr bwMode="auto">
          <a:xfrm>
            <a:off x="5843586" y="29565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0" name="Oval 4"/>
          <p:cNvSpPr>
            <a:spLocks noChangeArrowheads="1"/>
          </p:cNvSpPr>
          <p:nvPr/>
        </p:nvSpPr>
        <p:spPr bwMode="auto">
          <a:xfrm>
            <a:off x="5081586" y="33375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1" name="Oval 5"/>
          <p:cNvSpPr>
            <a:spLocks noChangeArrowheads="1"/>
          </p:cNvSpPr>
          <p:nvPr/>
        </p:nvSpPr>
        <p:spPr bwMode="auto">
          <a:xfrm>
            <a:off x="7443786" y="9753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2" name="Oval 6"/>
          <p:cNvSpPr>
            <a:spLocks noChangeArrowheads="1"/>
          </p:cNvSpPr>
          <p:nvPr/>
        </p:nvSpPr>
        <p:spPr bwMode="auto">
          <a:xfrm>
            <a:off x="7596186" y="15849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3" name="Oval 7"/>
          <p:cNvSpPr>
            <a:spLocks noChangeArrowheads="1"/>
          </p:cNvSpPr>
          <p:nvPr/>
        </p:nvSpPr>
        <p:spPr bwMode="auto">
          <a:xfrm>
            <a:off x="6300786" y="24993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4" name="Oval 8"/>
          <p:cNvSpPr>
            <a:spLocks noChangeArrowheads="1"/>
          </p:cNvSpPr>
          <p:nvPr/>
        </p:nvSpPr>
        <p:spPr bwMode="auto">
          <a:xfrm>
            <a:off x="6529386" y="19659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5" name="Oval 9"/>
          <p:cNvSpPr>
            <a:spLocks noChangeArrowheads="1"/>
          </p:cNvSpPr>
          <p:nvPr/>
        </p:nvSpPr>
        <p:spPr bwMode="auto">
          <a:xfrm>
            <a:off x="7824786" y="5181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6" name="Oval 10"/>
          <p:cNvSpPr>
            <a:spLocks noChangeArrowheads="1"/>
          </p:cNvSpPr>
          <p:nvPr/>
        </p:nvSpPr>
        <p:spPr bwMode="auto">
          <a:xfrm>
            <a:off x="7138986" y="18135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7" name="Oval 11"/>
          <p:cNvSpPr>
            <a:spLocks noChangeArrowheads="1"/>
          </p:cNvSpPr>
          <p:nvPr/>
        </p:nvSpPr>
        <p:spPr bwMode="auto">
          <a:xfrm>
            <a:off x="6910386" y="16611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8" name="Oval 12"/>
          <p:cNvSpPr>
            <a:spLocks noChangeArrowheads="1"/>
          </p:cNvSpPr>
          <p:nvPr/>
        </p:nvSpPr>
        <p:spPr bwMode="auto">
          <a:xfrm>
            <a:off x="8358186" y="5181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49" name="Oval 13"/>
          <p:cNvSpPr>
            <a:spLocks noChangeArrowheads="1"/>
          </p:cNvSpPr>
          <p:nvPr/>
        </p:nvSpPr>
        <p:spPr bwMode="auto">
          <a:xfrm>
            <a:off x="7824786" y="12801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0" name="Oval 14"/>
          <p:cNvSpPr>
            <a:spLocks noChangeArrowheads="1"/>
          </p:cNvSpPr>
          <p:nvPr/>
        </p:nvSpPr>
        <p:spPr bwMode="auto">
          <a:xfrm>
            <a:off x="8281986" y="8991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1" name="Oval 15"/>
          <p:cNvSpPr>
            <a:spLocks noChangeArrowheads="1"/>
          </p:cNvSpPr>
          <p:nvPr/>
        </p:nvSpPr>
        <p:spPr bwMode="auto">
          <a:xfrm>
            <a:off x="5767386" y="7467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2" name="Oval 16"/>
          <p:cNvSpPr>
            <a:spLocks noChangeArrowheads="1"/>
          </p:cNvSpPr>
          <p:nvPr/>
        </p:nvSpPr>
        <p:spPr bwMode="auto">
          <a:xfrm>
            <a:off x="8434386" y="29565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3" name="Oval 17"/>
          <p:cNvSpPr>
            <a:spLocks noChangeArrowheads="1"/>
          </p:cNvSpPr>
          <p:nvPr/>
        </p:nvSpPr>
        <p:spPr bwMode="auto">
          <a:xfrm>
            <a:off x="7367586" y="32613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4" name="Oval 18"/>
          <p:cNvSpPr>
            <a:spLocks noChangeArrowheads="1"/>
          </p:cNvSpPr>
          <p:nvPr/>
        </p:nvSpPr>
        <p:spPr bwMode="auto">
          <a:xfrm>
            <a:off x="7062786" y="37947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5" name="Oval 19"/>
          <p:cNvSpPr>
            <a:spLocks noChangeArrowheads="1"/>
          </p:cNvSpPr>
          <p:nvPr/>
        </p:nvSpPr>
        <p:spPr bwMode="auto">
          <a:xfrm>
            <a:off x="7824786" y="28803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6" name="Oval 20"/>
          <p:cNvSpPr>
            <a:spLocks noChangeArrowheads="1"/>
          </p:cNvSpPr>
          <p:nvPr/>
        </p:nvSpPr>
        <p:spPr bwMode="auto">
          <a:xfrm>
            <a:off x="6148386" y="10515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7" name="Oval 21"/>
          <p:cNvSpPr>
            <a:spLocks noChangeArrowheads="1"/>
          </p:cNvSpPr>
          <p:nvPr/>
        </p:nvSpPr>
        <p:spPr bwMode="auto">
          <a:xfrm>
            <a:off x="7138986" y="2270760"/>
            <a:ext cx="207380" cy="267297"/>
          </a:xfrm>
          <a:prstGeom prst="ellipse">
            <a:avLst/>
          </a:prstGeom>
          <a:solidFill>
            <a:srgbClr val="FF0000"/>
          </a:solidFill>
          <a:ln w="508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8" name="Oval 22"/>
          <p:cNvSpPr>
            <a:spLocks noChangeArrowheads="1"/>
          </p:cNvSpPr>
          <p:nvPr/>
        </p:nvSpPr>
        <p:spPr bwMode="auto">
          <a:xfrm>
            <a:off x="5462586" y="25755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59" name="Oval 23"/>
          <p:cNvSpPr>
            <a:spLocks noChangeArrowheads="1"/>
          </p:cNvSpPr>
          <p:nvPr/>
        </p:nvSpPr>
        <p:spPr bwMode="auto">
          <a:xfrm>
            <a:off x="5843586" y="2956560"/>
            <a:ext cx="207380" cy="267297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0" name="Oval 24"/>
          <p:cNvSpPr>
            <a:spLocks noChangeArrowheads="1"/>
          </p:cNvSpPr>
          <p:nvPr/>
        </p:nvSpPr>
        <p:spPr bwMode="auto">
          <a:xfrm>
            <a:off x="5081586" y="33375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1" name="Oval 25"/>
          <p:cNvSpPr>
            <a:spLocks noChangeArrowheads="1"/>
          </p:cNvSpPr>
          <p:nvPr/>
        </p:nvSpPr>
        <p:spPr bwMode="auto">
          <a:xfrm>
            <a:off x="7443786" y="9753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2" name="Oval 26"/>
          <p:cNvSpPr>
            <a:spLocks noChangeArrowheads="1"/>
          </p:cNvSpPr>
          <p:nvPr/>
        </p:nvSpPr>
        <p:spPr bwMode="auto">
          <a:xfrm>
            <a:off x="7596186" y="15849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3" name="Oval 27"/>
          <p:cNvSpPr>
            <a:spLocks noChangeArrowheads="1"/>
          </p:cNvSpPr>
          <p:nvPr/>
        </p:nvSpPr>
        <p:spPr bwMode="auto">
          <a:xfrm>
            <a:off x="6300786" y="2499360"/>
            <a:ext cx="207380" cy="267297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4" name="Oval 28"/>
          <p:cNvSpPr>
            <a:spLocks noChangeArrowheads="1"/>
          </p:cNvSpPr>
          <p:nvPr/>
        </p:nvSpPr>
        <p:spPr bwMode="auto">
          <a:xfrm>
            <a:off x="6529386" y="19659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5" name="Oval 29"/>
          <p:cNvSpPr>
            <a:spLocks noChangeArrowheads="1"/>
          </p:cNvSpPr>
          <p:nvPr/>
        </p:nvSpPr>
        <p:spPr bwMode="auto">
          <a:xfrm>
            <a:off x="7824786" y="5181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6" name="Oval 30"/>
          <p:cNvSpPr>
            <a:spLocks noChangeArrowheads="1"/>
          </p:cNvSpPr>
          <p:nvPr/>
        </p:nvSpPr>
        <p:spPr bwMode="auto">
          <a:xfrm>
            <a:off x="7138986" y="18135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7" name="Oval 31"/>
          <p:cNvSpPr>
            <a:spLocks noChangeArrowheads="1"/>
          </p:cNvSpPr>
          <p:nvPr/>
        </p:nvSpPr>
        <p:spPr bwMode="auto">
          <a:xfrm>
            <a:off x="6910386" y="16611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8" name="Oval 32"/>
          <p:cNvSpPr>
            <a:spLocks noChangeArrowheads="1"/>
          </p:cNvSpPr>
          <p:nvPr/>
        </p:nvSpPr>
        <p:spPr bwMode="auto">
          <a:xfrm>
            <a:off x="8358186" y="5181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69" name="Oval 33"/>
          <p:cNvSpPr>
            <a:spLocks noChangeArrowheads="1"/>
          </p:cNvSpPr>
          <p:nvPr/>
        </p:nvSpPr>
        <p:spPr bwMode="auto">
          <a:xfrm>
            <a:off x="7824786" y="12801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0" name="Oval 34"/>
          <p:cNvSpPr>
            <a:spLocks noChangeArrowheads="1"/>
          </p:cNvSpPr>
          <p:nvPr/>
        </p:nvSpPr>
        <p:spPr bwMode="auto">
          <a:xfrm>
            <a:off x="8281986" y="8991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1" name="Oval 35"/>
          <p:cNvSpPr>
            <a:spLocks noChangeArrowheads="1"/>
          </p:cNvSpPr>
          <p:nvPr/>
        </p:nvSpPr>
        <p:spPr bwMode="auto">
          <a:xfrm>
            <a:off x="7138986" y="2270760"/>
            <a:ext cx="207380" cy="267297"/>
          </a:xfrm>
          <a:prstGeom prst="ellipse">
            <a:avLst/>
          </a:prstGeom>
          <a:solidFill>
            <a:srgbClr val="3366FF"/>
          </a:solidFill>
          <a:ln w="50800" algn="ctr">
            <a:solidFill>
              <a:srgbClr val="3366FF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2" name="Line 36"/>
          <p:cNvSpPr>
            <a:spLocks noChangeShapeType="1"/>
          </p:cNvSpPr>
          <p:nvPr/>
        </p:nvSpPr>
        <p:spPr bwMode="auto">
          <a:xfrm>
            <a:off x="4598670" y="322326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42373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0247650"/>
              </p:ext>
            </p:extLst>
          </p:nvPr>
        </p:nvGraphicFramePr>
        <p:xfrm>
          <a:off x="4446271" y="3567748"/>
          <a:ext cx="328613" cy="41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4" imgW="139680" imgH="177480" progId="Equation.3">
                  <p:embed/>
                </p:oleObj>
              </mc:Choice>
              <mc:Fallback>
                <p:oleObj name="Equation" r:id="rId4" imgW="139680" imgH="177480" progId="Equation.3">
                  <p:embed/>
                  <p:pic>
                    <p:nvPicPr>
                      <p:cNvPr id="142373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6271" y="3567748"/>
                        <a:ext cx="328613" cy="41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2374" name="Line 38"/>
          <p:cNvSpPr>
            <a:spLocks noChangeShapeType="1"/>
          </p:cNvSpPr>
          <p:nvPr/>
        </p:nvSpPr>
        <p:spPr bwMode="auto">
          <a:xfrm>
            <a:off x="5132070" y="3832860"/>
            <a:ext cx="533400" cy="609600"/>
          </a:xfrm>
          <a:prstGeom prst="line">
            <a:avLst/>
          </a:prstGeom>
          <a:noFill/>
          <a:ln w="508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75" name="Rectangle 39"/>
          <p:cNvSpPr>
            <a:spLocks noChangeArrowheads="1"/>
          </p:cNvSpPr>
          <p:nvPr/>
        </p:nvSpPr>
        <p:spPr bwMode="auto">
          <a:xfrm>
            <a:off x="1833304" y="179388"/>
            <a:ext cx="1380057" cy="52322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prstClr val="black"/>
                </a:solidFill>
              </a:rPr>
              <a:t>RANSAC</a:t>
            </a:r>
          </a:p>
        </p:txBody>
      </p:sp>
      <p:sp>
        <p:nvSpPr>
          <p:cNvPr id="142377" name="Line 41"/>
          <p:cNvSpPr>
            <a:spLocks noChangeShapeType="1"/>
          </p:cNvSpPr>
          <p:nvPr/>
        </p:nvSpPr>
        <p:spPr bwMode="auto">
          <a:xfrm flipV="1">
            <a:off x="4827270" y="556260"/>
            <a:ext cx="3810000" cy="35814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2380" name="Text Box 44"/>
          <p:cNvSpPr txBox="1">
            <a:spLocks noChangeArrowheads="1"/>
          </p:cNvSpPr>
          <p:nvPr/>
        </p:nvSpPr>
        <p:spPr bwMode="auto">
          <a:xfrm>
            <a:off x="7985125" y="4537075"/>
            <a:ext cx="184150" cy="4572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graphicFrame>
        <p:nvGraphicFramePr>
          <p:cNvPr id="48" name="Object 39"/>
          <p:cNvGraphicFramePr>
            <a:graphicFrameLocks noChangeAspect="1"/>
          </p:cNvGraphicFramePr>
          <p:nvPr/>
        </p:nvGraphicFramePr>
        <p:xfrm>
          <a:off x="8685214" y="3657601"/>
          <a:ext cx="126682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6" imgW="520560" imgH="215640" progId="Equation.3">
                  <p:embed/>
                </p:oleObj>
              </mc:Choice>
              <mc:Fallback>
                <p:oleObj name="Equation" r:id="rId6" imgW="520560" imgH="215640" progId="Equation.3">
                  <p:embed/>
                  <p:pic>
                    <p:nvPicPr>
                      <p:cNvPr id="48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5214" y="3657601"/>
                        <a:ext cx="1266825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1676400" y="5749506"/>
            <a:ext cx="8610600" cy="37381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 Box 35"/>
          <p:cNvSpPr txBox="1">
            <a:spLocks noChangeArrowheads="1"/>
          </p:cNvSpPr>
          <p:nvPr/>
        </p:nvSpPr>
        <p:spPr bwMode="auto">
          <a:xfrm>
            <a:off x="1676400" y="4038601"/>
            <a:ext cx="86106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sz="2400" dirty="0">
                <a:solidFill>
                  <a:prstClr val="black"/>
                </a:solidFill>
                <a:cs typeface="Arial" charset="0"/>
              </a:rPr>
              <a:t>Algorithm:</a:t>
            </a:r>
          </a:p>
          <a:p>
            <a:pPr marL="342900" indent="-342900"/>
            <a:endParaRPr lang="en-US" sz="900" dirty="0">
              <a:solidFill>
                <a:prstClr val="black"/>
              </a:solidFill>
              <a:cs typeface="Arial" charset="0"/>
            </a:endParaRP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Sample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(randomly) the number of points required to fit the model (#=2)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Solve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for model parameters using samples </a:t>
            </a:r>
          </a:p>
          <a:p>
            <a:pPr marL="342900" indent="-342900">
              <a:buFontTx/>
              <a:buAutoNum type="arabicPeriod"/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Score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by the fraction of inliers within a preset threshold of the model</a:t>
            </a:r>
          </a:p>
          <a:p>
            <a:pPr marL="342900" indent="-342900"/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342900" indent="-342900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Repeat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 1-3 until the best model is found with high confidence</a:t>
            </a:r>
          </a:p>
        </p:txBody>
      </p:sp>
    </p:spTree>
    <p:extLst>
      <p:ext uri="{BB962C8B-B14F-4D97-AF65-F5344CB8AC3E}">
        <p14:creationId xmlns:p14="http://schemas.microsoft.com/office/powerpoint/2010/main" val="230568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58" grpId="0" animBg="1"/>
      <p:bldP spid="142359" grpId="0" animBg="1"/>
      <p:bldP spid="142360" grpId="0" animBg="1"/>
      <p:bldP spid="142361" grpId="0" animBg="1"/>
      <p:bldP spid="142362" grpId="0" animBg="1"/>
      <p:bldP spid="142363" grpId="0" animBg="1"/>
      <p:bldP spid="142364" grpId="0" animBg="1"/>
      <p:bldP spid="142365" grpId="0" animBg="1"/>
      <p:bldP spid="142366" grpId="0" animBg="1"/>
      <p:bldP spid="142367" grpId="0" animBg="1"/>
      <p:bldP spid="142368" grpId="0" animBg="1"/>
      <p:bldP spid="142369" grpId="0" animBg="1"/>
      <p:bldP spid="142370" grpId="0" animBg="1"/>
      <p:bldP spid="142371" grpId="0" animBg="1"/>
      <p:bldP spid="142372" grpId="0" animBg="1"/>
      <p:bldP spid="142374" grpId="0" animBg="1"/>
      <p:bldP spid="14237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00600"/>
          </a:xfrm>
        </p:spPr>
        <p:txBody>
          <a:bodyPr/>
          <a:lstStyle/>
          <a:p>
            <a:r>
              <a:rPr lang="en-US" dirty="0"/>
              <a:t>Idea:</a:t>
            </a:r>
          </a:p>
          <a:p>
            <a:pPr lvl="1"/>
            <a:r>
              <a:rPr lang="en-US" dirty="0"/>
              <a:t>All the inliers will agree with each other on the translation vector; the (hopefully small) number of outliers will (hopefully) disagree with each other</a:t>
            </a:r>
          </a:p>
          <a:p>
            <a:pPr lvl="2"/>
            <a:r>
              <a:rPr lang="en-US" dirty="0"/>
              <a:t>RANSAC only has guarantees if there are &lt; 50% outliers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“All good matches are alike; every bad match is bad in its own way.”</a:t>
            </a:r>
          </a:p>
          <a:p>
            <a:pPr lvl="1">
              <a:buNone/>
            </a:pPr>
            <a:r>
              <a:rPr lang="en-US" dirty="0"/>
              <a:t>				</a:t>
            </a:r>
            <a:r>
              <a:rPr lang="en-US" sz="2000" dirty="0"/>
              <a:t>– Tolstoy via Alyosha Efros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5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b="1" dirty="0" err="1"/>
              <a:t>Inlier</a:t>
            </a:r>
            <a:r>
              <a:rPr lang="en-US" b="1" dirty="0"/>
              <a:t> threshold </a:t>
            </a:r>
            <a:r>
              <a:rPr lang="en-US" dirty="0"/>
              <a:t>related to the amount of noise we expect in inliers</a:t>
            </a:r>
          </a:p>
          <a:p>
            <a:pPr lvl="1"/>
            <a:r>
              <a:rPr lang="en-US" dirty="0"/>
              <a:t>Often model noise as Gaussian with some standard deviation (e.g., 3 pixels)</a:t>
            </a:r>
          </a:p>
          <a:p>
            <a:r>
              <a:rPr lang="en-US" b="1" dirty="0"/>
              <a:t>Number of rounds </a:t>
            </a:r>
            <a:r>
              <a:rPr lang="en-US" dirty="0"/>
              <a:t>related to the percentage of outliers we expect, and the probability of success we’d like to guarantee</a:t>
            </a:r>
          </a:p>
          <a:p>
            <a:pPr lvl="1"/>
            <a:r>
              <a:rPr lang="en-US" dirty="0"/>
              <a:t>Suppose there are 20% outliers, and we want to find the correct answer with 99% probability </a:t>
            </a:r>
          </a:p>
          <a:p>
            <a:pPr lvl="1"/>
            <a:r>
              <a:rPr lang="en-US" dirty="0"/>
              <a:t>How many rounds do we need?</a:t>
            </a:r>
          </a:p>
        </p:txBody>
      </p:sp>
    </p:spTree>
    <p:extLst>
      <p:ext uri="{BB962C8B-B14F-4D97-AF65-F5344CB8AC3E}">
        <p14:creationId xmlns:p14="http://schemas.microsoft.com/office/powerpoint/2010/main" val="6921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rounds?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have to choose </a:t>
            </a:r>
            <a:r>
              <a:rPr lang="en-US" i="1" dirty="0"/>
              <a:t>k</a:t>
            </a:r>
            <a:r>
              <a:rPr lang="en-US" dirty="0"/>
              <a:t> samples each time</a:t>
            </a:r>
          </a:p>
          <a:p>
            <a:pPr lvl="1"/>
            <a:r>
              <a:rPr lang="en-US" dirty="0"/>
              <a:t>with an inlier ratio p</a:t>
            </a:r>
            <a:endParaRPr lang="en-US" i="1" dirty="0"/>
          </a:p>
          <a:p>
            <a:pPr lvl="1"/>
            <a:r>
              <a:rPr lang="en-US" dirty="0"/>
              <a:t>and we want the right answer with probability </a:t>
            </a:r>
            <a:r>
              <a:rPr lang="en-US" i="1" dirty="0"/>
              <a:t>P</a:t>
            </a:r>
            <a:endParaRPr lang="en-US" dirty="0"/>
          </a:p>
        </p:txBody>
      </p:sp>
      <p:graphicFrame>
        <p:nvGraphicFramePr>
          <p:cNvPr id="4" name="Group 6"/>
          <p:cNvGraphicFramePr>
            <a:graphicFrameLocks noGrp="1"/>
          </p:cNvGraphicFramePr>
          <p:nvPr>
            <p:extLst/>
          </p:nvPr>
        </p:nvGraphicFramePr>
        <p:xfrm>
          <a:off x="1981200" y="3810000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proportion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inliers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 Box 95"/>
          <p:cNvSpPr txBox="1">
            <a:spLocks noChangeArrowheads="1"/>
          </p:cNvSpPr>
          <p:nvPr/>
        </p:nvSpPr>
        <p:spPr bwMode="auto">
          <a:xfrm>
            <a:off x="8780463" y="6477001"/>
            <a:ext cx="16523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Source: M. Pollefeys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6201" y="60198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 </a:t>
            </a:r>
            <a:r>
              <a:rPr lang="en-US" dirty="0"/>
              <a:t>= 0.99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8086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25 at 10.18.0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685801"/>
            <a:ext cx="8839200" cy="3041115"/>
          </a:xfrm>
          <a:prstGeom prst="rect">
            <a:avLst/>
          </a:prstGeom>
        </p:spPr>
      </p:pic>
      <p:graphicFrame>
        <p:nvGraphicFramePr>
          <p:cNvPr id="6" name="Group 6"/>
          <p:cNvGraphicFramePr>
            <a:graphicFrameLocks noGrp="1"/>
          </p:cNvGraphicFramePr>
          <p:nvPr>
            <p:extLst/>
          </p:nvPr>
        </p:nvGraphicFramePr>
        <p:xfrm>
          <a:off x="3352800" y="4114800"/>
          <a:ext cx="4800600" cy="2194560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proportion of inliers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75%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01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163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1177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7801" y="6324600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 </a:t>
            </a:r>
            <a:r>
              <a:rPr lang="en-US" dirty="0"/>
              <a:t>= 0.99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487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big is </a:t>
            </a:r>
            <a:r>
              <a:rPr lang="en-US" i="1" dirty="0"/>
              <a:t>k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24001"/>
            <a:ext cx="8229600" cy="1295399"/>
          </a:xfrm>
        </p:spPr>
        <p:txBody>
          <a:bodyPr>
            <a:normAutofit/>
          </a:bodyPr>
          <a:lstStyle/>
          <a:p>
            <a:r>
              <a:rPr lang="en-US" dirty="0"/>
              <a:t>For alignment, depends on the motion model</a:t>
            </a:r>
          </a:p>
          <a:p>
            <a:pPr lvl="1"/>
            <a:r>
              <a:rPr lang="en-US" dirty="0"/>
              <a:t>Here, each sample is a correspondence (pair of matching points)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2895600"/>
            <a:ext cx="4773526" cy="157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4419600"/>
            <a:ext cx="5181600" cy="23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0592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RANSAC pros and cons</a:t>
            </a:r>
          </a:p>
        </p:txBody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Pros</a:t>
            </a:r>
          </a:p>
          <a:p>
            <a:pPr lvl="1"/>
            <a:r>
              <a:rPr lang="en-US" dirty="0"/>
              <a:t>Simple and general</a:t>
            </a:r>
          </a:p>
          <a:p>
            <a:pPr lvl="1"/>
            <a:r>
              <a:rPr lang="en-US" dirty="0"/>
              <a:t>Applicable to many different problems</a:t>
            </a:r>
          </a:p>
          <a:p>
            <a:pPr lvl="1"/>
            <a:r>
              <a:rPr lang="en-US" dirty="0"/>
              <a:t>Often works well in practice</a:t>
            </a:r>
          </a:p>
          <a:p>
            <a:pPr>
              <a:buFontTx/>
              <a:buChar char="•"/>
            </a:pPr>
            <a:r>
              <a:rPr lang="en-US" dirty="0"/>
              <a:t>Cons</a:t>
            </a:r>
          </a:p>
          <a:p>
            <a:pPr lvl="1"/>
            <a:r>
              <a:rPr lang="en-US" dirty="0"/>
              <a:t>Parameters to tune</a:t>
            </a:r>
          </a:p>
          <a:p>
            <a:pPr lvl="1"/>
            <a:r>
              <a:rPr lang="en-US" dirty="0"/>
              <a:t>Sometimes too many iterations are required</a:t>
            </a:r>
          </a:p>
          <a:p>
            <a:pPr lvl="1"/>
            <a:r>
              <a:rPr lang="en-US" dirty="0"/>
              <a:t>Can fail for extremely low inlier ratios</a:t>
            </a:r>
          </a:p>
        </p:txBody>
      </p:sp>
    </p:spTree>
    <p:extLst>
      <p:ext uri="{BB962C8B-B14F-4D97-AF65-F5344CB8AC3E}">
        <p14:creationId xmlns:p14="http://schemas.microsoft.com/office/powerpoint/2010/main" val="365660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91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912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91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12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795260" cy="4351338"/>
          </a:xfrm>
        </p:spPr>
        <p:txBody>
          <a:bodyPr/>
          <a:lstStyle/>
          <a:p>
            <a:r>
              <a:rPr lang="en-US" dirty="0"/>
              <a:t>Goal: find the parameters of the camera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Tells you where the camera is relative to the world/particular objects</a:t>
            </a:r>
          </a:p>
          <a:p>
            <a:pPr lvl="1"/>
            <a:r>
              <a:rPr lang="en-US" dirty="0"/>
              <a:t>Equivalently, tells you where objects are relative to the camera</a:t>
            </a:r>
          </a:p>
          <a:p>
            <a:pPr lvl="1"/>
            <a:r>
              <a:rPr lang="en-US" dirty="0"/>
              <a:t>Can allow you to ”render” new objects into the scene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2410" y="2360930"/>
            <a:ext cx="40386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05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RANSAC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example of a “voting”-based fitting scheme</a:t>
            </a:r>
          </a:p>
          <a:p>
            <a:r>
              <a:rPr lang="en-US" dirty="0"/>
              <a:t>Each hypothesis gets voted on by each data point, best hypothesis wins</a:t>
            </a:r>
          </a:p>
          <a:p>
            <a:endParaRPr lang="en-US" dirty="0"/>
          </a:p>
          <a:p>
            <a:r>
              <a:rPr lang="en-US" dirty="0"/>
              <a:t>There are many other types of voting schemes</a:t>
            </a:r>
          </a:p>
          <a:p>
            <a:pPr lvl="1"/>
            <a:r>
              <a:rPr lang="en-US" dirty="0"/>
              <a:t>E.g., Hough transforms…</a:t>
            </a:r>
          </a:p>
        </p:txBody>
      </p:sp>
    </p:spTree>
    <p:extLst>
      <p:ext uri="{BB962C8B-B14F-4D97-AF65-F5344CB8AC3E}">
        <p14:creationId xmlns:p14="http://schemas.microsoft.com/office/powerpoint/2010/main" val="173128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Suppose we have two cameras</a:t>
            </a:r>
          </a:p>
          <a:p>
            <a:pPr lvl="1"/>
            <a:r>
              <a:rPr lang="en-US" dirty="0"/>
              <a:t>Calibrated: parameters known</a:t>
            </a:r>
          </a:p>
          <a:p>
            <a:r>
              <a:rPr lang="en-US" dirty="0"/>
              <a:t>And a pair of corresponding pixels</a:t>
            </a:r>
          </a:p>
          <a:p>
            <a:r>
              <a:rPr lang="en-US" dirty="0"/>
              <a:t>Find 3D location of point!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4259581"/>
            <a:ext cx="4041420" cy="22732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680" y="4271011"/>
            <a:ext cx="4041420" cy="227329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445000" y="554228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45600" y="5706110"/>
            <a:ext cx="114300" cy="114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445000" y="5704840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84310" y="5889506"/>
            <a:ext cx="83947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070" y="3790950"/>
            <a:ext cx="787400" cy="4445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6250" y="3779044"/>
            <a:ext cx="7874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065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two </a:t>
            </a:r>
            <a:r>
              <a:rPr lang="en-US" i="1" dirty="0"/>
              <a:t>calibrated</a:t>
            </a:r>
            <a:r>
              <a:rPr lang="en-US" dirty="0"/>
              <a:t> cameras</a:t>
            </a:r>
          </a:p>
          <a:p>
            <a:pPr lvl="1"/>
            <a:r>
              <a:rPr lang="en-US" dirty="0"/>
              <a:t>Find pairs of corresponding pixels</a:t>
            </a:r>
          </a:p>
          <a:p>
            <a:pPr lvl="1"/>
            <a:r>
              <a:rPr lang="en-US" dirty="0"/>
              <a:t>Use corresponding image locations to set up equations on world coordinates</a:t>
            </a:r>
          </a:p>
          <a:p>
            <a:pPr lvl="1"/>
            <a:r>
              <a:rPr lang="en-US" dirty="0"/>
              <a:t>Solve!</a:t>
            </a:r>
          </a:p>
        </p:txBody>
      </p:sp>
    </p:spTree>
    <p:extLst>
      <p:ext uri="{BB962C8B-B14F-4D97-AF65-F5344CB8AC3E}">
        <p14:creationId xmlns:p14="http://schemas.microsoft.com/office/powerpoint/2010/main" val="4214370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case: cameras can be arbitrary locations and orientations</a:t>
            </a:r>
          </a:p>
        </p:txBody>
      </p:sp>
      <p:grpSp>
        <p:nvGrpSpPr>
          <p:cNvPr id="6" name="Group 5"/>
          <p:cNvGrpSpPr/>
          <p:nvPr/>
        </p:nvGrpSpPr>
        <p:grpSpPr>
          <a:xfrm rot="1928743"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8978313">
            <a:off x="4551266" y="5003016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752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Binocular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31435336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</a:t>
            </a:r>
            <a:r>
              <a:rPr lang="en-US" i="1" dirty="0"/>
              <a:t>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Special case: cameras are parallel to each other and translated along X axis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964180" y="3241199"/>
            <a:ext cx="1440180" cy="880110"/>
            <a:chOff x="742950" y="4057650"/>
            <a:chExt cx="1440180" cy="880110"/>
          </a:xfrm>
        </p:grpSpPr>
        <p:sp>
          <p:nvSpPr>
            <p:cNvPr id="4" name="Rectangle 3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64180" y="5039678"/>
            <a:ext cx="1440180" cy="880110"/>
            <a:chOff x="742950" y="4057650"/>
            <a:chExt cx="1440180" cy="880110"/>
          </a:xfrm>
        </p:grpSpPr>
        <p:sp>
          <p:nvSpPr>
            <p:cNvPr id="8" name="Rectangle 7"/>
            <p:cNvSpPr/>
            <p:nvPr/>
          </p:nvSpPr>
          <p:spPr>
            <a:xfrm>
              <a:off x="742950" y="4057650"/>
              <a:ext cx="1337310" cy="88011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965960" y="4389120"/>
              <a:ext cx="217170" cy="1828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be 9"/>
          <p:cNvSpPr/>
          <p:nvPr/>
        </p:nvSpPr>
        <p:spPr>
          <a:xfrm>
            <a:off x="7376502" y="3223260"/>
            <a:ext cx="1291248" cy="1065287"/>
          </a:xfrm>
          <a:prstGeom prst="cub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461260" y="4526201"/>
            <a:ext cx="371475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426970" y="3040381"/>
            <a:ext cx="11430" cy="3136583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90321" y="4528582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Z axis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9912" y="2966085"/>
            <a:ext cx="97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axis</a:t>
            </a:r>
          </a:p>
        </p:txBody>
      </p:sp>
    </p:spTree>
    <p:extLst>
      <p:ext uri="{BB962C8B-B14F-4D97-AF65-F5344CB8AC3E}">
        <p14:creationId xmlns:p14="http://schemas.microsoft.com/office/powerpoint/2010/main" val="928119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6" name="Text Box 8"/>
          <p:cNvSpPr txBox="1">
            <a:spLocks noChangeArrowheads="1"/>
          </p:cNvSpPr>
          <p:nvPr/>
        </p:nvSpPr>
        <p:spPr bwMode="auto">
          <a:xfrm>
            <a:off x="1981200" y="749300"/>
            <a:ext cx="3441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Stereo head</a:t>
            </a:r>
          </a:p>
        </p:txBody>
      </p:sp>
      <p:sp>
        <p:nvSpPr>
          <p:cNvPr id="115717" name="Text Box 9"/>
          <p:cNvSpPr txBox="1">
            <a:spLocks noChangeArrowheads="1"/>
          </p:cNvSpPr>
          <p:nvPr/>
        </p:nvSpPr>
        <p:spPr bwMode="auto">
          <a:xfrm>
            <a:off x="1854200" y="3187700"/>
            <a:ext cx="4330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Kinect / depth cameras</a:t>
            </a:r>
          </a:p>
        </p:txBody>
      </p:sp>
      <p:pic>
        <p:nvPicPr>
          <p:cNvPr id="725003" name="sa_yorick0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0005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437" y="3644900"/>
            <a:ext cx="4191907" cy="31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50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250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500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5003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 with “rectified cameras”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8719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870" y="2152650"/>
            <a:ext cx="4152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455161"/>
            <a:ext cx="1452880" cy="1441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450" y="4592321"/>
            <a:ext cx="1452880" cy="1441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131" y="4377690"/>
            <a:ext cx="3001531" cy="1760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450" y="2766060"/>
            <a:ext cx="3492500" cy="685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5450" y="3520440"/>
            <a:ext cx="3416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4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Need to estimate P</a:t>
            </a:r>
          </a:p>
          <a:p>
            <a:r>
              <a:rPr lang="en-US" dirty="0"/>
              <a:t>How many parameters does P have?</a:t>
            </a:r>
          </a:p>
          <a:p>
            <a:pPr lvl="1"/>
            <a:r>
              <a:rPr lang="en-US" dirty="0"/>
              <a:t>Size of P : 3 x 4</a:t>
            </a:r>
          </a:p>
          <a:p>
            <a:pPr lvl="1"/>
            <a:r>
              <a:rPr lang="en-US" dirty="0"/>
              <a:t>But: </a:t>
            </a:r>
          </a:p>
          <a:p>
            <a:pPr lvl="1"/>
            <a:r>
              <a:rPr lang="en-US" dirty="0"/>
              <a:t>P can only be known </a:t>
            </a:r>
            <a:r>
              <a:rPr lang="en-US" i="1" dirty="0" err="1"/>
              <a:t>upto</a:t>
            </a:r>
            <a:r>
              <a:rPr lang="en-US" i="1" dirty="0"/>
              <a:t> a scale</a:t>
            </a:r>
          </a:p>
          <a:p>
            <a:pPr lvl="1"/>
            <a:r>
              <a:rPr lang="en-US" i="1" dirty="0"/>
              <a:t>3*4 - 1 = 11 parameters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0" y="3756661"/>
            <a:ext cx="2053590" cy="32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6496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2409190"/>
            <a:ext cx="5974080" cy="1479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3845053"/>
            <a:ext cx="7379970" cy="14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14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120" y="4558030"/>
            <a:ext cx="3365500" cy="165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2725739"/>
            <a:ext cx="2425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25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256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2603500"/>
            <a:ext cx="2413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500" y="4478020"/>
            <a:ext cx="33655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89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4420870"/>
            <a:ext cx="3632200" cy="165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790" y="2588579"/>
            <a:ext cx="26797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388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6"/>
            <a:ext cx="7886700" cy="871855"/>
          </a:xfrm>
        </p:spPr>
        <p:txBody>
          <a:bodyPr/>
          <a:lstStyle/>
          <a:p>
            <a:r>
              <a:rPr lang="en-US" dirty="0"/>
              <a:t>Without loss of generality, assume origin is at pinhole of 1</a:t>
            </a:r>
            <a:r>
              <a:rPr lang="en-US" baseline="30000" dirty="0"/>
              <a:t>st</a:t>
            </a:r>
            <a:r>
              <a:rPr lang="en-US" dirty="0"/>
              <a:t> camera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0" y="3454717"/>
            <a:ext cx="1536700" cy="93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951" y="3480752"/>
            <a:ext cx="2489200" cy="93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951" y="4812028"/>
            <a:ext cx="1447800" cy="939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480" y="4812028"/>
            <a:ext cx="1447800" cy="939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506980" y="3267075"/>
            <a:ext cx="6995160" cy="13150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06980" y="4634231"/>
            <a:ext cx="6995160" cy="131508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506980" y="5966461"/>
            <a:ext cx="699516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Y coordinate is the same!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06980" y="2665789"/>
            <a:ext cx="6995160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X coordinate differs by </a:t>
            </a:r>
            <a:r>
              <a:rPr lang="en-US" sz="3200" dirty="0" err="1">
                <a:solidFill>
                  <a:schemeClr val="bg1"/>
                </a:solidFill>
              </a:rPr>
              <a:t>t</a:t>
            </a:r>
            <a:r>
              <a:rPr lang="en-US" sz="3200" baseline="-25000" dirty="0" err="1">
                <a:solidFill>
                  <a:schemeClr val="bg1"/>
                </a:solidFill>
              </a:rPr>
              <a:t>x</a:t>
            </a:r>
            <a:r>
              <a:rPr lang="en-US" sz="3200" dirty="0">
                <a:solidFill>
                  <a:schemeClr val="bg1"/>
                </a:solidFill>
              </a:rPr>
              <a:t>/Z</a:t>
            </a:r>
          </a:p>
        </p:txBody>
      </p:sp>
    </p:spTree>
    <p:extLst>
      <p:ext uri="{BB962C8B-B14F-4D97-AF65-F5344CB8AC3E}">
        <p14:creationId xmlns:p14="http://schemas.microsoft.com/office/powerpoint/2010/main" val="266661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 coordinate differs by </a:t>
            </a:r>
            <a:r>
              <a:rPr lang="en-US" dirty="0" err="1"/>
              <a:t>t</a:t>
            </a:r>
            <a:r>
              <a:rPr lang="en-US" baseline="-25000" dirty="0" err="1"/>
              <a:t>x</a:t>
            </a:r>
            <a:r>
              <a:rPr lang="en-US" dirty="0"/>
              <a:t>/Z</a:t>
            </a:r>
          </a:p>
          <a:p>
            <a:r>
              <a:rPr lang="en-US" dirty="0"/>
              <a:t>That is, difference in X coordinate is </a:t>
            </a:r>
            <a:r>
              <a:rPr lang="en-US" i="1" dirty="0"/>
              <a:t>inversely proportional to depth</a:t>
            </a:r>
          </a:p>
          <a:p>
            <a:r>
              <a:rPr lang="en-US" dirty="0"/>
              <a:t>Difference in X coordinate is called </a:t>
            </a:r>
            <a:r>
              <a:rPr lang="en-US" i="1" dirty="0"/>
              <a:t>disparity</a:t>
            </a:r>
            <a:r>
              <a:rPr lang="en-US" dirty="0"/>
              <a:t> </a:t>
            </a:r>
          </a:p>
          <a:p>
            <a:r>
              <a:rPr lang="en-US" dirty="0"/>
              <a:t>Translation between cameras (</a:t>
            </a:r>
            <a:r>
              <a:rPr lang="en-US" dirty="0" err="1"/>
              <a:t>tx</a:t>
            </a:r>
            <a:r>
              <a:rPr lang="en-US" dirty="0"/>
              <a:t>) is called </a:t>
            </a:r>
            <a:r>
              <a:rPr lang="en-US" i="1" dirty="0"/>
              <a:t>baseline</a:t>
            </a:r>
          </a:p>
          <a:p>
            <a:endParaRPr lang="en-US" dirty="0"/>
          </a:p>
          <a:p>
            <a:r>
              <a:rPr lang="en-US" i="1" dirty="0"/>
              <a:t>disparity = baseline / depth</a:t>
            </a:r>
          </a:p>
        </p:txBody>
      </p:sp>
    </p:spTree>
    <p:extLst>
      <p:ext uri="{BB962C8B-B14F-4D97-AF65-F5344CB8AC3E}">
        <p14:creationId xmlns:p14="http://schemas.microsoft.com/office/powerpoint/2010/main" val="2303271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disparity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pixel (</a:t>
            </a:r>
            <a:r>
              <a:rPr lang="en-US" dirty="0" err="1"/>
              <a:t>x,y</a:t>
            </a:r>
            <a:r>
              <a:rPr lang="en-US" dirty="0"/>
              <a:t>) in one image, only need to know disparity to get correspondence</a:t>
            </a:r>
          </a:p>
          <a:p>
            <a:r>
              <a:rPr lang="en-US" dirty="0"/>
              <a:t>Create an image with color at (</a:t>
            </a:r>
            <a:r>
              <a:rPr lang="en-US" dirty="0" err="1"/>
              <a:t>x,y</a:t>
            </a:r>
            <a:r>
              <a:rPr lang="en-US" dirty="0"/>
              <a:t>) = disparity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8194" y="3130209"/>
            <a:ext cx="1787050" cy="1344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3440" y="5214256"/>
            <a:ext cx="1801805" cy="1344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3467100"/>
            <a:ext cx="2329543" cy="17471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8194" y="4474595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right image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832" y="6541280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left </a:t>
            </a:r>
            <a:r>
              <a:rPr lang="en-US" dirty="0"/>
              <a:t>image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7454" y="5183728"/>
            <a:ext cx="1787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disparity</a:t>
            </a:r>
          </a:p>
        </p:txBody>
      </p:sp>
    </p:spTree>
    <p:extLst>
      <p:ext uri="{BB962C8B-B14F-4D97-AF65-F5344CB8AC3E}">
        <p14:creationId xmlns:p14="http://schemas.microsoft.com/office/powerpoint/2010/main" val="10208851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in rectified cameras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2650" y="4789714"/>
            <a:ext cx="7886700" cy="1387249"/>
          </a:xfrm>
        </p:spPr>
        <p:txBody>
          <a:bodyPr/>
          <a:lstStyle/>
          <a:p>
            <a:r>
              <a:rPr lang="en-US" dirty="0"/>
              <a:t>For rectified cameras, correspondence problem is easier</a:t>
            </a:r>
          </a:p>
          <a:p>
            <a:r>
              <a:rPr lang="en-US" dirty="0"/>
              <a:t>Only requires searching along a particular </a:t>
            </a:r>
            <a:r>
              <a:rPr lang="en-US" i="1" dirty="0"/>
              <a:t>row.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8360"/>
            <a:ext cx="3413481" cy="25679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6256" y="2118360"/>
            <a:ext cx="3441666" cy="25679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071257" y="3222172"/>
            <a:ext cx="141514" cy="14151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256" y="3222172"/>
            <a:ext cx="3441666" cy="141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 - Normalized Cross 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Lighting and color change pixel intensities</a:t>
                </a:r>
              </a:p>
              <a:p>
                <a:r>
                  <a:rPr lang="en-US" dirty="0"/>
                  <a:t>Example: increase brightness / contrast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𝐼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</a:rPr>
                      <m:t>𝐼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Subtract patch mean: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𝛽</m:t>
                    </m:r>
                  </m:oMath>
                </a14:m>
                <a:endParaRPr lang="en-US" b="0" dirty="0"/>
              </a:p>
              <a:p>
                <a:r>
                  <a:rPr lang="en-US" b="0" dirty="0"/>
                  <a:t>Divide by norm of vector: invariance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𝛼</m:t>
                    </m:r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′=</m:t>
                    </m:r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− &lt;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endParaRPr lang="en-US" b="0" dirty="0">
                  <a:ea typeface="Cambria Math" charset="0"/>
                  <a:cs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𝑥</m:t>
                    </m:r>
                    <m:r>
                      <a:rPr lang="en-US" b="0" i="1" smtClean="0">
                        <a:latin typeface="Cambria Math" charset="0"/>
                      </a:rPr>
                      <m:t>′′= </m:t>
                    </m:r>
                    <m:f>
                      <m:fPr>
                        <m:ctrlPr>
                          <a:rPr lang="mr-I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</m:num>
                      <m:den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′</m:t>
                        </m:r>
                        <m:r>
                          <m:rPr>
                            <m:lit/>
                          </m:rPr>
                          <a:rPr lang="en-US" b="0" i="1" smtClean="0">
                            <a:latin typeface="Cambria Math" charset="0"/>
                          </a:rPr>
                          <m:t>||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i="1" dirty="0"/>
                  <a:t>similarity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⋅</m:t>
                    </m:r>
                    <m:r>
                      <a:rPr lang="en-US" b="0" i="1" smtClean="0">
                        <a:latin typeface="Cambria Math" charset="0"/>
                      </a:rPr>
                      <m:t>𝑦</m:t>
                    </m:r>
                    <m:r>
                      <a:rPr lang="en-US" b="0" i="1" smtClean="0">
                        <a:latin typeface="Cambria Math" charset="0"/>
                      </a:rPr>
                      <m:t>′′</m:t>
                    </m:r>
                  </m:oMath>
                </a14:m>
                <a:endParaRPr lang="en-US" b="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 b="-1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673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770" y="3919220"/>
            <a:ext cx="2641600" cy="21971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78780" y="4754880"/>
            <a:ext cx="560070" cy="525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59040" y="4606291"/>
            <a:ext cx="286893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Need to convert equivalence into equality.</a:t>
            </a:r>
          </a:p>
        </p:txBody>
      </p:sp>
    </p:spTree>
    <p:extLst>
      <p:ext uri="{BB962C8B-B14F-4D97-AF65-F5344CB8AC3E}">
        <p14:creationId xmlns:p14="http://schemas.microsoft.com/office/powerpoint/2010/main" val="37792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charset="0"/>
              </a:rPr>
              <a:t>Cross-correlation of </a:t>
            </a:r>
            <a:r>
              <a:rPr lang="en-GB" dirty="0" err="1">
                <a:latin typeface="Arial" charset="0"/>
              </a:rPr>
              <a:t>neighborhood</a:t>
            </a:r>
            <a:endParaRPr lang="en-GB" dirty="0">
              <a:latin typeface="Arial" charset="0"/>
            </a:endParaRPr>
          </a:p>
        </p:txBody>
      </p:sp>
      <p:pic>
        <p:nvPicPr>
          <p:cNvPr id="173058" name="Picture 4" descr="bt_l0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76" y="1182688"/>
            <a:ext cx="2925763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59" name="Picture 5" descr="bt_r0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1195388"/>
            <a:ext cx="292576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0423" name="Oval 7"/>
          <p:cNvSpPr>
            <a:spLocks noChangeArrowheads="1"/>
          </p:cNvSpPr>
          <p:nvPr/>
        </p:nvSpPr>
        <p:spPr bwMode="auto">
          <a:xfrm>
            <a:off x="3273426" y="2644776"/>
            <a:ext cx="55563" cy="5556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0424" name="Line 8"/>
          <p:cNvSpPr>
            <a:spLocks noChangeShapeType="1"/>
          </p:cNvSpPr>
          <p:nvPr/>
        </p:nvSpPr>
        <p:spPr bwMode="auto">
          <a:xfrm flipV="1">
            <a:off x="6121401" y="2676525"/>
            <a:ext cx="3827463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5" name="Rectangle 9"/>
          <p:cNvSpPr>
            <a:spLocks noChangeArrowheads="1"/>
          </p:cNvSpPr>
          <p:nvPr/>
        </p:nvSpPr>
        <p:spPr bwMode="auto">
          <a:xfrm>
            <a:off x="315277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6" name="Rectangle 10"/>
          <p:cNvSpPr>
            <a:spLocks noChangeArrowheads="1"/>
          </p:cNvSpPr>
          <p:nvPr/>
        </p:nvSpPr>
        <p:spPr bwMode="auto">
          <a:xfrm>
            <a:off x="6664325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7" name="Rectangle 11"/>
          <p:cNvSpPr>
            <a:spLocks noChangeArrowheads="1"/>
          </p:cNvSpPr>
          <p:nvPr/>
        </p:nvSpPr>
        <p:spPr bwMode="auto">
          <a:xfrm>
            <a:off x="6838950" y="2528888"/>
            <a:ext cx="287338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0428" name="Rectangle 12"/>
          <p:cNvSpPr>
            <a:spLocks noChangeArrowheads="1"/>
          </p:cNvSpPr>
          <p:nvPr/>
        </p:nvSpPr>
        <p:spPr bwMode="auto">
          <a:xfrm>
            <a:off x="6500814" y="2528888"/>
            <a:ext cx="287337" cy="285750"/>
          </a:xfrm>
          <a:prstGeom prst="rect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985963" y="4456114"/>
            <a:ext cx="3803650" cy="2276475"/>
            <a:chOff x="291" y="2807"/>
            <a:chExt cx="2396" cy="1434"/>
          </a:xfrm>
        </p:grpSpPr>
        <p:pic>
          <p:nvPicPr>
            <p:cNvPr id="173071" name="Picture 14" descr="page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" y="3756"/>
              <a:ext cx="1896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2" name="Picture 15" descr="page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2807"/>
              <a:ext cx="2378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073" name="Picture 16" descr="page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3434"/>
              <a:ext cx="1896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3074" name="Text Box 17"/>
            <p:cNvSpPr txBox="1">
              <a:spLocks noChangeArrowheads="1"/>
            </p:cNvSpPr>
            <p:nvPr/>
          </p:nvSpPr>
          <p:spPr bwMode="auto">
            <a:xfrm>
              <a:off x="355" y="3093"/>
              <a:ext cx="222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C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000" dirty="0">
                  <a:solidFill>
                    <a:srgbClr val="000000"/>
                  </a:solidFill>
                </a:rPr>
                <a:t>translate so that mean is zero </a:t>
              </a:r>
            </a:p>
          </p:txBody>
        </p:sp>
      </p:grpSp>
      <p:pic>
        <p:nvPicPr>
          <p:cNvPr id="173069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3614" y="6129333"/>
            <a:ext cx="3694113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1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423" grpId="0" animBg="1"/>
      <p:bldP spid="700424" grpId="0" animBg="1"/>
      <p:bldP spid="700425" grpId="0" animBg="1"/>
      <p:bldP spid="700426" grpId="0" animBg="1"/>
      <p:bldP spid="700427" grpId="0" animBg="1"/>
      <p:bldP spid="70042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2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3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4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5" name="Line 6"/>
          <p:cNvSpPr>
            <a:spLocks noChangeShapeType="1"/>
          </p:cNvSpPr>
          <p:nvPr/>
        </p:nvSpPr>
        <p:spPr bwMode="auto">
          <a:xfrm flipV="1">
            <a:off x="2025650" y="1116013"/>
            <a:ext cx="2312988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6" name="Line 7"/>
          <p:cNvSpPr>
            <a:spLocks noChangeShapeType="1"/>
          </p:cNvSpPr>
          <p:nvPr/>
        </p:nvSpPr>
        <p:spPr bwMode="auto">
          <a:xfrm flipV="1">
            <a:off x="2016125" y="1355725"/>
            <a:ext cx="2306638" cy="127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7" name="Line 8"/>
          <p:cNvSpPr>
            <a:spLocks noChangeShapeType="1"/>
          </p:cNvSpPr>
          <p:nvPr/>
        </p:nvSpPr>
        <p:spPr bwMode="auto">
          <a:xfrm flipV="1">
            <a:off x="4646614" y="1111250"/>
            <a:ext cx="22621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8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494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89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447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dirty="0"/>
              <a:t>left </a:t>
            </a:r>
            <a:r>
              <a:rPr lang="en-US" dirty="0"/>
              <a:t>image </a:t>
            </a:r>
            <a:r>
              <a:rPr lang="en-GB" dirty="0"/>
              <a:t>band</a:t>
            </a:r>
          </a:p>
        </p:txBody>
      </p:sp>
      <p:sp>
        <p:nvSpPr>
          <p:cNvPr id="174090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676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4091" name="Rectangle 12"/>
          <p:cNvSpPr>
            <a:spLocks noChangeArrowheads="1"/>
          </p:cNvSpPr>
          <p:nvPr/>
        </p:nvSpPr>
        <p:spPr bwMode="auto">
          <a:xfrm>
            <a:off x="2916239" y="26050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092" name="Picture 13" descr="C:\az\teaching\cv\images\reg1_xcorr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713" y="3867151"/>
            <a:ext cx="508635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93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4" name="Line 15"/>
          <p:cNvSpPr>
            <a:spLocks noChangeShapeType="1"/>
          </p:cNvSpPr>
          <p:nvPr/>
        </p:nvSpPr>
        <p:spPr bwMode="auto">
          <a:xfrm flipH="1">
            <a:off x="2827338" y="3294063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5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6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097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4098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4099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sp>
        <p:nvSpPr>
          <p:cNvPr id="174100" name="Line 23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1" name="Text Box 24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4102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4103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04" name="Oval 26"/>
          <p:cNvSpPr>
            <a:spLocks noChangeAspect="1" noChangeArrowheads="1"/>
          </p:cNvSpPr>
          <p:nvPr/>
        </p:nvSpPr>
        <p:spPr bwMode="auto">
          <a:xfrm>
            <a:off x="3095626" y="28098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81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Picture 2" descr="C:\az\teaching\cv\images\bt_l00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0413" y="74613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6" name="Picture 3" descr="C:\az\teaching\cv\images\bt_r00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112713"/>
            <a:ext cx="22733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4" descr="C:\az\teaching\cv\images\ban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6601" y="2586039"/>
            <a:ext cx="5586413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8" name="Picture 5" descr="C:\az\teaching\cv\images\banr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5013" y="3179764"/>
            <a:ext cx="5607050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9" name="Line 6"/>
          <p:cNvSpPr>
            <a:spLocks noChangeShapeType="1"/>
          </p:cNvSpPr>
          <p:nvPr/>
        </p:nvSpPr>
        <p:spPr bwMode="auto">
          <a:xfrm flipV="1">
            <a:off x="2025650" y="1109663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Line 7"/>
          <p:cNvSpPr>
            <a:spLocks noChangeShapeType="1"/>
          </p:cNvSpPr>
          <p:nvPr/>
        </p:nvSpPr>
        <p:spPr bwMode="auto">
          <a:xfrm flipV="1">
            <a:off x="2016125" y="1362075"/>
            <a:ext cx="23129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1" name="Line 8"/>
          <p:cNvSpPr>
            <a:spLocks noChangeShapeType="1"/>
          </p:cNvSpPr>
          <p:nvPr/>
        </p:nvSpPr>
        <p:spPr bwMode="auto">
          <a:xfrm flipV="1">
            <a:off x="4633914" y="1111250"/>
            <a:ext cx="2274887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2" name="Line 9"/>
          <p:cNvSpPr>
            <a:spLocks noChangeShapeType="1"/>
          </p:cNvSpPr>
          <p:nvPr/>
        </p:nvSpPr>
        <p:spPr bwMode="auto">
          <a:xfrm flipV="1">
            <a:off x="4648200" y="1363663"/>
            <a:ext cx="2262188" cy="63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Text Box 10"/>
          <p:cNvSpPr txBox="1">
            <a:spLocks noChangeArrowheads="1"/>
          </p:cNvSpPr>
          <p:nvPr/>
        </p:nvSpPr>
        <p:spPr bwMode="auto">
          <a:xfrm>
            <a:off x="7673976" y="2617788"/>
            <a:ext cx="263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left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4" name="Text Box 11"/>
          <p:cNvSpPr txBox="1">
            <a:spLocks noChangeArrowheads="1"/>
          </p:cNvSpPr>
          <p:nvPr/>
        </p:nvSpPr>
        <p:spPr bwMode="auto">
          <a:xfrm>
            <a:off x="7723189" y="32258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right </a:t>
            </a:r>
            <a:r>
              <a:rPr lang="en-US"/>
              <a:t>image </a:t>
            </a:r>
            <a:r>
              <a:rPr lang="en-GB"/>
              <a:t>band</a:t>
            </a:r>
          </a:p>
        </p:txBody>
      </p:sp>
      <p:sp>
        <p:nvSpPr>
          <p:cNvPr id="175115" name="Rectangle 12"/>
          <p:cNvSpPr>
            <a:spLocks noChangeArrowheads="1"/>
          </p:cNvSpPr>
          <p:nvPr/>
        </p:nvSpPr>
        <p:spPr bwMode="auto">
          <a:xfrm>
            <a:off x="6761164" y="2592389"/>
            <a:ext cx="490537" cy="511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6" name="Line 14"/>
          <p:cNvSpPr>
            <a:spLocks noChangeShapeType="1"/>
          </p:cNvSpPr>
          <p:nvPr/>
        </p:nvSpPr>
        <p:spPr bwMode="auto">
          <a:xfrm>
            <a:off x="2000250" y="3206751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7" name="Line 15"/>
          <p:cNvSpPr>
            <a:spLocks noChangeShapeType="1"/>
          </p:cNvSpPr>
          <p:nvPr/>
        </p:nvSpPr>
        <p:spPr bwMode="auto">
          <a:xfrm flipH="1">
            <a:off x="6546850" y="3378200"/>
            <a:ext cx="0" cy="52705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Line 16"/>
          <p:cNvSpPr>
            <a:spLocks noChangeShapeType="1"/>
          </p:cNvSpPr>
          <p:nvPr/>
        </p:nvSpPr>
        <p:spPr bwMode="auto">
          <a:xfrm>
            <a:off x="7594600" y="3197226"/>
            <a:ext cx="0" cy="3332163"/>
          </a:xfrm>
          <a:prstGeom prst="line">
            <a:avLst/>
          </a:prstGeom>
          <a:noFill/>
          <a:ln w="25400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9" name="Line 18"/>
          <p:cNvSpPr>
            <a:spLocks noChangeShapeType="1"/>
          </p:cNvSpPr>
          <p:nvPr/>
        </p:nvSpPr>
        <p:spPr bwMode="auto">
          <a:xfrm flipH="1" flipV="1">
            <a:off x="7751763" y="4235451"/>
            <a:ext cx="0" cy="1139825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Text Box 20"/>
          <p:cNvSpPr txBox="1">
            <a:spLocks noChangeArrowheads="1"/>
          </p:cNvSpPr>
          <p:nvPr/>
        </p:nvSpPr>
        <p:spPr bwMode="auto">
          <a:xfrm>
            <a:off x="7899401" y="4359276"/>
            <a:ext cx="20288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cross correlation</a:t>
            </a:r>
          </a:p>
        </p:txBody>
      </p:sp>
      <p:sp>
        <p:nvSpPr>
          <p:cNvPr id="175121" name="Text Box 21"/>
          <p:cNvSpPr txBox="1">
            <a:spLocks noChangeArrowheads="1"/>
          </p:cNvSpPr>
          <p:nvPr/>
        </p:nvSpPr>
        <p:spPr bwMode="auto">
          <a:xfrm>
            <a:off x="2011364" y="3730626"/>
            <a:ext cx="187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75122" name="Text Box 22"/>
          <p:cNvSpPr txBox="1">
            <a:spLocks noChangeArrowheads="1"/>
          </p:cNvSpPr>
          <p:nvPr/>
        </p:nvSpPr>
        <p:spPr bwMode="auto">
          <a:xfrm>
            <a:off x="2012950" y="5389564"/>
            <a:ext cx="2873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</a:t>
            </a:r>
          </a:p>
        </p:txBody>
      </p:sp>
      <p:pic>
        <p:nvPicPr>
          <p:cNvPr id="175123" name="Picture 24" descr="C:\az\teaching\cv\images\reg3_xcorr.gif"/>
          <p:cNvPicPr>
            <a:picLocks noChangeAspect="1" noChangeArrowheads="1"/>
          </p:cNvPicPr>
          <p:nvPr/>
        </p:nvPicPr>
        <p:blipFill>
          <a:blip r:embed="rId6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97" t="6747" r="26355" b="7683"/>
          <a:stretch>
            <a:fillRect/>
          </a:stretch>
        </p:blipFill>
        <p:spPr bwMode="auto">
          <a:xfrm>
            <a:off x="2403475" y="4633914"/>
            <a:ext cx="49228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24" name="Line 17"/>
          <p:cNvSpPr>
            <a:spLocks noChangeShapeType="1"/>
          </p:cNvSpPr>
          <p:nvPr/>
        </p:nvSpPr>
        <p:spPr bwMode="auto">
          <a:xfrm>
            <a:off x="6283326" y="6108700"/>
            <a:ext cx="1203325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5" name="Text Box 19"/>
          <p:cNvSpPr txBox="1">
            <a:spLocks noChangeArrowheads="1"/>
          </p:cNvSpPr>
          <p:nvPr/>
        </p:nvSpPr>
        <p:spPr bwMode="auto">
          <a:xfrm>
            <a:off x="7224713" y="6161088"/>
            <a:ext cx="476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/>
              <a:t>x</a:t>
            </a:r>
          </a:p>
        </p:txBody>
      </p:sp>
      <p:sp>
        <p:nvSpPr>
          <p:cNvPr id="175126" name="Line 25"/>
          <p:cNvSpPr>
            <a:spLocks noChangeShapeType="1"/>
          </p:cNvSpPr>
          <p:nvPr/>
        </p:nvSpPr>
        <p:spPr bwMode="auto">
          <a:xfrm>
            <a:off x="2274889" y="3857625"/>
            <a:ext cx="1587" cy="259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7" name="Text Box 26"/>
          <p:cNvSpPr txBox="1">
            <a:spLocks noChangeArrowheads="1"/>
          </p:cNvSpPr>
          <p:nvPr/>
        </p:nvSpPr>
        <p:spPr bwMode="auto">
          <a:xfrm>
            <a:off x="1789114" y="4471989"/>
            <a:ext cx="6238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>
                <a:solidFill>
                  <a:schemeClr val="tx2"/>
                </a:solidFill>
              </a:rPr>
              <a:t>0.5</a:t>
            </a:r>
          </a:p>
        </p:txBody>
      </p:sp>
      <p:sp>
        <p:nvSpPr>
          <p:cNvPr id="175128" name="Oval 27"/>
          <p:cNvSpPr>
            <a:spLocks noChangeAspect="1" noChangeArrowheads="1"/>
          </p:cNvSpPr>
          <p:nvPr/>
        </p:nvSpPr>
        <p:spPr bwMode="auto">
          <a:xfrm>
            <a:off x="6931026" y="2784476"/>
            <a:ext cx="125413" cy="125413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5129" name="Line 28"/>
          <p:cNvSpPr>
            <a:spLocks noChangeShapeType="1"/>
          </p:cNvSpPr>
          <p:nvPr/>
        </p:nvSpPr>
        <p:spPr bwMode="auto">
          <a:xfrm flipH="1">
            <a:off x="7200900" y="2019300"/>
            <a:ext cx="762000" cy="5207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30" name="Text Box 29"/>
          <p:cNvSpPr txBox="1">
            <a:spLocks noChangeArrowheads="1"/>
          </p:cNvSpPr>
          <p:nvPr/>
        </p:nvSpPr>
        <p:spPr bwMode="auto">
          <a:xfrm>
            <a:off x="7924800" y="17907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0000"/>
                </a:solidFill>
              </a:rPr>
              <a:t>target region</a:t>
            </a:r>
            <a:endParaRPr lang="en-GB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006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NCC cost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M x N image</a:t>
            </a:r>
          </a:p>
          <a:p>
            <a:r>
              <a:rPr lang="en-US" dirty="0"/>
              <a:t>Suppose there are D possible disparities. </a:t>
            </a:r>
          </a:p>
          <a:p>
            <a:r>
              <a:rPr lang="en-US" dirty="0"/>
              <a:t>For every pixel, D possible scores</a:t>
            </a:r>
          </a:p>
          <a:p>
            <a:r>
              <a:rPr lang="en-US" dirty="0"/>
              <a:t>Can be written as an M x N x D array</a:t>
            </a:r>
          </a:p>
          <a:p>
            <a:r>
              <a:rPr lang="en-US" dirty="0"/>
              <a:t>To get disparity, take max along 3</a:t>
            </a:r>
            <a:r>
              <a:rPr lang="en-US" baseline="30000" dirty="0"/>
              <a:t>rd</a:t>
            </a:r>
            <a:r>
              <a:rPr lang="en-US" dirty="0"/>
              <a:t> axis</a:t>
            </a:r>
          </a:p>
        </p:txBody>
      </p:sp>
    </p:spTree>
    <p:extLst>
      <p:ext uri="{BB962C8B-B14F-4D97-AF65-F5344CB8AC3E}">
        <p14:creationId xmlns:p14="http://schemas.microsoft.com/office/powerpoint/2010/main" val="181842588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771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Arrow Callout 4"/>
          <p:cNvSpPr/>
          <p:nvPr/>
        </p:nvSpPr>
        <p:spPr>
          <a:xfrm>
            <a:off x="1253490" y="2286001"/>
            <a:ext cx="6825343" cy="2558143"/>
          </a:xfrm>
          <a:prstGeom prst="downArrow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the NCC volume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4558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00B0F0"/>
                </a:solidFill>
              </a:rPr>
              <a:t>For every disparity 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For every pixel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1 at (x,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Get normalized patch from image 2 at (x + d, y)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dirty="0"/>
              <a:t>Compute NCC</a:t>
            </a:r>
          </a:p>
          <a:p>
            <a:pPr marL="1428750" lvl="2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83972" y="4844144"/>
            <a:ext cx="6847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all pixels lie at same disparity d (i.e., lie on same plane) and compute cost for each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4200" y="5573487"/>
            <a:ext cx="5649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Plane sweep stereo</a:t>
            </a:r>
          </a:p>
        </p:txBody>
      </p:sp>
    </p:spTree>
    <p:extLst>
      <p:ext uri="{BB962C8B-B14F-4D97-AF65-F5344CB8AC3E}">
        <p14:creationId xmlns:p14="http://schemas.microsoft.com/office/powerpoint/2010/main" val="10272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4744" y="3483429"/>
            <a:ext cx="3976915" cy="29826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042" y="3537858"/>
            <a:ext cx="3808594" cy="2873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3D69BD-F9E5-324D-9BD6-FB0FD31A6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2399" y="651510"/>
            <a:ext cx="3398520" cy="25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95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similar special case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7515697" y="1825625"/>
            <a:ext cx="2523653" cy="4351338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Fixating </a:t>
            </a:r>
            <a:r>
              <a:rPr lang="en-US" dirty="0"/>
              <a:t>camera system</a:t>
            </a:r>
          </a:p>
          <a:p>
            <a:r>
              <a:rPr lang="en-US" dirty="0"/>
              <a:t>Eyes fixate on object</a:t>
            </a:r>
          </a:p>
          <a:p>
            <a:r>
              <a:rPr lang="en-US" dirty="0"/>
              <a:t>Angle at which they merge proportional to inverse depth</a:t>
            </a:r>
          </a:p>
        </p:txBody>
      </p:sp>
      <p:grpSp>
        <p:nvGrpSpPr>
          <p:cNvPr id="6" name="Group 5"/>
          <p:cNvGrpSpPr/>
          <p:nvPr/>
        </p:nvGrpSpPr>
        <p:grpSpPr>
          <a:xfrm rot="20988026">
            <a:off x="3069772" y="4049486"/>
            <a:ext cx="1186587" cy="1110343"/>
            <a:chOff x="1556657" y="4550227"/>
            <a:chExt cx="1186587" cy="1110343"/>
          </a:xfrm>
        </p:grpSpPr>
        <p:sp>
          <p:nvSpPr>
            <p:cNvPr id="4" name="Oval 3"/>
            <p:cNvSpPr/>
            <p:nvPr/>
          </p:nvSpPr>
          <p:spPr>
            <a:xfrm>
              <a:off x="1556657" y="4550227"/>
              <a:ext cx="1153886" cy="11103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2536344" y="4865843"/>
              <a:ext cx="206900" cy="481403"/>
            </a:xfrm>
            <a:custGeom>
              <a:avLst/>
              <a:gdLst>
                <a:gd name="connsiteX0" fmla="*/ 119770 w 293961"/>
                <a:gd name="connsiteY0" fmla="*/ 71 h 481403"/>
                <a:gd name="connsiteX1" fmla="*/ 27 w 293961"/>
                <a:gd name="connsiteY1" fmla="*/ 206900 h 481403"/>
                <a:gd name="connsiteX2" fmla="*/ 108885 w 293961"/>
                <a:gd name="connsiteY2" fmla="*/ 446386 h 481403"/>
                <a:gd name="connsiteX3" fmla="*/ 141542 w 293961"/>
                <a:gd name="connsiteY3" fmla="*/ 457271 h 481403"/>
                <a:gd name="connsiteX4" fmla="*/ 293942 w 293961"/>
                <a:gd name="connsiteY4" fmla="*/ 228671 h 481403"/>
                <a:gd name="connsiteX5" fmla="*/ 119770 w 293961"/>
                <a:gd name="connsiteY5" fmla="*/ 71 h 481403"/>
                <a:gd name="connsiteX0" fmla="*/ 119770 w 206900"/>
                <a:gd name="connsiteY0" fmla="*/ 71 h 481403"/>
                <a:gd name="connsiteX1" fmla="*/ 27 w 206900"/>
                <a:gd name="connsiteY1" fmla="*/ 206900 h 481403"/>
                <a:gd name="connsiteX2" fmla="*/ 108885 w 206900"/>
                <a:gd name="connsiteY2" fmla="*/ 446386 h 481403"/>
                <a:gd name="connsiteX3" fmla="*/ 141542 w 206900"/>
                <a:gd name="connsiteY3" fmla="*/ 457271 h 481403"/>
                <a:gd name="connsiteX4" fmla="*/ 206856 w 206900"/>
                <a:gd name="connsiteY4" fmla="*/ 228671 h 481403"/>
                <a:gd name="connsiteX5" fmla="*/ 119770 w 206900"/>
                <a:gd name="connsiteY5" fmla="*/ 71 h 48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00" h="481403">
                  <a:moveTo>
                    <a:pt x="119770" y="71"/>
                  </a:moveTo>
                  <a:cubicBezTo>
                    <a:pt x="85299" y="-3557"/>
                    <a:pt x="1841" y="132514"/>
                    <a:pt x="27" y="206900"/>
                  </a:cubicBezTo>
                  <a:cubicBezTo>
                    <a:pt x="-1787" y="281286"/>
                    <a:pt x="85299" y="404658"/>
                    <a:pt x="108885" y="446386"/>
                  </a:cubicBezTo>
                  <a:cubicBezTo>
                    <a:pt x="132471" y="488114"/>
                    <a:pt x="110699" y="493557"/>
                    <a:pt x="141542" y="457271"/>
                  </a:cubicBezTo>
                  <a:cubicBezTo>
                    <a:pt x="172385" y="420985"/>
                    <a:pt x="205042" y="301242"/>
                    <a:pt x="206856" y="228671"/>
                  </a:cubicBezTo>
                  <a:cubicBezTo>
                    <a:pt x="208670" y="156100"/>
                    <a:pt x="154241" y="3699"/>
                    <a:pt x="119770" y="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 rot="1032564">
            <a:off x="3069772" y="2191503"/>
            <a:ext cx="1186587" cy="1110343"/>
            <a:chOff x="1556657" y="4550227"/>
            <a:chExt cx="1186587" cy="1110343"/>
          </a:xfrm>
        </p:grpSpPr>
        <p:sp>
          <p:nvSpPr>
            <p:cNvPr id="8" name="Oval 7"/>
            <p:cNvSpPr/>
            <p:nvPr/>
          </p:nvSpPr>
          <p:spPr>
            <a:xfrm>
              <a:off x="1556657" y="4550227"/>
              <a:ext cx="1153886" cy="11103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2536344" y="4865843"/>
              <a:ext cx="206900" cy="481403"/>
            </a:xfrm>
            <a:custGeom>
              <a:avLst/>
              <a:gdLst>
                <a:gd name="connsiteX0" fmla="*/ 119770 w 293961"/>
                <a:gd name="connsiteY0" fmla="*/ 71 h 481403"/>
                <a:gd name="connsiteX1" fmla="*/ 27 w 293961"/>
                <a:gd name="connsiteY1" fmla="*/ 206900 h 481403"/>
                <a:gd name="connsiteX2" fmla="*/ 108885 w 293961"/>
                <a:gd name="connsiteY2" fmla="*/ 446386 h 481403"/>
                <a:gd name="connsiteX3" fmla="*/ 141542 w 293961"/>
                <a:gd name="connsiteY3" fmla="*/ 457271 h 481403"/>
                <a:gd name="connsiteX4" fmla="*/ 293942 w 293961"/>
                <a:gd name="connsiteY4" fmla="*/ 228671 h 481403"/>
                <a:gd name="connsiteX5" fmla="*/ 119770 w 293961"/>
                <a:gd name="connsiteY5" fmla="*/ 71 h 481403"/>
                <a:gd name="connsiteX0" fmla="*/ 119770 w 206900"/>
                <a:gd name="connsiteY0" fmla="*/ 71 h 481403"/>
                <a:gd name="connsiteX1" fmla="*/ 27 w 206900"/>
                <a:gd name="connsiteY1" fmla="*/ 206900 h 481403"/>
                <a:gd name="connsiteX2" fmla="*/ 108885 w 206900"/>
                <a:gd name="connsiteY2" fmla="*/ 446386 h 481403"/>
                <a:gd name="connsiteX3" fmla="*/ 141542 w 206900"/>
                <a:gd name="connsiteY3" fmla="*/ 457271 h 481403"/>
                <a:gd name="connsiteX4" fmla="*/ 206856 w 206900"/>
                <a:gd name="connsiteY4" fmla="*/ 228671 h 481403"/>
                <a:gd name="connsiteX5" fmla="*/ 119770 w 206900"/>
                <a:gd name="connsiteY5" fmla="*/ 71 h 48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00" h="481403">
                  <a:moveTo>
                    <a:pt x="119770" y="71"/>
                  </a:moveTo>
                  <a:cubicBezTo>
                    <a:pt x="85299" y="-3557"/>
                    <a:pt x="1841" y="132514"/>
                    <a:pt x="27" y="206900"/>
                  </a:cubicBezTo>
                  <a:cubicBezTo>
                    <a:pt x="-1787" y="281286"/>
                    <a:pt x="85299" y="404658"/>
                    <a:pt x="108885" y="446386"/>
                  </a:cubicBezTo>
                  <a:cubicBezTo>
                    <a:pt x="132471" y="488114"/>
                    <a:pt x="110699" y="493557"/>
                    <a:pt x="141542" y="457271"/>
                  </a:cubicBezTo>
                  <a:cubicBezTo>
                    <a:pt x="172385" y="420985"/>
                    <a:pt x="205042" y="301242"/>
                    <a:pt x="206856" y="228671"/>
                  </a:cubicBezTo>
                  <a:cubicBezTo>
                    <a:pt x="208670" y="156100"/>
                    <a:pt x="154241" y="3699"/>
                    <a:pt x="119770" y="71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6863441" y="3559663"/>
            <a:ext cx="228600" cy="2320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2"/>
            <a:endCxn id="8" idx="2"/>
          </p:cNvCxnSpPr>
          <p:nvPr/>
        </p:nvCxnSpPr>
        <p:spPr>
          <a:xfrm flipH="1" flipV="1">
            <a:off x="3096333" y="2571139"/>
            <a:ext cx="3767108" cy="1104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2"/>
          </p:cNvCxnSpPr>
          <p:nvPr/>
        </p:nvCxnSpPr>
        <p:spPr>
          <a:xfrm flipH="1">
            <a:off x="3096333" y="3675665"/>
            <a:ext cx="3767108" cy="10985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646972" y="2741835"/>
            <a:ext cx="0" cy="19223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10" idx="2"/>
          </p:cNvCxnSpPr>
          <p:nvPr/>
        </p:nvCxnSpPr>
        <p:spPr>
          <a:xfrm>
            <a:off x="3646973" y="3669369"/>
            <a:ext cx="3216469" cy="62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381815" y="3487851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1654" y="3374997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25" name="Arc 24"/>
          <p:cNvSpPr/>
          <p:nvPr/>
        </p:nvSpPr>
        <p:spPr>
          <a:xfrm rot="13984074">
            <a:off x="5901528" y="3363103"/>
            <a:ext cx="364670" cy="39231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755720" y="3364334"/>
            <a:ext cx="578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849" y="5400050"/>
            <a:ext cx="22098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239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Stereograms</a:t>
            </a:r>
          </a:p>
        </p:txBody>
      </p:sp>
      <p:sp>
        <p:nvSpPr>
          <p:cNvPr id="155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Invented by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Sir Charles Wheatstone, 1838</a:t>
            </a:r>
          </a:p>
          <a:p>
            <a:endParaRPr lang="en-US">
              <a:latin typeface="Arial" charset="0"/>
            </a:endParaRPr>
          </a:p>
        </p:txBody>
      </p:sp>
      <p:pic>
        <p:nvPicPr>
          <p:cNvPr id="1556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048002"/>
            <a:ext cx="28194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2" y="2971802"/>
            <a:ext cx="50911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221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28801"/>
            <a:ext cx="9144000" cy="45632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1" y="0"/>
            <a:ext cx="1779007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9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700" y="3884930"/>
            <a:ext cx="2908300" cy="21971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038350" y="4229101"/>
                <a:ext cx="23888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/>
                  <a:t>Note: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𝜆</m:t>
                    </m:r>
                  </m:oMath>
                </a14:m>
                <a:r>
                  <a:rPr lang="en-US" sz="2400" dirty="0"/>
                  <a:t> is unknown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350" y="4229101"/>
                <a:ext cx="2388870" cy="830997"/>
              </a:xfrm>
              <a:prstGeom prst="rect">
                <a:avLst/>
              </a:prstGeom>
              <a:blipFill>
                <a:blip r:embed="rId4"/>
                <a:stretch>
                  <a:fillRect t="-3030" r="-6349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03321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0" y="0"/>
            <a:ext cx="658039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304800"/>
            <a:ext cx="1752600" cy="111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89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2291" name="Picture 3" descr="X11252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457200"/>
            <a:ext cx="417353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13488" y="857250"/>
            <a:ext cx="4902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92500" y="6156326"/>
            <a:ext cx="5270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Arial" charset="0"/>
              </a:rPr>
              <a:t>Mark Twain at Pool Table", no date, UCR Museum of Photography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1" y="228600"/>
            <a:ext cx="215441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91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0" y="863600"/>
            <a:ext cx="50800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2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52650" y="2388870"/>
            <a:ext cx="7886700" cy="3788093"/>
          </a:xfrm>
        </p:spPr>
        <p:txBody>
          <a:bodyPr>
            <a:normAutofit/>
          </a:bodyPr>
          <a:lstStyle/>
          <a:p>
            <a:r>
              <a:rPr lang="en-US" dirty="0"/>
              <a:t>Suppose we know that (X,Y,Z) in the world projects to (</a:t>
            </a:r>
            <a:r>
              <a:rPr lang="en-US" dirty="0" err="1"/>
              <a:t>x,y</a:t>
            </a:r>
            <a:r>
              <a:rPr lang="en-US" dirty="0"/>
              <a:t>) in the image.</a:t>
            </a:r>
          </a:p>
          <a:p>
            <a:r>
              <a:rPr lang="en-US" dirty="0"/>
              <a:t>How many equations does this provide?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470" y="1731010"/>
            <a:ext cx="2438400" cy="469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30" y="3873500"/>
            <a:ext cx="72390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393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include{azsty}&#10;\begin{document}&#10;Invariant to $I \rightarrow \alpha I + \beta$ &#10;\end{document}&#10;"/>
  <p:tag name="EXTERNALNAME" val="Edittex"/>
  <p:tag name="BLEND" val="True"/>
  <p:tag name="TRANSPARENT" val="False"/>
  <p:tag name="BITMAPFORMAT" val="bmp16m"/>
  <p:tag name="DEBUGINTERACTIVE" val="True"/>
  <p:tag name="ORIGWIDTH" val="2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2665</TotalTime>
  <Words>2822</Words>
  <Application>Microsoft Macintosh PowerPoint</Application>
  <PresentationFormat>Widescreen</PresentationFormat>
  <Paragraphs>558</Paragraphs>
  <Slides>82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ＭＳ Ｐゴシック</vt:lpstr>
      <vt:lpstr>Arial</vt:lpstr>
      <vt:lpstr>Calibri</vt:lpstr>
      <vt:lpstr>Calibri Light</vt:lpstr>
      <vt:lpstr>Cambria Math</vt:lpstr>
      <vt:lpstr>Mangal</vt:lpstr>
      <vt:lpstr>Times New Roman</vt:lpstr>
      <vt:lpstr>Wingdings</vt:lpstr>
      <vt:lpstr>Office Theme</vt:lpstr>
      <vt:lpstr>Equation</vt:lpstr>
      <vt:lpstr>Reconstruction</vt:lpstr>
      <vt:lpstr>Perspective projection</vt:lpstr>
      <vt:lpstr>Final perspective projection</vt:lpstr>
      <vt:lpstr>Final perspective projection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</vt:lpstr>
      <vt:lpstr>Camera calibration and pose estimation</vt:lpstr>
      <vt:lpstr>Final perspective projection</vt:lpstr>
      <vt:lpstr>Triangulation</vt:lpstr>
      <vt:lpstr>Triangulation</vt:lpstr>
      <vt:lpstr>Triangulation</vt:lpstr>
      <vt:lpstr>Triangulation</vt:lpstr>
      <vt:lpstr>Triangulation</vt:lpstr>
      <vt:lpstr>Linear vs non-linear optimization</vt:lpstr>
      <vt:lpstr>Linear vs non-linear optimization</vt:lpstr>
      <vt:lpstr>Linear vs non-linear optimization</vt:lpstr>
      <vt:lpstr>Fitting in general</vt:lpstr>
      <vt:lpstr>Least squares: linear regression</vt:lpstr>
      <vt:lpstr>Linear regression</vt:lpstr>
      <vt:lpstr>Linear regression</vt:lpstr>
      <vt:lpstr>Outliers</vt:lpstr>
      <vt:lpstr>Robustness</vt:lpstr>
      <vt:lpstr>Idea</vt:lpstr>
      <vt:lpstr>Counting inliers</vt:lpstr>
      <vt:lpstr>Counting inliers</vt:lpstr>
      <vt:lpstr>Counting inliers</vt:lpstr>
      <vt:lpstr>How do we find the best line?</vt:lpstr>
      <vt:lpstr>PowerPoint Presentation</vt:lpstr>
      <vt:lpstr>PowerPoint Presentation</vt:lpstr>
      <vt:lpstr>PowerPoint Presentation</vt:lpstr>
      <vt:lpstr>PowerPoint Presentation</vt:lpstr>
      <vt:lpstr>RANSAC</vt:lpstr>
      <vt:lpstr>RANSAC</vt:lpstr>
      <vt:lpstr>How many rounds? </vt:lpstr>
      <vt:lpstr>PowerPoint Presentation</vt:lpstr>
      <vt:lpstr>How big is k?</vt:lpstr>
      <vt:lpstr>RANSAC pros and cons</vt:lpstr>
      <vt:lpstr>RANSAC</vt:lpstr>
      <vt:lpstr>Triangulation </vt:lpstr>
      <vt:lpstr>Binocular stereo</vt:lpstr>
      <vt:lpstr>Binocular stereo</vt:lpstr>
      <vt:lpstr>Binocular stereo</vt:lpstr>
      <vt:lpstr>Stereo with rectified cameras</vt:lpstr>
      <vt:lpstr>PowerPoint Presentation</vt:lpstr>
      <vt:lpstr>Stereo with “rectified cameras”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Perspective projection in rectified cameras</vt:lpstr>
      <vt:lpstr>The disparity image</vt:lpstr>
      <vt:lpstr>Perspective projection in rectified cameras</vt:lpstr>
      <vt:lpstr>NCC - Normalized Cross Correlation</vt:lpstr>
      <vt:lpstr>Cross-correlation of neighborhood</vt:lpstr>
      <vt:lpstr>PowerPoint Presentation</vt:lpstr>
      <vt:lpstr>PowerPoint Presentation</vt:lpstr>
      <vt:lpstr>The NCC cost volume</vt:lpstr>
      <vt:lpstr>Computing the NCC volume</vt:lpstr>
      <vt:lpstr>Computing the NCC volume</vt:lpstr>
      <vt:lpstr>PowerPoint Presentation</vt:lpstr>
      <vt:lpstr>A similar special case</vt:lpstr>
      <vt:lpstr>Stereograms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Bharath Hariharan</dc:creator>
  <cp:keywords/>
  <dc:description/>
  <cp:lastModifiedBy>Bharath Hariharan</cp:lastModifiedBy>
  <cp:revision>6</cp:revision>
  <dcterms:created xsi:type="dcterms:W3CDTF">2018-09-16T18:57:47Z</dcterms:created>
  <dcterms:modified xsi:type="dcterms:W3CDTF">2018-09-18T15:23:31Z</dcterms:modified>
  <cp:category/>
</cp:coreProperties>
</file>