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8"/>
  </p:notesMasterIdLst>
  <p:sldIdLst>
    <p:sldId id="568" r:id="rId2"/>
    <p:sldId id="577" r:id="rId3"/>
    <p:sldId id="571" r:id="rId4"/>
    <p:sldId id="572" r:id="rId5"/>
    <p:sldId id="573" r:id="rId6"/>
    <p:sldId id="574" r:id="rId7"/>
    <p:sldId id="576" r:id="rId8"/>
    <p:sldId id="578" r:id="rId9"/>
    <p:sldId id="579" r:id="rId10"/>
    <p:sldId id="580" r:id="rId11"/>
    <p:sldId id="590" r:id="rId12"/>
    <p:sldId id="581" r:id="rId13"/>
    <p:sldId id="583" r:id="rId14"/>
    <p:sldId id="316" r:id="rId15"/>
    <p:sldId id="467" r:id="rId16"/>
    <p:sldId id="592" r:id="rId17"/>
    <p:sldId id="257" r:id="rId18"/>
    <p:sldId id="258" r:id="rId19"/>
    <p:sldId id="262" r:id="rId20"/>
    <p:sldId id="261" r:id="rId21"/>
    <p:sldId id="263" r:id="rId22"/>
    <p:sldId id="259" r:id="rId23"/>
    <p:sldId id="331" r:id="rId24"/>
    <p:sldId id="332" r:id="rId25"/>
    <p:sldId id="333" r:id="rId26"/>
    <p:sldId id="334" r:id="rId27"/>
    <p:sldId id="267" r:id="rId28"/>
    <p:sldId id="335" r:id="rId29"/>
    <p:sldId id="377" r:id="rId30"/>
    <p:sldId id="339" r:id="rId31"/>
    <p:sldId id="340" r:id="rId32"/>
    <p:sldId id="341" r:id="rId33"/>
    <p:sldId id="342" r:id="rId34"/>
    <p:sldId id="343" r:id="rId35"/>
    <p:sldId id="344" r:id="rId36"/>
    <p:sldId id="264" r:id="rId37"/>
    <p:sldId id="265" r:id="rId38"/>
    <p:sldId id="266" r:id="rId39"/>
    <p:sldId id="269" r:id="rId40"/>
    <p:sldId id="270" r:id="rId41"/>
    <p:sldId id="271" r:id="rId42"/>
    <p:sldId id="272" r:id="rId43"/>
    <p:sldId id="273" r:id="rId44"/>
    <p:sldId id="274" r:id="rId45"/>
    <p:sldId id="276" r:id="rId46"/>
    <p:sldId id="278" r:id="rId47"/>
    <p:sldId id="275" r:id="rId48"/>
    <p:sldId id="277" r:id="rId49"/>
    <p:sldId id="279" r:id="rId50"/>
    <p:sldId id="280" r:id="rId51"/>
    <p:sldId id="348" r:id="rId52"/>
    <p:sldId id="349" r:id="rId53"/>
    <p:sldId id="350" r:id="rId54"/>
    <p:sldId id="287" r:id="rId55"/>
    <p:sldId id="351" r:id="rId56"/>
    <p:sldId id="288" r:id="rId57"/>
    <p:sldId id="360" r:id="rId58"/>
    <p:sldId id="361" r:id="rId59"/>
    <p:sldId id="362" r:id="rId60"/>
    <p:sldId id="363" r:id="rId61"/>
    <p:sldId id="364" r:id="rId62"/>
    <p:sldId id="365" r:id="rId63"/>
    <p:sldId id="366" r:id="rId64"/>
    <p:sldId id="302" r:id="rId65"/>
    <p:sldId id="367" r:id="rId66"/>
    <p:sldId id="368" r:id="rId67"/>
    <p:sldId id="369" r:id="rId68"/>
    <p:sldId id="370" r:id="rId69"/>
    <p:sldId id="371" r:id="rId70"/>
    <p:sldId id="372" r:id="rId71"/>
    <p:sldId id="373" r:id="rId72"/>
    <p:sldId id="374" r:id="rId73"/>
    <p:sldId id="312" r:id="rId74"/>
    <p:sldId id="313" r:id="rId75"/>
    <p:sldId id="326" r:id="rId76"/>
    <p:sldId id="376" r:id="rId7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24"/>
  </p:normalViewPr>
  <p:slideViewPr>
    <p:cSldViewPr snapToGrid="0" snapToObjects="1">
      <p:cViewPr varScale="1">
        <p:scale>
          <a:sx n="118" d="100"/>
          <a:sy n="118" d="100"/>
        </p:scale>
        <p:origin x="36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2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6F670-E1A9-3E4C-B17B-CBF15C95FFBA}" type="datetimeFigureOut">
              <a:rPr lang="en-US" smtClean="0"/>
              <a:t>9/18/18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B07F1D-381B-7146-8BDA-4D98CCFD4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47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FF5886-D4A8-4A49-8F34-B8597D3588FD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9513" y="695325"/>
            <a:ext cx="4624387" cy="3470275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770" y="4396116"/>
            <a:ext cx="5160433" cy="4240868"/>
          </a:xfrm>
          <a:noFill/>
          <a:ln/>
        </p:spPr>
        <p:txBody>
          <a:bodyPr/>
          <a:lstStyle/>
          <a:p>
            <a:pPr eaLnBrk="1" hangingPunct="1"/>
            <a:r>
              <a:rPr lang="en-US" dirty="0"/>
              <a:t>give definition of partial derivative:  </a:t>
            </a:r>
            <a:r>
              <a:rPr lang="en-US" dirty="0" err="1"/>
              <a:t>lim</a:t>
            </a:r>
            <a:r>
              <a:rPr lang="en-US" dirty="0"/>
              <a:t> h-&gt;0 [f(</a:t>
            </a:r>
            <a:r>
              <a:rPr lang="en-US" dirty="0" err="1"/>
              <a:t>x+h,y</a:t>
            </a:r>
            <a:r>
              <a:rPr lang="en-US" dirty="0"/>
              <a:t>) – f(</a:t>
            </a:r>
            <a:r>
              <a:rPr lang="en-US" dirty="0" err="1"/>
              <a:t>x,y</a:t>
            </a:r>
            <a:r>
              <a:rPr lang="en-US" dirty="0"/>
              <a:t>)]/h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Gradient direction perpendicular to edge direction</a:t>
            </a:r>
          </a:p>
        </p:txBody>
      </p:sp>
    </p:spTree>
    <p:extLst>
      <p:ext uri="{BB962C8B-B14F-4D97-AF65-F5344CB8AC3E}">
        <p14:creationId xmlns:p14="http://schemas.microsoft.com/office/powerpoint/2010/main" val="13520193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Top right: gradient magnitude</a:t>
            </a:r>
          </a:p>
          <a:p>
            <a:endParaRPr lang="en-US" dirty="0"/>
          </a:p>
          <a:p>
            <a:r>
              <a:rPr lang="en-US" dirty="0"/>
              <a:t>x,</a:t>
            </a:r>
            <a:r>
              <a:rPr lang="en-US" baseline="0" dirty="0"/>
              <a:t> 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3960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 marL="757066" indent="-291179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64717" indent="-232943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30604" indent="-232943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96491" indent="-232943"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62377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028264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94151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960038" indent="-23294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fld id="{46AEC16C-2551-B740-9930-184F33DF7F26}" type="slidenum">
              <a:rPr lang="en-US"/>
              <a:pPr/>
              <a:t>33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720" y="4415790"/>
            <a:ext cx="5140960" cy="4183380"/>
          </a:xfrm>
          <a:noFill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16740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B0BF27-8720-0647-9FA3-F8CC357A207D}" type="slidenum">
              <a:rPr lang="en-US"/>
              <a:pPr>
                <a:defRPr/>
              </a:pPr>
              <a:t>76</a:t>
            </a:fld>
            <a:endParaRPr lang="en-US"/>
          </a:p>
        </p:txBody>
      </p:sp>
      <p:sp>
        <p:nvSpPr>
          <p:cNvPr id="556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56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348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1C6AE1-3989-2C44-B3C6-04F7E65516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4622F0-1F4F-544E-84E5-B1F16CC302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801F4A-F331-4F4B-94F4-05655EDDF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A7522-0B49-9348-8941-1FA4A484F672}" type="datetimeFigureOut">
              <a:rPr lang="en-US" smtClean="0"/>
              <a:t>9/18/18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9531E7-CC4B-E143-9E31-564656658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061603-F8DD-F647-A04D-7F1AD3287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2AFB-D540-7144-B911-4AE4B241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977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97853E-E5A9-3942-8B82-D007CBC0ED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6F7194-837A-F049-94DE-27117F0231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978B8-14A1-974B-89A8-90A3C0A3F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A7522-0B49-9348-8941-1FA4A484F672}" type="datetimeFigureOut">
              <a:rPr lang="en-US" smtClean="0"/>
              <a:t>9/18/18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F3181D-FF68-A740-A10E-C23ED4B4A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41053-DC27-054B-8832-4508AE8A4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2AFB-D540-7144-B911-4AE4B241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083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3CBB5B-B5C9-7248-B233-8A42AB0117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9C5653-005C-7941-A0E8-2D80D16EFC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F0F23-CC92-8742-829D-07B04541C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A7522-0B49-9348-8941-1FA4A484F672}" type="datetimeFigureOut">
              <a:rPr lang="en-US" smtClean="0"/>
              <a:t>9/18/18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8BA955-FA92-AE42-BAC6-BD4248EA4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954A8-8843-DF45-BD32-05B27C5DC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2AFB-D540-7144-B911-4AE4B241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994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" name="Shape 1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164149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81E49-62E1-A44D-90FC-F8E8FD6569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5D296-CD8F-E34C-8368-7C3A4E8C64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E9AB15-A7D9-F84A-B31B-F143EC474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A7522-0B49-9348-8941-1FA4A484F672}" type="datetimeFigureOut">
              <a:rPr lang="en-US" smtClean="0"/>
              <a:t>9/18/18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EF9E94-A200-964F-854B-20E376BBD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40FE4F-F323-FE45-84FB-4347AEC40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2AFB-D540-7144-B911-4AE4B241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4068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CD8BE5-4E6A-D04B-B30B-3024D59C6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D59952-3CF5-784D-99F1-3EE28791BF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4740C2-CCD1-A54D-A307-B7E600EC57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A7522-0B49-9348-8941-1FA4A484F672}" type="datetimeFigureOut">
              <a:rPr lang="en-US" smtClean="0"/>
              <a:t>9/18/18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EFEFC-17AB-254B-8EBE-5798DC078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E7B9EE-3181-F546-846C-009A8A8FA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2AFB-D540-7144-B911-4AE4B241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1101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1FABA-CFF1-BA47-8D3C-B237FACB9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4914D-A06F-294E-ACA0-83BE5E02A1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39235E-D828-A547-8AC0-1FD7317473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05CF49-F561-0941-91C9-0D8B55195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A7522-0B49-9348-8941-1FA4A484F672}" type="datetimeFigureOut">
              <a:rPr lang="en-US" smtClean="0"/>
              <a:t>9/18/18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AC034C-4C12-A24C-93AF-7D8F754DB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57A48E-C087-8E4E-8189-C81115FFCF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2AFB-D540-7144-B911-4AE4B241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954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F82F5-16E6-644D-B9AB-DC645E968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85319A-9620-9E4B-9F9B-8A5C027BE3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1FA0F51-084B-7F4F-863A-93C3961AA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A60E42-185E-7F4E-B59F-694D288C11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47C9D1-779E-7540-A148-A6A80C776D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FD8704-7B2E-1B4A-8097-9587C29E9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A7522-0B49-9348-8941-1FA4A484F672}" type="datetimeFigureOut">
              <a:rPr lang="en-US" smtClean="0"/>
              <a:t>9/18/18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41484D5-7E9B-794E-836A-E41934062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FF69F2E-7A91-414F-887E-5CCE317C8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2AFB-D540-7144-B911-4AE4B241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83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4113A-17B2-4D4F-BE83-5D6B5E950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CDD1850-01BD-E148-9330-D0F14234C2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A7522-0B49-9348-8941-1FA4A484F672}" type="datetimeFigureOut">
              <a:rPr lang="en-US" smtClean="0"/>
              <a:t>9/18/18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8ED730-7ADB-A24F-9076-11173853D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47257E-71F2-B540-AD34-55473D011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2AFB-D540-7144-B911-4AE4B241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9610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C7CC6F-84BC-774A-A6AB-BFEA4B4EB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A7522-0B49-9348-8941-1FA4A484F672}" type="datetimeFigureOut">
              <a:rPr lang="en-US" smtClean="0"/>
              <a:t>9/18/18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D92E45-1089-9541-B169-27B6F2D8C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B65D3C-9E0C-684F-ADCF-4BA904D1B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2AFB-D540-7144-B911-4AE4B241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23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B3CEA-7AC1-B440-A76D-FD2606DF2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D55FA4-E414-9B44-9C25-F05623F6EC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ADD99E-3BBC-0C44-A2A6-3F7EF52D99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0B31D-AC04-0D40-81B3-BBF82CD05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A7522-0B49-9348-8941-1FA4A484F672}" type="datetimeFigureOut">
              <a:rPr lang="en-US" smtClean="0"/>
              <a:t>9/18/18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C73B07-6AE8-F243-8770-DB81F00E8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2FC8F41-8312-2E4E-9D32-129AAC324E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2AFB-D540-7144-B911-4AE4B241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70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D0196-7AF8-7345-8801-FBE3150F69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D77D08C-04E2-9847-85D9-4315E149D1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700D4C-8643-584E-BD9A-48DB80D8B5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11F16B-73A1-2741-81E8-3CEA8C072C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A7522-0B49-9348-8941-1FA4A484F672}" type="datetimeFigureOut">
              <a:rPr lang="en-US" smtClean="0"/>
              <a:t>9/18/18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4E9546-3CC4-CE45-9678-FEC7BD298C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DC34EB-6DEC-DF48-AADF-4CB686129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A92AFB-D540-7144-B911-4AE4B241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87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4966D5-813B-D74A-80BE-65AB11DC1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E8ECC-B4F1-F44D-93E4-3A00FAB658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3B011B-7E16-414D-81DB-61218F62D5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3A7522-0B49-9348-8941-1FA4A484F672}" type="datetimeFigureOut">
              <a:rPr lang="en-US" smtClean="0"/>
              <a:t>9/18/18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F4BCC-11A2-EC44-AD86-75CDD1FC41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15C64F-B806-A242-926F-79B638A5C3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A92AFB-D540-7144-B911-4AE4B2411E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838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cs.ubc.ca/conferences/ICCV/" TargetMode="Externa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tiff"/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47.png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image" Target="../media/image46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image" Target="../media/image45.png"/><Relationship Id="rId5" Type="http://schemas.openxmlformats.org/officeDocument/2006/relationships/tags" Target="../tags/tag5.xml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4" Type="http://schemas.openxmlformats.org/officeDocument/2006/relationships/tags" Target="../tags/tag4.xml"/><Relationship Id="rId9" Type="http://schemas.openxmlformats.org/officeDocument/2006/relationships/notesSlide" Target="../notesSlides/notesSlide1.xml"/><Relationship Id="rId1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w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tiff"/><Relationship Id="rId3" Type="http://schemas.openxmlformats.org/officeDocument/2006/relationships/image" Target="../media/image60.tiff"/><Relationship Id="rId7" Type="http://schemas.openxmlformats.org/officeDocument/2006/relationships/image" Target="../media/image64.tiff"/><Relationship Id="rId2" Type="http://schemas.openxmlformats.org/officeDocument/2006/relationships/image" Target="../media/image59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tiff"/><Relationship Id="rId5" Type="http://schemas.openxmlformats.org/officeDocument/2006/relationships/image" Target="../media/image62.tiff"/><Relationship Id="rId4" Type="http://schemas.openxmlformats.org/officeDocument/2006/relationships/image" Target="../media/image61.tif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tiff"/><Relationship Id="rId2" Type="http://schemas.openxmlformats.org/officeDocument/2006/relationships/image" Target="../media/image60.tif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2.png"/><Relationship Id="rId4" Type="http://schemas.openxmlformats.org/officeDocument/2006/relationships/oleObject" Target="../embeddings/oleObject1.bin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emf"/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outube.com/watch?v=TX4U9QRbviA" TargetMode="External"/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image" Target="../media/image8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emf"/><Relationship Id="rId5" Type="http://schemas.openxmlformats.org/officeDocument/2006/relationships/image" Target="../media/image88.emf"/><Relationship Id="rId4" Type="http://schemas.openxmlformats.org/officeDocument/2006/relationships/image" Target="../media/image87.e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em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D4BAF-B824-0A4A-8BB4-700D21517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resizing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677C5F-B212-F14B-9BDD-8AA3042D48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4039" y="2546809"/>
            <a:ext cx="5201920" cy="2895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ACE2F9-887E-FA45-9654-F4059B796D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1432" y="3142898"/>
            <a:ext cx="2600960" cy="1447800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69F6C40E-0F5A-D14E-A491-7C4FA1E26D7A}"/>
              </a:ext>
            </a:extLst>
          </p:cNvPr>
          <p:cNvSpPr/>
          <p:nvPr/>
        </p:nvSpPr>
        <p:spPr>
          <a:xfrm>
            <a:off x="7193280" y="3897630"/>
            <a:ext cx="457200" cy="182880"/>
          </a:xfrm>
          <a:prstGeom prst="rightArrow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41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B36B0-55C5-0E4C-A093-136955A80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Aliasing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36151-CC39-B84C-B64D-F77EA0C8A5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High frequency components when </a:t>
            </a:r>
            <a:r>
              <a:rPr lang="en-US" dirty="0" err="1"/>
              <a:t>downsampled</a:t>
            </a:r>
            <a:r>
              <a:rPr lang="en-US" dirty="0"/>
              <a:t> </a:t>
            </a:r>
            <a:r>
              <a:rPr lang="en-US" i="1" dirty="0"/>
              <a:t>masquerade </a:t>
            </a:r>
            <a:r>
              <a:rPr lang="en-US" dirty="0"/>
              <a:t>as low frequency components</a:t>
            </a:r>
          </a:p>
          <a:p>
            <a:r>
              <a:rPr lang="en-US" dirty="0"/>
              <a:t>Key step: remove high frequency components. But how?</a:t>
            </a:r>
          </a:p>
        </p:txBody>
      </p:sp>
    </p:spTree>
    <p:extLst>
      <p:ext uri="{BB962C8B-B14F-4D97-AF65-F5344CB8AC3E}">
        <p14:creationId xmlns:p14="http://schemas.microsoft.com/office/powerpoint/2010/main" val="3706301922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70BC24-0A3E-C249-8ABB-E378B94CBB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Smoothing and image frequencies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6DEFAB-CE3A-A348-A928-B90DEF80FF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Smoothing makes a pixel more like its neighbors</a:t>
            </a:r>
          </a:p>
          <a:p>
            <a:r>
              <a:rPr lang="en-US" dirty="0"/>
              <a:t>Image intensities change more slowly with x and y in smoothed image</a:t>
            </a:r>
          </a:p>
          <a:p>
            <a:r>
              <a:rPr lang="en-US" dirty="0">
                <a:sym typeface="Wingdings" pitchFamily="2" charset="2"/>
              </a:rPr>
              <a:t> Smoothing </a:t>
            </a:r>
            <a:r>
              <a:rPr lang="en-US" i="1" dirty="0">
                <a:sym typeface="Wingdings" pitchFamily="2" charset="2"/>
              </a:rPr>
              <a:t>removes high frequencies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03877045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Subsampling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Step 1: Convolve with Gaussian to eliminate high frequencies</a:t>
            </a:r>
          </a:p>
          <a:p>
            <a:r>
              <a:rPr lang="en-US" dirty="0"/>
              <a:t>Step 2: Drop unneeded pixels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1313" y="3741057"/>
            <a:ext cx="3102430" cy="243114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07628" y="3751944"/>
            <a:ext cx="3063610" cy="24311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51313" y="6172202"/>
            <a:ext cx="3102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Subsampling without removing high frequencies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588218" y="6183087"/>
            <a:ext cx="31024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Subsampling after removing high frequencies</a:t>
            </a:r>
          </a:p>
        </p:txBody>
      </p:sp>
    </p:spTree>
    <p:extLst>
      <p:ext uri="{BB962C8B-B14F-4D97-AF65-F5344CB8AC3E}">
        <p14:creationId xmlns:p14="http://schemas.microsoft.com/office/powerpoint/2010/main" val="2031670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114" y="43544"/>
            <a:ext cx="2884714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Gaussian pre-filtering</a:t>
            </a:r>
          </a:p>
        </p:txBody>
      </p:sp>
      <p:pic>
        <p:nvPicPr>
          <p:cNvPr id="104461" name="Picture 13" descr="C:\snavely\tmp\vg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95619" y="2753552"/>
            <a:ext cx="281295" cy="369199"/>
          </a:xfrm>
          <a:prstGeom prst="rect">
            <a:avLst/>
          </a:prstGeom>
          <a:noFill/>
        </p:spPr>
      </p:pic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1665515" y="1295400"/>
            <a:ext cx="2656115" cy="511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sz="2400" dirty="0"/>
              <a:t>Solution: filter the image, </a:t>
            </a:r>
            <a:r>
              <a:rPr lang="en-US" sz="2400" i="1" dirty="0"/>
              <a:t>then</a:t>
            </a:r>
            <a:r>
              <a:rPr lang="en-US" sz="2400" dirty="0"/>
              <a:t> subsample</a:t>
            </a:r>
          </a:p>
          <a:p>
            <a:pPr marL="742950" lvl="1" indent="-285750">
              <a:lnSpc>
                <a:spcPct val="90000"/>
              </a:lnSpc>
              <a:spcBef>
                <a:spcPct val="20000"/>
              </a:spcBef>
            </a:pPr>
            <a:endParaRPr lang="en-US" sz="2000" dirty="0"/>
          </a:p>
        </p:txBody>
      </p:sp>
      <p:grpSp>
        <p:nvGrpSpPr>
          <p:cNvPr id="3" name="Group 46"/>
          <p:cNvGrpSpPr/>
          <p:nvPr/>
        </p:nvGrpSpPr>
        <p:grpSpPr>
          <a:xfrm>
            <a:off x="5265873" y="3261445"/>
            <a:ext cx="539142" cy="433080"/>
            <a:chOff x="1390497" y="3261445"/>
            <a:chExt cx="539142" cy="433080"/>
          </a:xfrm>
        </p:grpSpPr>
        <p:sp>
          <p:nvSpPr>
            <p:cNvPr id="19" name="Down Arrow 18"/>
            <p:cNvSpPr/>
            <p:nvPr/>
          </p:nvSpPr>
          <p:spPr>
            <a:xfrm>
              <a:off x="13904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042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blur</a:t>
              </a:r>
            </a:p>
          </p:txBody>
        </p:sp>
      </p:grpSp>
      <p:grpSp>
        <p:nvGrpSpPr>
          <p:cNvPr id="4" name="Group 51"/>
          <p:cNvGrpSpPr/>
          <p:nvPr/>
        </p:nvGrpSpPr>
        <p:grpSpPr>
          <a:xfrm>
            <a:off x="4390407" y="3777332"/>
            <a:ext cx="2278578" cy="2993593"/>
            <a:chOff x="515031" y="3777331"/>
            <a:chExt cx="2278578" cy="2993593"/>
          </a:xfrm>
        </p:grpSpPr>
        <p:pic>
          <p:nvPicPr>
            <p:cNvPr id="104457" name="Picture 9" descr="C:\snavely\tmp\vg1b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5031" y="3861283"/>
              <a:ext cx="2215195" cy="2909641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1741718" y="3777331"/>
              <a:ext cx="1051891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>
                  <a:solidFill>
                    <a:schemeClr val="bg1"/>
                  </a:solidFill>
                </a:rPr>
                <a:t>0</a:t>
              </a:r>
              <a:r>
                <a:rPr lang="en-US" sz="3200" b="1" dirty="0">
                  <a:solidFill>
                    <a:schemeClr val="bg1"/>
                  </a:solidFill>
                </a:rPr>
                <a:t>   H</a:t>
              </a:r>
              <a:endParaRPr lang="en-US" sz="32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79172" y="3864430"/>
              <a:ext cx="389850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5" name="Group 47"/>
          <p:cNvGrpSpPr/>
          <p:nvPr/>
        </p:nvGrpSpPr>
        <p:grpSpPr>
          <a:xfrm>
            <a:off x="6052506" y="3217903"/>
            <a:ext cx="1076513" cy="433080"/>
            <a:chOff x="2177129" y="3217903"/>
            <a:chExt cx="1076513" cy="433080"/>
          </a:xfrm>
        </p:grpSpPr>
        <p:sp>
          <p:nvSpPr>
            <p:cNvPr id="24" name="Down Arrow 23"/>
            <p:cNvSpPr/>
            <p:nvPr/>
          </p:nvSpPr>
          <p:spPr>
            <a:xfrm rot="13480851">
              <a:off x="2435525" y="3217903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177129" y="330924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subsample</a:t>
              </a:r>
            </a:p>
          </p:txBody>
        </p:sp>
      </p:grpSp>
      <p:grpSp>
        <p:nvGrpSpPr>
          <p:cNvPr id="6" name="Group 48"/>
          <p:cNvGrpSpPr/>
          <p:nvPr/>
        </p:nvGrpSpPr>
        <p:grpSpPr>
          <a:xfrm>
            <a:off x="7247073" y="3261445"/>
            <a:ext cx="539142" cy="433080"/>
            <a:chOff x="3371697" y="3261445"/>
            <a:chExt cx="539142" cy="433080"/>
          </a:xfrm>
        </p:grpSpPr>
        <p:sp>
          <p:nvSpPr>
            <p:cNvPr id="26" name="Down Arrow 25"/>
            <p:cNvSpPr/>
            <p:nvPr/>
          </p:nvSpPr>
          <p:spPr>
            <a:xfrm>
              <a:off x="33716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854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blur</a:t>
              </a:r>
            </a:p>
          </p:txBody>
        </p:sp>
      </p:grpSp>
      <p:grpSp>
        <p:nvGrpSpPr>
          <p:cNvPr id="7" name="Group 49"/>
          <p:cNvGrpSpPr/>
          <p:nvPr/>
        </p:nvGrpSpPr>
        <p:grpSpPr>
          <a:xfrm>
            <a:off x="7892236" y="3217899"/>
            <a:ext cx="1076513" cy="433080"/>
            <a:chOff x="4016859" y="3217899"/>
            <a:chExt cx="1076513" cy="433080"/>
          </a:xfrm>
        </p:grpSpPr>
        <p:sp>
          <p:nvSpPr>
            <p:cNvPr id="28" name="Down Arrow 27"/>
            <p:cNvSpPr/>
            <p:nvPr/>
          </p:nvSpPr>
          <p:spPr>
            <a:xfrm rot="13480851">
              <a:off x="4275255" y="3217899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16859" y="329835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subsample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9111401" y="2960899"/>
            <a:ext cx="53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pic>
        <p:nvPicPr>
          <p:cNvPr id="104462" name="Picture 14" descr="C:\snavely\tmp\vg8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95618" y="3844336"/>
            <a:ext cx="280416" cy="368046"/>
          </a:xfrm>
          <a:prstGeom prst="rect">
            <a:avLst/>
          </a:prstGeom>
          <a:noFill/>
        </p:spPr>
      </p:pic>
      <p:pic>
        <p:nvPicPr>
          <p:cNvPr id="104463" name="Picture 15" descr="C:\snavely\tmp\vg1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34208" y="2938728"/>
            <a:ext cx="140208" cy="184023"/>
          </a:xfrm>
          <a:prstGeom prst="rect">
            <a:avLst/>
          </a:prstGeom>
          <a:noFill/>
        </p:spPr>
      </p:pic>
      <p:pic>
        <p:nvPicPr>
          <p:cNvPr id="104464" name="Picture 16" descr="C:\snavely\tmp\vg16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34208" y="3844337"/>
            <a:ext cx="140208" cy="184023"/>
          </a:xfrm>
          <a:prstGeom prst="rect">
            <a:avLst/>
          </a:prstGeom>
          <a:noFill/>
        </p:spPr>
      </p:pic>
      <p:pic>
        <p:nvPicPr>
          <p:cNvPr id="104465" name="Picture 17" descr="C:\snavely\tmp\vg3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42423" y="3026358"/>
            <a:ext cx="70104" cy="96393"/>
          </a:xfrm>
          <a:prstGeom prst="rect">
            <a:avLst/>
          </a:prstGeom>
          <a:noFill/>
        </p:spPr>
      </p:pic>
      <p:grpSp>
        <p:nvGrpSpPr>
          <p:cNvPr id="8" name="Group 52"/>
          <p:cNvGrpSpPr/>
          <p:nvPr/>
        </p:nvGrpSpPr>
        <p:grpSpPr>
          <a:xfrm>
            <a:off x="7011273" y="1655788"/>
            <a:ext cx="1169347" cy="1461986"/>
            <a:chOff x="3135896" y="1655788"/>
            <a:chExt cx="1169347" cy="1461986"/>
          </a:xfrm>
        </p:grpSpPr>
        <p:pic>
          <p:nvPicPr>
            <p:cNvPr id="104458" name="Picture 10" descr="C:\snavely\tmp\vg2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35896" y="1655788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3875317" y="2656109"/>
              <a:ext cx="429926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9" name="Group 53"/>
          <p:cNvGrpSpPr/>
          <p:nvPr/>
        </p:nvGrpSpPr>
        <p:grpSpPr>
          <a:xfrm>
            <a:off x="7011273" y="3799099"/>
            <a:ext cx="1210913" cy="1521196"/>
            <a:chOff x="3135896" y="3799099"/>
            <a:chExt cx="1210913" cy="1521196"/>
          </a:xfrm>
        </p:grpSpPr>
        <p:pic>
          <p:nvPicPr>
            <p:cNvPr id="104459" name="Picture 11" descr="C:\snavely\tmp\vg2b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135896" y="3861079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40" name="TextBox 39"/>
            <p:cNvSpPr txBox="1"/>
            <p:nvPr/>
          </p:nvSpPr>
          <p:spPr>
            <a:xfrm>
              <a:off x="3516132" y="3799099"/>
              <a:ext cx="830677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</a:rPr>
                <a:t>1</a:t>
              </a:r>
              <a:r>
                <a:rPr lang="en-US" sz="2400" b="1" dirty="0">
                  <a:solidFill>
                    <a:schemeClr val="bg1"/>
                  </a:solidFill>
                </a:rPr>
                <a:t>   H</a:t>
              </a:r>
              <a:endParaRPr lang="en-US" sz="24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77384" y="3886198"/>
              <a:ext cx="338554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10" name="Group 54"/>
          <p:cNvGrpSpPr/>
          <p:nvPr/>
        </p:nvGrpSpPr>
        <p:grpSpPr>
          <a:xfrm>
            <a:off x="8654558" y="2402354"/>
            <a:ext cx="619037" cy="753719"/>
            <a:chOff x="4779181" y="2402353"/>
            <a:chExt cx="619037" cy="753719"/>
          </a:xfrm>
        </p:grpSpPr>
        <p:pic>
          <p:nvPicPr>
            <p:cNvPr id="104455" name="Picture 7" descr="C:\snavely\tmp\vg4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79181" y="2402353"/>
              <a:ext cx="553799" cy="729608"/>
            </a:xfrm>
            <a:prstGeom prst="rect">
              <a:avLst/>
            </a:prstGeom>
            <a:noFill/>
          </p:spPr>
        </p:pic>
        <p:sp>
          <p:nvSpPr>
            <p:cNvPr id="44" name="TextBox 43"/>
            <p:cNvSpPr txBox="1"/>
            <p:nvPr/>
          </p:nvSpPr>
          <p:spPr>
            <a:xfrm>
              <a:off x="5029206" y="2786740"/>
              <a:ext cx="369012" cy="369332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F</a:t>
              </a:r>
              <a:r>
                <a:rPr lang="en-US" b="1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104460" name="Picture 12" descr="C:\snavely\tmp\vg4b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654558" y="3844336"/>
            <a:ext cx="553799" cy="729608"/>
          </a:xfrm>
          <a:prstGeom prst="rect">
            <a:avLst/>
          </a:prstGeom>
          <a:noFill/>
        </p:spPr>
      </p:pic>
      <p:grpSp>
        <p:nvGrpSpPr>
          <p:cNvPr id="11" name="Group 50"/>
          <p:cNvGrpSpPr/>
          <p:nvPr/>
        </p:nvGrpSpPr>
        <p:grpSpPr>
          <a:xfrm>
            <a:off x="4383289" y="190711"/>
            <a:ext cx="2236360" cy="2938315"/>
            <a:chOff x="507913" y="190710"/>
            <a:chExt cx="2236360" cy="2938315"/>
          </a:xfrm>
        </p:grpSpPr>
        <p:pic>
          <p:nvPicPr>
            <p:cNvPr id="104456" name="Picture 8" descr="C:\snavely\tmp\vg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07913" y="190710"/>
              <a:ext cx="2236360" cy="2938315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2220686" y="2525477"/>
              <a:ext cx="513282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>
                  <a:solidFill>
                    <a:schemeClr val="bg1"/>
                  </a:solidFill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98234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4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4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4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44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4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4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61" name="Picture 13" descr="C:\snavely\tmp\vg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95619" y="2753552"/>
            <a:ext cx="281295" cy="369199"/>
          </a:xfrm>
          <a:prstGeom prst="rect">
            <a:avLst/>
          </a:prstGeom>
          <a:noFill/>
        </p:spPr>
      </p:pic>
      <p:grpSp>
        <p:nvGrpSpPr>
          <p:cNvPr id="2" name="Group 46"/>
          <p:cNvGrpSpPr/>
          <p:nvPr/>
        </p:nvGrpSpPr>
        <p:grpSpPr>
          <a:xfrm>
            <a:off x="5265873" y="3261445"/>
            <a:ext cx="539142" cy="433080"/>
            <a:chOff x="1390497" y="3261445"/>
            <a:chExt cx="539142" cy="433080"/>
          </a:xfrm>
        </p:grpSpPr>
        <p:sp>
          <p:nvSpPr>
            <p:cNvPr id="19" name="Down Arrow 18"/>
            <p:cNvSpPr/>
            <p:nvPr/>
          </p:nvSpPr>
          <p:spPr>
            <a:xfrm>
              <a:off x="13904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042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blur</a:t>
              </a:r>
            </a:p>
          </p:txBody>
        </p:sp>
      </p:grpSp>
      <p:grpSp>
        <p:nvGrpSpPr>
          <p:cNvPr id="3" name="Group 51"/>
          <p:cNvGrpSpPr/>
          <p:nvPr/>
        </p:nvGrpSpPr>
        <p:grpSpPr>
          <a:xfrm>
            <a:off x="4390407" y="3777332"/>
            <a:ext cx="2278578" cy="2993593"/>
            <a:chOff x="515031" y="3777331"/>
            <a:chExt cx="2278578" cy="2993593"/>
          </a:xfrm>
        </p:grpSpPr>
        <p:pic>
          <p:nvPicPr>
            <p:cNvPr id="104457" name="Picture 9" descr="C:\snavely\tmp\vg1b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15031" y="3861283"/>
              <a:ext cx="2215195" cy="2909641"/>
            </a:xfrm>
            <a:prstGeom prst="rect">
              <a:avLst/>
            </a:prstGeom>
            <a:noFill/>
          </p:spPr>
        </p:pic>
        <p:sp>
          <p:nvSpPr>
            <p:cNvPr id="22" name="TextBox 21"/>
            <p:cNvSpPr txBox="1"/>
            <p:nvPr/>
          </p:nvSpPr>
          <p:spPr>
            <a:xfrm>
              <a:off x="1741718" y="3777331"/>
              <a:ext cx="1051891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>
                  <a:solidFill>
                    <a:schemeClr val="bg1"/>
                  </a:solidFill>
                </a:rPr>
                <a:t>0</a:t>
              </a:r>
              <a:r>
                <a:rPr lang="en-US" sz="3200" b="1" dirty="0">
                  <a:solidFill>
                    <a:schemeClr val="bg1"/>
                  </a:solidFill>
                </a:rPr>
                <a:t>   H</a:t>
              </a:r>
              <a:endParaRPr lang="en-US" sz="32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079172" y="3864430"/>
              <a:ext cx="389850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4" name="Group 47"/>
          <p:cNvGrpSpPr/>
          <p:nvPr/>
        </p:nvGrpSpPr>
        <p:grpSpPr>
          <a:xfrm>
            <a:off x="6052506" y="3217903"/>
            <a:ext cx="1076513" cy="433080"/>
            <a:chOff x="2177129" y="3217903"/>
            <a:chExt cx="1076513" cy="433080"/>
          </a:xfrm>
        </p:grpSpPr>
        <p:sp>
          <p:nvSpPr>
            <p:cNvPr id="24" name="Down Arrow 23"/>
            <p:cNvSpPr/>
            <p:nvPr/>
          </p:nvSpPr>
          <p:spPr>
            <a:xfrm rot="13480851">
              <a:off x="2435525" y="3217903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177129" y="330924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subsample</a:t>
              </a:r>
            </a:p>
          </p:txBody>
        </p:sp>
      </p:grpSp>
      <p:grpSp>
        <p:nvGrpSpPr>
          <p:cNvPr id="5" name="Group 48"/>
          <p:cNvGrpSpPr/>
          <p:nvPr/>
        </p:nvGrpSpPr>
        <p:grpSpPr>
          <a:xfrm>
            <a:off x="7247073" y="3261445"/>
            <a:ext cx="539142" cy="433080"/>
            <a:chOff x="3371697" y="3261445"/>
            <a:chExt cx="539142" cy="433080"/>
          </a:xfrm>
        </p:grpSpPr>
        <p:sp>
          <p:nvSpPr>
            <p:cNvPr id="26" name="Down Arrow 25"/>
            <p:cNvSpPr/>
            <p:nvPr/>
          </p:nvSpPr>
          <p:spPr>
            <a:xfrm>
              <a:off x="3371697" y="3261445"/>
              <a:ext cx="539142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85448" y="3320138"/>
              <a:ext cx="518091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blur</a:t>
              </a:r>
            </a:p>
          </p:txBody>
        </p:sp>
      </p:grpSp>
      <p:grpSp>
        <p:nvGrpSpPr>
          <p:cNvPr id="6" name="Group 49"/>
          <p:cNvGrpSpPr/>
          <p:nvPr/>
        </p:nvGrpSpPr>
        <p:grpSpPr>
          <a:xfrm>
            <a:off x="7892236" y="3217899"/>
            <a:ext cx="1076513" cy="433080"/>
            <a:chOff x="4016859" y="3217899"/>
            <a:chExt cx="1076513" cy="433080"/>
          </a:xfrm>
        </p:grpSpPr>
        <p:sp>
          <p:nvSpPr>
            <p:cNvPr id="28" name="Down Arrow 27"/>
            <p:cNvSpPr/>
            <p:nvPr/>
          </p:nvSpPr>
          <p:spPr>
            <a:xfrm rot="13480851">
              <a:off x="4275255" y="3217899"/>
              <a:ext cx="539140" cy="433080"/>
            </a:xfrm>
            <a:prstGeom prst="downArrow">
              <a:avLst>
                <a:gd name="adj1" fmla="val 50000"/>
                <a:gd name="adj2" fmla="val 58163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016859" y="3298359"/>
              <a:ext cx="107651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subsample</a:t>
              </a: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9111401" y="2960899"/>
            <a:ext cx="53893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pic>
        <p:nvPicPr>
          <p:cNvPr id="104462" name="Picture 14" descr="C:\snavely\tmp\vg8b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95618" y="3844336"/>
            <a:ext cx="280416" cy="368046"/>
          </a:xfrm>
          <a:prstGeom prst="rect">
            <a:avLst/>
          </a:prstGeom>
          <a:noFill/>
        </p:spPr>
      </p:pic>
      <p:pic>
        <p:nvPicPr>
          <p:cNvPr id="104463" name="Picture 15" descr="C:\snavely\tmp\vg16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34208" y="2938728"/>
            <a:ext cx="140208" cy="184023"/>
          </a:xfrm>
          <a:prstGeom prst="rect">
            <a:avLst/>
          </a:prstGeom>
          <a:noFill/>
        </p:spPr>
      </p:pic>
      <p:pic>
        <p:nvPicPr>
          <p:cNvPr id="104464" name="Picture 16" descr="C:\snavely\tmp\vg16b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134208" y="3844337"/>
            <a:ext cx="140208" cy="184023"/>
          </a:xfrm>
          <a:prstGeom prst="rect">
            <a:avLst/>
          </a:prstGeom>
          <a:noFill/>
        </p:spPr>
      </p:pic>
      <p:pic>
        <p:nvPicPr>
          <p:cNvPr id="104465" name="Picture 17" descr="C:\snavely\tmp\vg32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542423" y="3026358"/>
            <a:ext cx="70104" cy="96393"/>
          </a:xfrm>
          <a:prstGeom prst="rect">
            <a:avLst/>
          </a:prstGeom>
          <a:noFill/>
        </p:spPr>
      </p:pic>
      <p:grpSp>
        <p:nvGrpSpPr>
          <p:cNvPr id="7" name="Group 52"/>
          <p:cNvGrpSpPr/>
          <p:nvPr/>
        </p:nvGrpSpPr>
        <p:grpSpPr>
          <a:xfrm>
            <a:off x="7011273" y="1655788"/>
            <a:ext cx="1169347" cy="1461986"/>
            <a:chOff x="3135896" y="1655788"/>
            <a:chExt cx="1169347" cy="1461986"/>
          </a:xfrm>
        </p:grpSpPr>
        <p:pic>
          <p:nvPicPr>
            <p:cNvPr id="104458" name="Picture 10" descr="C:\snavely\tmp\vg2.png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35896" y="1655788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39" name="TextBox 38"/>
            <p:cNvSpPr txBox="1"/>
            <p:nvPr/>
          </p:nvSpPr>
          <p:spPr>
            <a:xfrm>
              <a:off x="3875317" y="2656109"/>
              <a:ext cx="429926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</a:rPr>
                <a:t>1</a:t>
              </a:r>
            </a:p>
          </p:txBody>
        </p:sp>
      </p:grpSp>
      <p:grpSp>
        <p:nvGrpSpPr>
          <p:cNvPr id="8" name="Group 53"/>
          <p:cNvGrpSpPr/>
          <p:nvPr/>
        </p:nvGrpSpPr>
        <p:grpSpPr>
          <a:xfrm>
            <a:off x="7011273" y="3799099"/>
            <a:ext cx="1210913" cy="1521196"/>
            <a:chOff x="3135896" y="3799099"/>
            <a:chExt cx="1210913" cy="1521196"/>
          </a:xfrm>
        </p:grpSpPr>
        <p:pic>
          <p:nvPicPr>
            <p:cNvPr id="104459" name="Picture 11" descr="C:\snavely\tmp\vg2b.pn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135896" y="3861079"/>
              <a:ext cx="1107598" cy="1459216"/>
            </a:xfrm>
            <a:prstGeom prst="rect">
              <a:avLst/>
            </a:prstGeom>
            <a:noFill/>
          </p:spPr>
        </p:pic>
        <p:sp>
          <p:nvSpPr>
            <p:cNvPr id="40" name="TextBox 39"/>
            <p:cNvSpPr txBox="1"/>
            <p:nvPr/>
          </p:nvSpPr>
          <p:spPr>
            <a:xfrm>
              <a:off x="3516132" y="3799099"/>
              <a:ext cx="830677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chemeClr val="bg1"/>
                  </a:solidFill>
                </a:rPr>
                <a:t>F</a:t>
              </a:r>
              <a:r>
                <a:rPr lang="en-US" sz="2400" b="1" baseline="-25000" dirty="0">
                  <a:solidFill>
                    <a:schemeClr val="bg1"/>
                  </a:solidFill>
                </a:rPr>
                <a:t>1</a:t>
              </a:r>
              <a:r>
                <a:rPr lang="en-US" sz="2400" b="1" dirty="0">
                  <a:solidFill>
                    <a:schemeClr val="bg1"/>
                  </a:solidFill>
                </a:rPr>
                <a:t>   H</a:t>
              </a:r>
              <a:endParaRPr lang="en-US" sz="2400" b="1" baseline="-25000" dirty="0">
                <a:solidFill>
                  <a:schemeClr val="bg1"/>
                </a:solidFill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777384" y="3886198"/>
              <a:ext cx="338554" cy="46166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*</a:t>
              </a:r>
            </a:p>
          </p:txBody>
        </p:sp>
      </p:grpSp>
      <p:grpSp>
        <p:nvGrpSpPr>
          <p:cNvPr id="9" name="Group 54"/>
          <p:cNvGrpSpPr/>
          <p:nvPr/>
        </p:nvGrpSpPr>
        <p:grpSpPr>
          <a:xfrm>
            <a:off x="8654558" y="2402354"/>
            <a:ext cx="619037" cy="753719"/>
            <a:chOff x="4779181" y="2402353"/>
            <a:chExt cx="619037" cy="753719"/>
          </a:xfrm>
        </p:grpSpPr>
        <p:pic>
          <p:nvPicPr>
            <p:cNvPr id="104455" name="Picture 7" descr="C:\snavely\tmp\vg4.pn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779181" y="2402353"/>
              <a:ext cx="553799" cy="729608"/>
            </a:xfrm>
            <a:prstGeom prst="rect">
              <a:avLst/>
            </a:prstGeom>
            <a:noFill/>
          </p:spPr>
        </p:pic>
        <p:sp>
          <p:nvSpPr>
            <p:cNvPr id="44" name="TextBox 43"/>
            <p:cNvSpPr txBox="1"/>
            <p:nvPr/>
          </p:nvSpPr>
          <p:spPr>
            <a:xfrm>
              <a:off x="5029206" y="2786740"/>
              <a:ext cx="369012" cy="369332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F</a:t>
              </a:r>
              <a:r>
                <a:rPr lang="en-US" b="1" baseline="-250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pic>
        <p:nvPicPr>
          <p:cNvPr id="104460" name="Picture 12" descr="C:\snavely\tmp\vg4b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654558" y="3844336"/>
            <a:ext cx="553799" cy="729608"/>
          </a:xfrm>
          <a:prstGeom prst="rect">
            <a:avLst/>
          </a:prstGeom>
          <a:noFill/>
        </p:spPr>
      </p:pic>
      <p:grpSp>
        <p:nvGrpSpPr>
          <p:cNvPr id="10" name="Group 50"/>
          <p:cNvGrpSpPr/>
          <p:nvPr/>
        </p:nvGrpSpPr>
        <p:grpSpPr>
          <a:xfrm>
            <a:off x="4383289" y="190711"/>
            <a:ext cx="2236360" cy="2938315"/>
            <a:chOff x="507913" y="190710"/>
            <a:chExt cx="2236360" cy="2938315"/>
          </a:xfrm>
        </p:grpSpPr>
        <p:pic>
          <p:nvPicPr>
            <p:cNvPr id="104456" name="Picture 8" descr="C:\snavely\tmp\vg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07913" y="190710"/>
              <a:ext cx="2236360" cy="2938315"/>
            </a:xfrm>
            <a:prstGeom prst="rect">
              <a:avLst/>
            </a:prstGeom>
            <a:noFill/>
          </p:spPr>
        </p:pic>
        <p:sp>
          <p:nvSpPr>
            <p:cNvPr id="21" name="TextBox 20"/>
            <p:cNvSpPr txBox="1"/>
            <p:nvPr/>
          </p:nvSpPr>
          <p:spPr>
            <a:xfrm>
              <a:off x="2220686" y="2525477"/>
              <a:ext cx="513282" cy="584775"/>
            </a:xfrm>
            <a:prstGeom prst="rect">
              <a:avLst/>
            </a:prstGeom>
            <a:noFill/>
            <a:effectLst>
              <a:outerShdw blurRad="38100" dist="38100" dir="2700000" algn="tl" rotWithShape="0">
                <a:prstClr val="black"/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F</a:t>
              </a:r>
              <a:r>
                <a:rPr lang="en-US" sz="3200" b="1" baseline="-25000" dirty="0">
                  <a:solidFill>
                    <a:schemeClr val="bg1"/>
                  </a:solidFill>
                </a:rPr>
                <a:t>0</a:t>
              </a:r>
            </a:p>
          </p:txBody>
        </p:sp>
      </p:grpSp>
      <p:sp>
        <p:nvSpPr>
          <p:cNvPr id="57" name="Rectangle 56"/>
          <p:cNvSpPr/>
          <p:nvPr/>
        </p:nvSpPr>
        <p:spPr>
          <a:xfrm>
            <a:off x="4310744" y="3799118"/>
            <a:ext cx="6553255" cy="3298371"/>
          </a:xfrm>
          <a:prstGeom prst="rect">
            <a:avLst/>
          </a:prstGeom>
          <a:solidFill>
            <a:schemeClr val="bg1">
              <a:alpha val="4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2898087" y="-616559"/>
            <a:ext cx="1656223" cy="37702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3900" dirty="0">
                <a:latin typeface="Times New Roman" pitchFamily="18" charset="0"/>
                <a:cs typeface="Times New Roman" pitchFamily="18" charset="0"/>
              </a:rPr>
              <a:t>{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777386" y="1200841"/>
            <a:ext cx="18728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/>
              <a:t>Gaussian pyramid</a:t>
            </a:r>
          </a:p>
        </p:txBody>
      </p:sp>
    </p:spTree>
    <p:extLst>
      <p:ext uri="{BB962C8B-B14F-4D97-AF65-F5344CB8AC3E}">
        <p14:creationId xmlns:p14="http://schemas.microsoft.com/office/powerpoint/2010/main" val="3876928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 and subsampling is familiar…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673899" y="2450899"/>
            <a:ext cx="5971182" cy="2335596"/>
            <a:chOff x="149899" y="2450899"/>
            <a:chExt cx="7505078" cy="2192146"/>
          </a:xfrm>
        </p:grpSpPr>
        <p:sp>
          <p:nvSpPr>
            <p:cNvPr id="5" name="Cube 4"/>
            <p:cNvSpPr/>
            <p:nvPr/>
          </p:nvSpPr>
          <p:spPr>
            <a:xfrm>
              <a:off x="2241030" y="2450899"/>
              <a:ext cx="891914" cy="2023671"/>
            </a:xfrm>
            <a:prstGeom prst="cube">
              <a:avLst>
                <a:gd name="adj" fmla="val 8096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Cube 5"/>
            <p:cNvSpPr/>
            <p:nvPr/>
          </p:nvSpPr>
          <p:spPr>
            <a:xfrm>
              <a:off x="2768184" y="2765684"/>
              <a:ext cx="732020" cy="1476531"/>
            </a:xfrm>
            <a:prstGeom prst="cube">
              <a:avLst>
                <a:gd name="adj" fmla="val 65905"/>
              </a:avLst>
            </a:prstGeom>
            <a:solidFill>
              <a:srgbClr val="00B050"/>
            </a:solidFill>
            <a:ln>
              <a:solidFill>
                <a:schemeClr val="accent3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ube 6"/>
            <p:cNvSpPr/>
            <p:nvPr/>
          </p:nvSpPr>
          <p:spPr>
            <a:xfrm>
              <a:off x="3305333" y="2975555"/>
              <a:ext cx="652072" cy="1154242"/>
            </a:xfrm>
            <a:prstGeom prst="cube">
              <a:avLst>
                <a:gd name="adj" fmla="val 49138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ube 7"/>
            <p:cNvSpPr/>
            <p:nvPr/>
          </p:nvSpPr>
          <p:spPr>
            <a:xfrm>
              <a:off x="3750041" y="2993044"/>
              <a:ext cx="652072" cy="1154242"/>
            </a:xfrm>
            <a:prstGeom prst="cube">
              <a:avLst>
                <a:gd name="adj" fmla="val 49138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Cube 8"/>
            <p:cNvSpPr/>
            <p:nvPr/>
          </p:nvSpPr>
          <p:spPr>
            <a:xfrm>
              <a:off x="4204739" y="3172925"/>
              <a:ext cx="667064" cy="739507"/>
            </a:xfrm>
            <a:prstGeom prst="cube">
              <a:avLst>
                <a:gd name="adj" fmla="val 37162"/>
              </a:avLst>
            </a:prstGeom>
            <a:solidFill>
              <a:srgbClr val="B653C4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Cube 9"/>
            <p:cNvSpPr/>
            <p:nvPr/>
          </p:nvSpPr>
          <p:spPr>
            <a:xfrm>
              <a:off x="4751885" y="3445249"/>
              <a:ext cx="1086787" cy="204858"/>
            </a:xfrm>
            <a:prstGeom prst="cube">
              <a:avLst>
                <a:gd name="adj" fmla="val 38662"/>
              </a:avLst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Cube 10"/>
            <p:cNvSpPr/>
            <p:nvPr/>
          </p:nvSpPr>
          <p:spPr>
            <a:xfrm>
              <a:off x="5916118" y="3447746"/>
              <a:ext cx="1086787" cy="204858"/>
            </a:xfrm>
            <a:prstGeom prst="cube">
              <a:avLst>
                <a:gd name="adj" fmla="val 38662"/>
              </a:avLst>
            </a:prstGeom>
            <a:solidFill>
              <a:schemeClr val="accent5"/>
            </a:solidFill>
            <a:ln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>
              <a:off x="1828800" y="3477718"/>
              <a:ext cx="352269" cy="104931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ight Arrow 12"/>
            <p:cNvSpPr/>
            <p:nvPr/>
          </p:nvSpPr>
          <p:spPr>
            <a:xfrm>
              <a:off x="7302708" y="3502702"/>
              <a:ext cx="352269" cy="104931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2" descr="mp3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899" y="2480870"/>
              <a:ext cx="2162175" cy="2162175"/>
            </a:xfrm>
            <a:prstGeom prst="rect">
              <a:avLst/>
            </a:prstGeom>
            <a:noFill/>
            <a:scene3d>
              <a:camera prst="isometricRightUp">
                <a:rot lat="2100000" lon="18000000" rev="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 14"/>
          <p:cNvGrpSpPr/>
          <p:nvPr/>
        </p:nvGrpSpPr>
        <p:grpSpPr>
          <a:xfrm>
            <a:off x="7957158" y="2450900"/>
            <a:ext cx="1016313" cy="2349701"/>
            <a:chOff x="7812504" y="2450899"/>
            <a:chExt cx="1673535" cy="2205385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7828547" y="2450899"/>
              <a:ext cx="0" cy="2192146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Rectangle 16"/>
            <p:cNvSpPr/>
            <p:nvPr/>
          </p:nvSpPr>
          <p:spPr>
            <a:xfrm>
              <a:off x="7828547" y="2480870"/>
              <a:ext cx="352927" cy="13399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842880" y="2631691"/>
              <a:ext cx="806537" cy="133993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7828547" y="2768579"/>
              <a:ext cx="641685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812504" y="2905739"/>
              <a:ext cx="1097280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840119" y="3151944"/>
              <a:ext cx="274320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832099" y="3304344"/>
              <a:ext cx="731520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7840119" y="3634369"/>
              <a:ext cx="1645920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7832099" y="3789210"/>
              <a:ext cx="731520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7824079" y="3941610"/>
              <a:ext cx="164592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7848143" y="4366724"/>
              <a:ext cx="438912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840123" y="4519124"/>
              <a:ext cx="256032" cy="13716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9187446" y="3543915"/>
            <a:ext cx="1480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Horse</a:t>
            </a:r>
          </a:p>
        </p:txBody>
      </p:sp>
    </p:spTree>
    <p:extLst>
      <p:ext uri="{BB962C8B-B14F-4D97-AF65-F5344CB8AC3E}">
        <p14:creationId xmlns:p14="http://schemas.microsoft.com/office/powerpoint/2010/main" val="4560341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6C8D7B-7CB4-5E44-91B1-AC35900C4E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take-away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41B1E-DE9A-F14B-A636-CBBDD37662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versatile tool : convolution</a:t>
            </a:r>
          </a:p>
          <a:p>
            <a:pPr lvl="1"/>
            <a:r>
              <a:rPr lang="en-US" dirty="0"/>
              <a:t>Any linear shift-invariant operation is a convolution</a:t>
            </a:r>
          </a:p>
          <a:p>
            <a:pPr lvl="1"/>
            <a:r>
              <a:rPr lang="en-US" dirty="0"/>
              <a:t>In particular edge detection, image smoothing</a:t>
            </a:r>
          </a:p>
          <a:p>
            <a:pPr lvl="1"/>
            <a:endParaRPr lang="en-US" dirty="0"/>
          </a:p>
          <a:p>
            <a:r>
              <a:rPr lang="en-US" dirty="0"/>
              <a:t>A versatile structure : pyramids</a:t>
            </a:r>
          </a:p>
          <a:p>
            <a:pPr lvl="1"/>
            <a:r>
              <a:rPr lang="en-US" dirty="0"/>
              <a:t>Early layers capture low-level detail, higher layers capture global structure.</a:t>
            </a:r>
          </a:p>
          <a:p>
            <a:pPr lvl="1"/>
            <a:endParaRPr lang="en-US"/>
          </a:p>
          <a:p>
            <a:pPr lvl="1"/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92276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Grouping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343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grouping?</a:t>
            </a:r>
          </a:p>
        </p:txBody>
      </p:sp>
      <p:pic>
        <p:nvPicPr>
          <p:cNvPr id="4" name="Picture 6" descr="ti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022" y="2777319"/>
            <a:ext cx="4289135" cy="288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ti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6971" y="2777318"/>
            <a:ext cx="4289135" cy="288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7"/>
          <p:cNvSpPr/>
          <p:nvPr/>
        </p:nvSpPr>
        <p:spPr>
          <a:xfrm>
            <a:off x="6701050" y="2958532"/>
            <a:ext cx="4299045" cy="2729552"/>
          </a:xfrm>
          <a:custGeom>
            <a:avLst/>
            <a:gdLst>
              <a:gd name="connsiteX0" fmla="*/ 13648 w 4339988"/>
              <a:gd name="connsiteY0" fmla="*/ 27296 h 2729552"/>
              <a:gd name="connsiteX1" fmla="*/ 1419367 w 4339988"/>
              <a:gd name="connsiteY1" fmla="*/ 0 h 2729552"/>
              <a:gd name="connsiteX2" fmla="*/ 3029803 w 4339988"/>
              <a:gd name="connsiteY2" fmla="*/ 13648 h 2729552"/>
              <a:gd name="connsiteX3" fmla="*/ 4012442 w 4339988"/>
              <a:gd name="connsiteY3" fmla="*/ 95535 h 2729552"/>
              <a:gd name="connsiteX4" fmla="*/ 4339988 w 4339988"/>
              <a:gd name="connsiteY4" fmla="*/ 272955 h 2729552"/>
              <a:gd name="connsiteX5" fmla="*/ 4285397 w 4339988"/>
              <a:gd name="connsiteY5" fmla="*/ 2729552 h 2729552"/>
              <a:gd name="connsiteX6" fmla="*/ 0 w 4339988"/>
              <a:gd name="connsiteY6" fmla="*/ 2674961 h 2729552"/>
              <a:gd name="connsiteX7" fmla="*/ 13648 w 4339988"/>
              <a:gd name="connsiteY7" fmla="*/ 27296 h 2729552"/>
              <a:gd name="connsiteX0" fmla="*/ 13648 w 4285397"/>
              <a:gd name="connsiteY0" fmla="*/ 27296 h 2729552"/>
              <a:gd name="connsiteX1" fmla="*/ 1419367 w 4285397"/>
              <a:gd name="connsiteY1" fmla="*/ 0 h 2729552"/>
              <a:gd name="connsiteX2" fmla="*/ 3029803 w 4285397"/>
              <a:gd name="connsiteY2" fmla="*/ 13648 h 2729552"/>
              <a:gd name="connsiteX3" fmla="*/ 4012442 w 4285397"/>
              <a:gd name="connsiteY3" fmla="*/ 95535 h 2729552"/>
              <a:gd name="connsiteX4" fmla="*/ 4285397 w 4285397"/>
              <a:gd name="connsiteY4" fmla="*/ 286603 h 2729552"/>
              <a:gd name="connsiteX5" fmla="*/ 4285397 w 4285397"/>
              <a:gd name="connsiteY5" fmla="*/ 2729552 h 2729552"/>
              <a:gd name="connsiteX6" fmla="*/ 0 w 4285397"/>
              <a:gd name="connsiteY6" fmla="*/ 2674961 h 2729552"/>
              <a:gd name="connsiteX7" fmla="*/ 13648 w 4285397"/>
              <a:gd name="connsiteY7" fmla="*/ 27296 h 2729552"/>
              <a:gd name="connsiteX0" fmla="*/ 13648 w 4299045"/>
              <a:gd name="connsiteY0" fmla="*/ 27296 h 2729552"/>
              <a:gd name="connsiteX1" fmla="*/ 1419367 w 4299045"/>
              <a:gd name="connsiteY1" fmla="*/ 0 h 2729552"/>
              <a:gd name="connsiteX2" fmla="*/ 3029803 w 4299045"/>
              <a:gd name="connsiteY2" fmla="*/ 13648 h 2729552"/>
              <a:gd name="connsiteX3" fmla="*/ 4012442 w 4299045"/>
              <a:gd name="connsiteY3" fmla="*/ 95535 h 2729552"/>
              <a:gd name="connsiteX4" fmla="*/ 4285397 w 4299045"/>
              <a:gd name="connsiteY4" fmla="*/ 286603 h 2729552"/>
              <a:gd name="connsiteX5" fmla="*/ 4299045 w 4299045"/>
              <a:gd name="connsiteY5" fmla="*/ 2729552 h 2729552"/>
              <a:gd name="connsiteX6" fmla="*/ 0 w 4299045"/>
              <a:gd name="connsiteY6" fmla="*/ 2674961 h 2729552"/>
              <a:gd name="connsiteX7" fmla="*/ 13648 w 4299045"/>
              <a:gd name="connsiteY7" fmla="*/ 27296 h 272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9045" h="2729552">
                <a:moveTo>
                  <a:pt x="13648" y="27296"/>
                </a:moveTo>
                <a:lnTo>
                  <a:pt x="1419367" y="0"/>
                </a:lnTo>
                <a:lnTo>
                  <a:pt x="3029803" y="13648"/>
                </a:lnTo>
                <a:lnTo>
                  <a:pt x="4012442" y="95535"/>
                </a:lnTo>
                <a:lnTo>
                  <a:pt x="4285397" y="286603"/>
                </a:lnTo>
                <a:cubicBezTo>
                  <a:pt x="4289946" y="1100919"/>
                  <a:pt x="4294496" y="1915236"/>
                  <a:pt x="4299045" y="2729552"/>
                </a:cubicBezTo>
                <a:lnTo>
                  <a:pt x="0" y="2674961"/>
                </a:lnTo>
                <a:cubicBezTo>
                  <a:pt x="4549" y="1801504"/>
                  <a:pt x="9099" y="928048"/>
                  <a:pt x="13648" y="27296"/>
                </a:cubicBezTo>
                <a:close/>
              </a:path>
            </a:pathLst>
          </a:custGeom>
          <a:pattFill prst="pct80">
            <a:fgClr>
              <a:srgbClr val="00B050"/>
            </a:fgClr>
            <a:bgClr>
              <a:schemeClr val="accent4">
                <a:lumMod val="75000"/>
              </a:schemeClr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7328848" y="3439236"/>
            <a:ext cx="2620370" cy="1501254"/>
          </a:xfrm>
          <a:custGeom>
            <a:avLst/>
            <a:gdLst>
              <a:gd name="connsiteX0" fmla="*/ 272955 w 2620370"/>
              <a:gd name="connsiteY0" fmla="*/ 177421 h 1501254"/>
              <a:gd name="connsiteX1" fmla="*/ 163773 w 2620370"/>
              <a:gd name="connsiteY1" fmla="*/ 477671 h 1501254"/>
              <a:gd name="connsiteX2" fmla="*/ 122830 w 2620370"/>
              <a:gd name="connsiteY2" fmla="*/ 996286 h 1501254"/>
              <a:gd name="connsiteX3" fmla="*/ 0 w 2620370"/>
              <a:gd name="connsiteY3" fmla="*/ 1132764 h 1501254"/>
              <a:gd name="connsiteX4" fmla="*/ 0 w 2620370"/>
              <a:gd name="connsiteY4" fmla="*/ 1132764 h 1501254"/>
              <a:gd name="connsiteX5" fmla="*/ 0 w 2620370"/>
              <a:gd name="connsiteY5" fmla="*/ 1132764 h 1501254"/>
              <a:gd name="connsiteX6" fmla="*/ 0 w 2620370"/>
              <a:gd name="connsiteY6" fmla="*/ 1132764 h 1501254"/>
              <a:gd name="connsiteX7" fmla="*/ 204716 w 2620370"/>
              <a:gd name="connsiteY7" fmla="*/ 1037230 h 1501254"/>
              <a:gd name="connsiteX8" fmla="*/ 300251 w 2620370"/>
              <a:gd name="connsiteY8" fmla="*/ 423080 h 1501254"/>
              <a:gd name="connsiteX9" fmla="*/ 464024 w 2620370"/>
              <a:gd name="connsiteY9" fmla="*/ 723331 h 1501254"/>
              <a:gd name="connsiteX10" fmla="*/ 341194 w 2620370"/>
              <a:gd name="connsiteY10" fmla="*/ 955343 h 1501254"/>
              <a:gd name="connsiteX11" fmla="*/ 545910 w 2620370"/>
              <a:gd name="connsiteY11" fmla="*/ 1378424 h 1501254"/>
              <a:gd name="connsiteX12" fmla="*/ 736979 w 2620370"/>
              <a:gd name="connsiteY12" fmla="*/ 1405719 h 1501254"/>
              <a:gd name="connsiteX13" fmla="*/ 600501 w 2620370"/>
              <a:gd name="connsiteY13" fmla="*/ 1160060 h 1501254"/>
              <a:gd name="connsiteX14" fmla="*/ 914400 w 2620370"/>
              <a:gd name="connsiteY14" fmla="*/ 614149 h 1501254"/>
              <a:gd name="connsiteX15" fmla="*/ 1351128 w 2620370"/>
              <a:gd name="connsiteY15" fmla="*/ 846161 h 1501254"/>
              <a:gd name="connsiteX16" fmla="*/ 1542197 w 2620370"/>
              <a:gd name="connsiteY16" fmla="*/ 1255594 h 1501254"/>
              <a:gd name="connsiteX17" fmla="*/ 1542197 w 2620370"/>
              <a:gd name="connsiteY17" fmla="*/ 1255594 h 1501254"/>
              <a:gd name="connsiteX18" fmla="*/ 1433015 w 2620370"/>
              <a:gd name="connsiteY18" fmla="*/ 1310185 h 1501254"/>
              <a:gd name="connsiteX19" fmla="*/ 1433015 w 2620370"/>
              <a:gd name="connsiteY19" fmla="*/ 1310185 h 1501254"/>
              <a:gd name="connsiteX20" fmla="*/ 1433015 w 2620370"/>
              <a:gd name="connsiteY20" fmla="*/ 1310185 h 1501254"/>
              <a:gd name="connsiteX21" fmla="*/ 1473958 w 2620370"/>
              <a:gd name="connsiteY21" fmla="*/ 1433015 h 1501254"/>
              <a:gd name="connsiteX22" fmla="*/ 1774209 w 2620370"/>
              <a:gd name="connsiteY22" fmla="*/ 1296537 h 1501254"/>
              <a:gd name="connsiteX23" fmla="*/ 1774209 w 2620370"/>
              <a:gd name="connsiteY23" fmla="*/ 1160060 h 1501254"/>
              <a:gd name="connsiteX24" fmla="*/ 1992573 w 2620370"/>
              <a:gd name="connsiteY24" fmla="*/ 1501254 h 1501254"/>
              <a:gd name="connsiteX25" fmla="*/ 2210937 w 2620370"/>
              <a:gd name="connsiteY25" fmla="*/ 1446663 h 1501254"/>
              <a:gd name="connsiteX26" fmla="*/ 2074459 w 2620370"/>
              <a:gd name="connsiteY26" fmla="*/ 1364776 h 1501254"/>
              <a:gd name="connsiteX27" fmla="*/ 1992573 w 2620370"/>
              <a:gd name="connsiteY27" fmla="*/ 1050877 h 1501254"/>
              <a:gd name="connsiteX28" fmla="*/ 2074459 w 2620370"/>
              <a:gd name="connsiteY28" fmla="*/ 750627 h 1501254"/>
              <a:gd name="connsiteX29" fmla="*/ 2292824 w 2620370"/>
              <a:gd name="connsiteY29" fmla="*/ 941695 h 1501254"/>
              <a:gd name="connsiteX30" fmla="*/ 2606722 w 2620370"/>
              <a:gd name="connsiteY30" fmla="*/ 1023582 h 1501254"/>
              <a:gd name="connsiteX31" fmla="*/ 2606722 w 2620370"/>
              <a:gd name="connsiteY31" fmla="*/ 1023582 h 1501254"/>
              <a:gd name="connsiteX32" fmla="*/ 2606722 w 2620370"/>
              <a:gd name="connsiteY32" fmla="*/ 532263 h 1501254"/>
              <a:gd name="connsiteX33" fmla="*/ 2620370 w 2620370"/>
              <a:gd name="connsiteY33" fmla="*/ 395785 h 1501254"/>
              <a:gd name="connsiteX34" fmla="*/ 2620370 w 2620370"/>
              <a:gd name="connsiteY34" fmla="*/ 395785 h 1501254"/>
              <a:gd name="connsiteX35" fmla="*/ 2511188 w 2620370"/>
              <a:gd name="connsiteY35" fmla="*/ 450376 h 1501254"/>
              <a:gd name="connsiteX36" fmla="*/ 2210937 w 2620370"/>
              <a:gd name="connsiteY36" fmla="*/ 300251 h 1501254"/>
              <a:gd name="connsiteX37" fmla="*/ 1610436 w 2620370"/>
              <a:gd name="connsiteY37" fmla="*/ 177421 h 1501254"/>
              <a:gd name="connsiteX38" fmla="*/ 1160059 w 2620370"/>
              <a:gd name="connsiteY38" fmla="*/ 0 h 1501254"/>
              <a:gd name="connsiteX39" fmla="*/ 586853 w 2620370"/>
              <a:gd name="connsiteY39" fmla="*/ 0 h 1501254"/>
              <a:gd name="connsiteX40" fmla="*/ 272955 w 2620370"/>
              <a:gd name="connsiteY40" fmla="*/ 177421 h 150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20370" h="1501254">
                <a:moveTo>
                  <a:pt x="272955" y="177421"/>
                </a:moveTo>
                <a:lnTo>
                  <a:pt x="163773" y="477671"/>
                </a:lnTo>
                <a:lnTo>
                  <a:pt x="122830" y="996286"/>
                </a:lnTo>
                <a:lnTo>
                  <a:pt x="0" y="1132764"/>
                </a:lnTo>
                <a:lnTo>
                  <a:pt x="0" y="1132764"/>
                </a:lnTo>
                <a:lnTo>
                  <a:pt x="0" y="1132764"/>
                </a:lnTo>
                <a:lnTo>
                  <a:pt x="0" y="1132764"/>
                </a:lnTo>
                <a:lnTo>
                  <a:pt x="204716" y="1037230"/>
                </a:lnTo>
                <a:lnTo>
                  <a:pt x="300251" y="423080"/>
                </a:lnTo>
                <a:lnTo>
                  <a:pt x="464024" y="723331"/>
                </a:lnTo>
                <a:lnTo>
                  <a:pt x="341194" y="955343"/>
                </a:lnTo>
                <a:lnTo>
                  <a:pt x="545910" y="1378424"/>
                </a:lnTo>
                <a:lnTo>
                  <a:pt x="736979" y="1405719"/>
                </a:lnTo>
                <a:lnTo>
                  <a:pt x="600501" y="1160060"/>
                </a:lnTo>
                <a:lnTo>
                  <a:pt x="914400" y="614149"/>
                </a:lnTo>
                <a:lnTo>
                  <a:pt x="1351128" y="846161"/>
                </a:lnTo>
                <a:lnTo>
                  <a:pt x="1542197" y="1255594"/>
                </a:lnTo>
                <a:lnTo>
                  <a:pt x="1542197" y="1255594"/>
                </a:lnTo>
                <a:lnTo>
                  <a:pt x="1433015" y="1310185"/>
                </a:lnTo>
                <a:lnTo>
                  <a:pt x="1433015" y="1310185"/>
                </a:lnTo>
                <a:lnTo>
                  <a:pt x="1433015" y="1310185"/>
                </a:lnTo>
                <a:lnTo>
                  <a:pt x="1473958" y="1433015"/>
                </a:lnTo>
                <a:lnTo>
                  <a:pt x="1774209" y="1296537"/>
                </a:lnTo>
                <a:lnTo>
                  <a:pt x="1774209" y="1160060"/>
                </a:lnTo>
                <a:lnTo>
                  <a:pt x="1992573" y="1501254"/>
                </a:lnTo>
                <a:lnTo>
                  <a:pt x="2210937" y="1446663"/>
                </a:lnTo>
                <a:lnTo>
                  <a:pt x="2074459" y="1364776"/>
                </a:lnTo>
                <a:lnTo>
                  <a:pt x="1992573" y="1050877"/>
                </a:lnTo>
                <a:lnTo>
                  <a:pt x="2074459" y="750627"/>
                </a:lnTo>
                <a:lnTo>
                  <a:pt x="2292824" y="941695"/>
                </a:lnTo>
                <a:lnTo>
                  <a:pt x="2606722" y="1023582"/>
                </a:lnTo>
                <a:lnTo>
                  <a:pt x="2606722" y="1023582"/>
                </a:lnTo>
                <a:lnTo>
                  <a:pt x="2606722" y="532263"/>
                </a:lnTo>
                <a:lnTo>
                  <a:pt x="2620370" y="395785"/>
                </a:lnTo>
                <a:lnTo>
                  <a:pt x="2620370" y="395785"/>
                </a:lnTo>
                <a:lnTo>
                  <a:pt x="2511188" y="450376"/>
                </a:lnTo>
                <a:lnTo>
                  <a:pt x="2210937" y="300251"/>
                </a:lnTo>
                <a:lnTo>
                  <a:pt x="1610436" y="177421"/>
                </a:lnTo>
                <a:lnTo>
                  <a:pt x="1160059" y="0"/>
                </a:lnTo>
                <a:lnTo>
                  <a:pt x="586853" y="0"/>
                </a:lnTo>
                <a:lnTo>
                  <a:pt x="272955" y="177421"/>
                </a:lnTo>
                <a:close/>
              </a:path>
            </a:pathLst>
          </a:custGeom>
          <a:pattFill prst="wdUpDiag">
            <a:fgClr>
              <a:schemeClr val="tx1"/>
            </a:fgClr>
            <a:bgClr>
              <a:srgbClr val="FFC000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6714699" y="2770496"/>
            <a:ext cx="4271749" cy="477671"/>
          </a:xfrm>
          <a:custGeom>
            <a:avLst/>
            <a:gdLst>
              <a:gd name="connsiteX0" fmla="*/ 0 w 4271749"/>
              <a:gd name="connsiteY0" fmla="*/ 0 h 477671"/>
              <a:gd name="connsiteX1" fmla="*/ 0 w 4271749"/>
              <a:gd name="connsiteY1" fmla="*/ 191068 h 477671"/>
              <a:gd name="connsiteX2" fmla="*/ 2988859 w 4271749"/>
              <a:gd name="connsiteY2" fmla="*/ 204716 h 477671"/>
              <a:gd name="connsiteX3" fmla="*/ 4067032 w 4271749"/>
              <a:gd name="connsiteY3" fmla="*/ 286603 h 477671"/>
              <a:gd name="connsiteX4" fmla="*/ 4258101 w 4271749"/>
              <a:gd name="connsiteY4" fmla="*/ 477671 h 477671"/>
              <a:gd name="connsiteX5" fmla="*/ 4271749 w 4271749"/>
              <a:gd name="connsiteY5" fmla="*/ 0 h 477671"/>
              <a:gd name="connsiteX6" fmla="*/ 0 w 4271749"/>
              <a:gd name="connsiteY6" fmla="*/ 0 h 477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1749" h="477671">
                <a:moveTo>
                  <a:pt x="0" y="0"/>
                </a:moveTo>
                <a:lnTo>
                  <a:pt x="0" y="191068"/>
                </a:lnTo>
                <a:lnTo>
                  <a:pt x="2988859" y="204716"/>
                </a:lnTo>
                <a:lnTo>
                  <a:pt x="4067032" y="286603"/>
                </a:lnTo>
                <a:lnTo>
                  <a:pt x="4258101" y="477671"/>
                </a:lnTo>
                <a:lnTo>
                  <a:pt x="4271749" y="0"/>
                </a:lnTo>
                <a:lnTo>
                  <a:pt x="0" y="0"/>
                </a:lnTo>
                <a:close/>
              </a:path>
            </a:pathLst>
          </a:custGeom>
          <a:pattFill prst="pct90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53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grouping?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Pixels property of sensor, not world</a:t>
            </a:r>
          </a:p>
          <a:p>
            <a:r>
              <a:rPr lang="en-US" dirty="0"/>
              <a:t>Reasoning at object level (might) make things easy:</a:t>
            </a:r>
          </a:p>
          <a:p>
            <a:pPr lvl="1"/>
            <a:r>
              <a:rPr lang="en-US" dirty="0"/>
              <a:t>objects at consistent depth</a:t>
            </a:r>
          </a:p>
          <a:p>
            <a:pPr lvl="1"/>
            <a:r>
              <a:rPr lang="en-US" dirty="0"/>
              <a:t>objects can be recognized</a:t>
            </a:r>
          </a:p>
          <a:p>
            <a:pPr lvl="1"/>
            <a:r>
              <a:rPr lang="en-US" dirty="0"/>
              <a:t>objects move as one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0973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D4BAF-B824-0A4A-8BB4-700D21517A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resizing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B677C5F-B212-F14B-9BDD-8AA3042D48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4039" y="2546809"/>
            <a:ext cx="5201920" cy="2895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1ACE2F9-887E-FA45-9654-F4059B796D6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1432" y="3142898"/>
            <a:ext cx="2600960" cy="1447800"/>
          </a:xfrm>
          <a:prstGeom prst="rect">
            <a:avLst/>
          </a:prstGeom>
        </p:spPr>
      </p:pic>
      <p:sp>
        <p:nvSpPr>
          <p:cNvPr id="5" name="Right Arrow 4">
            <a:extLst>
              <a:ext uri="{FF2B5EF4-FFF2-40B4-BE49-F238E27FC236}">
                <a16:creationId xmlns:a16="http://schemas.microsoft.com/office/drawing/2014/main" id="{69F6C40E-0F5A-D14E-A491-7C4FA1E26D7A}"/>
              </a:ext>
            </a:extLst>
          </p:cNvPr>
          <p:cNvSpPr/>
          <p:nvPr/>
        </p:nvSpPr>
        <p:spPr>
          <a:xfrm rot="10800000">
            <a:off x="7193280" y="3897630"/>
            <a:ext cx="457200" cy="182880"/>
          </a:xfrm>
          <a:prstGeom prst="rightArrow">
            <a:avLst/>
          </a:prstGeom>
          <a:solidFill>
            <a:srgbClr val="FF0000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89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Regions        Boundaries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765973" y="1022879"/>
            <a:ext cx="846667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ti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99986"/>
            <a:ext cx="4289135" cy="288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ti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2415" y="897722"/>
            <a:ext cx="4289135" cy="288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eeform 8"/>
          <p:cNvSpPr/>
          <p:nvPr/>
        </p:nvSpPr>
        <p:spPr>
          <a:xfrm>
            <a:off x="6626494" y="1078936"/>
            <a:ext cx="4299045" cy="2729552"/>
          </a:xfrm>
          <a:custGeom>
            <a:avLst/>
            <a:gdLst>
              <a:gd name="connsiteX0" fmla="*/ 13648 w 4339988"/>
              <a:gd name="connsiteY0" fmla="*/ 27296 h 2729552"/>
              <a:gd name="connsiteX1" fmla="*/ 1419367 w 4339988"/>
              <a:gd name="connsiteY1" fmla="*/ 0 h 2729552"/>
              <a:gd name="connsiteX2" fmla="*/ 3029803 w 4339988"/>
              <a:gd name="connsiteY2" fmla="*/ 13648 h 2729552"/>
              <a:gd name="connsiteX3" fmla="*/ 4012442 w 4339988"/>
              <a:gd name="connsiteY3" fmla="*/ 95535 h 2729552"/>
              <a:gd name="connsiteX4" fmla="*/ 4339988 w 4339988"/>
              <a:gd name="connsiteY4" fmla="*/ 272955 h 2729552"/>
              <a:gd name="connsiteX5" fmla="*/ 4285397 w 4339988"/>
              <a:gd name="connsiteY5" fmla="*/ 2729552 h 2729552"/>
              <a:gd name="connsiteX6" fmla="*/ 0 w 4339988"/>
              <a:gd name="connsiteY6" fmla="*/ 2674961 h 2729552"/>
              <a:gd name="connsiteX7" fmla="*/ 13648 w 4339988"/>
              <a:gd name="connsiteY7" fmla="*/ 27296 h 2729552"/>
              <a:gd name="connsiteX0" fmla="*/ 13648 w 4285397"/>
              <a:gd name="connsiteY0" fmla="*/ 27296 h 2729552"/>
              <a:gd name="connsiteX1" fmla="*/ 1419367 w 4285397"/>
              <a:gd name="connsiteY1" fmla="*/ 0 h 2729552"/>
              <a:gd name="connsiteX2" fmla="*/ 3029803 w 4285397"/>
              <a:gd name="connsiteY2" fmla="*/ 13648 h 2729552"/>
              <a:gd name="connsiteX3" fmla="*/ 4012442 w 4285397"/>
              <a:gd name="connsiteY3" fmla="*/ 95535 h 2729552"/>
              <a:gd name="connsiteX4" fmla="*/ 4285397 w 4285397"/>
              <a:gd name="connsiteY4" fmla="*/ 286603 h 2729552"/>
              <a:gd name="connsiteX5" fmla="*/ 4285397 w 4285397"/>
              <a:gd name="connsiteY5" fmla="*/ 2729552 h 2729552"/>
              <a:gd name="connsiteX6" fmla="*/ 0 w 4285397"/>
              <a:gd name="connsiteY6" fmla="*/ 2674961 h 2729552"/>
              <a:gd name="connsiteX7" fmla="*/ 13648 w 4285397"/>
              <a:gd name="connsiteY7" fmla="*/ 27296 h 2729552"/>
              <a:gd name="connsiteX0" fmla="*/ 13648 w 4299045"/>
              <a:gd name="connsiteY0" fmla="*/ 27296 h 2729552"/>
              <a:gd name="connsiteX1" fmla="*/ 1419367 w 4299045"/>
              <a:gd name="connsiteY1" fmla="*/ 0 h 2729552"/>
              <a:gd name="connsiteX2" fmla="*/ 3029803 w 4299045"/>
              <a:gd name="connsiteY2" fmla="*/ 13648 h 2729552"/>
              <a:gd name="connsiteX3" fmla="*/ 4012442 w 4299045"/>
              <a:gd name="connsiteY3" fmla="*/ 95535 h 2729552"/>
              <a:gd name="connsiteX4" fmla="*/ 4285397 w 4299045"/>
              <a:gd name="connsiteY4" fmla="*/ 286603 h 2729552"/>
              <a:gd name="connsiteX5" fmla="*/ 4299045 w 4299045"/>
              <a:gd name="connsiteY5" fmla="*/ 2729552 h 2729552"/>
              <a:gd name="connsiteX6" fmla="*/ 0 w 4299045"/>
              <a:gd name="connsiteY6" fmla="*/ 2674961 h 2729552"/>
              <a:gd name="connsiteX7" fmla="*/ 13648 w 4299045"/>
              <a:gd name="connsiteY7" fmla="*/ 27296 h 272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9045" h="2729552">
                <a:moveTo>
                  <a:pt x="13648" y="27296"/>
                </a:moveTo>
                <a:lnTo>
                  <a:pt x="1419367" y="0"/>
                </a:lnTo>
                <a:lnTo>
                  <a:pt x="3029803" y="13648"/>
                </a:lnTo>
                <a:lnTo>
                  <a:pt x="4012442" y="95535"/>
                </a:lnTo>
                <a:lnTo>
                  <a:pt x="4285397" y="286603"/>
                </a:lnTo>
                <a:cubicBezTo>
                  <a:pt x="4289946" y="1100919"/>
                  <a:pt x="4294496" y="1915236"/>
                  <a:pt x="4299045" y="2729552"/>
                </a:cubicBezTo>
                <a:lnTo>
                  <a:pt x="0" y="2674961"/>
                </a:lnTo>
                <a:cubicBezTo>
                  <a:pt x="4549" y="1801504"/>
                  <a:pt x="9099" y="928048"/>
                  <a:pt x="13648" y="27296"/>
                </a:cubicBezTo>
                <a:close/>
              </a:path>
            </a:pathLst>
          </a:custGeom>
          <a:pattFill prst="pct80">
            <a:fgClr>
              <a:srgbClr val="00B050"/>
            </a:fgClr>
            <a:bgClr>
              <a:schemeClr val="accent4">
                <a:lumMod val="75000"/>
              </a:schemeClr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7254292" y="1559640"/>
            <a:ext cx="2620370" cy="1501254"/>
          </a:xfrm>
          <a:custGeom>
            <a:avLst/>
            <a:gdLst>
              <a:gd name="connsiteX0" fmla="*/ 272955 w 2620370"/>
              <a:gd name="connsiteY0" fmla="*/ 177421 h 1501254"/>
              <a:gd name="connsiteX1" fmla="*/ 163773 w 2620370"/>
              <a:gd name="connsiteY1" fmla="*/ 477671 h 1501254"/>
              <a:gd name="connsiteX2" fmla="*/ 122830 w 2620370"/>
              <a:gd name="connsiteY2" fmla="*/ 996286 h 1501254"/>
              <a:gd name="connsiteX3" fmla="*/ 0 w 2620370"/>
              <a:gd name="connsiteY3" fmla="*/ 1132764 h 1501254"/>
              <a:gd name="connsiteX4" fmla="*/ 0 w 2620370"/>
              <a:gd name="connsiteY4" fmla="*/ 1132764 h 1501254"/>
              <a:gd name="connsiteX5" fmla="*/ 0 w 2620370"/>
              <a:gd name="connsiteY5" fmla="*/ 1132764 h 1501254"/>
              <a:gd name="connsiteX6" fmla="*/ 0 w 2620370"/>
              <a:gd name="connsiteY6" fmla="*/ 1132764 h 1501254"/>
              <a:gd name="connsiteX7" fmla="*/ 204716 w 2620370"/>
              <a:gd name="connsiteY7" fmla="*/ 1037230 h 1501254"/>
              <a:gd name="connsiteX8" fmla="*/ 300251 w 2620370"/>
              <a:gd name="connsiteY8" fmla="*/ 423080 h 1501254"/>
              <a:gd name="connsiteX9" fmla="*/ 464024 w 2620370"/>
              <a:gd name="connsiteY9" fmla="*/ 723331 h 1501254"/>
              <a:gd name="connsiteX10" fmla="*/ 341194 w 2620370"/>
              <a:gd name="connsiteY10" fmla="*/ 955343 h 1501254"/>
              <a:gd name="connsiteX11" fmla="*/ 545910 w 2620370"/>
              <a:gd name="connsiteY11" fmla="*/ 1378424 h 1501254"/>
              <a:gd name="connsiteX12" fmla="*/ 736979 w 2620370"/>
              <a:gd name="connsiteY12" fmla="*/ 1405719 h 1501254"/>
              <a:gd name="connsiteX13" fmla="*/ 600501 w 2620370"/>
              <a:gd name="connsiteY13" fmla="*/ 1160060 h 1501254"/>
              <a:gd name="connsiteX14" fmla="*/ 914400 w 2620370"/>
              <a:gd name="connsiteY14" fmla="*/ 614149 h 1501254"/>
              <a:gd name="connsiteX15" fmla="*/ 1351128 w 2620370"/>
              <a:gd name="connsiteY15" fmla="*/ 846161 h 1501254"/>
              <a:gd name="connsiteX16" fmla="*/ 1542197 w 2620370"/>
              <a:gd name="connsiteY16" fmla="*/ 1255594 h 1501254"/>
              <a:gd name="connsiteX17" fmla="*/ 1542197 w 2620370"/>
              <a:gd name="connsiteY17" fmla="*/ 1255594 h 1501254"/>
              <a:gd name="connsiteX18" fmla="*/ 1433015 w 2620370"/>
              <a:gd name="connsiteY18" fmla="*/ 1310185 h 1501254"/>
              <a:gd name="connsiteX19" fmla="*/ 1433015 w 2620370"/>
              <a:gd name="connsiteY19" fmla="*/ 1310185 h 1501254"/>
              <a:gd name="connsiteX20" fmla="*/ 1433015 w 2620370"/>
              <a:gd name="connsiteY20" fmla="*/ 1310185 h 1501254"/>
              <a:gd name="connsiteX21" fmla="*/ 1473958 w 2620370"/>
              <a:gd name="connsiteY21" fmla="*/ 1433015 h 1501254"/>
              <a:gd name="connsiteX22" fmla="*/ 1774209 w 2620370"/>
              <a:gd name="connsiteY22" fmla="*/ 1296537 h 1501254"/>
              <a:gd name="connsiteX23" fmla="*/ 1774209 w 2620370"/>
              <a:gd name="connsiteY23" fmla="*/ 1160060 h 1501254"/>
              <a:gd name="connsiteX24" fmla="*/ 1992573 w 2620370"/>
              <a:gd name="connsiteY24" fmla="*/ 1501254 h 1501254"/>
              <a:gd name="connsiteX25" fmla="*/ 2210937 w 2620370"/>
              <a:gd name="connsiteY25" fmla="*/ 1446663 h 1501254"/>
              <a:gd name="connsiteX26" fmla="*/ 2074459 w 2620370"/>
              <a:gd name="connsiteY26" fmla="*/ 1364776 h 1501254"/>
              <a:gd name="connsiteX27" fmla="*/ 1992573 w 2620370"/>
              <a:gd name="connsiteY27" fmla="*/ 1050877 h 1501254"/>
              <a:gd name="connsiteX28" fmla="*/ 2074459 w 2620370"/>
              <a:gd name="connsiteY28" fmla="*/ 750627 h 1501254"/>
              <a:gd name="connsiteX29" fmla="*/ 2292824 w 2620370"/>
              <a:gd name="connsiteY29" fmla="*/ 941695 h 1501254"/>
              <a:gd name="connsiteX30" fmla="*/ 2606722 w 2620370"/>
              <a:gd name="connsiteY30" fmla="*/ 1023582 h 1501254"/>
              <a:gd name="connsiteX31" fmla="*/ 2606722 w 2620370"/>
              <a:gd name="connsiteY31" fmla="*/ 1023582 h 1501254"/>
              <a:gd name="connsiteX32" fmla="*/ 2606722 w 2620370"/>
              <a:gd name="connsiteY32" fmla="*/ 532263 h 1501254"/>
              <a:gd name="connsiteX33" fmla="*/ 2620370 w 2620370"/>
              <a:gd name="connsiteY33" fmla="*/ 395785 h 1501254"/>
              <a:gd name="connsiteX34" fmla="*/ 2620370 w 2620370"/>
              <a:gd name="connsiteY34" fmla="*/ 395785 h 1501254"/>
              <a:gd name="connsiteX35" fmla="*/ 2511188 w 2620370"/>
              <a:gd name="connsiteY35" fmla="*/ 450376 h 1501254"/>
              <a:gd name="connsiteX36" fmla="*/ 2210937 w 2620370"/>
              <a:gd name="connsiteY36" fmla="*/ 300251 h 1501254"/>
              <a:gd name="connsiteX37" fmla="*/ 1610436 w 2620370"/>
              <a:gd name="connsiteY37" fmla="*/ 177421 h 1501254"/>
              <a:gd name="connsiteX38" fmla="*/ 1160059 w 2620370"/>
              <a:gd name="connsiteY38" fmla="*/ 0 h 1501254"/>
              <a:gd name="connsiteX39" fmla="*/ 586853 w 2620370"/>
              <a:gd name="connsiteY39" fmla="*/ 0 h 1501254"/>
              <a:gd name="connsiteX40" fmla="*/ 272955 w 2620370"/>
              <a:gd name="connsiteY40" fmla="*/ 177421 h 150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20370" h="1501254">
                <a:moveTo>
                  <a:pt x="272955" y="177421"/>
                </a:moveTo>
                <a:lnTo>
                  <a:pt x="163773" y="477671"/>
                </a:lnTo>
                <a:lnTo>
                  <a:pt x="122830" y="996286"/>
                </a:lnTo>
                <a:lnTo>
                  <a:pt x="0" y="1132764"/>
                </a:lnTo>
                <a:lnTo>
                  <a:pt x="0" y="1132764"/>
                </a:lnTo>
                <a:lnTo>
                  <a:pt x="0" y="1132764"/>
                </a:lnTo>
                <a:lnTo>
                  <a:pt x="0" y="1132764"/>
                </a:lnTo>
                <a:lnTo>
                  <a:pt x="204716" y="1037230"/>
                </a:lnTo>
                <a:lnTo>
                  <a:pt x="300251" y="423080"/>
                </a:lnTo>
                <a:lnTo>
                  <a:pt x="464024" y="723331"/>
                </a:lnTo>
                <a:lnTo>
                  <a:pt x="341194" y="955343"/>
                </a:lnTo>
                <a:lnTo>
                  <a:pt x="545910" y="1378424"/>
                </a:lnTo>
                <a:lnTo>
                  <a:pt x="736979" y="1405719"/>
                </a:lnTo>
                <a:lnTo>
                  <a:pt x="600501" y="1160060"/>
                </a:lnTo>
                <a:lnTo>
                  <a:pt x="914400" y="614149"/>
                </a:lnTo>
                <a:lnTo>
                  <a:pt x="1351128" y="846161"/>
                </a:lnTo>
                <a:lnTo>
                  <a:pt x="1542197" y="1255594"/>
                </a:lnTo>
                <a:lnTo>
                  <a:pt x="1542197" y="1255594"/>
                </a:lnTo>
                <a:lnTo>
                  <a:pt x="1433015" y="1310185"/>
                </a:lnTo>
                <a:lnTo>
                  <a:pt x="1433015" y="1310185"/>
                </a:lnTo>
                <a:lnTo>
                  <a:pt x="1433015" y="1310185"/>
                </a:lnTo>
                <a:lnTo>
                  <a:pt x="1473958" y="1433015"/>
                </a:lnTo>
                <a:lnTo>
                  <a:pt x="1774209" y="1296537"/>
                </a:lnTo>
                <a:lnTo>
                  <a:pt x="1774209" y="1160060"/>
                </a:lnTo>
                <a:lnTo>
                  <a:pt x="1992573" y="1501254"/>
                </a:lnTo>
                <a:lnTo>
                  <a:pt x="2210937" y="1446663"/>
                </a:lnTo>
                <a:lnTo>
                  <a:pt x="2074459" y="1364776"/>
                </a:lnTo>
                <a:lnTo>
                  <a:pt x="1992573" y="1050877"/>
                </a:lnTo>
                <a:lnTo>
                  <a:pt x="2074459" y="750627"/>
                </a:lnTo>
                <a:lnTo>
                  <a:pt x="2292824" y="941695"/>
                </a:lnTo>
                <a:lnTo>
                  <a:pt x="2606722" y="1023582"/>
                </a:lnTo>
                <a:lnTo>
                  <a:pt x="2606722" y="1023582"/>
                </a:lnTo>
                <a:lnTo>
                  <a:pt x="2606722" y="532263"/>
                </a:lnTo>
                <a:lnTo>
                  <a:pt x="2620370" y="395785"/>
                </a:lnTo>
                <a:lnTo>
                  <a:pt x="2620370" y="395785"/>
                </a:lnTo>
                <a:lnTo>
                  <a:pt x="2511188" y="450376"/>
                </a:lnTo>
                <a:lnTo>
                  <a:pt x="2210937" y="300251"/>
                </a:lnTo>
                <a:lnTo>
                  <a:pt x="1610436" y="177421"/>
                </a:lnTo>
                <a:lnTo>
                  <a:pt x="1160059" y="0"/>
                </a:lnTo>
                <a:lnTo>
                  <a:pt x="586853" y="0"/>
                </a:lnTo>
                <a:lnTo>
                  <a:pt x="272955" y="177421"/>
                </a:lnTo>
                <a:close/>
              </a:path>
            </a:pathLst>
          </a:custGeom>
          <a:pattFill prst="wdUpDiag">
            <a:fgClr>
              <a:schemeClr val="tx1"/>
            </a:fgClr>
            <a:bgClr>
              <a:srgbClr val="FFC000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6640143" y="890900"/>
            <a:ext cx="4271749" cy="477671"/>
          </a:xfrm>
          <a:custGeom>
            <a:avLst/>
            <a:gdLst>
              <a:gd name="connsiteX0" fmla="*/ 0 w 4271749"/>
              <a:gd name="connsiteY0" fmla="*/ 0 h 477671"/>
              <a:gd name="connsiteX1" fmla="*/ 0 w 4271749"/>
              <a:gd name="connsiteY1" fmla="*/ 191068 h 477671"/>
              <a:gd name="connsiteX2" fmla="*/ 2988859 w 4271749"/>
              <a:gd name="connsiteY2" fmla="*/ 204716 h 477671"/>
              <a:gd name="connsiteX3" fmla="*/ 4067032 w 4271749"/>
              <a:gd name="connsiteY3" fmla="*/ 286603 h 477671"/>
              <a:gd name="connsiteX4" fmla="*/ 4258101 w 4271749"/>
              <a:gd name="connsiteY4" fmla="*/ 477671 h 477671"/>
              <a:gd name="connsiteX5" fmla="*/ 4271749 w 4271749"/>
              <a:gd name="connsiteY5" fmla="*/ 0 h 477671"/>
              <a:gd name="connsiteX6" fmla="*/ 0 w 4271749"/>
              <a:gd name="connsiteY6" fmla="*/ 0 h 477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1749" h="477671">
                <a:moveTo>
                  <a:pt x="0" y="0"/>
                </a:moveTo>
                <a:lnTo>
                  <a:pt x="0" y="191068"/>
                </a:lnTo>
                <a:lnTo>
                  <a:pt x="2988859" y="204716"/>
                </a:lnTo>
                <a:lnTo>
                  <a:pt x="4067032" y="286603"/>
                </a:lnTo>
                <a:lnTo>
                  <a:pt x="4258101" y="477671"/>
                </a:lnTo>
                <a:lnTo>
                  <a:pt x="4271749" y="0"/>
                </a:lnTo>
                <a:lnTo>
                  <a:pt x="0" y="0"/>
                </a:lnTo>
                <a:close/>
              </a:path>
            </a:pathLst>
          </a:custGeom>
          <a:pattFill prst="pct90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6" descr="ti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9351" y="3928789"/>
            <a:ext cx="4289135" cy="288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12"/>
          <p:cNvSpPr/>
          <p:nvPr/>
        </p:nvSpPr>
        <p:spPr>
          <a:xfrm>
            <a:off x="6643430" y="4110003"/>
            <a:ext cx="4299045" cy="2729552"/>
          </a:xfrm>
          <a:custGeom>
            <a:avLst/>
            <a:gdLst>
              <a:gd name="connsiteX0" fmla="*/ 13648 w 4339988"/>
              <a:gd name="connsiteY0" fmla="*/ 27296 h 2729552"/>
              <a:gd name="connsiteX1" fmla="*/ 1419367 w 4339988"/>
              <a:gd name="connsiteY1" fmla="*/ 0 h 2729552"/>
              <a:gd name="connsiteX2" fmla="*/ 3029803 w 4339988"/>
              <a:gd name="connsiteY2" fmla="*/ 13648 h 2729552"/>
              <a:gd name="connsiteX3" fmla="*/ 4012442 w 4339988"/>
              <a:gd name="connsiteY3" fmla="*/ 95535 h 2729552"/>
              <a:gd name="connsiteX4" fmla="*/ 4339988 w 4339988"/>
              <a:gd name="connsiteY4" fmla="*/ 272955 h 2729552"/>
              <a:gd name="connsiteX5" fmla="*/ 4285397 w 4339988"/>
              <a:gd name="connsiteY5" fmla="*/ 2729552 h 2729552"/>
              <a:gd name="connsiteX6" fmla="*/ 0 w 4339988"/>
              <a:gd name="connsiteY6" fmla="*/ 2674961 h 2729552"/>
              <a:gd name="connsiteX7" fmla="*/ 13648 w 4339988"/>
              <a:gd name="connsiteY7" fmla="*/ 27296 h 2729552"/>
              <a:gd name="connsiteX0" fmla="*/ 13648 w 4285397"/>
              <a:gd name="connsiteY0" fmla="*/ 27296 h 2729552"/>
              <a:gd name="connsiteX1" fmla="*/ 1419367 w 4285397"/>
              <a:gd name="connsiteY1" fmla="*/ 0 h 2729552"/>
              <a:gd name="connsiteX2" fmla="*/ 3029803 w 4285397"/>
              <a:gd name="connsiteY2" fmla="*/ 13648 h 2729552"/>
              <a:gd name="connsiteX3" fmla="*/ 4012442 w 4285397"/>
              <a:gd name="connsiteY3" fmla="*/ 95535 h 2729552"/>
              <a:gd name="connsiteX4" fmla="*/ 4285397 w 4285397"/>
              <a:gd name="connsiteY4" fmla="*/ 286603 h 2729552"/>
              <a:gd name="connsiteX5" fmla="*/ 4285397 w 4285397"/>
              <a:gd name="connsiteY5" fmla="*/ 2729552 h 2729552"/>
              <a:gd name="connsiteX6" fmla="*/ 0 w 4285397"/>
              <a:gd name="connsiteY6" fmla="*/ 2674961 h 2729552"/>
              <a:gd name="connsiteX7" fmla="*/ 13648 w 4285397"/>
              <a:gd name="connsiteY7" fmla="*/ 27296 h 2729552"/>
              <a:gd name="connsiteX0" fmla="*/ 13648 w 4299045"/>
              <a:gd name="connsiteY0" fmla="*/ 27296 h 2729552"/>
              <a:gd name="connsiteX1" fmla="*/ 1419367 w 4299045"/>
              <a:gd name="connsiteY1" fmla="*/ 0 h 2729552"/>
              <a:gd name="connsiteX2" fmla="*/ 3029803 w 4299045"/>
              <a:gd name="connsiteY2" fmla="*/ 13648 h 2729552"/>
              <a:gd name="connsiteX3" fmla="*/ 4012442 w 4299045"/>
              <a:gd name="connsiteY3" fmla="*/ 95535 h 2729552"/>
              <a:gd name="connsiteX4" fmla="*/ 4285397 w 4299045"/>
              <a:gd name="connsiteY4" fmla="*/ 286603 h 2729552"/>
              <a:gd name="connsiteX5" fmla="*/ 4299045 w 4299045"/>
              <a:gd name="connsiteY5" fmla="*/ 2729552 h 2729552"/>
              <a:gd name="connsiteX6" fmla="*/ 0 w 4299045"/>
              <a:gd name="connsiteY6" fmla="*/ 2674961 h 2729552"/>
              <a:gd name="connsiteX7" fmla="*/ 13648 w 4299045"/>
              <a:gd name="connsiteY7" fmla="*/ 27296 h 272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9045" h="2729552">
                <a:moveTo>
                  <a:pt x="13648" y="27296"/>
                </a:moveTo>
                <a:lnTo>
                  <a:pt x="1419367" y="0"/>
                </a:lnTo>
                <a:lnTo>
                  <a:pt x="3029803" y="13648"/>
                </a:lnTo>
                <a:lnTo>
                  <a:pt x="4012442" y="95535"/>
                </a:lnTo>
                <a:lnTo>
                  <a:pt x="4285397" y="286603"/>
                </a:lnTo>
                <a:cubicBezTo>
                  <a:pt x="4289946" y="1100919"/>
                  <a:pt x="4294496" y="1915236"/>
                  <a:pt x="4299045" y="2729552"/>
                </a:cubicBezTo>
                <a:lnTo>
                  <a:pt x="0" y="2674961"/>
                </a:lnTo>
                <a:cubicBezTo>
                  <a:pt x="4549" y="1801504"/>
                  <a:pt x="9099" y="928048"/>
                  <a:pt x="13648" y="27296"/>
                </a:cubicBezTo>
                <a:close/>
              </a:path>
            </a:pathLst>
          </a:custGeom>
          <a:solidFill>
            <a:schemeClr val="bg1"/>
          </a:solidFill>
          <a:ln w="508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7271228" y="4590707"/>
            <a:ext cx="2620370" cy="1501254"/>
          </a:xfrm>
          <a:custGeom>
            <a:avLst/>
            <a:gdLst>
              <a:gd name="connsiteX0" fmla="*/ 272955 w 2620370"/>
              <a:gd name="connsiteY0" fmla="*/ 177421 h 1501254"/>
              <a:gd name="connsiteX1" fmla="*/ 163773 w 2620370"/>
              <a:gd name="connsiteY1" fmla="*/ 477671 h 1501254"/>
              <a:gd name="connsiteX2" fmla="*/ 122830 w 2620370"/>
              <a:gd name="connsiteY2" fmla="*/ 996286 h 1501254"/>
              <a:gd name="connsiteX3" fmla="*/ 0 w 2620370"/>
              <a:gd name="connsiteY3" fmla="*/ 1132764 h 1501254"/>
              <a:gd name="connsiteX4" fmla="*/ 0 w 2620370"/>
              <a:gd name="connsiteY4" fmla="*/ 1132764 h 1501254"/>
              <a:gd name="connsiteX5" fmla="*/ 0 w 2620370"/>
              <a:gd name="connsiteY5" fmla="*/ 1132764 h 1501254"/>
              <a:gd name="connsiteX6" fmla="*/ 0 w 2620370"/>
              <a:gd name="connsiteY6" fmla="*/ 1132764 h 1501254"/>
              <a:gd name="connsiteX7" fmla="*/ 204716 w 2620370"/>
              <a:gd name="connsiteY7" fmla="*/ 1037230 h 1501254"/>
              <a:gd name="connsiteX8" fmla="*/ 300251 w 2620370"/>
              <a:gd name="connsiteY8" fmla="*/ 423080 h 1501254"/>
              <a:gd name="connsiteX9" fmla="*/ 464024 w 2620370"/>
              <a:gd name="connsiteY9" fmla="*/ 723331 h 1501254"/>
              <a:gd name="connsiteX10" fmla="*/ 341194 w 2620370"/>
              <a:gd name="connsiteY10" fmla="*/ 955343 h 1501254"/>
              <a:gd name="connsiteX11" fmla="*/ 545910 w 2620370"/>
              <a:gd name="connsiteY11" fmla="*/ 1378424 h 1501254"/>
              <a:gd name="connsiteX12" fmla="*/ 736979 w 2620370"/>
              <a:gd name="connsiteY12" fmla="*/ 1405719 h 1501254"/>
              <a:gd name="connsiteX13" fmla="*/ 600501 w 2620370"/>
              <a:gd name="connsiteY13" fmla="*/ 1160060 h 1501254"/>
              <a:gd name="connsiteX14" fmla="*/ 914400 w 2620370"/>
              <a:gd name="connsiteY14" fmla="*/ 614149 h 1501254"/>
              <a:gd name="connsiteX15" fmla="*/ 1351128 w 2620370"/>
              <a:gd name="connsiteY15" fmla="*/ 846161 h 1501254"/>
              <a:gd name="connsiteX16" fmla="*/ 1542197 w 2620370"/>
              <a:gd name="connsiteY16" fmla="*/ 1255594 h 1501254"/>
              <a:gd name="connsiteX17" fmla="*/ 1542197 w 2620370"/>
              <a:gd name="connsiteY17" fmla="*/ 1255594 h 1501254"/>
              <a:gd name="connsiteX18" fmla="*/ 1433015 w 2620370"/>
              <a:gd name="connsiteY18" fmla="*/ 1310185 h 1501254"/>
              <a:gd name="connsiteX19" fmla="*/ 1433015 w 2620370"/>
              <a:gd name="connsiteY19" fmla="*/ 1310185 h 1501254"/>
              <a:gd name="connsiteX20" fmla="*/ 1433015 w 2620370"/>
              <a:gd name="connsiteY20" fmla="*/ 1310185 h 1501254"/>
              <a:gd name="connsiteX21" fmla="*/ 1473958 w 2620370"/>
              <a:gd name="connsiteY21" fmla="*/ 1433015 h 1501254"/>
              <a:gd name="connsiteX22" fmla="*/ 1774209 w 2620370"/>
              <a:gd name="connsiteY22" fmla="*/ 1296537 h 1501254"/>
              <a:gd name="connsiteX23" fmla="*/ 1774209 w 2620370"/>
              <a:gd name="connsiteY23" fmla="*/ 1160060 h 1501254"/>
              <a:gd name="connsiteX24" fmla="*/ 1992573 w 2620370"/>
              <a:gd name="connsiteY24" fmla="*/ 1501254 h 1501254"/>
              <a:gd name="connsiteX25" fmla="*/ 2210937 w 2620370"/>
              <a:gd name="connsiteY25" fmla="*/ 1446663 h 1501254"/>
              <a:gd name="connsiteX26" fmla="*/ 2074459 w 2620370"/>
              <a:gd name="connsiteY26" fmla="*/ 1364776 h 1501254"/>
              <a:gd name="connsiteX27" fmla="*/ 1992573 w 2620370"/>
              <a:gd name="connsiteY27" fmla="*/ 1050877 h 1501254"/>
              <a:gd name="connsiteX28" fmla="*/ 2074459 w 2620370"/>
              <a:gd name="connsiteY28" fmla="*/ 750627 h 1501254"/>
              <a:gd name="connsiteX29" fmla="*/ 2292824 w 2620370"/>
              <a:gd name="connsiteY29" fmla="*/ 941695 h 1501254"/>
              <a:gd name="connsiteX30" fmla="*/ 2606722 w 2620370"/>
              <a:gd name="connsiteY30" fmla="*/ 1023582 h 1501254"/>
              <a:gd name="connsiteX31" fmla="*/ 2606722 w 2620370"/>
              <a:gd name="connsiteY31" fmla="*/ 1023582 h 1501254"/>
              <a:gd name="connsiteX32" fmla="*/ 2606722 w 2620370"/>
              <a:gd name="connsiteY32" fmla="*/ 532263 h 1501254"/>
              <a:gd name="connsiteX33" fmla="*/ 2620370 w 2620370"/>
              <a:gd name="connsiteY33" fmla="*/ 395785 h 1501254"/>
              <a:gd name="connsiteX34" fmla="*/ 2620370 w 2620370"/>
              <a:gd name="connsiteY34" fmla="*/ 395785 h 1501254"/>
              <a:gd name="connsiteX35" fmla="*/ 2511188 w 2620370"/>
              <a:gd name="connsiteY35" fmla="*/ 450376 h 1501254"/>
              <a:gd name="connsiteX36" fmla="*/ 2210937 w 2620370"/>
              <a:gd name="connsiteY36" fmla="*/ 300251 h 1501254"/>
              <a:gd name="connsiteX37" fmla="*/ 1610436 w 2620370"/>
              <a:gd name="connsiteY37" fmla="*/ 177421 h 1501254"/>
              <a:gd name="connsiteX38" fmla="*/ 1160059 w 2620370"/>
              <a:gd name="connsiteY38" fmla="*/ 0 h 1501254"/>
              <a:gd name="connsiteX39" fmla="*/ 586853 w 2620370"/>
              <a:gd name="connsiteY39" fmla="*/ 0 h 1501254"/>
              <a:gd name="connsiteX40" fmla="*/ 272955 w 2620370"/>
              <a:gd name="connsiteY40" fmla="*/ 177421 h 150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20370" h="1501254">
                <a:moveTo>
                  <a:pt x="272955" y="177421"/>
                </a:moveTo>
                <a:lnTo>
                  <a:pt x="163773" y="477671"/>
                </a:lnTo>
                <a:lnTo>
                  <a:pt x="122830" y="996286"/>
                </a:lnTo>
                <a:lnTo>
                  <a:pt x="0" y="1132764"/>
                </a:lnTo>
                <a:lnTo>
                  <a:pt x="0" y="1132764"/>
                </a:lnTo>
                <a:lnTo>
                  <a:pt x="0" y="1132764"/>
                </a:lnTo>
                <a:lnTo>
                  <a:pt x="0" y="1132764"/>
                </a:lnTo>
                <a:lnTo>
                  <a:pt x="204716" y="1037230"/>
                </a:lnTo>
                <a:lnTo>
                  <a:pt x="300251" y="423080"/>
                </a:lnTo>
                <a:lnTo>
                  <a:pt x="464024" y="723331"/>
                </a:lnTo>
                <a:lnTo>
                  <a:pt x="341194" y="955343"/>
                </a:lnTo>
                <a:lnTo>
                  <a:pt x="545910" y="1378424"/>
                </a:lnTo>
                <a:lnTo>
                  <a:pt x="736979" y="1405719"/>
                </a:lnTo>
                <a:lnTo>
                  <a:pt x="600501" y="1160060"/>
                </a:lnTo>
                <a:lnTo>
                  <a:pt x="914400" y="614149"/>
                </a:lnTo>
                <a:lnTo>
                  <a:pt x="1351128" y="846161"/>
                </a:lnTo>
                <a:lnTo>
                  <a:pt x="1542197" y="1255594"/>
                </a:lnTo>
                <a:lnTo>
                  <a:pt x="1542197" y="1255594"/>
                </a:lnTo>
                <a:lnTo>
                  <a:pt x="1433015" y="1310185"/>
                </a:lnTo>
                <a:lnTo>
                  <a:pt x="1433015" y="1310185"/>
                </a:lnTo>
                <a:lnTo>
                  <a:pt x="1433015" y="1310185"/>
                </a:lnTo>
                <a:lnTo>
                  <a:pt x="1473958" y="1433015"/>
                </a:lnTo>
                <a:lnTo>
                  <a:pt x="1774209" y="1296537"/>
                </a:lnTo>
                <a:lnTo>
                  <a:pt x="1774209" y="1160060"/>
                </a:lnTo>
                <a:lnTo>
                  <a:pt x="1992573" y="1501254"/>
                </a:lnTo>
                <a:lnTo>
                  <a:pt x="2210937" y="1446663"/>
                </a:lnTo>
                <a:lnTo>
                  <a:pt x="2074459" y="1364776"/>
                </a:lnTo>
                <a:lnTo>
                  <a:pt x="1992573" y="1050877"/>
                </a:lnTo>
                <a:lnTo>
                  <a:pt x="2074459" y="750627"/>
                </a:lnTo>
                <a:lnTo>
                  <a:pt x="2292824" y="941695"/>
                </a:lnTo>
                <a:lnTo>
                  <a:pt x="2606722" y="1023582"/>
                </a:lnTo>
                <a:lnTo>
                  <a:pt x="2606722" y="1023582"/>
                </a:lnTo>
                <a:lnTo>
                  <a:pt x="2606722" y="532263"/>
                </a:lnTo>
                <a:lnTo>
                  <a:pt x="2620370" y="395785"/>
                </a:lnTo>
                <a:lnTo>
                  <a:pt x="2620370" y="395785"/>
                </a:lnTo>
                <a:lnTo>
                  <a:pt x="2511188" y="450376"/>
                </a:lnTo>
                <a:lnTo>
                  <a:pt x="2210937" y="300251"/>
                </a:lnTo>
                <a:lnTo>
                  <a:pt x="1610436" y="177421"/>
                </a:lnTo>
                <a:lnTo>
                  <a:pt x="1160059" y="0"/>
                </a:lnTo>
                <a:lnTo>
                  <a:pt x="586853" y="0"/>
                </a:lnTo>
                <a:lnTo>
                  <a:pt x="272955" y="177421"/>
                </a:lnTo>
                <a:close/>
              </a:path>
            </a:pathLst>
          </a:custGeom>
          <a:solidFill>
            <a:schemeClr val="bg1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6657079" y="3921967"/>
            <a:ext cx="4271749" cy="477671"/>
          </a:xfrm>
          <a:custGeom>
            <a:avLst/>
            <a:gdLst>
              <a:gd name="connsiteX0" fmla="*/ 0 w 4271749"/>
              <a:gd name="connsiteY0" fmla="*/ 0 h 477671"/>
              <a:gd name="connsiteX1" fmla="*/ 0 w 4271749"/>
              <a:gd name="connsiteY1" fmla="*/ 191068 h 477671"/>
              <a:gd name="connsiteX2" fmla="*/ 2988859 w 4271749"/>
              <a:gd name="connsiteY2" fmla="*/ 204716 h 477671"/>
              <a:gd name="connsiteX3" fmla="*/ 4067032 w 4271749"/>
              <a:gd name="connsiteY3" fmla="*/ 286603 h 477671"/>
              <a:gd name="connsiteX4" fmla="*/ 4258101 w 4271749"/>
              <a:gd name="connsiteY4" fmla="*/ 477671 h 477671"/>
              <a:gd name="connsiteX5" fmla="*/ 4271749 w 4271749"/>
              <a:gd name="connsiteY5" fmla="*/ 0 h 477671"/>
              <a:gd name="connsiteX6" fmla="*/ 0 w 4271749"/>
              <a:gd name="connsiteY6" fmla="*/ 0 h 477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1749" h="477671">
                <a:moveTo>
                  <a:pt x="0" y="0"/>
                </a:moveTo>
                <a:lnTo>
                  <a:pt x="0" y="191068"/>
                </a:lnTo>
                <a:lnTo>
                  <a:pt x="2988859" y="204716"/>
                </a:lnTo>
                <a:lnTo>
                  <a:pt x="4067032" y="286603"/>
                </a:lnTo>
                <a:lnTo>
                  <a:pt x="4258101" y="477671"/>
                </a:lnTo>
                <a:lnTo>
                  <a:pt x="427174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6050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grouping well-defined?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Depends on purpose</a:t>
            </a:r>
          </a:p>
          <a:p>
            <a:pPr lvl="1"/>
            <a:r>
              <a:rPr lang="en-US" dirty="0"/>
              <a:t>Object parts</a:t>
            </a:r>
          </a:p>
          <a:p>
            <a:pPr lvl="1"/>
            <a:r>
              <a:rPr lang="en-US" dirty="0"/>
              <a:t>Background segmentation</a:t>
            </a:r>
          </a:p>
        </p:txBody>
      </p:sp>
      <p:pic>
        <p:nvPicPr>
          <p:cNvPr id="4" name="Picture 4" descr="10302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166" y="2225143"/>
            <a:ext cx="216535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3208866" y="2125130"/>
            <a:ext cx="2220913" cy="1546225"/>
            <a:chOff x="2152" y="753"/>
            <a:chExt cx="1399" cy="974"/>
          </a:xfrm>
        </p:grpSpPr>
        <p:pic>
          <p:nvPicPr>
            <p:cNvPr id="6" name="Picture 6" descr="103029_contours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" y="816"/>
              <a:ext cx="1365" cy="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7"/>
            <p:cNvSpPr txBox="1">
              <a:spLocks noChangeAspect="1" noChangeArrowheads="1"/>
            </p:cNvSpPr>
            <p:nvPr/>
          </p:nvSpPr>
          <p:spPr bwMode="auto">
            <a:xfrm>
              <a:off x="3296" y="753"/>
              <a:ext cx="25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2400">
                  <a:cs typeface="+mn-cs"/>
                </a:rPr>
                <a:t>A</a:t>
              </a: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783166" y="3749143"/>
            <a:ext cx="2236788" cy="1544637"/>
            <a:chOff x="336" y="1964"/>
            <a:chExt cx="1409" cy="973"/>
          </a:xfrm>
        </p:grpSpPr>
        <p:pic>
          <p:nvPicPr>
            <p:cNvPr id="9" name="Picture 9" descr="103029_contours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2027"/>
              <a:ext cx="1364" cy="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0"/>
            <p:cNvSpPr txBox="1">
              <a:spLocks noChangeAspect="1" noChangeArrowheads="1"/>
            </p:cNvSpPr>
            <p:nvPr/>
          </p:nvSpPr>
          <p:spPr bwMode="auto">
            <a:xfrm>
              <a:off x="1501" y="1964"/>
              <a:ext cx="2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2400">
                  <a:cs typeface="+mn-cs"/>
                </a:rPr>
                <a:t>B</a:t>
              </a:r>
            </a:p>
          </p:txBody>
        </p:sp>
      </p:grp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3221566" y="3749143"/>
            <a:ext cx="2219325" cy="1535112"/>
            <a:chOff x="2152" y="1970"/>
            <a:chExt cx="1398" cy="967"/>
          </a:xfrm>
        </p:grpSpPr>
        <p:pic>
          <p:nvPicPr>
            <p:cNvPr id="12" name="Picture 12" descr="103029_contours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" y="2027"/>
              <a:ext cx="1365" cy="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13"/>
            <p:cNvSpPr txBox="1">
              <a:spLocks noChangeAspect="1" noChangeArrowheads="1"/>
            </p:cNvSpPr>
            <p:nvPr/>
          </p:nvSpPr>
          <p:spPr bwMode="auto">
            <a:xfrm>
              <a:off x="3306" y="1970"/>
              <a:ext cx="2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2400">
                  <a:cs typeface="+mn-cs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556566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grouping well-defined?</a:t>
            </a:r>
          </a:p>
        </p:txBody>
      </p:sp>
      <p:pic>
        <p:nvPicPr>
          <p:cNvPr id="4" name="Picture 4" descr="103029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3166" y="2225143"/>
            <a:ext cx="2165350" cy="144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5"/>
          <p:cNvGrpSpPr>
            <a:grpSpLocks/>
          </p:cNvGrpSpPr>
          <p:nvPr/>
        </p:nvGrpSpPr>
        <p:grpSpPr bwMode="auto">
          <a:xfrm>
            <a:off x="3208866" y="2125130"/>
            <a:ext cx="2220913" cy="1546225"/>
            <a:chOff x="2152" y="753"/>
            <a:chExt cx="1399" cy="974"/>
          </a:xfrm>
        </p:grpSpPr>
        <p:pic>
          <p:nvPicPr>
            <p:cNvPr id="6" name="Picture 6" descr="103029_contours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" y="816"/>
              <a:ext cx="1365" cy="9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 Box 7"/>
            <p:cNvSpPr txBox="1">
              <a:spLocks noChangeAspect="1" noChangeArrowheads="1"/>
            </p:cNvSpPr>
            <p:nvPr/>
          </p:nvSpPr>
          <p:spPr bwMode="auto">
            <a:xfrm>
              <a:off x="3296" y="753"/>
              <a:ext cx="25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2400">
                  <a:cs typeface="+mn-cs"/>
                </a:rPr>
                <a:t>A</a:t>
              </a: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783166" y="3749143"/>
            <a:ext cx="2236788" cy="1544637"/>
            <a:chOff x="336" y="1964"/>
            <a:chExt cx="1409" cy="973"/>
          </a:xfrm>
        </p:grpSpPr>
        <p:pic>
          <p:nvPicPr>
            <p:cNvPr id="9" name="Picture 9" descr="103029_contours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2027"/>
              <a:ext cx="1364" cy="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10"/>
            <p:cNvSpPr txBox="1">
              <a:spLocks noChangeAspect="1" noChangeArrowheads="1"/>
            </p:cNvSpPr>
            <p:nvPr/>
          </p:nvSpPr>
          <p:spPr bwMode="auto">
            <a:xfrm>
              <a:off x="1501" y="1964"/>
              <a:ext cx="2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2400" dirty="0">
                  <a:cs typeface="+mn-cs"/>
                </a:rPr>
                <a:t>B</a:t>
              </a:r>
            </a:p>
          </p:txBody>
        </p:sp>
      </p:grpSp>
      <p:grpSp>
        <p:nvGrpSpPr>
          <p:cNvPr id="11" name="Group 11"/>
          <p:cNvGrpSpPr>
            <a:grpSpLocks/>
          </p:cNvGrpSpPr>
          <p:nvPr/>
        </p:nvGrpSpPr>
        <p:grpSpPr bwMode="auto">
          <a:xfrm>
            <a:off x="3221566" y="3749143"/>
            <a:ext cx="2219325" cy="1535112"/>
            <a:chOff x="2152" y="1970"/>
            <a:chExt cx="1398" cy="967"/>
          </a:xfrm>
        </p:grpSpPr>
        <p:pic>
          <p:nvPicPr>
            <p:cNvPr id="12" name="Picture 12" descr="103029_contours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52" y="2027"/>
              <a:ext cx="1365" cy="9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ext Box 13"/>
            <p:cNvSpPr txBox="1">
              <a:spLocks noChangeAspect="1" noChangeArrowheads="1"/>
            </p:cNvSpPr>
            <p:nvPr/>
          </p:nvSpPr>
          <p:spPr bwMode="auto">
            <a:xfrm>
              <a:off x="3306" y="1970"/>
              <a:ext cx="2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sz="2400">
                  <a:cs typeface="+mn-cs"/>
                </a:rPr>
                <a:t>C</a:t>
              </a: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6597650" y="2005011"/>
            <a:ext cx="5029200" cy="3461812"/>
            <a:chOff x="5334000" y="1447800"/>
            <a:chExt cx="3810000" cy="2514600"/>
          </a:xfrm>
        </p:grpSpPr>
        <p:sp>
          <p:nvSpPr>
            <p:cNvPr id="70" name="Rectangle 69"/>
            <p:cNvSpPr>
              <a:spLocks noChangeArrowheads="1"/>
            </p:cNvSpPr>
            <p:nvPr/>
          </p:nvSpPr>
          <p:spPr bwMode="auto">
            <a:xfrm>
              <a:off x="5334000" y="1447800"/>
              <a:ext cx="3733800" cy="2514600"/>
            </a:xfrm>
            <a:prstGeom prst="rect">
              <a:avLst/>
            </a:prstGeom>
            <a:solidFill>
              <a:srgbClr val="3333C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1" name="Oval 18"/>
            <p:cNvSpPr>
              <a:spLocks noChangeArrowheads="1"/>
            </p:cNvSpPr>
            <p:nvPr/>
          </p:nvSpPr>
          <p:spPr bwMode="auto">
            <a:xfrm>
              <a:off x="6877050" y="2014538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2" name="Oval 19"/>
            <p:cNvSpPr>
              <a:spLocks noChangeArrowheads="1"/>
            </p:cNvSpPr>
            <p:nvPr/>
          </p:nvSpPr>
          <p:spPr bwMode="auto">
            <a:xfrm>
              <a:off x="6877050" y="2471738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3" name="Oval 20"/>
            <p:cNvSpPr>
              <a:spLocks noChangeArrowheads="1"/>
            </p:cNvSpPr>
            <p:nvPr/>
          </p:nvSpPr>
          <p:spPr bwMode="auto">
            <a:xfrm>
              <a:off x="6419850" y="2471738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4" name="Oval 21"/>
            <p:cNvSpPr>
              <a:spLocks noChangeArrowheads="1"/>
            </p:cNvSpPr>
            <p:nvPr/>
          </p:nvSpPr>
          <p:spPr bwMode="auto">
            <a:xfrm>
              <a:off x="7639050" y="2471738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75" name="Text Box 22"/>
            <p:cNvSpPr txBox="1">
              <a:spLocks noChangeArrowheads="1"/>
            </p:cNvSpPr>
            <p:nvPr/>
          </p:nvSpPr>
          <p:spPr bwMode="auto">
            <a:xfrm>
              <a:off x="7097713" y="1981200"/>
              <a:ext cx="381000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Image</a:t>
              </a:r>
            </a:p>
          </p:txBody>
        </p:sp>
        <p:sp>
          <p:nvSpPr>
            <p:cNvPr id="76" name="Text Box 23"/>
            <p:cNvSpPr txBox="1">
              <a:spLocks noChangeArrowheads="1"/>
            </p:cNvSpPr>
            <p:nvPr/>
          </p:nvSpPr>
          <p:spPr bwMode="auto">
            <a:xfrm>
              <a:off x="6173788" y="2438400"/>
              <a:ext cx="211137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BG</a:t>
              </a:r>
            </a:p>
          </p:txBody>
        </p:sp>
        <p:sp>
          <p:nvSpPr>
            <p:cNvPr id="77" name="Text Box 24"/>
            <p:cNvSpPr txBox="1">
              <a:spLocks noChangeArrowheads="1"/>
            </p:cNvSpPr>
            <p:nvPr/>
          </p:nvSpPr>
          <p:spPr bwMode="auto">
            <a:xfrm>
              <a:off x="7054850" y="2438400"/>
              <a:ext cx="388938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L-bird</a:t>
              </a:r>
            </a:p>
          </p:txBody>
        </p:sp>
        <p:sp>
          <p:nvSpPr>
            <p:cNvPr id="78" name="Text Box 25"/>
            <p:cNvSpPr txBox="1">
              <a:spLocks noChangeArrowheads="1"/>
            </p:cNvSpPr>
            <p:nvPr/>
          </p:nvSpPr>
          <p:spPr bwMode="auto">
            <a:xfrm>
              <a:off x="7842250" y="2438400"/>
              <a:ext cx="398463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R-bird</a:t>
              </a:r>
            </a:p>
          </p:txBody>
        </p:sp>
        <p:sp>
          <p:nvSpPr>
            <p:cNvPr id="79" name="Oval 26"/>
            <p:cNvSpPr>
              <a:spLocks noChangeArrowheads="1"/>
            </p:cNvSpPr>
            <p:nvPr/>
          </p:nvSpPr>
          <p:spPr bwMode="auto">
            <a:xfrm>
              <a:off x="5689600" y="2928938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80" name="Oval 27"/>
            <p:cNvSpPr>
              <a:spLocks noChangeArrowheads="1"/>
            </p:cNvSpPr>
            <p:nvPr/>
          </p:nvSpPr>
          <p:spPr bwMode="auto">
            <a:xfrm>
              <a:off x="6021388" y="2928938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81" name="Oval 28"/>
            <p:cNvSpPr>
              <a:spLocks noChangeArrowheads="1"/>
            </p:cNvSpPr>
            <p:nvPr/>
          </p:nvSpPr>
          <p:spPr bwMode="auto">
            <a:xfrm>
              <a:off x="6343650" y="2928938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82" name="Text Box 29"/>
            <p:cNvSpPr txBox="1">
              <a:spLocks noChangeArrowheads="1"/>
            </p:cNvSpPr>
            <p:nvPr/>
          </p:nvSpPr>
          <p:spPr bwMode="auto">
            <a:xfrm>
              <a:off x="5562600" y="3079750"/>
              <a:ext cx="312738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grass</a:t>
              </a:r>
            </a:p>
          </p:txBody>
        </p:sp>
        <p:sp>
          <p:nvSpPr>
            <p:cNvPr id="83" name="Text Box 30"/>
            <p:cNvSpPr txBox="1">
              <a:spLocks noChangeArrowheads="1"/>
            </p:cNvSpPr>
            <p:nvPr/>
          </p:nvSpPr>
          <p:spPr bwMode="auto">
            <a:xfrm>
              <a:off x="5962650" y="3063875"/>
              <a:ext cx="287338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bush</a:t>
              </a:r>
            </a:p>
          </p:txBody>
        </p:sp>
        <p:sp>
          <p:nvSpPr>
            <p:cNvPr id="84" name="Text Box 31"/>
            <p:cNvSpPr txBox="1">
              <a:spLocks noChangeArrowheads="1"/>
            </p:cNvSpPr>
            <p:nvPr/>
          </p:nvSpPr>
          <p:spPr bwMode="auto">
            <a:xfrm>
              <a:off x="7285038" y="3603625"/>
              <a:ext cx="287337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head</a:t>
              </a:r>
            </a:p>
          </p:txBody>
        </p:sp>
        <p:cxnSp>
          <p:nvCxnSpPr>
            <p:cNvPr id="85" name="AutoShape 32"/>
            <p:cNvCxnSpPr>
              <a:cxnSpLocks noChangeShapeType="1"/>
            </p:cNvCxnSpPr>
            <p:nvPr/>
          </p:nvCxnSpPr>
          <p:spPr bwMode="auto">
            <a:xfrm flipH="1">
              <a:off x="6550025" y="2152650"/>
              <a:ext cx="457200" cy="333375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6" name="AutoShape 33"/>
            <p:cNvCxnSpPr>
              <a:cxnSpLocks noChangeShapeType="1"/>
            </p:cNvCxnSpPr>
            <p:nvPr/>
          </p:nvCxnSpPr>
          <p:spPr bwMode="auto">
            <a:xfrm>
              <a:off x="6953250" y="2197100"/>
              <a:ext cx="0" cy="288925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7" name="AutoShape 34"/>
            <p:cNvCxnSpPr>
              <a:cxnSpLocks noChangeShapeType="1"/>
            </p:cNvCxnSpPr>
            <p:nvPr/>
          </p:nvCxnSpPr>
          <p:spPr bwMode="auto">
            <a:xfrm>
              <a:off x="6953250" y="2174875"/>
              <a:ext cx="708025" cy="311150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8" name="AutoShape 35"/>
            <p:cNvCxnSpPr>
              <a:cxnSpLocks noChangeShapeType="1"/>
            </p:cNvCxnSpPr>
            <p:nvPr/>
          </p:nvCxnSpPr>
          <p:spPr bwMode="auto">
            <a:xfrm flipH="1">
              <a:off x="6419850" y="2609850"/>
              <a:ext cx="22225" cy="311150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9" name="AutoShape 36"/>
            <p:cNvCxnSpPr>
              <a:cxnSpLocks noChangeShapeType="1"/>
            </p:cNvCxnSpPr>
            <p:nvPr/>
          </p:nvCxnSpPr>
          <p:spPr bwMode="auto">
            <a:xfrm flipH="1">
              <a:off x="6097588" y="2609850"/>
              <a:ext cx="344487" cy="311150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0" name="AutoShape 37"/>
            <p:cNvCxnSpPr>
              <a:cxnSpLocks noChangeShapeType="1"/>
            </p:cNvCxnSpPr>
            <p:nvPr/>
          </p:nvCxnSpPr>
          <p:spPr bwMode="auto">
            <a:xfrm flipH="1">
              <a:off x="5765800" y="2609850"/>
              <a:ext cx="676275" cy="311150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91" name="Oval 38"/>
            <p:cNvSpPr>
              <a:spLocks noChangeArrowheads="1"/>
            </p:cNvSpPr>
            <p:nvPr/>
          </p:nvSpPr>
          <p:spPr bwMode="auto">
            <a:xfrm>
              <a:off x="6800850" y="3005138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2" name="Oval 39"/>
            <p:cNvSpPr>
              <a:spLocks noChangeArrowheads="1"/>
            </p:cNvSpPr>
            <p:nvPr/>
          </p:nvSpPr>
          <p:spPr bwMode="auto">
            <a:xfrm>
              <a:off x="7105650" y="3005138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3" name="Oval 40"/>
            <p:cNvSpPr>
              <a:spLocks noChangeArrowheads="1"/>
            </p:cNvSpPr>
            <p:nvPr/>
          </p:nvSpPr>
          <p:spPr bwMode="auto">
            <a:xfrm>
              <a:off x="7410450" y="3005138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4" name="Oval 41"/>
            <p:cNvSpPr>
              <a:spLocks noChangeArrowheads="1"/>
            </p:cNvSpPr>
            <p:nvPr/>
          </p:nvSpPr>
          <p:spPr bwMode="auto">
            <a:xfrm>
              <a:off x="7029450" y="3462338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95" name="Oval 42"/>
            <p:cNvSpPr>
              <a:spLocks noChangeArrowheads="1"/>
            </p:cNvSpPr>
            <p:nvPr/>
          </p:nvSpPr>
          <p:spPr bwMode="auto">
            <a:xfrm>
              <a:off x="7258050" y="3462338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cxnSp>
          <p:nvCxnSpPr>
            <p:cNvPr id="96" name="AutoShape 43"/>
            <p:cNvCxnSpPr>
              <a:cxnSpLocks noChangeShapeType="1"/>
            </p:cNvCxnSpPr>
            <p:nvPr/>
          </p:nvCxnSpPr>
          <p:spPr bwMode="auto">
            <a:xfrm flipH="1">
              <a:off x="6877050" y="2632075"/>
              <a:ext cx="76200" cy="365125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7" name="AutoShape 44"/>
            <p:cNvCxnSpPr>
              <a:cxnSpLocks noChangeShapeType="1"/>
            </p:cNvCxnSpPr>
            <p:nvPr/>
          </p:nvCxnSpPr>
          <p:spPr bwMode="auto">
            <a:xfrm>
              <a:off x="6953250" y="2632075"/>
              <a:ext cx="228600" cy="365125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8" name="AutoShape 45"/>
            <p:cNvCxnSpPr>
              <a:cxnSpLocks noChangeShapeType="1"/>
            </p:cNvCxnSpPr>
            <p:nvPr/>
          </p:nvCxnSpPr>
          <p:spPr bwMode="auto">
            <a:xfrm>
              <a:off x="6953250" y="2632075"/>
              <a:ext cx="533400" cy="365125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99" name="AutoShape 46"/>
            <p:cNvCxnSpPr>
              <a:cxnSpLocks noChangeShapeType="1"/>
            </p:cNvCxnSpPr>
            <p:nvPr/>
          </p:nvCxnSpPr>
          <p:spPr bwMode="auto">
            <a:xfrm flipH="1">
              <a:off x="7105650" y="3165475"/>
              <a:ext cx="76200" cy="288925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0" name="AutoShape 47"/>
            <p:cNvCxnSpPr>
              <a:cxnSpLocks noChangeShapeType="1"/>
            </p:cNvCxnSpPr>
            <p:nvPr/>
          </p:nvCxnSpPr>
          <p:spPr bwMode="auto">
            <a:xfrm>
              <a:off x="7181850" y="3165475"/>
              <a:ext cx="152400" cy="288925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01" name="Text Box 48"/>
            <p:cNvSpPr txBox="1">
              <a:spLocks noChangeArrowheads="1"/>
            </p:cNvSpPr>
            <p:nvPr/>
          </p:nvSpPr>
          <p:spPr bwMode="auto">
            <a:xfrm>
              <a:off x="6962775" y="3597275"/>
              <a:ext cx="211138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eye</a:t>
              </a:r>
            </a:p>
          </p:txBody>
        </p:sp>
        <p:sp>
          <p:nvSpPr>
            <p:cNvPr id="102" name="Text Box 49"/>
            <p:cNvSpPr txBox="1">
              <a:spLocks noChangeArrowheads="1"/>
            </p:cNvSpPr>
            <p:nvPr/>
          </p:nvSpPr>
          <p:spPr bwMode="auto">
            <a:xfrm>
              <a:off x="6750050" y="3140075"/>
              <a:ext cx="287338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beak</a:t>
              </a:r>
            </a:p>
          </p:txBody>
        </p:sp>
        <p:sp>
          <p:nvSpPr>
            <p:cNvPr id="103" name="Text Box 50"/>
            <p:cNvSpPr txBox="1">
              <a:spLocks noChangeArrowheads="1"/>
            </p:cNvSpPr>
            <p:nvPr/>
          </p:nvSpPr>
          <p:spPr bwMode="auto">
            <a:xfrm>
              <a:off x="6343650" y="3071813"/>
              <a:ext cx="169863" cy="182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far</a:t>
              </a:r>
            </a:p>
          </p:txBody>
        </p:sp>
        <p:sp>
          <p:nvSpPr>
            <p:cNvPr id="104" name="Text Box 51"/>
            <p:cNvSpPr txBox="1">
              <a:spLocks noChangeArrowheads="1"/>
            </p:cNvSpPr>
            <p:nvPr/>
          </p:nvSpPr>
          <p:spPr bwMode="auto">
            <a:xfrm>
              <a:off x="7375525" y="3136900"/>
              <a:ext cx="304800" cy="1825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body</a:t>
              </a:r>
            </a:p>
          </p:txBody>
        </p:sp>
        <p:sp>
          <p:nvSpPr>
            <p:cNvPr id="105" name="Text Box 52"/>
            <p:cNvSpPr txBox="1">
              <a:spLocks noChangeArrowheads="1"/>
            </p:cNvSpPr>
            <p:nvPr/>
          </p:nvSpPr>
          <p:spPr bwMode="auto">
            <a:xfrm>
              <a:off x="8310563" y="3624263"/>
              <a:ext cx="287337" cy="182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head</a:t>
              </a:r>
            </a:p>
          </p:txBody>
        </p:sp>
        <p:sp>
          <p:nvSpPr>
            <p:cNvPr id="106" name="Oval 53"/>
            <p:cNvSpPr>
              <a:spLocks noChangeArrowheads="1"/>
            </p:cNvSpPr>
            <p:nvPr/>
          </p:nvSpPr>
          <p:spPr bwMode="auto">
            <a:xfrm>
              <a:off x="7826375" y="3025775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7" name="Oval 54"/>
            <p:cNvSpPr>
              <a:spLocks noChangeArrowheads="1"/>
            </p:cNvSpPr>
            <p:nvPr/>
          </p:nvSpPr>
          <p:spPr bwMode="auto">
            <a:xfrm>
              <a:off x="8131175" y="3025775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8" name="Oval 55"/>
            <p:cNvSpPr>
              <a:spLocks noChangeArrowheads="1"/>
            </p:cNvSpPr>
            <p:nvPr/>
          </p:nvSpPr>
          <p:spPr bwMode="auto">
            <a:xfrm>
              <a:off x="8435975" y="3025775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09" name="Oval 56"/>
            <p:cNvSpPr>
              <a:spLocks noChangeArrowheads="1"/>
            </p:cNvSpPr>
            <p:nvPr/>
          </p:nvSpPr>
          <p:spPr bwMode="auto">
            <a:xfrm>
              <a:off x="8054975" y="3482975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sp>
          <p:nvSpPr>
            <p:cNvPr id="110" name="Oval 57"/>
            <p:cNvSpPr>
              <a:spLocks noChangeArrowheads="1"/>
            </p:cNvSpPr>
            <p:nvPr/>
          </p:nvSpPr>
          <p:spPr bwMode="auto">
            <a:xfrm>
              <a:off x="8283575" y="3482975"/>
              <a:ext cx="152400" cy="152400"/>
            </a:xfrm>
            <a:prstGeom prst="ellipse">
              <a:avLst/>
            </a:prstGeom>
            <a:noFill/>
            <a:ln w="15875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imes New Roman" charset="0"/>
                <a:ea typeface="ＭＳ Ｐゴシック" charset="0"/>
              </a:endParaRPr>
            </a:p>
          </p:txBody>
        </p:sp>
        <p:cxnSp>
          <p:nvCxnSpPr>
            <p:cNvPr id="111" name="AutoShape 58"/>
            <p:cNvCxnSpPr>
              <a:cxnSpLocks noChangeShapeType="1"/>
            </p:cNvCxnSpPr>
            <p:nvPr/>
          </p:nvCxnSpPr>
          <p:spPr bwMode="auto">
            <a:xfrm>
              <a:off x="7715250" y="2632075"/>
              <a:ext cx="187325" cy="385763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2" name="AutoShape 59"/>
            <p:cNvCxnSpPr>
              <a:cxnSpLocks noChangeShapeType="1"/>
            </p:cNvCxnSpPr>
            <p:nvPr/>
          </p:nvCxnSpPr>
          <p:spPr bwMode="auto">
            <a:xfrm>
              <a:off x="7715250" y="2632075"/>
              <a:ext cx="492125" cy="385763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3" name="AutoShape 60"/>
            <p:cNvCxnSpPr>
              <a:cxnSpLocks noChangeShapeType="1"/>
            </p:cNvCxnSpPr>
            <p:nvPr/>
          </p:nvCxnSpPr>
          <p:spPr bwMode="auto">
            <a:xfrm>
              <a:off x="7715250" y="2632075"/>
              <a:ext cx="796925" cy="385763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4" name="AutoShape 61"/>
            <p:cNvCxnSpPr>
              <a:cxnSpLocks noChangeShapeType="1"/>
            </p:cNvCxnSpPr>
            <p:nvPr/>
          </p:nvCxnSpPr>
          <p:spPr bwMode="auto">
            <a:xfrm flipH="1">
              <a:off x="8131175" y="3186113"/>
              <a:ext cx="76200" cy="288925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15" name="AutoShape 62"/>
            <p:cNvCxnSpPr>
              <a:cxnSpLocks noChangeShapeType="1"/>
            </p:cNvCxnSpPr>
            <p:nvPr/>
          </p:nvCxnSpPr>
          <p:spPr bwMode="auto">
            <a:xfrm>
              <a:off x="8207375" y="3186113"/>
              <a:ext cx="152400" cy="288925"/>
            </a:xfrm>
            <a:prstGeom prst="straightConnector1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116" name="Text Box 63"/>
            <p:cNvSpPr txBox="1">
              <a:spLocks noChangeArrowheads="1"/>
            </p:cNvSpPr>
            <p:nvPr/>
          </p:nvSpPr>
          <p:spPr bwMode="auto">
            <a:xfrm>
              <a:off x="7988300" y="3617913"/>
              <a:ext cx="211138" cy="182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eye</a:t>
              </a:r>
            </a:p>
          </p:txBody>
        </p:sp>
        <p:sp>
          <p:nvSpPr>
            <p:cNvPr id="117" name="Text Box 64"/>
            <p:cNvSpPr txBox="1">
              <a:spLocks noChangeArrowheads="1"/>
            </p:cNvSpPr>
            <p:nvPr/>
          </p:nvSpPr>
          <p:spPr bwMode="auto">
            <a:xfrm>
              <a:off x="7775575" y="3160713"/>
              <a:ext cx="287338" cy="182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beak</a:t>
              </a:r>
            </a:p>
          </p:txBody>
        </p:sp>
        <p:sp>
          <p:nvSpPr>
            <p:cNvPr id="118" name="Text Box 65"/>
            <p:cNvSpPr txBox="1">
              <a:spLocks noChangeArrowheads="1"/>
            </p:cNvSpPr>
            <p:nvPr/>
          </p:nvSpPr>
          <p:spPr bwMode="auto">
            <a:xfrm>
              <a:off x="8401050" y="3157538"/>
              <a:ext cx="304800" cy="1825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lIns="0" tIns="0" rIns="0" bIns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Times New Roman" charset="0"/>
                  <a:ea typeface="ＭＳ Ｐゴシック" charset="0"/>
                </a:rPr>
                <a:t>body</a:t>
              </a:r>
            </a:p>
          </p:txBody>
        </p:sp>
        <p:sp>
          <p:nvSpPr>
            <p:cNvPr id="119" name="Text Box 66"/>
            <p:cNvSpPr txBox="1">
              <a:spLocks noChangeArrowheads="1"/>
            </p:cNvSpPr>
            <p:nvPr/>
          </p:nvSpPr>
          <p:spPr bwMode="auto">
            <a:xfrm>
              <a:off x="5334000" y="1447800"/>
              <a:ext cx="3810000" cy="701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ea typeface="ＭＳ Ｐゴシック" charset="0"/>
                </a:rPr>
                <a:t>Perceptual organization forms a tree:</a:t>
              </a:r>
            </a:p>
          </p:txBody>
        </p:sp>
      </p:grpSp>
      <p:grpSp>
        <p:nvGrpSpPr>
          <p:cNvPr id="122" name="Group 121"/>
          <p:cNvGrpSpPr/>
          <p:nvPr/>
        </p:nvGrpSpPr>
        <p:grpSpPr>
          <a:xfrm>
            <a:off x="7062279" y="2977705"/>
            <a:ext cx="4329398" cy="856559"/>
            <a:chOff x="7062279" y="1961704"/>
            <a:chExt cx="4329398" cy="856559"/>
          </a:xfrm>
        </p:grpSpPr>
        <p:sp>
          <p:nvSpPr>
            <p:cNvPr id="120" name="Freeform 119"/>
            <p:cNvSpPr/>
            <p:nvPr/>
          </p:nvSpPr>
          <p:spPr>
            <a:xfrm>
              <a:off x="7062279" y="2245202"/>
              <a:ext cx="3647313" cy="573061"/>
            </a:xfrm>
            <a:custGeom>
              <a:avLst/>
              <a:gdLst>
                <a:gd name="connsiteX0" fmla="*/ 0 w 3647313"/>
                <a:gd name="connsiteY0" fmla="*/ 294298 h 573061"/>
                <a:gd name="connsiteX1" fmla="*/ 1930400 w 3647313"/>
                <a:gd name="connsiteY1" fmla="*/ 565231 h 573061"/>
                <a:gd name="connsiteX2" fmla="*/ 3572933 w 3647313"/>
                <a:gd name="connsiteY2" fmla="*/ 23365 h 573061"/>
                <a:gd name="connsiteX3" fmla="*/ 3386666 w 3647313"/>
                <a:gd name="connsiteY3" fmla="*/ 91098 h 573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47313" h="573061">
                  <a:moveTo>
                    <a:pt x="0" y="294298"/>
                  </a:moveTo>
                  <a:cubicBezTo>
                    <a:pt x="667455" y="452342"/>
                    <a:pt x="1334911" y="610386"/>
                    <a:pt x="1930400" y="565231"/>
                  </a:cubicBezTo>
                  <a:cubicBezTo>
                    <a:pt x="2525889" y="520076"/>
                    <a:pt x="3330222" y="102387"/>
                    <a:pt x="3572933" y="23365"/>
                  </a:cubicBezTo>
                  <a:cubicBezTo>
                    <a:pt x="3815644" y="-55657"/>
                    <a:pt x="3386666" y="91098"/>
                    <a:pt x="3386666" y="91098"/>
                  </a:cubicBezTo>
                </a:path>
              </a:pathLst>
            </a:cu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10658252" y="1961704"/>
              <a:ext cx="7334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B</a:t>
              </a:r>
            </a:p>
          </p:txBody>
        </p:sp>
      </p:grpSp>
      <p:grpSp>
        <p:nvGrpSpPr>
          <p:cNvPr id="129" name="Group 128"/>
          <p:cNvGrpSpPr/>
          <p:nvPr/>
        </p:nvGrpSpPr>
        <p:grpSpPr>
          <a:xfrm>
            <a:off x="7167626" y="2990667"/>
            <a:ext cx="1485307" cy="2326401"/>
            <a:chOff x="7167626" y="1974666"/>
            <a:chExt cx="1485307" cy="2326401"/>
          </a:xfrm>
        </p:grpSpPr>
        <p:sp>
          <p:nvSpPr>
            <p:cNvPr id="123" name="Freeform 122"/>
            <p:cNvSpPr/>
            <p:nvPr/>
          </p:nvSpPr>
          <p:spPr>
            <a:xfrm>
              <a:off x="7382933" y="2336800"/>
              <a:ext cx="1270000" cy="1964267"/>
            </a:xfrm>
            <a:custGeom>
              <a:avLst/>
              <a:gdLst>
                <a:gd name="connsiteX0" fmla="*/ 0 w 1270000"/>
                <a:gd name="connsiteY0" fmla="*/ 0 h 1964267"/>
                <a:gd name="connsiteX1" fmla="*/ 999067 w 1270000"/>
                <a:gd name="connsiteY1" fmla="*/ 846667 h 1964267"/>
                <a:gd name="connsiteX2" fmla="*/ 1270000 w 1270000"/>
                <a:gd name="connsiteY2" fmla="*/ 1964267 h 1964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70000" h="1964267">
                  <a:moveTo>
                    <a:pt x="0" y="0"/>
                  </a:moveTo>
                  <a:cubicBezTo>
                    <a:pt x="393700" y="259644"/>
                    <a:pt x="787400" y="519289"/>
                    <a:pt x="999067" y="846667"/>
                  </a:cubicBezTo>
                  <a:cubicBezTo>
                    <a:pt x="1210734" y="1174045"/>
                    <a:pt x="1270000" y="1964267"/>
                    <a:pt x="1270000" y="1964267"/>
                  </a:cubicBezTo>
                </a:path>
              </a:pathLst>
            </a:custGeom>
            <a:noFill/>
            <a:ln w="571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7167626" y="1974666"/>
              <a:ext cx="437960" cy="378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FC000"/>
                  </a:solidFill>
                </a:rPr>
                <a:t>A</a:t>
              </a:r>
            </a:p>
          </p:txBody>
        </p:sp>
      </p:grpSp>
      <p:grpSp>
        <p:nvGrpSpPr>
          <p:cNvPr id="130" name="Group 129"/>
          <p:cNvGrpSpPr/>
          <p:nvPr/>
        </p:nvGrpSpPr>
        <p:grpSpPr>
          <a:xfrm>
            <a:off x="6780170" y="4588934"/>
            <a:ext cx="4429697" cy="404810"/>
            <a:chOff x="6780170" y="3572933"/>
            <a:chExt cx="4429697" cy="404810"/>
          </a:xfrm>
        </p:grpSpPr>
        <p:sp>
          <p:nvSpPr>
            <p:cNvPr id="127" name="Freeform 126"/>
            <p:cNvSpPr/>
            <p:nvPr/>
          </p:nvSpPr>
          <p:spPr>
            <a:xfrm>
              <a:off x="6874933" y="3572933"/>
              <a:ext cx="4334934" cy="84667"/>
            </a:xfrm>
            <a:custGeom>
              <a:avLst/>
              <a:gdLst>
                <a:gd name="connsiteX0" fmla="*/ 0 w 4334934"/>
                <a:gd name="connsiteY0" fmla="*/ 0 h 84667"/>
                <a:gd name="connsiteX1" fmla="*/ 2946400 w 4334934"/>
                <a:gd name="connsiteY1" fmla="*/ 84667 h 84667"/>
                <a:gd name="connsiteX2" fmla="*/ 4334934 w 4334934"/>
                <a:gd name="connsiteY2" fmla="*/ 0 h 84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334934" h="84667">
                  <a:moveTo>
                    <a:pt x="0" y="0"/>
                  </a:moveTo>
                  <a:lnTo>
                    <a:pt x="2946400" y="84667"/>
                  </a:lnTo>
                  <a:cubicBezTo>
                    <a:pt x="3668889" y="84667"/>
                    <a:pt x="4334934" y="0"/>
                    <a:pt x="4334934" y="0"/>
                  </a:cubicBezTo>
                </a:path>
              </a:pathLst>
            </a:custGeom>
            <a:noFill/>
            <a:ln w="57150">
              <a:solidFill>
                <a:srgbClr val="F358E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6780170" y="3599655"/>
              <a:ext cx="437960" cy="3780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F358E9"/>
                  </a:solidFill>
                </a:rPr>
                <a:t>C</a:t>
              </a:r>
            </a:p>
          </p:txBody>
        </p:sp>
      </p:grpSp>
      <p:sp>
        <p:nvSpPr>
          <p:cNvPr id="131" name="Rectangle 1042"/>
          <p:cNvSpPr>
            <a:spLocks noChangeArrowheads="1"/>
          </p:cNvSpPr>
          <p:nvPr/>
        </p:nvSpPr>
        <p:spPr bwMode="auto">
          <a:xfrm>
            <a:off x="0" y="6276975"/>
            <a:ext cx="91440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1600" dirty="0">
                <a:solidFill>
                  <a:schemeClr val="hlink"/>
                </a:solidFill>
                <a:cs typeface="+mn-cs"/>
              </a:rPr>
              <a:t>D. Martin, C. Fowlkes, D. Tal, J. Malik. </a:t>
            </a:r>
            <a:r>
              <a:rPr lang="en-US" sz="1600">
                <a:solidFill>
                  <a:schemeClr val="hlink"/>
                </a:solidFill>
                <a:cs typeface="+mn-cs"/>
              </a:rPr>
              <a:t>"A Database of Human Segmented Natural Images and its Application to Evaluating Segmentation Algorithms and Measuring Ecological Statistics", </a:t>
            </a:r>
            <a:r>
              <a:rPr lang="en-US" sz="1600">
                <a:solidFill>
                  <a:schemeClr val="hlink"/>
                </a:solidFill>
                <a:cs typeface="+mn-cs"/>
                <a:hlinkClick r:id="rId6"/>
              </a:rPr>
              <a:t>ICCV</a:t>
            </a:r>
            <a:r>
              <a:rPr lang="en-US" sz="1600">
                <a:solidFill>
                  <a:schemeClr val="hlink"/>
                </a:solidFill>
                <a:cs typeface="+mn-cs"/>
              </a:rPr>
              <a:t>, 2001</a:t>
            </a:r>
          </a:p>
        </p:txBody>
      </p:sp>
    </p:spTree>
    <p:extLst>
      <p:ext uri="{BB962C8B-B14F-4D97-AF65-F5344CB8AC3E}">
        <p14:creationId xmlns:p14="http://schemas.microsoft.com/office/powerpoint/2010/main" val="1154886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group things?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i="1" dirty="0"/>
              <a:t>Gestalt</a:t>
            </a:r>
            <a:r>
              <a:rPr lang="en-US" dirty="0"/>
              <a:t> principles</a:t>
            </a:r>
          </a:p>
          <a:p>
            <a:r>
              <a:rPr lang="en-US" dirty="0"/>
              <a:t>Principle of </a:t>
            </a:r>
            <a:r>
              <a:rPr lang="en-US" i="1" dirty="0"/>
              <a:t>proximity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88741" y="3326751"/>
            <a:ext cx="5149850" cy="256963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623391" y="63197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courses.lumenlearning.com</a:t>
            </a:r>
            <a:r>
              <a:rPr lang="en-US" dirty="0"/>
              <a:t>/</a:t>
            </a:r>
            <a:r>
              <a:rPr lang="en-US" dirty="0" err="1"/>
              <a:t>wsu</a:t>
            </a:r>
            <a:r>
              <a:rPr lang="en-US" dirty="0"/>
              <a:t>-sandbox/chapter/gestalt-principles-of-perception/</a:t>
            </a:r>
          </a:p>
        </p:txBody>
      </p:sp>
    </p:spTree>
    <p:extLst>
      <p:ext uri="{BB962C8B-B14F-4D97-AF65-F5344CB8AC3E}">
        <p14:creationId xmlns:p14="http://schemas.microsoft.com/office/powerpoint/2010/main" val="6648281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group things?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Gestalt principles</a:t>
            </a:r>
          </a:p>
          <a:p>
            <a:r>
              <a:rPr lang="en-US" dirty="0"/>
              <a:t>Principle of </a:t>
            </a:r>
            <a:r>
              <a:rPr lang="en-US" i="1" dirty="0"/>
              <a:t>similarity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3700" y="2939381"/>
            <a:ext cx="2667552" cy="26765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623391" y="63197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courses.lumenlearning.com</a:t>
            </a:r>
            <a:r>
              <a:rPr lang="en-US" dirty="0"/>
              <a:t>/</a:t>
            </a:r>
            <a:r>
              <a:rPr lang="en-US" dirty="0" err="1"/>
              <a:t>wsu</a:t>
            </a:r>
            <a:r>
              <a:rPr lang="en-US" dirty="0"/>
              <a:t>-sandbox/chapter/gestalt-principles-of-perception/</a:t>
            </a:r>
          </a:p>
        </p:txBody>
      </p:sp>
    </p:spTree>
    <p:extLst>
      <p:ext uri="{BB962C8B-B14F-4D97-AF65-F5344CB8AC3E}">
        <p14:creationId xmlns:p14="http://schemas.microsoft.com/office/powerpoint/2010/main" val="37364813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group things?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Gestalt principles</a:t>
            </a:r>
          </a:p>
          <a:p>
            <a:r>
              <a:rPr lang="en-US" dirty="0"/>
              <a:t>Principle of </a:t>
            </a:r>
            <a:r>
              <a:rPr lang="en-US" i="1" dirty="0"/>
              <a:t>continuity </a:t>
            </a:r>
            <a:r>
              <a:rPr lang="en-US" dirty="0"/>
              <a:t>and </a:t>
            </a:r>
            <a:r>
              <a:rPr lang="en-US" i="1" dirty="0"/>
              <a:t>closure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95438" y="3617843"/>
            <a:ext cx="1884738" cy="1969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628" y="3959363"/>
            <a:ext cx="3351292" cy="128684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623391" y="6319700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courses.lumenlearning.com</a:t>
            </a:r>
            <a:r>
              <a:rPr lang="en-US" dirty="0"/>
              <a:t>/</a:t>
            </a:r>
            <a:r>
              <a:rPr lang="en-US" dirty="0" err="1"/>
              <a:t>wsu</a:t>
            </a:r>
            <a:r>
              <a:rPr lang="en-US" dirty="0"/>
              <a:t>-sandbox/chapter/gestalt-principles-of-perception/</a:t>
            </a:r>
          </a:p>
        </p:txBody>
      </p:sp>
    </p:spTree>
    <p:extLst>
      <p:ext uri="{BB962C8B-B14F-4D97-AF65-F5344CB8AC3E}">
        <p14:creationId xmlns:p14="http://schemas.microsoft.com/office/powerpoint/2010/main" val="7273089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we group things?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Gestalt principles</a:t>
            </a:r>
          </a:p>
          <a:p>
            <a:r>
              <a:rPr lang="en-US" dirty="0"/>
              <a:t>Principle of </a:t>
            </a:r>
            <a:r>
              <a:rPr lang="en-US" i="1" dirty="0"/>
              <a:t>common fate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9200" y="4001294"/>
            <a:ext cx="2133600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3201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Gestalt principles in the context of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Principle of proximity: nearby pixels are part of the same object</a:t>
            </a:r>
          </a:p>
          <a:p>
            <a:r>
              <a:rPr lang="en-US" dirty="0"/>
              <a:t>Principle of similarity: similar pixels are part of the same object</a:t>
            </a:r>
          </a:p>
          <a:p>
            <a:pPr lvl="1"/>
            <a:r>
              <a:rPr lang="en-US" dirty="0"/>
              <a:t>Look for differences in color, intensity, or texture across the boundary</a:t>
            </a:r>
          </a:p>
          <a:p>
            <a:r>
              <a:rPr lang="en-US" dirty="0"/>
              <a:t>Principle of closure and continuity: contours are likely to continue</a:t>
            </a:r>
          </a:p>
          <a:p>
            <a:r>
              <a:rPr lang="en-US" dirty="0"/>
              <a:t>High-level knowledge?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2112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Regions        Boundaries 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2859982" y="1056388"/>
            <a:ext cx="635000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ti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2" y="2432240"/>
            <a:ext cx="3216851" cy="216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ti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05813" y="1530542"/>
            <a:ext cx="3216851" cy="216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reeform 8"/>
          <p:cNvSpPr/>
          <p:nvPr/>
        </p:nvSpPr>
        <p:spPr>
          <a:xfrm>
            <a:off x="6493871" y="1666452"/>
            <a:ext cx="3224284" cy="2047164"/>
          </a:xfrm>
          <a:custGeom>
            <a:avLst/>
            <a:gdLst>
              <a:gd name="connsiteX0" fmla="*/ 13648 w 4339988"/>
              <a:gd name="connsiteY0" fmla="*/ 27296 h 2729552"/>
              <a:gd name="connsiteX1" fmla="*/ 1419367 w 4339988"/>
              <a:gd name="connsiteY1" fmla="*/ 0 h 2729552"/>
              <a:gd name="connsiteX2" fmla="*/ 3029803 w 4339988"/>
              <a:gd name="connsiteY2" fmla="*/ 13648 h 2729552"/>
              <a:gd name="connsiteX3" fmla="*/ 4012442 w 4339988"/>
              <a:gd name="connsiteY3" fmla="*/ 95535 h 2729552"/>
              <a:gd name="connsiteX4" fmla="*/ 4339988 w 4339988"/>
              <a:gd name="connsiteY4" fmla="*/ 272955 h 2729552"/>
              <a:gd name="connsiteX5" fmla="*/ 4285397 w 4339988"/>
              <a:gd name="connsiteY5" fmla="*/ 2729552 h 2729552"/>
              <a:gd name="connsiteX6" fmla="*/ 0 w 4339988"/>
              <a:gd name="connsiteY6" fmla="*/ 2674961 h 2729552"/>
              <a:gd name="connsiteX7" fmla="*/ 13648 w 4339988"/>
              <a:gd name="connsiteY7" fmla="*/ 27296 h 2729552"/>
              <a:gd name="connsiteX0" fmla="*/ 13648 w 4285397"/>
              <a:gd name="connsiteY0" fmla="*/ 27296 h 2729552"/>
              <a:gd name="connsiteX1" fmla="*/ 1419367 w 4285397"/>
              <a:gd name="connsiteY1" fmla="*/ 0 h 2729552"/>
              <a:gd name="connsiteX2" fmla="*/ 3029803 w 4285397"/>
              <a:gd name="connsiteY2" fmla="*/ 13648 h 2729552"/>
              <a:gd name="connsiteX3" fmla="*/ 4012442 w 4285397"/>
              <a:gd name="connsiteY3" fmla="*/ 95535 h 2729552"/>
              <a:gd name="connsiteX4" fmla="*/ 4285397 w 4285397"/>
              <a:gd name="connsiteY4" fmla="*/ 286603 h 2729552"/>
              <a:gd name="connsiteX5" fmla="*/ 4285397 w 4285397"/>
              <a:gd name="connsiteY5" fmla="*/ 2729552 h 2729552"/>
              <a:gd name="connsiteX6" fmla="*/ 0 w 4285397"/>
              <a:gd name="connsiteY6" fmla="*/ 2674961 h 2729552"/>
              <a:gd name="connsiteX7" fmla="*/ 13648 w 4285397"/>
              <a:gd name="connsiteY7" fmla="*/ 27296 h 2729552"/>
              <a:gd name="connsiteX0" fmla="*/ 13648 w 4299045"/>
              <a:gd name="connsiteY0" fmla="*/ 27296 h 2729552"/>
              <a:gd name="connsiteX1" fmla="*/ 1419367 w 4299045"/>
              <a:gd name="connsiteY1" fmla="*/ 0 h 2729552"/>
              <a:gd name="connsiteX2" fmla="*/ 3029803 w 4299045"/>
              <a:gd name="connsiteY2" fmla="*/ 13648 h 2729552"/>
              <a:gd name="connsiteX3" fmla="*/ 4012442 w 4299045"/>
              <a:gd name="connsiteY3" fmla="*/ 95535 h 2729552"/>
              <a:gd name="connsiteX4" fmla="*/ 4285397 w 4299045"/>
              <a:gd name="connsiteY4" fmla="*/ 286603 h 2729552"/>
              <a:gd name="connsiteX5" fmla="*/ 4299045 w 4299045"/>
              <a:gd name="connsiteY5" fmla="*/ 2729552 h 2729552"/>
              <a:gd name="connsiteX6" fmla="*/ 0 w 4299045"/>
              <a:gd name="connsiteY6" fmla="*/ 2674961 h 2729552"/>
              <a:gd name="connsiteX7" fmla="*/ 13648 w 4299045"/>
              <a:gd name="connsiteY7" fmla="*/ 27296 h 272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9045" h="2729552">
                <a:moveTo>
                  <a:pt x="13648" y="27296"/>
                </a:moveTo>
                <a:lnTo>
                  <a:pt x="1419367" y="0"/>
                </a:lnTo>
                <a:lnTo>
                  <a:pt x="3029803" y="13648"/>
                </a:lnTo>
                <a:lnTo>
                  <a:pt x="4012442" y="95535"/>
                </a:lnTo>
                <a:lnTo>
                  <a:pt x="4285397" y="286603"/>
                </a:lnTo>
                <a:cubicBezTo>
                  <a:pt x="4289946" y="1100919"/>
                  <a:pt x="4294496" y="1915236"/>
                  <a:pt x="4299045" y="2729552"/>
                </a:cubicBezTo>
                <a:lnTo>
                  <a:pt x="0" y="2674961"/>
                </a:lnTo>
                <a:cubicBezTo>
                  <a:pt x="4549" y="1801504"/>
                  <a:pt x="9099" y="928048"/>
                  <a:pt x="13648" y="27296"/>
                </a:cubicBezTo>
                <a:close/>
              </a:path>
            </a:pathLst>
          </a:custGeom>
          <a:pattFill prst="pct80">
            <a:fgClr>
              <a:srgbClr val="00B050"/>
            </a:fgClr>
            <a:bgClr>
              <a:schemeClr val="accent4">
                <a:lumMod val="75000"/>
              </a:schemeClr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Freeform 9"/>
          <p:cNvSpPr/>
          <p:nvPr/>
        </p:nvSpPr>
        <p:spPr>
          <a:xfrm>
            <a:off x="6964719" y="2026981"/>
            <a:ext cx="1965278" cy="1125941"/>
          </a:xfrm>
          <a:custGeom>
            <a:avLst/>
            <a:gdLst>
              <a:gd name="connsiteX0" fmla="*/ 272955 w 2620370"/>
              <a:gd name="connsiteY0" fmla="*/ 177421 h 1501254"/>
              <a:gd name="connsiteX1" fmla="*/ 163773 w 2620370"/>
              <a:gd name="connsiteY1" fmla="*/ 477671 h 1501254"/>
              <a:gd name="connsiteX2" fmla="*/ 122830 w 2620370"/>
              <a:gd name="connsiteY2" fmla="*/ 996286 h 1501254"/>
              <a:gd name="connsiteX3" fmla="*/ 0 w 2620370"/>
              <a:gd name="connsiteY3" fmla="*/ 1132764 h 1501254"/>
              <a:gd name="connsiteX4" fmla="*/ 0 w 2620370"/>
              <a:gd name="connsiteY4" fmla="*/ 1132764 h 1501254"/>
              <a:gd name="connsiteX5" fmla="*/ 0 w 2620370"/>
              <a:gd name="connsiteY5" fmla="*/ 1132764 h 1501254"/>
              <a:gd name="connsiteX6" fmla="*/ 0 w 2620370"/>
              <a:gd name="connsiteY6" fmla="*/ 1132764 h 1501254"/>
              <a:gd name="connsiteX7" fmla="*/ 204716 w 2620370"/>
              <a:gd name="connsiteY7" fmla="*/ 1037230 h 1501254"/>
              <a:gd name="connsiteX8" fmla="*/ 300251 w 2620370"/>
              <a:gd name="connsiteY8" fmla="*/ 423080 h 1501254"/>
              <a:gd name="connsiteX9" fmla="*/ 464024 w 2620370"/>
              <a:gd name="connsiteY9" fmla="*/ 723331 h 1501254"/>
              <a:gd name="connsiteX10" fmla="*/ 341194 w 2620370"/>
              <a:gd name="connsiteY10" fmla="*/ 955343 h 1501254"/>
              <a:gd name="connsiteX11" fmla="*/ 545910 w 2620370"/>
              <a:gd name="connsiteY11" fmla="*/ 1378424 h 1501254"/>
              <a:gd name="connsiteX12" fmla="*/ 736979 w 2620370"/>
              <a:gd name="connsiteY12" fmla="*/ 1405719 h 1501254"/>
              <a:gd name="connsiteX13" fmla="*/ 600501 w 2620370"/>
              <a:gd name="connsiteY13" fmla="*/ 1160060 h 1501254"/>
              <a:gd name="connsiteX14" fmla="*/ 914400 w 2620370"/>
              <a:gd name="connsiteY14" fmla="*/ 614149 h 1501254"/>
              <a:gd name="connsiteX15" fmla="*/ 1351128 w 2620370"/>
              <a:gd name="connsiteY15" fmla="*/ 846161 h 1501254"/>
              <a:gd name="connsiteX16" fmla="*/ 1542197 w 2620370"/>
              <a:gd name="connsiteY16" fmla="*/ 1255594 h 1501254"/>
              <a:gd name="connsiteX17" fmla="*/ 1542197 w 2620370"/>
              <a:gd name="connsiteY17" fmla="*/ 1255594 h 1501254"/>
              <a:gd name="connsiteX18" fmla="*/ 1433015 w 2620370"/>
              <a:gd name="connsiteY18" fmla="*/ 1310185 h 1501254"/>
              <a:gd name="connsiteX19" fmla="*/ 1433015 w 2620370"/>
              <a:gd name="connsiteY19" fmla="*/ 1310185 h 1501254"/>
              <a:gd name="connsiteX20" fmla="*/ 1433015 w 2620370"/>
              <a:gd name="connsiteY20" fmla="*/ 1310185 h 1501254"/>
              <a:gd name="connsiteX21" fmla="*/ 1473958 w 2620370"/>
              <a:gd name="connsiteY21" fmla="*/ 1433015 h 1501254"/>
              <a:gd name="connsiteX22" fmla="*/ 1774209 w 2620370"/>
              <a:gd name="connsiteY22" fmla="*/ 1296537 h 1501254"/>
              <a:gd name="connsiteX23" fmla="*/ 1774209 w 2620370"/>
              <a:gd name="connsiteY23" fmla="*/ 1160060 h 1501254"/>
              <a:gd name="connsiteX24" fmla="*/ 1992573 w 2620370"/>
              <a:gd name="connsiteY24" fmla="*/ 1501254 h 1501254"/>
              <a:gd name="connsiteX25" fmla="*/ 2210937 w 2620370"/>
              <a:gd name="connsiteY25" fmla="*/ 1446663 h 1501254"/>
              <a:gd name="connsiteX26" fmla="*/ 2074459 w 2620370"/>
              <a:gd name="connsiteY26" fmla="*/ 1364776 h 1501254"/>
              <a:gd name="connsiteX27" fmla="*/ 1992573 w 2620370"/>
              <a:gd name="connsiteY27" fmla="*/ 1050877 h 1501254"/>
              <a:gd name="connsiteX28" fmla="*/ 2074459 w 2620370"/>
              <a:gd name="connsiteY28" fmla="*/ 750627 h 1501254"/>
              <a:gd name="connsiteX29" fmla="*/ 2292824 w 2620370"/>
              <a:gd name="connsiteY29" fmla="*/ 941695 h 1501254"/>
              <a:gd name="connsiteX30" fmla="*/ 2606722 w 2620370"/>
              <a:gd name="connsiteY30" fmla="*/ 1023582 h 1501254"/>
              <a:gd name="connsiteX31" fmla="*/ 2606722 w 2620370"/>
              <a:gd name="connsiteY31" fmla="*/ 1023582 h 1501254"/>
              <a:gd name="connsiteX32" fmla="*/ 2606722 w 2620370"/>
              <a:gd name="connsiteY32" fmla="*/ 532263 h 1501254"/>
              <a:gd name="connsiteX33" fmla="*/ 2620370 w 2620370"/>
              <a:gd name="connsiteY33" fmla="*/ 395785 h 1501254"/>
              <a:gd name="connsiteX34" fmla="*/ 2620370 w 2620370"/>
              <a:gd name="connsiteY34" fmla="*/ 395785 h 1501254"/>
              <a:gd name="connsiteX35" fmla="*/ 2511188 w 2620370"/>
              <a:gd name="connsiteY35" fmla="*/ 450376 h 1501254"/>
              <a:gd name="connsiteX36" fmla="*/ 2210937 w 2620370"/>
              <a:gd name="connsiteY36" fmla="*/ 300251 h 1501254"/>
              <a:gd name="connsiteX37" fmla="*/ 1610436 w 2620370"/>
              <a:gd name="connsiteY37" fmla="*/ 177421 h 1501254"/>
              <a:gd name="connsiteX38" fmla="*/ 1160059 w 2620370"/>
              <a:gd name="connsiteY38" fmla="*/ 0 h 1501254"/>
              <a:gd name="connsiteX39" fmla="*/ 586853 w 2620370"/>
              <a:gd name="connsiteY39" fmla="*/ 0 h 1501254"/>
              <a:gd name="connsiteX40" fmla="*/ 272955 w 2620370"/>
              <a:gd name="connsiteY40" fmla="*/ 177421 h 150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20370" h="1501254">
                <a:moveTo>
                  <a:pt x="272955" y="177421"/>
                </a:moveTo>
                <a:lnTo>
                  <a:pt x="163773" y="477671"/>
                </a:lnTo>
                <a:lnTo>
                  <a:pt x="122830" y="996286"/>
                </a:lnTo>
                <a:lnTo>
                  <a:pt x="0" y="1132764"/>
                </a:lnTo>
                <a:lnTo>
                  <a:pt x="0" y="1132764"/>
                </a:lnTo>
                <a:lnTo>
                  <a:pt x="0" y="1132764"/>
                </a:lnTo>
                <a:lnTo>
                  <a:pt x="0" y="1132764"/>
                </a:lnTo>
                <a:lnTo>
                  <a:pt x="204716" y="1037230"/>
                </a:lnTo>
                <a:lnTo>
                  <a:pt x="300251" y="423080"/>
                </a:lnTo>
                <a:lnTo>
                  <a:pt x="464024" y="723331"/>
                </a:lnTo>
                <a:lnTo>
                  <a:pt x="341194" y="955343"/>
                </a:lnTo>
                <a:lnTo>
                  <a:pt x="545910" y="1378424"/>
                </a:lnTo>
                <a:lnTo>
                  <a:pt x="736979" y="1405719"/>
                </a:lnTo>
                <a:lnTo>
                  <a:pt x="600501" y="1160060"/>
                </a:lnTo>
                <a:lnTo>
                  <a:pt x="914400" y="614149"/>
                </a:lnTo>
                <a:lnTo>
                  <a:pt x="1351128" y="846161"/>
                </a:lnTo>
                <a:lnTo>
                  <a:pt x="1542197" y="1255594"/>
                </a:lnTo>
                <a:lnTo>
                  <a:pt x="1542197" y="1255594"/>
                </a:lnTo>
                <a:lnTo>
                  <a:pt x="1433015" y="1310185"/>
                </a:lnTo>
                <a:lnTo>
                  <a:pt x="1433015" y="1310185"/>
                </a:lnTo>
                <a:lnTo>
                  <a:pt x="1433015" y="1310185"/>
                </a:lnTo>
                <a:lnTo>
                  <a:pt x="1473958" y="1433015"/>
                </a:lnTo>
                <a:lnTo>
                  <a:pt x="1774209" y="1296537"/>
                </a:lnTo>
                <a:lnTo>
                  <a:pt x="1774209" y="1160060"/>
                </a:lnTo>
                <a:lnTo>
                  <a:pt x="1992573" y="1501254"/>
                </a:lnTo>
                <a:lnTo>
                  <a:pt x="2210937" y="1446663"/>
                </a:lnTo>
                <a:lnTo>
                  <a:pt x="2074459" y="1364776"/>
                </a:lnTo>
                <a:lnTo>
                  <a:pt x="1992573" y="1050877"/>
                </a:lnTo>
                <a:lnTo>
                  <a:pt x="2074459" y="750627"/>
                </a:lnTo>
                <a:lnTo>
                  <a:pt x="2292824" y="941695"/>
                </a:lnTo>
                <a:lnTo>
                  <a:pt x="2606722" y="1023582"/>
                </a:lnTo>
                <a:lnTo>
                  <a:pt x="2606722" y="1023582"/>
                </a:lnTo>
                <a:lnTo>
                  <a:pt x="2606722" y="532263"/>
                </a:lnTo>
                <a:lnTo>
                  <a:pt x="2620370" y="395785"/>
                </a:lnTo>
                <a:lnTo>
                  <a:pt x="2620370" y="395785"/>
                </a:lnTo>
                <a:lnTo>
                  <a:pt x="2511188" y="450376"/>
                </a:lnTo>
                <a:lnTo>
                  <a:pt x="2210937" y="300251"/>
                </a:lnTo>
                <a:lnTo>
                  <a:pt x="1610436" y="177421"/>
                </a:lnTo>
                <a:lnTo>
                  <a:pt x="1160059" y="0"/>
                </a:lnTo>
                <a:lnTo>
                  <a:pt x="586853" y="0"/>
                </a:lnTo>
                <a:lnTo>
                  <a:pt x="272955" y="177421"/>
                </a:lnTo>
                <a:close/>
              </a:path>
            </a:pathLst>
          </a:custGeom>
          <a:pattFill prst="wdUpDiag">
            <a:fgClr>
              <a:schemeClr val="tx1"/>
            </a:fgClr>
            <a:bgClr>
              <a:srgbClr val="FFC000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Freeform 10"/>
          <p:cNvSpPr/>
          <p:nvPr/>
        </p:nvSpPr>
        <p:spPr>
          <a:xfrm>
            <a:off x="6504108" y="1525427"/>
            <a:ext cx="3203812" cy="358253"/>
          </a:xfrm>
          <a:custGeom>
            <a:avLst/>
            <a:gdLst>
              <a:gd name="connsiteX0" fmla="*/ 0 w 4271749"/>
              <a:gd name="connsiteY0" fmla="*/ 0 h 477671"/>
              <a:gd name="connsiteX1" fmla="*/ 0 w 4271749"/>
              <a:gd name="connsiteY1" fmla="*/ 191068 h 477671"/>
              <a:gd name="connsiteX2" fmla="*/ 2988859 w 4271749"/>
              <a:gd name="connsiteY2" fmla="*/ 204716 h 477671"/>
              <a:gd name="connsiteX3" fmla="*/ 4067032 w 4271749"/>
              <a:gd name="connsiteY3" fmla="*/ 286603 h 477671"/>
              <a:gd name="connsiteX4" fmla="*/ 4258101 w 4271749"/>
              <a:gd name="connsiteY4" fmla="*/ 477671 h 477671"/>
              <a:gd name="connsiteX5" fmla="*/ 4271749 w 4271749"/>
              <a:gd name="connsiteY5" fmla="*/ 0 h 477671"/>
              <a:gd name="connsiteX6" fmla="*/ 0 w 4271749"/>
              <a:gd name="connsiteY6" fmla="*/ 0 h 477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1749" h="477671">
                <a:moveTo>
                  <a:pt x="0" y="0"/>
                </a:moveTo>
                <a:lnTo>
                  <a:pt x="0" y="191068"/>
                </a:lnTo>
                <a:lnTo>
                  <a:pt x="2988859" y="204716"/>
                </a:lnTo>
                <a:lnTo>
                  <a:pt x="4067032" y="286603"/>
                </a:lnTo>
                <a:lnTo>
                  <a:pt x="4258101" y="477671"/>
                </a:lnTo>
                <a:lnTo>
                  <a:pt x="4271749" y="0"/>
                </a:lnTo>
                <a:lnTo>
                  <a:pt x="0" y="0"/>
                </a:lnTo>
                <a:close/>
              </a:path>
            </a:pathLst>
          </a:custGeom>
          <a:pattFill prst="pct90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12" name="Picture 6" descr="tig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8515" y="3803842"/>
            <a:ext cx="3216851" cy="216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Freeform 12"/>
          <p:cNvSpPr/>
          <p:nvPr/>
        </p:nvSpPr>
        <p:spPr>
          <a:xfrm>
            <a:off x="6506573" y="3939752"/>
            <a:ext cx="3224284" cy="2047164"/>
          </a:xfrm>
          <a:custGeom>
            <a:avLst/>
            <a:gdLst>
              <a:gd name="connsiteX0" fmla="*/ 13648 w 4339988"/>
              <a:gd name="connsiteY0" fmla="*/ 27296 h 2729552"/>
              <a:gd name="connsiteX1" fmla="*/ 1419367 w 4339988"/>
              <a:gd name="connsiteY1" fmla="*/ 0 h 2729552"/>
              <a:gd name="connsiteX2" fmla="*/ 3029803 w 4339988"/>
              <a:gd name="connsiteY2" fmla="*/ 13648 h 2729552"/>
              <a:gd name="connsiteX3" fmla="*/ 4012442 w 4339988"/>
              <a:gd name="connsiteY3" fmla="*/ 95535 h 2729552"/>
              <a:gd name="connsiteX4" fmla="*/ 4339988 w 4339988"/>
              <a:gd name="connsiteY4" fmla="*/ 272955 h 2729552"/>
              <a:gd name="connsiteX5" fmla="*/ 4285397 w 4339988"/>
              <a:gd name="connsiteY5" fmla="*/ 2729552 h 2729552"/>
              <a:gd name="connsiteX6" fmla="*/ 0 w 4339988"/>
              <a:gd name="connsiteY6" fmla="*/ 2674961 h 2729552"/>
              <a:gd name="connsiteX7" fmla="*/ 13648 w 4339988"/>
              <a:gd name="connsiteY7" fmla="*/ 27296 h 2729552"/>
              <a:gd name="connsiteX0" fmla="*/ 13648 w 4285397"/>
              <a:gd name="connsiteY0" fmla="*/ 27296 h 2729552"/>
              <a:gd name="connsiteX1" fmla="*/ 1419367 w 4285397"/>
              <a:gd name="connsiteY1" fmla="*/ 0 h 2729552"/>
              <a:gd name="connsiteX2" fmla="*/ 3029803 w 4285397"/>
              <a:gd name="connsiteY2" fmla="*/ 13648 h 2729552"/>
              <a:gd name="connsiteX3" fmla="*/ 4012442 w 4285397"/>
              <a:gd name="connsiteY3" fmla="*/ 95535 h 2729552"/>
              <a:gd name="connsiteX4" fmla="*/ 4285397 w 4285397"/>
              <a:gd name="connsiteY4" fmla="*/ 286603 h 2729552"/>
              <a:gd name="connsiteX5" fmla="*/ 4285397 w 4285397"/>
              <a:gd name="connsiteY5" fmla="*/ 2729552 h 2729552"/>
              <a:gd name="connsiteX6" fmla="*/ 0 w 4285397"/>
              <a:gd name="connsiteY6" fmla="*/ 2674961 h 2729552"/>
              <a:gd name="connsiteX7" fmla="*/ 13648 w 4285397"/>
              <a:gd name="connsiteY7" fmla="*/ 27296 h 2729552"/>
              <a:gd name="connsiteX0" fmla="*/ 13648 w 4299045"/>
              <a:gd name="connsiteY0" fmla="*/ 27296 h 2729552"/>
              <a:gd name="connsiteX1" fmla="*/ 1419367 w 4299045"/>
              <a:gd name="connsiteY1" fmla="*/ 0 h 2729552"/>
              <a:gd name="connsiteX2" fmla="*/ 3029803 w 4299045"/>
              <a:gd name="connsiteY2" fmla="*/ 13648 h 2729552"/>
              <a:gd name="connsiteX3" fmla="*/ 4012442 w 4299045"/>
              <a:gd name="connsiteY3" fmla="*/ 95535 h 2729552"/>
              <a:gd name="connsiteX4" fmla="*/ 4285397 w 4299045"/>
              <a:gd name="connsiteY4" fmla="*/ 286603 h 2729552"/>
              <a:gd name="connsiteX5" fmla="*/ 4299045 w 4299045"/>
              <a:gd name="connsiteY5" fmla="*/ 2729552 h 2729552"/>
              <a:gd name="connsiteX6" fmla="*/ 0 w 4299045"/>
              <a:gd name="connsiteY6" fmla="*/ 2674961 h 2729552"/>
              <a:gd name="connsiteX7" fmla="*/ 13648 w 4299045"/>
              <a:gd name="connsiteY7" fmla="*/ 27296 h 2729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9045" h="2729552">
                <a:moveTo>
                  <a:pt x="13648" y="27296"/>
                </a:moveTo>
                <a:lnTo>
                  <a:pt x="1419367" y="0"/>
                </a:lnTo>
                <a:lnTo>
                  <a:pt x="3029803" y="13648"/>
                </a:lnTo>
                <a:lnTo>
                  <a:pt x="4012442" y="95535"/>
                </a:lnTo>
                <a:lnTo>
                  <a:pt x="4285397" y="286603"/>
                </a:lnTo>
                <a:cubicBezTo>
                  <a:pt x="4289946" y="1100919"/>
                  <a:pt x="4294496" y="1915236"/>
                  <a:pt x="4299045" y="2729552"/>
                </a:cubicBezTo>
                <a:lnTo>
                  <a:pt x="0" y="2674961"/>
                </a:lnTo>
                <a:cubicBezTo>
                  <a:pt x="4549" y="1801504"/>
                  <a:pt x="9099" y="928048"/>
                  <a:pt x="13648" y="27296"/>
                </a:cubicBezTo>
                <a:close/>
              </a:path>
            </a:pathLst>
          </a:custGeom>
          <a:solidFill>
            <a:schemeClr val="bg1"/>
          </a:solidFill>
          <a:ln w="508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Freeform 13"/>
          <p:cNvSpPr/>
          <p:nvPr/>
        </p:nvSpPr>
        <p:spPr>
          <a:xfrm>
            <a:off x="6977421" y="4300281"/>
            <a:ext cx="1965278" cy="1125941"/>
          </a:xfrm>
          <a:custGeom>
            <a:avLst/>
            <a:gdLst>
              <a:gd name="connsiteX0" fmla="*/ 272955 w 2620370"/>
              <a:gd name="connsiteY0" fmla="*/ 177421 h 1501254"/>
              <a:gd name="connsiteX1" fmla="*/ 163773 w 2620370"/>
              <a:gd name="connsiteY1" fmla="*/ 477671 h 1501254"/>
              <a:gd name="connsiteX2" fmla="*/ 122830 w 2620370"/>
              <a:gd name="connsiteY2" fmla="*/ 996286 h 1501254"/>
              <a:gd name="connsiteX3" fmla="*/ 0 w 2620370"/>
              <a:gd name="connsiteY3" fmla="*/ 1132764 h 1501254"/>
              <a:gd name="connsiteX4" fmla="*/ 0 w 2620370"/>
              <a:gd name="connsiteY4" fmla="*/ 1132764 h 1501254"/>
              <a:gd name="connsiteX5" fmla="*/ 0 w 2620370"/>
              <a:gd name="connsiteY5" fmla="*/ 1132764 h 1501254"/>
              <a:gd name="connsiteX6" fmla="*/ 0 w 2620370"/>
              <a:gd name="connsiteY6" fmla="*/ 1132764 h 1501254"/>
              <a:gd name="connsiteX7" fmla="*/ 204716 w 2620370"/>
              <a:gd name="connsiteY7" fmla="*/ 1037230 h 1501254"/>
              <a:gd name="connsiteX8" fmla="*/ 300251 w 2620370"/>
              <a:gd name="connsiteY8" fmla="*/ 423080 h 1501254"/>
              <a:gd name="connsiteX9" fmla="*/ 464024 w 2620370"/>
              <a:gd name="connsiteY9" fmla="*/ 723331 h 1501254"/>
              <a:gd name="connsiteX10" fmla="*/ 341194 w 2620370"/>
              <a:gd name="connsiteY10" fmla="*/ 955343 h 1501254"/>
              <a:gd name="connsiteX11" fmla="*/ 545910 w 2620370"/>
              <a:gd name="connsiteY11" fmla="*/ 1378424 h 1501254"/>
              <a:gd name="connsiteX12" fmla="*/ 736979 w 2620370"/>
              <a:gd name="connsiteY12" fmla="*/ 1405719 h 1501254"/>
              <a:gd name="connsiteX13" fmla="*/ 600501 w 2620370"/>
              <a:gd name="connsiteY13" fmla="*/ 1160060 h 1501254"/>
              <a:gd name="connsiteX14" fmla="*/ 914400 w 2620370"/>
              <a:gd name="connsiteY14" fmla="*/ 614149 h 1501254"/>
              <a:gd name="connsiteX15" fmla="*/ 1351128 w 2620370"/>
              <a:gd name="connsiteY15" fmla="*/ 846161 h 1501254"/>
              <a:gd name="connsiteX16" fmla="*/ 1542197 w 2620370"/>
              <a:gd name="connsiteY16" fmla="*/ 1255594 h 1501254"/>
              <a:gd name="connsiteX17" fmla="*/ 1542197 w 2620370"/>
              <a:gd name="connsiteY17" fmla="*/ 1255594 h 1501254"/>
              <a:gd name="connsiteX18" fmla="*/ 1433015 w 2620370"/>
              <a:gd name="connsiteY18" fmla="*/ 1310185 h 1501254"/>
              <a:gd name="connsiteX19" fmla="*/ 1433015 w 2620370"/>
              <a:gd name="connsiteY19" fmla="*/ 1310185 h 1501254"/>
              <a:gd name="connsiteX20" fmla="*/ 1433015 w 2620370"/>
              <a:gd name="connsiteY20" fmla="*/ 1310185 h 1501254"/>
              <a:gd name="connsiteX21" fmla="*/ 1473958 w 2620370"/>
              <a:gd name="connsiteY21" fmla="*/ 1433015 h 1501254"/>
              <a:gd name="connsiteX22" fmla="*/ 1774209 w 2620370"/>
              <a:gd name="connsiteY22" fmla="*/ 1296537 h 1501254"/>
              <a:gd name="connsiteX23" fmla="*/ 1774209 w 2620370"/>
              <a:gd name="connsiteY23" fmla="*/ 1160060 h 1501254"/>
              <a:gd name="connsiteX24" fmla="*/ 1992573 w 2620370"/>
              <a:gd name="connsiteY24" fmla="*/ 1501254 h 1501254"/>
              <a:gd name="connsiteX25" fmla="*/ 2210937 w 2620370"/>
              <a:gd name="connsiteY25" fmla="*/ 1446663 h 1501254"/>
              <a:gd name="connsiteX26" fmla="*/ 2074459 w 2620370"/>
              <a:gd name="connsiteY26" fmla="*/ 1364776 h 1501254"/>
              <a:gd name="connsiteX27" fmla="*/ 1992573 w 2620370"/>
              <a:gd name="connsiteY27" fmla="*/ 1050877 h 1501254"/>
              <a:gd name="connsiteX28" fmla="*/ 2074459 w 2620370"/>
              <a:gd name="connsiteY28" fmla="*/ 750627 h 1501254"/>
              <a:gd name="connsiteX29" fmla="*/ 2292824 w 2620370"/>
              <a:gd name="connsiteY29" fmla="*/ 941695 h 1501254"/>
              <a:gd name="connsiteX30" fmla="*/ 2606722 w 2620370"/>
              <a:gd name="connsiteY30" fmla="*/ 1023582 h 1501254"/>
              <a:gd name="connsiteX31" fmla="*/ 2606722 w 2620370"/>
              <a:gd name="connsiteY31" fmla="*/ 1023582 h 1501254"/>
              <a:gd name="connsiteX32" fmla="*/ 2606722 w 2620370"/>
              <a:gd name="connsiteY32" fmla="*/ 532263 h 1501254"/>
              <a:gd name="connsiteX33" fmla="*/ 2620370 w 2620370"/>
              <a:gd name="connsiteY33" fmla="*/ 395785 h 1501254"/>
              <a:gd name="connsiteX34" fmla="*/ 2620370 w 2620370"/>
              <a:gd name="connsiteY34" fmla="*/ 395785 h 1501254"/>
              <a:gd name="connsiteX35" fmla="*/ 2511188 w 2620370"/>
              <a:gd name="connsiteY35" fmla="*/ 450376 h 1501254"/>
              <a:gd name="connsiteX36" fmla="*/ 2210937 w 2620370"/>
              <a:gd name="connsiteY36" fmla="*/ 300251 h 1501254"/>
              <a:gd name="connsiteX37" fmla="*/ 1610436 w 2620370"/>
              <a:gd name="connsiteY37" fmla="*/ 177421 h 1501254"/>
              <a:gd name="connsiteX38" fmla="*/ 1160059 w 2620370"/>
              <a:gd name="connsiteY38" fmla="*/ 0 h 1501254"/>
              <a:gd name="connsiteX39" fmla="*/ 586853 w 2620370"/>
              <a:gd name="connsiteY39" fmla="*/ 0 h 1501254"/>
              <a:gd name="connsiteX40" fmla="*/ 272955 w 2620370"/>
              <a:gd name="connsiteY40" fmla="*/ 177421 h 150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2620370" h="1501254">
                <a:moveTo>
                  <a:pt x="272955" y="177421"/>
                </a:moveTo>
                <a:lnTo>
                  <a:pt x="163773" y="477671"/>
                </a:lnTo>
                <a:lnTo>
                  <a:pt x="122830" y="996286"/>
                </a:lnTo>
                <a:lnTo>
                  <a:pt x="0" y="1132764"/>
                </a:lnTo>
                <a:lnTo>
                  <a:pt x="0" y="1132764"/>
                </a:lnTo>
                <a:lnTo>
                  <a:pt x="0" y="1132764"/>
                </a:lnTo>
                <a:lnTo>
                  <a:pt x="0" y="1132764"/>
                </a:lnTo>
                <a:lnTo>
                  <a:pt x="204716" y="1037230"/>
                </a:lnTo>
                <a:lnTo>
                  <a:pt x="300251" y="423080"/>
                </a:lnTo>
                <a:lnTo>
                  <a:pt x="464024" y="723331"/>
                </a:lnTo>
                <a:lnTo>
                  <a:pt x="341194" y="955343"/>
                </a:lnTo>
                <a:lnTo>
                  <a:pt x="545910" y="1378424"/>
                </a:lnTo>
                <a:lnTo>
                  <a:pt x="736979" y="1405719"/>
                </a:lnTo>
                <a:lnTo>
                  <a:pt x="600501" y="1160060"/>
                </a:lnTo>
                <a:lnTo>
                  <a:pt x="914400" y="614149"/>
                </a:lnTo>
                <a:lnTo>
                  <a:pt x="1351128" y="846161"/>
                </a:lnTo>
                <a:lnTo>
                  <a:pt x="1542197" y="1255594"/>
                </a:lnTo>
                <a:lnTo>
                  <a:pt x="1542197" y="1255594"/>
                </a:lnTo>
                <a:lnTo>
                  <a:pt x="1433015" y="1310185"/>
                </a:lnTo>
                <a:lnTo>
                  <a:pt x="1433015" y="1310185"/>
                </a:lnTo>
                <a:lnTo>
                  <a:pt x="1433015" y="1310185"/>
                </a:lnTo>
                <a:lnTo>
                  <a:pt x="1473958" y="1433015"/>
                </a:lnTo>
                <a:lnTo>
                  <a:pt x="1774209" y="1296537"/>
                </a:lnTo>
                <a:lnTo>
                  <a:pt x="1774209" y="1160060"/>
                </a:lnTo>
                <a:lnTo>
                  <a:pt x="1992573" y="1501254"/>
                </a:lnTo>
                <a:lnTo>
                  <a:pt x="2210937" y="1446663"/>
                </a:lnTo>
                <a:lnTo>
                  <a:pt x="2074459" y="1364776"/>
                </a:lnTo>
                <a:lnTo>
                  <a:pt x="1992573" y="1050877"/>
                </a:lnTo>
                <a:lnTo>
                  <a:pt x="2074459" y="750627"/>
                </a:lnTo>
                <a:lnTo>
                  <a:pt x="2292824" y="941695"/>
                </a:lnTo>
                <a:lnTo>
                  <a:pt x="2606722" y="1023582"/>
                </a:lnTo>
                <a:lnTo>
                  <a:pt x="2606722" y="1023582"/>
                </a:lnTo>
                <a:lnTo>
                  <a:pt x="2606722" y="532263"/>
                </a:lnTo>
                <a:lnTo>
                  <a:pt x="2620370" y="395785"/>
                </a:lnTo>
                <a:lnTo>
                  <a:pt x="2620370" y="395785"/>
                </a:lnTo>
                <a:lnTo>
                  <a:pt x="2511188" y="450376"/>
                </a:lnTo>
                <a:lnTo>
                  <a:pt x="2210937" y="300251"/>
                </a:lnTo>
                <a:lnTo>
                  <a:pt x="1610436" y="177421"/>
                </a:lnTo>
                <a:lnTo>
                  <a:pt x="1160059" y="0"/>
                </a:lnTo>
                <a:lnTo>
                  <a:pt x="586853" y="0"/>
                </a:lnTo>
                <a:lnTo>
                  <a:pt x="272955" y="177421"/>
                </a:lnTo>
                <a:close/>
              </a:path>
            </a:pathLst>
          </a:custGeom>
          <a:solidFill>
            <a:schemeClr val="bg1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Freeform 14"/>
          <p:cNvSpPr/>
          <p:nvPr/>
        </p:nvSpPr>
        <p:spPr>
          <a:xfrm>
            <a:off x="6516810" y="3798727"/>
            <a:ext cx="3203812" cy="358253"/>
          </a:xfrm>
          <a:custGeom>
            <a:avLst/>
            <a:gdLst>
              <a:gd name="connsiteX0" fmla="*/ 0 w 4271749"/>
              <a:gd name="connsiteY0" fmla="*/ 0 h 477671"/>
              <a:gd name="connsiteX1" fmla="*/ 0 w 4271749"/>
              <a:gd name="connsiteY1" fmla="*/ 191068 h 477671"/>
              <a:gd name="connsiteX2" fmla="*/ 2988859 w 4271749"/>
              <a:gd name="connsiteY2" fmla="*/ 204716 h 477671"/>
              <a:gd name="connsiteX3" fmla="*/ 4067032 w 4271749"/>
              <a:gd name="connsiteY3" fmla="*/ 286603 h 477671"/>
              <a:gd name="connsiteX4" fmla="*/ 4258101 w 4271749"/>
              <a:gd name="connsiteY4" fmla="*/ 477671 h 477671"/>
              <a:gd name="connsiteX5" fmla="*/ 4271749 w 4271749"/>
              <a:gd name="connsiteY5" fmla="*/ 0 h 477671"/>
              <a:gd name="connsiteX6" fmla="*/ 0 w 4271749"/>
              <a:gd name="connsiteY6" fmla="*/ 0 h 477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71749" h="477671">
                <a:moveTo>
                  <a:pt x="0" y="0"/>
                </a:moveTo>
                <a:lnTo>
                  <a:pt x="0" y="191068"/>
                </a:lnTo>
                <a:lnTo>
                  <a:pt x="2988859" y="204716"/>
                </a:lnTo>
                <a:lnTo>
                  <a:pt x="4067032" y="286603"/>
                </a:lnTo>
                <a:lnTo>
                  <a:pt x="4258101" y="477671"/>
                </a:lnTo>
                <a:lnTo>
                  <a:pt x="4271749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508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2218243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62115E-8B3A-1B4B-B11E-D2A19E2D4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Discussion: Contour Detection and Hierarchical Image Segmentation</a:t>
            </a:r>
          </a:p>
        </p:txBody>
      </p:sp>
    </p:spTree>
    <p:extLst>
      <p:ext uri="{BB962C8B-B14F-4D97-AF65-F5344CB8AC3E}">
        <p14:creationId xmlns:p14="http://schemas.microsoft.com/office/powerpoint/2010/main" val="2806997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(digital) image?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48484"/>
            <a:ext cx="7886700" cy="5180966"/>
          </a:xfrm>
        </p:spPr>
        <p:txBody>
          <a:bodyPr>
            <a:normAutofit/>
          </a:bodyPr>
          <a:lstStyle/>
          <a:p>
            <a:r>
              <a:rPr lang="en-US" dirty="0"/>
              <a:t>True image is a function from R</a:t>
            </a:r>
            <a:r>
              <a:rPr lang="en-US" baseline="30000" dirty="0"/>
              <a:t>2</a:t>
            </a:r>
            <a:r>
              <a:rPr lang="en-US" dirty="0"/>
              <a:t> to R</a:t>
            </a:r>
          </a:p>
          <a:p>
            <a:r>
              <a:rPr lang="en-US" dirty="0"/>
              <a:t>Digital image is a sample from it</a:t>
            </a:r>
          </a:p>
          <a:p>
            <a:r>
              <a:rPr lang="en-US" dirty="0"/>
              <a:t>1D example: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501" t="31532" r="4989" b="34914"/>
          <a:stretch/>
        </p:blipFill>
        <p:spPr>
          <a:xfrm>
            <a:off x="3958590" y="3268982"/>
            <a:ext cx="3177540" cy="9358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68" t="35954" r="12212" b="33613"/>
          <a:stretch/>
        </p:blipFill>
        <p:spPr>
          <a:xfrm>
            <a:off x="3958590" y="4756760"/>
            <a:ext cx="3529367" cy="1107067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5403233" y="4204833"/>
            <a:ext cx="320040" cy="55192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17024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9"/>
          <p:cNvSpPr>
            <a:spLocks noChangeArrowheads="1"/>
          </p:cNvSpPr>
          <p:nvPr/>
        </p:nvSpPr>
        <p:spPr bwMode="auto">
          <a:xfrm>
            <a:off x="2438400" y="1828800"/>
            <a:ext cx="8077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The gradient points in the direction of most rapid increase in intensity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7315200" y="2438400"/>
            <a:ext cx="2590800" cy="990600"/>
            <a:chOff x="3840" y="1776"/>
            <a:chExt cx="1632" cy="624"/>
          </a:xfrm>
        </p:grpSpPr>
        <p:grpSp>
          <p:nvGrpSpPr>
            <p:cNvPr id="3" name="Group 3"/>
            <p:cNvGrpSpPr>
              <a:grpSpLocks/>
            </p:cNvGrpSpPr>
            <p:nvPr/>
          </p:nvGrpSpPr>
          <p:grpSpPr bwMode="auto">
            <a:xfrm>
              <a:off x="3840" y="1776"/>
              <a:ext cx="1632" cy="624"/>
              <a:chOff x="3840" y="1776"/>
              <a:chExt cx="1632" cy="624"/>
            </a:xfrm>
          </p:grpSpPr>
          <p:grpSp>
            <p:nvGrpSpPr>
              <p:cNvPr id="4" name="Group 4"/>
              <p:cNvGrpSpPr>
                <a:grpSpLocks/>
              </p:cNvGrpSpPr>
              <p:nvPr/>
            </p:nvGrpSpPr>
            <p:grpSpPr bwMode="auto">
              <a:xfrm>
                <a:off x="3840" y="1776"/>
                <a:ext cx="624" cy="624"/>
                <a:chOff x="3840" y="1776"/>
                <a:chExt cx="624" cy="624"/>
              </a:xfrm>
            </p:grpSpPr>
            <p:sp>
              <p:nvSpPr>
                <p:cNvPr id="974853" name="Rectangle 5"/>
                <p:cNvSpPr>
                  <a:spLocks noChangeArrowheads="1"/>
                </p:cNvSpPr>
                <p:nvPr/>
              </p:nvSpPr>
              <p:spPr bwMode="auto">
                <a:xfrm>
                  <a:off x="3840" y="1776"/>
                  <a:ext cx="624" cy="624"/>
                </a:xfrm>
                <a:prstGeom prst="rect">
                  <a:avLst/>
                </a:prstGeom>
                <a:gradFill rotWithShape="0">
                  <a:gsLst>
                    <a:gs pos="0">
                      <a:schemeClr val="tx1"/>
                    </a:gs>
                    <a:gs pos="100000">
                      <a:schemeClr val="tx1">
                        <a:gamma/>
                        <a:tint val="0"/>
                        <a:invGamma/>
                      </a:schemeClr>
                    </a:gs>
                  </a:gsLst>
                  <a:lin ang="18900000" scaled="1"/>
                </a:gra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246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4161" y="1872"/>
                  <a:ext cx="207" cy="207"/>
                </a:xfrm>
                <a:prstGeom prst="line">
                  <a:avLst/>
                </a:prstGeom>
                <a:noFill/>
                <a:ln w="28575">
                  <a:solidFill>
                    <a:srgbClr val="FF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pic>
            <p:nvPicPr>
              <p:cNvPr id="9244" name="Picture 7" descr="Edittex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05" y="1824"/>
                <a:ext cx="967" cy="2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9242" name="Oval 8"/>
            <p:cNvSpPr>
              <a:spLocks noChangeArrowheads="1"/>
            </p:cNvSpPr>
            <p:nvPr/>
          </p:nvSpPr>
          <p:spPr bwMode="auto">
            <a:xfrm>
              <a:off x="4128" y="2064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220" name="Rectangle 9"/>
          <p:cNvSpPr>
            <a:spLocks noGrp="1" noChangeArrowheads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/>
          <a:lstStyle/>
          <a:p>
            <a:r>
              <a:rPr lang="en-US"/>
              <a:t>Image gradient</a:t>
            </a:r>
          </a:p>
        </p:txBody>
      </p:sp>
      <p:sp>
        <p:nvSpPr>
          <p:cNvPr id="9221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2209800" y="1219200"/>
            <a:ext cx="8077200" cy="1295400"/>
          </a:xfrm>
        </p:spPr>
        <p:txBody>
          <a:bodyPr>
            <a:normAutofit/>
          </a:bodyPr>
          <a:lstStyle/>
          <a:p>
            <a:r>
              <a:rPr lang="en-US" sz="2400" dirty="0"/>
              <a:t>The </a:t>
            </a:r>
            <a:r>
              <a:rPr lang="en-US" sz="2400" i="1" dirty="0"/>
              <a:t>gradient</a:t>
            </a:r>
            <a:r>
              <a:rPr lang="en-US" sz="2400" dirty="0"/>
              <a:t> of an image: </a:t>
            </a:r>
          </a:p>
        </p:txBody>
      </p:sp>
      <p:pic>
        <p:nvPicPr>
          <p:cNvPr id="9222" name="Picture 11" descr="Edittex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1" y="1143001"/>
            <a:ext cx="2468563" cy="633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4860" name="Rectangle 12"/>
          <p:cNvSpPr>
            <a:spLocks noChangeArrowheads="1"/>
          </p:cNvSpPr>
          <p:nvPr/>
        </p:nvSpPr>
        <p:spPr bwMode="auto">
          <a:xfrm>
            <a:off x="2286000" y="2438400"/>
            <a:ext cx="304800" cy="990600"/>
          </a:xfrm>
          <a:prstGeom prst="rect">
            <a:avLst/>
          </a:prstGeom>
          <a:gradFill rotWithShape="0">
            <a:gsLst>
              <a:gs pos="0">
                <a:schemeClr val="tx1"/>
              </a:gs>
              <a:gs pos="100000">
                <a:schemeClr val="tx1">
                  <a:gamma/>
                  <a:tint val="0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9224" name="Line 13"/>
          <p:cNvSpPr>
            <a:spLocks noChangeShapeType="1"/>
          </p:cNvSpPr>
          <p:nvPr/>
        </p:nvSpPr>
        <p:spPr bwMode="auto">
          <a:xfrm>
            <a:off x="2438400" y="2971800"/>
            <a:ext cx="533400" cy="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225" name="Oval 14"/>
          <p:cNvSpPr>
            <a:spLocks noChangeArrowheads="1"/>
          </p:cNvSpPr>
          <p:nvPr/>
        </p:nvSpPr>
        <p:spPr bwMode="auto">
          <a:xfrm>
            <a:off x="2381250" y="293370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9226" name="Picture 15" descr="Edittex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3201" y="2513014"/>
            <a:ext cx="1408113" cy="38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5021264" y="2438400"/>
            <a:ext cx="1882775" cy="1157288"/>
            <a:chOff x="2395" y="1776"/>
            <a:chExt cx="1186" cy="729"/>
          </a:xfrm>
        </p:grpSpPr>
        <p:pic>
          <p:nvPicPr>
            <p:cNvPr id="9237" name="Picture 17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2256"/>
              <a:ext cx="893" cy="2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74866" name="Rectangle 18"/>
            <p:cNvSpPr>
              <a:spLocks noChangeArrowheads="1"/>
            </p:cNvSpPr>
            <p:nvPr/>
          </p:nvSpPr>
          <p:spPr bwMode="auto">
            <a:xfrm rot="5400000">
              <a:off x="2638" y="1533"/>
              <a:ext cx="192" cy="677"/>
            </a:xfrm>
            <a:prstGeom prst="rect">
              <a:avLst/>
            </a:prstGeom>
            <a:gradFill rotWithShape="0">
              <a:gsLst>
                <a:gs pos="0">
                  <a:schemeClr val="tx1"/>
                </a:gs>
                <a:gs pos="100000">
                  <a:schemeClr val="tx1">
                    <a:gamma/>
                    <a:tint val="0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39" name="Line 19"/>
            <p:cNvSpPr>
              <a:spLocks noChangeShapeType="1"/>
            </p:cNvSpPr>
            <p:nvPr/>
          </p:nvSpPr>
          <p:spPr bwMode="auto">
            <a:xfrm rot="5400000">
              <a:off x="2568" y="2040"/>
              <a:ext cx="336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40" name="Oval 20"/>
            <p:cNvSpPr>
              <a:spLocks noChangeArrowheads="1"/>
            </p:cNvSpPr>
            <p:nvPr/>
          </p:nvSpPr>
          <p:spPr bwMode="auto">
            <a:xfrm>
              <a:off x="2712" y="1848"/>
              <a:ext cx="48" cy="48"/>
            </a:xfrm>
            <a:prstGeom prst="ellipse">
              <a:avLst/>
            </a:prstGeom>
            <a:solidFill>
              <a:srgbClr val="FF00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" name="Group 21"/>
          <p:cNvGrpSpPr>
            <a:grpSpLocks/>
          </p:cNvGrpSpPr>
          <p:nvPr/>
        </p:nvGrpSpPr>
        <p:grpSpPr bwMode="auto">
          <a:xfrm>
            <a:off x="7800976" y="2449514"/>
            <a:ext cx="485775" cy="509587"/>
            <a:chOff x="4152" y="1776"/>
            <a:chExt cx="306" cy="321"/>
          </a:xfrm>
        </p:grpSpPr>
        <p:sp>
          <p:nvSpPr>
            <p:cNvPr id="9233" name="Line 22"/>
            <p:cNvSpPr>
              <a:spLocks noChangeShapeType="1"/>
            </p:cNvSpPr>
            <p:nvPr/>
          </p:nvSpPr>
          <p:spPr bwMode="auto">
            <a:xfrm>
              <a:off x="4155" y="2088"/>
              <a:ext cx="30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4" name="Line 23"/>
            <p:cNvSpPr>
              <a:spLocks noChangeShapeType="1"/>
            </p:cNvSpPr>
            <p:nvPr/>
          </p:nvSpPr>
          <p:spPr bwMode="auto">
            <a:xfrm flipV="1">
              <a:off x="4152" y="1776"/>
              <a:ext cx="0" cy="32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235" name="Freeform 24"/>
            <p:cNvSpPr>
              <a:spLocks/>
            </p:cNvSpPr>
            <p:nvPr/>
          </p:nvSpPr>
          <p:spPr bwMode="auto">
            <a:xfrm flipV="1">
              <a:off x="4216" y="2032"/>
              <a:ext cx="27" cy="51"/>
            </a:xfrm>
            <a:custGeom>
              <a:avLst/>
              <a:gdLst>
                <a:gd name="T0" fmla="*/ 18 w 27"/>
                <a:gd name="T1" fmla="*/ 0 h 51"/>
                <a:gd name="T2" fmla="*/ 24 w 27"/>
                <a:gd name="T3" fmla="*/ 33 h 51"/>
                <a:gd name="T4" fmla="*/ 0 w 27"/>
                <a:gd name="T5" fmla="*/ 51 h 51"/>
                <a:gd name="T6" fmla="*/ 0 60000 65536"/>
                <a:gd name="T7" fmla="*/ 0 60000 65536"/>
                <a:gd name="T8" fmla="*/ 0 60000 65536"/>
                <a:gd name="T9" fmla="*/ 0 w 27"/>
                <a:gd name="T10" fmla="*/ 0 h 51"/>
                <a:gd name="T11" fmla="*/ 27 w 27"/>
                <a:gd name="T12" fmla="*/ 51 h 51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7" h="51">
                  <a:moveTo>
                    <a:pt x="18" y="0"/>
                  </a:moveTo>
                  <a:cubicBezTo>
                    <a:pt x="22" y="12"/>
                    <a:pt x="27" y="25"/>
                    <a:pt x="24" y="33"/>
                  </a:cubicBezTo>
                  <a:cubicBezTo>
                    <a:pt x="21" y="41"/>
                    <a:pt x="10" y="46"/>
                    <a:pt x="0" y="51"/>
                  </a:cubicBezTo>
                </a:path>
              </a:pathLst>
            </a:cu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pic>
          <p:nvPicPr>
            <p:cNvPr id="9236" name="Picture 25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3" cstate="screen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99" y="1968"/>
              <a:ext cx="69" cy="1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229" name="Rectangle 26"/>
          <p:cNvSpPr>
            <a:spLocks noChangeArrowheads="1"/>
          </p:cNvSpPr>
          <p:nvPr/>
        </p:nvSpPr>
        <p:spPr bwMode="auto">
          <a:xfrm>
            <a:off x="2057400" y="3962400"/>
            <a:ext cx="80772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dirty="0"/>
              <a:t>The </a:t>
            </a:r>
            <a:r>
              <a:rPr lang="en-US" i="1" dirty="0"/>
              <a:t>edge strength</a:t>
            </a:r>
            <a:r>
              <a:rPr lang="en-US" dirty="0"/>
              <a:t> is given by the gradient magnitude:</a:t>
            </a:r>
          </a:p>
          <a:p>
            <a:pPr marL="342900" indent="-342900">
              <a:spcBef>
                <a:spcPct val="20000"/>
              </a:spcBef>
            </a:pPr>
            <a:endParaRPr lang="en-US" dirty="0"/>
          </a:p>
          <a:p>
            <a:pPr marL="342900" indent="-342900">
              <a:spcBef>
                <a:spcPct val="20000"/>
              </a:spcBef>
            </a:pPr>
            <a:endParaRPr lang="en-US" dirty="0"/>
          </a:p>
          <a:p>
            <a:pPr marL="342900" indent="-342900">
              <a:spcBef>
                <a:spcPct val="20000"/>
              </a:spcBef>
            </a:pPr>
            <a:endParaRPr lang="en-US" dirty="0"/>
          </a:p>
          <a:p>
            <a:pPr marL="342900" indent="-342900">
              <a:spcBef>
                <a:spcPct val="20000"/>
              </a:spcBef>
            </a:pPr>
            <a:r>
              <a:rPr lang="en-US" dirty="0"/>
              <a:t>The gradient direction is given by: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how does this relate to the direction of the edge?</a:t>
            </a:r>
            <a:br>
              <a:rPr lang="en-US" dirty="0"/>
            </a:br>
            <a:endParaRPr lang="en-US" dirty="0"/>
          </a:p>
        </p:txBody>
      </p:sp>
      <p:pic>
        <p:nvPicPr>
          <p:cNvPr id="9230" name="Picture 27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24401" y="5671456"/>
            <a:ext cx="2797175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1" name="Picture 28" descr="Edittex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0996" y="4354284"/>
            <a:ext cx="370840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32" name="Text Box 31"/>
          <p:cNvSpPr txBox="1">
            <a:spLocks noChangeArrowheads="1"/>
          </p:cNvSpPr>
          <p:nvPr/>
        </p:nvSpPr>
        <p:spPr bwMode="auto">
          <a:xfrm>
            <a:off x="9209324" y="6477000"/>
            <a:ext cx="1382486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Steve Seitz</a:t>
            </a:r>
          </a:p>
        </p:txBody>
      </p:sp>
    </p:spTree>
    <p:extLst>
      <p:ext uri="{BB962C8B-B14F-4D97-AF65-F5344CB8AC3E}">
        <p14:creationId xmlns:p14="http://schemas.microsoft.com/office/powerpoint/2010/main" val="305926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2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2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gradient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371600"/>
            <a:ext cx="5829300" cy="517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31"/>
          <p:cNvSpPr txBox="1">
            <a:spLocks noChangeArrowheads="1"/>
          </p:cNvSpPr>
          <p:nvPr/>
        </p:nvSpPr>
        <p:spPr bwMode="auto">
          <a:xfrm>
            <a:off x="9209324" y="6477000"/>
            <a:ext cx="1382486" cy="2746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Source: L. Lazebnik</a:t>
            </a:r>
          </a:p>
        </p:txBody>
      </p:sp>
    </p:spTree>
    <p:extLst>
      <p:ext uri="{BB962C8B-B14F-4D97-AF65-F5344CB8AC3E}">
        <p14:creationId xmlns:p14="http://schemas.microsoft.com/office/powerpoint/2010/main" val="146304063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91440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Calibri" charset="0"/>
              </a:rPr>
              <a:t>Gradient magnitude and orientation</a:t>
            </a:r>
          </a:p>
        </p:txBody>
      </p:sp>
      <p:sp>
        <p:nvSpPr>
          <p:cNvPr id="50179" name="Content Placeholder 2"/>
          <p:cNvSpPr>
            <a:spLocks noGrp="1"/>
          </p:cNvSpPr>
          <p:nvPr>
            <p:ph idx="1"/>
          </p:nvPr>
        </p:nvSpPr>
        <p:spPr>
          <a:xfrm>
            <a:off x="1676400" y="1066801"/>
            <a:ext cx="8229600" cy="4525963"/>
          </a:xfrm>
        </p:spPr>
        <p:txBody>
          <a:bodyPr/>
          <a:lstStyle/>
          <a:p>
            <a:r>
              <a:rPr lang="en-US" sz="2400" dirty="0">
                <a:latin typeface="Calibri" charset="0"/>
              </a:rPr>
              <a:t>Orientation is undefined at pixels with 0 gradient</a:t>
            </a:r>
          </a:p>
        </p:txBody>
      </p:sp>
      <p:sp>
        <p:nvSpPr>
          <p:cNvPr id="50181" name="TextBox 8"/>
          <p:cNvSpPr txBox="1">
            <a:spLocks noChangeArrowheads="1"/>
          </p:cNvSpPr>
          <p:nvPr/>
        </p:nvSpPr>
        <p:spPr bwMode="auto">
          <a:xfrm>
            <a:off x="6204560" y="4359968"/>
            <a:ext cx="42364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dirty="0">
                <a:latin typeface="Arial" charset="0"/>
              </a:rPr>
              <a:t>Orientation</a:t>
            </a:r>
          </a:p>
          <a:p>
            <a:pPr algn="ctr" eaLnBrk="1" hangingPunct="1"/>
            <a:r>
              <a:rPr lang="en-US" sz="2400" dirty="0">
                <a:latin typeface="Arial" charset="0"/>
              </a:rPr>
              <a:t>theta = numpy.arctan2(</a:t>
            </a:r>
            <a:r>
              <a:rPr lang="en-US" sz="2400" dirty="0" err="1">
                <a:latin typeface="Arial" charset="0"/>
              </a:rPr>
              <a:t>gy</a:t>
            </a:r>
            <a:r>
              <a:rPr lang="en-US" sz="2400" dirty="0">
                <a:latin typeface="Arial" charset="0"/>
              </a:rPr>
              <a:t>, </a:t>
            </a:r>
            <a:r>
              <a:rPr lang="en-US" sz="2400" dirty="0" err="1">
                <a:latin typeface="Arial" charset="0"/>
              </a:rPr>
              <a:t>gx</a:t>
            </a:r>
            <a:r>
              <a:rPr lang="en-US" sz="2400" dirty="0">
                <a:latin typeface="Arial" charset="0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1192" y="1913836"/>
            <a:ext cx="4006240" cy="2300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4560" y="1913836"/>
            <a:ext cx="4006240" cy="2300357"/>
          </a:xfrm>
          <a:prstGeom prst="rect">
            <a:avLst/>
          </a:prstGeom>
        </p:spPr>
      </p:pic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3165712" y="4230231"/>
            <a:ext cx="16241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2400" dirty="0">
                <a:latin typeface="Arial" charset="0"/>
              </a:rPr>
              <a:t>Magnitude</a:t>
            </a:r>
          </a:p>
        </p:txBody>
      </p:sp>
    </p:spTree>
    <p:extLst>
      <p:ext uri="{BB962C8B-B14F-4D97-AF65-F5344CB8AC3E}">
        <p14:creationId xmlns:p14="http://schemas.microsoft.com/office/powerpoint/2010/main" val="16271454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33600" y="1295400"/>
            <a:ext cx="48006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3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91400" y="52578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4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67800" y="5257800"/>
            <a:ext cx="16002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7" name="Rectangle 7"/>
          <p:cNvSpPr>
            <a:spLocks noGrp="1" noChangeArrowheads="1"/>
          </p:cNvSpPr>
          <p:nvPr>
            <p:ph type="title"/>
          </p:nvPr>
        </p:nvSpPr>
        <p:spPr>
          <a:xfrm>
            <a:off x="1905000" y="0"/>
            <a:ext cx="82296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>
                <a:ea typeface="+mj-ea"/>
              </a:rPr>
              <a:t>Non-maximum suppression for each orientation</a:t>
            </a:r>
          </a:p>
        </p:txBody>
      </p:sp>
      <p:sp>
        <p:nvSpPr>
          <p:cNvPr id="51206" name="Rectangle 9"/>
          <p:cNvSpPr>
            <a:spLocks noChangeArrowheads="1"/>
          </p:cNvSpPr>
          <p:nvPr/>
        </p:nvSpPr>
        <p:spPr bwMode="auto">
          <a:xfrm>
            <a:off x="7239000" y="1295400"/>
            <a:ext cx="22860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/>
              <a:t>At q, we have a maximum if the value is larger than those at both p and at r. Interpolate to get these values.</a:t>
            </a:r>
          </a:p>
        </p:txBody>
      </p:sp>
      <p:sp>
        <p:nvSpPr>
          <p:cNvPr id="51207" name="Text Box 10"/>
          <p:cNvSpPr txBox="1">
            <a:spLocks noChangeArrowheads="1"/>
          </p:cNvSpPr>
          <p:nvPr/>
        </p:nvSpPr>
        <p:spPr bwMode="auto">
          <a:xfrm>
            <a:off x="1614488" y="6553200"/>
            <a:ext cx="166211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1pPr>
            <a:lvl2pPr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>
                <a:latin typeface="Arial" charset="0"/>
              </a:rPr>
              <a:t>Source: D. Forsyth</a:t>
            </a:r>
          </a:p>
        </p:txBody>
      </p:sp>
    </p:spTree>
    <p:extLst>
      <p:ext uri="{BB962C8B-B14F-4D97-AF65-F5344CB8AC3E}">
        <p14:creationId xmlns:p14="http://schemas.microsoft.com/office/powerpoint/2010/main" val="15961066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</a:rPr>
              <a:t>Before Non-max Suppression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350" y="1486452"/>
            <a:ext cx="78740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30837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2133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Calibri" charset="0"/>
              </a:rPr>
              <a:t>After Non-max Suppression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33600" y="1570038"/>
            <a:ext cx="7874000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0150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gradients are not enough</a:t>
            </a:r>
          </a:p>
        </p:txBody>
      </p:sp>
      <p:pic>
        <p:nvPicPr>
          <p:cNvPr id="5" name="Picture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1466" y="1993516"/>
            <a:ext cx="2590800" cy="376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19331" y="1993516"/>
            <a:ext cx="2980269" cy="3793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ame 6"/>
          <p:cNvSpPr/>
          <p:nvPr/>
        </p:nvSpPr>
        <p:spPr>
          <a:xfrm>
            <a:off x="2878667" y="3674533"/>
            <a:ext cx="372533" cy="4572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7941733" y="2709333"/>
            <a:ext cx="1320800" cy="1253067"/>
          </a:xfrm>
          <a:prstGeom prst="donut">
            <a:avLst>
              <a:gd name="adj" fmla="val 87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Donut 8"/>
          <p:cNvSpPr/>
          <p:nvPr/>
        </p:nvSpPr>
        <p:spPr>
          <a:xfrm>
            <a:off x="8297334" y="3962401"/>
            <a:ext cx="1320800" cy="1253067"/>
          </a:xfrm>
          <a:prstGeom prst="donut">
            <a:avLst>
              <a:gd name="adj" fmla="val 87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43679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gradients are not enough</a:t>
            </a:r>
          </a:p>
        </p:txBody>
      </p:sp>
      <p:pic>
        <p:nvPicPr>
          <p:cNvPr id="5" name="Picture 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21466" y="1993516"/>
            <a:ext cx="2590800" cy="3768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19331" y="1993516"/>
            <a:ext cx="2980269" cy="37930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31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rame 6"/>
          <p:cNvSpPr/>
          <p:nvPr/>
        </p:nvSpPr>
        <p:spPr>
          <a:xfrm>
            <a:off x="2878667" y="3674533"/>
            <a:ext cx="372533" cy="457200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reeform 2"/>
          <p:cNvSpPr/>
          <p:nvPr/>
        </p:nvSpPr>
        <p:spPr>
          <a:xfrm>
            <a:off x="7653867" y="1964267"/>
            <a:ext cx="1845733" cy="3826933"/>
          </a:xfrm>
          <a:custGeom>
            <a:avLst/>
            <a:gdLst>
              <a:gd name="connsiteX0" fmla="*/ 1473200 w 1845733"/>
              <a:gd name="connsiteY0" fmla="*/ 0 h 3826933"/>
              <a:gd name="connsiteX1" fmla="*/ 186266 w 1845733"/>
              <a:gd name="connsiteY1" fmla="*/ 3048000 h 3826933"/>
              <a:gd name="connsiteX2" fmla="*/ 0 w 1845733"/>
              <a:gd name="connsiteY2" fmla="*/ 3826933 h 3826933"/>
              <a:gd name="connsiteX3" fmla="*/ 1828800 w 1845733"/>
              <a:gd name="connsiteY3" fmla="*/ 3826933 h 3826933"/>
              <a:gd name="connsiteX4" fmla="*/ 1845733 w 1845733"/>
              <a:gd name="connsiteY4" fmla="*/ 33866 h 3826933"/>
              <a:gd name="connsiteX5" fmla="*/ 1473200 w 1845733"/>
              <a:gd name="connsiteY5" fmla="*/ 0 h 38269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45733" h="3826933">
                <a:moveTo>
                  <a:pt x="1473200" y="0"/>
                </a:moveTo>
                <a:lnTo>
                  <a:pt x="186266" y="3048000"/>
                </a:lnTo>
                <a:lnTo>
                  <a:pt x="0" y="3826933"/>
                </a:lnTo>
                <a:lnTo>
                  <a:pt x="1828800" y="3826933"/>
                </a:lnTo>
                <a:cubicBezTo>
                  <a:pt x="1834444" y="2562577"/>
                  <a:pt x="1840089" y="1298222"/>
                  <a:pt x="1845733" y="33866"/>
                </a:cubicBezTo>
                <a:lnTo>
                  <a:pt x="1473200" y="0"/>
                </a:ln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Freeform 3"/>
          <p:cNvSpPr/>
          <p:nvPr/>
        </p:nvSpPr>
        <p:spPr>
          <a:xfrm>
            <a:off x="6519333" y="1964267"/>
            <a:ext cx="2607734" cy="3843866"/>
          </a:xfrm>
          <a:custGeom>
            <a:avLst/>
            <a:gdLst>
              <a:gd name="connsiteX0" fmla="*/ 16934 w 2607734"/>
              <a:gd name="connsiteY0" fmla="*/ 16933 h 3843866"/>
              <a:gd name="connsiteX1" fmla="*/ 0 w 2607734"/>
              <a:gd name="connsiteY1" fmla="*/ 3843866 h 3843866"/>
              <a:gd name="connsiteX2" fmla="*/ 1185334 w 2607734"/>
              <a:gd name="connsiteY2" fmla="*/ 3843866 h 3843866"/>
              <a:gd name="connsiteX3" fmla="*/ 1337734 w 2607734"/>
              <a:gd name="connsiteY3" fmla="*/ 3014133 h 3843866"/>
              <a:gd name="connsiteX4" fmla="*/ 2607734 w 2607734"/>
              <a:gd name="connsiteY4" fmla="*/ 0 h 3843866"/>
              <a:gd name="connsiteX5" fmla="*/ 16934 w 2607734"/>
              <a:gd name="connsiteY5" fmla="*/ 16933 h 3843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607734" h="3843866">
                <a:moveTo>
                  <a:pt x="16934" y="16933"/>
                </a:moveTo>
                <a:cubicBezTo>
                  <a:pt x="11289" y="1292577"/>
                  <a:pt x="5645" y="2568222"/>
                  <a:pt x="0" y="3843866"/>
                </a:cubicBezTo>
                <a:lnTo>
                  <a:pt x="1185334" y="3843866"/>
                </a:lnTo>
                <a:lnTo>
                  <a:pt x="1337734" y="3014133"/>
                </a:lnTo>
                <a:lnTo>
                  <a:pt x="2607734" y="0"/>
                </a:lnTo>
                <a:lnTo>
                  <a:pt x="16934" y="16933"/>
                </a:lnTo>
                <a:close/>
              </a:path>
            </a:pathLst>
          </a:cu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449733" y="4131733"/>
            <a:ext cx="86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Polka dots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54332" y="3554567"/>
            <a:ext cx="86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Plain</a:t>
            </a:r>
          </a:p>
        </p:txBody>
      </p:sp>
      <p:sp>
        <p:nvSpPr>
          <p:cNvPr id="12" name="Left Arrow Callout 11"/>
          <p:cNvSpPr/>
          <p:nvPr/>
        </p:nvSpPr>
        <p:spPr>
          <a:xfrm>
            <a:off x="9076266" y="3903133"/>
            <a:ext cx="1693333" cy="1173019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“Texture”</a:t>
            </a:r>
          </a:p>
        </p:txBody>
      </p:sp>
    </p:spTree>
    <p:extLst>
      <p:ext uri="{BB962C8B-B14F-4D97-AF65-F5344CB8AC3E}">
        <p14:creationId xmlns:p14="http://schemas.microsoft.com/office/powerpoint/2010/main" val="6891065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texture?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583" y="1540933"/>
            <a:ext cx="2667000" cy="3556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8583" y="1746251"/>
            <a:ext cx="2525541" cy="168063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58583" y="3607858"/>
            <a:ext cx="2543036" cy="16922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5583" y="1764242"/>
            <a:ext cx="2711240" cy="16626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5583" y="3551891"/>
            <a:ext cx="2711240" cy="18042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43684" y="1593648"/>
            <a:ext cx="3156733" cy="20552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74791" y="3782483"/>
            <a:ext cx="2694517" cy="179307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838200" y="5960533"/>
            <a:ext cx="1051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Same thing repeated over and over</a:t>
            </a:r>
          </a:p>
        </p:txBody>
      </p:sp>
    </p:spTree>
    <p:extLst>
      <p:ext uri="{BB962C8B-B14F-4D97-AF65-F5344CB8AC3E}">
        <p14:creationId xmlns:p14="http://schemas.microsoft.com/office/powerpoint/2010/main" val="286818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texture?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6845"/>
            <a:ext cx="121920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84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" name="Shape 819"/>
          <p:cNvSpPr/>
          <p:nvPr/>
        </p:nvSpPr>
        <p:spPr>
          <a:xfrm>
            <a:off x="2108200" y="2146300"/>
            <a:ext cx="8178800" cy="2565400"/>
          </a:xfrm>
          <a:prstGeom prst="rect">
            <a:avLst/>
          </a:prstGeom>
          <a:solidFill>
            <a:srgbClr val="FFFFFF"/>
          </a:solidFill>
          <a:ln w="19050"/>
        </p:spPr>
        <p:txBody>
          <a:bodyPr lIns="50800" tIns="50800" rIns="50800" bIns="50800" anchor="ctr"/>
          <a:lstStyle/>
          <a:p>
            <a:pPr marL="40639" marR="40639">
              <a:defRPr sz="2400"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 sz="2400"/>
          </a:p>
        </p:txBody>
      </p:sp>
      <p:sp>
        <p:nvSpPr>
          <p:cNvPr id="820" name="Shape 820"/>
          <p:cNvSpPr/>
          <p:nvPr/>
        </p:nvSpPr>
        <p:spPr>
          <a:xfrm>
            <a:off x="4237038" y="6481762"/>
            <a:ext cx="3362395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buClr>
                <a:srgbClr val="FFFC79"/>
              </a:buClr>
              <a:buFont typeface="Helvetica"/>
              <a:defRPr>
                <a:solidFill>
                  <a:srgbClr val="53D5FD"/>
                </a:solidFill>
                <a:uFill>
                  <a:solidFill>
                    <a:srgbClr val="53D5FD"/>
                  </a:solidFill>
                </a:uFill>
              </a:defRPr>
            </a:lvl1pPr>
          </a:lstStyle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200">
                <a:latin typeface="+mj-lt"/>
                <a:ea typeface="+mj-ea"/>
                <a:cs typeface="+mj-cs"/>
                <a:sym typeface="Helvetica"/>
              </a:rPr>
              <a:t>© Kavita Bala, Computer Science, Cornell University</a:t>
            </a:r>
          </a:p>
        </p:txBody>
      </p:sp>
      <p:pic>
        <p:nvPicPr>
          <p:cNvPr id="821" name="dropped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03500" y="2654300"/>
            <a:ext cx="7215188" cy="1822852"/>
          </a:xfrm>
          <a:prstGeom prst="rect">
            <a:avLst/>
          </a:prstGeom>
          <a:ln w="12700"/>
        </p:spPr>
      </p:pic>
      <p:pic>
        <p:nvPicPr>
          <p:cNvPr id="822" name="dropped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03500" y="2654300"/>
            <a:ext cx="7215188" cy="1822852"/>
          </a:xfrm>
          <a:prstGeom prst="rect">
            <a:avLst/>
          </a:prstGeom>
          <a:ln w="12700"/>
        </p:spPr>
      </p:pic>
      <p:pic>
        <p:nvPicPr>
          <p:cNvPr id="823" name="dropped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03500" y="2654300"/>
            <a:ext cx="7215188" cy="1822852"/>
          </a:xfrm>
          <a:prstGeom prst="rect">
            <a:avLst/>
          </a:prstGeom>
          <a:ln w="12700"/>
        </p:spPr>
      </p:pic>
      <p:pic>
        <p:nvPicPr>
          <p:cNvPr id="824" name="dropped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03500" y="2654300"/>
            <a:ext cx="7215188" cy="1822852"/>
          </a:xfrm>
          <a:prstGeom prst="rect">
            <a:avLst/>
          </a:prstGeom>
          <a:ln w="12700"/>
        </p:spPr>
      </p:pic>
      <p:pic>
        <p:nvPicPr>
          <p:cNvPr id="825" name="droppedImage.pd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603500" y="2654300"/>
            <a:ext cx="7215188" cy="1822852"/>
          </a:xfrm>
          <a:prstGeom prst="rect">
            <a:avLst/>
          </a:prstGeom>
          <a:ln w="12700"/>
        </p:spPr>
      </p:pic>
      <p:sp>
        <p:nvSpPr>
          <p:cNvPr id="826" name="Shape 82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Undersampling</a:t>
            </a:r>
          </a:p>
        </p:txBody>
      </p:sp>
      <p:pic>
        <p:nvPicPr>
          <p:cNvPr id="827" name="droppedImage.pd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603500" y="2654300"/>
            <a:ext cx="7215188" cy="1822852"/>
          </a:xfrm>
          <a:prstGeom prst="rect">
            <a:avLst/>
          </a:prstGeom>
          <a:ln w="12700"/>
        </p:spPr>
      </p:pic>
    </p:spTree>
    <p:extLst>
      <p:ext uri="{BB962C8B-B14F-4D97-AF65-F5344CB8AC3E}">
        <p14:creationId xmlns:p14="http://schemas.microsoft.com/office/powerpoint/2010/main" val="385783692"/>
      </p:ext>
    </p:extLst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8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8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2" grpId="0" animBg="1" advAuto="0"/>
      <p:bldP spid="823" grpId="0" animBg="1" advAuto="0"/>
      <p:bldP spid="824" grpId="0" animBg="1" advAuto="0"/>
      <p:bldP spid="825" grpId="0" animBg="1" advAuto="0"/>
      <p:bldP spid="827" grpId="0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Julesz’s</a:t>
            </a:r>
            <a:r>
              <a:rPr lang="en-US" dirty="0"/>
              <a:t> </a:t>
            </a:r>
            <a:r>
              <a:rPr lang="en-US" dirty="0" err="1"/>
              <a:t>texton</a:t>
            </a:r>
            <a:r>
              <a:rPr lang="en-US" dirty="0"/>
              <a:t> theory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texture?</a:t>
            </a:r>
          </a:p>
          <a:p>
            <a:r>
              <a:rPr lang="en-US" dirty="0"/>
              <a:t>Distributions of some elements</a:t>
            </a:r>
          </a:p>
          <a:p>
            <a:pPr lvl="1"/>
            <a:r>
              <a:rPr lang="en-US" dirty="0"/>
              <a:t>Elongated blobs of specific orientations, widths, lengths</a:t>
            </a:r>
          </a:p>
          <a:p>
            <a:pPr lvl="1"/>
            <a:r>
              <a:rPr lang="en-US" dirty="0"/>
              <a:t>Terminators (ends of line segments)</a:t>
            </a:r>
          </a:p>
          <a:p>
            <a:pPr lvl="1"/>
            <a:r>
              <a:rPr lang="en-US" dirty="0"/>
              <a:t>Crossings of line segments</a:t>
            </a:r>
          </a:p>
        </p:txBody>
      </p:sp>
      <p:sp>
        <p:nvSpPr>
          <p:cNvPr id="5" name="Left Arrow Callout 4"/>
          <p:cNvSpPr/>
          <p:nvPr/>
        </p:nvSpPr>
        <p:spPr>
          <a:xfrm>
            <a:off x="9362364" y="2634018"/>
            <a:ext cx="1991436" cy="1146412"/>
          </a:xfrm>
          <a:prstGeom prst="left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Textons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80454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Bringing </a:t>
            </a:r>
            <a:r>
              <a:rPr lang="en-US" dirty="0" err="1"/>
              <a:t>textons</a:t>
            </a:r>
            <a:r>
              <a:rPr lang="en-US" dirty="0"/>
              <a:t> to computer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dirty="0"/>
              <a:t>Define a “vocabulary” of </a:t>
            </a:r>
            <a:r>
              <a:rPr lang="en-US" dirty="0" err="1"/>
              <a:t>textons</a:t>
            </a:r>
            <a:endParaRPr lang="en-US" dirty="0"/>
          </a:p>
          <a:p>
            <a:r>
              <a:rPr lang="en-US" dirty="0"/>
              <a:t>Describe texture by a distribution of different </a:t>
            </a:r>
            <a:r>
              <a:rPr lang="en-US" dirty="0" err="1"/>
              <a:t>textons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5342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Bringing </a:t>
            </a:r>
            <a:r>
              <a:rPr lang="en-US" dirty="0" err="1"/>
              <a:t>textons</a:t>
            </a:r>
            <a:r>
              <a:rPr lang="en-US" dirty="0"/>
              <a:t> to computer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b="1" dirty="0"/>
              <a:t>Define a “vocabulary” of </a:t>
            </a:r>
            <a:r>
              <a:rPr lang="en-US" b="1" dirty="0" err="1"/>
              <a:t>textons</a:t>
            </a:r>
            <a:endParaRPr lang="en-US" b="1" dirty="0"/>
          </a:p>
          <a:p>
            <a:r>
              <a:rPr lang="en-US" dirty="0"/>
              <a:t>Describe texture by a distribution of different </a:t>
            </a:r>
            <a:r>
              <a:rPr lang="en-US" dirty="0" err="1"/>
              <a:t>textons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 descr="FB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786"/>
          <a:stretch>
            <a:fillRect/>
          </a:stretch>
        </p:blipFill>
        <p:spPr bwMode="auto">
          <a:xfrm>
            <a:off x="3314700" y="2755252"/>
            <a:ext cx="5562600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635" y="4631267"/>
            <a:ext cx="2525541" cy="1680633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443785" y="4956811"/>
            <a:ext cx="5433515" cy="9553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Convolve with filter bank</a:t>
            </a:r>
          </a:p>
        </p:txBody>
      </p:sp>
      <p:sp>
        <p:nvSpPr>
          <p:cNvPr id="8" name="Cube 7"/>
          <p:cNvSpPr/>
          <p:nvPr/>
        </p:nvSpPr>
        <p:spPr>
          <a:xfrm>
            <a:off x="9594376" y="4326340"/>
            <a:ext cx="1759424" cy="1585814"/>
          </a:xfrm>
          <a:prstGeom prst="cube">
            <a:avLst>
              <a:gd name="adj" fmla="val 112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Filter responses</a:t>
            </a:r>
          </a:p>
        </p:txBody>
      </p:sp>
    </p:spTree>
    <p:extLst>
      <p:ext uri="{BB962C8B-B14F-4D97-AF65-F5344CB8AC3E}">
        <p14:creationId xmlns:p14="http://schemas.microsoft.com/office/powerpoint/2010/main" val="124220702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Bringing </a:t>
            </a:r>
            <a:r>
              <a:rPr lang="en-US" dirty="0" err="1"/>
              <a:t>textons</a:t>
            </a:r>
            <a:r>
              <a:rPr lang="en-US" dirty="0"/>
              <a:t> to computer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b="1" dirty="0"/>
              <a:t>Define a “vocabulary” of </a:t>
            </a:r>
            <a:r>
              <a:rPr lang="en-US" b="1" dirty="0" err="1"/>
              <a:t>textons</a:t>
            </a:r>
            <a:endParaRPr lang="en-US" b="1" dirty="0"/>
          </a:p>
          <a:p>
            <a:r>
              <a:rPr lang="en-US" dirty="0"/>
              <a:t>Describe texture by a distribution of different </a:t>
            </a:r>
            <a:r>
              <a:rPr lang="en-US" dirty="0" err="1"/>
              <a:t>textons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68" y="2792660"/>
            <a:ext cx="2525541" cy="1680633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3198125" y="3155306"/>
            <a:ext cx="1810603" cy="9553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Convolve with filter bank</a:t>
            </a:r>
          </a:p>
        </p:txBody>
      </p:sp>
      <p:sp>
        <p:nvSpPr>
          <p:cNvPr id="8" name="Cube 7"/>
          <p:cNvSpPr/>
          <p:nvPr/>
        </p:nvSpPr>
        <p:spPr>
          <a:xfrm>
            <a:off x="5374159" y="3005335"/>
            <a:ext cx="1759424" cy="1585814"/>
          </a:xfrm>
          <a:prstGeom prst="cube">
            <a:avLst>
              <a:gd name="adj" fmla="val 112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Filter responses</a:t>
            </a:r>
          </a:p>
        </p:txBody>
      </p:sp>
      <p:sp>
        <p:nvSpPr>
          <p:cNvPr id="9" name="Cube 8"/>
          <p:cNvSpPr/>
          <p:nvPr/>
        </p:nvSpPr>
        <p:spPr>
          <a:xfrm>
            <a:off x="5374159" y="5147706"/>
            <a:ext cx="1759424" cy="1585814"/>
          </a:xfrm>
          <a:prstGeom prst="cube">
            <a:avLst>
              <a:gd name="adj" fmla="val 11230"/>
            </a:avLst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Filter responses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40" y="5038509"/>
            <a:ext cx="2711240" cy="1804207"/>
          </a:xfrm>
          <a:prstGeom prst="rect">
            <a:avLst/>
          </a:prstGeom>
        </p:spPr>
      </p:pic>
      <p:sp>
        <p:nvSpPr>
          <p:cNvPr id="11" name="Right Arrow 10"/>
          <p:cNvSpPr/>
          <p:nvPr/>
        </p:nvSpPr>
        <p:spPr>
          <a:xfrm>
            <a:off x="3252716" y="5499898"/>
            <a:ext cx="1810603" cy="9553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Convolve with filter bank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0878" y="4473293"/>
            <a:ext cx="1337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mr-IN" sz="3600" dirty="0"/>
              <a:t>…</a:t>
            </a:r>
            <a:endParaRPr lang="en-US" sz="3600" dirty="0"/>
          </a:p>
        </p:txBody>
      </p:sp>
      <p:sp>
        <p:nvSpPr>
          <p:cNvPr id="12" name="Can 11"/>
          <p:cNvSpPr/>
          <p:nvPr/>
        </p:nvSpPr>
        <p:spPr>
          <a:xfrm>
            <a:off x="8475260" y="4001294"/>
            <a:ext cx="1644124" cy="203101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Collection of </a:t>
            </a:r>
            <a:r>
              <a:rPr lang="en-US" i="1" dirty="0"/>
              <a:t>pixel feature vectors </a:t>
            </a:r>
            <a:endParaRPr lang="en-US" dirty="0"/>
          </a:p>
        </p:txBody>
      </p:sp>
      <p:sp>
        <p:nvSpPr>
          <p:cNvPr id="13" name="Right Arrow 12"/>
          <p:cNvSpPr/>
          <p:nvPr/>
        </p:nvSpPr>
        <p:spPr>
          <a:xfrm rot="1940297">
            <a:off x="7383439" y="3821373"/>
            <a:ext cx="736979" cy="6519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9262211">
            <a:off x="7358055" y="5646454"/>
            <a:ext cx="736979" cy="6519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018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Bringing </a:t>
            </a:r>
            <a:r>
              <a:rPr lang="en-US" dirty="0" err="1"/>
              <a:t>textons</a:t>
            </a:r>
            <a:r>
              <a:rPr lang="en-US" dirty="0"/>
              <a:t> to computer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r>
              <a:rPr lang="en-US" b="1" dirty="0"/>
              <a:t>Define a “vocabulary” of </a:t>
            </a:r>
            <a:r>
              <a:rPr lang="en-US" b="1" dirty="0" err="1"/>
              <a:t>textons</a:t>
            </a:r>
            <a:endParaRPr lang="en-US" b="1" dirty="0"/>
          </a:p>
          <a:p>
            <a:r>
              <a:rPr lang="en-US" dirty="0"/>
              <a:t>Describe texture by a distribution of different </a:t>
            </a:r>
            <a:r>
              <a:rPr lang="en-US" dirty="0" err="1"/>
              <a:t>textons</a:t>
            </a:r>
            <a:endParaRPr lang="en-US" dirty="0"/>
          </a:p>
          <a:p>
            <a:endParaRPr lang="en-US" dirty="0"/>
          </a:p>
        </p:txBody>
      </p:sp>
      <p:sp>
        <p:nvSpPr>
          <p:cNvPr id="12" name="Can 11"/>
          <p:cNvSpPr/>
          <p:nvPr/>
        </p:nvSpPr>
        <p:spPr>
          <a:xfrm>
            <a:off x="2483893" y="3755634"/>
            <a:ext cx="1644124" cy="2031016"/>
          </a:xfrm>
          <a:prstGeom prst="ca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Collection of </a:t>
            </a:r>
            <a:r>
              <a:rPr lang="en-US" i="1" dirty="0"/>
              <a:t>pixel feature vectors </a:t>
            </a:r>
            <a:endParaRPr lang="en-US" dirty="0"/>
          </a:p>
        </p:txBody>
      </p:sp>
      <p:sp>
        <p:nvSpPr>
          <p:cNvPr id="4" name="Right Arrow 3"/>
          <p:cNvSpPr/>
          <p:nvPr/>
        </p:nvSpPr>
        <p:spPr>
          <a:xfrm>
            <a:off x="4763069" y="4517409"/>
            <a:ext cx="1774209" cy="8871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k-means</a:t>
            </a:r>
          </a:p>
        </p:txBody>
      </p:sp>
      <p:sp>
        <p:nvSpPr>
          <p:cNvPr id="15" name="Can 14"/>
          <p:cNvSpPr/>
          <p:nvPr/>
        </p:nvSpPr>
        <p:spPr>
          <a:xfrm>
            <a:off x="7133583" y="4606119"/>
            <a:ext cx="1214651" cy="627797"/>
          </a:xfrm>
          <a:prstGeom prst="can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Textons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361864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Bringing </a:t>
            </a:r>
            <a:r>
              <a:rPr lang="en-US" dirty="0" err="1"/>
              <a:t>textons</a:t>
            </a:r>
            <a:r>
              <a:rPr lang="en-US" dirty="0"/>
              <a:t> to computer vision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27008"/>
          </a:xfrm>
        </p:spPr>
        <p:txBody>
          <a:bodyPr/>
          <a:lstStyle/>
          <a:p>
            <a:r>
              <a:rPr lang="en-US" dirty="0"/>
              <a:t>Define a “vocabulary” of </a:t>
            </a:r>
            <a:r>
              <a:rPr lang="en-US" dirty="0" err="1"/>
              <a:t>textons</a:t>
            </a:r>
            <a:endParaRPr lang="en-US" dirty="0"/>
          </a:p>
          <a:p>
            <a:r>
              <a:rPr lang="en-US" b="1" dirty="0"/>
              <a:t>Describe texture by a distribution of different </a:t>
            </a:r>
            <a:r>
              <a:rPr lang="en-US" b="1" dirty="0" err="1"/>
              <a:t>textons</a:t>
            </a:r>
            <a:endParaRPr lang="en-US" b="1" dirty="0"/>
          </a:p>
          <a:p>
            <a:endParaRPr lang="en-US" dirty="0"/>
          </a:p>
        </p:txBody>
      </p:sp>
      <p:pic>
        <p:nvPicPr>
          <p:cNvPr id="7" name="Picture 6" descr="rec28-033_gt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1752" y="4259262"/>
            <a:ext cx="22098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paper_label"/>
          <p:cNvPicPr>
            <a:picLocks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194" y="4259262"/>
            <a:ext cx="2209800" cy="205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n 8"/>
          <p:cNvSpPr/>
          <p:nvPr/>
        </p:nvSpPr>
        <p:spPr>
          <a:xfrm>
            <a:off x="6093157" y="2841779"/>
            <a:ext cx="1214651" cy="627797"/>
          </a:xfrm>
          <a:prstGeom prst="can">
            <a:avLst/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Textons</a:t>
            </a:r>
            <a:endParaRPr lang="en-US" dirty="0"/>
          </a:p>
        </p:txBody>
      </p:sp>
      <p:sp>
        <p:nvSpPr>
          <p:cNvPr id="5" name="Right Arrow 4"/>
          <p:cNvSpPr/>
          <p:nvPr/>
        </p:nvSpPr>
        <p:spPr>
          <a:xfrm>
            <a:off x="4067033" y="5145206"/>
            <a:ext cx="1105468" cy="4503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/>
          <p:cNvSpPr/>
          <p:nvPr/>
        </p:nvSpPr>
        <p:spPr>
          <a:xfrm>
            <a:off x="6502305" y="3576484"/>
            <a:ext cx="396354" cy="6153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8231875" y="5145206"/>
            <a:ext cx="1105468" cy="4503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 descr="hist04"/>
          <p:cNvPicPr>
            <a:picLocks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37343" y="4683720"/>
            <a:ext cx="2619233" cy="1381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452780" y="4362934"/>
            <a:ext cx="23883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Histogram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4265" y="6311900"/>
            <a:ext cx="121948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charset="0"/>
              </a:rPr>
              <a:t>Leung, Thomas, and </a:t>
            </a:r>
            <a:r>
              <a:rPr lang="en-US" dirty="0" err="1">
                <a:solidFill>
                  <a:srgbClr val="222222"/>
                </a:solidFill>
                <a:latin typeface="Arial" charset="0"/>
              </a:rPr>
              <a:t>Jitendra</a:t>
            </a:r>
            <a:r>
              <a:rPr lang="en-US" dirty="0">
                <a:solidFill>
                  <a:srgbClr val="222222"/>
                </a:solidFill>
                <a:latin typeface="Arial" charset="0"/>
              </a:rPr>
              <a:t> Malik. "Representing and recognizing the visual appearance of materials using three-dimensional </a:t>
            </a:r>
            <a:r>
              <a:rPr lang="en-US" dirty="0" err="1">
                <a:solidFill>
                  <a:srgbClr val="222222"/>
                </a:solidFill>
                <a:latin typeface="Arial" charset="0"/>
              </a:rPr>
              <a:t>textons</a:t>
            </a:r>
            <a:r>
              <a:rPr lang="en-US" dirty="0">
                <a:solidFill>
                  <a:srgbClr val="222222"/>
                </a:solidFill>
                <a:latin typeface="Arial" charset="0"/>
              </a:rPr>
              <a:t>." </a:t>
            </a:r>
            <a:r>
              <a:rPr lang="en-US" i="1" dirty="0">
                <a:solidFill>
                  <a:srgbClr val="222222"/>
                </a:solidFill>
                <a:latin typeface="Arial" charset="0"/>
              </a:rPr>
              <a:t>International journal of computer vision</a:t>
            </a:r>
            <a:r>
              <a:rPr lang="en-US" dirty="0">
                <a:solidFill>
                  <a:srgbClr val="222222"/>
                </a:solidFill>
                <a:latin typeface="Arial" charset="0"/>
              </a:rPr>
              <a:t> 43.1 (2001): 29-44.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75869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26947"/>
          </a:xfrm>
        </p:spPr>
        <p:txBody>
          <a:bodyPr/>
          <a:lstStyle/>
          <a:p>
            <a:r>
              <a:rPr lang="en-US" dirty="0" err="1"/>
              <a:t>Textons</a:t>
            </a:r>
            <a:r>
              <a:rPr lang="en-US" dirty="0"/>
              <a:t> in computer vision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2893328" y="2006221"/>
            <a:ext cx="1883391" cy="7642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Convolve with filter bank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5515973" y="2006221"/>
            <a:ext cx="1883391" cy="7642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Assign to k-means centers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8138618" y="2006221"/>
            <a:ext cx="1883391" cy="7642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Compute histogram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407994" y="2203692"/>
            <a:ext cx="777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</a:t>
            </a:r>
          </a:p>
        </p:txBody>
      </p:sp>
      <p:sp>
        <p:nvSpPr>
          <p:cNvPr id="8" name="Right Arrow 7"/>
          <p:cNvSpPr/>
          <p:nvPr/>
        </p:nvSpPr>
        <p:spPr>
          <a:xfrm>
            <a:off x="2185917" y="2203692"/>
            <a:ext cx="614149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4831313" y="2203692"/>
            <a:ext cx="614149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7469875" y="2224585"/>
            <a:ext cx="614149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/>
          <p:cNvSpPr/>
          <p:nvPr/>
        </p:nvSpPr>
        <p:spPr>
          <a:xfrm>
            <a:off x="2881952" y="3646231"/>
            <a:ext cx="1883391" cy="7642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Convolution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5504597" y="3646231"/>
            <a:ext cx="1883391" cy="7642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Point-wise non-linearity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8127242" y="3646231"/>
            <a:ext cx="1883391" cy="7642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Avg</a:t>
            </a:r>
            <a:r>
              <a:rPr lang="en-US" dirty="0"/>
              <a:t> pooling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96618" y="3843702"/>
            <a:ext cx="7779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</a:t>
            </a:r>
          </a:p>
        </p:txBody>
      </p:sp>
      <p:sp>
        <p:nvSpPr>
          <p:cNvPr id="15" name="Right Arrow 14"/>
          <p:cNvSpPr/>
          <p:nvPr/>
        </p:nvSpPr>
        <p:spPr>
          <a:xfrm>
            <a:off x="2174541" y="3843702"/>
            <a:ext cx="614149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Arrow 15"/>
          <p:cNvSpPr/>
          <p:nvPr/>
        </p:nvSpPr>
        <p:spPr>
          <a:xfrm>
            <a:off x="4819937" y="3843702"/>
            <a:ext cx="614149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7458499" y="3864595"/>
            <a:ext cx="614149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707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5" grpId="0" animBg="1"/>
      <p:bldP spid="16" grpId="0" animBg="1"/>
      <p:bldP spid="17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Detecting texture boundaries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99462"/>
          </a:xfrm>
        </p:spPr>
        <p:txBody>
          <a:bodyPr/>
          <a:lstStyle/>
          <a:p>
            <a:r>
              <a:rPr lang="en-US" dirty="0"/>
              <a:t>Problem: gradient captures change from </a:t>
            </a:r>
            <a:r>
              <a:rPr lang="en-US" i="1" dirty="0"/>
              <a:t>pixel </a:t>
            </a:r>
            <a:r>
              <a:rPr lang="en-US" dirty="0"/>
              <a:t>to </a:t>
            </a:r>
            <a:r>
              <a:rPr lang="en-US" i="1" dirty="0"/>
              <a:t>pixel</a:t>
            </a:r>
          </a:p>
          <a:p>
            <a:r>
              <a:rPr lang="en-US" i="1" dirty="0"/>
              <a:t>But texture property of region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6511" y="2988861"/>
            <a:ext cx="4319129" cy="30344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6398882" y="4264381"/>
            <a:ext cx="666654" cy="724385"/>
          </a:xfrm>
          <a:prstGeom prst="ellipse">
            <a:avLst/>
          </a:prstGeom>
          <a:noFill/>
          <a:ln w="54720">
            <a:solidFill>
              <a:srgbClr val="DC2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 flipV="1">
            <a:off x="6413312" y="4506096"/>
            <a:ext cx="652224" cy="220556"/>
          </a:xfrm>
          <a:prstGeom prst="line">
            <a:avLst/>
          </a:prstGeom>
          <a:noFill/>
          <a:ln w="54720">
            <a:solidFill>
              <a:srgbClr val="DC230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6023332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charset="0"/>
              </a:rPr>
              <a:t>Martin, David R., </a:t>
            </a:r>
            <a:r>
              <a:rPr lang="en-US" dirty="0" err="1">
                <a:solidFill>
                  <a:srgbClr val="222222"/>
                </a:solidFill>
                <a:latin typeface="Arial" charset="0"/>
              </a:rPr>
              <a:t>Charless</a:t>
            </a:r>
            <a:r>
              <a:rPr lang="en-US" dirty="0">
                <a:solidFill>
                  <a:srgbClr val="222222"/>
                </a:solidFill>
                <a:latin typeface="Arial" charset="0"/>
              </a:rPr>
              <a:t> C. Fowlkes, and </a:t>
            </a:r>
            <a:r>
              <a:rPr lang="en-US" dirty="0" err="1">
                <a:solidFill>
                  <a:srgbClr val="222222"/>
                </a:solidFill>
                <a:latin typeface="Arial" charset="0"/>
              </a:rPr>
              <a:t>Jitendra</a:t>
            </a:r>
            <a:r>
              <a:rPr lang="en-US" dirty="0">
                <a:solidFill>
                  <a:srgbClr val="222222"/>
                </a:solidFill>
                <a:latin typeface="Arial" charset="0"/>
              </a:rPr>
              <a:t> Malik. "Learning to detect natural image boundaries using local brightness, color, and texture cues." </a:t>
            </a:r>
            <a:r>
              <a:rPr lang="en-US" i="1" dirty="0">
                <a:solidFill>
                  <a:srgbClr val="222222"/>
                </a:solidFill>
                <a:latin typeface="Arial" charset="0"/>
              </a:rPr>
              <a:t>TPAMI (2004).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05493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Cue combination</a:t>
            </a:r>
          </a:p>
        </p:txBody>
      </p:sp>
      <p:pic>
        <p:nvPicPr>
          <p:cNvPr id="4" name="Picture 36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9328" y="2545312"/>
            <a:ext cx="146685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17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2"/>
          <p:cNvSpPr txBox="1">
            <a:spLocks noChangeArrowheads="1"/>
          </p:cNvSpPr>
          <p:nvPr/>
        </p:nvSpPr>
        <p:spPr bwMode="auto">
          <a:xfrm>
            <a:off x="1597928" y="2088112"/>
            <a:ext cx="996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cs typeface="+mn-cs"/>
              </a:rPr>
              <a:t>Image</a:t>
            </a:r>
          </a:p>
        </p:txBody>
      </p:sp>
      <p:sp>
        <p:nvSpPr>
          <p:cNvPr id="6" name="AutoShape 10"/>
          <p:cNvSpPr>
            <a:spLocks noChangeArrowheads="1"/>
          </p:cNvSpPr>
          <p:nvPr/>
        </p:nvSpPr>
        <p:spPr bwMode="auto">
          <a:xfrm>
            <a:off x="2925078" y="3535912"/>
            <a:ext cx="533400" cy="304800"/>
          </a:xfrm>
          <a:prstGeom prst="rightArrow">
            <a:avLst>
              <a:gd name="adj1" fmla="val 37500"/>
              <a:gd name="adj2" fmla="val 65625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7" name="Text Box 44"/>
          <p:cNvSpPr txBox="1">
            <a:spLocks noChangeArrowheads="1"/>
          </p:cNvSpPr>
          <p:nvPr/>
        </p:nvSpPr>
        <p:spPr bwMode="auto">
          <a:xfrm>
            <a:off x="3463241" y="2316712"/>
            <a:ext cx="22082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cs typeface="+mn-cs"/>
              </a:rPr>
              <a:t>Boundary Cues</a:t>
            </a:r>
          </a:p>
        </p:txBody>
      </p:sp>
      <p:sp>
        <p:nvSpPr>
          <p:cNvPr id="8" name="AutoShape 9"/>
          <p:cNvSpPr>
            <a:spLocks noChangeArrowheads="1"/>
          </p:cNvSpPr>
          <p:nvPr/>
        </p:nvSpPr>
        <p:spPr bwMode="auto">
          <a:xfrm>
            <a:off x="5712728" y="3516862"/>
            <a:ext cx="533400" cy="304800"/>
          </a:xfrm>
          <a:prstGeom prst="rightArrow">
            <a:avLst>
              <a:gd name="adj1" fmla="val 37500"/>
              <a:gd name="adj2" fmla="val 65625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0" name="AutoShape 18"/>
          <p:cNvSpPr>
            <a:spLocks noChangeArrowheads="1"/>
          </p:cNvSpPr>
          <p:nvPr/>
        </p:nvSpPr>
        <p:spPr bwMode="auto">
          <a:xfrm>
            <a:off x="7922528" y="3516862"/>
            <a:ext cx="533400" cy="304800"/>
          </a:xfrm>
          <a:prstGeom prst="rightArrow">
            <a:avLst>
              <a:gd name="adj1" fmla="val 37500"/>
              <a:gd name="adj2" fmla="val 65625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graphicFrame>
        <p:nvGraphicFramePr>
          <p:cNvPr id="11" name="Object 52"/>
          <p:cNvGraphicFramePr>
            <a:graphicFrameLocks noChangeAspect="1"/>
          </p:cNvGraphicFramePr>
          <p:nvPr>
            <p:extLst/>
          </p:nvPr>
        </p:nvGraphicFramePr>
        <p:xfrm>
          <a:off x="8608328" y="2545312"/>
          <a:ext cx="1416050" cy="2133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Bitmap Image" r:id="rId4" imgW="1523810" imgH="2295238" progId="Paint.Picture">
                  <p:embed/>
                </p:oleObj>
              </mc:Choice>
              <mc:Fallback>
                <p:oleObj name="Bitmap Image" r:id="rId4" imgW="1523810" imgH="2295238" progId="Paint.Picture">
                  <p:embed/>
                  <p:pic>
                    <p:nvPicPr>
                      <p:cNvPr id="11" name="Object 5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08328" y="2545312"/>
                        <a:ext cx="1416050" cy="2133600"/>
                      </a:xfrm>
                      <a:prstGeom prst="rect">
                        <a:avLst/>
                      </a:prstGeom>
                      <a:noFill/>
                      <a:ln w="1905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59"/>
          <p:cNvSpPr txBox="1">
            <a:spLocks noChangeArrowheads="1"/>
          </p:cNvSpPr>
          <p:nvPr/>
        </p:nvSpPr>
        <p:spPr bwMode="auto">
          <a:xfrm>
            <a:off x="8989328" y="1935712"/>
            <a:ext cx="5810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>
                <a:cs typeface="+mn-cs"/>
              </a:rPr>
              <a:t>P</a:t>
            </a:r>
            <a:r>
              <a:rPr lang="en-US" b="1" baseline="-25000">
                <a:cs typeface="+mn-cs"/>
              </a:rPr>
              <a:t>b</a:t>
            </a:r>
          </a:p>
        </p:txBody>
      </p:sp>
      <p:sp>
        <p:nvSpPr>
          <p:cNvPr id="13" name="Rectangle 62"/>
          <p:cNvSpPr>
            <a:spLocks noChangeArrowheads="1"/>
          </p:cNvSpPr>
          <p:nvPr/>
        </p:nvSpPr>
        <p:spPr bwMode="auto">
          <a:xfrm>
            <a:off x="3579128" y="2773912"/>
            <a:ext cx="1981200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2400" b="1">
                <a:cs typeface="+mn-cs"/>
              </a:rPr>
              <a:t>Brightness</a:t>
            </a:r>
          </a:p>
        </p:txBody>
      </p:sp>
      <p:sp>
        <p:nvSpPr>
          <p:cNvPr id="14" name="Rectangle 63"/>
          <p:cNvSpPr>
            <a:spLocks noChangeArrowheads="1"/>
          </p:cNvSpPr>
          <p:nvPr/>
        </p:nvSpPr>
        <p:spPr bwMode="auto">
          <a:xfrm>
            <a:off x="3579128" y="3383512"/>
            <a:ext cx="1981200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2400" b="1">
                <a:cs typeface="+mn-cs"/>
              </a:rPr>
              <a:t>Color</a:t>
            </a:r>
          </a:p>
        </p:txBody>
      </p:sp>
      <p:sp>
        <p:nvSpPr>
          <p:cNvPr id="15" name="Rectangle 64"/>
          <p:cNvSpPr>
            <a:spLocks noChangeArrowheads="1"/>
          </p:cNvSpPr>
          <p:nvPr/>
        </p:nvSpPr>
        <p:spPr bwMode="auto">
          <a:xfrm>
            <a:off x="3579128" y="3993112"/>
            <a:ext cx="1981200" cy="5334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r>
              <a:rPr lang="en-US" sz="2400" b="1">
                <a:cs typeface="+mn-cs"/>
              </a:rPr>
              <a:t>Texture</a:t>
            </a:r>
          </a:p>
        </p:txBody>
      </p:sp>
      <p:sp>
        <p:nvSpPr>
          <p:cNvPr id="16" name="Text Box 66"/>
          <p:cNvSpPr txBox="1">
            <a:spLocks noChangeArrowheads="1"/>
          </p:cNvSpPr>
          <p:nvPr/>
        </p:nvSpPr>
        <p:spPr bwMode="auto">
          <a:xfrm>
            <a:off x="6482815" y="3419379"/>
            <a:ext cx="121494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400" b="1">
                <a:cs typeface="+mn-cs"/>
              </a:rPr>
              <a:t>Average</a:t>
            </a:r>
            <a:endParaRPr lang="en-US" sz="2400" b="1" dirty="0">
              <a:cs typeface="+mn-cs"/>
            </a:endParaRPr>
          </a:p>
        </p:txBody>
      </p:sp>
      <p:sp>
        <p:nvSpPr>
          <p:cNvPr id="17" name="AutoShape 67"/>
          <p:cNvSpPr>
            <a:spLocks noChangeArrowheads="1"/>
          </p:cNvSpPr>
          <p:nvPr/>
        </p:nvSpPr>
        <p:spPr bwMode="auto">
          <a:xfrm>
            <a:off x="2925078" y="2926312"/>
            <a:ext cx="533400" cy="304800"/>
          </a:xfrm>
          <a:prstGeom prst="rightArrow">
            <a:avLst>
              <a:gd name="adj1" fmla="val 37500"/>
              <a:gd name="adj2" fmla="val 65625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8" name="AutoShape 68"/>
          <p:cNvSpPr>
            <a:spLocks noChangeArrowheads="1"/>
          </p:cNvSpPr>
          <p:nvPr/>
        </p:nvSpPr>
        <p:spPr bwMode="auto">
          <a:xfrm>
            <a:off x="2925078" y="4069312"/>
            <a:ext cx="533400" cy="304800"/>
          </a:xfrm>
          <a:prstGeom prst="rightArrow">
            <a:avLst>
              <a:gd name="adj1" fmla="val 37500"/>
              <a:gd name="adj2" fmla="val 65625"/>
            </a:avLst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023332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222222"/>
                </a:solidFill>
                <a:latin typeface="Arial" charset="0"/>
              </a:rPr>
              <a:t>Martin, David R., </a:t>
            </a:r>
            <a:r>
              <a:rPr lang="en-US" dirty="0" err="1">
                <a:solidFill>
                  <a:srgbClr val="222222"/>
                </a:solidFill>
                <a:latin typeface="Arial" charset="0"/>
              </a:rPr>
              <a:t>Charless</a:t>
            </a:r>
            <a:r>
              <a:rPr lang="en-US" dirty="0">
                <a:solidFill>
                  <a:srgbClr val="222222"/>
                </a:solidFill>
                <a:latin typeface="Arial" charset="0"/>
              </a:rPr>
              <a:t> C. Fowlkes, and </a:t>
            </a:r>
            <a:r>
              <a:rPr lang="en-US" dirty="0" err="1">
                <a:solidFill>
                  <a:srgbClr val="222222"/>
                </a:solidFill>
                <a:latin typeface="Arial" charset="0"/>
              </a:rPr>
              <a:t>Jitendra</a:t>
            </a:r>
            <a:r>
              <a:rPr lang="en-US" dirty="0">
                <a:solidFill>
                  <a:srgbClr val="222222"/>
                </a:solidFill>
                <a:latin typeface="Arial" charset="0"/>
              </a:rPr>
              <a:t> Malik. "Learning to detect natural image boundaries using local brightness, color, and texture cues." </a:t>
            </a:r>
            <a:r>
              <a:rPr lang="en-US" i="1" dirty="0">
                <a:solidFill>
                  <a:srgbClr val="222222"/>
                </a:solidFill>
                <a:latin typeface="Arial" charset="0"/>
              </a:rPr>
              <a:t>TPAMI (2004).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25161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computation not enough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49796" y="2060812"/>
            <a:ext cx="2744691" cy="41127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3287" y="2060812"/>
            <a:ext cx="2744691" cy="41127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alphaModFix amt="58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3286" y="2060811"/>
            <a:ext cx="2744691" cy="4112762"/>
          </a:xfrm>
          <a:prstGeom prst="rect">
            <a:avLst/>
          </a:prstGeom>
        </p:spPr>
      </p:pic>
      <p:sp>
        <p:nvSpPr>
          <p:cNvPr id="7" name="Donut 6"/>
          <p:cNvSpPr/>
          <p:nvPr/>
        </p:nvSpPr>
        <p:spPr>
          <a:xfrm>
            <a:off x="8584442" y="2197290"/>
            <a:ext cx="765172" cy="736979"/>
          </a:xfrm>
          <a:prstGeom prst="donut">
            <a:avLst>
              <a:gd name="adj" fmla="val 10144"/>
            </a:avLst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Donut 7"/>
          <p:cNvSpPr/>
          <p:nvPr/>
        </p:nvSpPr>
        <p:spPr>
          <a:xfrm>
            <a:off x="8195631" y="3304392"/>
            <a:ext cx="765172" cy="736979"/>
          </a:xfrm>
          <a:prstGeom prst="donut">
            <a:avLst>
              <a:gd name="adj" fmla="val 10144"/>
            </a:avLst>
          </a:prstGeom>
          <a:solidFill>
            <a:srgbClr val="C00000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7794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Shape 830"/>
          <p:cNvSpPr>
            <a:spLocks noGrp="1"/>
          </p:cNvSpPr>
          <p:nvPr>
            <p:ph type="title"/>
          </p:nvPr>
        </p:nvSpPr>
        <p:spPr>
          <a:xfrm>
            <a:off x="1981200" y="-152400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dirty="0"/>
              <a:t>Undersampling</a:t>
            </a:r>
          </a:p>
        </p:txBody>
      </p:sp>
      <p:sp>
        <p:nvSpPr>
          <p:cNvPr id="831" name="Shape 831"/>
          <p:cNvSpPr>
            <a:spLocks noGrp="1"/>
          </p:cNvSpPr>
          <p:nvPr>
            <p:ph type="body" idx="1"/>
          </p:nvPr>
        </p:nvSpPr>
        <p:spPr>
          <a:xfrm>
            <a:off x="1663700" y="1016000"/>
            <a:ext cx="8851900" cy="5842001"/>
          </a:xfrm>
          <a:prstGeom prst="rect">
            <a:avLst/>
          </a:prstGeom>
        </p:spPr>
        <p:txBody>
          <a:bodyPr/>
          <a:lstStyle/>
          <a:p>
            <a:pPr marL="825046" indent="-326571"/>
            <a:r>
              <a:rPr dirty="0"/>
              <a:t>What if we “missed” things between the samples?</a:t>
            </a:r>
          </a:p>
          <a:p>
            <a:pPr marL="825046" indent="-326571"/>
            <a:r>
              <a:rPr dirty="0"/>
              <a:t>Simple example: undersampling a sine wave</a:t>
            </a:r>
          </a:p>
          <a:p>
            <a:pPr marL="1222375" lvl="1" indent="-266700"/>
            <a:r>
              <a:rPr dirty="0"/>
              <a:t>unsurprising result: information is lost</a:t>
            </a:r>
          </a:p>
          <a:p>
            <a:pPr marL="1222375" lvl="1" indent="-266700"/>
            <a:r>
              <a:rPr dirty="0"/>
              <a:t>surprising result: indistinguishable from lower frequency</a:t>
            </a:r>
          </a:p>
          <a:p>
            <a:pPr marL="1222375" lvl="1" indent="-266700"/>
            <a:r>
              <a:rPr dirty="0"/>
              <a:t>also was always indistinguishable from higher frequencies</a:t>
            </a:r>
          </a:p>
          <a:p>
            <a:pPr marL="1222375" lvl="1" indent="-266700"/>
            <a:r>
              <a:rPr i="1" dirty="0">
                <a:latin typeface="Gill Sans"/>
                <a:ea typeface="Gill Sans"/>
                <a:cs typeface="Gill Sans"/>
                <a:sym typeface="Gill Sans"/>
              </a:rPr>
              <a:t>aliasing</a:t>
            </a:r>
            <a:r>
              <a:rPr dirty="0"/>
              <a:t>: signals “traveling in disguise” as other frequencies</a:t>
            </a:r>
          </a:p>
        </p:txBody>
      </p:sp>
    </p:spTree>
    <p:extLst>
      <p:ext uri="{BB962C8B-B14F-4D97-AF65-F5344CB8AC3E}">
        <p14:creationId xmlns:p14="http://schemas.microsoft.com/office/powerpoint/2010/main" val="2071796144"/>
      </p:ext>
    </p:extLst>
  </p:cSld>
  <p:clrMapOvr>
    <a:masterClrMapping/>
  </p:clrMapOvr>
  <p:transition spd="slow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</a:t>
            </a:r>
            <a:r>
              <a:rPr lang="en-US" dirty="0" err="1"/>
              <a:t>Globalisation</a:t>
            </a:r>
            <a:r>
              <a:rPr lang="en-US" dirty="0"/>
              <a:t>”</a:t>
            </a:r>
          </a:p>
        </p:txBody>
      </p:sp>
      <p:sp>
        <p:nvSpPr>
          <p:cNvPr id="4" name="Rectangle 3"/>
          <p:cNvSpPr/>
          <p:nvPr/>
        </p:nvSpPr>
        <p:spPr>
          <a:xfrm>
            <a:off x="3335867" y="2455333"/>
            <a:ext cx="3979333" cy="34544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>
            <a:stCxn id="4" idx="0"/>
          </p:cNvCxnSpPr>
          <p:nvPr/>
        </p:nvCxnSpPr>
        <p:spPr>
          <a:xfrm flipH="1">
            <a:off x="4944533" y="2455333"/>
            <a:ext cx="381001" cy="1236134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4216400" y="3996267"/>
            <a:ext cx="609600" cy="1913466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39922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Segmentation is graph partitioning</a:t>
            </a:r>
          </a:p>
        </p:txBody>
      </p:sp>
      <p:sp>
        <p:nvSpPr>
          <p:cNvPr id="4" name="Oval 3"/>
          <p:cNvSpPr/>
          <p:nvPr/>
        </p:nvSpPr>
        <p:spPr>
          <a:xfrm>
            <a:off x="3175001" y="2292350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Oval 4"/>
          <p:cNvSpPr/>
          <p:nvPr/>
        </p:nvSpPr>
        <p:spPr>
          <a:xfrm>
            <a:off x="3289301" y="3460751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Oval 5"/>
          <p:cNvSpPr/>
          <p:nvPr/>
        </p:nvSpPr>
        <p:spPr>
          <a:xfrm>
            <a:off x="2489201" y="4190604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4191001" y="3035301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7048500" y="2216150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7950200" y="3885804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8242301" y="2700735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5327822" y="4243798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/>
          <p:nvPr/>
        </p:nvSpPr>
        <p:spPr>
          <a:xfrm>
            <a:off x="6464300" y="2920208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/>
          <p:cNvSpPr/>
          <p:nvPr/>
        </p:nvSpPr>
        <p:spPr>
          <a:xfrm>
            <a:off x="9004299" y="3885804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6845303" y="3927874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/>
          <p:cNvSpPr/>
          <p:nvPr/>
        </p:nvSpPr>
        <p:spPr>
          <a:xfrm>
            <a:off x="4381502" y="2194323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/>
          <p:cNvSpPr/>
          <p:nvPr/>
        </p:nvSpPr>
        <p:spPr>
          <a:xfrm>
            <a:off x="3810342" y="4232674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/>
          <p:cNvSpPr/>
          <p:nvPr/>
        </p:nvSpPr>
        <p:spPr>
          <a:xfrm>
            <a:off x="7048501" y="4933158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/>
          <p:cNvSpPr/>
          <p:nvPr/>
        </p:nvSpPr>
        <p:spPr>
          <a:xfrm>
            <a:off x="8534401" y="4933158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0" name="Straight Connector 19"/>
          <p:cNvCxnSpPr>
            <a:stCxn id="15" idx="6"/>
            <a:endCxn id="8" idx="2"/>
          </p:cNvCxnSpPr>
          <p:nvPr/>
        </p:nvCxnSpPr>
        <p:spPr>
          <a:xfrm>
            <a:off x="4965701" y="2499125"/>
            <a:ext cx="2082798" cy="218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2" idx="7"/>
            <a:endCxn id="8" idx="3"/>
          </p:cNvCxnSpPr>
          <p:nvPr/>
        </p:nvCxnSpPr>
        <p:spPr>
          <a:xfrm flipV="1">
            <a:off x="6962945" y="2736478"/>
            <a:ext cx="171108" cy="273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2" idx="6"/>
            <a:endCxn id="10" idx="2"/>
          </p:cNvCxnSpPr>
          <p:nvPr/>
        </p:nvCxnSpPr>
        <p:spPr>
          <a:xfrm flipV="1">
            <a:off x="7048500" y="3005536"/>
            <a:ext cx="1193801" cy="219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9" idx="0"/>
            <a:endCxn id="8" idx="5"/>
          </p:cNvCxnSpPr>
          <p:nvPr/>
        </p:nvCxnSpPr>
        <p:spPr>
          <a:xfrm flipH="1" flipV="1">
            <a:off x="7547146" y="2736477"/>
            <a:ext cx="695154" cy="11493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9" idx="7"/>
            <a:endCxn id="10" idx="4"/>
          </p:cNvCxnSpPr>
          <p:nvPr/>
        </p:nvCxnSpPr>
        <p:spPr>
          <a:xfrm flipV="1">
            <a:off x="8448846" y="3310336"/>
            <a:ext cx="85554" cy="664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3" idx="1"/>
            <a:endCxn id="10" idx="5"/>
          </p:cNvCxnSpPr>
          <p:nvPr/>
        </p:nvCxnSpPr>
        <p:spPr>
          <a:xfrm flipH="1" flipV="1">
            <a:off x="8740946" y="3221062"/>
            <a:ext cx="348906" cy="7540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9" idx="2"/>
            <a:endCxn id="14" idx="6"/>
          </p:cNvCxnSpPr>
          <p:nvPr/>
        </p:nvCxnSpPr>
        <p:spPr>
          <a:xfrm flipH="1">
            <a:off x="7429504" y="4190604"/>
            <a:ext cx="520697" cy="420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2" idx="5"/>
            <a:endCxn id="14" idx="0"/>
          </p:cNvCxnSpPr>
          <p:nvPr/>
        </p:nvCxnSpPr>
        <p:spPr>
          <a:xfrm>
            <a:off x="6962947" y="3440534"/>
            <a:ext cx="174457" cy="487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0" idx="3"/>
            <a:endCxn id="14" idx="7"/>
          </p:cNvCxnSpPr>
          <p:nvPr/>
        </p:nvCxnSpPr>
        <p:spPr>
          <a:xfrm flipH="1">
            <a:off x="7343948" y="3221062"/>
            <a:ext cx="983906" cy="7960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7" idx="0"/>
            <a:endCxn id="14" idx="4"/>
          </p:cNvCxnSpPr>
          <p:nvPr/>
        </p:nvCxnSpPr>
        <p:spPr>
          <a:xfrm flipH="1" flipV="1">
            <a:off x="7137403" y="4537474"/>
            <a:ext cx="203198" cy="3956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7" idx="7"/>
            <a:endCxn id="9" idx="3"/>
          </p:cNvCxnSpPr>
          <p:nvPr/>
        </p:nvCxnSpPr>
        <p:spPr>
          <a:xfrm flipV="1">
            <a:off x="7547148" y="4406130"/>
            <a:ext cx="488607" cy="6163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9" idx="5"/>
            <a:endCxn id="18" idx="0"/>
          </p:cNvCxnSpPr>
          <p:nvPr/>
        </p:nvCxnSpPr>
        <p:spPr>
          <a:xfrm>
            <a:off x="8448847" y="4406130"/>
            <a:ext cx="377654" cy="5270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13" idx="4"/>
            <a:endCxn id="18" idx="7"/>
          </p:cNvCxnSpPr>
          <p:nvPr/>
        </p:nvCxnSpPr>
        <p:spPr>
          <a:xfrm flipH="1">
            <a:off x="9033047" y="4495404"/>
            <a:ext cx="263352" cy="5270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3" idx="2"/>
            <a:endCxn id="9" idx="6"/>
          </p:cNvCxnSpPr>
          <p:nvPr/>
        </p:nvCxnSpPr>
        <p:spPr>
          <a:xfrm flipH="1">
            <a:off x="8534401" y="4190604"/>
            <a:ext cx="4698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14" idx="2"/>
            <a:endCxn id="11" idx="6"/>
          </p:cNvCxnSpPr>
          <p:nvPr/>
        </p:nvCxnSpPr>
        <p:spPr>
          <a:xfrm flipH="1">
            <a:off x="5912022" y="4232674"/>
            <a:ext cx="933280" cy="3159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12" idx="2"/>
            <a:endCxn id="11" idx="7"/>
          </p:cNvCxnSpPr>
          <p:nvPr/>
        </p:nvCxnSpPr>
        <p:spPr>
          <a:xfrm flipH="1">
            <a:off x="5826469" y="3225008"/>
            <a:ext cx="637831" cy="1108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11" idx="0"/>
            <a:endCxn id="15" idx="5"/>
          </p:cNvCxnSpPr>
          <p:nvPr/>
        </p:nvCxnSpPr>
        <p:spPr>
          <a:xfrm flipH="1" flipV="1">
            <a:off x="4880148" y="2714650"/>
            <a:ext cx="739775" cy="15291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7" idx="0"/>
            <a:endCxn id="15" idx="4"/>
          </p:cNvCxnSpPr>
          <p:nvPr/>
        </p:nvCxnSpPr>
        <p:spPr>
          <a:xfrm flipV="1">
            <a:off x="4483102" y="2803923"/>
            <a:ext cx="190501" cy="2313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4" idx="6"/>
            <a:endCxn id="15" idx="2"/>
          </p:cNvCxnSpPr>
          <p:nvPr/>
        </p:nvCxnSpPr>
        <p:spPr>
          <a:xfrm flipV="1">
            <a:off x="3759201" y="2499125"/>
            <a:ext cx="622301" cy="980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" idx="5"/>
            <a:endCxn id="7" idx="1"/>
          </p:cNvCxnSpPr>
          <p:nvPr/>
        </p:nvCxnSpPr>
        <p:spPr>
          <a:xfrm>
            <a:off x="3673647" y="2812678"/>
            <a:ext cx="602908" cy="3118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4" idx="4"/>
            <a:endCxn id="5" idx="0"/>
          </p:cNvCxnSpPr>
          <p:nvPr/>
        </p:nvCxnSpPr>
        <p:spPr>
          <a:xfrm>
            <a:off x="3467100" y="2901951"/>
            <a:ext cx="114300" cy="55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7" idx="4"/>
            <a:endCxn id="16" idx="0"/>
          </p:cNvCxnSpPr>
          <p:nvPr/>
        </p:nvCxnSpPr>
        <p:spPr>
          <a:xfrm flipH="1">
            <a:off x="4102443" y="3644902"/>
            <a:ext cx="380659" cy="5877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5" idx="5"/>
            <a:endCxn id="16" idx="1"/>
          </p:cNvCxnSpPr>
          <p:nvPr/>
        </p:nvCxnSpPr>
        <p:spPr>
          <a:xfrm>
            <a:off x="3787947" y="3981078"/>
            <a:ext cx="107949" cy="340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6" idx="6"/>
            <a:endCxn id="16" idx="2"/>
          </p:cNvCxnSpPr>
          <p:nvPr/>
        </p:nvCxnSpPr>
        <p:spPr>
          <a:xfrm>
            <a:off x="3073402" y="4495404"/>
            <a:ext cx="736940" cy="420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6" idx="7"/>
            <a:endCxn id="5" idx="3"/>
          </p:cNvCxnSpPr>
          <p:nvPr/>
        </p:nvCxnSpPr>
        <p:spPr>
          <a:xfrm flipV="1">
            <a:off x="2987848" y="3981076"/>
            <a:ext cx="387007" cy="2988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11" idx="1"/>
            <a:endCxn id="7" idx="5"/>
          </p:cNvCxnSpPr>
          <p:nvPr/>
        </p:nvCxnSpPr>
        <p:spPr>
          <a:xfrm flipH="1" flipV="1">
            <a:off x="4689648" y="3555628"/>
            <a:ext cx="723729" cy="7774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11" idx="2"/>
            <a:endCxn id="16" idx="6"/>
          </p:cNvCxnSpPr>
          <p:nvPr/>
        </p:nvCxnSpPr>
        <p:spPr>
          <a:xfrm flipH="1" flipV="1">
            <a:off x="4394542" y="4537474"/>
            <a:ext cx="933280" cy="111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2137317" y="1761894"/>
            <a:ext cx="4025590" cy="4125951"/>
          </a:xfrm>
          <a:prstGeom prst="ellipse">
            <a:avLst/>
          </a:prstGeom>
          <a:solidFill>
            <a:srgbClr val="FF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285571" y="1858537"/>
            <a:ext cx="3832302" cy="4125951"/>
          </a:xfrm>
          <a:prstGeom prst="ellipse">
            <a:avLst/>
          </a:prstGeom>
          <a:solidFill>
            <a:schemeClr val="accent4">
              <a:lumMod val="7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940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8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Segmentation is graph partitioning</a:t>
            </a:r>
          </a:p>
        </p:txBody>
      </p:sp>
      <p:sp>
        <p:nvSpPr>
          <p:cNvPr id="19" name="Content Placeholder 18"/>
          <p:cNvSpPr>
            <a:spLocks noGrp="1"/>
          </p:cNvSpPr>
          <p:nvPr>
            <p:ph idx="1"/>
          </p:nvPr>
        </p:nvSpPr>
        <p:spPr>
          <a:xfrm>
            <a:off x="2152650" y="5910147"/>
            <a:ext cx="7886700" cy="94785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Every partition “cuts” some edges</a:t>
            </a:r>
          </a:p>
          <a:p>
            <a:r>
              <a:rPr lang="en-US" dirty="0"/>
              <a:t>Idea: minimize total weight of edges cut!</a:t>
            </a:r>
          </a:p>
        </p:txBody>
      </p:sp>
      <p:sp>
        <p:nvSpPr>
          <p:cNvPr id="4" name="Oval 3"/>
          <p:cNvSpPr/>
          <p:nvPr/>
        </p:nvSpPr>
        <p:spPr>
          <a:xfrm>
            <a:off x="3175001" y="2292350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Oval 4"/>
          <p:cNvSpPr/>
          <p:nvPr/>
        </p:nvSpPr>
        <p:spPr>
          <a:xfrm>
            <a:off x="3289301" y="3460751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Oval 5"/>
          <p:cNvSpPr/>
          <p:nvPr/>
        </p:nvSpPr>
        <p:spPr>
          <a:xfrm>
            <a:off x="2489201" y="4190604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4191001" y="3035301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7048500" y="2216150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7950200" y="3885804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8242301" y="2700735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5327822" y="4243798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/>
          <p:nvPr/>
        </p:nvSpPr>
        <p:spPr>
          <a:xfrm>
            <a:off x="6464300" y="2920208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/>
          <p:cNvSpPr/>
          <p:nvPr/>
        </p:nvSpPr>
        <p:spPr>
          <a:xfrm>
            <a:off x="9004299" y="3885804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6845303" y="3927874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/>
          <p:cNvSpPr/>
          <p:nvPr/>
        </p:nvSpPr>
        <p:spPr>
          <a:xfrm>
            <a:off x="4381502" y="2194323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/>
          <p:cNvSpPr/>
          <p:nvPr/>
        </p:nvSpPr>
        <p:spPr>
          <a:xfrm>
            <a:off x="3810342" y="4232674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/>
          <p:cNvSpPr/>
          <p:nvPr/>
        </p:nvSpPr>
        <p:spPr>
          <a:xfrm>
            <a:off x="7048501" y="4933158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/>
          <p:cNvSpPr/>
          <p:nvPr/>
        </p:nvSpPr>
        <p:spPr>
          <a:xfrm>
            <a:off x="8534401" y="4933158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0" name="Straight Connector 19"/>
          <p:cNvCxnSpPr>
            <a:stCxn id="15" idx="6"/>
            <a:endCxn id="8" idx="2"/>
          </p:cNvCxnSpPr>
          <p:nvPr/>
        </p:nvCxnSpPr>
        <p:spPr>
          <a:xfrm>
            <a:off x="4965701" y="2499125"/>
            <a:ext cx="2082798" cy="218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2" idx="7"/>
            <a:endCxn id="8" idx="3"/>
          </p:cNvCxnSpPr>
          <p:nvPr/>
        </p:nvCxnSpPr>
        <p:spPr>
          <a:xfrm flipV="1">
            <a:off x="6962945" y="2736478"/>
            <a:ext cx="171108" cy="273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2" idx="6"/>
            <a:endCxn id="10" idx="2"/>
          </p:cNvCxnSpPr>
          <p:nvPr/>
        </p:nvCxnSpPr>
        <p:spPr>
          <a:xfrm flipV="1">
            <a:off x="7048500" y="3005536"/>
            <a:ext cx="1193801" cy="219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9" idx="0"/>
            <a:endCxn id="8" idx="5"/>
          </p:cNvCxnSpPr>
          <p:nvPr/>
        </p:nvCxnSpPr>
        <p:spPr>
          <a:xfrm flipH="1" flipV="1">
            <a:off x="7547146" y="2736477"/>
            <a:ext cx="695154" cy="11493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9" idx="7"/>
            <a:endCxn id="10" idx="4"/>
          </p:cNvCxnSpPr>
          <p:nvPr/>
        </p:nvCxnSpPr>
        <p:spPr>
          <a:xfrm flipV="1">
            <a:off x="8448846" y="3310336"/>
            <a:ext cx="85554" cy="664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3" idx="1"/>
            <a:endCxn id="10" idx="5"/>
          </p:cNvCxnSpPr>
          <p:nvPr/>
        </p:nvCxnSpPr>
        <p:spPr>
          <a:xfrm flipH="1" flipV="1">
            <a:off x="8740946" y="3221062"/>
            <a:ext cx="348906" cy="7540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9" idx="2"/>
            <a:endCxn id="14" idx="6"/>
          </p:cNvCxnSpPr>
          <p:nvPr/>
        </p:nvCxnSpPr>
        <p:spPr>
          <a:xfrm flipH="1">
            <a:off x="7429504" y="4190604"/>
            <a:ext cx="520697" cy="420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2" idx="5"/>
            <a:endCxn id="14" idx="0"/>
          </p:cNvCxnSpPr>
          <p:nvPr/>
        </p:nvCxnSpPr>
        <p:spPr>
          <a:xfrm>
            <a:off x="6962947" y="3440534"/>
            <a:ext cx="174457" cy="487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0" idx="3"/>
            <a:endCxn id="14" idx="7"/>
          </p:cNvCxnSpPr>
          <p:nvPr/>
        </p:nvCxnSpPr>
        <p:spPr>
          <a:xfrm flipH="1">
            <a:off x="7343948" y="3221062"/>
            <a:ext cx="983906" cy="7960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7" idx="0"/>
            <a:endCxn id="14" idx="4"/>
          </p:cNvCxnSpPr>
          <p:nvPr/>
        </p:nvCxnSpPr>
        <p:spPr>
          <a:xfrm flipH="1" flipV="1">
            <a:off x="7137403" y="4537474"/>
            <a:ext cx="203198" cy="3956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7" idx="7"/>
            <a:endCxn id="9" idx="3"/>
          </p:cNvCxnSpPr>
          <p:nvPr/>
        </p:nvCxnSpPr>
        <p:spPr>
          <a:xfrm flipV="1">
            <a:off x="7547148" y="4406130"/>
            <a:ext cx="488607" cy="6163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9" idx="5"/>
            <a:endCxn id="18" idx="0"/>
          </p:cNvCxnSpPr>
          <p:nvPr/>
        </p:nvCxnSpPr>
        <p:spPr>
          <a:xfrm>
            <a:off x="8448847" y="4406130"/>
            <a:ext cx="377654" cy="5270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13" idx="4"/>
            <a:endCxn id="18" idx="7"/>
          </p:cNvCxnSpPr>
          <p:nvPr/>
        </p:nvCxnSpPr>
        <p:spPr>
          <a:xfrm flipH="1">
            <a:off x="9033047" y="4495404"/>
            <a:ext cx="263352" cy="5270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3" idx="2"/>
            <a:endCxn id="9" idx="6"/>
          </p:cNvCxnSpPr>
          <p:nvPr/>
        </p:nvCxnSpPr>
        <p:spPr>
          <a:xfrm flipH="1">
            <a:off x="8534401" y="4190604"/>
            <a:ext cx="4698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14" idx="2"/>
            <a:endCxn id="11" idx="6"/>
          </p:cNvCxnSpPr>
          <p:nvPr/>
        </p:nvCxnSpPr>
        <p:spPr>
          <a:xfrm flipH="1">
            <a:off x="5912022" y="4232674"/>
            <a:ext cx="933280" cy="3159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12" idx="2"/>
            <a:endCxn id="11" idx="7"/>
          </p:cNvCxnSpPr>
          <p:nvPr/>
        </p:nvCxnSpPr>
        <p:spPr>
          <a:xfrm flipH="1">
            <a:off x="5826469" y="3225008"/>
            <a:ext cx="637831" cy="1108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11" idx="0"/>
            <a:endCxn id="15" idx="5"/>
          </p:cNvCxnSpPr>
          <p:nvPr/>
        </p:nvCxnSpPr>
        <p:spPr>
          <a:xfrm flipH="1" flipV="1">
            <a:off x="4880148" y="2714650"/>
            <a:ext cx="739775" cy="15291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7" idx="0"/>
            <a:endCxn id="15" idx="4"/>
          </p:cNvCxnSpPr>
          <p:nvPr/>
        </p:nvCxnSpPr>
        <p:spPr>
          <a:xfrm flipV="1">
            <a:off x="4483102" y="2803923"/>
            <a:ext cx="190501" cy="2313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4" idx="6"/>
            <a:endCxn id="15" idx="2"/>
          </p:cNvCxnSpPr>
          <p:nvPr/>
        </p:nvCxnSpPr>
        <p:spPr>
          <a:xfrm flipV="1">
            <a:off x="3759201" y="2499125"/>
            <a:ext cx="622301" cy="980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" idx="5"/>
            <a:endCxn id="7" idx="1"/>
          </p:cNvCxnSpPr>
          <p:nvPr/>
        </p:nvCxnSpPr>
        <p:spPr>
          <a:xfrm>
            <a:off x="3673647" y="2812678"/>
            <a:ext cx="602908" cy="3118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4" idx="4"/>
            <a:endCxn id="5" idx="0"/>
          </p:cNvCxnSpPr>
          <p:nvPr/>
        </p:nvCxnSpPr>
        <p:spPr>
          <a:xfrm>
            <a:off x="3467100" y="2901951"/>
            <a:ext cx="114300" cy="55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7" idx="4"/>
            <a:endCxn id="16" idx="0"/>
          </p:cNvCxnSpPr>
          <p:nvPr/>
        </p:nvCxnSpPr>
        <p:spPr>
          <a:xfrm flipH="1">
            <a:off x="4102443" y="3644902"/>
            <a:ext cx="380659" cy="5877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5" idx="5"/>
            <a:endCxn id="16" idx="1"/>
          </p:cNvCxnSpPr>
          <p:nvPr/>
        </p:nvCxnSpPr>
        <p:spPr>
          <a:xfrm>
            <a:off x="3787947" y="3981078"/>
            <a:ext cx="107949" cy="340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6" idx="6"/>
            <a:endCxn id="16" idx="2"/>
          </p:cNvCxnSpPr>
          <p:nvPr/>
        </p:nvCxnSpPr>
        <p:spPr>
          <a:xfrm>
            <a:off x="3073402" y="4495404"/>
            <a:ext cx="736940" cy="420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6" idx="7"/>
            <a:endCxn id="5" idx="3"/>
          </p:cNvCxnSpPr>
          <p:nvPr/>
        </p:nvCxnSpPr>
        <p:spPr>
          <a:xfrm flipV="1">
            <a:off x="2987848" y="3981076"/>
            <a:ext cx="387007" cy="2988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11" idx="1"/>
            <a:endCxn id="7" idx="5"/>
          </p:cNvCxnSpPr>
          <p:nvPr/>
        </p:nvCxnSpPr>
        <p:spPr>
          <a:xfrm flipH="1" flipV="1">
            <a:off x="4689648" y="3555628"/>
            <a:ext cx="723729" cy="7774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11" idx="2"/>
            <a:endCxn id="16" idx="6"/>
          </p:cNvCxnSpPr>
          <p:nvPr/>
        </p:nvCxnSpPr>
        <p:spPr>
          <a:xfrm flipH="1" flipV="1">
            <a:off x="4394542" y="4537474"/>
            <a:ext cx="933280" cy="111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>
            <a:off x="5912023" y="2216151"/>
            <a:ext cx="361778" cy="31369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Oval 45"/>
          <p:cNvSpPr/>
          <p:nvPr/>
        </p:nvSpPr>
        <p:spPr>
          <a:xfrm>
            <a:off x="2137317" y="1761894"/>
            <a:ext cx="4025590" cy="4125951"/>
          </a:xfrm>
          <a:prstGeom prst="ellipse">
            <a:avLst/>
          </a:prstGeom>
          <a:solidFill>
            <a:srgbClr val="FF0000">
              <a:alpha val="4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/>
          <p:cNvSpPr/>
          <p:nvPr/>
        </p:nvSpPr>
        <p:spPr>
          <a:xfrm>
            <a:off x="6285571" y="1858537"/>
            <a:ext cx="3832302" cy="4125951"/>
          </a:xfrm>
          <a:prstGeom prst="ellipse">
            <a:avLst/>
          </a:prstGeom>
          <a:solidFill>
            <a:schemeClr val="accent4">
              <a:lumMod val="75000"/>
              <a:alpha val="4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586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Criterion: Min-cut?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5597912"/>
            <a:ext cx="7886700" cy="1170879"/>
          </a:xfrm>
        </p:spPr>
        <p:txBody>
          <a:bodyPr/>
          <a:lstStyle/>
          <a:p>
            <a:r>
              <a:rPr lang="en-US" dirty="0"/>
              <a:t>Min-cut carves out small isolated parts of the graph</a:t>
            </a:r>
          </a:p>
          <a:p>
            <a:r>
              <a:rPr lang="en-US" dirty="0"/>
              <a:t>In image segmentation: individual pixels</a:t>
            </a:r>
          </a:p>
        </p:txBody>
      </p:sp>
      <p:sp>
        <p:nvSpPr>
          <p:cNvPr id="4" name="Oval 3"/>
          <p:cNvSpPr/>
          <p:nvPr/>
        </p:nvSpPr>
        <p:spPr>
          <a:xfrm>
            <a:off x="3175001" y="2292350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Oval 4"/>
          <p:cNvSpPr/>
          <p:nvPr/>
        </p:nvSpPr>
        <p:spPr>
          <a:xfrm>
            <a:off x="3289301" y="3460751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Oval 5"/>
          <p:cNvSpPr/>
          <p:nvPr/>
        </p:nvSpPr>
        <p:spPr>
          <a:xfrm>
            <a:off x="2489201" y="4190604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4191001" y="3035301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7048500" y="2216150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7950200" y="3885804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8242301" y="2700735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5327822" y="4243798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/>
          <p:nvPr/>
        </p:nvSpPr>
        <p:spPr>
          <a:xfrm>
            <a:off x="6464300" y="2920208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/>
          <p:cNvSpPr/>
          <p:nvPr/>
        </p:nvSpPr>
        <p:spPr>
          <a:xfrm>
            <a:off x="9004299" y="3885804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6845303" y="3927874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/>
          <p:cNvSpPr/>
          <p:nvPr/>
        </p:nvSpPr>
        <p:spPr>
          <a:xfrm>
            <a:off x="4381502" y="2194323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/>
          <p:cNvSpPr/>
          <p:nvPr/>
        </p:nvSpPr>
        <p:spPr>
          <a:xfrm>
            <a:off x="3810342" y="4232674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/>
          <p:cNvSpPr/>
          <p:nvPr/>
        </p:nvSpPr>
        <p:spPr>
          <a:xfrm>
            <a:off x="7048501" y="4933158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/>
          <p:cNvSpPr/>
          <p:nvPr/>
        </p:nvSpPr>
        <p:spPr>
          <a:xfrm>
            <a:off x="8534401" y="4933158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0" name="Straight Connector 19"/>
          <p:cNvCxnSpPr>
            <a:stCxn id="15" idx="6"/>
            <a:endCxn id="8" idx="2"/>
          </p:cNvCxnSpPr>
          <p:nvPr/>
        </p:nvCxnSpPr>
        <p:spPr>
          <a:xfrm>
            <a:off x="4965701" y="2499125"/>
            <a:ext cx="2082798" cy="218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2" idx="7"/>
            <a:endCxn id="8" idx="3"/>
          </p:cNvCxnSpPr>
          <p:nvPr/>
        </p:nvCxnSpPr>
        <p:spPr>
          <a:xfrm flipV="1">
            <a:off x="6962945" y="2736478"/>
            <a:ext cx="171108" cy="273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2" idx="6"/>
            <a:endCxn id="10" idx="2"/>
          </p:cNvCxnSpPr>
          <p:nvPr/>
        </p:nvCxnSpPr>
        <p:spPr>
          <a:xfrm flipV="1">
            <a:off x="7048500" y="3005536"/>
            <a:ext cx="1193801" cy="219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9" idx="0"/>
            <a:endCxn id="8" idx="5"/>
          </p:cNvCxnSpPr>
          <p:nvPr/>
        </p:nvCxnSpPr>
        <p:spPr>
          <a:xfrm flipH="1" flipV="1">
            <a:off x="7547146" y="2736477"/>
            <a:ext cx="695154" cy="11493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9" idx="7"/>
            <a:endCxn id="10" idx="4"/>
          </p:cNvCxnSpPr>
          <p:nvPr/>
        </p:nvCxnSpPr>
        <p:spPr>
          <a:xfrm flipV="1">
            <a:off x="8448846" y="3310336"/>
            <a:ext cx="85554" cy="664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3" idx="1"/>
            <a:endCxn id="10" idx="5"/>
          </p:cNvCxnSpPr>
          <p:nvPr/>
        </p:nvCxnSpPr>
        <p:spPr>
          <a:xfrm flipH="1" flipV="1">
            <a:off x="8740946" y="3221062"/>
            <a:ext cx="348906" cy="7540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9" idx="2"/>
            <a:endCxn id="14" idx="6"/>
          </p:cNvCxnSpPr>
          <p:nvPr/>
        </p:nvCxnSpPr>
        <p:spPr>
          <a:xfrm flipH="1">
            <a:off x="7429504" y="4190604"/>
            <a:ext cx="520697" cy="420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2" idx="5"/>
            <a:endCxn id="14" idx="0"/>
          </p:cNvCxnSpPr>
          <p:nvPr/>
        </p:nvCxnSpPr>
        <p:spPr>
          <a:xfrm>
            <a:off x="6962947" y="3440534"/>
            <a:ext cx="174457" cy="487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0" idx="3"/>
            <a:endCxn id="14" idx="7"/>
          </p:cNvCxnSpPr>
          <p:nvPr/>
        </p:nvCxnSpPr>
        <p:spPr>
          <a:xfrm flipH="1">
            <a:off x="7343948" y="3221062"/>
            <a:ext cx="983906" cy="7960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7" idx="0"/>
            <a:endCxn id="14" idx="4"/>
          </p:cNvCxnSpPr>
          <p:nvPr/>
        </p:nvCxnSpPr>
        <p:spPr>
          <a:xfrm flipH="1" flipV="1">
            <a:off x="7137403" y="4537474"/>
            <a:ext cx="203198" cy="3956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7" idx="7"/>
            <a:endCxn id="9" idx="3"/>
          </p:cNvCxnSpPr>
          <p:nvPr/>
        </p:nvCxnSpPr>
        <p:spPr>
          <a:xfrm flipV="1">
            <a:off x="7547148" y="4406130"/>
            <a:ext cx="488607" cy="6163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9" idx="5"/>
            <a:endCxn id="18" idx="0"/>
          </p:cNvCxnSpPr>
          <p:nvPr/>
        </p:nvCxnSpPr>
        <p:spPr>
          <a:xfrm>
            <a:off x="8448847" y="4406130"/>
            <a:ext cx="377654" cy="5270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13" idx="4"/>
            <a:endCxn id="18" idx="7"/>
          </p:cNvCxnSpPr>
          <p:nvPr/>
        </p:nvCxnSpPr>
        <p:spPr>
          <a:xfrm flipH="1">
            <a:off x="9033047" y="4495404"/>
            <a:ext cx="263352" cy="5270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3" idx="2"/>
            <a:endCxn id="9" idx="6"/>
          </p:cNvCxnSpPr>
          <p:nvPr/>
        </p:nvCxnSpPr>
        <p:spPr>
          <a:xfrm flipH="1">
            <a:off x="8534401" y="4190604"/>
            <a:ext cx="4698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14" idx="2"/>
            <a:endCxn id="11" idx="6"/>
          </p:cNvCxnSpPr>
          <p:nvPr/>
        </p:nvCxnSpPr>
        <p:spPr>
          <a:xfrm flipH="1">
            <a:off x="5912022" y="4232674"/>
            <a:ext cx="933280" cy="3159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12" idx="2"/>
            <a:endCxn id="11" idx="7"/>
          </p:cNvCxnSpPr>
          <p:nvPr/>
        </p:nvCxnSpPr>
        <p:spPr>
          <a:xfrm flipH="1">
            <a:off x="5826469" y="3225008"/>
            <a:ext cx="637831" cy="1108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11" idx="0"/>
            <a:endCxn id="15" idx="5"/>
          </p:cNvCxnSpPr>
          <p:nvPr/>
        </p:nvCxnSpPr>
        <p:spPr>
          <a:xfrm flipH="1" flipV="1">
            <a:off x="4880148" y="2714650"/>
            <a:ext cx="739775" cy="15291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7" idx="0"/>
            <a:endCxn id="15" idx="4"/>
          </p:cNvCxnSpPr>
          <p:nvPr/>
        </p:nvCxnSpPr>
        <p:spPr>
          <a:xfrm flipV="1">
            <a:off x="4483102" y="2803923"/>
            <a:ext cx="190501" cy="2313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4" idx="6"/>
            <a:endCxn id="15" idx="2"/>
          </p:cNvCxnSpPr>
          <p:nvPr/>
        </p:nvCxnSpPr>
        <p:spPr>
          <a:xfrm flipV="1">
            <a:off x="3759201" y="2499125"/>
            <a:ext cx="622301" cy="980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" idx="5"/>
            <a:endCxn id="7" idx="1"/>
          </p:cNvCxnSpPr>
          <p:nvPr/>
        </p:nvCxnSpPr>
        <p:spPr>
          <a:xfrm>
            <a:off x="3673647" y="2812678"/>
            <a:ext cx="602908" cy="3118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4" idx="4"/>
            <a:endCxn id="5" idx="0"/>
          </p:cNvCxnSpPr>
          <p:nvPr/>
        </p:nvCxnSpPr>
        <p:spPr>
          <a:xfrm>
            <a:off x="3467100" y="2901951"/>
            <a:ext cx="114300" cy="55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7" idx="4"/>
            <a:endCxn id="16" idx="0"/>
          </p:cNvCxnSpPr>
          <p:nvPr/>
        </p:nvCxnSpPr>
        <p:spPr>
          <a:xfrm flipH="1">
            <a:off x="4102443" y="3644902"/>
            <a:ext cx="380659" cy="5877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5" idx="5"/>
            <a:endCxn id="16" idx="1"/>
          </p:cNvCxnSpPr>
          <p:nvPr/>
        </p:nvCxnSpPr>
        <p:spPr>
          <a:xfrm>
            <a:off x="3787947" y="3981078"/>
            <a:ext cx="107949" cy="340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6" idx="6"/>
            <a:endCxn id="16" idx="2"/>
          </p:cNvCxnSpPr>
          <p:nvPr/>
        </p:nvCxnSpPr>
        <p:spPr>
          <a:xfrm>
            <a:off x="3073402" y="4495404"/>
            <a:ext cx="736940" cy="420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6" idx="7"/>
            <a:endCxn id="5" idx="3"/>
          </p:cNvCxnSpPr>
          <p:nvPr/>
        </p:nvCxnSpPr>
        <p:spPr>
          <a:xfrm flipV="1">
            <a:off x="2987848" y="3981076"/>
            <a:ext cx="387007" cy="2988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11" idx="1"/>
            <a:endCxn id="7" idx="5"/>
          </p:cNvCxnSpPr>
          <p:nvPr/>
        </p:nvCxnSpPr>
        <p:spPr>
          <a:xfrm flipH="1" flipV="1">
            <a:off x="4689648" y="3555628"/>
            <a:ext cx="723729" cy="7774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11" idx="2"/>
            <a:endCxn id="16" idx="6"/>
          </p:cNvCxnSpPr>
          <p:nvPr/>
        </p:nvCxnSpPr>
        <p:spPr>
          <a:xfrm flipH="1" flipV="1">
            <a:off x="4394542" y="4537474"/>
            <a:ext cx="933280" cy="111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H="1">
            <a:off x="8242300" y="4537474"/>
            <a:ext cx="1609552" cy="19784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7919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Normalized cuts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“Cut” = total weight of cut edges</a:t>
            </a:r>
          </a:p>
          <a:p>
            <a:r>
              <a:rPr lang="en-US" dirty="0"/>
              <a:t>Small cut means the groups don’t “like” each other</a:t>
            </a:r>
          </a:p>
          <a:p>
            <a:r>
              <a:rPr lang="en-US" dirty="0"/>
              <a:t>But need to normalize </a:t>
            </a:r>
            <a:r>
              <a:rPr lang="en-US" dirty="0" err="1"/>
              <a:t>w.r.t</a:t>
            </a:r>
            <a:r>
              <a:rPr lang="en-US" dirty="0"/>
              <a:t> how much they like </a:t>
            </a:r>
            <a:r>
              <a:rPr lang="en-US" i="1" dirty="0"/>
              <a:t>themselves</a:t>
            </a:r>
          </a:p>
          <a:p>
            <a:r>
              <a:rPr lang="en-US" i="1" dirty="0"/>
              <a:t>“Volume” </a:t>
            </a:r>
            <a:r>
              <a:rPr lang="en-US" dirty="0"/>
              <a:t>of a subgraph = total weight of edges within the subgraph</a:t>
            </a:r>
          </a:p>
        </p:txBody>
      </p:sp>
    </p:spTree>
    <p:extLst>
      <p:ext uri="{BB962C8B-B14F-4D97-AF65-F5344CB8AC3E}">
        <p14:creationId xmlns:p14="http://schemas.microsoft.com/office/powerpoint/2010/main" val="38652746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Normalized cut</a:t>
            </a:r>
          </a:p>
        </p:txBody>
      </p:sp>
      <p:sp>
        <p:nvSpPr>
          <p:cNvPr id="4" name="Oval 3"/>
          <p:cNvSpPr/>
          <p:nvPr/>
        </p:nvSpPr>
        <p:spPr>
          <a:xfrm>
            <a:off x="3175001" y="2292350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Oval 4"/>
          <p:cNvSpPr/>
          <p:nvPr/>
        </p:nvSpPr>
        <p:spPr>
          <a:xfrm>
            <a:off x="3289301" y="3460751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Oval 5"/>
          <p:cNvSpPr/>
          <p:nvPr/>
        </p:nvSpPr>
        <p:spPr>
          <a:xfrm>
            <a:off x="2489201" y="4190604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Oval 6"/>
          <p:cNvSpPr/>
          <p:nvPr/>
        </p:nvSpPr>
        <p:spPr>
          <a:xfrm>
            <a:off x="4191001" y="3035301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Oval 7"/>
          <p:cNvSpPr/>
          <p:nvPr/>
        </p:nvSpPr>
        <p:spPr>
          <a:xfrm>
            <a:off x="7048500" y="2216150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Oval 8"/>
          <p:cNvSpPr/>
          <p:nvPr/>
        </p:nvSpPr>
        <p:spPr>
          <a:xfrm>
            <a:off x="7950200" y="3885804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Oval 9"/>
          <p:cNvSpPr/>
          <p:nvPr/>
        </p:nvSpPr>
        <p:spPr>
          <a:xfrm>
            <a:off x="8242301" y="2700735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Oval 10"/>
          <p:cNvSpPr/>
          <p:nvPr/>
        </p:nvSpPr>
        <p:spPr>
          <a:xfrm>
            <a:off x="5327822" y="4243798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Oval 11"/>
          <p:cNvSpPr/>
          <p:nvPr/>
        </p:nvSpPr>
        <p:spPr>
          <a:xfrm>
            <a:off x="6464300" y="2920208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Oval 12"/>
          <p:cNvSpPr/>
          <p:nvPr/>
        </p:nvSpPr>
        <p:spPr>
          <a:xfrm>
            <a:off x="9004299" y="3885804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Oval 13"/>
          <p:cNvSpPr/>
          <p:nvPr/>
        </p:nvSpPr>
        <p:spPr>
          <a:xfrm>
            <a:off x="6845303" y="3927874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Oval 14"/>
          <p:cNvSpPr/>
          <p:nvPr/>
        </p:nvSpPr>
        <p:spPr>
          <a:xfrm>
            <a:off x="4381502" y="2194323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Oval 15"/>
          <p:cNvSpPr/>
          <p:nvPr/>
        </p:nvSpPr>
        <p:spPr>
          <a:xfrm>
            <a:off x="3810342" y="4232674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Oval 16"/>
          <p:cNvSpPr/>
          <p:nvPr/>
        </p:nvSpPr>
        <p:spPr>
          <a:xfrm>
            <a:off x="7048501" y="4933158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Oval 17"/>
          <p:cNvSpPr/>
          <p:nvPr/>
        </p:nvSpPr>
        <p:spPr>
          <a:xfrm>
            <a:off x="8534401" y="4933158"/>
            <a:ext cx="584201" cy="6096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20" name="Straight Connector 19"/>
          <p:cNvCxnSpPr>
            <a:stCxn id="15" idx="6"/>
            <a:endCxn id="8" idx="2"/>
          </p:cNvCxnSpPr>
          <p:nvPr/>
        </p:nvCxnSpPr>
        <p:spPr>
          <a:xfrm>
            <a:off x="4965701" y="2499125"/>
            <a:ext cx="2082798" cy="218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2" idx="7"/>
            <a:endCxn id="8" idx="3"/>
          </p:cNvCxnSpPr>
          <p:nvPr/>
        </p:nvCxnSpPr>
        <p:spPr>
          <a:xfrm flipV="1">
            <a:off x="6962945" y="2736478"/>
            <a:ext cx="171108" cy="27300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12" idx="6"/>
            <a:endCxn id="10" idx="2"/>
          </p:cNvCxnSpPr>
          <p:nvPr/>
        </p:nvCxnSpPr>
        <p:spPr>
          <a:xfrm flipV="1">
            <a:off x="7048500" y="3005536"/>
            <a:ext cx="1193801" cy="2194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9" idx="0"/>
            <a:endCxn id="8" idx="5"/>
          </p:cNvCxnSpPr>
          <p:nvPr/>
        </p:nvCxnSpPr>
        <p:spPr>
          <a:xfrm flipH="1" flipV="1">
            <a:off x="7547146" y="2736477"/>
            <a:ext cx="695154" cy="11493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9" idx="7"/>
            <a:endCxn id="10" idx="4"/>
          </p:cNvCxnSpPr>
          <p:nvPr/>
        </p:nvCxnSpPr>
        <p:spPr>
          <a:xfrm flipV="1">
            <a:off x="8448846" y="3310336"/>
            <a:ext cx="85554" cy="6647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>
            <a:stCxn id="13" idx="1"/>
            <a:endCxn id="10" idx="5"/>
          </p:cNvCxnSpPr>
          <p:nvPr/>
        </p:nvCxnSpPr>
        <p:spPr>
          <a:xfrm flipH="1" flipV="1">
            <a:off x="8740946" y="3221062"/>
            <a:ext cx="348906" cy="75401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>
            <a:stCxn id="9" idx="2"/>
            <a:endCxn id="14" idx="6"/>
          </p:cNvCxnSpPr>
          <p:nvPr/>
        </p:nvCxnSpPr>
        <p:spPr>
          <a:xfrm flipH="1">
            <a:off x="7429504" y="4190604"/>
            <a:ext cx="520697" cy="420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stCxn id="12" idx="5"/>
            <a:endCxn id="14" idx="0"/>
          </p:cNvCxnSpPr>
          <p:nvPr/>
        </p:nvCxnSpPr>
        <p:spPr>
          <a:xfrm>
            <a:off x="6962947" y="3440534"/>
            <a:ext cx="174457" cy="4873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>
            <a:stCxn id="10" idx="3"/>
            <a:endCxn id="14" idx="7"/>
          </p:cNvCxnSpPr>
          <p:nvPr/>
        </p:nvCxnSpPr>
        <p:spPr>
          <a:xfrm flipH="1">
            <a:off x="7343948" y="3221062"/>
            <a:ext cx="983906" cy="79608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7" idx="0"/>
            <a:endCxn id="14" idx="4"/>
          </p:cNvCxnSpPr>
          <p:nvPr/>
        </p:nvCxnSpPr>
        <p:spPr>
          <a:xfrm flipH="1" flipV="1">
            <a:off x="7137403" y="4537474"/>
            <a:ext cx="203198" cy="3956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7" idx="7"/>
            <a:endCxn id="9" idx="3"/>
          </p:cNvCxnSpPr>
          <p:nvPr/>
        </p:nvCxnSpPr>
        <p:spPr>
          <a:xfrm flipV="1">
            <a:off x="7547148" y="4406130"/>
            <a:ext cx="488607" cy="6163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9" idx="5"/>
            <a:endCxn id="18" idx="0"/>
          </p:cNvCxnSpPr>
          <p:nvPr/>
        </p:nvCxnSpPr>
        <p:spPr>
          <a:xfrm>
            <a:off x="8448847" y="4406130"/>
            <a:ext cx="377654" cy="5270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13" idx="4"/>
            <a:endCxn id="18" idx="7"/>
          </p:cNvCxnSpPr>
          <p:nvPr/>
        </p:nvCxnSpPr>
        <p:spPr>
          <a:xfrm flipH="1">
            <a:off x="9033047" y="4495404"/>
            <a:ext cx="263352" cy="52702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3" idx="2"/>
            <a:endCxn id="9" idx="6"/>
          </p:cNvCxnSpPr>
          <p:nvPr/>
        </p:nvCxnSpPr>
        <p:spPr>
          <a:xfrm flipH="1">
            <a:off x="8534401" y="4190604"/>
            <a:ext cx="46989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>
            <a:stCxn id="14" idx="2"/>
            <a:endCxn id="11" idx="6"/>
          </p:cNvCxnSpPr>
          <p:nvPr/>
        </p:nvCxnSpPr>
        <p:spPr>
          <a:xfrm flipH="1">
            <a:off x="5912022" y="4232674"/>
            <a:ext cx="933280" cy="3159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>
            <a:stCxn id="12" idx="2"/>
            <a:endCxn id="11" idx="7"/>
          </p:cNvCxnSpPr>
          <p:nvPr/>
        </p:nvCxnSpPr>
        <p:spPr>
          <a:xfrm flipH="1">
            <a:off x="5826469" y="3225008"/>
            <a:ext cx="637831" cy="11080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11" idx="0"/>
            <a:endCxn id="15" idx="5"/>
          </p:cNvCxnSpPr>
          <p:nvPr/>
        </p:nvCxnSpPr>
        <p:spPr>
          <a:xfrm flipH="1" flipV="1">
            <a:off x="4880148" y="2714650"/>
            <a:ext cx="739775" cy="152914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7" idx="0"/>
            <a:endCxn id="15" idx="4"/>
          </p:cNvCxnSpPr>
          <p:nvPr/>
        </p:nvCxnSpPr>
        <p:spPr>
          <a:xfrm flipV="1">
            <a:off x="4483102" y="2803923"/>
            <a:ext cx="190501" cy="23137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4" idx="6"/>
            <a:endCxn id="15" idx="2"/>
          </p:cNvCxnSpPr>
          <p:nvPr/>
        </p:nvCxnSpPr>
        <p:spPr>
          <a:xfrm flipV="1">
            <a:off x="3759201" y="2499125"/>
            <a:ext cx="622301" cy="980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stCxn id="4" idx="5"/>
            <a:endCxn id="7" idx="1"/>
          </p:cNvCxnSpPr>
          <p:nvPr/>
        </p:nvCxnSpPr>
        <p:spPr>
          <a:xfrm>
            <a:off x="3673647" y="2812678"/>
            <a:ext cx="602908" cy="3118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>
            <a:stCxn id="4" idx="4"/>
            <a:endCxn id="5" idx="0"/>
          </p:cNvCxnSpPr>
          <p:nvPr/>
        </p:nvCxnSpPr>
        <p:spPr>
          <a:xfrm>
            <a:off x="3467100" y="2901951"/>
            <a:ext cx="114300" cy="558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>
            <a:stCxn id="7" idx="4"/>
            <a:endCxn id="16" idx="0"/>
          </p:cNvCxnSpPr>
          <p:nvPr/>
        </p:nvCxnSpPr>
        <p:spPr>
          <a:xfrm flipH="1">
            <a:off x="4102443" y="3644902"/>
            <a:ext cx="380659" cy="58777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Straight Connector 89"/>
          <p:cNvCxnSpPr>
            <a:stCxn id="5" idx="5"/>
            <a:endCxn id="16" idx="1"/>
          </p:cNvCxnSpPr>
          <p:nvPr/>
        </p:nvCxnSpPr>
        <p:spPr>
          <a:xfrm>
            <a:off x="3787947" y="3981078"/>
            <a:ext cx="107949" cy="34087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>
            <a:stCxn id="6" idx="6"/>
            <a:endCxn id="16" idx="2"/>
          </p:cNvCxnSpPr>
          <p:nvPr/>
        </p:nvCxnSpPr>
        <p:spPr>
          <a:xfrm>
            <a:off x="3073402" y="4495404"/>
            <a:ext cx="736940" cy="420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/>
          <p:cNvCxnSpPr>
            <a:stCxn id="6" idx="7"/>
            <a:endCxn id="5" idx="3"/>
          </p:cNvCxnSpPr>
          <p:nvPr/>
        </p:nvCxnSpPr>
        <p:spPr>
          <a:xfrm flipV="1">
            <a:off x="2987848" y="3981076"/>
            <a:ext cx="387007" cy="29880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/>
          <p:cNvCxnSpPr>
            <a:stCxn id="11" idx="1"/>
            <a:endCxn id="7" idx="5"/>
          </p:cNvCxnSpPr>
          <p:nvPr/>
        </p:nvCxnSpPr>
        <p:spPr>
          <a:xfrm flipH="1" flipV="1">
            <a:off x="4689648" y="3555628"/>
            <a:ext cx="723729" cy="77744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/>
          <p:cNvCxnSpPr>
            <a:stCxn id="11" idx="2"/>
            <a:endCxn id="16" idx="6"/>
          </p:cNvCxnSpPr>
          <p:nvPr/>
        </p:nvCxnSpPr>
        <p:spPr>
          <a:xfrm flipH="1" flipV="1">
            <a:off x="4394542" y="4537474"/>
            <a:ext cx="933280" cy="111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Straight Connector 122"/>
          <p:cNvCxnSpPr/>
          <p:nvPr/>
        </p:nvCxnSpPr>
        <p:spPr>
          <a:xfrm flipH="1" flipV="1">
            <a:off x="5438947" y="2195848"/>
            <a:ext cx="1025352" cy="264642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1844849" y="5022431"/>
                <a:ext cx="4301952" cy="10155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mr-IN" sz="27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700" i="1">
                              <a:latin typeface="Cambria Math" charset="0"/>
                            </a:rPr>
                            <m:t>𝑐𝑢𝑡</m:t>
                          </m:r>
                          <m:r>
                            <a:rPr lang="en-US" sz="27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700" i="1">
                              <a:latin typeface="Cambria Math" charset="0"/>
                            </a:rPr>
                            <m:t>𝐴</m:t>
                          </m:r>
                          <m:r>
                            <a:rPr lang="en-US" sz="2700" i="1">
                              <a:latin typeface="Cambria Math" charset="0"/>
                            </a:rPr>
                            <m:t>, </m:t>
                          </m:r>
                          <m:acc>
                            <m:accPr>
                              <m:chr m:val="̅"/>
                              <m:ctrlPr>
                                <a:rPr lang="en-US" sz="27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700" i="1">
                                  <a:latin typeface="Cambria Math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sz="2700" i="1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sz="2700" i="1">
                              <a:latin typeface="Cambria Math" charset="0"/>
                            </a:rPr>
                            <m:t>𝑣𝑜𝑙</m:t>
                          </m:r>
                          <m:r>
                            <a:rPr lang="en-US" sz="27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700" i="1">
                              <a:latin typeface="Cambria Math" charset="0"/>
                            </a:rPr>
                            <m:t>𝐴</m:t>
                          </m:r>
                          <m:r>
                            <a:rPr lang="en-US" sz="2700" i="1">
                              <a:latin typeface="Cambria Math" charset="0"/>
                            </a:rPr>
                            <m:t>)</m:t>
                          </m:r>
                        </m:den>
                      </m:f>
                      <m:r>
                        <a:rPr lang="en-US" sz="2700" i="1">
                          <a:latin typeface="Cambria Math" charset="0"/>
                        </a:rPr>
                        <m:t>+ </m:t>
                      </m:r>
                      <m:f>
                        <m:fPr>
                          <m:ctrlPr>
                            <a:rPr lang="mr-IN" sz="27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700" i="1">
                              <a:latin typeface="Cambria Math" charset="0"/>
                            </a:rPr>
                            <m:t>𝑐𝑢𝑡</m:t>
                          </m:r>
                          <m:r>
                            <a:rPr lang="en-US" sz="2700" i="1">
                              <a:latin typeface="Cambria Math" charset="0"/>
                            </a:rPr>
                            <m:t>(</m:t>
                          </m:r>
                          <m:r>
                            <a:rPr lang="en-US" sz="2700" i="1">
                              <a:latin typeface="Cambria Math" charset="0"/>
                            </a:rPr>
                            <m:t>𝐴</m:t>
                          </m:r>
                          <m:r>
                            <a:rPr lang="en-US" sz="2700" i="1">
                              <a:latin typeface="Cambria Math" charset="0"/>
                            </a:rPr>
                            <m:t>,</m:t>
                          </m:r>
                          <m:acc>
                            <m:accPr>
                              <m:chr m:val="̅"/>
                              <m:ctrlPr>
                                <a:rPr lang="en-US" sz="27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700" i="1">
                                  <a:latin typeface="Cambria Math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sz="2700" i="1">
                              <a:latin typeface="Cambria Math" charset="0"/>
                            </a:rPr>
                            <m:t>)</m:t>
                          </m:r>
                        </m:num>
                        <m:den>
                          <m:r>
                            <a:rPr lang="en-US" sz="2700" i="1">
                              <a:latin typeface="Cambria Math" charset="0"/>
                            </a:rPr>
                            <m:t>𝑣𝑜𝑙</m:t>
                          </m:r>
                          <m:r>
                            <a:rPr lang="en-US" sz="2700" i="1">
                              <a:latin typeface="Cambria Math" charset="0"/>
                            </a:rPr>
                            <m:t>(</m:t>
                          </m:r>
                          <m:acc>
                            <m:accPr>
                              <m:chr m:val="̅"/>
                              <m:ctrlPr>
                                <a:rPr lang="en-US" sz="27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700" i="1">
                                  <a:latin typeface="Cambria Math" charset="0"/>
                                </a:rPr>
                                <m:t>𝐴</m:t>
                              </m:r>
                            </m:e>
                          </m:acc>
                          <m:r>
                            <a:rPr lang="en-US" sz="2700" i="1">
                              <a:latin typeface="Cambria Math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7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4849" y="5022431"/>
                <a:ext cx="4301952" cy="1015534"/>
              </a:xfrm>
              <a:prstGeom prst="rect">
                <a:avLst/>
              </a:prstGeom>
              <a:blipFill>
                <a:blip r:embed="rId2"/>
                <a:stretch>
                  <a:fillRect b="-9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105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Min-cut vs normalized cut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Both rely on interpreting images as graphs</a:t>
            </a:r>
          </a:p>
          <a:p>
            <a:r>
              <a:rPr lang="en-US" dirty="0"/>
              <a:t>By itself, min-cut gives small isolated pixels</a:t>
            </a:r>
          </a:p>
          <a:p>
            <a:pPr lvl="1"/>
            <a:r>
              <a:rPr lang="en-US" dirty="0"/>
              <a:t>But can work if we add other constraints</a:t>
            </a:r>
          </a:p>
          <a:p>
            <a:r>
              <a:rPr lang="en-US" dirty="0"/>
              <a:t>min-cut can be solved in polynomial time</a:t>
            </a:r>
          </a:p>
          <a:p>
            <a:pPr lvl="1"/>
            <a:r>
              <a:rPr lang="en-US" dirty="0"/>
              <a:t>Dual of max-flow</a:t>
            </a:r>
          </a:p>
          <a:p>
            <a:r>
              <a:rPr lang="en-US" dirty="0"/>
              <a:t>N-cut is NP-hard</a:t>
            </a:r>
          </a:p>
          <a:p>
            <a:pPr lvl="1"/>
            <a:r>
              <a:rPr lang="en-US" dirty="0"/>
              <a:t>But approximations exist!</a:t>
            </a:r>
          </a:p>
        </p:txBody>
      </p:sp>
    </p:spTree>
    <p:extLst>
      <p:ext uri="{BB962C8B-B14F-4D97-AF65-F5344CB8AC3E}">
        <p14:creationId xmlns:p14="http://schemas.microsoft.com/office/powerpoint/2010/main" val="328923219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 and matrices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w(</a:t>
                </a:r>
                <a:r>
                  <a:rPr lang="en-US" dirty="0" err="1"/>
                  <a:t>i,j</a:t>
                </a:r>
                <a:r>
                  <a:rPr lang="en-US" dirty="0"/>
                  <a:t>) = weight between </a:t>
                </a:r>
                <a:r>
                  <a:rPr lang="en-US" dirty="0" err="1"/>
                  <a:t>i</a:t>
                </a:r>
                <a:r>
                  <a:rPr lang="en-US" dirty="0"/>
                  <a:t> and j (</a:t>
                </a:r>
                <a:r>
                  <a:rPr lang="en-US" i="1" dirty="0"/>
                  <a:t>Affinity matrix)</a:t>
                </a:r>
                <a:endParaRPr lang="en-US" dirty="0"/>
              </a:p>
              <a:p>
                <a:r>
                  <a:rPr lang="en-US" dirty="0"/>
                  <a:t>d(</a:t>
                </a:r>
                <a:r>
                  <a:rPr lang="en-US" dirty="0" err="1"/>
                  <a:t>i</a:t>
                </a:r>
                <a:r>
                  <a:rPr lang="en-US" dirty="0"/>
                  <a:t>) = degree of </a:t>
                </a:r>
                <a:r>
                  <a:rPr lang="en-US" dirty="0" err="1"/>
                  <a:t>i</a:t>
                </a:r>
                <a:r>
                  <a:rPr lang="en-US" dirty="0"/>
                  <a:t> =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supHide m:val="on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7"/>
                          </m:rP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</m:sub>
                      <m:sup/>
                      <m:e>
                        <m:r>
                          <a:rPr lang="en-US" b="0" i="1" smtClean="0">
                            <a:latin typeface="Cambria Math" charset="0"/>
                          </a:rPr>
                          <m:t>𝑤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)</m:t>
                        </m:r>
                      </m:e>
                    </m:nary>
                  </m:oMath>
                </a14:m>
                <a:endParaRPr lang="en-US" dirty="0"/>
              </a:p>
              <a:p>
                <a:r>
                  <a:rPr lang="en-US" dirty="0"/>
                  <a:t>D = diagonal matrix with d(</a:t>
                </a:r>
                <a:r>
                  <a:rPr lang="en-US" dirty="0" err="1"/>
                  <a:t>i</a:t>
                </a:r>
                <a:r>
                  <a:rPr lang="en-US" dirty="0"/>
                  <a:t>) on diagonal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391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2806391" y="3824869"/>
            <a:ext cx="2966225" cy="246441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/>
              <a:t>W</a:t>
            </a:r>
          </a:p>
        </p:txBody>
      </p:sp>
      <p:sp>
        <p:nvSpPr>
          <p:cNvPr id="5" name="Rectangle 4"/>
          <p:cNvSpPr/>
          <p:nvPr/>
        </p:nvSpPr>
        <p:spPr>
          <a:xfrm>
            <a:off x="6906323" y="3810000"/>
            <a:ext cx="2966225" cy="2464419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8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910040" y="3802566"/>
            <a:ext cx="2988527" cy="2486722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902499" y="4549699"/>
            <a:ext cx="1059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315738" y="4739269"/>
            <a:ext cx="468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/>
              <a:t>N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2706029" y="3813718"/>
            <a:ext cx="0" cy="247557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828263" y="3798849"/>
            <a:ext cx="0" cy="247557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6921191" y="6356196"/>
            <a:ext cx="2966225" cy="1115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2802674" y="6363630"/>
            <a:ext cx="2966225" cy="1115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062762" y="6296723"/>
            <a:ext cx="468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/>
              <a:t>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40753" y="6304157"/>
            <a:ext cx="468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/>
              <a:t>N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408236" y="4650059"/>
            <a:ext cx="4683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/>
              <a:t>N</a:t>
            </a:r>
          </a:p>
        </p:txBody>
      </p:sp>
    </p:spTree>
    <p:extLst>
      <p:ext uri="{BB962C8B-B14F-4D97-AF65-F5344CB8AC3E}">
        <p14:creationId xmlns:p14="http://schemas.microsoft.com/office/powerpoint/2010/main" val="223980368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 and matrices</a:t>
            </a:r>
          </a:p>
        </p:txBody>
      </p:sp>
      <p:sp>
        <p:nvSpPr>
          <p:cNvPr id="4" name="Oval 3"/>
          <p:cNvSpPr/>
          <p:nvPr/>
        </p:nvSpPr>
        <p:spPr>
          <a:xfrm>
            <a:off x="2293435" y="1690689"/>
            <a:ext cx="512956" cy="49495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1780479" y="2246818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3118626" y="2643048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7" name="Oval 6"/>
          <p:cNvSpPr/>
          <p:nvPr/>
        </p:nvSpPr>
        <p:spPr>
          <a:xfrm>
            <a:off x="1780479" y="3156004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8" name="Oval 7"/>
          <p:cNvSpPr/>
          <p:nvPr/>
        </p:nvSpPr>
        <p:spPr>
          <a:xfrm>
            <a:off x="2668470" y="3971000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9" name="Oval 8"/>
          <p:cNvSpPr/>
          <p:nvPr/>
        </p:nvSpPr>
        <p:spPr>
          <a:xfrm>
            <a:off x="6273812" y="3531388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10" name="Oval 9"/>
          <p:cNvSpPr/>
          <p:nvPr/>
        </p:nvSpPr>
        <p:spPr>
          <a:xfrm>
            <a:off x="4308093" y="3138609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11" name="Oval 10"/>
          <p:cNvSpPr/>
          <p:nvPr/>
        </p:nvSpPr>
        <p:spPr>
          <a:xfrm>
            <a:off x="5315419" y="3086434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</a:p>
        </p:txBody>
      </p:sp>
      <p:sp>
        <p:nvSpPr>
          <p:cNvPr id="12" name="Oval 11"/>
          <p:cNvSpPr/>
          <p:nvPr/>
        </p:nvSpPr>
        <p:spPr>
          <a:xfrm>
            <a:off x="4560855" y="2158171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13" name="Oval 12"/>
          <p:cNvSpPr/>
          <p:nvPr/>
        </p:nvSpPr>
        <p:spPr>
          <a:xfrm>
            <a:off x="5359792" y="1584036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cxnSp>
        <p:nvCxnSpPr>
          <p:cNvPr id="17" name="Straight Connector 16"/>
          <p:cNvCxnSpPr>
            <a:stCxn id="4" idx="5"/>
            <a:endCxn id="6" idx="1"/>
          </p:cNvCxnSpPr>
          <p:nvPr/>
        </p:nvCxnSpPr>
        <p:spPr>
          <a:xfrm>
            <a:off x="2731271" y="2113155"/>
            <a:ext cx="462477" cy="605014"/>
          </a:xfrm>
          <a:prstGeom prst="line">
            <a:avLst/>
          </a:prstGeom>
          <a:ln w="38100">
            <a:solidFill>
              <a:srgbClr val="FDE8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7" idx="7"/>
            <a:endCxn id="6" idx="2"/>
          </p:cNvCxnSpPr>
          <p:nvPr/>
        </p:nvCxnSpPr>
        <p:spPr>
          <a:xfrm flipV="1">
            <a:off x="2218314" y="2899527"/>
            <a:ext cx="900312" cy="331599"/>
          </a:xfrm>
          <a:prstGeom prst="line">
            <a:avLst/>
          </a:prstGeom>
          <a:ln w="38100">
            <a:solidFill>
              <a:srgbClr val="21A7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8" idx="0"/>
            <a:endCxn id="6" idx="4"/>
          </p:cNvCxnSpPr>
          <p:nvPr/>
        </p:nvCxnSpPr>
        <p:spPr>
          <a:xfrm flipV="1">
            <a:off x="2924948" y="3156004"/>
            <a:ext cx="450156" cy="814996"/>
          </a:xfrm>
          <a:prstGeom prst="line">
            <a:avLst/>
          </a:prstGeom>
          <a:ln w="38100">
            <a:solidFill>
              <a:srgbClr val="3857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stCxn id="8" idx="1"/>
            <a:endCxn id="7" idx="6"/>
          </p:cNvCxnSpPr>
          <p:nvPr/>
        </p:nvCxnSpPr>
        <p:spPr>
          <a:xfrm flipH="1" flipV="1">
            <a:off x="2293435" y="3412483"/>
            <a:ext cx="450156" cy="633639"/>
          </a:xfrm>
          <a:prstGeom prst="line">
            <a:avLst/>
          </a:prstGeom>
          <a:ln w="38100">
            <a:solidFill>
              <a:srgbClr val="453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8" idx="1"/>
            <a:endCxn id="5" idx="5"/>
          </p:cNvCxnSpPr>
          <p:nvPr/>
        </p:nvCxnSpPr>
        <p:spPr>
          <a:xfrm flipH="1" flipV="1">
            <a:off x="2218315" y="2684653"/>
            <a:ext cx="525277" cy="1361468"/>
          </a:xfrm>
          <a:prstGeom prst="line">
            <a:avLst/>
          </a:prstGeom>
          <a:ln w="38100">
            <a:solidFill>
              <a:srgbClr val="5ECA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6" idx="1"/>
            <a:endCxn id="5" idx="5"/>
          </p:cNvCxnSpPr>
          <p:nvPr/>
        </p:nvCxnSpPr>
        <p:spPr>
          <a:xfrm flipH="1" flipV="1">
            <a:off x="2218315" y="2684653"/>
            <a:ext cx="975433" cy="33516"/>
          </a:xfrm>
          <a:prstGeom prst="line">
            <a:avLst/>
          </a:prstGeom>
          <a:ln w="38100">
            <a:solidFill>
              <a:srgbClr val="CFE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4" idx="3"/>
            <a:endCxn id="5" idx="7"/>
          </p:cNvCxnSpPr>
          <p:nvPr/>
        </p:nvCxnSpPr>
        <p:spPr>
          <a:xfrm flipH="1">
            <a:off x="2218314" y="2113155"/>
            <a:ext cx="150242" cy="208784"/>
          </a:xfrm>
          <a:prstGeom prst="line">
            <a:avLst/>
          </a:prstGeom>
          <a:ln w="38100">
            <a:solidFill>
              <a:srgbClr val="3655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>
            <a:stCxn id="7" idx="0"/>
            <a:endCxn id="5" idx="4"/>
          </p:cNvCxnSpPr>
          <p:nvPr/>
        </p:nvCxnSpPr>
        <p:spPr>
          <a:xfrm flipV="1">
            <a:off x="2036957" y="2759774"/>
            <a:ext cx="0" cy="396230"/>
          </a:xfrm>
          <a:prstGeom prst="line">
            <a:avLst/>
          </a:prstGeom>
          <a:ln w="38100">
            <a:solidFill>
              <a:srgbClr val="2385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>
            <a:stCxn id="8" idx="0"/>
            <a:endCxn id="4" idx="4"/>
          </p:cNvCxnSpPr>
          <p:nvPr/>
        </p:nvCxnSpPr>
        <p:spPr>
          <a:xfrm flipH="1" flipV="1">
            <a:off x="2549914" y="2185640"/>
            <a:ext cx="375035" cy="1785361"/>
          </a:xfrm>
          <a:prstGeom prst="line">
            <a:avLst/>
          </a:prstGeom>
          <a:ln w="38100">
            <a:solidFill>
              <a:srgbClr val="209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>
            <a:stCxn id="7" idx="7"/>
            <a:endCxn id="4" idx="4"/>
          </p:cNvCxnSpPr>
          <p:nvPr/>
        </p:nvCxnSpPr>
        <p:spPr>
          <a:xfrm flipV="1">
            <a:off x="2218315" y="2185639"/>
            <a:ext cx="331599" cy="1045486"/>
          </a:xfrm>
          <a:prstGeom prst="line">
            <a:avLst/>
          </a:prstGeom>
          <a:ln w="38100">
            <a:solidFill>
              <a:srgbClr val="277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>
            <a:endCxn id="12" idx="7"/>
          </p:cNvCxnSpPr>
          <p:nvPr/>
        </p:nvCxnSpPr>
        <p:spPr>
          <a:xfrm flipH="1">
            <a:off x="4998691" y="1944312"/>
            <a:ext cx="368719" cy="288981"/>
          </a:xfrm>
          <a:prstGeom prst="line">
            <a:avLst/>
          </a:prstGeom>
          <a:ln w="38100">
            <a:solidFill>
              <a:srgbClr val="209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>
            <a:stCxn id="13" idx="4"/>
            <a:endCxn id="11" idx="0"/>
          </p:cNvCxnSpPr>
          <p:nvPr/>
        </p:nvCxnSpPr>
        <p:spPr>
          <a:xfrm flipH="1">
            <a:off x="5571898" y="2096992"/>
            <a:ext cx="44373" cy="989442"/>
          </a:xfrm>
          <a:prstGeom prst="line">
            <a:avLst/>
          </a:prstGeom>
          <a:ln w="38100">
            <a:solidFill>
              <a:srgbClr val="5ECA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13" idx="5"/>
            <a:endCxn id="9" idx="0"/>
          </p:cNvCxnSpPr>
          <p:nvPr/>
        </p:nvCxnSpPr>
        <p:spPr>
          <a:xfrm>
            <a:off x="5797628" y="2021872"/>
            <a:ext cx="732663" cy="1509517"/>
          </a:xfrm>
          <a:prstGeom prst="line">
            <a:avLst/>
          </a:prstGeom>
          <a:ln w="38100">
            <a:solidFill>
              <a:srgbClr val="21A7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>
            <a:stCxn id="13" idx="3"/>
            <a:endCxn id="10" idx="7"/>
          </p:cNvCxnSpPr>
          <p:nvPr/>
        </p:nvCxnSpPr>
        <p:spPr>
          <a:xfrm flipH="1">
            <a:off x="4745929" y="2021872"/>
            <a:ext cx="688985" cy="1191859"/>
          </a:xfrm>
          <a:prstGeom prst="line">
            <a:avLst/>
          </a:prstGeom>
          <a:ln w="38100">
            <a:solidFill>
              <a:srgbClr val="2EB3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>
            <a:stCxn id="11" idx="2"/>
            <a:endCxn id="10" idx="6"/>
          </p:cNvCxnSpPr>
          <p:nvPr/>
        </p:nvCxnSpPr>
        <p:spPr>
          <a:xfrm flipH="1">
            <a:off x="4821049" y="3342913"/>
            <a:ext cx="494370" cy="52175"/>
          </a:xfrm>
          <a:prstGeom prst="line">
            <a:avLst/>
          </a:prstGeom>
          <a:ln w="38100">
            <a:solidFill>
              <a:srgbClr val="2F69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>
            <a:stCxn id="9" idx="2"/>
            <a:endCxn id="10" idx="5"/>
          </p:cNvCxnSpPr>
          <p:nvPr/>
        </p:nvCxnSpPr>
        <p:spPr>
          <a:xfrm flipH="1" flipV="1">
            <a:off x="4745928" y="3576444"/>
            <a:ext cx="1527884" cy="211422"/>
          </a:xfrm>
          <a:prstGeom prst="line">
            <a:avLst/>
          </a:prstGeom>
          <a:ln w="38100">
            <a:solidFill>
              <a:srgbClr val="209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>
            <a:stCxn id="12" idx="3"/>
            <a:endCxn id="10" idx="0"/>
          </p:cNvCxnSpPr>
          <p:nvPr/>
        </p:nvCxnSpPr>
        <p:spPr>
          <a:xfrm flipH="1">
            <a:off x="4564572" y="2596007"/>
            <a:ext cx="71405" cy="54260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>
            <a:stCxn id="12" idx="5"/>
            <a:endCxn id="11" idx="1"/>
          </p:cNvCxnSpPr>
          <p:nvPr/>
        </p:nvCxnSpPr>
        <p:spPr>
          <a:xfrm>
            <a:off x="4998690" y="2596007"/>
            <a:ext cx="391850" cy="565549"/>
          </a:xfrm>
          <a:prstGeom prst="line">
            <a:avLst/>
          </a:prstGeom>
          <a:ln w="38100">
            <a:solidFill>
              <a:srgbClr val="3952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>
            <a:stCxn id="12" idx="6"/>
            <a:endCxn id="9" idx="1"/>
          </p:cNvCxnSpPr>
          <p:nvPr/>
        </p:nvCxnSpPr>
        <p:spPr>
          <a:xfrm>
            <a:off x="5073811" y="2414649"/>
            <a:ext cx="1275122" cy="1191860"/>
          </a:xfrm>
          <a:prstGeom prst="line">
            <a:avLst/>
          </a:prstGeom>
          <a:ln w="38100">
            <a:solidFill>
              <a:srgbClr val="209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>
            <a:stCxn id="11" idx="5"/>
            <a:endCxn id="9" idx="1"/>
          </p:cNvCxnSpPr>
          <p:nvPr/>
        </p:nvCxnSpPr>
        <p:spPr>
          <a:xfrm>
            <a:off x="5753255" y="3524269"/>
            <a:ext cx="595679" cy="82240"/>
          </a:xfrm>
          <a:prstGeom prst="line">
            <a:avLst/>
          </a:prstGeom>
          <a:ln w="38100">
            <a:solidFill>
              <a:srgbClr val="5ECA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61" t="2273" r="16359" b="7794"/>
          <a:stretch/>
        </p:blipFill>
        <p:spPr>
          <a:xfrm>
            <a:off x="6993851" y="1484493"/>
            <a:ext cx="3466465" cy="3493265"/>
          </a:xfrm>
          <a:prstGeom prst="rect">
            <a:avLst/>
          </a:prstGeom>
        </p:spPr>
      </p:pic>
      <p:sp>
        <p:nvSpPr>
          <p:cNvPr id="84" name="TextBox 83"/>
          <p:cNvSpPr txBox="1"/>
          <p:nvPr/>
        </p:nvSpPr>
        <p:spPr>
          <a:xfrm>
            <a:off x="8248185" y="4977758"/>
            <a:ext cx="112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</a:t>
            </a:r>
          </a:p>
        </p:txBody>
      </p:sp>
    </p:spTree>
    <p:extLst>
      <p:ext uri="{BB962C8B-B14F-4D97-AF65-F5344CB8AC3E}">
        <p14:creationId xmlns:p14="http://schemas.microsoft.com/office/powerpoint/2010/main" val="339438863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 and matrices</a:t>
            </a:r>
          </a:p>
        </p:txBody>
      </p:sp>
      <p:sp>
        <p:nvSpPr>
          <p:cNvPr id="4" name="Oval 3"/>
          <p:cNvSpPr/>
          <p:nvPr/>
        </p:nvSpPr>
        <p:spPr>
          <a:xfrm>
            <a:off x="2293435" y="1690689"/>
            <a:ext cx="512956" cy="49495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1780479" y="2246818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3118626" y="2643048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7" name="Oval 6"/>
          <p:cNvSpPr/>
          <p:nvPr/>
        </p:nvSpPr>
        <p:spPr>
          <a:xfrm>
            <a:off x="1780479" y="3156004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8" name="Oval 7"/>
          <p:cNvSpPr/>
          <p:nvPr/>
        </p:nvSpPr>
        <p:spPr>
          <a:xfrm>
            <a:off x="2668470" y="3971000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9" name="Oval 8"/>
          <p:cNvSpPr/>
          <p:nvPr/>
        </p:nvSpPr>
        <p:spPr>
          <a:xfrm>
            <a:off x="6273812" y="3531388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10" name="Oval 9"/>
          <p:cNvSpPr/>
          <p:nvPr/>
        </p:nvSpPr>
        <p:spPr>
          <a:xfrm>
            <a:off x="4308093" y="3138609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11" name="Oval 10"/>
          <p:cNvSpPr/>
          <p:nvPr/>
        </p:nvSpPr>
        <p:spPr>
          <a:xfrm>
            <a:off x="5315419" y="3086434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</a:p>
        </p:txBody>
      </p:sp>
      <p:sp>
        <p:nvSpPr>
          <p:cNvPr id="12" name="Oval 11"/>
          <p:cNvSpPr/>
          <p:nvPr/>
        </p:nvSpPr>
        <p:spPr>
          <a:xfrm>
            <a:off x="4560855" y="2158171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13" name="Oval 12"/>
          <p:cNvSpPr/>
          <p:nvPr/>
        </p:nvSpPr>
        <p:spPr>
          <a:xfrm>
            <a:off x="5359792" y="1584036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cxnSp>
        <p:nvCxnSpPr>
          <p:cNvPr id="14" name="Straight Connector 13"/>
          <p:cNvCxnSpPr>
            <a:stCxn id="6" idx="5"/>
            <a:endCxn id="8" idx="1"/>
          </p:cNvCxnSpPr>
          <p:nvPr/>
        </p:nvCxnSpPr>
        <p:spPr>
          <a:xfrm>
            <a:off x="2731271" y="2113155"/>
            <a:ext cx="462477" cy="605014"/>
          </a:xfrm>
          <a:prstGeom prst="line">
            <a:avLst/>
          </a:prstGeom>
          <a:ln w="38100">
            <a:solidFill>
              <a:srgbClr val="FDE8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9" idx="7"/>
            <a:endCxn id="8" idx="2"/>
          </p:cNvCxnSpPr>
          <p:nvPr/>
        </p:nvCxnSpPr>
        <p:spPr>
          <a:xfrm flipV="1">
            <a:off x="2218314" y="2899527"/>
            <a:ext cx="900312" cy="331599"/>
          </a:xfrm>
          <a:prstGeom prst="line">
            <a:avLst/>
          </a:prstGeom>
          <a:ln w="38100">
            <a:solidFill>
              <a:srgbClr val="21A7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0" idx="0"/>
            <a:endCxn id="8" idx="4"/>
          </p:cNvCxnSpPr>
          <p:nvPr/>
        </p:nvCxnSpPr>
        <p:spPr>
          <a:xfrm flipV="1">
            <a:off x="2924948" y="3156004"/>
            <a:ext cx="450156" cy="814996"/>
          </a:xfrm>
          <a:prstGeom prst="line">
            <a:avLst/>
          </a:prstGeom>
          <a:ln w="38100">
            <a:solidFill>
              <a:srgbClr val="3857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0" idx="1"/>
            <a:endCxn id="9" idx="6"/>
          </p:cNvCxnSpPr>
          <p:nvPr/>
        </p:nvCxnSpPr>
        <p:spPr>
          <a:xfrm flipH="1" flipV="1">
            <a:off x="2293435" y="3412483"/>
            <a:ext cx="450156" cy="633639"/>
          </a:xfrm>
          <a:prstGeom prst="line">
            <a:avLst/>
          </a:prstGeom>
          <a:ln w="38100">
            <a:solidFill>
              <a:srgbClr val="453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0" idx="1"/>
            <a:endCxn id="7" idx="5"/>
          </p:cNvCxnSpPr>
          <p:nvPr/>
        </p:nvCxnSpPr>
        <p:spPr>
          <a:xfrm flipH="1" flipV="1">
            <a:off x="2218315" y="2684653"/>
            <a:ext cx="525277" cy="1361468"/>
          </a:xfrm>
          <a:prstGeom prst="line">
            <a:avLst/>
          </a:prstGeom>
          <a:ln w="38100">
            <a:solidFill>
              <a:srgbClr val="5ECA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8" idx="1"/>
            <a:endCxn id="7" idx="5"/>
          </p:cNvCxnSpPr>
          <p:nvPr/>
        </p:nvCxnSpPr>
        <p:spPr>
          <a:xfrm flipH="1" flipV="1">
            <a:off x="2218315" y="2684653"/>
            <a:ext cx="975433" cy="33516"/>
          </a:xfrm>
          <a:prstGeom prst="line">
            <a:avLst/>
          </a:prstGeom>
          <a:ln w="38100">
            <a:solidFill>
              <a:srgbClr val="CFE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6" idx="3"/>
            <a:endCxn id="7" idx="7"/>
          </p:cNvCxnSpPr>
          <p:nvPr/>
        </p:nvCxnSpPr>
        <p:spPr>
          <a:xfrm flipH="1">
            <a:off x="2218314" y="2113155"/>
            <a:ext cx="150242" cy="208784"/>
          </a:xfrm>
          <a:prstGeom prst="line">
            <a:avLst/>
          </a:prstGeom>
          <a:ln w="38100">
            <a:solidFill>
              <a:srgbClr val="3655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9" idx="0"/>
            <a:endCxn id="7" idx="4"/>
          </p:cNvCxnSpPr>
          <p:nvPr/>
        </p:nvCxnSpPr>
        <p:spPr>
          <a:xfrm flipV="1">
            <a:off x="2036957" y="2759774"/>
            <a:ext cx="0" cy="396230"/>
          </a:xfrm>
          <a:prstGeom prst="line">
            <a:avLst/>
          </a:prstGeom>
          <a:ln w="38100">
            <a:solidFill>
              <a:srgbClr val="2385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0" idx="0"/>
            <a:endCxn id="6" idx="4"/>
          </p:cNvCxnSpPr>
          <p:nvPr/>
        </p:nvCxnSpPr>
        <p:spPr>
          <a:xfrm flipH="1" flipV="1">
            <a:off x="2549914" y="2185640"/>
            <a:ext cx="375035" cy="1785361"/>
          </a:xfrm>
          <a:prstGeom prst="line">
            <a:avLst/>
          </a:prstGeom>
          <a:ln w="38100">
            <a:solidFill>
              <a:srgbClr val="209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9" idx="7"/>
            <a:endCxn id="6" idx="4"/>
          </p:cNvCxnSpPr>
          <p:nvPr/>
        </p:nvCxnSpPr>
        <p:spPr>
          <a:xfrm flipV="1">
            <a:off x="2218315" y="2185639"/>
            <a:ext cx="331599" cy="1045486"/>
          </a:xfrm>
          <a:prstGeom prst="line">
            <a:avLst/>
          </a:prstGeom>
          <a:ln w="38100">
            <a:solidFill>
              <a:srgbClr val="277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14" idx="7"/>
          </p:cNvCxnSpPr>
          <p:nvPr/>
        </p:nvCxnSpPr>
        <p:spPr>
          <a:xfrm flipH="1">
            <a:off x="4998691" y="1944312"/>
            <a:ext cx="368719" cy="288981"/>
          </a:xfrm>
          <a:prstGeom prst="line">
            <a:avLst/>
          </a:prstGeom>
          <a:ln w="38100">
            <a:solidFill>
              <a:srgbClr val="209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5" idx="4"/>
            <a:endCxn id="13" idx="0"/>
          </p:cNvCxnSpPr>
          <p:nvPr/>
        </p:nvCxnSpPr>
        <p:spPr>
          <a:xfrm flipH="1">
            <a:off x="5571898" y="2096992"/>
            <a:ext cx="44373" cy="989442"/>
          </a:xfrm>
          <a:prstGeom prst="line">
            <a:avLst/>
          </a:prstGeom>
          <a:ln w="38100">
            <a:solidFill>
              <a:srgbClr val="5ECA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5" idx="5"/>
            <a:endCxn id="11" idx="0"/>
          </p:cNvCxnSpPr>
          <p:nvPr/>
        </p:nvCxnSpPr>
        <p:spPr>
          <a:xfrm>
            <a:off x="5797628" y="2021872"/>
            <a:ext cx="732663" cy="1509517"/>
          </a:xfrm>
          <a:prstGeom prst="line">
            <a:avLst/>
          </a:prstGeom>
          <a:ln w="38100">
            <a:solidFill>
              <a:srgbClr val="21A7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5" idx="3"/>
            <a:endCxn id="12" idx="7"/>
          </p:cNvCxnSpPr>
          <p:nvPr/>
        </p:nvCxnSpPr>
        <p:spPr>
          <a:xfrm flipH="1">
            <a:off x="4745929" y="2021872"/>
            <a:ext cx="688985" cy="1191859"/>
          </a:xfrm>
          <a:prstGeom prst="line">
            <a:avLst/>
          </a:prstGeom>
          <a:ln w="38100">
            <a:solidFill>
              <a:srgbClr val="2EB3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3" idx="2"/>
            <a:endCxn id="12" idx="6"/>
          </p:cNvCxnSpPr>
          <p:nvPr/>
        </p:nvCxnSpPr>
        <p:spPr>
          <a:xfrm flipH="1">
            <a:off x="4821049" y="3342913"/>
            <a:ext cx="494370" cy="52175"/>
          </a:xfrm>
          <a:prstGeom prst="line">
            <a:avLst/>
          </a:prstGeom>
          <a:ln w="38100">
            <a:solidFill>
              <a:srgbClr val="2F69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1" idx="2"/>
            <a:endCxn id="12" idx="5"/>
          </p:cNvCxnSpPr>
          <p:nvPr/>
        </p:nvCxnSpPr>
        <p:spPr>
          <a:xfrm flipH="1" flipV="1">
            <a:off x="4745928" y="3576444"/>
            <a:ext cx="1527884" cy="211422"/>
          </a:xfrm>
          <a:prstGeom prst="line">
            <a:avLst/>
          </a:prstGeom>
          <a:ln w="38100">
            <a:solidFill>
              <a:srgbClr val="209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4" idx="3"/>
            <a:endCxn id="12" idx="0"/>
          </p:cNvCxnSpPr>
          <p:nvPr/>
        </p:nvCxnSpPr>
        <p:spPr>
          <a:xfrm flipH="1">
            <a:off x="4564572" y="2596007"/>
            <a:ext cx="71405" cy="54260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4" idx="5"/>
            <a:endCxn id="13" idx="1"/>
          </p:cNvCxnSpPr>
          <p:nvPr/>
        </p:nvCxnSpPr>
        <p:spPr>
          <a:xfrm>
            <a:off x="4998690" y="2596007"/>
            <a:ext cx="391850" cy="565549"/>
          </a:xfrm>
          <a:prstGeom prst="line">
            <a:avLst/>
          </a:prstGeom>
          <a:ln w="38100">
            <a:solidFill>
              <a:srgbClr val="3952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4" idx="6"/>
            <a:endCxn id="11" idx="1"/>
          </p:cNvCxnSpPr>
          <p:nvPr/>
        </p:nvCxnSpPr>
        <p:spPr>
          <a:xfrm>
            <a:off x="5073811" y="2414649"/>
            <a:ext cx="1275122" cy="1191860"/>
          </a:xfrm>
          <a:prstGeom prst="line">
            <a:avLst/>
          </a:prstGeom>
          <a:ln w="38100">
            <a:solidFill>
              <a:srgbClr val="209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3" idx="5"/>
            <a:endCxn id="11" idx="1"/>
          </p:cNvCxnSpPr>
          <p:nvPr/>
        </p:nvCxnSpPr>
        <p:spPr>
          <a:xfrm>
            <a:off x="5753255" y="3524269"/>
            <a:ext cx="595679" cy="82240"/>
          </a:xfrm>
          <a:prstGeom prst="line">
            <a:avLst/>
          </a:prstGeom>
          <a:ln w="38100">
            <a:solidFill>
              <a:srgbClr val="5ECA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661" t="2273" r="16359" b="7794"/>
          <a:stretch/>
        </p:blipFill>
        <p:spPr>
          <a:xfrm>
            <a:off x="7693039" y="1269590"/>
            <a:ext cx="2346312" cy="2364452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8303058" y="3477929"/>
            <a:ext cx="11262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W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51" t="3434" r="16575" b="8000"/>
          <a:stretch/>
        </p:blipFill>
        <p:spPr>
          <a:xfrm>
            <a:off x="7693040" y="4062703"/>
            <a:ext cx="2346311" cy="232180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047464" y="6273226"/>
            <a:ext cx="1816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E = D</a:t>
            </a:r>
            <a:r>
              <a:rPr lang="en-US" sz="3200" baseline="30000"/>
              <a:t>-1</a:t>
            </a:r>
            <a:r>
              <a:rPr lang="en-US" sz="3200"/>
              <a:t>W</a:t>
            </a:r>
            <a:endParaRPr lang="en-US" sz="3200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3351" y="4891514"/>
            <a:ext cx="2768600" cy="97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86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Shape 814"/>
          <p:cNvSpPr/>
          <p:nvPr/>
        </p:nvSpPr>
        <p:spPr>
          <a:xfrm>
            <a:off x="4237038" y="6481762"/>
            <a:ext cx="3362395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>
            <a:spAutoFit/>
          </a:bodyPr>
          <a:lstStyle>
            <a:lvl1pPr marL="40639" marR="40639" defTabSz="914400">
              <a:buClr>
                <a:srgbClr val="FFFC79"/>
              </a:buClr>
              <a:buFont typeface="Helvetica"/>
              <a:defRPr>
                <a:solidFill>
                  <a:srgbClr val="53D5FD"/>
                </a:solidFill>
                <a:uFill>
                  <a:solidFill>
                    <a:srgbClr val="53D5FD"/>
                  </a:solidFill>
                </a:uFill>
              </a:defRPr>
            </a:lvl1pPr>
          </a:lstStyle>
          <a:p>
            <a:pPr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sz="1200">
                <a:latin typeface="+mj-lt"/>
                <a:ea typeface="+mj-ea"/>
                <a:cs typeface="+mj-cs"/>
                <a:sym typeface="Helvetica"/>
              </a:rPr>
              <a:t>© Kavita Bala, Computer Science, Cornell University</a:t>
            </a:r>
          </a:p>
        </p:txBody>
      </p:sp>
      <p:sp>
        <p:nvSpPr>
          <p:cNvPr id="815" name="Shape 81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Aliasing</a:t>
            </a:r>
            <a:endParaRPr dirty="0"/>
          </a:p>
        </p:txBody>
      </p:sp>
      <p:sp>
        <p:nvSpPr>
          <p:cNvPr id="816" name="Shape 81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825046" indent="-326571"/>
          </a:lstStyle>
          <a:p>
            <a:r>
              <a:rPr lang="en-US" dirty="0"/>
              <a:t>When</a:t>
            </a:r>
            <a:r>
              <a:rPr dirty="0"/>
              <a:t> sampling is not adequate</a:t>
            </a:r>
            <a:r>
              <a:rPr lang="en-US" dirty="0"/>
              <a:t>, impossible to distinguish between low and high frequency signal</a:t>
            </a:r>
          </a:p>
        </p:txBody>
      </p:sp>
      <p:pic>
        <p:nvPicPr>
          <p:cNvPr id="817" name="aliasing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9834" y="4119563"/>
            <a:ext cx="7629526" cy="205740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97837254"/>
      </p:ext>
    </p:extLst>
  </p:cSld>
  <p:clrMapOvr>
    <a:masterClrMapping/>
  </p:clrMapOvr>
  <p:transition spd="slow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 and matrices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represent a clustering?</a:t>
            </a:r>
          </a:p>
          <a:p>
            <a:r>
              <a:rPr lang="en-US" dirty="0"/>
              <a:t>A label for N nodes</a:t>
            </a:r>
          </a:p>
          <a:p>
            <a:pPr lvl="1"/>
            <a:r>
              <a:rPr lang="en-US" dirty="0"/>
              <a:t>1 if part of cluster A, 0 otherwise</a:t>
            </a:r>
          </a:p>
          <a:p>
            <a:r>
              <a:rPr lang="en-US" dirty="0"/>
              <a:t>An N-dimensional vector!</a:t>
            </a:r>
          </a:p>
        </p:txBody>
      </p:sp>
      <p:sp>
        <p:nvSpPr>
          <p:cNvPr id="4" name="Oval 3"/>
          <p:cNvSpPr/>
          <p:nvPr/>
        </p:nvSpPr>
        <p:spPr>
          <a:xfrm>
            <a:off x="2505307" y="4032441"/>
            <a:ext cx="512956" cy="494950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1992351" y="4588570"/>
            <a:ext cx="512956" cy="51295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3330498" y="4984800"/>
            <a:ext cx="512956" cy="51295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7" name="Oval 6"/>
          <p:cNvSpPr/>
          <p:nvPr/>
        </p:nvSpPr>
        <p:spPr>
          <a:xfrm>
            <a:off x="1992351" y="5497756"/>
            <a:ext cx="512956" cy="51295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8" name="Oval 7"/>
          <p:cNvSpPr/>
          <p:nvPr/>
        </p:nvSpPr>
        <p:spPr>
          <a:xfrm>
            <a:off x="2880342" y="6312752"/>
            <a:ext cx="512956" cy="51295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9" name="Oval 8"/>
          <p:cNvSpPr/>
          <p:nvPr/>
        </p:nvSpPr>
        <p:spPr>
          <a:xfrm>
            <a:off x="6485684" y="5873140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10" name="Oval 9"/>
          <p:cNvSpPr/>
          <p:nvPr/>
        </p:nvSpPr>
        <p:spPr>
          <a:xfrm>
            <a:off x="4519965" y="5480361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11" name="Oval 10"/>
          <p:cNvSpPr/>
          <p:nvPr/>
        </p:nvSpPr>
        <p:spPr>
          <a:xfrm>
            <a:off x="5527291" y="5428186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</a:p>
        </p:txBody>
      </p:sp>
      <p:sp>
        <p:nvSpPr>
          <p:cNvPr id="12" name="Oval 11"/>
          <p:cNvSpPr/>
          <p:nvPr/>
        </p:nvSpPr>
        <p:spPr>
          <a:xfrm>
            <a:off x="4772727" y="4499923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13" name="Oval 12"/>
          <p:cNvSpPr/>
          <p:nvPr/>
        </p:nvSpPr>
        <p:spPr>
          <a:xfrm>
            <a:off x="5571664" y="3925788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cxnSp>
        <p:nvCxnSpPr>
          <p:cNvPr id="14" name="Straight Connector 13"/>
          <p:cNvCxnSpPr>
            <a:stCxn id="8" idx="5"/>
            <a:endCxn id="10" idx="1"/>
          </p:cNvCxnSpPr>
          <p:nvPr/>
        </p:nvCxnSpPr>
        <p:spPr>
          <a:xfrm>
            <a:off x="2943143" y="4454907"/>
            <a:ext cx="462477" cy="605014"/>
          </a:xfrm>
          <a:prstGeom prst="line">
            <a:avLst/>
          </a:prstGeom>
          <a:ln w="38100">
            <a:solidFill>
              <a:srgbClr val="FDE8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1" idx="7"/>
            <a:endCxn id="10" idx="2"/>
          </p:cNvCxnSpPr>
          <p:nvPr/>
        </p:nvCxnSpPr>
        <p:spPr>
          <a:xfrm flipV="1">
            <a:off x="2430186" y="5241279"/>
            <a:ext cx="900312" cy="331599"/>
          </a:xfrm>
          <a:prstGeom prst="line">
            <a:avLst/>
          </a:prstGeom>
          <a:ln w="38100">
            <a:solidFill>
              <a:srgbClr val="21A7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2" idx="0"/>
            <a:endCxn id="10" idx="4"/>
          </p:cNvCxnSpPr>
          <p:nvPr/>
        </p:nvCxnSpPr>
        <p:spPr>
          <a:xfrm flipV="1">
            <a:off x="3136820" y="5497756"/>
            <a:ext cx="450156" cy="814996"/>
          </a:xfrm>
          <a:prstGeom prst="line">
            <a:avLst/>
          </a:prstGeom>
          <a:ln w="38100">
            <a:solidFill>
              <a:srgbClr val="3857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2" idx="1"/>
            <a:endCxn id="11" idx="6"/>
          </p:cNvCxnSpPr>
          <p:nvPr/>
        </p:nvCxnSpPr>
        <p:spPr>
          <a:xfrm flipH="1" flipV="1">
            <a:off x="2505307" y="5754235"/>
            <a:ext cx="450156" cy="633639"/>
          </a:xfrm>
          <a:prstGeom prst="line">
            <a:avLst/>
          </a:prstGeom>
          <a:ln w="38100">
            <a:solidFill>
              <a:srgbClr val="453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2" idx="1"/>
            <a:endCxn id="9" idx="5"/>
          </p:cNvCxnSpPr>
          <p:nvPr/>
        </p:nvCxnSpPr>
        <p:spPr>
          <a:xfrm flipH="1" flipV="1">
            <a:off x="2430187" y="5026405"/>
            <a:ext cx="525277" cy="1361468"/>
          </a:xfrm>
          <a:prstGeom prst="line">
            <a:avLst/>
          </a:prstGeom>
          <a:ln w="38100">
            <a:solidFill>
              <a:srgbClr val="5ECA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0" idx="1"/>
            <a:endCxn id="9" idx="5"/>
          </p:cNvCxnSpPr>
          <p:nvPr/>
        </p:nvCxnSpPr>
        <p:spPr>
          <a:xfrm flipH="1" flipV="1">
            <a:off x="2430187" y="5026405"/>
            <a:ext cx="975433" cy="33516"/>
          </a:xfrm>
          <a:prstGeom prst="line">
            <a:avLst/>
          </a:prstGeom>
          <a:ln w="38100">
            <a:solidFill>
              <a:srgbClr val="CFE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8" idx="3"/>
            <a:endCxn id="9" idx="7"/>
          </p:cNvCxnSpPr>
          <p:nvPr/>
        </p:nvCxnSpPr>
        <p:spPr>
          <a:xfrm flipH="1">
            <a:off x="2430186" y="4454907"/>
            <a:ext cx="150242" cy="208784"/>
          </a:xfrm>
          <a:prstGeom prst="line">
            <a:avLst/>
          </a:prstGeom>
          <a:ln w="38100">
            <a:solidFill>
              <a:srgbClr val="3655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1" idx="0"/>
            <a:endCxn id="9" idx="4"/>
          </p:cNvCxnSpPr>
          <p:nvPr/>
        </p:nvCxnSpPr>
        <p:spPr>
          <a:xfrm flipV="1">
            <a:off x="2248829" y="5101526"/>
            <a:ext cx="0" cy="396230"/>
          </a:xfrm>
          <a:prstGeom prst="line">
            <a:avLst/>
          </a:prstGeom>
          <a:ln w="38100">
            <a:solidFill>
              <a:srgbClr val="2385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2" idx="0"/>
            <a:endCxn id="8" idx="4"/>
          </p:cNvCxnSpPr>
          <p:nvPr/>
        </p:nvCxnSpPr>
        <p:spPr>
          <a:xfrm flipH="1" flipV="1">
            <a:off x="2761786" y="4527392"/>
            <a:ext cx="375035" cy="1785361"/>
          </a:xfrm>
          <a:prstGeom prst="line">
            <a:avLst/>
          </a:prstGeom>
          <a:ln w="38100">
            <a:solidFill>
              <a:srgbClr val="209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1" idx="7"/>
            <a:endCxn id="8" idx="4"/>
          </p:cNvCxnSpPr>
          <p:nvPr/>
        </p:nvCxnSpPr>
        <p:spPr>
          <a:xfrm flipV="1">
            <a:off x="2430187" y="4527391"/>
            <a:ext cx="331599" cy="1045486"/>
          </a:xfrm>
          <a:prstGeom prst="line">
            <a:avLst/>
          </a:prstGeom>
          <a:ln w="38100">
            <a:solidFill>
              <a:srgbClr val="277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16" idx="7"/>
          </p:cNvCxnSpPr>
          <p:nvPr/>
        </p:nvCxnSpPr>
        <p:spPr>
          <a:xfrm flipH="1">
            <a:off x="5210563" y="4286064"/>
            <a:ext cx="368719" cy="288981"/>
          </a:xfrm>
          <a:prstGeom prst="line">
            <a:avLst/>
          </a:prstGeom>
          <a:ln w="38100">
            <a:solidFill>
              <a:srgbClr val="209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7" idx="4"/>
            <a:endCxn id="15" idx="0"/>
          </p:cNvCxnSpPr>
          <p:nvPr/>
        </p:nvCxnSpPr>
        <p:spPr>
          <a:xfrm flipH="1">
            <a:off x="5783770" y="4438744"/>
            <a:ext cx="44373" cy="989442"/>
          </a:xfrm>
          <a:prstGeom prst="line">
            <a:avLst/>
          </a:prstGeom>
          <a:ln w="38100">
            <a:solidFill>
              <a:srgbClr val="5ECA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7" idx="5"/>
            <a:endCxn id="13" idx="0"/>
          </p:cNvCxnSpPr>
          <p:nvPr/>
        </p:nvCxnSpPr>
        <p:spPr>
          <a:xfrm>
            <a:off x="6009500" y="4363624"/>
            <a:ext cx="732663" cy="1509517"/>
          </a:xfrm>
          <a:prstGeom prst="line">
            <a:avLst/>
          </a:prstGeom>
          <a:ln w="38100">
            <a:solidFill>
              <a:srgbClr val="21A7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7" idx="3"/>
            <a:endCxn id="14" idx="7"/>
          </p:cNvCxnSpPr>
          <p:nvPr/>
        </p:nvCxnSpPr>
        <p:spPr>
          <a:xfrm flipH="1">
            <a:off x="4957801" y="4363624"/>
            <a:ext cx="688985" cy="1191859"/>
          </a:xfrm>
          <a:prstGeom prst="line">
            <a:avLst/>
          </a:prstGeom>
          <a:ln w="38100">
            <a:solidFill>
              <a:srgbClr val="2EB3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5" idx="2"/>
            <a:endCxn id="14" idx="6"/>
          </p:cNvCxnSpPr>
          <p:nvPr/>
        </p:nvCxnSpPr>
        <p:spPr>
          <a:xfrm flipH="1">
            <a:off x="5032921" y="5684665"/>
            <a:ext cx="494370" cy="52175"/>
          </a:xfrm>
          <a:prstGeom prst="line">
            <a:avLst/>
          </a:prstGeom>
          <a:ln w="38100">
            <a:solidFill>
              <a:srgbClr val="2F69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3" idx="2"/>
            <a:endCxn id="14" idx="5"/>
          </p:cNvCxnSpPr>
          <p:nvPr/>
        </p:nvCxnSpPr>
        <p:spPr>
          <a:xfrm flipH="1" flipV="1">
            <a:off x="4957800" y="5918196"/>
            <a:ext cx="1527884" cy="211422"/>
          </a:xfrm>
          <a:prstGeom prst="line">
            <a:avLst/>
          </a:prstGeom>
          <a:ln w="38100">
            <a:solidFill>
              <a:srgbClr val="209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6" idx="3"/>
            <a:endCxn id="14" idx="0"/>
          </p:cNvCxnSpPr>
          <p:nvPr/>
        </p:nvCxnSpPr>
        <p:spPr>
          <a:xfrm flipH="1">
            <a:off x="4776444" y="4937759"/>
            <a:ext cx="71405" cy="54260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6" idx="5"/>
            <a:endCxn id="15" idx="1"/>
          </p:cNvCxnSpPr>
          <p:nvPr/>
        </p:nvCxnSpPr>
        <p:spPr>
          <a:xfrm>
            <a:off x="5210562" y="4937759"/>
            <a:ext cx="391850" cy="565549"/>
          </a:xfrm>
          <a:prstGeom prst="line">
            <a:avLst/>
          </a:prstGeom>
          <a:ln w="38100">
            <a:solidFill>
              <a:srgbClr val="3952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6" idx="6"/>
            <a:endCxn id="13" idx="1"/>
          </p:cNvCxnSpPr>
          <p:nvPr/>
        </p:nvCxnSpPr>
        <p:spPr>
          <a:xfrm>
            <a:off x="5285683" y="4756401"/>
            <a:ext cx="1275122" cy="1191860"/>
          </a:xfrm>
          <a:prstGeom prst="line">
            <a:avLst/>
          </a:prstGeom>
          <a:ln w="38100">
            <a:solidFill>
              <a:srgbClr val="209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5" idx="5"/>
            <a:endCxn id="13" idx="1"/>
          </p:cNvCxnSpPr>
          <p:nvPr/>
        </p:nvCxnSpPr>
        <p:spPr>
          <a:xfrm>
            <a:off x="5965127" y="5866021"/>
            <a:ext cx="595679" cy="82240"/>
          </a:xfrm>
          <a:prstGeom prst="line">
            <a:avLst/>
          </a:prstGeom>
          <a:ln w="38100">
            <a:solidFill>
              <a:srgbClr val="5ECA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Table 33"/>
          <p:cNvGraphicFramePr>
            <a:graphicFrameLocks noGrp="1"/>
          </p:cNvGraphicFramePr>
          <p:nvPr>
            <p:extLst/>
          </p:nvPr>
        </p:nvGraphicFramePr>
        <p:xfrm>
          <a:off x="8013016" y="2809491"/>
          <a:ext cx="505979" cy="3708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05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/>
          </p:nvPr>
        </p:nvGraphicFramePr>
        <p:xfrm>
          <a:off x="7462737" y="2809491"/>
          <a:ext cx="505979" cy="370840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505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8013016" y="2274849"/>
            <a:ext cx="505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</a:t>
            </a:r>
            <a:r>
              <a:rPr lang="en-US" baseline="-25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00329261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 and matrices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represent a clustering?</a:t>
            </a:r>
          </a:p>
          <a:p>
            <a:r>
              <a:rPr lang="en-US" dirty="0"/>
              <a:t>A label for N nodes</a:t>
            </a:r>
          </a:p>
          <a:p>
            <a:pPr lvl="1"/>
            <a:r>
              <a:rPr lang="en-US" dirty="0"/>
              <a:t>1 if part of cluster A, 0 otherwise</a:t>
            </a:r>
          </a:p>
          <a:p>
            <a:r>
              <a:rPr lang="en-US" dirty="0"/>
              <a:t>An N-dimensional vector!</a:t>
            </a:r>
          </a:p>
        </p:txBody>
      </p:sp>
      <p:sp>
        <p:nvSpPr>
          <p:cNvPr id="4" name="Oval 3"/>
          <p:cNvSpPr/>
          <p:nvPr/>
        </p:nvSpPr>
        <p:spPr>
          <a:xfrm>
            <a:off x="2505307" y="4032441"/>
            <a:ext cx="512956" cy="49495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1992351" y="4588570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3330498" y="4984800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7" name="Oval 6"/>
          <p:cNvSpPr/>
          <p:nvPr/>
        </p:nvSpPr>
        <p:spPr>
          <a:xfrm>
            <a:off x="1992351" y="5497756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8" name="Oval 7"/>
          <p:cNvSpPr/>
          <p:nvPr/>
        </p:nvSpPr>
        <p:spPr>
          <a:xfrm>
            <a:off x="2880342" y="6312752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9" name="Oval 8"/>
          <p:cNvSpPr/>
          <p:nvPr/>
        </p:nvSpPr>
        <p:spPr>
          <a:xfrm>
            <a:off x="6485684" y="5873140"/>
            <a:ext cx="512956" cy="51295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10" name="Oval 9"/>
          <p:cNvSpPr/>
          <p:nvPr/>
        </p:nvSpPr>
        <p:spPr>
          <a:xfrm>
            <a:off x="4519965" y="5480361"/>
            <a:ext cx="512956" cy="51295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11" name="Oval 10"/>
          <p:cNvSpPr/>
          <p:nvPr/>
        </p:nvSpPr>
        <p:spPr>
          <a:xfrm>
            <a:off x="5527291" y="5428186"/>
            <a:ext cx="512956" cy="51295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</a:p>
        </p:txBody>
      </p:sp>
      <p:sp>
        <p:nvSpPr>
          <p:cNvPr id="12" name="Oval 11"/>
          <p:cNvSpPr/>
          <p:nvPr/>
        </p:nvSpPr>
        <p:spPr>
          <a:xfrm>
            <a:off x="4772727" y="4499923"/>
            <a:ext cx="512956" cy="51295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13" name="Oval 12"/>
          <p:cNvSpPr/>
          <p:nvPr/>
        </p:nvSpPr>
        <p:spPr>
          <a:xfrm>
            <a:off x="5571664" y="3925788"/>
            <a:ext cx="512956" cy="51295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cxnSp>
        <p:nvCxnSpPr>
          <p:cNvPr id="14" name="Straight Connector 13"/>
          <p:cNvCxnSpPr>
            <a:stCxn id="8" idx="5"/>
            <a:endCxn id="10" idx="1"/>
          </p:cNvCxnSpPr>
          <p:nvPr/>
        </p:nvCxnSpPr>
        <p:spPr>
          <a:xfrm>
            <a:off x="2943143" y="4454907"/>
            <a:ext cx="462477" cy="605014"/>
          </a:xfrm>
          <a:prstGeom prst="line">
            <a:avLst/>
          </a:prstGeom>
          <a:ln w="38100">
            <a:solidFill>
              <a:srgbClr val="FDE8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1" idx="7"/>
            <a:endCxn id="10" idx="2"/>
          </p:cNvCxnSpPr>
          <p:nvPr/>
        </p:nvCxnSpPr>
        <p:spPr>
          <a:xfrm flipV="1">
            <a:off x="2430186" y="5241279"/>
            <a:ext cx="900312" cy="331599"/>
          </a:xfrm>
          <a:prstGeom prst="line">
            <a:avLst/>
          </a:prstGeom>
          <a:ln w="38100">
            <a:solidFill>
              <a:srgbClr val="21A7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2" idx="0"/>
            <a:endCxn id="10" idx="4"/>
          </p:cNvCxnSpPr>
          <p:nvPr/>
        </p:nvCxnSpPr>
        <p:spPr>
          <a:xfrm flipV="1">
            <a:off x="3136820" y="5497756"/>
            <a:ext cx="450156" cy="814996"/>
          </a:xfrm>
          <a:prstGeom prst="line">
            <a:avLst/>
          </a:prstGeom>
          <a:ln w="38100">
            <a:solidFill>
              <a:srgbClr val="3857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2" idx="1"/>
            <a:endCxn id="11" idx="6"/>
          </p:cNvCxnSpPr>
          <p:nvPr/>
        </p:nvCxnSpPr>
        <p:spPr>
          <a:xfrm flipH="1" flipV="1">
            <a:off x="2505307" y="5754235"/>
            <a:ext cx="450156" cy="633639"/>
          </a:xfrm>
          <a:prstGeom prst="line">
            <a:avLst/>
          </a:prstGeom>
          <a:ln w="38100">
            <a:solidFill>
              <a:srgbClr val="453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2" idx="1"/>
            <a:endCxn id="9" idx="5"/>
          </p:cNvCxnSpPr>
          <p:nvPr/>
        </p:nvCxnSpPr>
        <p:spPr>
          <a:xfrm flipH="1" flipV="1">
            <a:off x="2430187" y="5026405"/>
            <a:ext cx="525277" cy="1361468"/>
          </a:xfrm>
          <a:prstGeom prst="line">
            <a:avLst/>
          </a:prstGeom>
          <a:ln w="38100">
            <a:solidFill>
              <a:srgbClr val="5ECA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0" idx="1"/>
            <a:endCxn id="9" idx="5"/>
          </p:cNvCxnSpPr>
          <p:nvPr/>
        </p:nvCxnSpPr>
        <p:spPr>
          <a:xfrm flipH="1" flipV="1">
            <a:off x="2430187" y="5026405"/>
            <a:ext cx="975433" cy="33516"/>
          </a:xfrm>
          <a:prstGeom prst="line">
            <a:avLst/>
          </a:prstGeom>
          <a:ln w="38100">
            <a:solidFill>
              <a:srgbClr val="CFE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8" idx="3"/>
            <a:endCxn id="9" idx="7"/>
          </p:cNvCxnSpPr>
          <p:nvPr/>
        </p:nvCxnSpPr>
        <p:spPr>
          <a:xfrm flipH="1">
            <a:off x="2430186" y="4454907"/>
            <a:ext cx="150242" cy="208784"/>
          </a:xfrm>
          <a:prstGeom prst="line">
            <a:avLst/>
          </a:prstGeom>
          <a:ln w="38100">
            <a:solidFill>
              <a:srgbClr val="3655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1" idx="0"/>
            <a:endCxn id="9" idx="4"/>
          </p:cNvCxnSpPr>
          <p:nvPr/>
        </p:nvCxnSpPr>
        <p:spPr>
          <a:xfrm flipV="1">
            <a:off x="2248829" y="5101526"/>
            <a:ext cx="0" cy="396230"/>
          </a:xfrm>
          <a:prstGeom prst="line">
            <a:avLst/>
          </a:prstGeom>
          <a:ln w="38100">
            <a:solidFill>
              <a:srgbClr val="2385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2" idx="0"/>
            <a:endCxn id="8" idx="4"/>
          </p:cNvCxnSpPr>
          <p:nvPr/>
        </p:nvCxnSpPr>
        <p:spPr>
          <a:xfrm flipH="1" flipV="1">
            <a:off x="2761786" y="4527392"/>
            <a:ext cx="375035" cy="1785361"/>
          </a:xfrm>
          <a:prstGeom prst="line">
            <a:avLst/>
          </a:prstGeom>
          <a:ln w="38100">
            <a:solidFill>
              <a:srgbClr val="209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1" idx="7"/>
            <a:endCxn id="8" idx="4"/>
          </p:cNvCxnSpPr>
          <p:nvPr/>
        </p:nvCxnSpPr>
        <p:spPr>
          <a:xfrm flipV="1">
            <a:off x="2430187" y="4527391"/>
            <a:ext cx="331599" cy="1045486"/>
          </a:xfrm>
          <a:prstGeom prst="line">
            <a:avLst/>
          </a:prstGeom>
          <a:ln w="38100">
            <a:solidFill>
              <a:srgbClr val="277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16" idx="7"/>
          </p:cNvCxnSpPr>
          <p:nvPr/>
        </p:nvCxnSpPr>
        <p:spPr>
          <a:xfrm flipH="1">
            <a:off x="5210563" y="4286064"/>
            <a:ext cx="368719" cy="288981"/>
          </a:xfrm>
          <a:prstGeom prst="line">
            <a:avLst/>
          </a:prstGeom>
          <a:ln w="38100">
            <a:solidFill>
              <a:srgbClr val="209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7" idx="4"/>
            <a:endCxn id="15" idx="0"/>
          </p:cNvCxnSpPr>
          <p:nvPr/>
        </p:nvCxnSpPr>
        <p:spPr>
          <a:xfrm flipH="1">
            <a:off x="5783770" y="4438744"/>
            <a:ext cx="44373" cy="989442"/>
          </a:xfrm>
          <a:prstGeom prst="line">
            <a:avLst/>
          </a:prstGeom>
          <a:ln w="38100">
            <a:solidFill>
              <a:srgbClr val="5ECA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7" idx="5"/>
            <a:endCxn id="13" idx="0"/>
          </p:cNvCxnSpPr>
          <p:nvPr/>
        </p:nvCxnSpPr>
        <p:spPr>
          <a:xfrm>
            <a:off x="6009500" y="4363624"/>
            <a:ext cx="732663" cy="1509517"/>
          </a:xfrm>
          <a:prstGeom prst="line">
            <a:avLst/>
          </a:prstGeom>
          <a:ln w="38100">
            <a:solidFill>
              <a:srgbClr val="21A7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7" idx="3"/>
            <a:endCxn id="14" idx="7"/>
          </p:cNvCxnSpPr>
          <p:nvPr/>
        </p:nvCxnSpPr>
        <p:spPr>
          <a:xfrm flipH="1">
            <a:off x="4957801" y="4363624"/>
            <a:ext cx="688985" cy="1191859"/>
          </a:xfrm>
          <a:prstGeom prst="line">
            <a:avLst/>
          </a:prstGeom>
          <a:ln w="38100">
            <a:solidFill>
              <a:srgbClr val="2EB3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5" idx="2"/>
            <a:endCxn id="14" idx="6"/>
          </p:cNvCxnSpPr>
          <p:nvPr/>
        </p:nvCxnSpPr>
        <p:spPr>
          <a:xfrm flipH="1">
            <a:off x="5032921" y="5684665"/>
            <a:ext cx="494370" cy="52175"/>
          </a:xfrm>
          <a:prstGeom prst="line">
            <a:avLst/>
          </a:prstGeom>
          <a:ln w="38100">
            <a:solidFill>
              <a:srgbClr val="2F69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3" idx="2"/>
            <a:endCxn id="14" idx="5"/>
          </p:cNvCxnSpPr>
          <p:nvPr/>
        </p:nvCxnSpPr>
        <p:spPr>
          <a:xfrm flipH="1" flipV="1">
            <a:off x="4957800" y="5918196"/>
            <a:ext cx="1527884" cy="211422"/>
          </a:xfrm>
          <a:prstGeom prst="line">
            <a:avLst/>
          </a:prstGeom>
          <a:ln w="38100">
            <a:solidFill>
              <a:srgbClr val="209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6" idx="3"/>
            <a:endCxn id="14" idx="0"/>
          </p:cNvCxnSpPr>
          <p:nvPr/>
        </p:nvCxnSpPr>
        <p:spPr>
          <a:xfrm flipH="1">
            <a:off x="4776444" y="4937759"/>
            <a:ext cx="71405" cy="54260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6" idx="5"/>
            <a:endCxn id="15" idx="1"/>
          </p:cNvCxnSpPr>
          <p:nvPr/>
        </p:nvCxnSpPr>
        <p:spPr>
          <a:xfrm>
            <a:off x="5210562" y="4937759"/>
            <a:ext cx="391850" cy="565549"/>
          </a:xfrm>
          <a:prstGeom prst="line">
            <a:avLst/>
          </a:prstGeom>
          <a:ln w="38100">
            <a:solidFill>
              <a:srgbClr val="3952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6" idx="6"/>
            <a:endCxn id="13" idx="1"/>
          </p:cNvCxnSpPr>
          <p:nvPr/>
        </p:nvCxnSpPr>
        <p:spPr>
          <a:xfrm>
            <a:off x="5285683" y="4756401"/>
            <a:ext cx="1275122" cy="1191860"/>
          </a:xfrm>
          <a:prstGeom prst="line">
            <a:avLst/>
          </a:prstGeom>
          <a:ln w="38100">
            <a:solidFill>
              <a:srgbClr val="209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5" idx="5"/>
            <a:endCxn id="13" idx="1"/>
          </p:cNvCxnSpPr>
          <p:nvPr/>
        </p:nvCxnSpPr>
        <p:spPr>
          <a:xfrm>
            <a:off x="5965127" y="5866021"/>
            <a:ext cx="595679" cy="82240"/>
          </a:xfrm>
          <a:prstGeom prst="line">
            <a:avLst/>
          </a:prstGeom>
          <a:ln w="38100">
            <a:solidFill>
              <a:srgbClr val="5ECA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Table 33"/>
          <p:cNvGraphicFramePr>
            <a:graphicFrameLocks noGrp="1"/>
          </p:cNvGraphicFramePr>
          <p:nvPr>
            <p:extLst/>
          </p:nvPr>
        </p:nvGraphicFramePr>
        <p:xfrm>
          <a:off x="8013016" y="2809491"/>
          <a:ext cx="505979" cy="3708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05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6" name="Table 35"/>
          <p:cNvGraphicFramePr>
            <a:graphicFrameLocks noGrp="1"/>
          </p:cNvGraphicFramePr>
          <p:nvPr>
            <p:extLst/>
          </p:nvPr>
        </p:nvGraphicFramePr>
        <p:xfrm>
          <a:off x="8917287" y="2804411"/>
          <a:ext cx="505979" cy="3708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05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/>
          </p:nvPr>
        </p:nvGraphicFramePr>
        <p:xfrm>
          <a:off x="7462737" y="2809491"/>
          <a:ext cx="505979" cy="370840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505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8013016" y="2274849"/>
            <a:ext cx="505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</a:t>
            </a:r>
            <a:r>
              <a:rPr lang="en-US" baseline="-25000" dirty="0"/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923708" y="2274849"/>
            <a:ext cx="505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v</a:t>
            </a:r>
            <a:r>
              <a:rPr lang="en-US" baseline="-25000"/>
              <a:t>2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51372637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 and matrices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How do we represent a clustering?</a:t>
            </a:r>
          </a:p>
          <a:p>
            <a:r>
              <a:rPr lang="en-US" dirty="0"/>
              <a:t>A label for N nodes</a:t>
            </a:r>
          </a:p>
          <a:p>
            <a:pPr lvl="1"/>
            <a:r>
              <a:rPr lang="en-US" dirty="0"/>
              <a:t>1 if part of cluster A, 0 otherwise</a:t>
            </a:r>
          </a:p>
          <a:p>
            <a:r>
              <a:rPr lang="en-US" dirty="0"/>
              <a:t>An N-dimensional vector!</a:t>
            </a:r>
          </a:p>
        </p:txBody>
      </p:sp>
      <p:sp>
        <p:nvSpPr>
          <p:cNvPr id="4" name="Oval 3"/>
          <p:cNvSpPr/>
          <p:nvPr/>
        </p:nvSpPr>
        <p:spPr>
          <a:xfrm>
            <a:off x="2505307" y="4032441"/>
            <a:ext cx="512956" cy="494950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5" name="Oval 4"/>
          <p:cNvSpPr/>
          <p:nvPr/>
        </p:nvSpPr>
        <p:spPr>
          <a:xfrm>
            <a:off x="1992351" y="4588570"/>
            <a:ext cx="512956" cy="51295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6" name="Oval 5"/>
          <p:cNvSpPr/>
          <p:nvPr/>
        </p:nvSpPr>
        <p:spPr>
          <a:xfrm>
            <a:off x="3330498" y="4984800"/>
            <a:ext cx="512956" cy="51295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7" name="Oval 6"/>
          <p:cNvSpPr/>
          <p:nvPr/>
        </p:nvSpPr>
        <p:spPr>
          <a:xfrm>
            <a:off x="1992351" y="5497756"/>
            <a:ext cx="512956" cy="51295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8" name="Oval 7"/>
          <p:cNvSpPr/>
          <p:nvPr/>
        </p:nvSpPr>
        <p:spPr>
          <a:xfrm>
            <a:off x="2880342" y="6312752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9" name="Oval 8"/>
          <p:cNvSpPr/>
          <p:nvPr/>
        </p:nvSpPr>
        <p:spPr>
          <a:xfrm>
            <a:off x="6485684" y="5873140"/>
            <a:ext cx="512956" cy="51295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10" name="Oval 9"/>
          <p:cNvSpPr/>
          <p:nvPr/>
        </p:nvSpPr>
        <p:spPr>
          <a:xfrm>
            <a:off x="4519965" y="5480361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8</a:t>
            </a:r>
          </a:p>
        </p:txBody>
      </p:sp>
      <p:sp>
        <p:nvSpPr>
          <p:cNvPr id="11" name="Oval 10"/>
          <p:cNvSpPr/>
          <p:nvPr/>
        </p:nvSpPr>
        <p:spPr>
          <a:xfrm>
            <a:off x="5527291" y="5428186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9</a:t>
            </a:r>
          </a:p>
        </p:txBody>
      </p:sp>
      <p:sp>
        <p:nvSpPr>
          <p:cNvPr id="12" name="Oval 11"/>
          <p:cNvSpPr/>
          <p:nvPr/>
        </p:nvSpPr>
        <p:spPr>
          <a:xfrm>
            <a:off x="4772727" y="4499923"/>
            <a:ext cx="512956" cy="512956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7</a:t>
            </a:r>
          </a:p>
        </p:txBody>
      </p:sp>
      <p:sp>
        <p:nvSpPr>
          <p:cNvPr id="13" name="Oval 12"/>
          <p:cNvSpPr/>
          <p:nvPr/>
        </p:nvSpPr>
        <p:spPr>
          <a:xfrm>
            <a:off x="5571664" y="3925788"/>
            <a:ext cx="512956" cy="512956"/>
          </a:xfrm>
          <a:prstGeom prst="ellips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cxnSp>
        <p:nvCxnSpPr>
          <p:cNvPr id="14" name="Straight Connector 13"/>
          <p:cNvCxnSpPr>
            <a:stCxn id="8" idx="5"/>
            <a:endCxn id="10" idx="1"/>
          </p:cNvCxnSpPr>
          <p:nvPr/>
        </p:nvCxnSpPr>
        <p:spPr>
          <a:xfrm>
            <a:off x="2943143" y="4454907"/>
            <a:ext cx="462477" cy="605014"/>
          </a:xfrm>
          <a:prstGeom prst="line">
            <a:avLst/>
          </a:prstGeom>
          <a:ln w="38100">
            <a:solidFill>
              <a:srgbClr val="FDE82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11" idx="7"/>
            <a:endCxn id="10" idx="2"/>
          </p:cNvCxnSpPr>
          <p:nvPr/>
        </p:nvCxnSpPr>
        <p:spPr>
          <a:xfrm flipV="1">
            <a:off x="2430186" y="5241279"/>
            <a:ext cx="900312" cy="331599"/>
          </a:xfrm>
          <a:prstGeom prst="line">
            <a:avLst/>
          </a:prstGeom>
          <a:ln w="38100">
            <a:solidFill>
              <a:srgbClr val="21A7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>
            <a:stCxn id="12" idx="0"/>
            <a:endCxn id="10" idx="4"/>
          </p:cNvCxnSpPr>
          <p:nvPr/>
        </p:nvCxnSpPr>
        <p:spPr>
          <a:xfrm flipV="1">
            <a:off x="3136820" y="5497756"/>
            <a:ext cx="450156" cy="814996"/>
          </a:xfrm>
          <a:prstGeom prst="line">
            <a:avLst/>
          </a:prstGeom>
          <a:ln w="38100">
            <a:solidFill>
              <a:srgbClr val="3857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12" idx="1"/>
            <a:endCxn id="11" idx="6"/>
          </p:cNvCxnSpPr>
          <p:nvPr/>
        </p:nvCxnSpPr>
        <p:spPr>
          <a:xfrm flipH="1" flipV="1">
            <a:off x="2505307" y="5754235"/>
            <a:ext cx="450156" cy="633639"/>
          </a:xfrm>
          <a:prstGeom prst="line">
            <a:avLst/>
          </a:prstGeom>
          <a:ln w="38100">
            <a:solidFill>
              <a:srgbClr val="4534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>
            <a:stCxn id="12" idx="1"/>
            <a:endCxn id="9" idx="5"/>
          </p:cNvCxnSpPr>
          <p:nvPr/>
        </p:nvCxnSpPr>
        <p:spPr>
          <a:xfrm flipH="1" flipV="1">
            <a:off x="2430187" y="5026405"/>
            <a:ext cx="525277" cy="1361468"/>
          </a:xfrm>
          <a:prstGeom prst="line">
            <a:avLst/>
          </a:prstGeom>
          <a:ln w="38100">
            <a:solidFill>
              <a:srgbClr val="5ECA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>
            <a:stCxn id="10" idx="1"/>
            <a:endCxn id="9" idx="5"/>
          </p:cNvCxnSpPr>
          <p:nvPr/>
        </p:nvCxnSpPr>
        <p:spPr>
          <a:xfrm flipH="1" flipV="1">
            <a:off x="2430187" y="5026405"/>
            <a:ext cx="975433" cy="33516"/>
          </a:xfrm>
          <a:prstGeom prst="line">
            <a:avLst/>
          </a:prstGeom>
          <a:ln w="38100">
            <a:solidFill>
              <a:srgbClr val="CFE1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8" idx="3"/>
            <a:endCxn id="9" idx="7"/>
          </p:cNvCxnSpPr>
          <p:nvPr/>
        </p:nvCxnSpPr>
        <p:spPr>
          <a:xfrm flipH="1">
            <a:off x="2430186" y="4454907"/>
            <a:ext cx="150242" cy="208784"/>
          </a:xfrm>
          <a:prstGeom prst="line">
            <a:avLst/>
          </a:prstGeom>
          <a:ln w="38100">
            <a:solidFill>
              <a:srgbClr val="36558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stCxn id="11" idx="0"/>
            <a:endCxn id="9" idx="4"/>
          </p:cNvCxnSpPr>
          <p:nvPr/>
        </p:nvCxnSpPr>
        <p:spPr>
          <a:xfrm flipV="1">
            <a:off x="2248829" y="5101526"/>
            <a:ext cx="0" cy="396230"/>
          </a:xfrm>
          <a:prstGeom prst="line">
            <a:avLst/>
          </a:prstGeom>
          <a:ln w="38100">
            <a:solidFill>
              <a:srgbClr val="2385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stCxn id="12" idx="0"/>
            <a:endCxn id="8" idx="4"/>
          </p:cNvCxnSpPr>
          <p:nvPr/>
        </p:nvCxnSpPr>
        <p:spPr>
          <a:xfrm flipH="1" flipV="1">
            <a:off x="2761786" y="4527392"/>
            <a:ext cx="375035" cy="1785361"/>
          </a:xfrm>
          <a:prstGeom prst="line">
            <a:avLst/>
          </a:prstGeom>
          <a:ln w="38100">
            <a:solidFill>
              <a:srgbClr val="209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1" idx="7"/>
            <a:endCxn id="8" idx="4"/>
          </p:cNvCxnSpPr>
          <p:nvPr/>
        </p:nvCxnSpPr>
        <p:spPr>
          <a:xfrm flipV="1">
            <a:off x="2430187" y="4527391"/>
            <a:ext cx="331599" cy="1045486"/>
          </a:xfrm>
          <a:prstGeom prst="line">
            <a:avLst/>
          </a:prstGeom>
          <a:ln w="38100">
            <a:solidFill>
              <a:srgbClr val="277D8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16" idx="7"/>
          </p:cNvCxnSpPr>
          <p:nvPr/>
        </p:nvCxnSpPr>
        <p:spPr>
          <a:xfrm flipH="1">
            <a:off x="5210563" y="4286064"/>
            <a:ext cx="368719" cy="288981"/>
          </a:xfrm>
          <a:prstGeom prst="line">
            <a:avLst/>
          </a:prstGeom>
          <a:ln w="38100">
            <a:solidFill>
              <a:srgbClr val="209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>
            <a:stCxn id="17" idx="4"/>
            <a:endCxn id="15" idx="0"/>
          </p:cNvCxnSpPr>
          <p:nvPr/>
        </p:nvCxnSpPr>
        <p:spPr>
          <a:xfrm flipH="1">
            <a:off x="5783770" y="4438744"/>
            <a:ext cx="44373" cy="989442"/>
          </a:xfrm>
          <a:prstGeom prst="line">
            <a:avLst/>
          </a:prstGeom>
          <a:ln w="38100">
            <a:solidFill>
              <a:srgbClr val="5ECA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17" idx="5"/>
            <a:endCxn id="13" idx="0"/>
          </p:cNvCxnSpPr>
          <p:nvPr/>
        </p:nvCxnSpPr>
        <p:spPr>
          <a:xfrm>
            <a:off x="6009500" y="4363624"/>
            <a:ext cx="732663" cy="1509517"/>
          </a:xfrm>
          <a:prstGeom prst="line">
            <a:avLst/>
          </a:prstGeom>
          <a:ln w="38100">
            <a:solidFill>
              <a:srgbClr val="21A7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17" idx="3"/>
            <a:endCxn id="14" idx="7"/>
          </p:cNvCxnSpPr>
          <p:nvPr/>
        </p:nvCxnSpPr>
        <p:spPr>
          <a:xfrm flipH="1">
            <a:off x="4957801" y="4363624"/>
            <a:ext cx="688985" cy="1191859"/>
          </a:xfrm>
          <a:prstGeom prst="line">
            <a:avLst/>
          </a:prstGeom>
          <a:ln w="38100">
            <a:solidFill>
              <a:srgbClr val="2EB37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>
            <a:stCxn id="15" idx="2"/>
            <a:endCxn id="14" idx="6"/>
          </p:cNvCxnSpPr>
          <p:nvPr/>
        </p:nvCxnSpPr>
        <p:spPr>
          <a:xfrm flipH="1">
            <a:off x="5032921" y="5684665"/>
            <a:ext cx="494370" cy="52175"/>
          </a:xfrm>
          <a:prstGeom prst="line">
            <a:avLst/>
          </a:prstGeom>
          <a:ln w="38100">
            <a:solidFill>
              <a:srgbClr val="2F698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stCxn id="13" idx="2"/>
            <a:endCxn id="14" idx="5"/>
          </p:cNvCxnSpPr>
          <p:nvPr/>
        </p:nvCxnSpPr>
        <p:spPr>
          <a:xfrm flipH="1" flipV="1">
            <a:off x="4957800" y="5918196"/>
            <a:ext cx="1527884" cy="211422"/>
          </a:xfrm>
          <a:prstGeom prst="line">
            <a:avLst/>
          </a:prstGeom>
          <a:ln w="38100">
            <a:solidFill>
              <a:srgbClr val="209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16" idx="3"/>
            <a:endCxn id="14" idx="0"/>
          </p:cNvCxnSpPr>
          <p:nvPr/>
        </p:nvCxnSpPr>
        <p:spPr>
          <a:xfrm flipH="1">
            <a:off x="4776444" y="4937759"/>
            <a:ext cx="71405" cy="54260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16" idx="5"/>
            <a:endCxn id="15" idx="1"/>
          </p:cNvCxnSpPr>
          <p:nvPr/>
        </p:nvCxnSpPr>
        <p:spPr>
          <a:xfrm>
            <a:off x="5210562" y="4937759"/>
            <a:ext cx="391850" cy="565549"/>
          </a:xfrm>
          <a:prstGeom prst="line">
            <a:avLst/>
          </a:prstGeom>
          <a:ln w="38100">
            <a:solidFill>
              <a:srgbClr val="39528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16" idx="6"/>
            <a:endCxn id="13" idx="1"/>
          </p:cNvCxnSpPr>
          <p:nvPr/>
        </p:nvCxnSpPr>
        <p:spPr>
          <a:xfrm>
            <a:off x="5285683" y="4756401"/>
            <a:ext cx="1275122" cy="1191860"/>
          </a:xfrm>
          <a:prstGeom prst="line">
            <a:avLst/>
          </a:prstGeom>
          <a:ln w="38100">
            <a:solidFill>
              <a:srgbClr val="20908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>
            <a:stCxn id="15" idx="5"/>
            <a:endCxn id="13" idx="1"/>
          </p:cNvCxnSpPr>
          <p:nvPr/>
        </p:nvCxnSpPr>
        <p:spPr>
          <a:xfrm>
            <a:off x="5965127" y="5866021"/>
            <a:ext cx="595679" cy="82240"/>
          </a:xfrm>
          <a:prstGeom prst="line">
            <a:avLst/>
          </a:prstGeom>
          <a:ln w="38100">
            <a:solidFill>
              <a:srgbClr val="5ECA6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Table 33"/>
          <p:cNvGraphicFramePr>
            <a:graphicFrameLocks noGrp="1"/>
          </p:cNvGraphicFramePr>
          <p:nvPr>
            <p:extLst/>
          </p:nvPr>
        </p:nvGraphicFramePr>
        <p:xfrm>
          <a:off x="8013016" y="2809491"/>
          <a:ext cx="505979" cy="3708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05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5" name="Table 34"/>
          <p:cNvGraphicFramePr>
            <a:graphicFrameLocks noGrp="1"/>
          </p:cNvGraphicFramePr>
          <p:nvPr>
            <p:extLst/>
          </p:nvPr>
        </p:nvGraphicFramePr>
        <p:xfrm>
          <a:off x="8923708" y="2809491"/>
          <a:ext cx="505979" cy="3708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05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/>
          </p:nvPr>
        </p:nvGraphicFramePr>
        <p:xfrm>
          <a:off x="7462737" y="2809491"/>
          <a:ext cx="505979" cy="370840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505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8013016" y="2274849"/>
            <a:ext cx="505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</a:t>
            </a:r>
            <a:r>
              <a:rPr lang="en-US" baseline="-25000" dirty="0"/>
              <a:t>1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923708" y="2274849"/>
            <a:ext cx="505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v</a:t>
            </a:r>
            <a:r>
              <a:rPr lang="en-US" baseline="-25000"/>
              <a:t>2</a:t>
            </a:r>
            <a:endParaRPr lang="en-US" baseline="-25000" dirty="0"/>
          </a:p>
        </p:txBody>
      </p:sp>
      <p:graphicFrame>
        <p:nvGraphicFramePr>
          <p:cNvPr id="41" name="Table 40"/>
          <p:cNvGraphicFramePr>
            <a:graphicFrameLocks noGrp="1"/>
          </p:cNvGraphicFramePr>
          <p:nvPr>
            <p:extLst/>
          </p:nvPr>
        </p:nvGraphicFramePr>
        <p:xfrm>
          <a:off x="9735727" y="2776655"/>
          <a:ext cx="505979" cy="373615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05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98597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9735728" y="2274849"/>
            <a:ext cx="505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v</a:t>
            </a:r>
            <a:r>
              <a:rPr lang="en-US" baseline="-25000"/>
              <a:t>3</a:t>
            </a:r>
            <a:endParaRPr lang="en-US" baseline="-25000" dirty="0"/>
          </a:p>
        </p:txBody>
      </p:sp>
    </p:spTree>
    <p:extLst>
      <p:ext uri="{BB962C8B-B14F-4D97-AF65-F5344CB8AC3E}">
        <p14:creationId xmlns:p14="http://schemas.microsoft.com/office/powerpoint/2010/main" val="8680922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 and matrices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1780480" y="1690690"/>
            <a:ext cx="1851103" cy="2793267"/>
            <a:chOff x="256479" y="1690689"/>
            <a:chExt cx="1851103" cy="2793267"/>
          </a:xfrm>
        </p:grpSpPr>
        <p:sp>
          <p:nvSpPr>
            <p:cNvPr id="4" name="Oval 3"/>
            <p:cNvSpPr/>
            <p:nvPr/>
          </p:nvSpPr>
          <p:spPr>
            <a:xfrm>
              <a:off x="769435" y="1690689"/>
              <a:ext cx="512956" cy="49495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5" name="Oval 4"/>
            <p:cNvSpPr/>
            <p:nvPr/>
          </p:nvSpPr>
          <p:spPr>
            <a:xfrm>
              <a:off x="256479" y="2246818"/>
              <a:ext cx="512956" cy="5129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1594626" y="2643048"/>
              <a:ext cx="512956" cy="5129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256479" y="3156004"/>
              <a:ext cx="512956" cy="5129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1144470" y="3971000"/>
              <a:ext cx="512956" cy="5129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cxnSp>
          <p:nvCxnSpPr>
            <p:cNvPr id="14" name="Straight Connector 13"/>
            <p:cNvCxnSpPr>
              <a:stCxn id="8" idx="5"/>
              <a:endCxn id="10" idx="1"/>
            </p:cNvCxnSpPr>
            <p:nvPr/>
          </p:nvCxnSpPr>
          <p:spPr>
            <a:xfrm>
              <a:off x="1207270" y="2113155"/>
              <a:ext cx="462477" cy="605014"/>
            </a:xfrm>
            <a:prstGeom prst="line">
              <a:avLst/>
            </a:prstGeom>
            <a:ln w="38100">
              <a:solidFill>
                <a:srgbClr val="FDE8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1" idx="7"/>
              <a:endCxn id="10" idx="2"/>
            </p:cNvCxnSpPr>
            <p:nvPr/>
          </p:nvCxnSpPr>
          <p:spPr>
            <a:xfrm flipV="1">
              <a:off x="694314" y="2899526"/>
              <a:ext cx="900312" cy="331599"/>
            </a:xfrm>
            <a:prstGeom prst="line">
              <a:avLst/>
            </a:prstGeom>
            <a:ln w="38100">
              <a:solidFill>
                <a:srgbClr val="21A7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2" idx="0"/>
              <a:endCxn id="10" idx="4"/>
            </p:cNvCxnSpPr>
            <p:nvPr/>
          </p:nvCxnSpPr>
          <p:spPr>
            <a:xfrm flipV="1">
              <a:off x="1400948" y="3156004"/>
              <a:ext cx="450156" cy="814996"/>
            </a:xfrm>
            <a:prstGeom prst="line">
              <a:avLst/>
            </a:prstGeom>
            <a:ln w="38100">
              <a:solidFill>
                <a:srgbClr val="3857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2" idx="1"/>
              <a:endCxn id="11" idx="6"/>
            </p:cNvCxnSpPr>
            <p:nvPr/>
          </p:nvCxnSpPr>
          <p:spPr>
            <a:xfrm flipH="1" flipV="1">
              <a:off x="769435" y="3412482"/>
              <a:ext cx="450156" cy="633639"/>
            </a:xfrm>
            <a:prstGeom prst="line">
              <a:avLst/>
            </a:prstGeom>
            <a:ln w="38100">
              <a:solidFill>
                <a:srgbClr val="4534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2" idx="1"/>
              <a:endCxn id="9" idx="5"/>
            </p:cNvCxnSpPr>
            <p:nvPr/>
          </p:nvCxnSpPr>
          <p:spPr>
            <a:xfrm flipH="1" flipV="1">
              <a:off x="694314" y="2684653"/>
              <a:ext cx="525277" cy="1361468"/>
            </a:xfrm>
            <a:prstGeom prst="line">
              <a:avLst/>
            </a:prstGeom>
            <a:ln w="38100">
              <a:solidFill>
                <a:srgbClr val="5ECA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0" idx="1"/>
              <a:endCxn id="9" idx="5"/>
            </p:cNvCxnSpPr>
            <p:nvPr/>
          </p:nvCxnSpPr>
          <p:spPr>
            <a:xfrm flipH="1" flipV="1">
              <a:off x="694314" y="2684653"/>
              <a:ext cx="975433" cy="33516"/>
            </a:xfrm>
            <a:prstGeom prst="line">
              <a:avLst/>
            </a:prstGeom>
            <a:ln w="38100">
              <a:solidFill>
                <a:srgbClr val="CFE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stCxn id="8" idx="3"/>
              <a:endCxn id="9" idx="7"/>
            </p:cNvCxnSpPr>
            <p:nvPr/>
          </p:nvCxnSpPr>
          <p:spPr>
            <a:xfrm flipH="1">
              <a:off x="694314" y="2113155"/>
              <a:ext cx="150242" cy="208784"/>
            </a:xfrm>
            <a:prstGeom prst="line">
              <a:avLst/>
            </a:prstGeom>
            <a:ln w="38100">
              <a:solidFill>
                <a:srgbClr val="3655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>
              <a:stCxn id="11" idx="0"/>
              <a:endCxn id="9" idx="4"/>
            </p:cNvCxnSpPr>
            <p:nvPr/>
          </p:nvCxnSpPr>
          <p:spPr>
            <a:xfrm flipV="1">
              <a:off x="512957" y="2759774"/>
              <a:ext cx="0" cy="396230"/>
            </a:xfrm>
            <a:prstGeom prst="line">
              <a:avLst/>
            </a:prstGeom>
            <a:ln w="38100">
              <a:solidFill>
                <a:srgbClr val="2385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2" idx="0"/>
              <a:endCxn id="8" idx="4"/>
            </p:cNvCxnSpPr>
            <p:nvPr/>
          </p:nvCxnSpPr>
          <p:spPr>
            <a:xfrm flipH="1" flipV="1">
              <a:off x="1025913" y="2185639"/>
              <a:ext cx="375035" cy="1785361"/>
            </a:xfrm>
            <a:prstGeom prst="line">
              <a:avLst/>
            </a:prstGeom>
            <a:ln w="38100">
              <a:solidFill>
                <a:srgbClr val="2090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>
              <a:stCxn id="11" idx="7"/>
              <a:endCxn id="8" idx="4"/>
            </p:cNvCxnSpPr>
            <p:nvPr/>
          </p:nvCxnSpPr>
          <p:spPr>
            <a:xfrm flipV="1">
              <a:off x="694314" y="2185639"/>
              <a:ext cx="331599" cy="1045486"/>
            </a:xfrm>
            <a:prstGeom prst="line">
              <a:avLst/>
            </a:prstGeom>
            <a:ln w="38100">
              <a:solidFill>
                <a:srgbClr val="277D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Group 39"/>
          <p:cNvGrpSpPr/>
          <p:nvPr/>
        </p:nvGrpSpPr>
        <p:grpSpPr>
          <a:xfrm>
            <a:off x="4308094" y="1584036"/>
            <a:ext cx="2478675" cy="2460308"/>
            <a:chOff x="2784093" y="1584036"/>
            <a:chExt cx="2478675" cy="2460308"/>
          </a:xfrm>
        </p:grpSpPr>
        <p:sp>
          <p:nvSpPr>
            <p:cNvPr id="9" name="Oval 8"/>
            <p:cNvSpPr/>
            <p:nvPr/>
          </p:nvSpPr>
          <p:spPr>
            <a:xfrm>
              <a:off x="4749812" y="3531388"/>
              <a:ext cx="512956" cy="5129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10" name="Oval 9"/>
            <p:cNvSpPr/>
            <p:nvPr/>
          </p:nvSpPr>
          <p:spPr>
            <a:xfrm>
              <a:off x="2784093" y="3138609"/>
              <a:ext cx="512956" cy="5129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8</a:t>
              </a:r>
            </a:p>
          </p:txBody>
        </p:sp>
        <p:sp>
          <p:nvSpPr>
            <p:cNvPr id="11" name="Oval 10"/>
            <p:cNvSpPr/>
            <p:nvPr/>
          </p:nvSpPr>
          <p:spPr>
            <a:xfrm>
              <a:off x="3791419" y="3086434"/>
              <a:ext cx="512956" cy="5129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9</a:t>
              </a:r>
            </a:p>
          </p:txBody>
        </p:sp>
        <p:sp>
          <p:nvSpPr>
            <p:cNvPr id="12" name="Oval 11"/>
            <p:cNvSpPr/>
            <p:nvPr/>
          </p:nvSpPr>
          <p:spPr>
            <a:xfrm>
              <a:off x="3036855" y="2158171"/>
              <a:ext cx="512956" cy="5129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</a:t>
              </a:r>
            </a:p>
          </p:txBody>
        </p:sp>
        <p:sp>
          <p:nvSpPr>
            <p:cNvPr id="13" name="Oval 12"/>
            <p:cNvSpPr/>
            <p:nvPr/>
          </p:nvSpPr>
          <p:spPr>
            <a:xfrm>
              <a:off x="3835792" y="1584036"/>
              <a:ext cx="512956" cy="5129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</a:t>
              </a:r>
            </a:p>
          </p:txBody>
        </p:sp>
        <p:cxnSp>
          <p:nvCxnSpPr>
            <p:cNvPr id="24" name="Straight Connector 23"/>
            <p:cNvCxnSpPr>
              <a:endCxn id="16" idx="7"/>
            </p:cNvCxnSpPr>
            <p:nvPr/>
          </p:nvCxnSpPr>
          <p:spPr>
            <a:xfrm flipH="1">
              <a:off x="3474690" y="1944311"/>
              <a:ext cx="368719" cy="288981"/>
            </a:xfrm>
            <a:prstGeom prst="line">
              <a:avLst/>
            </a:prstGeom>
            <a:ln w="38100">
              <a:solidFill>
                <a:srgbClr val="2090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17" idx="4"/>
              <a:endCxn id="15" idx="0"/>
            </p:cNvCxnSpPr>
            <p:nvPr/>
          </p:nvCxnSpPr>
          <p:spPr>
            <a:xfrm flipH="1">
              <a:off x="4047897" y="2096992"/>
              <a:ext cx="44373" cy="989442"/>
            </a:xfrm>
            <a:prstGeom prst="line">
              <a:avLst/>
            </a:prstGeom>
            <a:ln w="38100">
              <a:solidFill>
                <a:srgbClr val="5ECA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7" idx="5"/>
              <a:endCxn id="13" idx="0"/>
            </p:cNvCxnSpPr>
            <p:nvPr/>
          </p:nvCxnSpPr>
          <p:spPr>
            <a:xfrm>
              <a:off x="4273627" y="2021871"/>
              <a:ext cx="732663" cy="1509517"/>
            </a:xfrm>
            <a:prstGeom prst="line">
              <a:avLst/>
            </a:prstGeom>
            <a:ln w="38100">
              <a:solidFill>
                <a:srgbClr val="21A7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17" idx="3"/>
              <a:endCxn id="14" idx="7"/>
            </p:cNvCxnSpPr>
            <p:nvPr/>
          </p:nvCxnSpPr>
          <p:spPr>
            <a:xfrm flipH="1">
              <a:off x="3221928" y="2021871"/>
              <a:ext cx="688985" cy="1191859"/>
            </a:xfrm>
            <a:prstGeom prst="line">
              <a:avLst/>
            </a:prstGeom>
            <a:ln w="38100">
              <a:solidFill>
                <a:srgbClr val="2EB3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5" idx="2"/>
              <a:endCxn id="14" idx="6"/>
            </p:cNvCxnSpPr>
            <p:nvPr/>
          </p:nvCxnSpPr>
          <p:spPr>
            <a:xfrm flipH="1">
              <a:off x="3297049" y="3342912"/>
              <a:ext cx="494370" cy="52175"/>
            </a:xfrm>
            <a:prstGeom prst="line">
              <a:avLst/>
            </a:prstGeom>
            <a:ln w="38100">
              <a:solidFill>
                <a:srgbClr val="2F6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13" idx="2"/>
              <a:endCxn id="14" idx="5"/>
            </p:cNvCxnSpPr>
            <p:nvPr/>
          </p:nvCxnSpPr>
          <p:spPr>
            <a:xfrm flipH="1" flipV="1">
              <a:off x="3221928" y="3576444"/>
              <a:ext cx="1527884" cy="211422"/>
            </a:xfrm>
            <a:prstGeom prst="line">
              <a:avLst/>
            </a:prstGeom>
            <a:ln w="38100">
              <a:solidFill>
                <a:srgbClr val="2090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3"/>
              <a:endCxn id="14" idx="0"/>
            </p:cNvCxnSpPr>
            <p:nvPr/>
          </p:nvCxnSpPr>
          <p:spPr>
            <a:xfrm flipH="1">
              <a:off x="3040571" y="2596006"/>
              <a:ext cx="71405" cy="54260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16" idx="5"/>
              <a:endCxn id="15" idx="1"/>
            </p:cNvCxnSpPr>
            <p:nvPr/>
          </p:nvCxnSpPr>
          <p:spPr>
            <a:xfrm>
              <a:off x="3474690" y="2596006"/>
              <a:ext cx="391850" cy="565549"/>
            </a:xfrm>
            <a:prstGeom prst="line">
              <a:avLst/>
            </a:prstGeom>
            <a:ln w="38100">
              <a:solidFill>
                <a:srgbClr val="3952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16" idx="6"/>
              <a:endCxn id="13" idx="1"/>
            </p:cNvCxnSpPr>
            <p:nvPr/>
          </p:nvCxnSpPr>
          <p:spPr>
            <a:xfrm>
              <a:off x="3549811" y="2414649"/>
              <a:ext cx="1275122" cy="1191860"/>
            </a:xfrm>
            <a:prstGeom prst="line">
              <a:avLst/>
            </a:prstGeom>
            <a:ln w="38100">
              <a:solidFill>
                <a:srgbClr val="2090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15" idx="5"/>
              <a:endCxn id="13" idx="1"/>
            </p:cNvCxnSpPr>
            <p:nvPr/>
          </p:nvCxnSpPr>
          <p:spPr>
            <a:xfrm>
              <a:off x="4229254" y="3524269"/>
              <a:ext cx="595679" cy="82240"/>
            </a:xfrm>
            <a:prstGeom prst="line">
              <a:avLst/>
            </a:prstGeom>
            <a:ln w="38100">
              <a:solidFill>
                <a:srgbClr val="5ECA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51" t="3434" r="16575" b="8000"/>
          <a:stretch/>
        </p:blipFill>
        <p:spPr>
          <a:xfrm>
            <a:off x="3615511" y="4166089"/>
            <a:ext cx="2346311" cy="2321804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805767" y="6407136"/>
            <a:ext cx="1816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E = D</a:t>
            </a:r>
            <a:r>
              <a:rPr lang="en-US" sz="3200" baseline="30000"/>
              <a:t>-1</a:t>
            </a:r>
            <a:r>
              <a:rPr lang="en-US" sz="3200"/>
              <a:t>W</a:t>
            </a:r>
            <a:endParaRPr lang="en-US" sz="3200" dirty="0"/>
          </a:p>
        </p:txBody>
      </p:sp>
      <p:graphicFrame>
        <p:nvGraphicFramePr>
          <p:cNvPr id="36" name="Table 35"/>
          <p:cNvGraphicFramePr>
            <a:graphicFrameLocks noGrp="1"/>
          </p:cNvGraphicFramePr>
          <p:nvPr>
            <p:extLst/>
          </p:nvPr>
        </p:nvGraphicFramePr>
        <p:xfrm>
          <a:off x="8119756" y="1749346"/>
          <a:ext cx="505979" cy="3708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05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37" name="Table 36"/>
          <p:cNvGraphicFramePr>
            <a:graphicFrameLocks noGrp="1"/>
          </p:cNvGraphicFramePr>
          <p:nvPr>
            <p:extLst/>
          </p:nvPr>
        </p:nvGraphicFramePr>
        <p:xfrm>
          <a:off x="7569477" y="1749346"/>
          <a:ext cx="505979" cy="370840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505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8" name="TextBox 37"/>
          <p:cNvSpPr txBox="1"/>
          <p:nvPr/>
        </p:nvSpPr>
        <p:spPr>
          <a:xfrm>
            <a:off x="8119756" y="1214704"/>
            <a:ext cx="505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</a:t>
            </a:r>
            <a:r>
              <a:rPr lang="en-US" baseline="-25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4210900609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 and matrices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51" t="3434" r="16575" b="8000"/>
          <a:stretch/>
        </p:blipFill>
        <p:spPr>
          <a:xfrm>
            <a:off x="3453733" y="2009229"/>
            <a:ext cx="2346311" cy="23218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3989" y="4250276"/>
            <a:ext cx="1816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E = D</a:t>
            </a:r>
            <a:r>
              <a:rPr lang="en-US" sz="3200" baseline="30000"/>
              <a:t>-1</a:t>
            </a:r>
            <a:r>
              <a:rPr lang="en-US" sz="3200"/>
              <a:t>W</a:t>
            </a:r>
            <a:endParaRPr lang="en-US" sz="32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7651405" y="1445191"/>
          <a:ext cx="505979" cy="3708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05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7101126" y="1445191"/>
          <a:ext cx="505979" cy="370840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505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651405" y="910549"/>
            <a:ext cx="505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</a:t>
            </a:r>
            <a:r>
              <a:rPr lang="en-US" baseline="-25000" dirty="0"/>
              <a:t>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400" y="5036480"/>
            <a:ext cx="2768600" cy="977900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8592388" y="1445191"/>
          <a:ext cx="505979" cy="3708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05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592388" y="910549"/>
            <a:ext cx="505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Ev</a:t>
            </a:r>
            <a:r>
              <a:rPr lang="en-US" b="1" baseline="-25000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93898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 and matrices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51" t="3434" r="16575" b="8000"/>
          <a:stretch/>
        </p:blipFill>
        <p:spPr>
          <a:xfrm>
            <a:off x="3453733" y="2009229"/>
            <a:ext cx="2346311" cy="23218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3989" y="4250276"/>
            <a:ext cx="1816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E = D</a:t>
            </a:r>
            <a:r>
              <a:rPr lang="en-US" sz="3200" baseline="30000"/>
              <a:t>-1</a:t>
            </a:r>
            <a:r>
              <a:rPr lang="en-US" sz="3200"/>
              <a:t>W</a:t>
            </a:r>
            <a:endParaRPr lang="en-US" sz="32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7651405" y="1445191"/>
          <a:ext cx="505979" cy="3708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05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7101126" y="1445191"/>
          <a:ext cx="505979" cy="370840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505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651405" y="910549"/>
            <a:ext cx="505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</a:t>
            </a:r>
            <a:r>
              <a:rPr lang="en-US" baseline="-25000" dirty="0"/>
              <a:t>2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400" y="5036480"/>
            <a:ext cx="2768600" cy="977900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8592388" y="1445191"/>
          <a:ext cx="505979" cy="3708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05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592388" y="910549"/>
            <a:ext cx="505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Ev</a:t>
            </a:r>
            <a:r>
              <a:rPr lang="en-US" b="1" baseline="-250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5940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 and matrices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251" t="3434" r="16575" b="8000"/>
          <a:stretch/>
        </p:blipFill>
        <p:spPr>
          <a:xfrm>
            <a:off x="3453733" y="2009229"/>
            <a:ext cx="2346311" cy="232180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43989" y="4250276"/>
            <a:ext cx="1816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E = D</a:t>
            </a:r>
            <a:r>
              <a:rPr lang="en-US" sz="3200" baseline="30000"/>
              <a:t>-1</a:t>
            </a:r>
            <a:r>
              <a:rPr lang="en-US" sz="3200"/>
              <a:t>W</a:t>
            </a:r>
            <a:endParaRPr lang="en-US" sz="32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7651405" y="1445191"/>
          <a:ext cx="505979" cy="3708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05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7101126" y="1445191"/>
          <a:ext cx="505979" cy="370840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505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651405" y="910549"/>
            <a:ext cx="505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</a:t>
            </a:r>
            <a:r>
              <a:rPr lang="en-US" baseline="-25000" dirty="0"/>
              <a:t>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7400" y="5036480"/>
            <a:ext cx="2768600" cy="977900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8592388" y="1445191"/>
          <a:ext cx="505979" cy="3708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05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0.8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0.6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0.3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0.5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0.7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592388" y="910549"/>
            <a:ext cx="505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Ev</a:t>
            </a:r>
            <a:r>
              <a:rPr lang="en-US" b="1" baseline="-25000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85108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 and matrices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780480" y="1690690"/>
            <a:ext cx="1851103" cy="2793267"/>
            <a:chOff x="256479" y="1690689"/>
            <a:chExt cx="1851103" cy="2793267"/>
          </a:xfrm>
        </p:grpSpPr>
        <p:sp>
          <p:nvSpPr>
            <p:cNvPr id="5" name="Oval 4"/>
            <p:cNvSpPr/>
            <p:nvPr/>
          </p:nvSpPr>
          <p:spPr>
            <a:xfrm>
              <a:off x="769435" y="1690689"/>
              <a:ext cx="512956" cy="49495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1</a:t>
              </a:r>
            </a:p>
          </p:txBody>
        </p:sp>
        <p:sp>
          <p:nvSpPr>
            <p:cNvPr id="6" name="Oval 5"/>
            <p:cNvSpPr/>
            <p:nvPr/>
          </p:nvSpPr>
          <p:spPr>
            <a:xfrm>
              <a:off x="256479" y="2246818"/>
              <a:ext cx="512956" cy="5129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2</a:t>
              </a:r>
            </a:p>
          </p:txBody>
        </p:sp>
        <p:sp>
          <p:nvSpPr>
            <p:cNvPr id="7" name="Oval 6"/>
            <p:cNvSpPr/>
            <p:nvPr/>
          </p:nvSpPr>
          <p:spPr>
            <a:xfrm>
              <a:off x="1594626" y="2643048"/>
              <a:ext cx="512956" cy="5129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3</a:t>
              </a:r>
            </a:p>
          </p:txBody>
        </p:sp>
        <p:sp>
          <p:nvSpPr>
            <p:cNvPr id="8" name="Oval 7"/>
            <p:cNvSpPr/>
            <p:nvPr/>
          </p:nvSpPr>
          <p:spPr>
            <a:xfrm>
              <a:off x="256479" y="3156004"/>
              <a:ext cx="512956" cy="5129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4</a:t>
              </a:r>
            </a:p>
          </p:txBody>
        </p:sp>
        <p:sp>
          <p:nvSpPr>
            <p:cNvPr id="9" name="Oval 8"/>
            <p:cNvSpPr/>
            <p:nvPr/>
          </p:nvSpPr>
          <p:spPr>
            <a:xfrm>
              <a:off x="1144470" y="3971000"/>
              <a:ext cx="512956" cy="5129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0</a:t>
              </a:r>
            </a:p>
          </p:txBody>
        </p:sp>
        <p:cxnSp>
          <p:nvCxnSpPr>
            <p:cNvPr id="10" name="Straight Connector 9"/>
            <p:cNvCxnSpPr>
              <a:stCxn id="10" idx="5"/>
              <a:endCxn id="12" idx="1"/>
            </p:cNvCxnSpPr>
            <p:nvPr/>
          </p:nvCxnSpPr>
          <p:spPr>
            <a:xfrm>
              <a:off x="1207270" y="2113155"/>
              <a:ext cx="462477" cy="605014"/>
            </a:xfrm>
            <a:prstGeom prst="line">
              <a:avLst/>
            </a:prstGeom>
            <a:ln w="38100">
              <a:solidFill>
                <a:srgbClr val="FDE82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>
              <a:stCxn id="13" idx="7"/>
              <a:endCxn id="12" idx="2"/>
            </p:cNvCxnSpPr>
            <p:nvPr/>
          </p:nvCxnSpPr>
          <p:spPr>
            <a:xfrm flipV="1">
              <a:off x="694314" y="2899526"/>
              <a:ext cx="900312" cy="331599"/>
            </a:xfrm>
            <a:prstGeom prst="line">
              <a:avLst/>
            </a:prstGeom>
            <a:ln w="38100">
              <a:solidFill>
                <a:srgbClr val="21A7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>
              <a:stCxn id="14" idx="0"/>
              <a:endCxn id="12" idx="4"/>
            </p:cNvCxnSpPr>
            <p:nvPr/>
          </p:nvCxnSpPr>
          <p:spPr>
            <a:xfrm flipV="1">
              <a:off x="1400948" y="3156004"/>
              <a:ext cx="450156" cy="814996"/>
            </a:xfrm>
            <a:prstGeom prst="line">
              <a:avLst/>
            </a:prstGeom>
            <a:ln w="38100">
              <a:solidFill>
                <a:srgbClr val="3857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stCxn id="14" idx="1"/>
              <a:endCxn id="13" idx="6"/>
            </p:cNvCxnSpPr>
            <p:nvPr/>
          </p:nvCxnSpPr>
          <p:spPr>
            <a:xfrm flipH="1" flipV="1">
              <a:off x="769435" y="3412482"/>
              <a:ext cx="450156" cy="633639"/>
            </a:xfrm>
            <a:prstGeom prst="line">
              <a:avLst/>
            </a:prstGeom>
            <a:ln w="38100">
              <a:solidFill>
                <a:srgbClr val="45347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>
              <a:stCxn id="14" idx="1"/>
              <a:endCxn id="11" idx="5"/>
            </p:cNvCxnSpPr>
            <p:nvPr/>
          </p:nvCxnSpPr>
          <p:spPr>
            <a:xfrm flipH="1" flipV="1">
              <a:off x="694314" y="2684653"/>
              <a:ext cx="525277" cy="1361468"/>
            </a:xfrm>
            <a:prstGeom prst="line">
              <a:avLst/>
            </a:prstGeom>
            <a:ln w="38100">
              <a:solidFill>
                <a:srgbClr val="5ECA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>
              <a:stCxn id="12" idx="1"/>
              <a:endCxn id="11" idx="5"/>
            </p:cNvCxnSpPr>
            <p:nvPr/>
          </p:nvCxnSpPr>
          <p:spPr>
            <a:xfrm flipH="1" flipV="1">
              <a:off x="694314" y="2684653"/>
              <a:ext cx="975433" cy="33516"/>
            </a:xfrm>
            <a:prstGeom prst="line">
              <a:avLst/>
            </a:prstGeom>
            <a:ln w="38100">
              <a:solidFill>
                <a:srgbClr val="CFE11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>
              <a:stCxn id="10" idx="3"/>
              <a:endCxn id="11" idx="7"/>
            </p:cNvCxnSpPr>
            <p:nvPr/>
          </p:nvCxnSpPr>
          <p:spPr>
            <a:xfrm flipH="1">
              <a:off x="694314" y="2113155"/>
              <a:ext cx="150242" cy="208784"/>
            </a:xfrm>
            <a:prstGeom prst="line">
              <a:avLst/>
            </a:prstGeom>
            <a:ln w="38100">
              <a:solidFill>
                <a:srgbClr val="36558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>
              <a:stCxn id="13" idx="0"/>
              <a:endCxn id="11" idx="4"/>
            </p:cNvCxnSpPr>
            <p:nvPr/>
          </p:nvCxnSpPr>
          <p:spPr>
            <a:xfrm flipV="1">
              <a:off x="512957" y="2759774"/>
              <a:ext cx="0" cy="396230"/>
            </a:xfrm>
            <a:prstGeom prst="line">
              <a:avLst/>
            </a:prstGeom>
            <a:ln w="38100">
              <a:solidFill>
                <a:srgbClr val="2385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14" idx="0"/>
              <a:endCxn id="10" idx="4"/>
            </p:cNvCxnSpPr>
            <p:nvPr/>
          </p:nvCxnSpPr>
          <p:spPr>
            <a:xfrm flipH="1" flipV="1">
              <a:off x="1025913" y="2185639"/>
              <a:ext cx="375035" cy="1785361"/>
            </a:xfrm>
            <a:prstGeom prst="line">
              <a:avLst/>
            </a:prstGeom>
            <a:ln w="38100">
              <a:solidFill>
                <a:srgbClr val="2090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stCxn id="13" idx="7"/>
              <a:endCxn id="10" idx="4"/>
            </p:cNvCxnSpPr>
            <p:nvPr/>
          </p:nvCxnSpPr>
          <p:spPr>
            <a:xfrm flipV="1">
              <a:off x="694314" y="2185639"/>
              <a:ext cx="331599" cy="1045486"/>
            </a:xfrm>
            <a:prstGeom prst="line">
              <a:avLst/>
            </a:prstGeom>
            <a:ln w="38100">
              <a:solidFill>
                <a:srgbClr val="277D8E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4308094" y="1584036"/>
            <a:ext cx="2478675" cy="2460308"/>
            <a:chOff x="2784093" y="1584036"/>
            <a:chExt cx="2478675" cy="2460308"/>
          </a:xfrm>
        </p:grpSpPr>
        <p:sp>
          <p:nvSpPr>
            <p:cNvPr id="21" name="Oval 20"/>
            <p:cNvSpPr/>
            <p:nvPr/>
          </p:nvSpPr>
          <p:spPr>
            <a:xfrm>
              <a:off x="4749812" y="3531388"/>
              <a:ext cx="512956" cy="5129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5</a:t>
              </a:r>
            </a:p>
          </p:txBody>
        </p:sp>
        <p:sp>
          <p:nvSpPr>
            <p:cNvPr id="22" name="Oval 21"/>
            <p:cNvSpPr/>
            <p:nvPr/>
          </p:nvSpPr>
          <p:spPr>
            <a:xfrm>
              <a:off x="2784093" y="3138609"/>
              <a:ext cx="512956" cy="5129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8</a:t>
              </a:r>
            </a:p>
          </p:txBody>
        </p:sp>
        <p:sp>
          <p:nvSpPr>
            <p:cNvPr id="23" name="Oval 22"/>
            <p:cNvSpPr/>
            <p:nvPr/>
          </p:nvSpPr>
          <p:spPr>
            <a:xfrm>
              <a:off x="3791419" y="3086434"/>
              <a:ext cx="512956" cy="5129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9</a:t>
              </a:r>
            </a:p>
          </p:txBody>
        </p:sp>
        <p:sp>
          <p:nvSpPr>
            <p:cNvPr id="24" name="Oval 23"/>
            <p:cNvSpPr/>
            <p:nvPr/>
          </p:nvSpPr>
          <p:spPr>
            <a:xfrm>
              <a:off x="3036855" y="2158171"/>
              <a:ext cx="512956" cy="5129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7</a:t>
              </a:r>
            </a:p>
          </p:txBody>
        </p:sp>
        <p:sp>
          <p:nvSpPr>
            <p:cNvPr id="25" name="Oval 24"/>
            <p:cNvSpPr/>
            <p:nvPr/>
          </p:nvSpPr>
          <p:spPr>
            <a:xfrm>
              <a:off x="3835792" y="1584036"/>
              <a:ext cx="512956" cy="512956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6</a:t>
              </a:r>
            </a:p>
          </p:txBody>
        </p:sp>
        <p:cxnSp>
          <p:nvCxnSpPr>
            <p:cNvPr id="26" name="Straight Connector 25"/>
            <p:cNvCxnSpPr>
              <a:endCxn id="18" idx="7"/>
            </p:cNvCxnSpPr>
            <p:nvPr/>
          </p:nvCxnSpPr>
          <p:spPr>
            <a:xfrm flipH="1">
              <a:off x="3474690" y="1944311"/>
              <a:ext cx="368719" cy="288981"/>
            </a:xfrm>
            <a:prstGeom prst="line">
              <a:avLst/>
            </a:prstGeom>
            <a:ln w="38100">
              <a:solidFill>
                <a:srgbClr val="2090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19" idx="4"/>
              <a:endCxn id="17" idx="0"/>
            </p:cNvCxnSpPr>
            <p:nvPr/>
          </p:nvCxnSpPr>
          <p:spPr>
            <a:xfrm flipH="1">
              <a:off x="4047897" y="2096992"/>
              <a:ext cx="44373" cy="989442"/>
            </a:xfrm>
            <a:prstGeom prst="line">
              <a:avLst/>
            </a:prstGeom>
            <a:ln w="38100">
              <a:solidFill>
                <a:srgbClr val="5ECA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>
              <a:stCxn id="19" idx="5"/>
              <a:endCxn id="15" idx="0"/>
            </p:cNvCxnSpPr>
            <p:nvPr/>
          </p:nvCxnSpPr>
          <p:spPr>
            <a:xfrm>
              <a:off x="4273627" y="2021871"/>
              <a:ext cx="732663" cy="1509517"/>
            </a:xfrm>
            <a:prstGeom prst="line">
              <a:avLst/>
            </a:prstGeom>
            <a:ln w="38100">
              <a:solidFill>
                <a:srgbClr val="21A78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stCxn id="19" idx="3"/>
              <a:endCxn id="16" idx="7"/>
            </p:cNvCxnSpPr>
            <p:nvPr/>
          </p:nvCxnSpPr>
          <p:spPr>
            <a:xfrm flipH="1">
              <a:off x="3221928" y="2021871"/>
              <a:ext cx="688985" cy="1191859"/>
            </a:xfrm>
            <a:prstGeom prst="line">
              <a:avLst/>
            </a:prstGeom>
            <a:ln w="38100">
              <a:solidFill>
                <a:srgbClr val="2EB37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7" idx="2"/>
              <a:endCxn id="16" idx="6"/>
            </p:cNvCxnSpPr>
            <p:nvPr/>
          </p:nvCxnSpPr>
          <p:spPr>
            <a:xfrm flipH="1">
              <a:off x="3297049" y="3342912"/>
              <a:ext cx="494370" cy="52175"/>
            </a:xfrm>
            <a:prstGeom prst="line">
              <a:avLst/>
            </a:prstGeom>
            <a:ln w="38100">
              <a:solidFill>
                <a:srgbClr val="2F698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stCxn id="15" idx="2"/>
              <a:endCxn id="16" idx="5"/>
            </p:cNvCxnSpPr>
            <p:nvPr/>
          </p:nvCxnSpPr>
          <p:spPr>
            <a:xfrm flipH="1" flipV="1">
              <a:off x="3221928" y="3576444"/>
              <a:ext cx="1527884" cy="211422"/>
            </a:xfrm>
            <a:prstGeom prst="line">
              <a:avLst/>
            </a:prstGeom>
            <a:ln w="38100">
              <a:solidFill>
                <a:srgbClr val="2090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>
              <a:stCxn id="18" idx="3"/>
              <a:endCxn id="16" idx="0"/>
            </p:cNvCxnSpPr>
            <p:nvPr/>
          </p:nvCxnSpPr>
          <p:spPr>
            <a:xfrm flipH="1">
              <a:off x="3040571" y="2596006"/>
              <a:ext cx="71405" cy="542603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>
              <a:stCxn id="18" idx="5"/>
              <a:endCxn id="17" idx="1"/>
            </p:cNvCxnSpPr>
            <p:nvPr/>
          </p:nvCxnSpPr>
          <p:spPr>
            <a:xfrm>
              <a:off x="3474690" y="2596006"/>
              <a:ext cx="391850" cy="565549"/>
            </a:xfrm>
            <a:prstGeom prst="line">
              <a:avLst/>
            </a:prstGeom>
            <a:ln w="38100">
              <a:solidFill>
                <a:srgbClr val="39528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>
              <a:stCxn id="18" idx="6"/>
              <a:endCxn id="15" idx="1"/>
            </p:cNvCxnSpPr>
            <p:nvPr/>
          </p:nvCxnSpPr>
          <p:spPr>
            <a:xfrm>
              <a:off x="3549811" y="2414649"/>
              <a:ext cx="1275122" cy="1191860"/>
            </a:xfrm>
            <a:prstGeom prst="line">
              <a:avLst/>
            </a:prstGeom>
            <a:ln w="38100">
              <a:solidFill>
                <a:srgbClr val="20908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>
              <a:stCxn id="17" idx="5"/>
              <a:endCxn id="15" idx="1"/>
            </p:cNvCxnSpPr>
            <p:nvPr/>
          </p:nvCxnSpPr>
          <p:spPr>
            <a:xfrm>
              <a:off x="4229254" y="3524269"/>
              <a:ext cx="595679" cy="82240"/>
            </a:xfrm>
            <a:prstGeom prst="line">
              <a:avLst/>
            </a:prstGeom>
            <a:ln w="38100">
              <a:solidFill>
                <a:srgbClr val="5ECA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7" name="Straight Connector 36"/>
          <p:cNvCxnSpPr>
            <a:stCxn id="7" idx="7"/>
            <a:endCxn id="24" idx="2"/>
          </p:cNvCxnSpPr>
          <p:nvPr/>
        </p:nvCxnSpPr>
        <p:spPr>
          <a:xfrm flipV="1">
            <a:off x="3556461" y="2414649"/>
            <a:ext cx="1004394" cy="30352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86" t="2925" r="16370" b="7747"/>
          <a:stretch/>
        </p:blipFill>
        <p:spPr>
          <a:xfrm>
            <a:off x="7043854" y="1268511"/>
            <a:ext cx="3136224" cy="3136222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7824439" y="4404734"/>
            <a:ext cx="1816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E = D</a:t>
            </a:r>
            <a:r>
              <a:rPr lang="en-US" sz="3200" baseline="30000"/>
              <a:t>-1</a:t>
            </a:r>
            <a:r>
              <a:rPr lang="en-US" sz="3200"/>
              <a:t>W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4264991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 and matrices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43989" y="4250276"/>
            <a:ext cx="1816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/>
              <a:t>E = D</a:t>
            </a:r>
            <a:r>
              <a:rPr lang="en-US" sz="3200" baseline="30000"/>
              <a:t>-1</a:t>
            </a:r>
            <a:r>
              <a:rPr lang="en-US" sz="3200"/>
              <a:t>W</a:t>
            </a:r>
            <a:endParaRPr lang="en-US" sz="3200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7651405" y="1445191"/>
          <a:ext cx="505979" cy="3708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05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101126" y="1445191"/>
          <a:ext cx="505979" cy="3708400"/>
        </p:xfrm>
        <a:graphic>
          <a:graphicData uri="http://schemas.openxmlformats.org/drawingml/2006/table">
            <a:tbl>
              <a:tblPr>
                <a:tableStyleId>{8EC20E35-A176-4012-BC5E-935CFFF8708E}</a:tableStyleId>
              </a:tblPr>
              <a:tblGrid>
                <a:gridCol w="505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0: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4: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6: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7: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9: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651405" y="910549"/>
            <a:ext cx="505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v</a:t>
            </a:r>
            <a:r>
              <a:rPr lang="en-US" baseline="-25000" dirty="0"/>
              <a:t>1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7400" y="5036480"/>
            <a:ext cx="2768600" cy="977900"/>
          </a:xfrm>
          <a:prstGeom prst="rect">
            <a:avLst/>
          </a:prstGeom>
        </p:spPr>
      </p:pic>
      <p:graphicFrame>
        <p:nvGraphicFramePr>
          <p:cNvPr id="10" name="Table 9"/>
          <p:cNvGraphicFramePr>
            <a:graphicFrameLocks noGrp="1"/>
          </p:cNvGraphicFramePr>
          <p:nvPr>
            <p:extLst/>
          </p:nvPr>
        </p:nvGraphicFramePr>
        <p:xfrm>
          <a:off x="8592388" y="1445191"/>
          <a:ext cx="505979" cy="370840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059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0.2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rgbClr val="FF0000"/>
                          </a:solidFill>
                        </a:rPr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8592388" y="910549"/>
            <a:ext cx="5059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Ev</a:t>
            </a:r>
            <a:r>
              <a:rPr lang="en-US" b="1" baseline="-25000" dirty="0"/>
              <a:t>1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6586" t="2925" r="16370" b="7747"/>
          <a:stretch/>
        </p:blipFill>
        <p:spPr>
          <a:xfrm>
            <a:off x="3058776" y="1201603"/>
            <a:ext cx="3136224" cy="3136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48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 and matrices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1646219"/>
            <a:ext cx="2438400" cy="50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6350" y="2136563"/>
            <a:ext cx="2019300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300" y="3435312"/>
            <a:ext cx="4343400" cy="1282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85486" y="2246476"/>
            <a:ext cx="3010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/>
              <a:t>Define z so that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0" y="5153084"/>
            <a:ext cx="5181600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1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Aliasing in time</a:t>
            </a:r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1451402"/>
            <a:ext cx="9144000" cy="514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808237"/>
      </p:ext>
    </p:extLst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 and matrices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5200" y="1398589"/>
            <a:ext cx="5181600" cy="584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0800" y="2091473"/>
            <a:ext cx="1930400" cy="35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0418" y="3129663"/>
            <a:ext cx="4051300" cy="482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21873" y="3756244"/>
            <a:ext cx="35683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 is called the Normalized Graph Laplacian</a:t>
            </a:r>
          </a:p>
        </p:txBody>
      </p:sp>
    </p:spTree>
    <p:extLst>
      <p:ext uri="{BB962C8B-B14F-4D97-AF65-F5344CB8AC3E}">
        <p14:creationId xmlns:p14="http://schemas.microsoft.com/office/powerpoint/2010/main" val="3491765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Graphs and matrices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5032375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We want</a:t>
            </a:r>
          </a:p>
          <a:p>
            <a:r>
              <a:rPr lang="en-US" dirty="0"/>
              <a:t>Trivial solution: all nodes of graph in one cluster, nothing in the other</a:t>
            </a:r>
          </a:p>
          <a:p>
            <a:r>
              <a:rPr lang="en-US" dirty="0"/>
              <a:t>To avoid trivial solution, look for the </a:t>
            </a:r>
            <a:r>
              <a:rPr lang="en-US" i="1" dirty="0"/>
              <a:t>eigenvector with the </a:t>
            </a:r>
            <a:r>
              <a:rPr lang="en-US" i="1" dirty="0">
                <a:solidFill>
                  <a:srgbClr val="FF0000"/>
                </a:solidFill>
              </a:rPr>
              <a:t>second smallest </a:t>
            </a:r>
            <a:r>
              <a:rPr lang="en-US" i="1" dirty="0"/>
              <a:t>eigenvalue</a:t>
            </a:r>
          </a:p>
          <a:p>
            <a:endParaRPr lang="en-US" i="1" dirty="0"/>
          </a:p>
          <a:p>
            <a:endParaRPr lang="en-US" i="1" dirty="0"/>
          </a:p>
          <a:p>
            <a:r>
              <a:rPr lang="en-US" dirty="0"/>
              <a:t> Find z </a:t>
            </a:r>
            <a:r>
              <a:rPr lang="en-US" dirty="0" err="1"/>
              <a:t>s.t.</a:t>
            </a: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3150" y="1825625"/>
            <a:ext cx="4051300" cy="48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2844" y="2872059"/>
            <a:ext cx="1371600" cy="355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0966" y="5146907"/>
            <a:ext cx="1625600" cy="355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3891" y="5636535"/>
            <a:ext cx="3848100" cy="40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67200" y="6204222"/>
            <a:ext cx="18288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4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Normalized cuts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825625"/>
            <a:ext cx="7886700" cy="5032375"/>
          </a:xfrm>
        </p:spPr>
        <p:txBody>
          <a:bodyPr/>
          <a:lstStyle/>
          <a:p>
            <a:r>
              <a:rPr lang="en-US" dirty="0"/>
              <a:t>Approximate solution to normalized cuts</a:t>
            </a:r>
          </a:p>
          <a:p>
            <a:r>
              <a:rPr lang="en-US" dirty="0"/>
              <a:t>Construct matrix W and D</a:t>
            </a:r>
          </a:p>
          <a:p>
            <a:r>
              <a:rPr lang="en-US" dirty="0"/>
              <a:t>Construct normalized graph </a:t>
            </a:r>
            <a:r>
              <a:rPr lang="en-US" dirty="0" err="1"/>
              <a:t>laplacian</a:t>
            </a:r>
            <a:endParaRPr lang="en-US" dirty="0"/>
          </a:p>
          <a:p>
            <a:endParaRPr lang="en-US" dirty="0"/>
          </a:p>
          <a:p>
            <a:r>
              <a:rPr lang="en-US" dirty="0"/>
              <a:t>Look for the second smallest eigenvector</a:t>
            </a:r>
          </a:p>
          <a:p>
            <a:endParaRPr lang="en-US" dirty="0"/>
          </a:p>
          <a:p>
            <a:r>
              <a:rPr lang="en-US" dirty="0"/>
              <a:t>Compute</a:t>
            </a:r>
          </a:p>
          <a:p>
            <a:r>
              <a:rPr lang="en-US" dirty="0"/>
              <a:t> </a:t>
            </a:r>
            <a:r>
              <a:rPr lang="en-US" i="1" dirty="0"/>
              <a:t>Threshold y to get clusters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Ideally, sweep threshold to get lowest N-cut value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3940" y="3264132"/>
            <a:ext cx="4051300" cy="482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4352247"/>
            <a:ext cx="1828800" cy="40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700" y="4758647"/>
            <a:ext cx="20193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20341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Eigenvectors of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eigenvector has as many components as pixels in the image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2732" y="2876198"/>
            <a:ext cx="4817108" cy="3300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4074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Eigenvectors of images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eigenvector has as many components as pixels in the image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8892" y="2723124"/>
            <a:ext cx="7850459" cy="4134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500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Another example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073" y="1769946"/>
            <a:ext cx="2798027" cy="18653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12072" y="3944433"/>
            <a:ext cx="2798027" cy="18653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0600" y="3944432"/>
            <a:ext cx="2798027" cy="18653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9974" y="3944432"/>
            <a:ext cx="2798027" cy="18653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12072" y="5910146"/>
            <a:ext cx="2798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eigenvector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00599" y="5910146"/>
            <a:ext cx="2798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/>
              <a:t>3</a:t>
            </a:r>
            <a:r>
              <a:rPr lang="en-US" baseline="30000"/>
              <a:t>rd</a:t>
            </a:r>
            <a:r>
              <a:rPr lang="en-US"/>
              <a:t>  </a:t>
            </a:r>
            <a:r>
              <a:rPr lang="en-US" dirty="0"/>
              <a:t>eigenvector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69973" y="5816028"/>
            <a:ext cx="2798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  <a:r>
              <a:rPr lang="en-US" baseline="30000" dirty="0"/>
              <a:t>th</a:t>
            </a:r>
            <a:r>
              <a:rPr lang="en-US" dirty="0"/>
              <a:t>   eigenvector</a:t>
            </a:r>
          </a:p>
        </p:txBody>
      </p:sp>
    </p:spTree>
    <p:extLst>
      <p:ext uri="{BB962C8B-B14F-4D97-AF65-F5344CB8AC3E}">
        <p14:creationId xmlns:p14="http://schemas.microsoft.com/office/powerpoint/2010/main" val="153827840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	</a:t>
            </a:r>
          </a:p>
        </p:txBody>
      </p:sp>
      <p:sp>
        <p:nvSpPr>
          <p:cNvPr id="545794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700" dirty="0"/>
              <a:t>Eigenvectors of images</a:t>
            </a:r>
            <a:endParaRPr lang="en-US" dirty="0"/>
          </a:p>
        </p:txBody>
      </p:sp>
      <p:pic>
        <p:nvPicPr>
          <p:cNvPr id="132100" name="Picture 4" descr="101087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97566" y="1445816"/>
            <a:ext cx="2667063" cy="399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2" name="Picture 6" descr="vect_2.bmp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64629" y="1445815"/>
            <a:ext cx="2667061" cy="3995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2103" name="Picture 7" descr="vect_3.bmp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1690" y="1445813"/>
            <a:ext cx="2667063" cy="3995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14261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1F90C-B301-5844-A703-B5E4A51FF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Beyond sines and cosines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7B56F9-9FD8-2841-AFD8-D76918CACE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Images are not sines and cosines</a:t>
            </a:r>
          </a:p>
          <a:p>
            <a:r>
              <a:rPr lang="en-US" dirty="0"/>
              <a:t>But they can be written as a </a:t>
            </a:r>
            <a:r>
              <a:rPr lang="en-US" i="1" dirty="0"/>
              <a:t>sum </a:t>
            </a:r>
            <a:r>
              <a:rPr lang="en-US" dirty="0"/>
              <a:t>of sines and cosines (</a:t>
            </a:r>
            <a:r>
              <a:rPr lang="en-US" b="1" dirty="0"/>
              <a:t>Fourier Transform</a:t>
            </a:r>
            <a:r>
              <a:rPr lang="en-US" dirty="0"/>
              <a:t>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568675-72FF-8C48-9C56-6A2E701FEB2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93570" y="3223260"/>
            <a:ext cx="1188720" cy="11887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B9BE5D-640D-E444-818A-938C26F92E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790" y="3223260"/>
            <a:ext cx="1188720" cy="11887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7580F8-86B4-F14C-8D8E-29046A350BB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9060" y="3223260"/>
            <a:ext cx="1189990" cy="119319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480AB9-5F4E-9242-B191-CDE0B14F078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5200" y="3223260"/>
            <a:ext cx="1188720" cy="118872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F6F7C69-D5A1-0641-9AA8-86D9BF0C3DA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88790" y="4985703"/>
            <a:ext cx="1191260" cy="119126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DF6C47A-696A-CD4E-8FA7-069AA097076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9060" y="4985704"/>
            <a:ext cx="1189990" cy="11931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FA55EF1-4BD8-7C4C-9B08-2AF350382311}"/>
              </a:ext>
            </a:extLst>
          </p:cNvPr>
          <p:cNvSpPr txBox="1"/>
          <p:nvPr/>
        </p:nvSpPr>
        <p:spPr>
          <a:xfrm>
            <a:off x="3317240" y="3588575"/>
            <a:ext cx="97155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/>
              <a:t>= 30*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FA49DEF-52CB-AE47-A176-B4FF1C3034D1}"/>
              </a:ext>
            </a:extLst>
          </p:cNvPr>
          <p:cNvSpPr txBox="1"/>
          <p:nvPr/>
        </p:nvSpPr>
        <p:spPr>
          <a:xfrm>
            <a:off x="5477511" y="3586788"/>
            <a:ext cx="971549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/>
              <a:t>+ 0.5*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E0E398-F2EA-E041-8834-8A20EB5F4350}"/>
              </a:ext>
            </a:extLst>
          </p:cNvPr>
          <p:cNvSpPr txBox="1"/>
          <p:nvPr/>
        </p:nvSpPr>
        <p:spPr>
          <a:xfrm>
            <a:off x="7655560" y="3525233"/>
            <a:ext cx="955040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3200" dirty="0"/>
              <a:t>-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4AB37F-0432-AE4F-B722-613A2E3F743E}"/>
              </a:ext>
            </a:extLst>
          </p:cNvPr>
          <p:cNvSpPr txBox="1"/>
          <p:nvPr/>
        </p:nvSpPr>
        <p:spPr>
          <a:xfrm>
            <a:off x="2998470" y="5289969"/>
            <a:ext cx="129032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/>
              <a:t>+ 100*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687BA14-D811-734B-B16E-49F9458A2177}"/>
              </a:ext>
            </a:extLst>
          </p:cNvPr>
          <p:cNvSpPr txBox="1"/>
          <p:nvPr/>
        </p:nvSpPr>
        <p:spPr>
          <a:xfrm>
            <a:off x="5598795" y="5286395"/>
            <a:ext cx="850264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400" dirty="0"/>
              <a:t>+10*</a:t>
            </a:r>
          </a:p>
        </p:txBody>
      </p:sp>
      <p:sp>
        <p:nvSpPr>
          <p:cNvPr id="21" name="Down Arrow Callout 20">
            <a:extLst>
              <a:ext uri="{FF2B5EF4-FFF2-40B4-BE49-F238E27FC236}">
                <a16:creationId xmlns:a16="http://schemas.microsoft.com/office/drawing/2014/main" id="{7C0F3DAA-4607-3946-81D9-237F5468CA10}"/>
              </a:ext>
            </a:extLst>
          </p:cNvPr>
          <p:cNvSpPr/>
          <p:nvPr/>
        </p:nvSpPr>
        <p:spPr>
          <a:xfrm>
            <a:off x="5970270" y="1690690"/>
            <a:ext cx="2137410" cy="1532571"/>
          </a:xfrm>
          <a:prstGeom prst="downArrowCallout">
            <a:avLst/>
          </a:prstGeom>
          <a:solidFill>
            <a:schemeClr val="accent2">
              <a:lumMod val="40000"/>
              <a:lumOff val="60000"/>
            </a:schemeClr>
          </a:solidFill>
          <a:ln w="31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High frequency components</a:t>
            </a:r>
          </a:p>
        </p:txBody>
      </p:sp>
    </p:spTree>
    <p:extLst>
      <p:ext uri="{BB962C8B-B14F-4D97-AF65-F5344CB8AC3E}">
        <p14:creationId xmlns:p14="http://schemas.microsoft.com/office/powerpoint/2010/main" val="17365733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Shape 247"/>
          <p:cNvSpPr/>
          <p:nvPr/>
        </p:nvSpPr>
        <p:spPr>
          <a:xfrm>
            <a:off x="1524001" y="6474024"/>
            <a:ext cx="3509367" cy="6261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35717" tIns="35717" rIns="35717" bIns="35717">
            <a:spAutoFit/>
          </a:bodyPr>
          <a:lstStyle>
            <a:lvl1pPr marL="57799" marR="57799" defTabSz="1295400">
              <a:spcBef>
                <a:spcPts val="1100"/>
              </a:spcBef>
              <a:buClr>
                <a:srgbClr val="000000"/>
              </a:buClr>
              <a:buFont typeface="Gill Sans"/>
              <a:defRPr sz="18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t>Cornell CS4620 Fall 2015 • Lecture 23</a:t>
            </a:r>
          </a:p>
        </p:txBody>
      </p:sp>
      <p:pic>
        <p:nvPicPr>
          <p:cNvPr id="251" name="image.png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4000" y="158751"/>
            <a:ext cx="6699251" cy="6699251"/>
          </a:xfrm>
          <a:prstGeom prst="rect">
            <a:avLst/>
          </a:prstGeom>
          <a:ln w="12700">
            <a:miter lim="400000"/>
          </a:ln>
        </p:spPr>
      </p:pic>
      <p:sp>
        <p:nvSpPr>
          <p:cNvPr id="252" name="Shape 252"/>
          <p:cNvSpPr/>
          <p:nvPr/>
        </p:nvSpPr>
        <p:spPr>
          <a:xfrm>
            <a:off x="6536398" y="533401"/>
            <a:ext cx="3563279" cy="14568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798" tIns="50798" rIns="50798" bIns="50798">
            <a:spAutoFit/>
          </a:bodyPr>
          <a:lstStyle/>
          <a:p>
            <a:pPr marL="40638" marR="40638" algn="r" defTabSz="914367">
              <a:buClr>
                <a:srgbClr val="000000"/>
              </a:buClr>
              <a:buFont typeface="Gill Sans"/>
              <a:defRPr sz="4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r>
              <a:rPr sz="4400"/>
              <a:t>Point sampling</a:t>
            </a:r>
          </a:p>
          <a:p>
            <a:pPr marL="40638" marR="40638" algn="r" defTabSz="914367">
              <a:buClr>
                <a:srgbClr val="000000"/>
              </a:buClr>
              <a:buFont typeface="Gill Sans"/>
              <a:defRPr sz="4400">
                <a:uFill>
                  <a:solidFill>
                    <a:srgbClr val="000000"/>
                  </a:solidFill>
                </a:uFill>
                <a:latin typeface="+mn-lt"/>
                <a:ea typeface="+mn-ea"/>
                <a:cs typeface="+mn-cs"/>
                <a:sym typeface="Gill Sans"/>
              </a:defRPr>
            </a:pPr>
            <a:r>
              <a:rPr sz="4400"/>
              <a:t>in action</a:t>
            </a:r>
          </a:p>
        </p:txBody>
      </p:sp>
    </p:spTree>
    <p:extLst>
      <p:ext uri="{BB962C8B-B14F-4D97-AF65-F5344CB8AC3E}">
        <p14:creationId xmlns:p14="http://schemas.microsoft.com/office/powerpoint/2010/main" val="3279160783"/>
      </p:ext>
    </p:extLst>
  </p:cSld>
  <p:clrMapOvr>
    <a:masterClrMapping/>
  </p:clrMapOvr>
  <p:transition spd="slow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0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 = \tan^{-1} \left(\frac{\partial f}{\partial y}/\frac{\partial f}{\partial x}\right)$&#10;\end{document}&#10;"/>
  <p:tag name="EXTERNALNAME" val="Edittex"/>
  <p:tag name="BLEND" val="False"/>
  <p:tag name="TRANSPARENT" val="False"/>
  <p:tag name="BITMAPFORMAT" val="bmpmono"/>
  <p:tag name="DEBUGINTERACTIVE" val="True"/>
  <p:tag name="ORIGWIDTH" val="659.7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|\nabla f\| = \sqrt{{(\frac{\partial f}{\partial x})}^2 + {(\frac{\partial f}{\partial y})}^2}$&#10;\end{document}&#10;"/>
  <p:tag name="EXTERNALNAME" val="Edittex"/>
  <p:tag name="BLEND" val="False"/>
  <p:tag name="TRANSPARENT" val="False"/>
  <p:tag name="BITMAPFORMAT" val="bmpmono"/>
  <p:tag name="DEBUGINTERACTIVE" val="True"/>
  <p:tag name="ORIGWIDTH" val="87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theta$&#10;\end{document}&#10;"/>
  <p:tag name="EXTERNALNAME" val="Edittex"/>
  <p:tag name="BLEND" val="False"/>
  <p:tag name="TRANSPARENT" val="True"/>
  <p:tag name="BITMAPFORMAT" val="bmpmono"/>
  <p:tag name="DEBUGINTERACTIVE" val="True"/>
  <p:tag name="ORIGWIDTH" val="33.2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0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41.8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nabla f = \left[\frac{\partial f}{\partial x},\frac{\partial f}{\partial y}\right]$&#10;\end{document}&#10;"/>
  <p:tag name="EXTERNALNAME" val="Edittex"/>
  <p:tag name="BLEND" val="False"/>
  <p:tag name="TRANSPARENT" val="False"/>
  <p:tag name="BITMAPFORMAT" val="bmpmono"/>
  <p:tag name="DEBUGINTERACTIVE" val="True"/>
  <p:tag name="ORIGWIDTH" val="479.7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1969</Words>
  <Application>Microsoft Macintosh PowerPoint</Application>
  <PresentationFormat>Widescreen</PresentationFormat>
  <Paragraphs>661</Paragraphs>
  <Slides>76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8" baseType="lpstr">
      <vt:lpstr>ＭＳ Ｐゴシック</vt:lpstr>
      <vt:lpstr>Arial</vt:lpstr>
      <vt:lpstr>Calibri</vt:lpstr>
      <vt:lpstr>Calibri Light</vt:lpstr>
      <vt:lpstr>Cambria Math</vt:lpstr>
      <vt:lpstr>Gill Sans</vt:lpstr>
      <vt:lpstr>Helvetica</vt:lpstr>
      <vt:lpstr>Mangal</vt:lpstr>
      <vt:lpstr>Times New Roman</vt:lpstr>
      <vt:lpstr>Wingdings</vt:lpstr>
      <vt:lpstr>Office Theme</vt:lpstr>
      <vt:lpstr>Bitmap Image</vt:lpstr>
      <vt:lpstr>Image resizing</vt:lpstr>
      <vt:lpstr>Image resizing</vt:lpstr>
      <vt:lpstr>What is a (digital) image?</vt:lpstr>
      <vt:lpstr>Undersampling</vt:lpstr>
      <vt:lpstr>Undersampling</vt:lpstr>
      <vt:lpstr>Aliasing</vt:lpstr>
      <vt:lpstr>Aliasing in time</vt:lpstr>
      <vt:lpstr>Beyond sines and cosines</vt:lpstr>
      <vt:lpstr>PowerPoint Presentation</vt:lpstr>
      <vt:lpstr>Aliasing</vt:lpstr>
      <vt:lpstr>Smoothing and image frequencies</vt:lpstr>
      <vt:lpstr>Subsampling images</vt:lpstr>
      <vt:lpstr>Gaussian pre-filtering</vt:lpstr>
      <vt:lpstr>PowerPoint Presentation</vt:lpstr>
      <vt:lpstr>Convolution and subsampling is familiar…</vt:lpstr>
      <vt:lpstr>Key take-away</vt:lpstr>
      <vt:lpstr>Grouping</vt:lpstr>
      <vt:lpstr>What is grouping?</vt:lpstr>
      <vt:lpstr>Why grouping?</vt:lpstr>
      <vt:lpstr>Regions        Boundaries </vt:lpstr>
      <vt:lpstr>Is grouping well-defined?</vt:lpstr>
      <vt:lpstr>Is grouping well-defined?</vt:lpstr>
      <vt:lpstr>How do we group things?</vt:lpstr>
      <vt:lpstr>How do we group things?</vt:lpstr>
      <vt:lpstr>How do we group things?</vt:lpstr>
      <vt:lpstr>How do we group things?</vt:lpstr>
      <vt:lpstr>Gestalt principles in the context of images</vt:lpstr>
      <vt:lpstr>Regions        Boundaries </vt:lpstr>
      <vt:lpstr>Discussion: Contour Detection and Hierarchical Image Segmentation</vt:lpstr>
      <vt:lpstr>Image gradient</vt:lpstr>
      <vt:lpstr>Image gradient</vt:lpstr>
      <vt:lpstr>Gradient magnitude and orientation</vt:lpstr>
      <vt:lpstr>Non-maximum suppression for each orientation</vt:lpstr>
      <vt:lpstr>Before Non-max Suppression</vt:lpstr>
      <vt:lpstr>PowerPoint Presentation</vt:lpstr>
      <vt:lpstr>Image gradients are not enough</vt:lpstr>
      <vt:lpstr>Image gradients are not enough</vt:lpstr>
      <vt:lpstr>What is texture?</vt:lpstr>
      <vt:lpstr>What is texture?</vt:lpstr>
      <vt:lpstr>Julesz’s texton theory</vt:lpstr>
      <vt:lpstr>Bringing textons to computer vision</vt:lpstr>
      <vt:lpstr>Bringing textons to computer vision</vt:lpstr>
      <vt:lpstr>Bringing textons to computer vision</vt:lpstr>
      <vt:lpstr>Bringing textons to computer vision</vt:lpstr>
      <vt:lpstr>Bringing textons to computer vision</vt:lpstr>
      <vt:lpstr>Textons in computer vision</vt:lpstr>
      <vt:lpstr>Detecting texture boundaries</vt:lpstr>
      <vt:lpstr>Cue combination</vt:lpstr>
      <vt:lpstr>Local computation not enough</vt:lpstr>
      <vt:lpstr>“Globalisation”</vt:lpstr>
      <vt:lpstr>Segmentation is graph partitioning</vt:lpstr>
      <vt:lpstr>Segmentation is graph partitioning</vt:lpstr>
      <vt:lpstr>Criterion: Min-cut?</vt:lpstr>
      <vt:lpstr>Normalized cuts</vt:lpstr>
      <vt:lpstr>Normalized cut</vt:lpstr>
      <vt:lpstr>Min-cut vs normalized cut</vt:lpstr>
      <vt:lpstr>Graphs and matrices</vt:lpstr>
      <vt:lpstr>Graphs and matrices</vt:lpstr>
      <vt:lpstr>Graphs and matrices</vt:lpstr>
      <vt:lpstr>Graphs and matrices</vt:lpstr>
      <vt:lpstr>Graphs and matrices</vt:lpstr>
      <vt:lpstr>Graphs and matrices</vt:lpstr>
      <vt:lpstr>Graphs and matrices</vt:lpstr>
      <vt:lpstr>Graphs and matrices</vt:lpstr>
      <vt:lpstr>Graphs and matrices</vt:lpstr>
      <vt:lpstr>Graphs and matrices</vt:lpstr>
      <vt:lpstr>Graphs and matrices</vt:lpstr>
      <vt:lpstr>Graphs and matrices</vt:lpstr>
      <vt:lpstr>Graphs and matrices</vt:lpstr>
      <vt:lpstr>Graphs and matrices</vt:lpstr>
      <vt:lpstr>Graphs and matrices</vt:lpstr>
      <vt:lpstr>Normalized cuts</vt:lpstr>
      <vt:lpstr>Eigenvectors of images</vt:lpstr>
      <vt:lpstr>Eigenvectors of images</vt:lpstr>
      <vt:lpstr>Another example</vt:lpstr>
      <vt:lpstr>Eigenvectors of images</vt:lpstr>
    </vt:vector>
  </TitlesOfParts>
  <Manager/>
  <Company/>
  <LinksUpToDate>false</LinksUpToDate>
  <SharedDoc>false</SharedDoc>
  <HyperlinkBase/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Grouping</dc:title>
  <dc:subject/>
  <dc:creator>Bharath Hariharan</dc:creator>
  <cp:keywords/>
  <dc:description/>
  <cp:lastModifiedBy>Bharath Hariharan</cp:lastModifiedBy>
  <cp:revision>7</cp:revision>
  <dcterms:created xsi:type="dcterms:W3CDTF">2018-09-02T21:03:45Z</dcterms:created>
  <dcterms:modified xsi:type="dcterms:W3CDTF">2018-09-18T15:15:36Z</dcterms:modified>
  <cp:category/>
</cp:coreProperties>
</file>