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379" r:id="rId2"/>
    <p:sldId id="260" r:id="rId3"/>
    <p:sldId id="303" r:id="rId4"/>
    <p:sldId id="304" r:id="rId5"/>
    <p:sldId id="267" r:id="rId6"/>
    <p:sldId id="268" r:id="rId7"/>
    <p:sldId id="299" r:id="rId8"/>
    <p:sldId id="301" r:id="rId9"/>
    <p:sldId id="277" r:id="rId10"/>
    <p:sldId id="290" r:id="rId11"/>
    <p:sldId id="274" r:id="rId12"/>
    <p:sldId id="315" r:id="rId13"/>
    <p:sldId id="317" r:id="rId14"/>
    <p:sldId id="318" r:id="rId15"/>
    <p:sldId id="319" r:id="rId16"/>
    <p:sldId id="291" r:id="rId17"/>
    <p:sldId id="292" r:id="rId18"/>
    <p:sldId id="326" r:id="rId19"/>
    <p:sldId id="327" r:id="rId20"/>
    <p:sldId id="328" r:id="rId21"/>
    <p:sldId id="256" r:id="rId22"/>
    <p:sldId id="347" r:id="rId23"/>
    <p:sldId id="351" r:id="rId24"/>
    <p:sldId id="352" r:id="rId25"/>
    <p:sldId id="349" r:id="rId26"/>
    <p:sldId id="350" r:id="rId27"/>
    <p:sldId id="353" r:id="rId28"/>
    <p:sldId id="354" r:id="rId29"/>
    <p:sldId id="355" r:id="rId30"/>
    <p:sldId id="356" r:id="rId31"/>
    <p:sldId id="357" r:id="rId32"/>
    <p:sldId id="358" r:id="rId33"/>
    <p:sldId id="331" r:id="rId34"/>
    <p:sldId id="378" r:id="rId35"/>
    <p:sldId id="377" r:id="rId36"/>
    <p:sldId id="332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4" r:id="rId46"/>
    <p:sldId id="370" r:id="rId47"/>
    <p:sldId id="375" r:id="rId48"/>
    <p:sldId id="343" r:id="rId49"/>
    <p:sldId id="344" r:id="rId50"/>
    <p:sldId id="380" r:id="rId51"/>
    <p:sldId id="372" r:id="rId52"/>
    <p:sldId id="395" r:id="rId53"/>
    <p:sldId id="308" r:id="rId54"/>
    <p:sldId id="381" r:id="rId55"/>
    <p:sldId id="382" r:id="rId56"/>
    <p:sldId id="383" r:id="rId57"/>
    <p:sldId id="384" r:id="rId58"/>
    <p:sldId id="385" r:id="rId59"/>
    <p:sldId id="386" r:id="rId60"/>
    <p:sldId id="38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4"/>
  </p:normalViewPr>
  <p:slideViewPr>
    <p:cSldViewPr snapToGrid="0" snapToObjects="1">
      <p:cViewPr varScale="1">
        <p:scale>
          <a:sx n="118" d="100"/>
          <a:sy n="118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86647-DE46-9840-8315-E97E22E669CE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A225F-4E57-6A4D-B9C7-B8585255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000000"/>
                </a:solidFill>
                <a:latin typeface="Century Gothic" charset="0"/>
                <a:sym typeface="Century Gothic" charset="0"/>
              </a:rPr>
              <a:t>But what can we do with just a single images? Humans have no problem inferring shape, reflectance, and illumination, but we have no algorithms for it.</a:t>
            </a:r>
          </a:p>
        </p:txBody>
      </p:sp>
    </p:spTree>
    <p:extLst>
      <p:ext uri="{BB962C8B-B14F-4D97-AF65-F5344CB8AC3E}">
        <p14:creationId xmlns:p14="http://schemas.microsoft.com/office/powerpoint/2010/main" val="219069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5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8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5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4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4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5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56C24-83E8-BE4A-B4E3-C7F84AC30504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5B80-6A84-E541-8006-7D1631B54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tiff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tiff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8.tiff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8.tiff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12" Type="http://schemas.openxmlformats.org/officeDocument/2006/relationships/image" Target="../media/image7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0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8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3C4C16-96A2-D746-9C7F-D6CDAD81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Recap: Geometry of image formation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42C2E2E-E38B-3D4C-ADC3-40C16EC3D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everything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coordinate system so that center of the coordinate system is at pinhole and Z axis is along viewing direction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Perspective projection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3181350"/>
            <a:ext cx="28448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63" y="4678363"/>
            <a:ext cx="3289300" cy="124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78" y="4538027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projection be represented as a matrix multiplication?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410" y="1814830"/>
            <a:ext cx="5656580" cy="1344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070" y="3729355"/>
            <a:ext cx="1094375" cy="1688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217420"/>
            <a:ext cx="289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Matrix multiplication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" y="4278630"/>
            <a:ext cx="289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Perspective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368609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3638207" cy="4351338"/>
              </a:xfrm>
            </p:spPr>
            <p:txBody>
              <a:bodyPr/>
              <a:lstStyle/>
              <a:p>
                <a:r>
                  <a:rPr lang="en-US" dirty="0"/>
                  <a:t>Every point on a ray maps it to a point on image plane</a:t>
                </a:r>
              </a:p>
              <a:p>
                <a:r>
                  <a:rPr lang="en-US" dirty="0"/>
                  <a:t>Perspective projection maps rays to points</a:t>
                </a:r>
              </a:p>
              <a:p>
                <a:r>
                  <a:rPr lang="en-US" dirty="0"/>
                  <a:t>All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dirty="0"/>
                  <a:t>) map to the same image point (x,y,1)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3638207" cy="4351338"/>
              </a:xfrm>
              <a:blipFill rotWithShape="0">
                <a:blip r:embed="rId2"/>
                <a:stretch>
                  <a:fillRect l="-3015" t="-2241" r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74870" y="2099945"/>
            <a:ext cx="4469130" cy="3283586"/>
            <a:chOff x="397565" y="1398831"/>
            <a:chExt cx="5198510" cy="3939148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4036596" y="1398831"/>
              <a:ext cx="41268" cy="39391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97565" y="3558209"/>
              <a:ext cx="519851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441173" y="2246243"/>
              <a:ext cx="2595422" cy="1315878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25147" y="1515718"/>
              <a:ext cx="0" cy="382226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25148" y="2739807"/>
              <a:ext cx="0" cy="8348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51724" y="1876910"/>
              <a:ext cx="1073424" cy="44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403670" y="2909885"/>
            <a:ext cx="101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(x,y,1)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08031" y="2373006"/>
                <a:ext cx="13280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charset="0"/>
                      </a:rPr>
                      <m:t>𝑦</m:t>
                    </m:r>
                    <m:r>
                      <a:rPr lang="en-US" sz="2000" b="0" i="1" dirty="0" smtClean="0"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031" y="2373006"/>
                <a:ext cx="1328046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458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6369380" y="3167090"/>
            <a:ext cx="73152" cy="73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4423410" y="2197380"/>
            <a:ext cx="1148644" cy="605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99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space and homogenous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        to        (points to rays):</a:t>
            </a:r>
          </a:p>
          <a:p>
            <a:endParaRPr lang="en-US" dirty="0"/>
          </a:p>
          <a:p>
            <a:r>
              <a:rPr lang="en-US" dirty="0"/>
              <a:t>Mapping         to        (rays to points):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change of coordinates</a:t>
            </a:r>
          </a:p>
          <a:p>
            <a:r>
              <a:rPr lang="en-US" dirty="0"/>
              <a:t>Also called </a:t>
            </a:r>
            <a:r>
              <a:rPr lang="en-US" i="1" dirty="0"/>
              <a:t>homogenous coordinates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422" y="1899285"/>
            <a:ext cx="345936" cy="283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80" y="1903730"/>
            <a:ext cx="305594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642" y="2920365"/>
            <a:ext cx="345936" cy="283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40" y="2959100"/>
            <a:ext cx="305594" cy="27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60" y="2371090"/>
            <a:ext cx="2712938" cy="401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660" y="3368040"/>
            <a:ext cx="2975610" cy="7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9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standard Euclidean coordinates</a:t>
            </a:r>
          </a:p>
          <a:p>
            <a:pPr lvl="1"/>
            <a:r>
              <a:rPr lang="en-US" dirty="0"/>
              <a:t>2D points :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3D points :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In homogenous coordinates</a:t>
            </a:r>
          </a:p>
          <a:p>
            <a:pPr lvl="1"/>
            <a:r>
              <a:rPr lang="en-US" dirty="0"/>
              <a:t>2D points : (x,y,1)</a:t>
            </a:r>
          </a:p>
          <a:p>
            <a:pPr lvl="1"/>
            <a:r>
              <a:rPr lang="en-US" dirty="0"/>
              <a:t>3D points : (x,y,z,1)</a:t>
            </a:r>
          </a:p>
        </p:txBody>
      </p:sp>
    </p:spTree>
    <p:extLst>
      <p:ext uri="{BB962C8B-B14F-4D97-AF65-F5344CB8AC3E}">
        <p14:creationId xmlns:p14="http://schemas.microsoft.com/office/powerpoint/2010/main" val="426645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941830"/>
            <a:ext cx="2476500" cy="1472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10" y="2020570"/>
            <a:ext cx="1084580" cy="1330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0" y="1888490"/>
            <a:ext cx="1358900" cy="1663700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>
          <a:xfrm>
            <a:off x="2526030" y="3451860"/>
            <a:ext cx="1783080" cy="2446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Homogenous coordinates of world point</a:t>
            </a:r>
          </a:p>
        </p:txBody>
      </p:sp>
      <p:sp>
        <p:nvSpPr>
          <p:cNvPr id="11" name="Up Arrow Callout 10"/>
          <p:cNvSpPr/>
          <p:nvPr/>
        </p:nvSpPr>
        <p:spPr>
          <a:xfrm>
            <a:off x="5707380" y="3478530"/>
            <a:ext cx="1783080" cy="2446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Homogenous coordinates of image point</a:t>
            </a:r>
          </a:p>
        </p:txBody>
      </p:sp>
    </p:spTree>
    <p:extLst>
      <p:ext uri="{BB962C8B-B14F-4D97-AF65-F5344CB8AC3E}">
        <p14:creationId xmlns:p14="http://schemas.microsoft.com/office/powerpoint/2010/main" val="3746286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87513"/>
            <a:ext cx="90678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4305301"/>
            <a:ext cx="5537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homogenous 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3" y="1990725"/>
            <a:ext cx="5270500" cy="110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3649662"/>
            <a:ext cx="3543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04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transformations in 2D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0" y="2969260"/>
            <a:ext cx="2688590" cy="136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" y="4343400"/>
            <a:ext cx="270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20" y="2969260"/>
            <a:ext cx="2902360" cy="1305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5970" y="4210050"/>
            <a:ext cx="270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Scaling of Image x and y (conversion from “meters” to “pixels”)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0" y="4869180"/>
            <a:ext cx="2851541" cy="128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5600" y="6164580"/>
            <a:ext cx="28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Added skew if image x and y axes are </a:t>
            </a:r>
            <a:r>
              <a:rPr lang="en-US"/>
              <a:t>not perpendicular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1640840"/>
            <a:ext cx="4038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3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Callout 13"/>
          <p:cNvSpPr/>
          <p:nvPr/>
        </p:nvSpPr>
        <p:spPr>
          <a:xfrm>
            <a:off x="4606290" y="1943100"/>
            <a:ext cx="1314450" cy="10629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8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3989070" y="2400300"/>
            <a:ext cx="605790" cy="86868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790" y="5011420"/>
            <a:ext cx="24384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6120" y="3234690"/>
            <a:ext cx="210312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intrinsics</a:t>
            </a:r>
            <a:r>
              <a:rPr lang="en-US" dirty="0"/>
              <a:t>: how your camera handles pixel. Changes if you change your camera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6070" y="1348740"/>
            <a:ext cx="4914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extrinsics</a:t>
            </a:r>
            <a:r>
              <a:rPr lang="en-US" dirty="0"/>
              <a:t>: where your camera is relative to the world. Changes if you move the camera</a:t>
            </a:r>
          </a:p>
        </p:txBody>
      </p:sp>
    </p:spTree>
    <p:extLst>
      <p:ext uri="{BB962C8B-B14F-4D97-AF65-F5344CB8AC3E}">
        <p14:creationId xmlns:p14="http://schemas.microsoft.com/office/powerpoint/2010/main" val="29402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4818" y="238125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23445" y="291102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00285" y="5816600"/>
            <a:ext cx="465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get into the math</a:t>
            </a:r>
          </a:p>
        </p:txBody>
      </p:sp>
    </p:spTree>
    <p:extLst>
      <p:ext uri="{BB962C8B-B14F-4D97-AF65-F5344CB8AC3E}">
        <p14:creationId xmlns:p14="http://schemas.microsoft.com/office/powerpoint/2010/main" val="22751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4034790" y="2263140"/>
            <a:ext cx="1908810" cy="128016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10" y="4977130"/>
            <a:ext cx="24384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0" y="3554730"/>
            <a:ext cx="2560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2917486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8500-991B-7F44-ABBD-3582D17B0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Formation - Color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2DE77-1B30-3543-B9AF-BFD277F0B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28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4818" y="238125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23445" y="291102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32284" y="1757817"/>
            <a:ext cx="4650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know </a:t>
            </a:r>
            <a:r>
              <a:rPr lang="en-US" sz="2400" i="1" dirty="0"/>
              <a:t>where</a:t>
            </a:r>
            <a:r>
              <a:rPr lang="en-US" sz="2400" dirty="0"/>
              <a:t> a pixel comes from.</a:t>
            </a:r>
          </a:p>
          <a:p>
            <a:r>
              <a:rPr lang="en-US" sz="2400" dirty="0"/>
              <a:t>But what is its color?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01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46B8E-79F8-FF48-9071-B571041D4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21034"/>
            <a:ext cx="7886700" cy="1695451"/>
          </a:xfrm>
        </p:spPr>
        <p:txBody>
          <a:bodyPr/>
          <a:lstStyle/>
          <a:p>
            <a:r>
              <a:rPr lang="en-US" dirty="0"/>
              <a:t>A pixel is some kind of sensor that measures incident energy</a:t>
            </a:r>
          </a:p>
          <a:p>
            <a:r>
              <a:rPr lang="en-US" dirty="0"/>
              <a:t>But what exactly does it measure?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54818" y="238125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23445" y="291102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32284" y="1757817"/>
            <a:ext cx="4650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know </a:t>
            </a:r>
            <a:r>
              <a:rPr lang="en-US" sz="2400" i="1" dirty="0"/>
              <a:t>where</a:t>
            </a:r>
            <a:r>
              <a:rPr lang="en-US" sz="2400" dirty="0"/>
              <a:t> a pixel comes from.</a:t>
            </a:r>
          </a:p>
          <a:p>
            <a:r>
              <a:rPr lang="en-US" sz="2400" dirty="0"/>
              <a:t>But what is its color?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11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E868-782F-F94A-837E-B2FDE189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66A23-917C-3B49-A88B-AC267213A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sensor placed in a single beam of light.</a:t>
            </a:r>
          </a:p>
          <a:p>
            <a:r>
              <a:rPr lang="en-US" dirty="0"/>
              <a:t>How much energy does it get?</a:t>
            </a:r>
          </a:p>
          <a:p>
            <a:pPr lvl="1"/>
            <a:r>
              <a:rPr lang="en-US" dirty="0"/>
              <a:t>Not enough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FF4D23-FF2E-B642-8B29-401CEF1B7CDD}"/>
              </a:ext>
            </a:extLst>
          </p:cNvPr>
          <p:cNvSpPr/>
          <p:nvPr/>
        </p:nvSpPr>
        <p:spPr>
          <a:xfrm>
            <a:off x="1055914" y="3450771"/>
            <a:ext cx="6248400" cy="1480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5652FF-FB6E-7542-A9CD-B4939F48E5CF}"/>
              </a:ext>
            </a:extLst>
          </p:cNvPr>
          <p:cNvSpPr/>
          <p:nvPr/>
        </p:nvSpPr>
        <p:spPr>
          <a:xfrm>
            <a:off x="4256314" y="3788229"/>
            <a:ext cx="239486" cy="1023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1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8F7A-3A2C-954C-87CF-E8D59030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1: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E31DD-2F9F-DD42-95EC-E45AE7FBA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Larger sensors capture more power</a:t>
            </a:r>
          </a:p>
          <a:p>
            <a:pPr lvl="1"/>
            <a:r>
              <a:rPr lang="en-US" dirty="0"/>
              <a:t>Power = LA?</a:t>
            </a:r>
          </a:p>
          <a:p>
            <a:pPr lvl="1"/>
            <a:r>
              <a:rPr lang="en-US" dirty="0"/>
              <a:t>L: measure of beam brightness (</a:t>
            </a:r>
            <a:r>
              <a:rPr lang="en-US" b="1" i="1" dirty="0"/>
              <a:t>radiance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Radiance is power per unit area?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E0C3C2-6680-B540-B78E-45124352D762}"/>
              </a:ext>
            </a:extLst>
          </p:cNvPr>
          <p:cNvCxnSpPr/>
          <p:nvPr/>
        </p:nvCxnSpPr>
        <p:spPr>
          <a:xfrm>
            <a:off x="1062990" y="413766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8EA263-3E54-154F-92D8-8C9CF002D599}"/>
              </a:ext>
            </a:extLst>
          </p:cNvPr>
          <p:cNvCxnSpPr/>
          <p:nvPr/>
        </p:nvCxnSpPr>
        <p:spPr>
          <a:xfrm>
            <a:off x="1062990" y="428132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A4B86B-2C82-1546-BA33-3E53729DD430}"/>
              </a:ext>
            </a:extLst>
          </p:cNvPr>
          <p:cNvCxnSpPr/>
          <p:nvPr/>
        </p:nvCxnSpPr>
        <p:spPr>
          <a:xfrm>
            <a:off x="1062990" y="442499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7B9075-9C09-3443-8FE7-4EB1BB3B8920}"/>
              </a:ext>
            </a:extLst>
          </p:cNvPr>
          <p:cNvCxnSpPr/>
          <p:nvPr/>
        </p:nvCxnSpPr>
        <p:spPr>
          <a:xfrm>
            <a:off x="1066800" y="455295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232D2E-5F36-BE40-980B-6057E98C5962}"/>
              </a:ext>
            </a:extLst>
          </p:cNvPr>
          <p:cNvCxnSpPr/>
          <p:nvPr/>
        </p:nvCxnSpPr>
        <p:spPr>
          <a:xfrm>
            <a:off x="1066800" y="469661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D80FCE-3DEA-A842-BFA3-3FE9DFA8D77F}"/>
              </a:ext>
            </a:extLst>
          </p:cNvPr>
          <p:cNvCxnSpPr/>
          <p:nvPr/>
        </p:nvCxnSpPr>
        <p:spPr>
          <a:xfrm>
            <a:off x="1066800" y="484028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56BACA-827C-4B44-AF7E-5B175AB42812}"/>
              </a:ext>
            </a:extLst>
          </p:cNvPr>
          <p:cNvCxnSpPr/>
          <p:nvPr/>
        </p:nvCxnSpPr>
        <p:spPr>
          <a:xfrm>
            <a:off x="1059180" y="495681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055E4D-4D60-E244-9890-E37573193B19}"/>
              </a:ext>
            </a:extLst>
          </p:cNvPr>
          <p:cNvCxnSpPr/>
          <p:nvPr/>
        </p:nvCxnSpPr>
        <p:spPr>
          <a:xfrm>
            <a:off x="1059180" y="510047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5B0CF1-A7CC-DE46-BDE0-B54267C5BBBA}"/>
              </a:ext>
            </a:extLst>
          </p:cNvPr>
          <p:cNvCxnSpPr/>
          <p:nvPr/>
        </p:nvCxnSpPr>
        <p:spPr>
          <a:xfrm>
            <a:off x="1059180" y="524414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7A4DB9-1EED-664E-A399-79409B85E795}"/>
              </a:ext>
            </a:extLst>
          </p:cNvPr>
          <p:cNvSpPr/>
          <p:nvPr/>
        </p:nvSpPr>
        <p:spPr>
          <a:xfrm>
            <a:off x="2194560" y="4436426"/>
            <a:ext cx="205740" cy="5203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39BEF-35B2-3049-9F15-122DEE669C5D}"/>
              </a:ext>
            </a:extLst>
          </p:cNvPr>
          <p:cNvSpPr/>
          <p:nvPr/>
        </p:nvSpPr>
        <p:spPr>
          <a:xfrm>
            <a:off x="3034664" y="4156546"/>
            <a:ext cx="291465" cy="1087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Callout 15">
            <a:extLst>
              <a:ext uri="{FF2B5EF4-FFF2-40B4-BE49-F238E27FC236}">
                <a16:creationId xmlns:a16="http://schemas.microsoft.com/office/drawing/2014/main" id="{36648C60-95EC-AC4D-8780-038870C67547}"/>
              </a:ext>
            </a:extLst>
          </p:cNvPr>
          <p:cNvSpPr/>
          <p:nvPr/>
        </p:nvSpPr>
        <p:spPr>
          <a:xfrm>
            <a:off x="1951671" y="5313328"/>
            <a:ext cx="2457450" cy="114459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larger sensor captures more energy</a:t>
            </a:r>
          </a:p>
        </p:txBody>
      </p:sp>
    </p:spTree>
    <p:extLst>
      <p:ext uri="{BB962C8B-B14F-4D97-AF65-F5344CB8AC3E}">
        <p14:creationId xmlns:p14="http://schemas.microsoft.com/office/powerpoint/2010/main" val="235444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ABBC-5860-5A47-AB3F-A69B2CAC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2: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A6E089-416D-BC4C-BDC5-C1D3F8DEF1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Slanted sensors receive less light</a:t>
                </a:r>
              </a:p>
              <a:p>
                <a:pPr lvl="1"/>
                <a:r>
                  <a:rPr lang="en-US" dirty="0"/>
                  <a:t>Power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L = Radiance = Power per unit </a:t>
                </a:r>
                <a:r>
                  <a:rPr lang="en-US" i="1" dirty="0"/>
                  <a:t>projected </a:t>
                </a:r>
                <a:r>
                  <a:rPr lang="en-US" dirty="0"/>
                  <a:t>area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A6E089-416D-BC4C-BDC5-C1D3F8DEF1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73A594-B397-D04B-A47E-C05F4EE926D3}"/>
              </a:ext>
            </a:extLst>
          </p:cNvPr>
          <p:cNvCxnSpPr/>
          <p:nvPr/>
        </p:nvCxnSpPr>
        <p:spPr>
          <a:xfrm>
            <a:off x="1106532" y="3854632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DB0141-98A5-D141-B49A-C2D6DB159B82}"/>
              </a:ext>
            </a:extLst>
          </p:cNvPr>
          <p:cNvCxnSpPr/>
          <p:nvPr/>
        </p:nvCxnSpPr>
        <p:spPr>
          <a:xfrm>
            <a:off x="1106532" y="399830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35C897-425C-4C4F-ADB1-F0AFCF96C906}"/>
              </a:ext>
            </a:extLst>
          </p:cNvPr>
          <p:cNvCxnSpPr/>
          <p:nvPr/>
        </p:nvCxnSpPr>
        <p:spPr>
          <a:xfrm>
            <a:off x="1106532" y="414196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4D1669-30BC-5144-BBE9-C124972614FE}"/>
              </a:ext>
            </a:extLst>
          </p:cNvPr>
          <p:cNvCxnSpPr/>
          <p:nvPr/>
        </p:nvCxnSpPr>
        <p:spPr>
          <a:xfrm>
            <a:off x="1110342" y="4269922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31CA2-88A5-CF4A-943C-0A4F4A7ACA9D}"/>
              </a:ext>
            </a:extLst>
          </p:cNvPr>
          <p:cNvCxnSpPr/>
          <p:nvPr/>
        </p:nvCxnSpPr>
        <p:spPr>
          <a:xfrm>
            <a:off x="1110342" y="441359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B1463E-4890-FB45-A82E-0E543E7A0088}"/>
              </a:ext>
            </a:extLst>
          </p:cNvPr>
          <p:cNvCxnSpPr/>
          <p:nvPr/>
        </p:nvCxnSpPr>
        <p:spPr>
          <a:xfrm>
            <a:off x="1110342" y="455725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26CC4A-ADAB-9A41-B4D4-1111F940AD6B}"/>
              </a:ext>
            </a:extLst>
          </p:cNvPr>
          <p:cNvCxnSpPr/>
          <p:nvPr/>
        </p:nvCxnSpPr>
        <p:spPr>
          <a:xfrm>
            <a:off x="1102722" y="4673782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995EAA-188A-E442-BCC5-CFAB2A9DF8FA}"/>
              </a:ext>
            </a:extLst>
          </p:cNvPr>
          <p:cNvCxnSpPr/>
          <p:nvPr/>
        </p:nvCxnSpPr>
        <p:spPr>
          <a:xfrm>
            <a:off x="1102722" y="481745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EBF0DA-B129-6B44-B3C6-6C4E6363F4BC}"/>
              </a:ext>
            </a:extLst>
          </p:cNvPr>
          <p:cNvCxnSpPr/>
          <p:nvPr/>
        </p:nvCxnSpPr>
        <p:spPr>
          <a:xfrm>
            <a:off x="1102722" y="496111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F7732B7-9586-A345-AB06-D65C36986BDA}"/>
              </a:ext>
            </a:extLst>
          </p:cNvPr>
          <p:cNvSpPr/>
          <p:nvPr/>
        </p:nvSpPr>
        <p:spPr>
          <a:xfrm>
            <a:off x="2238102" y="4153398"/>
            <a:ext cx="205740" cy="5203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46DC17-4B9C-EB42-9791-58CE539B529A}"/>
              </a:ext>
            </a:extLst>
          </p:cNvPr>
          <p:cNvSpPr/>
          <p:nvPr/>
        </p:nvSpPr>
        <p:spPr>
          <a:xfrm>
            <a:off x="3078206" y="3873518"/>
            <a:ext cx="291465" cy="1087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022F7A-8643-C946-971C-54BD18A03DCA}"/>
              </a:ext>
            </a:extLst>
          </p:cNvPr>
          <p:cNvSpPr/>
          <p:nvPr/>
        </p:nvSpPr>
        <p:spPr>
          <a:xfrm rot="2632329">
            <a:off x="3705630" y="3678415"/>
            <a:ext cx="291465" cy="149320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782FD3-74ED-7F41-A2C1-0E418613FE9A}"/>
              </a:ext>
            </a:extLst>
          </p:cNvPr>
          <p:cNvCxnSpPr>
            <a:stCxn id="14" idx="4"/>
          </p:cNvCxnSpPr>
          <p:nvPr/>
        </p:nvCxnSpPr>
        <p:spPr>
          <a:xfrm flipH="1" flipV="1">
            <a:off x="3223938" y="3690258"/>
            <a:ext cx="1" cy="12708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FC04FB-1798-5D4F-B467-64E6896C1BE9}"/>
              </a:ext>
            </a:extLst>
          </p:cNvPr>
          <p:cNvCxnSpPr>
            <a:cxnSpLocks/>
          </p:cNvCxnSpPr>
          <p:nvPr/>
        </p:nvCxnSpPr>
        <p:spPr>
          <a:xfrm flipV="1">
            <a:off x="3219007" y="3650864"/>
            <a:ext cx="1342241" cy="14133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1E19D878-F7B8-D740-B4AE-85C0DA06688D}"/>
              </a:ext>
            </a:extLst>
          </p:cNvPr>
          <p:cNvSpPr/>
          <p:nvPr/>
        </p:nvSpPr>
        <p:spPr>
          <a:xfrm>
            <a:off x="2764972" y="4520562"/>
            <a:ext cx="870858" cy="205198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AE0CE-D87B-814D-9E73-C1C9B8AE6BA0}"/>
                  </a:ext>
                </a:extLst>
              </p:cNvPr>
              <p:cNvSpPr txBox="1"/>
              <p:nvPr/>
            </p:nvSpPr>
            <p:spPr>
              <a:xfrm>
                <a:off x="3200401" y="4223097"/>
                <a:ext cx="5593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AE0CE-D87B-814D-9E73-C1C9B8AE6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1" y="4223097"/>
                <a:ext cx="5593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524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Stripe 6">
            <a:extLst>
              <a:ext uri="{FF2B5EF4-FFF2-40B4-BE49-F238E27FC236}">
                <a16:creationId xmlns:a16="http://schemas.microsoft.com/office/drawing/2014/main" id="{BBD37720-495C-D34C-9F89-545A48F6780C}"/>
              </a:ext>
            </a:extLst>
          </p:cNvPr>
          <p:cNvSpPr/>
          <p:nvPr/>
        </p:nvSpPr>
        <p:spPr>
          <a:xfrm rot="10800000">
            <a:off x="1905000" y="1690688"/>
            <a:ext cx="2656114" cy="2108425"/>
          </a:xfrm>
          <a:prstGeom prst="diagStripe">
            <a:avLst/>
          </a:prstGeom>
          <a:solidFill>
            <a:srgbClr val="FFC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679EF-444E-1649-AB03-697A2F25DCB0}"/>
              </a:ext>
            </a:extLst>
          </p:cNvPr>
          <p:cNvSpPr/>
          <p:nvPr/>
        </p:nvSpPr>
        <p:spPr>
          <a:xfrm>
            <a:off x="1796144" y="1690689"/>
            <a:ext cx="2797628" cy="1172254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EB53A-DB3B-D449-87E0-E0CF5BAE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beams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EA226-035C-A347-AAF2-2698946C7E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3799114"/>
                <a:ext cx="7886700" cy="23778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Power must be sum of power from each beam</a:t>
                </a:r>
              </a:p>
              <a:p>
                <a:pPr lvl="1"/>
                <a:r>
                  <a:rPr lang="en-US" dirty="0"/>
                  <a:t>Power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are dependent on beam direction</a:t>
                </a:r>
              </a:p>
              <a:p>
                <a:pPr lvl="1"/>
                <a:r>
                  <a:rPr lang="en-US" dirty="0"/>
                  <a:t>Similarly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General case: Light comes from all directions</a:t>
                </a:r>
              </a:p>
              <a:p>
                <a:pPr lvl="1"/>
                <a:r>
                  <a:rPr lang="en-US" dirty="0"/>
                  <a:t>Must </a:t>
                </a:r>
                <a:r>
                  <a:rPr lang="en-US" i="1" dirty="0"/>
                  <a:t>integrate infinitesimal contributions from all directions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EA226-035C-A347-AAF2-2698946C7E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3799114"/>
                <a:ext cx="7886700" cy="2377848"/>
              </a:xfrm>
              <a:blipFill>
                <a:blip r:embed="rId2"/>
                <a:stretch>
                  <a:fillRect l="-1286" t="-4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A319AB30-55A6-EA44-A9C4-144039B5D9B3}"/>
              </a:ext>
            </a:extLst>
          </p:cNvPr>
          <p:cNvSpPr/>
          <p:nvPr/>
        </p:nvSpPr>
        <p:spPr>
          <a:xfrm>
            <a:off x="4419600" y="1690689"/>
            <a:ext cx="283029" cy="1172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96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DD31-947C-754F-B26B-BD319346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hemisphere of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F9EE0-DC9E-9E4F-B110-7FC61D740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2D, direction = angle</a:t>
            </a:r>
          </a:p>
          <a:p>
            <a:r>
              <a:rPr lang="en-US" dirty="0"/>
              <a:t>Infinitesimal set of directions = infinitesimal angle</a:t>
            </a:r>
          </a:p>
          <a:p>
            <a:r>
              <a:rPr lang="en-US" dirty="0"/>
              <a:t>Integrate over all directions = integrate over angle</a:t>
            </a:r>
          </a:p>
          <a:p>
            <a:r>
              <a:rPr lang="en-US" dirty="0"/>
              <a:t>3D?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BC7D1F-D6D7-654E-8B70-11461A010305}"/>
              </a:ext>
            </a:extLst>
          </p:cNvPr>
          <p:cNvSpPr/>
          <p:nvPr/>
        </p:nvSpPr>
        <p:spPr>
          <a:xfrm>
            <a:off x="3799114" y="4637318"/>
            <a:ext cx="1491343" cy="1491342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E85ABA-C49C-164E-82AB-A3F4D608D363}"/>
              </a:ext>
            </a:extLst>
          </p:cNvPr>
          <p:cNvSpPr/>
          <p:nvPr/>
        </p:nvSpPr>
        <p:spPr>
          <a:xfrm>
            <a:off x="3439886" y="5399318"/>
            <a:ext cx="2296885" cy="864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67C53F-3A61-D045-98B0-5F46734B4F85}"/>
              </a:ext>
            </a:extLst>
          </p:cNvPr>
          <p:cNvCxnSpPr>
            <a:cxnSpLocks/>
            <a:stCxn id="5" idx="2"/>
            <a:endCxn id="5" idx="6"/>
          </p:cNvCxnSpPr>
          <p:nvPr/>
        </p:nvCxnSpPr>
        <p:spPr>
          <a:xfrm>
            <a:off x="3799114" y="5382989"/>
            <a:ext cx="1491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0C6116-012B-4944-ABCE-F7181EB69B80}"/>
              </a:ext>
            </a:extLst>
          </p:cNvPr>
          <p:cNvCxnSpPr>
            <a:cxnSpLocks/>
          </p:cNvCxnSpPr>
          <p:nvPr/>
        </p:nvCxnSpPr>
        <p:spPr>
          <a:xfrm flipH="1">
            <a:off x="4588328" y="4384225"/>
            <a:ext cx="751115" cy="990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474684-48E0-7444-AD71-D4308A147D8F}"/>
                  </a:ext>
                </a:extLst>
              </p:cNvPr>
              <p:cNvSpPr txBox="1"/>
              <p:nvPr/>
            </p:nvSpPr>
            <p:spPr>
              <a:xfrm>
                <a:off x="4596492" y="5059823"/>
                <a:ext cx="4789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474684-48E0-7444-AD71-D4308A147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492" y="5059823"/>
                <a:ext cx="478972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C59059-01B6-0E41-A199-3847482FB216}"/>
              </a:ext>
            </a:extLst>
          </p:cNvPr>
          <p:cNvCxnSpPr>
            <a:cxnSpLocks/>
          </p:cNvCxnSpPr>
          <p:nvPr/>
        </p:nvCxnSpPr>
        <p:spPr>
          <a:xfrm flipH="1">
            <a:off x="4572000" y="4100745"/>
            <a:ext cx="527957" cy="12638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81E90F-D10F-544A-94A9-5209841370AB}"/>
                  </a:ext>
                </a:extLst>
              </p:cNvPr>
              <p:cNvSpPr txBox="1"/>
              <p:nvPr/>
            </p:nvSpPr>
            <p:spPr>
              <a:xfrm>
                <a:off x="4699907" y="4382582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81E90F-D10F-544A-94A9-52098413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907" y="4382582"/>
                <a:ext cx="6858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022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C5D9E-6B68-EC4E-9CEE-4786C4DC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hemisphere of directions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9FB7A6-8C76-DA45-A6B5-3EED86532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3D direction = </a:t>
                </a:r>
                <a:r>
                  <a:rPr lang="en-US" i="1" dirty="0"/>
                  <a:t>solid angle</a:t>
                </a:r>
              </a:p>
              <a:p>
                <a:r>
                  <a:rPr lang="en-US" dirty="0"/>
                  <a:t>Definition:</a:t>
                </a:r>
              </a:p>
              <a:p>
                <a:pPr lvl="1"/>
                <a:r>
                  <a:rPr lang="en-US" dirty="0"/>
                  <a:t>2D: angle = arc length / radius</a:t>
                </a:r>
              </a:p>
              <a:p>
                <a:pPr lvl="1"/>
                <a:r>
                  <a:rPr lang="en-US" dirty="0"/>
                  <a:t>3D: solid angle = </a:t>
                </a:r>
                <a:r>
                  <a:rPr lang="en-US" i="1" dirty="0"/>
                  <a:t>area / radius</a:t>
                </a:r>
                <a:r>
                  <a:rPr lang="en-US" i="1" baseline="30000" dirty="0"/>
                  <a:t>2</a:t>
                </a:r>
              </a:p>
              <a:p>
                <a:pPr lvl="1"/>
                <a:endParaRPr lang="en-US" i="1" baseline="30000" dirty="0"/>
              </a:p>
              <a:p>
                <a:pPr lvl="1"/>
                <a:endParaRPr lang="en-US" i="1" baseline="30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/>
              </a:p>
              <a:p>
                <a:pPr lvl="1"/>
                <a:endParaRPr lang="en-US" i="1" baseline="30000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9FB7A6-8C76-DA45-A6B5-3EED86532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12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811EC72-D52C-2F45-97BD-3D553C139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406" y="2572657"/>
            <a:ext cx="3375479" cy="37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4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derivation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34678" y="1610139"/>
            <a:ext cx="0" cy="485029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7565" y="3558209"/>
            <a:ext cx="82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1174" y="2246243"/>
            <a:ext cx="4403035" cy="2146853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1174" y="2246243"/>
            <a:ext cx="0" cy="1311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4209" y="1610139"/>
            <a:ext cx="0" cy="474096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44209" y="3558209"/>
            <a:ext cx="0" cy="8348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1723" y="1876910"/>
            <a:ext cx="107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= (X,Y,Z)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9648" y="3222870"/>
            <a:ext cx="9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42966" y="4256541"/>
            <a:ext cx="92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23" name="Arc 22"/>
          <p:cNvSpPr/>
          <p:nvPr/>
        </p:nvSpPr>
        <p:spPr>
          <a:xfrm rot="10800000">
            <a:off x="3322962" y="3191781"/>
            <a:ext cx="376443" cy="370340"/>
          </a:xfrm>
          <a:prstGeom prst="arc">
            <a:avLst>
              <a:gd name="adj1" fmla="val 18585036"/>
              <a:gd name="adj2" fmla="val 32954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909562">
            <a:off x="4608427" y="3513145"/>
            <a:ext cx="376443" cy="370340"/>
          </a:xfrm>
          <a:prstGeom prst="arc">
            <a:avLst>
              <a:gd name="adj1" fmla="val 18585036"/>
              <a:gd name="adj2" fmla="val 32954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15404" y="2700563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1193317" y="2242331"/>
            <a:ext cx="158406" cy="1281886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88987" y="3752385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28" name="Left Brace 27"/>
          <p:cNvSpPr/>
          <p:nvPr/>
        </p:nvSpPr>
        <p:spPr>
          <a:xfrm rot="10800000">
            <a:off x="5923990" y="3646050"/>
            <a:ext cx="164996" cy="747045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2581145" y="2395473"/>
            <a:ext cx="234661" cy="2693506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5400000">
            <a:off x="4966194" y="2621967"/>
            <a:ext cx="134705" cy="1618838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566782" y="3823979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901230" y="2994701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40" y="4717226"/>
            <a:ext cx="855003" cy="6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3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402E-D5F5-5B4D-AC0D-1DD33B712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beams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600F31-2ACB-7441-8FC5-2DE1844A1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Integrate incident energy from all directions</a:t>
                </a:r>
              </a:p>
              <a:p>
                <a:r>
                  <a:rPr lang="en-US" dirty="0"/>
                  <a:t>Power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Radiance = L = </a:t>
                </a:r>
                <a:r>
                  <a:rPr lang="en-US" b="1" i="1" dirty="0"/>
                  <a:t>Power in a particular direction per unit projected area per unit solid angle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600F31-2ACB-7441-8FC5-2DE1844A1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9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0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4EFF-D433-B34F-B914-83339720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over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396112-14C5-1C4E-BAD9-BD1D83ADD1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sensor is not flat?</a:t>
                </a:r>
              </a:p>
              <a:p>
                <a:pPr lvl="1"/>
                <a:r>
                  <a:rPr lang="en-US" dirty="0"/>
                  <a:t>Orientation depends on location</a:t>
                </a:r>
              </a:p>
              <a:p>
                <a:r>
                  <a:rPr lang="en-US" dirty="0"/>
                  <a:t>What if parts of the sensor receive less light?</a:t>
                </a:r>
              </a:p>
              <a:p>
                <a:pPr lvl="1"/>
                <a:r>
                  <a:rPr lang="en-US" dirty="0"/>
                  <a:t>L depends on location</a:t>
                </a:r>
              </a:p>
              <a:p>
                <a:r>
                  <a:rPr lang="en-US" dirty="0"/>
                  <a:t>Divide sensor into infinitesimal elements and integrate</a:t>
                </a:r>
              </a:p>
              <a:p>
                <a:pPr lvl="1"/>
                <a:r>
                  <a:rPr lang="en-US" dirty="0"/>
                  <a:t>Power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𝑑𝐴𝑑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396112-14C5-1C4E-BAD9-BD1D83ADD1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0665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A8C15-4E14-054F-8320-4C6785E7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171D3-A06F-A64E-972C-42013CA42D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Power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𝑑𝐴𝑑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dirty="0"/>
                  <a:t> is the </a:t>
                </a:r>
                <a:r>
                  <a:rPr lang="en-US" b="1" dirty="0"/>
                  <a:t>Radiance</a:t>
                </a:r>
              </a:p>
              <a:p>
                <a:pPr lvl="1"/>
                <a:r>
                  <a:rPr lang="en-US" b="1" dirty="0"/>
                  <a:t>Power </a:t>
                </a:r>
                <a:r>
                  <a:rPr lang="en-US" dirty="0"/>
                  <a:t>at point x</a:t>
                </a:r>
              </a:p>
              <a:p>
                <a:pPr lvl="1"/>
                <a:r>
                  <a:rPr lang="en-US" dirty="0"/>
                  <a:t>in direction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per unit projected area</a:t>
                </a:r>
              </a:p>
              <a:p>
                <a:pPr lvl="1"/>
                <a:r>
                  <a:rPr lang="en-US" dirty="0"/>
                  <a:t>per unit solid angle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171D3-A06F-A64E-972C-42013CA42D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284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pixels measure?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1360B1F-FD60-3B49-B3B3-B2A7DA41A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15221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A pixel measures total power incident on it</a:t>
                </a:r>
              </a:p>
              <a:p>
                <a:r>
                  <a:rPr lang="en-US" dirty="0"/>
                  <a:t>Power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𝑑𝐴𝑑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But only a very narrow range of directions!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1360B1F-FD60-3B49-B3B3-B2A7DA41A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15221"/>
                <a:ext cx="7886700" cy="4351338"/>
              </a:xfrm>
              <a:blipFill>
                <a:blip r:embed="rId2"/>
                <a:stretch>
                  <a:fillRect l="-1447" t="-8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2691131"/>
            <a:ext cx="2824270" cy="297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33142" y="340934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453299" y="3767320"/>
            <a:ext cx="3602752" cy="54905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3971109" y="396203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101770" y="434485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400000" flipV="1">
            <a:off x="5654767" y="396203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56051" y="427772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39709" y="447275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7F1E92-5D5E-D244-9A0D-3516CFB04B02}"/>
              </a:ext>
            </a:extLst>
          </p:cNvPr>
          <p:cNvCxnSpPr>
            <a:cxnSpLocks/>
          </p:cNvCxnSpPr>
          <p:nvPr/>
        </p:nvCxnSpPr>
        <p:spPr>
          <a:xfrm>
            <a:off x="4743450" y="3726180"/>
            <a:ext cx="1680573" cy="41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C3910D-5E27-9943-8AAC-129F7BEB98DC}"/>
              </a:ext>
            </a:extLst>
          </p:cNvPr>
          <p:cNvCxnSpPr>
            <a:cxnSpLocks/>
          </p:cNvCxnSpPr>
          <p:nvPr/>
        </p:nvCxnSpPr>
        <p:spPr>
          <a:xfrm>
            <a:off x="5374823" y="3174636"/>
            <a:ext cx="1680573" cy="41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701B71-CE5A-9648-8F53-8007A016F5D1}"/>
              </a:ext>
            </a:extLst>
          </p:cNvPr>
          <p:cNvCxnSpPr>
            <a:cxnSpLocks/>
          </p:cNvCxnSpPr>
          <p:nvPr/>
        </p:nvCxnSpPr>
        <p:spPr>
          <a:xfrm>
            <a:off x="4725868" y="5315471"/>
            <a:ext cx="1680573" cy="41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12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pixels measure?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1360B1F-FD60-3B49-B3B3-B2A7DA41A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15221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A pixel measures total power incident on it</a:t>
                </a:r>
              </a:p>
              <a:p>
                <a:r>
                  <a:rPr lang="en-US" dirty="0"/>
                  <a:t>Power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Close to the center, Power proportional to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1360B1F-FD60-3B49-B3B3-B2A7DA41A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15221"/>
                <a:ext cx="7886700" cy="4351338"/>
              </a:xfrm>
              <a:blipFill>
                <a:blip r:embed="rId2"/>
                <a:stretch>
                  <a:fillRect l="-1447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2691131"/>
            <a:ext cx="2824270" cy="297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33142" y="340934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453299" y="3767320"/>
            <a:ext cx="3602752" cy="54905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3971109" y="396203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101770" y="434485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400000" flipV="1">
            <a:off x="5654767" y="396203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56051" y="427772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39709" y="447275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7F1E92-5D5E-D244-9A0D-3516CFB04B02}"/>
              </a:ext>
            </a:extLst>
          </p:cNvPr>
          <p:cNvCxnSpPr>
            <a:cxnSpLocks/>
          </p:cNvCxnSpPr>
          <p:nvPr/>
        </p:nvCxnSpPr>
        <p:spPr>
          <a:xfrm>
            <a:off x="4743450" y="3726180"/>
            <a:ext cx="1680573" cy="41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C3910D-5E27-9943-8AAC-129F7BEB98DC}"/>
              </a:ext>
            </a:extLst>
          </p:cNvPr>
          <p:cNvCxnSpPr>
            <a:cxnSpLocks/>
          </p:cNvCxnSpPr>
          <p:nvPr/>
        </p:nvCxnSpPr>
        <p:spPr>
          <a:xfrm>
            <a:off x="5374823" y="3174636"/>
            <a:ext cx="1680573" cy="41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701B71-CE5A-9648-8F53-8007A016F5D1}"/>
              </a:ext>
            </a:extLst>
          </p:cNvPr>
          <p:cNvCxnSpPr>
            <a:cxnSpLocks/>
          </p:cNvCxnSpPr>
          <p:nvPr/>
        </p:nvCxnSpPr>
        <p:spPr>
          <a:xfrm>
            <a:off x="4725868" y="5315471"/>
            <a:ext cx="1680573" cy="41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ED6F13-C12F-6847-ACEF-9E2B6A2482C3}"/>
              </a:ext>
            </a:extLst>
          </p:cNvPr>
          <p:cNvSpPr txBox="1"/>
          <p:nvPr/>
        </p:nvSpPr>
        <p:spPr>
          <a:xfrm>
            <a:off x="2160270" y="4937760"/>
            <a:ext cx="1891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Radiance of </a:t>
            </a:r>
            <a:r>
              <a:rPr lang="en-US" sz="2400" dirty="0">
                <a:solidFill>
                  <a:srgbClr val="7030A0"/>
                </a:solidFill>
              </a:rPr>
              <a:t>this point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in this direction </a:t>
            </a:r>
            <a:r>
              <a:rPr lang="en-US" sz="2400" dirty="0"/>
              <a:t>= 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099A2D-2921-C747-ACDC-7F6A0AE54CC4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453299" y="3767320"/>
            <a:ext cx="1652960" cy="11704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380564-B689-E348-8D1E-2FF405C2AC87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3106259" y="4137660"/>
            <a:ext cx="791371" cy="800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440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Pixels measure </a:t>
            </a:r>
            <a:r>
              <a:rPr lang="en-US" b="1" i="1" dirty="0"/>
              <a:t>radiance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2691131"/>
            <a:ext cx="2824270" cy="297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33142" y="340934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453299" y="3767320"/>
            <a:ext cx="3602752" cy="54905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3971109" y="396203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101770" y="434485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400000" flipV="1">
            <a:off x="5654767" y="396203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56051" y="427772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39709" y="447275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79967" y="5481364"/>
            <a:ext cx="172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This pixel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555" y="5761599"/>
            <a:ext cx="247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Measures radiance in this direction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606290" y="4571637"/>
            <a:ext cx="2133419" cy="1094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41274" y="4011930"/>
            <a:ext cx="269967" cy="183876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726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the rays come from?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825625"/>
            <a:ext cx="2780646" cy="4351338"/>
          </a:xfrm>
        </p:spPr>
        <p:txBody>
          <a:bodyPr/>
          <a:lstStyle/>
          <a:p>
            <a:r>
              <a:rPr lang="en-US" dirty="0"/>
              <a:t>Rays from the light source “reflect” off a surface and reach camera</a:t>
            </a:r>
          </a:p>
          <a:p>
            <a:r>
              <a:rPr lang="en-US" dirty="0"/>
              <a:t>Reflection: Surface absorbs light energy and radiates it back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55025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/>
          <p:cNvSpPr/>
          <p:nvPr/>
        </p:nvSpPr>
        <p:spPr>
          <a:xfrm rot="5400000" flipV="1">
            <a:off x="5973899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74528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43155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7104560" y="450487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400000" flipV="1">
            <a:off x="7657557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58841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42499" y="463277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/>
          <p:cNvSpPr/>
          <p:nvPr/>
        </p:nvSpPr>
        <p:spPr>
          <a:xfrm>
            <a:off x="6743155" y="1371600"/>
            <a:ext cx="992776" cy="889000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50260" y="1816100"/>
            <a:ext cx="2192895" cy="235675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n 13"/>
          <p:cNvSpPr/>
          <p:nvPr/>
        </p:nvSpPr>
        <p:spPr>
          <a:xfrm>
            <a:off x="3646170" y="3882572"/>
            <a:ext cx="850900" cy="11103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35656" y="3813629"/>
            <a:ext cx="1059404" cy="1382485"/>
          </a:xfrm>
          <a:prstGeom prst="rect">
            <a:avLst/>
          </a:prstGeom>
          <a:ln>
            <a:noFill/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1756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D939-1B4C-1C4C-991D-6297B8C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1A2ECDB3-E927-7E47-927E-AACF8FEA3B9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Incoming light direction (only one direction)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Outgoing light direction (viewing direction)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Surface normal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Incoming light radiance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Outgoing light radiance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1A2ECDB3-E927-7E47-927E-AACF8FEA3B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280" t="-3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B684F65-C006-2B4E-9942-0DA677D19E94}"/>
              </a:ext>
            </a:extLst>
          </p:cNvPr>
          <p:cNvGrpSpPr/>
          <p:nvPr/>
        </p:nvGrpSpPr>
        <p:grpSpPr>
          <a:xfrm>
            <a:off x="354330" y="1885950"/>
            <a:ext cx="3572272" cy="3051810"/>
            <a:chOff x="354330" y="1885950"/>
            <a:chExt cx="3572272" cy="30518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826B-9D0B-7F43-B6C5-33C9BEDD5E7B}"/>
                </a:ext>
              </a:extLst>
            </p:cNvPr>
            <p:cNvSpPr/>
            <p:nvPr/>
          </p:nvSpPr>
          <p:spPr>
            <a:xfrm>
              <a:off x="354330" y="1885950"/>
              <a:ext cx="3497580" cy="30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A22DA6-A85A-C54B-9679-13EDA047FE7B}"/>
                </a:ext>
              </a:extLst>
            </p:cNvPr>
            <p:cNvSpPr/>
            <p:nvPr/>
          </p:nvSpPr>
          <p:spPr>
            <a:xfrm>
              <a:off x="1125433" y="4385304"/>
              <a:ext cx="1740913" cy="480727"/>
            </a:xfrm>
            <a:custGeom>
              <a:avLst/>
              <a:gdLst>
                <a:gd name="connsiteX0" fmla="*/ 63287 w 1740913"/>
                <a:gd name="connsiteY0" fmla="*/ 426392 h 480727"/>
                <a:gd name="connsiteX1" fmla="*/ 417617 w 1740913"/>
                <a:gd name="connsiteY1" fmla="*/ 83492 h 480727"/>
                <a:gd name="connsiteX2" fmla="*/ 1194857 w 1740913"/>
                <a:gd name="connsiteY2" fmla="*/ 26342 h 480727"/>
                <a:gd name="connsiteX3" fmla="*/ 1697777 w 1740913"/>
                <a:gd name="connsiteY3" fmla="*/ 437822 h 480727"/>
                <a:gd name="connsiteX4" fmla="*/ 63287 w 1740913"/>
                <a:gd name="connsiteY4" fmla="*/ 426392 h 4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13" h="480727">
                  <a:moveTo>
                    <a:pt x="63287" y="426392"/>
                  </a:moveTo>
                  <a:cubicBezTo>
                    <a:pt x="-150073" y="367337"/>
                    <a:pt x="229022" y="150167"/>
                    <a:pt x="417617" y="83492"/>
                  </a:cubicBezTo>
                  <a:cubicBezTo>
                    <a:pt x="606212" y="16817"/>
                    <a:pt x="981497" y="-32713"/>
                    <a:pt x="1194857" y="26342"/>
                  </a:cubicBezTo>
                  <a:cubicBezTo>
                    <a:pt x="1408217" y="85397"/>
                    <a:pt x="1886372" y="369242"/>
                    <a:pt x="1697777" y="437822"/>
                  </a:cubicBezTo>
                  <a:cubicBezTo>
                    <a:pt x="1509182" y="506402"/>
                    <a:pt x="276647" y="485447"/>
                    <a:pt x="63287" y="4263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468F0D-7B2E-B340-91D2-4012307565A6}"/>
                </a:ext>
              </a:extLst>
            </p:cNvPr>
            <p:cNvCxnSpPr/>
            <p:nvPr/>
          </p:nvCxnSpPr>
          <p:spPr>
            <a:xfrm>
              <a:off x="582930" y="2651760"/>
              <a:ext cx="1412959" cy="1733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3889FD-462B-3641-B09B-641CC80D87E4}"/>
                </a:ext>
              </a:extLst>
            </p:cNvPr>
            <p:cNvCxnSpPr/>
            <p:nvPr/>
          </p:nvCxnSpPr>
          <p:spPr>
            <a:xfrm flipV="1">
              <a:off x="1995889" y="3131820"/>
              <a:ext cx="0" cy="1253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2F8C7B-FB92-B34A-BDF8-2FBAF5CDD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889" y="3633127"/>
              <a:ext cx="1307381" cy="752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23319-D910-004F-A9DA-31F13AF4A3C2}"/>
                </a:ext>
              </a:extLst>
            </p:cNvPr>
            <p:cNvSpPr txBox="1"/>
            <p:nvPr/>
          </p:nvSpPr>
          <p:spPr>
            <a:xfrm>
              <a:off x="582929" y="2274899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546295-7538-CE41-8F03-C0C18BB9C264}"/>
                </a:ext>
              </a:extLst>
            </p:cNvPr>
            <p:cNvSpPr txBox="1"/>
            <p:nvPr/>
          </p:nvSpPr>
          <p:spPr>
            <a:xfrm>
              <a:off x="1818459" y="2651093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A666B2-130A-D243-B689-BAD3FAA67FB2}"/>
                </a:ext>
              </a:extLst>
            </p:cNvPr>
            <p:cNvSpPr txBox="1"/>
            <p:nvPr/>
          </p:nvSpPr>
          <p:spPr>
            <a:xfrm>
              <a:off x="2767699" y="3273887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/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/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1BDFF1-D267-5D41-83CA-50A8A8C9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70484">
              <a:off x="3312260" y="3164525"/>
              <a:ext cx="614342" cy="54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545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D939-1B4C-1C4C-991D-6297B8C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1A2ECDB3-E927-7E47-927E-AACF8FEA3B9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891642" y="1825624"/>
                <a:ext cx="5252358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a surface patch of unit area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much power does it receive?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 fraction of this will be emitted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 might depend on I, 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1A2ECDB3-E927-7E47-927E-AACF8FEA3B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91642" y="1825624"/>
                <a:ext cx="5252358" cy="5032375"/>
              </a:xfrm>
              <a:blipFill>
                <a:blip r:embed="rId2"/>
                <a:stretch>
                  <a:fillRect l="-168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B684F65-C006-2B4E-9942-0DA677D19E94}"/>
              </a:ext>
            </a:extLst>
          </p:cNvPr>
          <p:cNvGrpSpPr/>
          <p:nvPr/>
        </p:nvGrpSpPr>
        <p:grpSpPr>
          <a:xfrm>
            <a:off x="354330" y="1885950"/>
            <a:ext cx="3572272" cy="3051810"/>
            <a:chOff x="354330" y="1885950"/>
            <a:chExt cx="3572272" cy="30518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826B-9D0B-7F43-B6C5-33C9BEDD5E7B}"/>
                </a:ext>
              </a:extLst>
            </p:cNvPr>
            <p:cNvSpPr/>
            <p:nvPr/>
          </p:nvSpPr>
          <p:spPr>
            <a:xfrm>
              <a:off x="354330" y="1885950"/>
              <a:ext cx="3497580" cy="30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A22DA6-A85A-C54B-9679-13EDA047FE7B}"/>
                </a:ext>
              </a:extLst>
            </p:cNvPr>
            <p:cNvSpPr/>
            <p:nvPr/>
          </p:nvSpPr>
          <p:spPr>
            <a:xfrm>
              <a:off x="1125433" y="4385304"/>
              <a:ext cx="1740913" cy="480727"/>
            </a:xfrm>
            <a:custGeom>
              <a:avLst/>
              <a:gdLst>
                <a:gd name="connsiteX0" fmla="*/ 63287 w 1740913"/>
                <a:gd name="connsiteY0" fmla="*/ 426392 h 480727"/>
                <a:gd name="connsiteX1" fmla="*/ 417617 w 1740913"/>
                <a:gd name="connsiteY1" fmla="*/ 83492 h 480727"/>
                <a:gd name="connsiteX2" fmla="*/ 1194857 w 1740913"/>
                <a:gd name="connsiteY2" fmla="*/ 26342 h 480727"/>
                <a:gd name="connsiteX3" fmla="*/ 1697777 w 1740913"/>
                <a:gd name="connsiteY3" fmla="*/ 437822 h 480727"/>
                <a:gd name="connsiteX4" fmla="*/ 63287 w 1740913"/>
                <a:gd name="connsiteY4" fmla="*/ 426392 h 4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13" h="480727">
                  <a:moveTo>
                    <a:pt x="63287" y="426392"/>
                  </a:moveTo>
                  <a:cubicBezTo>
                    <a:pt x="-150073" y="367337"/>
                    <a:pt x="229022" y="150167"/>
                    <a:pt x="417617" y="83492"/>
                  </a:cubicBezTo>
                  <a:cubicBezTo>
                    <a:pt x="606212" y="16817"/>
                    <a:pt x="981497" y="-32713"/>
                    <a:pt x="1194857" y="26342"/>
                  </a:cubicBezTo>
                  <a:cubicBezTo>
                    <a:pt x="1408217" y="85397"/>
                    <a:pt x="1886372" y="369242"/>
                    <a:pt x="1697777" y="437822"/>
                  </a:cubicBezTo>
                  <a:cubicBezTo>
                    <a:pt x="1509182" y="506402"/>
                    <a:pt x="276647" y="485447"/>
                    <a:pt x="63287" y="4263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468F0D-7B2E-B340-91D2-4012307565A6}"/>
                </a:ext>
              </a:extLst>
            </p:cNvPr>
            <p:cNvCxnSpPr/>
            <p:nvPr/>
          </p:nvCxnSpPr>
          <p:spPr>
            <a:xfrm>
              <a:off x="582930" y="2651760"/>
              <a:ext cx="1412959" cy="1733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3889FD-462B-3641-B09B-641CC80D87E4}"/>
                </a:ext>
              </a:extLst>
            </p:cNvPr>
            <p:cNvCxnSpPr/>
            <p:nvPr/>
          </p:nvCxnSpPr>
          <p:spPr>
            <a:xfrm flipV="1">
              <a:off x="1995889" y="3131820"/>
              <a:ext cx="0" cy="1253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2F8C7B-FB92-B34A-BDF8-2FBAF5CDD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889" y="3633127"/>
              <a:ext cx="1307381" cy="752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23319-D910-004F-A9DA-31F13AF4A3C2}"/>
                </a:ext>
              </a:extLst>
            </p:cNvPr>
            <p:cNvSpPr txBox="1"/>
            <p:nvPr/>
          </p:nvSpPr>
          <p:spPr>
            <a:xfrm>
              <a:off x="582929" y="2274899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546295-7538-CE41-8F03-C0C18BB9C264}"/>
                </a:ext>
              </a:extLst>
            </p:cNvPr>
            <p:cNvSpPr txBox="1"/>
            <p:nvPr/>
          </p:nvSpPr>
          <p:spPr>
            <a:xfrm>
              <a:off x="1818459" y="2651093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A666B2-130A-D243-B689-BAD3FAA67FB2}"/>
                </a:ext>
              </a:extLst>
            </p:cNvPr>
            <p:cNvSpPr txBox="1"/>
            <p:nvPr/>
          </p:nvSpPr>
          <p:spPr>
            <a:xfrm>
              <a:off x="2767699" y="3273887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/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/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1BDFF1-D267-5D41-83CA-50A8A8C9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70484">
              <a:off x="3312260" y="3164525"/>
              <a:ext cx="614342" cy="54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935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Callout 17">
            <a:extLst>
              <a:ext uri="{FF2B5EF4-FFF2-40B4-BE49-F238E27FC236}">
                <a16:creationId xmlns:a16="http://schemas.microsoft.com/office/drawing/2014/main" id="{CBA4B998-8EE1-EA43-8C88-2841A8342779}"/>
              </a:ext>
            </a:extLst>
          </p:cNvPr>
          <p:cNvSpPr/>
          <p:nvPr/>
        </p:nvSpPr>
        <p:spPr>
          <a:xfrm>
            <a:off x="6709410" y="1783080"/>
            <a:ext cx="1371600" cy="1097280"/>
          </a:xfrm>
          <a:prstGeom prst="up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A77F72C0-A8FA-294A-87DC-80F0D0A7FF74}"/>
              </a:ext>
            </a:extLst>
          </p:cNvPr>
          <p:cNvSpPr/>
          <p:nvPr/>
        </p:nvSpPr>
        <p:spPr>
          <a:xfrm>
            <a:off x="5657850" y="2147142"/>
            <a:ext cx="1051560" cy="1126745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BD939-1B4C-1C4C-991D-6297B8C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684F65-C006-2B4E-9942-0DA677D19E94}"/>
              </a:ext>
            </a:extLst>
          </p:cNvPr>
          <p:cNvGrpSpPr/>
          <p:nvPr/>
        </p:nvGrpSpPr>
        <p:grpSpPr>
          <a:xfrm>
            <a:off x="354330" y="1885950"/>
            <a:ext cx="3572272" cy="3051810"/>
            <a:chOff x="354330" y="1885950"/>
            <a:chExt cx="3572272" cy="30518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826B-9D0B-7F43-B6C5-33C9BEDD5E7B}"/>
                </a:ext>
              </a:extLst>
            </p:cNvPr>
            <p:cNvSpPr/>
            <p:nvPr/>
          </p:nvSpPr>
          <p:spPr>
            <a:xfrm>
              <a:off x="354330" y="1885950"/>
              <a:ext cx="3497580" cy="30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A22DA6-A85A-C54B-9679-13EDA047FE7B}"/>
                </a:ext>
              </a:extLst>
            </p:cNvPr>
            <p:cNvSpPr/>
            <p:nvPr/>
          </p:nvSpPr>
          <p:spPr>
            <a:xfrm>
              <a:off x="1125433" y="4385304"/>
              <a:ext cx="1740913" cy="480727"/>
            </a:xfrm>
            <a:custGeom>
              <a:avLst/>
              <a:gdLst>
                <a:gd name="connsiteX0" fmla="*/ 63287 w 1740913"/>
                <a:gd name="connsiteY0" fmla="*/ 426392 h 480727"/>
                <a:gd name="connsiteX1" fmla="*/ 417617 w 1740913"/>
                <a:gd name="connsiteY1" fmla="*/ 83492 h 480727"/>
                <a:gd name="connsiteX2" fmla="*/ 1194857 w 1740913"/>
                <a:gd name="connsiteY2" fmla="*/ 26342 h 480727"/>
                <a:gd name="connsiteX3" fmla="*/ 1697777 w 1740913"/>
                <a:gd name="connsiteY3" fmla="*/ 437822 h 480727"/>
                <a:gd name="connsiteX4" fmla="*/ 63287 w 1740913"/>
                <a:gd name="connsiteY4" fmla="*/ 426392 h 4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13" h="480727">
                  <a:moveTo>
                    <a:pt x="63287" y="426392"/>
                  </a:moveTo>
                  <a:cubicBezTo>
                    <a:pt x="-150073" y="367337"/>
                    <a:pt x="229022" y="150167"/>
                    <a:pt x="417617" y="83492"/>
                  </a:cubicBezTo>
                  <a:cubicBezTo>
                    <a:pt x="606212" y="16817"/>
                    <a:pt x="981497" y="-32713"/>
                    <a:pt x="1194857" y="26342"/>
                  </a:cubicBezTo>
                  <a:cubicBezTo>
                    <a:pt x="1408217" y="85397"/>
                    <a:pt x="1886372" y="369242"/>
                    <a:pt x="1697777" y="437822"/>
                  </a:cubicBezTo>
                  <a:cubicBezTo>
                    <a:pt x="1509182" y="506402"/>
                    <a:pt x="276647" y="485447"/>
                    <a:pt x="63287" y="4263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468F0D-7B2E-B340-91D2-4012307565A6}"/>
                </a:ext>
              </a:extLst>
            </p:cNvPr>
            <p:cNvCxnSpPr/>
            <p:nvPr/>
          </p:nvCxnSpPr>
          <p:spPr>
            <a:xfrm>
              <a:off x="582930" y="2651760"/>
              <a:ext cx="1412959" cy="1733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3889FD-462B-3641-B09B-641CC80D87E4}"/>
                </a:ext>
              </a:extLst>
            </p:cNvPr>
            <p:cNvCxnSpPr/>
            <p:nvPr/>
          </p:nvCxnSpPr>
          <p:spPr>
            <a:xfrm flipV="1">
              <a:off x="1995889" y="3131820"/>
              <a:ext cx="0" cy="1253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2F8C7B-FB92-B34A-BDF8-2FBAF5CDD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889" y="3633127"/>
              <a:ext cx="1307381" cy="752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23319-D910-004F-A9DA-31F13AF4A3C2}"/>
                </a:ext>
              </a:extLst>
            </p:cNvPr>
            <p:cNvSpPr txBox="1"/>
            <p:nvPr/>
          </p:nvSpPr>
          <p:spPr>
            <a:xfrm>
              <a:off x="582929" y="2274899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546295-7538-CE41-8F03-C0C18BB9C264}"/>
                </a:ext>
              </a:extLst>
            </p:cNvPr>
            <p:cNvSpPr txBox="1"/>
            <p:nvPr/>
          </p:nvSpPr>
          <p:spPr>
            <a:xfrm>
              <a:off x="1818459" y="2651093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A666B2-130A-D243-B689-BAD3FAA67FB2}"/>
                </a:ext>
              </a:extLst>
            </p:cNvPr>
            <p:cNvSpPr txBox="1"/>
            <p:nvPr/>
          </p:nvSpPr>
          <p:spPr>
            <a:xfrm>
              <a:off x="2767699" y="3273887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/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/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1BDFF1-D267-5D41-83CA-50A8A8C9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70484">
              <a:off x="3312260" y="3164525"/>
              <a:ext cx="614342" cy="5466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FC0A-15C6-3249-BAA8-BF4F46A6BB0E}"/>
                  </a:ext>
                </a:extLst>
              </p:cNvPr>
              <p:cNvSpPr txBox="1"/>
              <p:nvPr/>
            </p:nvSpPr>
            <p:spPr>
              <a:xfrm>
                <a:off x="4812030" y="2220206"/>
                <a:ext cx="31841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FC0A-15C6-3249-BAA8-BF4F46A6B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030" y="2220206"/>
                <a:ext cx="3184141" cy="430887"/>
              </a:xfrm>
              <a:prstGeom prst="rect">
                <a:avLst/>
              </a:prstGeom>
              <a:blipFill>
                <a:blip r:embed="rId5"/>
                <a:stretch>
                  <a:fillRect l="-198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58FC838-CF1A-A449-9A42-A44B00FA13F5}"/>
              </a:ext>
            </a:extLst>
          </p:cNvPr>
          <p:cNvSpPr txBox="1"/>
          <p:nvPr/>
        </p:nvSpPr>
        <p:spPr>
          <a:xfrm>
            <a:off x="4423955" y="3247800"/>
            <a:ext cx="351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BRDF: Bidirectional reflectance function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EF3C8A-62B5-D847-9485-B8305DE9CCC7}"/>
              </a:ext>
            </a:extLst>
          </p:cNvPr>
          <p:cNvSpPr txBox="1"/>
          <p:nvPr/>
        </p:nvSpPr>
        <p:spPr>
          <a:xfrm>
            <a:off x="5536475" y="1043820"/>
            <a:ext cx="351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Incoming energy (</a:t>
            </a:r>
            <a:r>
              <a:rPr lang="en-US" sz="2400" b="1" dirty="0"/>
              <a:t>Irradiance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698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virtual image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pinhole camera produces an inverted image</a:t>
            </a:r>
          </a:p>
          <a:p>
            <a:r>
              <a:rPr lang="en-US" dirty="0"/>
              <a:t>Imagine a ”virtual image plane” in the front of the camera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05567" y="3151258"/>
            <a:ext cx="3362905" cy="2858991"/>
            <a:chOff x="397565" y="1610139"/>
            <a:chExt cx="8229600" cy="4850296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4134678" y="1610139"/>
              <a:ext cx="0" cy="48502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397565" y="3558209"/>
              <a:ext cx="822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41174" y="2246243"/>
              <a:ext cx="4403035" cy="2146853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844209" y="1610139"/>
              <a:ext cx="0" cy="474096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844209" y="3558209"/>
              <a:ext cx="0" cy="8348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351724" y="1876910"/>
              <a:ext cx="1073424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13" name="Arc 12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909562">
              <a:off x="4608427" y="3513145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392" y="2562468"/>
              <a:ext cx="494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6" name="Left Brace 15"/>
            <p:cNvSpPr/>
            <p:nvPr/>
          </p:nvSpPr>
          <p:spPr>
            <a:xfrm>
              <a:off x="1193317" y="2242331"/>
              <a:ext cx="158406" cy="128188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88987" y="3752385"/>
              <a:ext cx="49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  <p:sp>
          <p:nvSpPr>
            <p:cNvPr id="18" name="Left Brace 17"/>
            <p:cNvSpPr/>
            <p:nvPr/>
          </p:nvSpPr>
          <p:spPr>
            <a:xfrm rot="10800000">
              <a:off x="5923990" y="3646050"/>
              <a:ext cx="164996" cy="747045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/>
            <p:cNvSpPr/>
            <p:nvPr/>
          </p:nvSpPr>
          <p:spPr>
            <a:xfrm rot="16200000">
              <a:off x="2581145" y="2395473"/>
              <a:ext cx="234661" cy="269350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/>
            <p:cNvSpPr/>
            <p:nvPr/>
          </p:nvSpPr>
          <p:spPr>
            <a:xfrm rot="5400000">
              <a:off x="4966194" y="2621967"/>
              <a:ext cx="134705" cy="1618838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66782" y="3823979"/>
              <a:ext cx="49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Z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01229" y="2994702"/>
              <a:ext cx="651018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70558" y="3001500"/>
            <a:ext cx="3362905" cy="2863444"/>
            <a:chOff x="397565" y="1398831"/>
            <a:chExt cx="8229600" cy="485785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4077864" y="1398831"/>
              <a:ext cx="0" cy="48502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97565" y="3558209"/>
              <a:ext cx="822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441173" y="2246243"/>
              <a:ext cx="2595422" cy="1315878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25148" y="1515717"/>
              <a:ext cx="0" cy="474096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25148" y="2739807"/>
              <a:ext cx="0" cy="8348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351724" y="1876910"/>
              <a:ext cx="1073424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9392" y="2562468"/>
              <a:ext cx="494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1193317" y="2242331"/>
              <a:ext cx="158406" cy="128188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Left Brace 38"/>
            <p:cNvSpPr/>
            <p:nvPr/>
          </p:nvSpPr>
          <p:spPr>
            <a:xfrm rot="10800000" flipH="1">
              <a:off x="2147473" y="2752370"/>
              <a:ext cx="227056" cy="747045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458697" y="3801808"/>
            <a:ext cx="202059" cy="21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46" name="Left Brace 45"/>
          <p:cNvSpPr/>
          <p:nvPr/>
        </p:nvSpPr>
        <p:spPr>
          <a:xfrm rot="5400000" flipH="1">
            <a:off x="6081253" y="4061927"/>
            <a:ext cx="119483" cy="650061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05818" y="4408135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Left Brace 47"/>
          <p:cNvSpPr/>
          <p:nvPr/>
        </p:nvSpPr>
        <p:spPr>
          <a:xfrm rot="16200000">
            <a:off x="5829490" y="4170099"/>
            <a:ext cx="138320" cy="1100662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844836" y="4768619"/>
            <a:ext cx="202059" cy="21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08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D939-1B4C-1C4C-991D-6297B8C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6132E5-9F9A-A344-B6AE-AD996DF97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14" y="2651093"/>
                <a:ext cx="4400535" cy="3525870"/>
              </a:xfrm>
            </p:spPr>
            <p:txBody>
              <a:bodyPr/>
              <a:lstStyle/>
              <a:p>
                <a:r>
                  <a:rPr lang="en-US" dirty="0"/>
                  <a:t>Special case 1: Specular surfaces</a:t>
                </a:r>
              </a:p>
              <a:p>
                <a:pPr lvl="1"/>
                <a:r>
                  <a:rPr lang="en-US" dirty="0"/>
                  <a:t>All light reflected in a single direction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dirty="0"/>
                  <a:t>unless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6132E5-9F9A-A344-B6AE-AD996DF97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14" y="2651093"/>
                <a:ext cx="4400535" cy="3525870"/>
              </a:xfrm>
              <a:blipFill>
                <a:blip r:embed="rId2"/>
                <a:stretch>
                  <a:fillRect l="-2601" t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B684F65-C006-2B4E-9942-0DA677D19E94}"/>
              </a:ext>
            </a:extLst>
          </p:cNvPr>
          <p:cNvGrpSpPr/>
          <p:nvPr/>
        </p:nvGrpSpPr>
        <p:grpSpPr>
          <a:xfrm>
            <a:off x="354330" y="1885950"/>
            <a:ext cx="3572272" cy="3051810"/>
            <a:chOff x="354330" y="1885950"/>
            <a:chExt cx="3572272" cy="30518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826B-9D0B-7F43-B6C5-33C9BEDD5E7B}"/>
                </a:ext>
              </a:extLst>
            </p:cNvPr>
            <p:cNvSpPr/>
            <p:nvPr/>
          </p:nvSpPr>
          <p:spPr>
            <a:xfrm>
              <a:off x="354330" y="1885950"/>
              <a:ext cx="3497580" cy="30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A22DA6-A85A-C54B-9679-13EDA047FE7B}"/>
                </a:ext>
              </a:extLst>
            </p:cNvPr>
            <p:cNvSpPr/>
            <p:nvPr/>
          </p:nvSpPr>
          <p:spPr>
            <a:xfrm>
              <a:off x="1125433" y="4385304"/>
              <a:ext cx="1740913" cy="480727"/>
            </a:xfrm>
            <a:custGeom>
              <a:avLst/>
              <a:gdLst>
                <a:gd name="connsiteX0" fmla="*/ 63287 w 1740913"/>
                <a:gd name="connsiteY0" fmla="*/ 426392 h 480727"/>
                <a:gd name="connsiteX1" fmla="*/ 417617 w 1740913"/>
                <a:gd name="connsiteY1" fmla="*/ 83492 h 480727"/>
                <a:gd name="connsiteX2" fmla="*/ 1194857 w 1740913"/>
                <a:gd name="connsiteY2" fmla="*/ 26342 h 480727"/>
                <a:gd name="connsiteX3" fmla="*/ 1697777 w 1740913"/>
                <a:gd name="connsiteY3" fmla="*/ 437822 h 480727"/>
                <a:gd name="connsiteX4" fmla="*/ 63287 w 1740913"/>
                <a:gd name="connsiteY4" fmla="*/ 426392 h 4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13" h="480727">
                  <a:moveTo>
                    <a:pt x="63287" y="426392"/>
                  </a:moveTo>
                  <a:cubicBezTo>
                    <a:pt x="-150073" y="367337"/>
                    <a:pt x="229022" y="150167"/>
                    <a:pt x="417617" y="83492"/>
                  </a:cubicBezTo>
                  <a:cubicBezTo>
                    <a:pt x="606212" y="16817"/>
                    <a:pt x="981497" y="-32713"/>
                    <a:pt x="1194857" y="26342"/>
                  </a:cubicBezTo>
                  <a:cubicBezTo>
                    <a:pt x="1408217" y="85397"/>
                    <a:pt x="1886372" y="369242"/>
                    <a:pt x="1697777" y="437822"/>
                  </a:cubicBezTo>
                  <a:cubicBezTo>
                    <a:pt x="1509182" y="506402"/>
                    <a:pt x="276647" y="485447"/>
                    <a:pt x="63287" y="4263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468F0D-7B2E-B340-91D2-4012307565A6}"/>
                </a:ext>
              </a:extLst>
            </p:cNvPr>
            <p:cNvCxnSpPr/>
            <p:nvPr/>
          </p:nvCxnSpPr>
          <p:spPr>
            <a:xfrm>
              <a:off x="582930" y="2651760"/>
              <a:ext cx="1412959" cy="1733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3889FD-462B-3641-B09B-641CC80D87E4}"/>
                </a:ext>
              </a:extLst>
            </p:cNvPr>
            <p:cNvCxnSpPr/>
            <p:nvPr/>
          </p:nvCxnSpPr>
          <p:spPr>
            <a:xfrm flipV="1">
              <a:off x="1995889" y="3131820"/>
              <a:ext cx="0" cy="1253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2F8C7B-FB92-B34A-BDF8-2FBAF5CDD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889" y="3633127"/>
              <a:ext cx="1307381" cy="752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23319-D910-004F-A9DA-31F13AF4A3C2}"/>
                </a:ext>
              </a:extLst>
            </p:cNvPr>
            <p:cNvSpPr txBox="1"/>
            <p:nvPr/>
          </p:nvSpPr>
          <p:spPr>
            <a:xfrm>
              <a:off x="582929" y="2274899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546295-7538-CE41-8F03-C0C18BB9C264}"/>
                </a:ext>
              </a:extLst>
            </p:cNvPr>
            <p:cNvSpPr txBox="1"/>
            <p:nvPr/>
          </p:nvSpPr>
          <p:spPr>
            <a:xfrm>
              <a:off x="1818459" y="2651093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A666B2-130A-D243-B689-BAD3FAA67FB2}"/>
                </a:ext>
              </a:extLst>
            </p:cNvPr>
            <p:cNvSpPr txBox="1"/>
            <p:nvPr/>
          </p:nvSpPr>
          <p:spPr>
            <a:xfrm>
              <a:off x="2767699" y="3273887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/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/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1BDFF1-D267-5D41-83CA-50A8A8C9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70484">
              <a:off x="3312260" y="3164525"/>
              <a:ext cx="614342" cy="5466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FC0A-15C6-3249-BAA8-BF4F46A6BB0E}"/>
                  </a:ext>
                </a:extLst>
              </p:cNvPr>
              <p:cNvSpPr txBox="1"/>
              <p:nvPr/>
            </p:nvSpPr>
            <p:spPr>
              <a:xfrm>
                <a:off x="4723010" y="1690689"/>
                <a:ext cx="31841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FC0A-15C6-3249-BAA8-BF4F46A6B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010" y="1690689"/>
                <a:ext cx="3184141" cy="430887"/>
              </a:xfrm>
              <a:prstGeom prst="rect">
                <a:avLst/>
              </a:prstGeom>
              <a:blipFill>
                <a:blip r:embed="rId6"/>
                <a:stretch>
                  <a:fillRect l="-239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EDC1749-4B48-9A48-AB66-195461A7E7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677" y="4990730"/>
            <a:ext cx="2114602" cy="18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36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D939-1B4C-1C4C-991D-6297B8C7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6132E5-9F9A-A344-B6AE-AD996DF97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14" y="2651093"/>
                <a:ext cx="4400535" cy="3525870"/>
              </a:xfrm>
            </p:spPr>
            <p:txBody>
              <a:bodyPr/>
              <a:lstStyle/>
              <a:p>
                <a:r>
                  <a:rPr lang="en-US" dirty="0"/>
                  <a:t>Special case 2: Matte surfaces</a:t>
                </a:r>
              </a:p>
              <a:p>
                <a:pPr lvl="1"/>
                <a:r>
                  <a:rPr lang="en-US" dirty="0"/>
                  <a:t>Light reflected equally in all directions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(constant)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albedo </a:t>
                </a:r>
                <a:r>
                  <a:rPr lang="en-US" dirty="0"/>
                  <a:t>: amount of paint</a:t>
                </a:r>
              </a:p>
              <a:p>
                <a:pPr lvl="1"/>
                <a:r>
                  <a:rPr lang="en-US" dirty="0"/>
                  <a:t>These are also called </a:t>
                </a:r>
                <a:r>
                  <a:rPr lang="en-US" b="1" dirty="0" err="1"/>
                  <a:t>Lambertian</a:t>
                </a:r>
                <a:r>
                  <a:rPr lang="en-US" b="1" dirty="0"/>
                  <a:t> surfaces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6132E5-9F9A-A344-B6AE-AD996DF97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14" y="2651093"/>
                <a:ext cx="4400535" cy="3525870"/>
              </a:xfrm>
              <a:blipFill>
                <a:blip r:embed="rId2"/>
                <a:stretch>
                  <a:fillRect l="-2601" t="-2878" r="-578" b="-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B684F65-C006-2B4E-9942-0DA677D19E94}"/>
              </a:ext>
            </a:extLst>
          </p:cNvPr>
          <p:cNvGrpSpPr/>
          <p:nvPr/>
        </p:nvGrpSpPr>
        <p:grpSpPr>
          <a:xfrm>
            <a:off x="354330" y="1885950"/>
            <a:ext cx="3572272" cy="3051810"/>
            <a:chOff x="354330" y="1885950"/>
            <a:chExt cx="3572272" cy="30518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B826B-9D0B-7F43-B6C5-33C9BEDD5E7B}"/>
                </a:ext>
              </a:extLst>
            </p:cNvPr>
            <p:cNvSpPr/>
            <p:nvPr/>
          </p:nvSpPr>
          <p:spPr>
            <a:xfrm>
              <a:off x="354330" y="1885950"/>
              <a:ext cx="3497580" cy="30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A22DA6-A85A-C54B-9679-13EDA047FE7B}"/>
                </a:ext>
              </a:extLst>
            </p:cNvPr>
            <p:cNvSpPr/>
            <p:nvPr/>
          </p:nvSpPr>
          <p:spPr>
            <a:xfrm>
              <a:off x="1125433" y="4385304"/>
              <a:ext cx="1740913" cy="480727"/>
            </a:xfrm>
            <a:custGeom>
              <a:avLst/>
              <a:gdLst>
                <a:gd name="connsiteX0" fmla="*/ 63287 w 1740913"/>
                <a:gd name="connsiteY0" fmla="*/ 426392 h 480727"/>
                <a:gd name="connsiteX1" fmla="*/ 417617 w 1740913"/>
                <a:gd name="connsiteY1" fmla="*/ 83492 h 480727"/>
                <a:gd name="connsiteX2" fmla="*/ 1194857 w 1740913"/>
                <a:gd name="connsiteY2" fmla="*/ 26342 h 480727"/>
                <a:gd name="connsiteX3" fmla="*/ 1697777 w 1740913"/>
                <a:gd name="connsiteY3" fmla="*/ 437822 h 480727"/>
                <a:gd name="connsiteX4" fmla="*/ 63287 w 1740913"/>
                <a:gd name="connsiteY4" fmla="*/ 426392 h 4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13" h="480727">
                  <a:moveTo>
                    <a:pt x="63287" y="426392"/>
                  </a:moveTo>
                  <a:cubicBezTo>
                    <a:pt x="-150073" y="367337"/>
                    <a:pt x="229022" y="150167"/>
                    <a:pt x="417617" y="83492"/>
                  </a:cubicBezTo>
                  <a:cubicBezTo>
                    <a:pt x="606212" y="16817"/>
                    <a:pt x="981497" y="-32713"/>
                    <a:pt x="1194857" y="26342"/>
                  </a:cubicBezTo>
                  <a:cubicBezTo>
                    <a:pt x="1408217" y="85397"/>
                    <a:pt x="1886372" y="369242"/>
                    <a:pt x="1697777" y="437822"/>
                  </a:cubicBezTo>
                  <a:cubicBezTo>
                    <a:pt x="1509182" y="506402"/>
                    <a:pt x="276647" y="485447"/>
                    <a:pt x="63287" y="4263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C468F0D-7B2E-B340-91D2-4012307565A6}"/>
                </a:ext>
              </a:extLst>
            </p:cNvPr>
            <p:cNvCxnSpPr/>
            <p:nvPr/>
          </p:nvCxnSpPr>
          <p:spPr>
            <a:xfrm>
              <a:off x="582930" y="2651760"/>
              <a:ext cx="1412959" cy="1733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3889FD-462B-3641-B09B-641CC80D87E4}"/>
                </a:ext>
              </a:extLst>
            </p:cNvPr>
            <p:cNvCxnSpPr/>
            <p:nvPr/>
          </p:nvCxnSpPr>
          <p:spPr>
            <a:xfrm flipV="1">
              <a:off x="1995889" y="3131820"/>
              <a:ext cx="0" cy="1253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2F8C7B-FB92-B34A-BDF8-2FBAF5CDD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889" y="3633127"/>
              <a:ext cx="1307381" cy="752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23319-D910-004F-A9DA-31F13AF4A3C2}"/>
                </a:ext>
              </a:extLst>
            </p:cNvPr>
            <p:cNvSpPr txBox="1"/>
            <p:nvPr/>
          </p:nvSpPr>
          <p:spPr>
            <a:xfrm>
              <a:off x="582929" y="2274899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546295-7538-CE41-8F03-C0C18BB9C264}"/>
                </a:ext>
              </a:extLst>
            </p:cNvPr>
            <p:cNvSpPr txBox="1"/>
            <p:nvPr/>
          </p:nvSpPr>
          <p:spPr>
            <a:xfrm>
              <a:off x="1818459" y="2651093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A666B2-130A-D243-B689-BAD3FAA67FB2}"/>
                </a:ext>
              </a:extLst>
            </p:cNvPr>
            <p:cNvSpPr txBox="1"/>
            <p:nvPr/>
          </p:nvSpPr>
          <p:spPr>
            <a:xfrm>
              <a:off x="2767699" y="3273887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/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42E7B61-1886-8241-9281-4DCD00B8D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/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B3BB68-1F6B-5946-B4A0-EA885E000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1BDFF1-D267-5D41-83CA-50A8A8C9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70484">
              <a:off x="3312260" y="3164525"/>
              <a:ext cx="614342" cy="5466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FC0A-15C6-3249-BAA8-BF4F46A6BB0E}"/>
                  </a:ext>
                </a:extLst>
              </p:cNvPr>
              <p:cNvSpPr txBox="1"/>
              <p:nvPr/>
            </p:nvSpPr>
            <p:spPr>
              <a:xfrm>
                <a:off x="4723010" y="1690689"/>
                <a:ext cx="31841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FFFC0A-15C6-3249-BAA8-BF4F46A6B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010" y="1690689"/>
                <a:ext cx="3184141" cy="430887"/>
              </a:xfrm>
              <a:prstGeom prst="rect">
                <a:avLst/>
              </a:prstGeom>
              <a:blipFill>
                <a:blip r:embed="rId6"/>
                <a:stretch>
                  <a:fillRect l="-239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hreespheres.png">
            <a:extLst>
              <a:ext uri="{FF2B5EF4-FFF2-40B4-BE49-F238E27FC236}">
                <a16:creationId xmlns:a16="http://schemas.microsoft.com/office/drawing/2014/main" id="{86953555-FEFC-8044-BEE0-3151E9AA9A1A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4418" y="4990730"/>
            <a:ext cx="1693281" cy="174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801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F51C-C598-9E4F-BD18-0BE450F0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C0EA24-9DB9-F04E-96B8-1E8F43F44E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Outgoing radiance does not depend on viewing direction</a:t>
                </a:r>
              </a:p>
              <a:p>
                <a:r>
                  <a:rPr lang="en-US" dirty="0"/>
                  <a:t>Given same light, pixel looks the same from all views</a:t>
                </a:r>
              </a:p>
              <a:p>
                <a:r>
                  <a:rPr lang="en-US" dirty="0"/>
                  <a:t>Frequent assumption in computer vision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C0EA24-9DB9-F04E-96B8-1E8F43F44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7266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6AEA96C4-1F50-B046-9892-CB79E9DE406E}"/>
              </a:ext>
            </a:extLst>
          </p:cNvPr>
          <p:cNvSpPr/>
          <p:nvPr/>
        </p:nvSpPr>
        <p:spPr>
          <a:xfrm>
            <a:off x="4777740" y="4423410"/>
            <a:ext cx="2103120" cy="80010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3428FD56-0392-9E49-81C5-12E7EBD92D2C}"/>
              </a:ext>
            </a:extLst>
          </p:cNvPr>
          <p:cNvSpPr/>
          <p:nvPr/>
        </p:nvSpPr>
        <p:spPr>
          <a:xfrm>
            <a:off x="3684270" y="4423410"/>
            <a:ext cx="1093470" cy="80010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Callout 3">
            <a:extLst>
              <a:ext uri="{FF2B5EF4-FFF2-40B4-BE49-F238E27FC236}">
                <a16:creationId xmlns:a16="http://schemas.microsoft.com/office/drawing/2014/main" id="{B7C4C7D5-5E27-2642-9F18-CEC6E24D64A6}"/>
              </a:ext>
            </a:extLst>
          </p:cNvPr>
          <p:cNvSpPr/>
          <p:nvPr/>
        </p:nvSpPr>
        <p:spPr>
          <a:xfrm>
            <a:off x="2228850" y="4423410"/>
            <a:ext cx="1062990" cy="800100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0C4D4-345C-FB45-AA20-F4CEE39F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image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03C009-1359-A745-92E7-2F811CE9FD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</a:t>
                </a:r>
                <a:r>
                  <a:rPr lang="en-US" dirty="0" err="1"/>
                  <a:t>lambertian</a:t>
                </a:r>
                <a:r>
                  <a:rPr lang="en-US" dirty="0"/>
                  <a:t> scene lit with directional light</a:t>
                </a:r>
              </a:p>
              <a:p>
                <a:r>
                  <a:rPr lang="en-US" dirty="0"/>
                  <a:t>Image pixel (</a:t>
                </a:r>
                <a:r>
                  <a:rPr lang="en-US" dirty="0" err="1"/>
                  <a:t>x,y</a:t>
                </a:r>
                <a:r>
                  <a:rPr lang="en-US" dirty="0"/>
                  <a:t>) corresponds to point in scene with </a:t>
                </a:r>
              </a:p>
              <a:p>
                <a:pPr lvl="1"/>
                <a:r>
                  <a:rPr lang="en-US" dirty="0"/>
                  <a:t>albedo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surface normal making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with light direction</a:t>
                </a:r>
              </a:p>
              <a:p>
                <a:r>
                  <a:rPr lang="en-US" dirty="0"/>
                  <a:t>Pixel color: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03C009-1359-A745-92E7-2F811CE9F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r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A34BF76-B22B-034C-8254-A287F25F4D1C}"/>
              </a:ext>
            </a:extLst>
          </p:cNvPr>
          <p:cNvSpPr txBox="1"/>
          <p:nvPr/>
        </p:nvSpPr>
        <p:spPr>
          <a:xfrm>
            <a:off x="2131695" y="522351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F35DD-9746-3B46-909B-96A712EF28A2}"/>
              </a:ext>
            </a:extLst>
          </p:cNvPr>
          <p:cNvSpPr txBox="1"/>
          <p:nvPr/>
        </p:nvSpPr>
        <p:spPr>
          <a:xfrm>
            <a:off x="3490912" y="5223510"/>
            <a:ext cx="149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”Reflectance”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F2D80-5842-BB4F-88AF-6F3D73296042}"/>
              </a:ext>
            </a:extLst>
          </p:cNvPr>
          <p:cNvSpPr txBox="1"/>
          <p:nvPr/>
        </p:nvSpPr>
        <p:spPr>
          <a:xfrm>
            <a:off x="5172075" y="5173780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“Shading” Image</a:t>
            </a:r>
          </a:p>
        </p:txBody>
      </p:sp>
    </p:spTree>
    <p:extLst>
      <p:ext uri="{BB962C8B-B14F-4D97-AF65-F5344CB8AC3E}">
        <p14:creationId xmlns:p14="http://schemas.microsoft.com/office/powerpoint/2010/main" val="437919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6AEA96C4-1F50-B046-9892-CB79E9DE406E}"/>
              </a:ext>
            </a:extLst>
          </p:cNvPr>
          <p:cNvSpPr/>
          <p:nvPr/>
        </p:nvSpPr>
        <p:spPr>
          <a:xfrm>
            <a:off x="4777740" y="3166110"/>
            <a:ext cx="2103120" cy="80010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3428FD56-0392-9E49-81C5-12E7EBD92D2C}"/>
              </a:ext>
            </a:extLst>
          </p:cNvPr>
          <p:cNvSpPr/>
          <p:nvPr/>
        </p:nvSpPr>
        <p:spPr>
          <a:xfrm>
            <a:off x="3684270" y="3166110"/>
            <a:ext cx="1093470" cy="80010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Callout 3">
            <a:extLst>
              <a:ext uri="{FF2B5EF4-FFF2-40B4-BE49-F238E27FC236}">
                <a16:creationId xmlns:a16="http://schemas.microsoft.com/office/drawing/2014/main" id="{B7C4C7D5-5E27-2642-9F18-CEC6E24D64A6}"/>
              </a:ext>
            </a:extLst>
          </p:cNvPr>
          <p:cNvSpPr/>
          <p:nvPr/>
        </p:nvSpPr>
        <p:spPr>
          <a:xfrm>
            <a:off x="2228850" y="3166110"/>
            <a:ext cx="1062990" cy="800100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0C4D4-345C-FB45-AA20-F4CEE39F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image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03C009-1359-A745-92E7-2F811CE9FD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</a:t>
                </a:r>
                <a:r>
                  <a:rPr lang="en-US" dirty="0" err="1"/>
                  <a:t>lambertian</a:t>
                </a:r>
                <a:r>
                  <a:rPr lang="en-US" dirty="0"/>
                  <a:t> scene lit with directional light</a:t>
                </a:r>
              </a:p>
              <a:p>
                <a:r>
                  <a:rPr lang="en-US" dirty="0"/>
                  <a:t>Pixel color: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Reflectance image depends only on object paint</a:t>
                </a:r>
              </a:p>
              <a:p>
                <a:r>
                  <a:rPr lang="en-US" dirty="0"/>
                  <a:t>Shading image depends only on light and object shape (normals)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03C009-1359-A745-92E7-2F811CE9F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A34BF76-B22B-034C-8254-A287F25F4D1C}"/>
              </a:ext>
            </a:extLst>
          </p:cNvPr>
          <p:cNvSpPr txBox="1"/>
          <p:nvPr/>
        </p:nvSpPr>
        <p:spPr>
          <a:xfrm>
            <a:off x="2131695" y="396621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F35DD-9746-3B46-909B-96A712EF28A2}"/>
              </a:ext>
            </a:extLst>
          </p:cNvPr>
          <p:cNvSpPr txBox="1"/>
          <p:nvPr/>
        </p:nvSpPr>
        <p:spPr>
          <a:xfrm>
            <a:off x="3490912" y="3966210"/>
            <a:ext cx="149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”Reflectance”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F2D80-5842-BB4F-88AF-6F3D73296042}"/>
              </a:ext>
            </a:extLst>
          </p:cNvPr>
          <p:cNvSpPr txBox="1"/>
          <p:nvPr/>
        </p:nvSpPr>
        <p:spPr>
          <a:xfrm>
            <a:off x="5172075" y="3916480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“Shading” Image</a:t>
            </a:r>
          </a:p>
        </p:txBody>
      </p:sp>
    </p:spTree>
    <p:extLst>
      <p:ext uri="{BB962C8B-B14F-4D97-AF65-F5344CB8AC3E}">
        <p14:creationId xmlns:p14="http://schemas.microsoft.com/office/powerpoint/2010/main" val="2303289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A0D8-D8DA-0346-A1E4-D25378F3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over incoming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002DD-3D6B-9840-B4A6-3D658A2A8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Lambertian</a:t>
            </a:r>
            <a:r>
              <a:rPr lang="en-US" dirty="0"/>
              <a:t>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9E633A-42A1-E64B-B4B0-7EC5E39D7460}"/>
                  </a:ext>
                </a:extLst>
              </p:cNvPr>
              <p:cNvSpPr txBox="1"/>
              <p:nvPr/>
            </p:nvSpPr>
            <p:spPr>
              <a:xfrm>
                <a:off x="2937510" y="2514600"/>
                <a:ext cx="4427366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9E633A-42A1-E64B-B4B0-7EC5E39D7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510" y="2514600"/>
                <a:ext cx="4427366" cy="968598"/>
              </a:xfrm>
              <a:prstGeom prst="rect">
                <a:avLst/>
              </a:prstGeom>
              <a:blipFill>
                <a:blip r:embed="rId2"/>
                <a:stretch>
                  <a:fillRect l="-10857" t="-157143" r="-857" b="-2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D558EE-6841-9947-B968-E249C42EBD8A}"/>
                  </a:ext>
                </a:extLst>
              </p:cNvPr>
              <p:cNvSpPr txBox="1"/>
              <p:nvPr/>
            </p:nvSpPr>
            <p:spPr>
              <a:xfrm>
                <a:off x="2937510" y="4530090"/>
                <a:ext cx="3699411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D558EE-6841-9947-B968-E249C42EB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510" y="4530090"/>
                <a:ext cx="3699411" cy="968598"/>
              </a:xfrm>
              <a:prstGeom prst="rect">
                <a:avLst/>
              </a:prstGeom>
              <a:blipFill>
                <a:blip r:embed="rId3"/>
                <a:stretch>
                  <a:fillRect l="-8874" t="-157143" r="-1024" b="-2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70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A5FB-D1DB-5947-8E26-CB095296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31D84-1853-3049-9DD6-BA30F8B96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Lambertian</a:t>
            </a:r>
            <a:r>
              <a:rPr lang="en-US" dirty="0"/>
              <a:t> case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55806A-BCB5-4E4F-B28B-EC116C85EB22}"/>
                  </a:ext>
                </a:extLst>
              </p:cNvPr>
              <p:cNvSpPr txBox="1"/>
              <p:nvPr/>
            </p:nvSpPr>
            <p:spPr>
              <a:xfrm>
                <a:off x="2080260" y="2514600"/>
                <a:ext cx="5403338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55806A-BCB5-4E4F-B28B-EC116C85E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0" y="2514600"/>
                <a:ext cx="5403338" cy="968598"/>
              </a:xfrm>
              <a:prstGeom prst="rect">
                <a:avLst/>
              </a:prstGeom>
              <a:blipFill>
                <a:blip r:embed="rId2"/>
                <a:stretch>
                  <a:fillRect l="-1408" t="-157143" r="-704" b="-2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1D9649-F93A-5C48-B133-D34B5043BC4C}"/>
                  </a:ext>
                </a:extLst>
              </p:cNvPr>
              <p:cNvSpPr txBox="1"/>
              <p:nvPr/>
            </p:nvSpPr>
            <p:spPr>
              <a:xfrm>
                <a:off x="2560320" y="4701540"/>
                <a:ext cx="4818050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1D9649-F93A-5C48-B133-D34B5043B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20" y="4701540"/>
                <a:ext cx="4818050" cy="968598"/>
              </a:xfrm>
              <a:prstGeom prst="rect">
                <a:avLst/>
              </a:prstGeom>
              <a:blipFill>
                <a:blip r:embed="rId3"/>
                <a:stretch>
                  <a:fillRect l="-1053" t="-155844" r="-789" b="-2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438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83C7DB4E-E711-064D-8E61-EA5DFDFA54B6}"/>
              </a:ext>
            </a:extLst>
          </p:cNvPr>
          <p:cNvSpPr/>
          <p:nvPr/>
        </p:nvSpPr>
        <p:spPr>
          <a:xfrm>
            <a:off x="4324350" y="2103120"/>
            <a:ext cx="3583419" cy="133731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Callout 6">
            <a:extLst>
              <a:ext uri="{FF2B5EF4-FFF2-40B4-BE49-F238E27FC236}">
                <a16:creationId xmlns:a16="http://schemas.microsoft.com/office/drawing/2014/main" id="{A807D0D2-1E33-6741-A69B-14BA6F58D0AB}"/>
              </a:ext>
            </a:extLst>
          </p:cNvPr>
          <p:cNvSpPr/>
          <p:nvPr/>
        </p:nvSpPr>
        <p:spPr>
          <a:xfrm>
            <a:off x="3004387" y="2103120"/>
            <a:ext cx="1319963" cy="133731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A694DEEA-2F89-1C47-97ED-E5078DB4B645}"/>
              </a:ext>
            </a:extLst>
          </p:cNvPr>
          <p:cNvSpPr/>
          <p:nvPr/>
        </p:nvSpPr>
        <p:spPr>
          <a:xfrm>
            <a:off x="1423237" y="2103120"/>
            <a:ext cx="1319963" cy="1337310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EEB89-D092-BF4A-9DB4-AE59151A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image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AEC88A-3CF7-9D44-A6CB-F4AAB4ADA912}"/>
                  </a:ext>
                </a:extLst>
              </p:cNvPr>
              <p:cNvSpPr/>
              <p:nvPr/>
            </p:nvSpPr>
            <p:spPr>
              <a:xfrm>
                <a:off x="1423237" y="2021324"/>
                <a:ext cx="6484532" cy="1060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AEC88A-3CF7-9D44-A6CB-F4AAB4ADA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237" y="2021324"/>
                <a:ext cx="6484532" cy="1060931"/>
              </a:xfrm>
              <a:prstGeom prst="rect">
                <a:avLst/>
              </a:prstGeom>
              <a:blipFill>
                <a:blip r:embed="rId2"/>
                <a:stretch>
                  <a:fillRect t="-137647" b="-19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B469C5D-E6AF-D44A-92C9-5CF254F22ADC}"/>
              </a:ext>
            </a:extLst>
          </p:cNvPr>
          <p:cNvSpPr txBox="1"/>
          <p:nvPr/>
        </p:nvSpPr>
        <p:spPr>
          <a:xfrm>
            <a:off x="1249679" y="3440430"/>
            <a:ext cx="166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18B16-2A65-E944-A287-C0462B87A087}"/>
              </a:ext>
            </a:extLst>
          </p:cNvPr>
          <p:cNvSpPr txBox="1"/>
          <p:nvPr/>
        </p:nvSpPr>
        <p:spPr>
          <a:xfrm>
            <a:off x="2708057" y="3435750"/>
            <a:ext cx="1912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“Reflectance” image, depends on paint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D1A3-BE6C-B24B-A0B8-8E6DD02F5DA8}"/>
              </a:ext>
            </a:extLst>
          </p:cNvPr>
          <p:cNvSpPr txBox="1"/>
          <p:nvPr/>
        </p:nvSpPr>
        <p:spPr>
          <a:xfrm>
            <a:off x="5159749" y="3412890"/>
            <a:ext cx="1912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“Shading” image</a:t>
            </a:r>
          </a:p>
          <a:p>
            <a:pPr algn="ctr"/>
            <a:r>
              <a:rPr lang="en-US" sz="2400" dirty="0"/>
              <a:t>depends on shape, lighting</a:t>
            </a:r>
          </a:p>
        </p:txBody>
      </p:sp>
    </p:spTree>
    <p:extLst>
      <p:ext uri="{BB962C8B-B14F-4D97-AF65-F5344CB8AC3E}">
        <p14:creationId xmlns:p14="http://schemas.microsoft.com/office/powerpoint/2010/main" val="2377086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2043113"/>
            <a:ext cx="558641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</p:spTree>
    <p:extLst>
      <p:ext uri="{BB962C8B-B14F-4D97-AF65-F5344CB8AC3E}">
        <p14:creationId xmlns:p14="http://schemas.microsoft.com/office/powerpoint/2010/main" val="1783672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700" y="4240213"/>
            <a:ext cx="24765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4216400"/>
            <a:ext cx="2476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2" name="Rectangle 5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200">
                <a:solidFill>
                  <a:schemeClr val="tx1"/>
                </a:solidFill>
                <a:latin typeface="Century" charset="0"/>
                <a:sym typeface="Century" charset="0"/>
              </a:rPr>
              <a:t>Far</a:t>
            </a:r>
          </a:p>
        </p:txBody>
      </p:sp>
      <p:sp>
        <p:nvSpPr>
          <p:cNvPr id="60423" name="Rectangle 6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200">
                <a:solidFill>
                  <a:schemeClr val="tx1"/>
                </a:solidFill>
                <a:latin typeface="Century" charset="0"/>
                <a:sym typeface="Century" charset="0"/>
              </a:rPr>
              <a:t>Near</a:t>
            </a:r>
          </a:p>
        </p:txBody>
      </p:sp>
      <p:sp>
        <p:nvSpPr>
          <p:cNvPr id="60424" name="Line 7"/>
          <p:cNvSpPr>
            <a:spLocks noChangeShapeType="1"/>
          </p:cNvSpPr>
          <p:nvPr/>
        </p:nvSpPr>
        <p:spPr bwMode="auto">
          <a:xfrm>
            <a:off x="3570288" y="2474913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5" name="Line 8"/>
          <p:cNvSpPr>
            <a:spLocks noChangeShapeType="1"/>
          </p:cNvSpPr>
          <p:nvPr/>
        </p:nvSpPr>
        <p:spPr bwMode="auto">
          <a:xfrm>
            <a:off x="3570288" y="5094288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6" name="Line 9"/>
          <p:cNvSpPr>
            <a:spLocks noChangeShapeType="1"/>
          </p:cNvSpPr>
          <p:nvPr/>
        </p:nvSpPr>
        <p:spPr bwMode="auto">
          <a:xfrm>
            <a:off x="5337175" y="3863975"/>
            <a:ext cx="0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7" name="Line 10"/>
          <p:cNvSpPr>
            <a:spLocks noChangeShapeType="1"/>
          </p:cNvSpPr>
          <p:nvPr/>
        </p:nvSpPr>
        <p:spPr bwMode="auto">
          <a:xfrm flipH="1">
            <a:off x="6683375" y="2470150"/>
            <a:ext cx="374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042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700" y="1647825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1" name="Rectangle 14"/>
          <p:cNvSpPr>
            <a:spLocks/>
          </p:cNvSpPr>
          <p:nvPr/>
        </p:nvSpPr>
        <p:spPr bwMode="auto">
          <a:xfrm>
            <a:off x="4110038" y="3560763"/>
            <a:ext cx="2606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Shading image of </a:t>
            </a:r>
            <a:r>
              <a:rPr lang="en-US" altLang="x-none" sz="1200" dirty="0">
                <a:solidFill>
                  <a:schemeClr val="tx1"/>
                </a:solidFill>
                <a:latin typeface="Century" charset="0"/>
                <a:sym typeface="Century" charset="0"/>
              </a:rPr>
              <a:t>Z</a:t>
            </a:r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 and </a:t>
            </a:r>
            <a:r>
              <a:rPr lang="en-US" altLang="x-none" sz="1200" dirty="0">
                <a:solidFill>
                  <a:schemeClr val="tx1"/>
                </a:solidFill>
                <a:latin typeface="Century" charset="0"/>
                <a:sym typeface="Century" charset="0"/>
              </a:rPr>
              <a:t>L</a:t>
            </a:r>
          </a:p>
        </p:txBody>
      </p:sp>
      <p:sp>
        <p:nvSpPr>
          <p:cNvPr id="60432" name="Rectangle 15"/>
          <p:cNvSpPr>
            <a:spLocks/>
          </p:cNvSpPr>
          <p:nvPr/>
        </p:nvSpPr>
        <p:spPr bwMode="auto">
          <a:xfrm>
            <a:off x="1585913" y="35591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>
                <a:solidFill>
                  <a:schemeClr val="tx1"/>
                </a:solidFill>
                <a:latin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60433" name="Rectangle 16"/>
          <p:cNvSpPr>
            <a:spLocks/>
          </p:cNvSpPr>
          <p:nvPr/>
        </p:nvSpPr>
        <p:spPr bwMode="auto">
          <a:xfrm>
            <a:off x="1190625" y="6235700"/>
            <a:ext cx="2209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Reflectance</a:t>
            </a:r>
          </a:p>
        </p:txBody>
      </p:sp>
      <p:sp>
        <p:nvSpPr>
          <p:cNvPr id="60434" name="Rectangle 17"/>
          <p:cNvSpPr>
            <a:spLocks/>
          </p:cNvSpPr>
          <p:nvPr/>
        </p:nvSpPr>
        <p:spPr bwMode="auto">
          <a:xfrm>
            <a:off x="7105650" y="356076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>
                <a:solidFill>
                  <a:schemeClr val="tx1"/>
                </a:solidFill>
                <a:latin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60435" name="Rectangle 18"/>
          <p:cNvSpPr>
            <a:spLocks/>
          </p:cNvSpPr>
          <p:nvPr/>
        </p:nvSpPr>
        <p:spPr bwMode="auto">
          <a:xfrm>
            <a:off x="4489450" y="6243374"/>
            <a:ext cx="3390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>
                <a:solidFill>
                  <a:schemeClr val="tx1"/>
                </a:solidFill>
                <a:latin typeface="Century Gothic" charset="0"/>
                <a:sym typeface="Century Gothic" charset="0"/>
              </a:rPr>
              <a:t>Lambertian</a:t>
            </a:r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 reflectance</a:t>
            </a:r>
          </a:p>
        </p:txBody>
      </p:sp>
      <p:pic>
        <p:nvPicPr>
          <p:cNvPr id="60437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688" y="6032500"/>
            <a:ext cx="1857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8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25" y="3390900"/>
            <a:ext cx="1698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150" y="3389313"/>
            <a:ext cx="762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0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3400425"/>
            <a:ext cx="1524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2619" y="5952543"/>
            <a:ext cx="1941512" cy="2850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</p:spTree>
    <p:extLst>
      <p:ext uri="{BB962C8B-B14F-4D97-AF65-F5344CB8AC3E}">
        <p14:creationId xmlns:p14="http://schemas.microsoft.com/office/powerpoint/2010/main" val="15865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  <p:bldP spid="60423" grpId="0"/>
      <p:bldP spid="60424" grpId="0" animBg="1"/>
      <p:bldP spid="60425" grpId="0" animBg="1"/>
      <p:bldP spid="60426" grpId="0" animBg="1"/>
      <p:bldP spid="60427" grpId="0" animBg="1"/>
      <p:bldP spid="60431" grpId="0"/>
      <p:bldP spid="60432" grpId="0"/>
      <p:bldP spid="60433" grpId="0"/>
      <p:bldP spid="60434" grpId="0"/>
      <p:bldP spid="604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0" y="248348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99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72E5-9A63-9B4E-A7DB-79C8D147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lighting effects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E7439-028B-7843-9B1E-B7EB743E5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30" y="1863090"/>
            <a:ext cx="61722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1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F99F-DE5B-2D40-9621-AEDA6AA2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create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852BB-B189-5E45-99AA-866541CAD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objects</a:t>
            </a:r>
          </a:p>
          <a:p>
            <a:pPr lvl="1"/>
            <a:r>
              <a:rPr lang="en-US" dirty="0"/>
              <a:t>Pick shape</a:t>
            </a:r>
          </a:p>
          <a:p>
            <a:pPr lvl="1"/>
            <a:r>
              <a:rPr lang="en-US" dirty="0"/>
              <a:t>Pick material</a:t>
            </a:r>
          </a:p>
          <a:p>
            <a:pPr lvl="2"/>
            <a:r>
              <a:rPr lang="en-US" dirty="0"/>
              <a:t>Is it </a:t>
            </a:r>
            <a:r>
              <a:rPr lang="en-US" dirty="0" err="1"/>
              <a:t>Lambertian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Pick albedo</a:t>
            </a:r>
          </a:p>
          <a:p>
            <a:r>
              <a:rPr lang="en-US" dirty="0"/>
              <a:t>Place objects in coordinate system</a:t>
            </a:r>
          </a:p>
          <a:p>
            <a:r>
              <a:rPr lang="en-US" dirty="0"/>
              <a:t>Place lights</a:t>
            </a:r>
          </a:p>
          <a:p>
            <a:r>
              <a:rPr lang="en-US" dirty="0"/>
              <a:t>Place camera</a:t>
            </a:r>
          </a:p>
          <a:p>
            <a:r>
              <a:rPr lang="en-US" dirty="0"/>
              <a:t>Take image</a:t>
            </a:r>
          </a:p>
        </p:txBody>
      </p:sp>
    </p:spTree>
    <p:extLst>
      <p:ext uri="{BB962C8B-B14F-4D97-AF65-F5344CB8AC3E}">
        <p14:creationId xmlns:p14="http://schemas.microsoft.com/office/powerpoint/2010/main" val="3085479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final output: image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/>
              <a:t>A grid (matrix) of intensity values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(common to use one byte per value: 0 = black, 255 = white)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412925"/>
            <a:ext cx="2133600" cy="249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96080" y="2795175"/>
            <a:ext cx="74732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b="1" dirty="0"/>
              <a:t>=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0" y="1828800"/>
          <a:ext cx="3810000" cy="3994144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255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3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Can think of image as a </a:t>
            </a:r>
            <a:r>
              <a:rPr lang="en-US" b="1" dirty="0"/>
              <a:t>function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from </a:t>
            </a:r>
            <a:r>
              <a:rPr lang="en-US" dirty="0">
                <a:latin typeface="Times New Roman" pitchFamily="18" charset="0"/>
              </a:rPr>
              <a:t>R</a:t>
            </a:r>
            <a:r>
              <a:rPr lang="en-US" baseline="30000" dirty="0">
                <a:latin typeface="Times New Roman" pitchFamily="18" charset="0"/>
              </a:rPr>
              <a:t>2</a:t>
            </a:r>
            <a:r>
              <a:rPr lang="en-US" dirty="0"/>
              <a:t> to </a:t>
            </a:r>
            <a:r>
              <a:rPr lang="en-US" dirty="0">
                <a:latin typeface="Times New Roman" pitchFamily="18" charset="0"/>
              </a:rPr>
              <a:t>R or R</a:t>
            </a:r>
            <a:r>
              <a:rPr lang="en-US" baseline="30000" dirty="0"/>
              <a:t>M</a:t>
            </a:r>
            <a:r>
              <a:rPr lang="en-US" dirty="0">
                <a:latin typeface="Times New Roman" pitchFamily="18" charset="0"/>
              </a:rPr>
              <a:t>:</a:t>
            </a:r>
          </a:p>
          <a:p>
            <a:pPr lvl="1">
              <a:defRPr/>
            </a:pPr>
            <a:r>
              <a:rPr lang="en-US" dirty="0" err="1">
                <a:latin typeface="Times New Roman" pitchFamily="18" charset="0"/>
              </a:rPr>
              <a:t>Grayscale</a:t>
            </a:r>
            <a:r>
              <a:rPr lang="en-US" dirty="0">
                <a:latin typeface="Times New Roman" pitchFamily="18" charset="0"/>
              </a:rPr>
              <a:t>:</a:t>
            </a:r>
            <a:r>
              <a:rPr lang="en-US" i="1" dirty="0">
                <a:latin typeface="Times New Roman" pitchFamily="18" charset="0"/>
              </a:rPr>
              <a:t> f 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 </a:t>
            </a:r>
            <a:r>
              <a:rPr lang="en-US" dirty="0"/>
              <a:t>gives </a:t>
            </a:r>
            <a:r>
              <a:rPr lang="en-US" b="1" dirty="0"/>
              <a:t>intensity</a:t>
            </a:r>
            <a:r>
              <a:rPr lang="en-US" dirty="0"/>
              <a:t> at position 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 </a:t>
            </a:r>
          </a:p>
          <a:p>
            <a:pPr lvl="2">
              <a:defRPr/>
            </a:pPr>
            <a:r>
              <a:rPr lang="en-US" dirty="0"/>
              <a:t>f: [</a:t>
            </a:r>
            <a:r>
              <a:rPr lang="en-US" dirty="0" err="1"/>
              <a:t>a,b</a:t>
            </a:r>
            <a:r>
              <a:rPr lang="en-US" dirty="0"/>
              <a:t>] x [</a:t>
            </a:r>
            <a:r>
              <a:rPr lang="en-US" dirty="0" err="1"/>
              <a:t>c,d</a:t>
            </a:r>
            <a:r>
              <a:rPr lang="en-US" dirty="0"/>
              <a:t>]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[0,255]</a:t>
            </a:r>
          </a:p>
          <a:p>
            <a:pPr lvl="1">
              <a:defRPr/>
            </a:pPr>
            <a:r>
              <a:rPr lang="en-US" dirty="0">
                <a:sym typeface="Wingdings"/>
              </a:rPr>
              <a:t>Color: </a:t>
            </a:r>
            <a:r>
              <a:rPr lang="en-US" i="1" dirty="0">
                <a:latin typeface="Times New Roman" pitchFamily="18" charset="0"/>
              </a:rPr>
              <a:t>f 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dirty="0">
                <a:latin typeface="Times New Roman" pitchFamily="18" charset="0"/>
              </a:rPr>
              <a:t>) = [</a:t>
            </a:r>
            <a:r>
              <a:rPr lang="en-US" i="1" dirty="0">
                <a:latin typeface="Times New Roman" pitchFamily="18" charset="0"/>
              </a:rPr>
              <a:t>r(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i="1" dirty="0">
                <a:latin typeface="Times New Roman" pitchFamily="18" charset="0"/>
              </a:rPr>
              <a:t>), g(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i="1" dirty="0">
                <a:latin typeface="Times New Roman" pitchFamily="18" charset="0"/>
              </a:rPr>
              <a:t>), b(</a:t>
            </a:r>
            <a:r>
              <a:rPr lang="en-US" i="1" dirty="0" err="1">
                <a:latin typeface="Times New Roman" pitchFamily="18" charset="0"/>
              </a:rPr>
              <a:t>x,y</a:t>
            </a:r>
            <a:r>
              <a:rPr lang="en-US" i="1" dirty="0">
                <a:latin typeface="Times New Roman" pitchFamily="18" charset="0"/>
              </a:rPr>
              <a:t>)</a:t>
            </a:r>
            <a:r>
              <a:rPr lang="en-US" dirty="0">
                <a:latin typeface="Times New Roman" pitchFamily="18" charset="0"/>
              </a:rPr>
              <a:t>]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679637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DBE4F-60C3-E94A-B0A8-08A27688C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203D8-3A37-3242-94C4-789F0D0DC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Consequence of perspective projection: Loss of depth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248B8-956C-6C49-90EA-ACE12DD7A5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90" y="2697188"/>
            <a:ext cx="5194300" cy="3479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082A6-905F-2540-8C3F-09DEE7CB3C69}"/>
              </a:ext>
            </a:extLst>
          </p:cNvPr>
          <p:cNvSpPr txBox="1"/>
          <p:nvPr/>
        </p:nvSpPr>
        <p:spPr>
          <a:xfrm>
            <a:off x="0" y="61769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Ames room illusion</a:t>
            </a:r>
          </a:p>
          <a:p>
            <a:r>
              <a:rPr lang="en-US" dirty="0"/>
              <a:t>Image credit: Ian </a:t>
            </a:r>
            <a:r>
              <a:rPr lang="en-US" dirty="0" err="1"/>
              <a:t>Stannard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24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5C07-2F84-F749-A893-48A8A2D5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EA0E1-1CDE-FD49-8DC9-720368B3D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Consequence of perspective projection: Loss of depth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0FA48-4DAB-8C41-B6FD-EB5F3FCF8F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49" y="2214598"/>
            <a:ext cx="4134512" cy="40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04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604B-B2A3-C641-9A05-3E25B4D6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4726-BB93-0843-8540-2FCB61405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scene:</a:t>
            </a:r>
          </a:p>
          <a:p>
            <a:r>
              <a:rPr lang="en-US" dirty="0"/>
              <a:t>Appearance only depends on the angle between surface normal and lighting direction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36D259-867E-4545-B76A-C302F7E55F9A}"/>
              </a:ext>
            </a:extLst>
          </p:cNvPr>
          <p:cNvGrpSpPr/>
          <p:nvPr/>
        </p:nvGrpSpPr>
        <p:grpSpPr>
          <a:xfrm>
            <a:off x="363340" y="3348990"/>
            <a:ext cx="3572272" cy="3051810"/>
            <a:chOff x="354330" y="1885950"/>
            <a:chExt cx="3572272" cy="3051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EF35D1-EC41-7F41-AC11-88F630109DB9}"/>
                </a:ext>
              </a:extLst>
            </p:cNvPr>
            <p:cNvSpPr/>
            <p:nvPr/>
          </p:nvSpPr>
          <p:spPr>
            <a:xfrm>
              <a:off x="354330" y="1885950"/>
              <a:ext cx="3497580" cy="30518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921AA35-347A-4F4F-88D5-43EB196A23D9}"/>
                </a:ext>
              </a:extLst>
            </p:cNvPr>
            <p:cNvSpPr/>
            <p:nvPr/>
          </p:nvSpPr>
          <p:spPr>
            <a:xfrm>
              <a:off x="1125433" y="4385304"/>
              <a:ext cx="1740913" cy="480727"/>
            </a:xfrm>
            <a:custGeom>
              <a:avLst/>
              <a:gdLst>
                <a:gd name="connsiteX0" fmla="*/ 63287 w 1740913"/>
                <a:gd name="connsiteY0" fmla="*/ 426392 h 480727"/>
                <a:gd name="connsiteX1" fmla="*/ 417617 w 1740913"/>
                <a:gd name="connsiteY1" fmla="*/ 83492 h 480727"/>
                <a:gd name="connsiteX2" fmla="*/ 1194857 w 1740913"/>
                <a:gd name="connsiteY2" fmla="*/ 26342 h 480727"/>
                <a:gd name="connsiteX3" fmla="*/ 1697777 w 1740913"/>
                <a:gd name="connsiteY3" fmla="*/ 437822 h 480727"/>
                <a:gd name="connsiteX4" fmla="*/ 63287 w 1740913"/>
                <a:gd name="connsiteY4" fmla="*/ 426392 h 48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13" h="480727">
                  <a:moveTo>
                    <a:pt x="63287" y="426392"/>
                  </a:moveTo>
                  <a:cubicBezTo>
                    <a:pt x="-150073" y="367337"/>
                    <a:pt x="229022" y="150167"/>
                    <a:pt x="417617" y="83492"/>
                  </a:cubicBezTo>
                  <a:cubicBezTo>
                    <a:pt x="606212" y="16817"/>
                    <a:pt x="981497" y="-32713"/>
                    <a:pt x="1194857" y="26342"/>
                  </a:cubicBezTo>
                  <a:cubicBezTo>
                    <a:pt x="1408217" y="85397"/>
                    <a:pt x="1886372" y="369242"/>
                    <a:pt x="1697777" y="437822"/>
                  </a:cubicBezTo>
                  <a:cubicBezTo>
                    <a:pt x="1509182" y="506402"/>
                    <a:pt x="276647" y="485447"/>
                    <a:pt x="63287" y="4263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7ABEDDC-89DD-3B47-9ACA-DFE2578DA423}"/>
                </a:ext>
              </a:extLst>
            </p:cNvPr>
            <p:cNvCxnSpPr/>
            <p:nvPr/>
          </p:nvCxnSpPr>
          <p:spPr>
            <a:xfrm>
              <a:off x="582930" y="2651760"/>
              <a:ext cx="1412959" cy="1733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3C2E45F-BAA1-9D49-B91D-9D896C5885FA}"/>
                </a:ext>
              </a:extLst>
            </p:cNvPr>
            <p:cNvCxnSpPr/>
            <p:nvPr/>
          </p:nvCxnSpPr>
          <p:spPr>
            <a:xfrm flipV="1">
              <a:off x="1995889" y="3131820"/>
              <a:ext cx="0" cy="1253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FE3EB1-9B77-0240-9573-26A656D5A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889" y="3633127"/>
              <a:ext cx="1307381" cy="7521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EB9AFC-BC73-8F47-A405-4BF99F52A0A7}"/>
                </a:ext>
              </a:extLst>
            </p:cNvPr>
            <p:cNvSpPr txBox="1"/>
            <p:nvPr/>
          </p:nvSpPr>
          <p:spPr>
            <a:xfrm>
              <a:off x="582929" y="2274899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F866CB-927A-544B-B6DF-B08094FC60CF}"/>
                </a:ext>
              </a:extLst>
            </p:cNvPr>
            <p:cNvSpPr txBox="1"/>
            <p:nvPr/>
          </p:nvSpPr>
          <p:spPr>
            <a:xfrm>
              <a:off x="1818459" y="2651093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3C51E3-C68F-B544-A5B5-D93DB85D9019}"/>
                </a:ext>
              </a:extLst>
            </p:cNvPr>
            <p:cNvSpPr txBox="1"/>
            <p:nvPr/>
          </p:nvSpPr>
          <p:spPr>
            <a:xfrm>
              <a:off x="2767699" y="3273887"/>
              <a:ext cx="615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95488-527F-184D-8D51-2D88075A2B76}"/>
                    </a:ext>
                  </a:extLst>
                </p:cNvPr>
                <p:cNvSpPr txBox="1"/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95488-527F-184D-8D51-2D88075A2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353" y="3548976"/>
                  <a:ext cx="464269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21334E9-E932-9D40-9C05-F64CDFE8265C}"/>
                    </a:ext>
                  </a:extLst>
                </p:cNvPr>
                <p:cNvSpPr txBox="1"/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21334E9-E932-9D40-9C05-F64CDFE82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622" y="3686097"/>
                  <a:ext cx="46426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AD4C3A-BB6E-3E48-A41F-F79721AA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70484">
              <a:off x="3312260" y="3164525"/>
              <a:ext cx="614342" cy="5466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3FF528-8163-6A4C-9412-4FC741CCBDA8}"/>
                  </a:ext>
                </a:extLst>
              </p:cNvPr>
              <p:cNvSpPr txBox="1"/>
              <p:nvPr/>
            </p:nvSpPr>
            <p:spPr>
              <a:xfrm>
                <a:off x="3860920" y="1873509"/>
                <a:ext cx="23540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3FF528-8163-6A4C-9412-4FC741CCB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20" y="1873509"/>
                <a:ext cx="2354041" cy="430887"/>
              </a:xfrm>
              <a:prstGeom prst="rect">
                <a:avLst/>
              </a:prstGeom>
              <a:blipFill>
                <a:blip r:embed="rId5"/>
                <a:stretch>
                  <a:fillRect l="-2688" r="-53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048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C63F-883C-4343-9AD0-23662225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00E70-E288-9D43-A9AB-E9CA066E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434840" cy="4351338"/>
          </a:xfrm>
        </p:spPr>
        <p:txBody>
          <a:bodyPr/>
          <a:lstStyle/>
          <a:p>
            <a:r>
              <a:rPr lang="en-US" dirty="0"/>
              <a:t>Bas-relief ambiguity: many surface normal and light directions give same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9A89D-DAA3-E84C-97F4-782B9337DB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02" y="1497330"/>
            <a:ext cx="3369248" cy="434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F0EA5-EA20-CB41-9C75-1FC068992F4E}"/>
              </a:ext>
            </a:extLst>
          </p:cNvPr>
          <p:cNvSpPr txBox="1"/>
          <p:nvPr/>
        </p:nvSpPr>
        <p:spPr>
          <a:xfrm>
            <a:off x="0" y="60579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Belhumeur</a:t>
            </a:r>
            <a:r>
              <a:rPr lang="en-US" dirty="0"/>
              <a:t>, Peter N., David J. </a:t>
            </a:r>
            <a:r>
              <a:rPr lang="en-US" dirty="0" err="1"/>
              <a:t>Kriegman</a:t>
            </a:r>
            <a:r>
              <a:rPr lang="en-US" dirty="0"/>
              <a:t>, and Alan L. </a:t>
            </a:r>
            <a:r>
              <a:rPr lang="en-US" dirty="0" err="1"/>
              <a:t>Yuille</a:t>
            </a:r>
            <a:r>
              <a:rPr lang="en-US" dirty="0"/>
              <a:t>. "The bas-relief ambiguity." </a:t>
            </a:r>
            <a:r>
              <a:rPr lang="en-US" i="1" dirty="0"/>
              <a:t>International journal of computer vision</a:t>
            </a:r>
            <a:r>
              <a:rPr lang="en-US" dirty="0"/>
              <a:t> 35.1 (1999): 33-44.</a:t>
            </a:r>
          </a:p>
        </p:txBody>
      </p:sp>
    </p:spTree>
    <p:extLst>
      <p:ext uri="{BB962C8B-B14F-4D97-AF65-F5344CB8AC3E}">
        <p14:creationId xmlns:p14="http://schemas.microsoft.com/office/powerpoint/2010/main" val="3086785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096D-07B3-6748-816E-1F5D60A9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of images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68B407-5CF5-1D45-8307-DBAD80B7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720" y="1825625"/>
            <a:ext cx="3897630" cy="4351338"/>
          </a:xfrm>
        </p:spPr>
        <p:txBody>
          <a:bodyPr/>
          <a:lstStyle/>
          <a:p>
            <a:r>
              <a:rPr lang="en-US" dirty="0"/>
              <a:t>Raised spots, light from right?</a:t>
            </a:r>
          </a:p>
          <a:p>
            <a:r>
              <a:rPr lang="en-US" dirty="0"/>
              <a:t>Depressed spots, light from left?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42882-3463-294F-835D-91CDCC6DEC06}"/>
              </a:ext>
            </a:extLst>
          </p:cNvPr>
          <p:cNvSpPr/>
          <p:nvPr/>
        </p:nvSpPr>
        <p:spPr>
          <a:xfrm>
            <a:off x="274320" y="2377440"/>
            <a:ext cx="4091940" cy="3657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A95D31-B84C-F046-93D8-20896412FB6C}"/>
              </a:ext>
            </a:extLst>
          </p:cNvPr>
          <p:cNvSpPr/>
          <p:nvPr/>
        </p:nvSpPr>
        <p:spPr>
          <a:xfrm>
            <a:off x="1188720" y="2811780"/>
            <a:ext cx="868680" cy="83439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EF1BDC-1CE2-FC47-9FC0-851F2EE931D4}"/>
              </a:ext>
            </a:extLst>
          </p:cNvPr>
          <p:cNvSpPr/>
          <p:nvPr/>
        </p:nvSpPr>
        <p:spPr>
          <a:xfrm>
            <a:off x="2560320" y="2811780"/>
            <a:ext cx="868680" cy="83439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23DCAC-8C40-F74E-8E11-B7C346F8A34D}"/>
              </a:ext>
            </a:extLst>
          </p:cNvPr>
          <p:cNvSpPr/>
          <p:nvPr/>
        </p:nvSpPr>
        <p:spPr>
          <a:xfrm>
            <a:off x="1188720" y="4006215"/>
            <a:ext cx="868680" cy="83439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744B66-AD64-764F-BF4D-804FB48DBBA3}"/>
              </a:ext>
            </a:extLst>
          </p:cNvPr>
          <p:cNvSpPr/>
          <p:nvPr/>
        </p:nvSpPr>
        <p:spPr>
          <a:xfrm>
            <a:off x="2560320" y="4080510"/>
            <a:ext cx="868680" cy="83439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695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D80B-593C-AB49-A598-98E9E1F4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of images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B7A97F-CCBA-CE41-96DC-492C26FC7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77690" cy="4351338"/>
          </a:xfrm>
        </p:spPr>
        <p:txBody>
          <a:bodyPr/>
          <a:lstStyle/>
          <a:p>
            <a:r>
              <a:rPr lang="en-US" dirty="0"/>
              <a:t>What color is the dress?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5ACE8-D051-D640-9673-1F6BDF16A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660" y="1690689"/>
            <a:ext cx="2725318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1: Farther away objects are smaller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728" y="1783080"/>
            <a:ext cx="5582544" cy="296037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5980" y="4126230"/>
            <a:ext cx="160020" cy="1600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18360" y="2061210"/>
            <a:ext cx="160020" cy="1600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8880" y="403383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(X, Y, 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1956554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(X</a:t>
            </a:r>
            <a:r>
              <a:rPr lang="en-US">
                <a:solidFill>
                  <a:srgbClr val="FFFF00"/>
                </a:solidFill>
              </a:rPr>
              <a:t>, Y + h, </a:t>
            </a:r>
            <a:r>
              <a:rPr lang="en-US" dirty="0">
                <a:solidFill>
                  <a:srgbClr val="FFFF00"/>
                </a:solidFill>
              </a:rPr>
              <a:t>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365" y="5466057"/>
            <a:ext cx="2627630" cy="760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8755" y="5384841"/>
            <a:ext cx="419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foot: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Image of head: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303690"/>
            <a:ext cx="708660" cy="452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660" y="5891944"/>
            <a:ext cx="1057910" cy="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55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41AD-62CA-8248-B39F-A93EBEAA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inherent ambiguity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FC87-D244-0D41-9544-896083567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issue: color can be because of albedo or light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B32D6C-9398-9841-9E97-6041E3265E80}"/>
                  </a:ext>
                </a:extLst>
              </p:cNvPr>
              <p:cNvSpPr txBox="1"/>
              <p:nvPr/>
            </p:nvSpPr>
            <p:spPr>
              <a:xfrm>
                <a:off x="2659585" y="2330709"/>
                <a:ext cx="38248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B32D6C-9398-9841-9E97-6041E3265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585" y="2330709"/>
                <a:ext cx="3824830" cy="430887"/>
              </a:xfrm>
              <a:prstGeom prst="rect">
                <a:avLst/>
              </a:prstGeom>
              <a:blipFill>
                <a:blip r:embed="rId2"/>
                <a:stretch>
                  <a:fillRect l="-1320" t="-2941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9AD03B6-55ED-9748-BBB3-A0587660F1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80" y="2862184"/>
            <a:ext cx="3731731" cy="3214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B0324A-B39E-D64D-9B32-CD1FB2C6002C}"/>
              </a:ext>
            </a:extLst>
          </p:cNvPr>
          <p:cNvSpPr/>
          <p:nvPr/>
        </p:nvSpPr>
        <p:spPr>
          <a:xfrm>
            <a:off x="2921333" y="6312715"/>
            <a:ext cx="243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/1492/</a:t>
            </a:r>
          </a:p>
        </p:txBody>
      </p:sp>
    </p:spTree>
    <p:extLst>
      <p:ext uri="{BB962C8B-B14F-4D97-AF65-F5344CB8AC3E}">
        <p14:creationId xmlns:p14="http://schemas.microsoft.com/office/powerpoint/2010/main" val="400703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85" y="2921558"/>
            <a:ext cx="3060192" cy="16227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36885" y="3789294"/>
            <a:ext cx="3153156" cy="537210"/>
            <a:chOff x="5042154" y="4057650"/>
            <a:chExt cx="3153156" cy="5372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042154" y="4149090"/>
              <a:ext cx="1324356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6766560" y="4149090"/>
              <a:ext cx="1428750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366510" y="4057650"/>
              <a:ext cx="262890" cy="9144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97955" y="4057650"/>
              <a:ext cx="283845" cy="106680"/>
            </a:xfrm>
            <a:prstGeom prst="line">
              <a:avLst/>
            </a:prstGeom>
            <a:ln w="381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2941983" y="3140765"/>
            <a:ext cx="0" cy="102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320748" y="3140765"/>
            <a:ext cx="0" cy="102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614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planes?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68" y="1321355"/>
            <a:ext cx="5155402" cy="27338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1052" y="3011554"/>
            <a:ext cx="5188226" cy="9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rapezoid 5"/>
          <p:cNvSpPr/>
          <p:nvPr/>
        </p:nvSpPr>
        <p:spPr>
          <a:xfrm>
            <a:off x="1475956" y="3021493"/>
            <a:ext cx="5158417" cy="606287"/>
          </a:xfrm>
          <a:prstGeom prst="trapezoid">
            <a:avLst>
              <a:gd name="adj" fmla="val 372195"/>
            </a:avLst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41" y="4065101"/>
            <a:ext cx="4318277" cy="342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2494" y="4417930"/>
            <a:ext cx="30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Normal: 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, 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Y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, 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Z</a:t>
            </a:r>
            <a:r>
              <a:rPr lang="en-US" dirty="0">
                <a:ea typeface="Cambria Math" charset="0"/>
                <a:cs typeface="Cambria Math" charset="0"/>
              </a:rPr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13988" y="4674392"/>
            <a:ext cx="3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 </a:t>
            </a:r>
            <a:r>
              <a:rPr lang="en-US"/>
              <a:t>parallel planes </a:t>
            </a:r>
            <a:r>
              <a:rPr lang="en-US" dirty="0"/>
              <a:t>look like?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951" y="5040591"/>
            <a:ext cx="3178307" cy="246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9" y="5023067"/>
            <a:ext cx="3098800" cy="246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09" y="5349939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951" y="5353403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42998" y="6291735"/>
            <a:ext cx="67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Parallel planes converge!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9730" y="5963478"/>
            <a:ext cx="23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Vanishing lines</a:t>
            </a:r>
          </a:p>
        </p:txBody>
      </p:sp>
      <p:cxnSp>
        <p:nvCxnSpPr>
          <p:cNvPr id="17" name="Straight Arrow Connector 16"/>
          <p:cNvCxnSpPr>
            <a:stCxn id="15" idx="3"/>
            <a:endCxn id="13" idx="2"/>
          </p:cNvCxnSpPr>
          <p:nvPr/>
        </p:nvCxnSpPr>
        <p:spPr>
          <a:xfrm flipV="1">
            <a:off x="5665304" y="5653010"/>
            <a:ext cx="954166" cy="495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1"/>
            <a:endCxn id="12" idx="2"/>
          </p:cNvCxnSpPr>
          <p:nvPr/>
        </p:nvCxnSpPr>
        <p:spPr>
          <a:xfrm flipH="1" flipV="1">
            <a:off x="2340528" y="5649546"/>
            <a:ext cx="969202" cy="498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79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 rot="5400000">
            <a:off x="5607844" y="3436145"/>
            <a:ext cx="500059" cy="3143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641127" y="2217182"/>
            <a:ext cx="3559648" cy="2560769"/>
            <a:chOff x="4412777" y="2102882"/>
            <a:chExt cx="35596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 flipV="1">
              <a:off x="4486275" y="2914650"/>
              <a:ext cx="2924021" cy="56113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2264" y="3396661"/>
              <a:ext cx="160322" cy="261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12777" y="2540738"/>
              <a:ext cx="1160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 = </a:t>
              </a:r>
              <a:r>
                <a:rPr lang="en-US">
                  <a:solidFill>
                    <a:srgbClr val="00B0F0"/>
                  </a:solidFill>
                </a:rPr>
                <a:t>(X,Y,Z)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857874" y="3400425"/>
            <a:ext cx="614363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/>
          <p:cNvSpPr/>
          <p:nvPr/>
        </p:nvSpPr>
        <p:spPr>
          <a:xfrm>
            <a:off x="1000125" y="3000375"/>
            <a:ext cx="1728788" cy="1500188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985838" y="2314575"/>
            <a:ext cx="14287" cy="218598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971550" y="4500563"/>
            <a:ext cx="2157413" cy="142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85750" y="4529138"/>
            <a:ext cx="714375" cy="7143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716880" y="4526354"/>
            <a:ext cx="5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9006" y="2464190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92781" y="5102615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</p:spTree>
    <p:extLst>
      <p:ext uri="{BB962C8B-B14F-4D97-AF65-F5344CB8AC3E}">
        <p14:creationId xmlns:p14="http://schemas.microsoft.com/office/powerpoint/2010/main" val="432666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3476</TotalTime>
  <Words>1800</Words>
  <Application>Microsoft Macintosh PowerPoint</Application>
  <PresentationFormat>On-screen Show (4:3)</PresentationFormat>
  <Paragraphs>517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ヒラギノ角ゴ ProN W3</vt:lpstr>
      <vt:lpstr>Arial</vt:lpstr>
      <vt:lpstr>Calibri</vt:lpstr>
      <vt:lpstr>Calibri Light</vt:lpstr>
      <vt:lpstr>Cambria Math</vt:lpstr>
      <vt:lpstr>Century</vt:lpstr>
      <vt:lpstr>Century Gothic</vt:lpstr>
      <vt:lpstr>Times New Roman</vt:lpstr>
      <vt:lpstr>Wingdings</vt:lpstr>
      <vt:lpstr>Office Theme</vt:lpstr>
      <vt:lpstr>Recap: Geometry of image formation</vt:lpstr>
      <vt:lpstr>The pinhole camera</vt:lpstr>
      <vt:lpstr>Another derivation</vt:lpstr>
      <vt:lpstr>A virtual image plane</vt:lpstr>
      <vt:lpstr>The projection equation</vt:lpstr>
      <vt:lpstr>Consequence 1: Farther away objects are smaller</vt:lpstr>
      <vt:lpstr>Consequence 2: Parallel lines converge at a point</vt:lpstr>
      <vt:lpstr>What about planes?</vt:lpstr>
      <vt:lpstr>Changing coordinate systems</vt:lpstr>
      <vt:lpstr>Putting everything together</vt:lpstr>
      <vt:lpstr>Can projection be represented as a matrix multiplication?</vt:lpstr>
      <vt:lpstr>The space of rays</vt:lpstr>
      <vt:lpstr>Projective space and homogenous coordinates</vt:lpstr>
      <vt:lpstr>Homogenous coordinates</vt:lpstr>
      <vt:lpstr>Why homogenous coordinates?</vt:lpstr>
      <vt:lpstr>Homogenous coordinates</vt:lpstr>
      <vt:lpstr>Perspective projection in homogenous coordinates</vt:lpstr>
      <vt:lpstr>Matrix transformations in 2D</vt:lpstr>
      <vt:lpstr>Final perspective projection</vt:lpstr>
      <vt:lpstr>Final perspective projection</vt:lpstr>
      <vt:lpstr>Image Formation - Color</vt:lpstr>
      <vt:lpstr>The pinhole camera</vt:lpstr>
      <vt:lpstr>The pinhole camera</vt:lpstr>
      <vt:lpstr>Sensing light</vt:lpstr>
      <vt:lpstr>Factor 1: Area</vt:lpstr>
      <vt:lpstr>Factor 2: Orientation</vt:lpstr>
      <vt:lpstr>Multiple beams</vt:lpstr>
      <vt:lpstr>A hemisphere of directions</vt:lpstr>
      <vt:lpstr>A hemisphere of directions</vt:lpstr>
      <vt:lpstr>Multiple beams</vt:lpstr>
      <vt:lpstr>Integrating over area</vt:lpstr>
      <vt:lpstr>Radiance</vt:lpstr>
      <vt:lpstr>What do pixels measure?</vt:lpstr>
      <vt:lpstr>What do pixels measure?</vt:lpstr>
      <vt:lpstr>Radiance</vt:lpstr>
      <vt:lpstr>Where do the rays come from?</vt:lpstr>
      <vt:lpstr>Light rays interacting with a surface</vt:lpstr>
      <vt:lpstr>Light rays interacting with a surface</vt:lpstr>
      <vt:lpstr>Light rays interacting with a surface</vt:lpstr>
      <vt:lpstr>Light rays interacting with a surface</vt:lpstr>
      <vt:lpstr>Light rays interacting with a surface</vt:lpstr>
      <vt:lpstr>Lambertian surface</vt:lpstr>
      <vt:lpstr>Intrinsic image decomposition</vt:lpstr>
      <vt:lpstr>Intrinsic image decomposition</vt:lpstr>
      <vt:lpstr>Integrating over incoming light</vt:lpstr>
      <vt:lpstr>Extension to color</vt:lpstr>
      <vt:lpstr>Intrinsic image decomposition</vt:lpstr>
      <vt:lpstr>Lambertian surfaces</vt:lpstr>
      <vt:lpstr>Lambertian surfaces</vt:lpstr>
      <vt:lpstr>Other lighting effects</vt:lpstr>
      <vt:lpstr>How to create an image</vt:lpstr>
      <vt:lpstr>The final output: image</vt:lpstr>
      <vt:lpstr>Images as functions</vt:lpstr>
      <vt:lpstr>The inherent ambiguity in images</vt:lpstr>
      <vt:lpstr>The inherent ambiguity in images</vt:lpstr>
      <vt:lpstr>The inherent ambiguity of images</vt:lpstr>
      <vt:lpstr>The inherent ambiguity of images</vt:lpstr>
      <vt:lpstr>The inherent ambiguity of images</vt:lpstr>
      <vt:lpstr>The inherent ambiguity of images</vt:lpstr>
      <vt:lpstr>The inherent ambiguity of images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30</cp:revision>
  <dcterms:created xsi:type="dcterms:W3CDTF">2018-08-28T14:37:41Z</dcterms:created>
  <dcterms:modified xsi:type="dcterms:W3CDTF">2018-08-31T15:20:51Z</dcterms:modified>
</cp:coreProperties>
</file>