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372" r:id="rId2"/>
    <p:sldId id="256" r:id="rId3"/>
    <p:sldId id="371" r:id="rId4"/>
    <p:sldId id="370" r:id="rId5"/>
    <p:sldId id="260" r:id="rId6"/>
    <p:sldId id="261" r:id="rId7"/>
    <p:sldId id="262" r:id="rId8"/>
    <p:sldId id="263" r:id="rId9"/>
    <p:sldId id="264" r:id="rId10"/>
    <p:sldId id="265" r:id="rId11"/>
    <p:sldId id="259" r:id="rId12"/>
    <p:sldId id="266" r:id="rId13"/>
    <p:sldId id="303" r:id="rId14"/>
    <p:sldId id="304" r:id="rId15"/>
    <p:sldId id="267" r:id="rId16"/>
    <p:sldId id="268" r:id="rId17"/>
    <p:sldId id="269" r:id="rId18"/>
    <p:sldId id="270" r:id="rId19"/>
    <p:sldId id="271" r:id="rId20"/>
    <p:sldId id="297" r:id="rId21"/>
    <p:sldId id="298" r:id="rId22"/>
    <p:sldId id="299" r:id="rId23"/>
    <p:sldId id="300" r:id="rId24"/>
    <p:sldId id="301" r:id="rId25"/>
    <p:sldId id="302" r:id="rId26"/>
    <p:sldId id="359" r:id="rId27"/>
    <p:sldId id="360" r:id="rId28"/>
    <p:sldId id="369" r:id="rId29"/>
    <p:sldId id="361" r:id="rId30"/>
    <p:sldId id="365" r:id="rId31"/>
    <p:sldId id="366" r:id="rId32"/>
    <p:sldId id="367" r:id="rId33"/>
    <p:sldId id="368" r:id="rId34"/>
    <p:sldId id="363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76" r:id="rId50"/>
    <p:sldId id="273" r:id="rId51"/>
    <p:sldId id="274" r:id="rId52"/>
    <p:sldId id="315" r:id="rId53"/>
    <p:sldId id="316" r:id="rId54"/>
    <p:sldId id="317" r:id="rId55"/>
    <p:sldId id="318" r:id="rId56"/>
    <p:sldId id="319" r:id="rId57"/>
    <p:sldId id="320" r:id="rId58"/>
    <p:sldId id="275" r:id="rId59"/>
    <p:sldId id="291" r:id="rId60"/>
    <p:sldId id="293" r:id="rId61"/>
    <p:sldId id="292" r:id="rId62"/>
    <p:sldId id="294" r:id="rId63"/>
    <p:sldId id="295" r:id="rId64"/>
    <p:sldId id="296" r:id="rId65"/>
    <p:sldId id="321" r:id="rId66"/>
    <p:sldId id="322" r:id="rId67"/>
    <p:sldId id="323" r:id="rId68"/>
    <p:sldId id="325" r:id="rId69"/>
    <p:sldId id="326" r:id="rId70"/>
    <p:sldId id="327" r:id="rId71"/>
    <p:sldId id="328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81370"/>
  </p:normalViewPr>
  <p:slideViewPr>
    <p:cSldViewPr snapToGrid="0" snapToObjects="1">
      <p:cViewPr varScale="1">
        <p:scale>
          <a:sx n="94" d="100"/>
          <a:sy n="94" d="100"/>
        </p:scale>
        <p:origin x="9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90B10-9B6B-3349-8F34-597D8876B82B}" type="datetimeFigureOut">
              <a:rPr lang="en-US" smtClean="0"/>
              <a:t>8/25/18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5034-2E05-FC4E-A778-477AEB32A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5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3D132-DC99-4C47-857F-C21A5CE5A449}" type="datetimeFigureOut">
              <a:rPr lang="en-US" smtClean="0"/>
              <a:t>8/25/18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70AC4-B43C-2447-A617-90774264C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rnell.edu/courses/cs6670/2018fa/" TargetMode="External"/><Relationship Id="rId2" Type="http://schemas.openxmlformats.org/officeDocument/2006/relationships/hyperlink" Target="https://piazza.com/cornell/fall2018/cs667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ome.bharathh.inf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E70BE-14FC-9A44-94EE-630A1393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3311-8E1B-A743-B6DD-30B945EC7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Piazza: </a:t>
            </a:r>
            <a:r>
              <a:rPr lang="en-US" dirty="0">
                <a:hlinkClick r:id="rId2"/>
              </a:rPr>
              <a:t>https://piazza.com/cornell/fall2018/cs6670</a:t>
            </a:r>
            <a:endParaRPr lang="en-US" dirty="0"/>
          </a:p>
          <a:p>
            <a:r>
              <a:rPr lang="en-US" dirty="0"/>
              <a:t>OH</a:t>
            </a:r>
          </a:p>
          <a:p>
            <a:pPr lvl="1"/>
            <a:r>
              <a:rPr lang="en-US" dirty="0"/>
              <a:t>BH: Tue, </a:t>
            </a:r>
            <a:r>
              <a:rPr lang="en-US" dirty="0" err="1"/>
              <a:t>Thur</a:t>
            </a:r>
            <a:r>
              <a:rPr lang="en-US" dirty="0"/>
              <a:t>, 3-4 pm, 311 Gates Hall</a:t>
            </a:r>
          </a:p>
          <a:p>
            <a:pPr lvl="1"/>
            <a:r>
              <a:rPr lang="en-US" dirty="0"/>
              <a:t>GY: Fri 4-5 pm, G17 Gates Hall</a:t>
            </a:r>
          </a:p>
          <a:p>
            <a:r>
              <a:rPr lang="en-US" dirty="0"/>
              <a:t>Course webpage: </a:t>
            </a:r>
            <a:r>
              <a:rPr lang="en-US" dirty="0">
                <a:hlinkClick r:id="rId3"/>
              </a:rPr>
              <a:t>http://www.cs.cornell.edu/courses/cs6670/2018fa/</a:t>
            </a:r>
            <a:endParaRPr lang="en-US" dirty="0"/>
          </a:p>
          <a:p>
            <a:r>
              <a:rPr lang="en-US" dirty="0"/>
              <a:t>Instructor webpage: </a:t>
            </a:r>
            <a:r>
              <a:rPr lang="en-US" dirty="0">
                <a:hlinkClick r:id="rId4"/>
              </a:rPr>
              <a:t>http://home.bharathh.info</a:t>
            </a:r>
            <a:r>
              <a:rPr lang="en-US">
                <a:hlinkClick r:id="rId4"/>
              </a:rPr>
              <a:t>/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177540" y="3533322"/>
            <a:ext cx="36615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6839131" y="1051560"/>
            <a:ext cx="6695" cy="2434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4366260" y="3533322"/>
            <a:ext cx="2472871" cy="2038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45826" y="1061232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0835" y="5324656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9611" y="3526001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0840" y="3574778"/>
            <a:ext cx="41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8252" y="4394301"/>
            <a:ext cx="81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Z=-1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7860" y="2831704"/>
            <a:ext cx="87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P = (X,Y,Z)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5443" y="3020966"/>
            <a:ext cx="6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 = (</a:t>
            </a:r>
            <a:r>
              <a:rPr lang="en-US" dirty="0" err="1">
                <a:solidFill>
                  <a:srgbClr val="00B0F0"/>
                </a:solidFill>
              </a:rPr>
              <a:t>x,y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 rot="444463">
                <a:off x="2285112" y="3043411"/>
                <a:ext cx="23119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𝑂</m:t>
                      </m:r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𝑂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44463">
                <a:off x="2285112" y="3043411"/>
                <a:ext cx="2311906" cy="369332"/>
              </a:xfrm>
              <a:prstGeom prst="rect">
                <a:avLst/>
              </a:prstGeom>
              <a:blipFill rotWithShape="0">
                <a:blip r:embed="rId2"/>
                <a:stretch>
                  <a:fillRect b="-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7571" y="4113849"/>
                <a:ext cx="2779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=0⇒</m:t>
                      </m:r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𝑂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71" y="4113849"/>
                <a:ext cx="2779567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7571" y="4394301"/>
                <a:ext cx="27795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=1⇒</m:t>
                      </m:r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71" y="4394301"/>
                <a:ext cx="2779567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36865" y="5406044"/>
                <a:ext cx="5077127" cy="952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0+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−0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, 0+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−0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charset="0"/>
                            </a:rPr>
                            <m:t>, 0+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𝑍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−0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=(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𝑋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latin typeface="Cambria Math" charset="0"/>
                        </a:rPr>
                        <m:t>𝜆</m:t>
                      </m:r>
                      <m:r>
                        <a:rPr lang="en-US" b="0" i="1" smtClean="0">
                          <a:latin typeface="Cambria Math" charset="0"/>
                        </a:rPr>
                        <m:t>𝑍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65" y="5406044"/>
                <a:ext cx="5077127" cy="952633"/>
              </a:xfrm>
              <a:prstGeom prst="rect">
                <a:avLst/>
              </a:prstGeom>
              <a:blipFill rotWithShape="0">
                <a:blip r:embed="rId5"/>
                <a:stretch>
                  <a:fillRect b="-4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5001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47990" y="4794196"/>
            <a:ext cx="4129884" cy="840794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47990" y="1848485"/>
                <a:ext cx="4009339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Pinhole camera collapses </a:t>
                </a:r>
                <a:r>
                  <a:rPr lang="en-US" sz="2000" i="1" dirty="0"/>
                  <a:t>ray OP to point p</a:t>
                </a:r>
              </a:p>
              <a:p>
                <a:r>
                  <a:rPr lang="en-US" sz="2000" dirty="0"/>
                  <a:t>Any point on ray OP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𝑂</m:t>
                    </m:r>
                    <m:r>
                      <a:rPr lang="en-US" sz="2000" b="0" i="1" smtClean="0">
                        <a:latin typeface="Cambria Math" charset="0"/>
                      </a:rPr>
                      <m:t>+</m:t>
                    </m:r>
                    <m:r>
                      <a:rPr lang="en-US" sz="2000" b="0" i="1" smtClean="0">
                        <a:latin typeface="Cambria Math" charset="0"/>
                      </a:rPr>
                      <m:t>𝜆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𝑂</m:t>
                        </m:r>
                      </m:e>
                    </m:d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𝑋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𝑍</m:t>
                        </m:r>
                      </m:e>
                    </m:d>
                  </m:oMath>
                </a14:m>
                <a:endParaRPr lang="en-US" sz="2000" b="0" dirty="0"/>
              </a:p>
              <a:p>
                <a:r>
                  <a:rPr lang="en-US" sz="2000" dirty="0"/>
                  <a:t>For this point to lie on Z=-1 plane: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𝑍</m:t>
                    </m:r>
                    <m:r>
                      <a:rPr lang="en-US" sz="2000" b="0" i="1" smtClean="0">
                        <a:latin typeface="Cambria Math" charset="0"/>
                      </a:rPr>
                      <m:t>=−1</m:t>
                    </m:r>
                  </m:oMath>
                </a14:m>
                <a:br>
                  <a:rPr lang="en-US" sz="2000" b="0" dirty="0"/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charset="0"/>
                      </a:rPr>
                      <m:t>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𝜆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sz="2000" b="0" i="1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mr-IN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𝑍</m:t>
                        </m:r>
                      </m:den>
                    </m:f>
                  </m:oMath>
                </a14:m>
                <a:endParaRPr lang="en-US" sz="2000" b="0" dirty="0"/>
              </a:p>
              <a:p>
                <a:r>
                  <a:rPr lang="en-US" sz="2000" dirty="0"/>
                  <a:t>Coordinates of point p: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7990" y="1848485"/>
                <a:ext cx="4009339" cy="4351338"/>
              </a:xfrm>
              <a:blipFill rotWithShape="0">
                <a:blip r:embed="rId2"/>
                <a:stretch>
                  <a:fillRect l="-1368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4663440" y="2811780"/>
            <a:ext cx="4497957" cy="2628900"/>
            <a:chOff x="1277860" y="1051560"/>
            <a:chExt cx="8079769" cy="4642428"/>
          </a:xfrm>
        </p:grpSpPr>
        <p:cxnSp>
          <p:nvCxnSpPr>
            <p:cNvPr id="5" name="Straight Arrow Connector 4"/>
            <p:cNvCxnSpPr>
              <a:stCxn id="16" idx="2"/>
            </p:cNvCxnSpPr>
            <p:nvPr/>
          </p:nvCxnSpPr>
          <p:spPr>
            <a:xfrm flipH="1">
              <a:off x="3177540" y="3533322"/>
              <a:ext cx="366159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>
              <a:stCxn id="16" idx="2"/>
            </p:cNvCxnSpPr>
            <p:nvPr/>
          </p:nvCxnSpPr>
          <p:spPr>
            <a:xfrm flipH="1" flipV="1">
              <a:off x="1483420" y="2831705"/>
              <a:ext cx="5355711" cy="70161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endCxn id="16" idx="6"/>
            </p:cNvCxnSpPr>
            <p:nvPr/>
          </p:nvCxnSpPr>
          <p:spPr>
            <a:xfrm flipH="1" flipV="1">
              <a:off x="6884850" y="3533322"/>
              <a:ext cx="1637939" cy="1977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Parallelogram 7"/>
            <p:cNvSpPr/>
            <p:nvPr/>
          </p:nvSpPr>
          <p:spPr>
            <a:xfrm rot="5400000" flipV="1">
              <a:off x="7112600" y="2695158"/>
              <a:ext cx="2793123" cy="974712"/>
            </a:xfrm>
            <a:prstGeom prst="parallelogram">
              <a:avLst>
                <a:gd name="adj" fmla="val 89519"/>
              </a:avLst>
            </a:prstGeom>
            <a:solidFill>
              <a:schemeClr val="bg2">
                <a:lumMod val="90000"/>
                <a:alpha val="72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839131" y="3466194"/>
              <a:ext cx="45719" cy="134256"/>
            </a:xfrm>
            <a:prstGeom prst="ellipse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522789" y="3661228"/>
              <a:ext cx="45719" cy="9887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16" idx="1"/>
            </p:cNvCxnSpPr>
            <p:nvPr/>
          </p:nvCxnSpPr>
          <p:spPr>
            <a:xfrm flipH="1" flipV="1">
              <a:off x="6839131" y="1051560"/>
              <a:ext cx="6695" cy="24342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16" idx="2"/>
            </p:cNvCxnSpPr>
            <p:nvPr/>
          </p:nvCxnSpPr>
          <p:spPr>
            <a:xfrm flipH="1">
              <a:off x="4366260" y="3533322"/>
              <a:ext cx="2472871" cy="20380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45826" y="1061232"/>
              <a:ext cx="108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520835" y="5324656"/>
              <a:ext cx="108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9611" y="3526001"/>
              <a:ext cx="10818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20840" y="3574778"/>
              <a:ext cx="4111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63291" y="4394299"/>
              <a:ext cx="1329034" cy="815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Z=-1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77860" y="2831705"/>
              <a:ext cx="1651051" cy="114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B0F0"/>
                  </a:solidFill>
                </a:rPr>
                <a:t>P = (X,Y,Z)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39371" y="2479903"/>
              <a:ext cx="1318258" cy="1141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 = (</a:t>
              </a:r>
              <a:r>
                <a:rPr lang="en-US" dirty="0" err="1">
                  <a:solidFill>
                    <a:srgbClr val="00B0F0"/>
                  </a:solidFill>
                </a:rPr>
                <a:t>x,y</a:t>
              </a:r>
              <a:r>
                <a:rPr lang="en-US" dirty="0">
                  <a:solidFill>
                    <a:srgbClr val="00B0F0"/>
                  </a:solidFill>
                </a:rPr>
                <a:t>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7155180" y="59778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71" y="4845549"/>
            <a:ext cx="3793558" cy="52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796030" y="4697730"/>
            <a:ext cx="1276209" cy="20688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48485"/>
            <a:ext cx="7886700" cy="4351338"/>
          </a:xfrm>
        </p:spPr>
        <p:txBody>
          <a:bodyPr/>
          <a:lstStyle/>
          <a:p>
            <a:r>
              <a:rPr lang="en-US" dirty="0"/>
              <a:t>A point P = (X, Y, Z) in 3D projects to a point p = (</a:t>
            </a:r>
            <a:r>
              <a:rPr lang="en-US" dirty="0" err="1"/>
              <a:t>x,y</a:t>
            </a:r>
            <a:r>
              <a:rPr lang="en-US" dirty="0"/>
              <a:t>) in the image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pinhole camera’s image is inverted, invert it back!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030" y="2606040"/>
            <a:ext cx="1276209" cy="1554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390" y="494093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3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derivation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134678" y="1610139"/>
            <a:ext cx="0" cy="485029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97565" y="3558209"/>
            <a:ext cx="82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1174" y="2246243"/>
            <a:ext cx="4403035" cy="2146853"/>
          </a:xfrm>
          <a:prstGeom prst="line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1174" y="2246243"/>
            <a:ext cx="0" cy="1311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844209" y="1610139"/>
            <a:ext cx="0" cy="4740965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844209" y="3558209"/>
            <a:ext cx="0" cy="8348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51723" y="1876910"/>
            <a:ext cx="1073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 = (X,Y,Z)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39648" y="3222870"/>
            <a:ext cx="924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842966" y="4256541"/>
            <a:ext cx="924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=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23" name="Arc 22"/>
          <p:cNvSpPr/>
          <p:nvPr/>
        </p:nvSpPr>
        <p:spPr>
          <a:xfrm rot="10800000">
            <a:off x="3322962" y="3191781"/>
            <a:ext cx="376443" cy="370340"/>
          </a:xfrm>
          <a:prstGeom prst="arc">
            <a:avLst>
              <a:gd name="adj1" fmla="val 18585036"/>
              <a:gd name="adj2" fmla="val 32954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909562">
            <a:off x="4608427" y="3513145"/>
            <a:ext cx="376443" cy="370340"/>
          </a:xfrm>
          <a:prstGeom prst="arc">
            <a:avLst>
              <a:gd name="adj1" fmla="val 18585036"/>
              <a:gd name="adj2" fmla="val 32954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15404" y="2700563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1193317" y="2242331"/>
            <a:ext cx="158406" cy="1281886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88987" y="3752385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28" name="Left Brace 27"/>
          <p:cNvSpPr/>
          <p:nvPr/>
        </p:nvSpPr>
        <p:spPr>
          <a:xfrm rot="10800000">
            <a:off x="5923990" y="3646050"/>
            <a:ext cx="164996" cy="747045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2581145" y="2395473"/>
            <a:ext cx="234661" cy="2693506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5400000">
            <a:off x="4966194" y="2621967"/>
            <a:ext cx="134705" cy="1618838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566782" y="3823979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901230" y="2994701"/>
            <a:ext cx="494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640" y="4717226"/>
            <a:ext cx="855003" cy="6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69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virtual image plane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pinhole camera produces an inverted image</a:t>
            </a:r>
          </a:p>
          <a:p>
            <a:r>
              <a:rPr lang="en-US" dirty="0"/>
              <a:t>Imagine a ”virtual image plane” in the front of the camera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205567" y="3151258"/>
            <a:ext cx="3362905" cy="2858991"/>
            <a:chOff x="397565" y="1610139"/>
            <a:chExt cx="8229600" cy="4850296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4134678" y="1610139"/>
              <a:ext cx="0" cy="48502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>
              <a:off x="397565" y="3558209"/>
              <a:ext cx="822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41174" y="2246243"/>
              <a:ext cx="4403035" cy="2146853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844209" y="1610139"/>
              <a:ext cx="0" cy="474096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844209" y="3558209"/>
              <a:ext cx="0" cy="83488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351724" y="1876910"/>
              <a:ext cx="1073424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13" name="Arc 12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909562">
              <a:off x="4608427" y="3513145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392" y="2562468"/>
              <a:ext cx="494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16" name="Left Brace 15"/>
            <p:cNvSpPr/>
            <p:nvPr/>
          </p:nvSpPr>
          <p:spPr>
            <a:xfrm>
              <a:off x="1193317" y="2242331"/>
              <a:ext cx="158406" cy="128188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88987" y="3752385"/>
              <a:ext cx="49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  <p:sp>
          <p:nvSpPr>
            <p:cNvPr id="18" name="Left Brace 17"/>
            <p:cNvSpPr/>
            <p:nvPr/>
          </p:nvSpPr>
          <p:spPr>
            <a:xfrm rot="10800000">
              <a:off x="5923990" y="3646050"/>
              <a:ext cx="164996" cy="747045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/>
            <p:cNvSpPr/>
            <p:nvPr/>
          </p:nvSpPr>
          <p:spPr>
            <a:xfrm rot="16200000">
              <a:off x="2581145" y="2395473"/>
              <a:ext cx="234661" cy="269350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/>
            <p:cNvSpPr/>
            <p:nvPr/>
          </p:nvSpPr>
          <p:spPr>
            <a:xfrm rot="5400000">
              <a:off x="4966194" y="2621967"/>
              <a:ext cx="134705" cy="1618838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66782" y="3823979"/>
              <a:ext cx="494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Z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901229" y="2994702"/>
              <a:ext cx="651018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70558" y="3001500"/>
            <a:ext cx="3362905" cy="2863444"/>
            <a:chOff x="397565" y="1398831"/>
            <a:chExt cx="8229600" cy="485785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4077864" y="1398831"/>
              <a:ext cx="0" cy="485029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97565" y="3558209"/>
              <a:ext cx="82296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441173" y="2246243"/>
              <a:ext cx="2595422" cy="1315878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425148" y="1515717"/>
              <a:ext cx="0" cy="4740965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425148" y="2739807"/>
              <a:ext cx="0" cy="8348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351724" y="1876910"/>
              <a:ext cx="1073424" cy="626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34" name="Arc 33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9392" y="2562468"/>
              <a:ext cx="494473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sp>
          <p:nvSpPr>
            <p:cNvPr id="37" name="Left Brace 36"/>
            <p:cNvSpPr/>
            <p:nvPr/>
          </p:nvSpPr>
          <p:spPr>
            <a:xfrm>
              <a:off x="1193317" y="2242331"/>
              <a:ext cx="158406" cy="1281886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Left Brace 38"/>
            <p:cNvSpPr/>
            <p:nvPr/>
          </p:nvSpPr>
          <p:spPr>
            <a:xfrm rot="10800000" flipH="1">
              <a:off x="2147473" y="2752370"/>
              <a:ext cx="227056" cy="747045"/>
            </a:xfrm>
            <a:prstGeom prst="leftBrace">
              <a:avLst>
                <a:gd name="adj1" fmla="val 68688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458697" y="3801808"/>
            <a:ext cx="202059" cy="21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46" name="Left Brace 45"/>
          <p:cNvSpPr/>
          <p:nvPr/>
        </p:nvSpPr>
        <p:spPr>
          <a:xfrm rot="5400000" flipH="1">
            <a:off x="6081253" y="4061927"/>
            <a:ext cx="119483" cy="650061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6005818" y="4408135"/>
            <a:ext cx="266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8" name="Left Brace 47"/>
          <p:cNvSpPr/>
          <p:nvPr/>
        </p:nvSpPr>
        <p:spPr>
          <a:xfrm rot="16200000">
            <a:off x="5829490" y="4170099"/>
            <a:ext cx="138320" cy="1100662"/>
          </a:xfrm>
          <a:prstGeom prst="leftBrace">
            <a:avLst>
              <a:gd name="adj1" fmla="val 6868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844836" y="4768619"/>
            <a:ext cx="202059" cy="21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91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240" y="248348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7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1: Farther away objects are smaller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0728" y="1783080"/>
            <a:ext cx="5582544" cy="296037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25980" y="4126230"/>
            <a:ext cx="160020" cy="1600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18360" y="2061210"/>
            <a:ext cx="160020" cy="1600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68880" y="403383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(X, Y, 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1956554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(X</a:t>
            </a:r>
            <a:r>
              <a:rPr lang="en-US">
                <a:solidFill>
                  <a:srgbClr val="FFFF00"/>
                </a:solidFill>
              </a:rPr>
              <a:t>, Y + h, </a:t>
            </a:r>
            <a:r>
              <a:rPr lang="en-US" dirty="0">
                <a:solidFill>
                  <a:srgbClr val="FFFF00"/>
                </a:solidFill>
              </a:rPr>
              <a:t>Z)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365" y="5466057"/>
            <a:ext cx="2627630" cy="7608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68755" y="5384841"/>
            <a:ext cx="4194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foot: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Image of head: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303690"/>
            <a:ext cx="708660" cy="4520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660" y="5891944"/>
            <a:ext cx="1057910" cy="43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9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Point on a line passing through point A with direction D: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Parallel lines have the same direction but pass through different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821" t="-2241" r="-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154" y="3189914"/>
            <a:ext cx="3060192" cy="16227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042154" y="4149090"/>
            <a:ext cx="1324356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766560" y="4149090"/>
            <a:ext cx="1428750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66510" y="4057650"/>
            <a:ext cx="262890" cy="9144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97955" y="4057650"/>
            <a:ext cx="283845" cy="10668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031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/>
                  <a:t>Parallel lines have the same direction but pass through different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br>
                  <a:rPr lang="en-US" b="0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821" t="-2241" r="-4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2154" y="3189914"/>
            <a:ext cx="3060192" cy="162275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042154" y="4149090"/>
            <a:ext cx="1324356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6766560" y="4149090"/>
            <a:ext cx="1428750" cy="44577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66510" y="4057650"/>
            <a:ext cx="262890" cy="9144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497955" y="4057650"/>
            <a:ext cx="283845" cy="106680"/>
          </a:xfrm>
          <a:prstGeom prst="line">
            <a:avLst/>
          </a:prstGeom>
          <a:ln w="381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616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628650" y="1825624"/>
                <a:ext cx="6652260" cy="503237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i="1" dirty="0"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b="0" dirty="0"/>
              </a:p>
              <a:p>
                <a:r>
                  <a:rPr lang="en-US" b="0" dirty="0"/>
                  <a:t>Need to look at these points as </a:t>
                </a:r>
                <a:br>
                  <a:rPr lang="en-US" b="0" dirty="0"/>
                </a:br>
                <a:r>
                  <a:rPr lang="en-US" b="0" dirty="0"/>
                  <a:t>Z goes to infinity </a:t>
                </a:r>
              </a:p>
              <a:p>
                <a:r>
                  <a:rPr lang="en-US" dirty="0"/>
                  <a:t>Same 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→∞</m:t>
                    </m:r>
                  </m:oMath>
                </a14:m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28650" y="1825624"/>
                <a:ext cx="6652260" cy="5032375"/>
              </a:xfrm>
              <a:blipFill rotWithShape="0">
                <a:blip r:embed="rId2"/>
                <a:stretch>
                  <a:fillRect l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6311" y="3189914"/>
            <a:ext cx="3060192" cy="16227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96311" y="4057650"/>
            <a:ext cx="3153156" cy="537210"/>
            <a:chOff x="5042154" y="4057650"/>
            <a:chExt cx="3153156" cy="53721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5042154" y="4149090"/>
              <a:ext cx="1324356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6766560" y="4149090"/>
              <a:ext cx="1428750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366510" y="4057650"/>
              <a:ext cx="262890" cy="9144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97955" y="4057650"/>
              <a:ext cx="283845" cy="106680"/>
            </a:xfrm>
            <a:prstGeom prst="line">
              <a:avLst/>
            </a:prstGeom>
            <a:ln w="381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305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Geometry of Image 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923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𝑞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𝑋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f>
                          <m:fPr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𝑌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𝑍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3582268"/>
            <a:ext cx="4876248" cy="741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4862998"/>
            <a:ext cx="2872409" cy="634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287" y="4827550"/>
            <a:ext cx="3193222" cy="70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8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Parallel lines have the same direction but pass through different points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𝑄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𝜆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𝑅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𝜆</m:t>
                        </m:r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𝜆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Parallel lines converge at the same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𝑍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point of convergence is called the </a:t>
                </a:r>
                <a:r>
                  <a:rPr lang="en-US" i="1" dirty="0"/>
                  <a:t>vanishing point</a:t>
                </a:r>
                <a:endParaRPr lang="en-US" dirty="0"/>
              </a:p>
              <a:p>
                <a:r>
                  <a:rPr lang="en-US" dirty="0"/>
                  <a:t>What happens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𝑍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42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Consequence 2: Parallel lines converge at a point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85" y="2921558"/>
            <a:ext cx="3060192" cy="16227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36885" y="3789294"/>
            <a:ext cx="3153156" cy="537210"/>
            <a:chOff x="5042154" y="4057650"/>
            <a:chExt cx="3153156" cy="53721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5042154" y="4149090"/>
              <a:ext cx="1324356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6766560" y="4149090"/>
              <a:ext cx="1428750" cy="44577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6366510" y="4057650"/>
              <a:ext cx="262890" cy="91440"/>
            </a:xfrm>
            <a:prstGeom prst="line">
              <a:avLst/>
            </a:prstGeom>
            <a:ln w="38100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497955" y="4057650"/>
              <a:ext cx="283845" cy="106680"/>
            </a:xfrm>
            <a:prstGeom prst="line">
              <a:avLst/>
            </a:prstGeom>
            <a:ln w="38100">
              <a:solidFill>
                <a:srgbClr val="FFFF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flipV="1">
            <a:off x="2941983" y="3140765"/>
            <a:ext cx="0" cy="102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320748" y="3140765"/>
            <a:ext cx="0" cy="10237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847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planes?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68" y="1321355"/>
            <a:ext cx="5155402" cy="273380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461052" y="3011554"/>
            <a:ext cx="5188226" cy="9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rapezoid 6"/>
          <p:cNvSpPr/>
          <p:nvPr/>
        </p:nvSpPr>
        <p:spPr>
          <a:xfrm>
            <a:off x="1475956" y="3021493"/>
            <a:ext cx="5158417" cy="606287"/>
          </a:xfrm>
          <a:prstGeom prst="trapezoid">
            <a:avLst>
              <a:gd name="adj" fmla="val 372195"/>
            </a:avLst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4193273"/>
            <a:ext cx="2865783" cy="13511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5947852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918252" y="5582652"/>
            <a:ext cx="5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Take the limit as Z approaches infinity</a:t>
            </a:r>
          </a:p>
        </p:txBody>
      </p:sp>
      <p:sp>
        <p:nvSpPr>
          <p:cNvPr id="16" name="Left Arrow Callout 15"/>
          <p:cNvSpPr/>
          <p:nvPr/>
        </p:nvSpPr>
        <p:spPr>
          <a:xfrm>
            <a:off x="5895837" y="5337311"/>
            <a:ext cx="2711450" cy="15206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Vanishing line of a plane</a:t>
            </a:r>
          </a:p>
        </p:txBody>
      </p:sp>
    </p:spTree>
    <p:extLst>
      <p:ext uri="{BB962C8B-B14F-4D97-AF65-F5344CB8AC3E}">
        <p14:creationId xmlns:p14="http://schemas.microsoft.com/office/powerpoint/2010/main" val="575532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planes?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4068" y="1321355"/>
            <a:ext cx="5155402" cy="27338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1052" y="3011554"/>
            <a:ext cx="5188226" cy="99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rapezoid 5"/>
          <p:cNvSpPr/>
          <p:nvPr/>
        </p:nvSpPr>
        <p:spPr>
          <a:xfrm>
            <a:off x="1475956" y="3021493"/>
            <a:ext cx="5158417" cy="606287"/>
          </a:xfrm>
          <a:prstGeom prst="trapezoid">
            <a:avLst>
              <a:gd name="adj" fmla="val 372195"/>
            </a:avLst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741" y="4065101"/>
            <a:ext cx="4318277" cy="342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2494" y="4417930"/>
            <a:ext cx="3019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Normal: (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X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, 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Y</a:t>
            </a:r>
            <a:r>
              <a:rPr lang="en-US" i="1" dirty="0">
                <a:latin typeface="Cambria Math" charset="0"/>
                <a:ea typeface="Cambria Math" charset="0"/>
                <a:cs typeface="Cambria Math" charset="0"/>
              </a:rPr>
              <a:t>, N</a:t>
            </a:r>
            <a:r>
              <a:rPr lang="en-US" i="1" baseline="-25000" dirty="0">
                <a:latin typeface="Cambria Math" charset="0"/>
                <a:ea typeface="Cambria Math" charset="0"/>
                <a:cs typeface="Cambria Math" charset="0"/>
              </a:rPr>
              <a:t>Z</a:t>
            </a:r>
            <a:r>
              <a:rPr lang="en-US" dirty="0">
                <a:ea typeface="Cambria Math" charset="0"/>
                <a:cs typeface="Cambria Math" charset="0"/>
              </a:rPr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13988" y="4674392"/>
            <a:ext cx="3786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 </a:t>
            </a:r>
            <a:r>
              <a:rPr lang="en-US"/>
              <a:t>parallel planes </a:t>
            </a:r>
            <a:r>
              <a:rPr lang="en-US" dirty="0"/>
              <a:t>look like?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951" y="5040591"/>
            <a:ext cx="3178307" cy="246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9" y="5023067"/>
            <a:ext cx="3098800" cy="246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09" y="5349939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6951" y="5353403"/>
            <a:ext cx="3305037" cy="2996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42998" y="6291735"/>
            <a:ext cx="672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Parallel planes converge!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09730" y="5963478"/>
            <a:ext cx="235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Vanishing lines</a:t>
            </a:r>
          </a:p>
        </p:txBody>
      </p:sp>
      <p:cxnSp>
        <p:nvCxnSpPr>
          <p:cNvPr id="17" name="Straight Arrow Connector 16"/>
          <p:cNvCxnSpPr>
            <a:stCxn id="15" idx="3"/>
            <a:endCxn id="13" idx="2"/>
          </p:cNvCxnSpPr>
          <p:nvPr/>
        </p:nvCxnSpPr>
        <p:spPr>
          <a:xfrm flipV="1">
            <a:off x="5665304" y="5653010"/>
            <a:ext cx="954166" cy="4951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1"/>
            <a:endCxn id="12" idx="2"/>
          </p:cNvCxnSpPr>
          <p:nvPr/>
        </p:nvCxnSpPr>
        <p:spPr>
          <a:xfrm flipH="1" flipV="1">
            <a:off x="2340528" y="5649546"/>
            <a:ext cx="969202" cy="498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79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What happens if N</a:t>
            </a:r>
            <a:r>
              <a:rPr lang="en-US" baseline="-25000" dirty="0"/>
              <a:t>X</a:t>
            </a:r>
            <a:r>
              <a:rPr lang="en-US" dirty="0"/>
              <a:t> = N</a:t>
            </a:r>
            <a:r>
              <a:rPr lang="en-US" baseline="-25000" dirty="0"/>
              <a:t>Y</a:t>
            </a:r>
            <a:r>
              <a:rPr lang="en-US" dirty="0"/>
              <a:t> = 0?</a:t>
            </a:r>
          </a:p>
          <a:p>
            <a:r>
              <a:rPr lang="en-US" dirty="0"/>
              <a:t>Equation of the plane: Z = c</a:t>
            </a:r>
          </a:p>
          <a:p>
            <a:r>
              <a:rPr lang="en-US" dirty="0"/>
              <a:t>Vanishing line?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810" y="1948066"/>
            <a:ext cx="4318277" cy="3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3878-F969-CC4F-B20E-61F044442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8F763-BB2A-CD43-9382-7C1C923F95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47834"/>
            <a:ext cx="7328848" cy="48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93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F499-5571-004B-A98B-8E0B3CC1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575500-9F5E-0A42-9B54-47194104A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566317"/>
            <a:ext cx="7711084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FEEBE7-3646-C84A-9CEC-F96197732E06}"/>
              </a:ext>
            </a:extLst>
          </p:cNvPr>
          <p:cNvSpPr/>
          <p:nvPr/>
        </p:nvSpPr>
        <p:spPr>
          <a:xfrm>
            <a:off x="109182" y="591765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Torralba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Antonio, and William T. Freeman. "Accidental pinhole and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pinspeck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cameras: Revealing the scene outside the picture."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Computer Vision and Pattern Recognition (CVPR), 2012 IEEE Conference 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IEEE, 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249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1411D-65D0-5E45-A9ED-4C01724E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06D66-15B5-DE43-95E6-6F1661183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2082800"/>
            <a:ext cx="8521700" cy="269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76785C-BDDE-804F-90F6-E870808EA66C}"/>
              </a:ext>
            </a:extLst>
          </p:cNvPr>
          <p:cNvSpPr/>
          <p:nvPr/>
        </p:nvSpPr>
        <p:spPr>
          <a:xfrm>
            <a:off x="109182" y="5917655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Torralba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Antonio, and William T. Freeman. "Accidental pinhole and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pinspeck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cameras: Revealing the scene outside the picture."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Computer Vision and Pattern Recognition (CVPR), 2012 IEEE Conference on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IEEE, 2012.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916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E68C-2324-6543-A228-E22A80CD3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for recognition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1FA8C2-662B-C34F-AC28-A9C15898B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is likely to be an adult human?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29128-2635-B44A-A85D-C6C5F8D5E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062" y="3105155"/>
            <a:ext cx="4293602" cy="33092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4A1087-858C-D04B-9BBD-A98D03A2AEE8}"/>
              </a:ext>
            </a:extLst>
          </p:cNvPr>
          <p:cNvSpPr/>
          <p:nvPr/>
        </p:nvSpPr>
        <p:spPr>
          <a:xfrm>
            <a:off x="3193575" y="4776721"/>
            <a:ext cx="696037" cy="15285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F67ED-BA3F-F447-B971-E59812F3796B}"/>
              </a:ext>
            </a:extLst>
          </p:cNvPr>
          <p:cNvSpPr/>
          <p:nvPr/>
        </p:nvSpPr>
        <p:spPr>
          <a:xfrm>
            <a:off x="4223981" y="3386924"/>
            <a:ext cx="696037" cy="15285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2AE135-C7E1-174C-9BC2-9C7F8BF585D8}"/>
              </a:ext>
            </a:extLst>
          </p:cNvPr>
          <p:cNvSpPr/>
          <p:nvPr/>
        </p:nvSpPr>
        <p:spPr>
          <a:xfrm>
            <a:off x="5400323" y="5718417"/>
            <a:ext cx="290793" cy="5868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27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35A52-D0AD-0F4B-B7B4-7FF300437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07D85-7351-694F-9A8D-094A15580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of image formation: where a pixel projects in the world</a:t>
            </a:r>
          </a:p>
          <a:p>
            <a:r>
              <a:rPr lang="en-US" dirty="0"/>
              <a:t>Deriving perspective effects</a:t>
            </a:r>
          </a:p>
          <a:p>
            <a:r>
              <a:rPr lang="en-US" dirty="0"/>
              <a:t>Ways of using perspective effects in recognition</a:t>
            </a:r>
          </a:p>
        </p:txBody>
      </p:sp>
    </p:spTree>
    <p:extLst>
      <p:ext uri="{BB962C8B-B14F-4D97-AF65-F5344CB8AC3E}">
        <p14:creationId xmlns:p14="http://schemas.microsoft.com/office/powerpoint/2010/main" val="554067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3F0E-5E47-8040-8256-E1633258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F9A0EA-CB89-FB4A-8033-233C41CFD974}"/>
              </a:ext>
            </a:extLst>
          </p:cNvPr>
          <p:cNvSpPr/>
          <p:nvPr/>
        </p:nvSpPr>
        <p:spPr>
          <a:xfrm>
            <a:off x="532263" y="2715904"/>
            <a:ext cx="682388" cy="436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E8B1AF9-C867-8F49-9CA4-4B38E33069FB}"/>
              </a:ext>
            </a:extLst>
          </p:cNvPr>
          <p:cNvSpPr/>
          <p:nvPr/>
        </p:nvSpPr>
        <p:spPr>
          <a:xfrm rot="16200000">
            <a:off x="934871" y="2736375"/>
            <a:ext cx="559559" cy="3957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81B554-8640-E44D-B6C8-3B8530C61AFD}"/>
              </a:ext>
            </a:extLst>
          </p:cNvPr>
          <p:cNvCxnSpPr>
            <a:cxnSpLocks/>
          </p:cNvCxnSpPr>
          <p:nvPr/>
        </p:nvCxnSpPr>
        <p:spPr>
          <a:xfrm>
            <a:off x="2620370" y="1690689"/>
            <a:ext cx="0" cy="471011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5A187C-8117-6D4A-80BF-37BEE46B9711}"/>
              </a:ext>
            </a:extLst>
          </p:cNvPr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B85D3E-17F7-054C-8BE7-0FE82D9CE03A}"/>
              </a:ext>
            </a:extLst>
          </p:cNvPr>
          <p:cNvCxnSpPr>
            <a:cxnSpLocks/>
          </p:cNvCxnSpPr>
          <p:nvPr/>
        </p:nvCxnSpPr>
        <p:spPr>
          <a:xfrm>
            <a:off x="95534" y="2934269"/>
            <a:ext cx="8857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64F84D-2A6D-9D4F-B242-455BC36C50D8}"/>
              </a:ext>
            </a:extLst>
          </p:cNvPr>
          <p:cNvCxnSpPr/>
          <p:nvPr/>
        </p:nvCxnSpPr>
        <p:spPr>
          <a:xfrm>
            <a:off x="1119116" y="1473958"/>
            <a:ext cx="0" cy="492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/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006FB6AA-2824-9A4E-BF6B-531262F657D9}"/>
              </a:ext>
            </a:extLst>
          </p:cNvPr>
          <p:cNvSpPr txBox="1"/>
          <p:nvPr/>
        </p:nvSpPr>
        <p:spPr>
          <a:xfrm>
            <a:off x="3848669" y="1310185"/>
            <a:ext cx="483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the vanishing line of the ground plane?</a:t>
            </a:r>
          </a:p>
        </p:txBody>
      </p:sp>
    </p:spTree>
    <p:extLst>
      <p:ext uri="{BB962C8B-B14F-4D97-AF65-F5344CB8AC3E}">
        <p14:creationId xmlns:p14="http://schemas.microsoft.com/office/powerpoint/2010/main" val="1388242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3F0E-5E47-8040-8256-E1633258B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FF9A0EA-CB89-FB4A-8033-233C41CFD974}"/>
              </a:ext>
            </a:extLst>
          </p:cNvPr>
          <p:cNvSpPr/>
          <p:nvPr/>
        </p:nvSpPr>
        <p:spPr>
          <a:xfrm>
            <a:off x="532263" y="2715904"/>
            <a:ext cx="682388" cy="4367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3E8B1AF9-C867-8F49-9CA4-4B38E33069FB}"/>
              </a:ext>
            </a:extLst>
          </p:cNvPr>
          <p:cNvSpPr/>
          <p:nvPr/>
        </p:nvSpPr>
        <p:spPr>
          <a:xfrm rot="16200000">
            <a:off x="934871" y="2736375"/>
            <a:ext cx="559559" cy="3957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81B554-8640-E44D-B6C8-3B8530C61AFD}"/>
              </a:ext>
            </a:extLst>
          </p:cNvPr>
          <p:cNvCxnSpPr>
            <a:cxnSpLocks/>
          </p:cNvCxnSpPr>
          <p:nvPr/>
        </p:nvCxnSpPr>
        <p:spPr>
          <a:xfrm>
            <a:off x="2620370" y="1690689"/>
            <a:ext cx="0" cy="4710111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5A187C-8117-6D4A-80BF-37BEE46B9711}"/>
              </a:ext>
            </a:extLst>
          </p:cNvPr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B85D3E-17F7-054C-8BE7-0FE82D9CE03A}"/>
              </a:ext>
            </a:extLst>
          </p:cNvPr>
          <p:cNvCxnSpPr>
            <a:cxnSpLocks/>
          </p:cNvCxnSpPr>
          <p:nvPr/>
        </p:nvCxnSpPr>
        <p:spPr>
          <a:xfrm>
            <a:off x="95534" y="2934269"/>
            <a:ext cx="8857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64F84D-2A6D-9D4F-B242-455BC36C50D8}"/>
              </a:ext>
            </a:extLst>
          </p:cNvPr>
          <p:cNvCxnSpPr/>
          <p:nvPr/>
        </p:nvCxnSpPr>
        <p:spPr>
          <a:xfrm>
            <a:off x="1119116" y="1473958"/>
            <a:ext cx="0" cy="49268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CA21CE5-8168-2249-AA50-F1AB7CA431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476" y="1690689"/>
            <a:ext cx="7567455" cy="42529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/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7C1A2D-21E8-3240-BF0A-3C60576B7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062" y="5481935"/>
                <a:ext cx="2019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719204-0708-4640-A51C-50FF9480768B}"/>
                  </a:ext>
                </a:extLst>
              </p:cNvPr>
              <p:cNvSpPr txBox="1"/>
              <p:nvPr/>
            </p:nvSpPr>
            <p:spPr>
              <a:xfrm>
                <a:off x="3022552" y="5020270"/>
                <a:ext cx="16923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719204-0708-4640-A51C-50FF94807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552" y="5020270"/>
                <a:ext cx="1692322" cy="461665"/>
              </a:xfrm>
              <a:prstGeom prst="rect">
                <a:avLst/>
              </a:prstGeom>
              <a:blipFill>
                <a:blip r:embed="rId4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F565B-2B00-D84D-987E-37A3B5CC4B70}"/>
                  </a:ext>
                </a:extLst>
              </p:cNvPr>
              <p:cNvSpPr txBox="1"/>
              <p:nvPr/>
            </p:nvSpPr>
            <p:spPr>
              <a:xfrm>
                <a:off x="2886730" y="1809822"/>
                <a:ext cx="22649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B5F565B-2B00-D84D-987E-37A3B5CC4B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730" y="1809822"/>
                <a:ext cx="2264904" cy="461665"/>
              </a:xfrm>
              <a:prstGeom prst="rect">
                <a:avLst/>
              </a:prstGeom>
              <a:blipFill>
                <a:blip r:embed="rId5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5964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08BF-419F-8748-B8B5-8589597B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8DEF4F-8A4D-244A-8322-12B92C7C9897}"/>
              </a:ext>
            </a:extLst>
          </p:cNvPr>
          <p:cNvSpPr/>
          <p:nvPr/>
        </p:nvSpPr>
        <p:spPr>
          <a:xfrm>
            <a:off x="1337481" y="1690689"/>
            <a:ext cx="5404513" cy="464187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FD2CB-6BDA-ED4D-88E0-B185AE14808F}"/>
              </a:ext>
            </a:extLst>
          </p:cNvPr>
          <p:cNvSpPr/>
          <p:nvPr/>
        </p:nvSpPr>
        <p:spPr>
          <a:xfrm>
            <a:off x="1323833" y="3998794"/>
            <a:ext cx="5418161" cy="232011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CF33D-BE1B-2C43-95DD-559E44DF6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72" y="2655858"/>
            <a:ext cx="6748589" cy="37927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BDB47A-6F71-F044-8C32-673F5113B6EC}"/>
                  </a:ext>
                </a:extLst>
              </p:cNvPr>
              <p:cNvSpPr txBox="1"/>
              <p:nvPr/>
            </p:nvSpPr>
            <p:spPr>
              <a:xfrm>
                <a:off x="3862316" y="2797791"/>
                <a:ext cx="10508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BDB47A-6F71-F044-8C32-673F5113B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316" y="2797791"/>
                <a:ext cx="1050878" cy="461665"/>
              </a:xfrm>
              <a:prstGeom prst="rect">
                <a:avLst/>
              </a:prstGeom>
              <a:blipFill>
                <a:blip r:embed="rId3"/>
                <a:stretch>
                  <a:fillRect l="-2381" r="-2381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CD0EA4-5D29-8A4C-92D1-30618DB6902F}"/>
                  </a:ext>
                </a:extLst>
              </p:cNvPr>
              <p:cNvSpPr txBox="1"/>
              <p:nvPr/>
            </p:nvSpPr>
            <p:spPr>
              <a:xfrm>
                <a:off x="3714465" y="5633240"/>
                <a:ext cx="10508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CD0EA4-5D29-8A4C-92D1-30618DB6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4465" y="5633240"/>
                <a:ext cx="1050878" cy="461665"/>
              </a:xfrm>
              <a:prstGeom prst="rect">
                <a:avLst/>
              </a:prstGeom>
              <a:blipFill>
                <a:blip r:embed="rId4"/>
                <a:stretch>
                  <a:fillRect l="-2381" r="-3571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3799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75BC-BA8C-7947-9634-10A3F824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math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3B6031-855A-0844-9073-2F64CE2DC7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23B6031-855A-0844-9073-2F64CE2DC7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42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7A212-B0E8-AD4F-A6A7-88B46777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for recognition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FE43A-D559-E341-9972-1D3D63151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80" y="1970679"/>
            <a:ext cx="4253268" cy="4153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63400-FB3B-6849-91BE-8BBCF9DEE26F}"/>
              </a:ext>
            </a:extLst>
          </p:cNvPr>
          <p:cNvSpPr txBox="1"/>
          <p:nvPr/>
        </p:nvSpPr>
        <p:spPr>
          <a:xfrm>
            <a:off x="0" y="612387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Hoiem</a:t>
            </a:r>
            <a:r>
              <a:rPr lang="en-US" dirty="0"/>
              <a:t>, Derek, Alexei A. </a:t>
            </a:r>
            <a:r>
              <a:rPr lang="en-US" dirty="0" err="1"/>
              <a:t>Efros</a:t>
            </a:r>
            <a:r>
              <a:rPr lang="en-US" dirty="0"/>
              <a:t>, and Martial Hebert. "Putting objects in perspective." </a:t>
            </a:r>
            <a:r>
              <a:rPr lang="en-US" i="1" dirty="0"/>
              <a:t>International Journal of Computer Vision</a:t>
            </a:r>
            <a:r>
              <a:rPr lang="en-US" dirty="0"/>
              <a:t> 80.1 (2008): 3-15.</a:t>
            </a:r>
          </a:p>
        </p:txBody>
      </p:sp>
    </p:spTree>
    <p:extLst>
      <p:ext uri="{BB962C8B-B14F-4D97-AF65-F5344CB8AC3E}">
        <p14:creationId xmlns:p14="http://schemas.microsoft.com/office/powerpoint/2010/main" val="4031904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 rot="5400000">
            <a:off x="5607844" y="3436145"/>
            <a:ext cx="500059" cy="3143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641127" y="2217182"/>
            <a:ext cx="3559648" cy="2560769"/>
            <a:chOff x="4412777" y="2102882"/>
            <a:chExt cx="35596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 flipV="1">
              <a:off x="4486275" y="2914650"/>
              <a:ext cx="2924021" cy="56113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2264" y="3396661"/>
              <a:ext cx="160322" cy="261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12777" y="2540738"/>
              <a:ext cx="11600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P = </a:t>
              </a:r>
              <a:r>
                <a:rPr lang="en-US">
                  <a:solidFill>
                    <a:srgbClr val="00B0F0"/>
                  </a:solidFill>
                </a:rPr>
                <a:t>(X,Y,Z)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5857874" y="3400425"/>
            <a:ext cx="614363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/>
          <p:cNvSpPr/>
          <p:nvPr/>
        </p:nvSpPr>
        <p:spPr>
          <a:xfrm>
            <a:off x="1000125" y="3000375"/>
            <a:ext cx="1728788" cy="1500188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985838" y="2314575"/>
            <a:ext cx="14287" cy="218598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971550" y="4500563"/>
            <a:ext cx="2157413" cy="142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85750" y="4529138"/>
            <a:ext cx="714375" cy="7143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716880" y="4526354"/>
            <a:ext cx="5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9006" y="2464190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92781" y="5102615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</p:spTree>
    <p:extLst>
      <p:ext uri="{BB962C8B-B14F-4D97-AF65-F5344CB8AC3E}">
        <p14:creationId xmlns:p14="http://schemas.microsoft.com/office/powerpoint/2010/main" val="221718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71550" y="4500563"/>
            <a:ext cx="2257425" cy="395123"/>
            <a:chOff x="971550" y="4500563"/>
            <a:chExt cx="2257425" cy="3951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71550" y="4500563"/>
              <a:ext cx="2157413" cy="142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16880" y="452635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5750" y="4529138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78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 rot="1670685">
            <a:off x="785813" y="4986337"/>
            <a:ext cx="2257425" cy="395123"/>
            <a:chOff x="971550" y="4500563"/>
            <a:chExt cx="2257425" cy="3951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71550" y="4500563"/>
              <a:ext cx="2157413" cy="142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16880" y="452635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7175" y="4486277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4558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 rot="4498265">
            <a:off x="0" y="5519105"/>
            <a:ext cx="2257425" cy="395123"/>
            <a:chOff x="971550" y="4500563"/>
            <a:chExt cx="2257425" cy="39512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971550" y="4500563"/>
              <a:ext cx="2157413" cy="1428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716880" y="452635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 rot="1878852">
            <a:off x="135820" y="4271965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2698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22" name="Group 21"/>
          <p:cNvGrpSpPr/>
          <p:nvPr/>
        </p:nvGrpSpPr>
        <p:grpSpPr>
          <a:xfrm rot="7807704">
            <a:off x="-73545" y="4690769"/>
            <a:ext cx="1211368" cy="892802"/>
            <a:chOff x="1137549" y="4062253"/>
            <a:chExt cx="1211368" cy="892802"/>
          </a:xfrm>
        </p:grpSpPr>
        <p:cxnSp>
          <p:nvCxnSpPr>
            <p:cNvPr id="5" name="Straight Arrow Connector 4"/>
            <p:cNvCxnSpPr/>
            <p:nvPr/>
          </p:nvCxnSpPr>
          <p:spPr>
            <a:xfrm rot="13792296" flipH="1">
              <a:off x="1208177" y="3991625"/>
              <a:ext cx="892802" cy="103405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836822" y="4502044"/>
              <a:ext cx="512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9006" y="2314575"/>
            <a:ext cx="559719" cy="2185988"/>
            <a:chOff x="669006" y="2314575"/>
            <a:chExt cx="559719" cy="2185988"/>
          </a:xfrm>
        </p:grpSpPr>
        <p:cxnSp>
          <p:nvCxnSpPr>
            <p:cNvPr id="4" name="Straight Arrow Connector 3"/>
            <p:cNvCxnSpPr/>
            <p:nvPr/>
          </p:nvCxnSpPr>
          <p:spPr>
            <a:xfrm flipH="1" flipV="1">
              <a:off x="985838" y="2314575"/>
              <a:ext cx="14287" cy="2185988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69006" y="2464190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 rot="2782707">
            <a:off x="78670" y="4129091"/>
            <a:ext cx="714375" cy="942809"/>
            <a:chOff x="285750" y="4529138"/>
            <a:chExt cx="714375" cy="942809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85750" y="4529138"/>
              <a:ext cx="714375" cy="71437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92781" y="5102615"/>
              <a:ext cx="5597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35275" y="4463460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720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418E-D3E3-F142-A06A-52ECA643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5EC22-5BFC-6648-9834-D875EBB07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2038350"/>
            <a:ext cx="90043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8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Changing coordinate systems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35547" y="2314575"/>
            <a:ext cx="1492872" cy="3428279"/>
            <a:chOff x="-35547" y="2314575"/>
            <a:chExt cx="1492872" cy="3428279"/>
          </a:xfrm>
        </p:grpSpPr>
        <p:grpSp>
          <p:nvGrpSpPr>
            <p:cNvPr id="22" name="Group 21"/>
            <p:cNvGrpSpPr/>
            <p:nvPr/>
          </p:nvGrpSpPr>
          <p:grpSpPr>
            <a:xfrm rot="7807704">
              <a:off x="-73545" y="4690769"/>
              <a:ext cx="1211368" cy="892802"/>
              <a:chOff x="1137549" y="4062253"/>
              <a:chExt cx="1211368" cy="892802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rot="13792296" flipH="1">
                <a:off x="1208177" y="3991625"/>
                <a:ext cx="892802" cy="1034058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/>
              <p:cNvSpPr txBox="1"/>
              <p:nvPr/>
            </p:nvSpPr>
            <p:spPr>
              <a:xfrm>
                <a:off x="1836822" y="4502044"/>
                <a:ext cx="5120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69006" y="2314575"/>
              <a:ext cx="559719" cy="2185988"/>
              <a:chOff x="669006" y="2314575"/>
              <a:chExt cx="559719" cy="2185988"/>
            </a:xfrm>
          </p:grpSpPr>
          <p:cxnSp>
            <p:nvCxnSpPr>
              <p:cNvPr id="4" name="Straight Arrow Connector 3"/>
              <p:cNvCxnSpPr/>
              <p:nvPr/>
            </p:nvCxnSpPr>
            <p:spPr>
              <a:xfrm flipH="1" flipV="1">
                <a:off x="985838" y="2314575"/>
                <a:ext cx="14287" cy="2185988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669006" y="2464190"/>
                <a:ext cx="559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Y</a:t>
                </a:r>
                <a:endParaRPr lang="en-US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2782707">
              <a:off x="78670" y="4129091"/>
              <a:ext cx="714375" cy="942809"/>
              <a:chOff x="285750" y="4529138"/>
              <a:chExt cx="714375" cy="942809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H="1">
                <a:off x="285750" y="4529138"/>
                <a:ext cx="714375" cy="714375"/>
              </a:xfrm>
              <a:prstGeom prst="straightConnector1">
                <a:avLst/>
              </a:prstGeom>
              <a:ln w="381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392781" y="5102615"/>
                <a:ext cx="5597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Z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935275" y="4463460"/>
              <a:ext cx="522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70C0"/>
                  </a:solidFill>
                </a:rPr>
                <a:t>O’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67889" y="2217182"/>
            <a:ext cx="2004448" cy="2560769"/>
            <a:chOff x="5967977" y="2102882"/>
            <a:chExt cx="2004448" cy="2560769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536405" y="4416816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89846" y="3491314"/>
              <a:ext cx="421889" cy="2091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524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0208 L 0.62222 -0.135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1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 and translations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you represent a rotation?</a:t>
            </a:r>
          </a:p>
          <a:p>
            <a:r>
              <a:rPr lang="en-US" dirty="0"/>
              <a:t>A point in 3D: (X,Y,Z)</a:t>
            </a:r>
          </a:p>
          <a:p>
            <a:r>
              <a:rPr lang="en-US" dirty="0"/>
              <a:t>Rotations can be represented as a matrix multiplication</a:t>
            </a:r>
          </a:p>
          <a:p>
            <a:endParaRPr lang="en-US" dirty="0"/>
          </a:p>
          <a:p>
            <a:r>
              <a:rPr lang="en-US" dirty="0"/>
              <a:t>What are the properties of rotation matrices?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38" y="3709987"/>
            <a:ext cx="16383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5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rotation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Rotation does not change the length of vectors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1" y="2638425"/>
            <a:ext cx="16383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0" y="3244850"/>
            <a:ext cx="3454400" cy="116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00" y="4640262"/>
            <a:ext cx="23368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0" y="5370513"/>
            <a:ext cx="2387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0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rotation matrices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0975" y="2070894"/>
            <a:ext cx="2387600" cy="4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697162"/>
            <a:ext cx="3035300" cy="120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25" y="4394200"/>
            <a:ext cx="21082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1775" y="4379913"/>
            <a:ext cx="2463800" cy="469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4350" y="492918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24462" y="4810126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Reflection</a:t>
            </a:r>
          </a:p>
        </p:txBody>
      </p:sp>
    </p:spTree>
    <p:extLst>
      <p:ext uri="{BB962C8B-B14F-4D97-AF65-F5344CB8AC3E}">
        <p14:creationId xmlns:p14="http://schemas.microsoft.com/office/powerpoint/2010/main" val="3449876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43413" cy="4351338"/>
          </a:xfrm>
        </p:spPr>
        <p:txBody>
          <a:bodyPr/>
          <a:lstStyle/>
          <a:p>
            <a:r>
              <a:rPr lang="en-US" dirty="0"/>
              <a:t>Rotations in 3D have an axis and an angle</a:t>
            </a:r>
          </a:p>
          <a:p>
            <a:r>
              <a:rPr lang="en-US" dirty="0"/>
              <a:t>Axis: vector that does not change when rotated</a:t>
            </a:r>
          </a:p>
          <a:p>
            <a:endParaRPr lang="en-US" dirty="0"/>
          </a:p>
          <a:p>
            <a:r>
              <a:rPr lang="en-US" dirty="0"/>
              <a:t>Rotation matrix has eigenvector that has eigenvalue 1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086600" y="1614488"/>
            <a:ext cx="671513" cy="42148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6639885" y="3586163"/>
            <a:ext cx="1335266" cy="331787"/>
          </a:xfrm>
          <a:custGeom>
            <a:avLst/>
            <a:gdLst>
              <a:gd name="connsiteX0" fmla="*/ 503865 w 1335266"/>
              <a:gd name="connsiteY0" fmla="*/ 0 h 331787"/>
              <a:gd name="connsiteX1" fmla="*/ 32378 w 1335266"/>
              <a:gd name="connsiteY1" fmla="*/ 157162 h 331787"/>
              <a:gd name="connsiteX2" fmla="*/ 1303965 w 1335266"/>
              <a:gd name="connsiteY2" fmla="*/ 328612 h 331787"/>
              <a:gd name="connsiteX3" fmla="*/ 975353 w 1335266"/>
              <a:gd name="connsiteY3" fmla="*/ 0 h 3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5266" h="331787">
                <a:moveTo>
                  <a:pt x="503865" y="0"/>
                </a:moveTo>
                <a:cubicBezTo>
                  <a:pt x="201446" y="51196"/>
                  <a:pt x="-100972" y="102393"/>
                  <a:pt x="32378" y="157162"/>
                </a:cubicBezTo>
                <a:cubicBezTo>
                  <a:pt x="165728" y="211931"/>
                  <a:pt x="1146803" y="354806"/>
                  <a:pt x="1303965" y="328612"/>
                </a:cubicBezTo>
                <a:cubicBezTo>
                  <a:pt x="1461127" y="302418"/>
                  <a:pt x="975353" y="0"/>
                  <a:pt x="975353" y="0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3657600"/>
            <a:ext cx="1498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21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matrices from axis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Rotation matrix for rotation about axis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First define the following matrix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Interesting fact: this matrix represents cross product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0" y="3103562"/>
            <a:ext cx="51689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675" y="6022975"/>
            <a:ext cx="27940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2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 matrices from axis and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Rotation matrix for rotation about axis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Rodrigues’ formula for rotation matrices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25" y="2990850"/>
            <a:ext cx="71755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9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this be written as a matrix multiplication?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419350"/>
            <a:ext cx="20193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502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everything together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 coordinate system so that center of the coordinate system is at pinhole and Z axis is along viewing direction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Perspective projection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3181350"/>
            <a:ext cx="2844800" cy="49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63" y="4678363"/>
            <a:ext cx="3289300" cy="124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578" y="4538027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36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projection equation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3611879"/>
            <a:ext cx="7886700" cy="2565083"/>
          </a:xfrm>
        </p:spPr>
        <p:txBody>
          <a:bodyPr/>
          <a:lstStyle/>
          <a:p>
            <a:r>
              <a:rPr lang="en-US" dirty="0"/>
              <a:t>Is this equation linear?</a:t>
            </a:r>
          </a:p>
          <a:p>
            <a:r>
              <a:rPr lang="en-US" dirty="0"/>
              <a:t>Can this equation be represented by a matrix multiplication?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24580" y="1463040"/>
            <a:ext cx="1276209" cy="206883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940" y="1580515"/>
            <a:ext cx="1094375" cy="16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4818" y="2381251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23445" y="2911022"/>
            <a:ext cx="1683657" cy="164011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00285" y="5816600"/>
            <a:ext cx="4650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Let’s get into the math</a:t>
            </a:r>
          </a:p>
        </p:txBody>
      </p:sp>
    </p:spTree>
    <p:extLst>
      <p:ext uri="{BB962C8B-B14F-4D97-AF65-F5344CB8AC3E}">
        <p14:creationId xmlns:p14="http://schemas.microsoft.com/office/powerpoint/2010/main" val="20503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projection linear?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2373630"/>
            <a:ext cx="2552700" cy="419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90" y="2865120"/>
            <a:ext cx="245110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3322320"/>
            <a:ext cx="2400300" cy="41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050" y="2007870"/>
            <a:ext cx="24511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70" y="3116580"/>
            <a:ext cx="2387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25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projection be represented as a matrix multiplication?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410" y="1814830"/>
            <a:ext cx="5656580" cy="13443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070" y="3729355"/>
            <a:ext cx="1094375" cy="1688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2217420"/>
            <a:ext cx="289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Matrix multiplication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" y="4278630"/>
            <a:ext cx="2891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Perspective projection</a:t>
            </a:r>
          </a:p>
        </p:txBody>
      </p:sp>
    </p:spTree>
    <p:extLst>
      <p:ext uri="{BB962C8B-B14F-4D97-AF65-F5344CB8AC3E}">
        <p14:creationId xmlns:p14="http://schemas.microsoft.com/office/powerpoint/2010/main" val="2715234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space of rays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3638207" cy="4351338"/>
              </a:xfrm>
            </p:spPr>
            <p:txBody>
              <a:bodyPr/>
              <a:lstStyle/>
              <a:p>
                <a:r>
                  <a:rPr lang="en-US" dirty="0"/>
                  <a:t>Every point on a ray maps it to a point on image plane</a:t>
                </a:r>
              </a:p>
              <a:p>
                <a:r>
                  <a:rPr lang="en-US" dirty="0"/>
                  <a:t>Perspective projection maps rays to points</a:t>
                </a:r>
              </a:p>
              <a:p>
                <a:r>
                  <a:rPr lang="en-US" dirty="0"/>
                  <a:t>All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  <m:r>
                      <a:rPr lang="en-US" b="0" i="1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dirty="0"/>
                  <a:t>) map to the same image point (x,y,1)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3638207" cy="4351338"/>
              </a:xfrm>
              <a:blipFill rotWithShape="0">
                <a:blip r:embed="rId2"/>
                <a:stretch>
                  <a:fillRect l="-3015" t="-2241" r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674870" y="2099945"/>
            <a:ext cx="4469130" cy="3283586"/>
            <a:chOff x="397565" y="1398831"/>
            <a:chExt cx="5198510" cy="3939148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4036596" y="1398831"/>
              <a:ext cx="41268" cy="39391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97565" y="3558209"/>
              <a:ext cx="519851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441173" y="2246243"/>
              <a:ext cx="2595422" cy="1315878"/>
            </a:xfrm>
            <a:prstGeom prst="line">
              <a:avLst/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41174" y="2246243"/>
              <a:ext cx="0" cy="13119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425147" y="1515718"/>
              <a:ext cx="0" cy="3822261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25148" y="2739807"/>
              <a:ext cx="0" cy="83488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51724" y="1876910"/>
              <a:ext cx="1073424" cy="443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36595" y="3708712"/>
              <a:ext cx="9243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O</a:t>
              </a:r>
              <a:endParaRPr lang="en-US" dirty="0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3322962" y="3191781"/>
              <a:ext cx="376443" cy="370340"/>
            </a:xfrm>
            <a:prstGeom prst="arc">
              <a:avLst>
                <a:gd name="adj1" fmla="val 18585036"/>
                <a:gd name="adj2" fmla="val 329540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403670" y="2909885"/>
            <a:ext cx="1011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(x,y,1)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08031" y="2373006"/>
                <a:ext cx="132804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  <m:r>
                      <a:rPr lang="en-US" sz="2000" b="0" i="1" dirty="0" smtClean="0">
                        <a:latin typeface="Cambria Math" charset="0"/>
                      </a:rPr>
                      <m:t>𝑦</m:t>
                    </m:r>
                    <m:r>
                      <a:rPr lang="en-US" sz="2000" b="0" i="1" dirty="0" smtClean="0"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031" y="2373006"/>
                <a:ext cx="1328046" cy="400110"/>
              </a:xfrm>
              <a:prstGeom prst="rect">
                <a:avLst/>
              </a:prstGeom>
              <a:blipFill rotWithShape="0">
                <a:blip r:embed="rId3"/>
                <a:stretch>
                  <a:fillRect l="-4587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/>
          <p:cNvSpPr/>
          <p:nvPr/>
        </p:nvSpPr>
        <p:spPr>
          <a:xfrm>
            <a:off x="6369380" y="3167090"/>
            <a:ext cx="73152" cy="735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4423410" y="2197380"/>
            <a:ext cx="1148644" cy="605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644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</p:spPr>
            <p:txBody>
              <a:bodyPr/>
              <a:lstStyle/>
              <a:p>
                <a:r>
                  <a:rPr lang="en-US" dirty="0"/>
                  <a:t>Standard 2D space (plane)          : Each point represented by 2 coordinates (</a:t>
                </a:r>
                <a:r>
                  <a:rPr lang="en-US" dirty="0" err="1"/>
                  <a:t>x,y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Projective 2D space (plane)       : Each “point”</a:t>
                </a:r>
                <a:br>
                  <a:rPr lang="en-US" dirty="0"/>
                </a:br>
                <a:r>
                  <a:rPr lang="en-US" dirty="0"/>
                  <a:t> represented by </a:t>
                </a:r>
                <a:r>
                  <a:rPr lang="en-US" i="1" dirty="0"/>
                  <a:t>3 </a:t>
                </a:r>
                <a:r>
                  <a:rPr lang="en-US" dirty="0"/>
                  <a:t>coordinates (</a:t>
                </a:r>
                <a:r>
                  <a:rPr lang="en-US" dirty="0" err="1"/>
                  <a:t>x,y,z</a:t>
                </a:r>
                <a:r>
                  <a:rPr lang="en-US" dirty="0"/>
                  <a:t>), BUT: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𝜆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Mapping         to        (points to rays):</a:t>
                </a:r>
              </a:p>
              <a:p>
                <a:endParaRPr lang="en-US" dirty="0"/>
              </a:p>
              <a:p>
                <a:r>
                  <a:rPr lang="en-US" dirty="0"/>
                  <a:t>Mapping         to        (rays to points):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5032375"/>
              </a:xfrm>
              <a:blipFill rotWithShape="0">
                <a:blip r:embed="rId2"/>
                <a:stretch>
                  <a:fillRect l="-1391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480" y="1837055"/>
            <a:ext cx="393918" cy="32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80" y="2780030"/>
            <a:ext cx="347266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4460" y="5022850"/>
            <a:ext cx="2712938" cy="401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422" y="4573905"/>
            <a:ext cx="345936" cy="283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380" y="4578350"/>
            <a:ext cx="305594" cy="27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642" y="5594985"/>
            <a:ext cx="345936" cy="2838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640" y="5633720"/>
            <a:ext cx="305594" cy="27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3660" y="6019800"/>
            <a:ext cx="2975610" cy="7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02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space and homogenous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Mapping         to        (points to rays):</a:t>
            </a:r>
          </a:p>
          <a:p>
            <a:endParaRPr lang="en-US" dirty="0"/>
          </a:p>
          <a:p>
            <a:r>
              <a:rPr lang="en-US" dirty="0"/>
              <a:t>Mapping         to        (rays to points):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change of coordinates</a:t>
            </a:r>
          </a:p>
          <a:p>
            <a:r>
              <a:rPr lang="en-US" dirty="0"/>
              <a:t>Also called </a:t>
            </a:r>
            <a:r>
              <a:rPr lang="en-US" i="1" dirty="0"/>
              <a:t>homogenous coordinates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422" y="1899285"/>
            <a:ext cx="345936" cy="283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1380" y="1903730"/>
            <a:ext cx="305594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642" y="2920365"/>
            <a:ext cx="345936" cy="283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40" y="2959100"/>
            <a:ext cx="305594" cy="27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460" y="2371090"/>
            <a:ext cx="2712938" cy="4015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660" y="3368040"/>
            <a:ext cx="2975610" cy="73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765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standard Euclidean coordinates</a:t>
            </a:r>
          </a:p>
          <a:p>
            <a:pPr lvl="1"/>
            <a:r>
              <a:rPr lang="en-US" dirty="0"/>
              <a:t>2D points : (</a:t>
            </a:r>
            <a:r>
              <a:rPr lang="en-US" dirty="0" err="1"/>
              <a:t>x,y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3D points :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In homogenous coordinates</a:t>
            </a:r>
          </a:p>
          <a:p>
            <a:pPr lvl="1"/>
            <a:r>
              <a:rPr lang="en-US" dirty="0"/>
              <a:t>2D points : (x,y,1)</a:t>
            </a:r>
          </a:p>
          <a:p>
            <a:pPr lvl="1"/>
            <a:r>
              <a:rPr lang="en-US" dirty="0"/>
              <a:t>3D points : (x,y,z,1)</a:t>
            </a:r>
          </a:p>
        </p:txBody>
      </p:sp>
    </p:spTree>
    <p:extLst>
      <p:ext uri="{BB962C8B-B14F-4D97-AF65-F5344CB8AC3E}">
        <p14:creationId xmlns:p14="http://schemas.microsoft.com/office/powerpoint/2010/main" val="15180249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941830"/>
            <a:ext cx="2476500" cy="1472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10" y="2020570"/>
            <a:ext cx="1084580" cy="1330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0" y="1888490"/>
            <a:ext cx="1358900" cy="1663700"/>
          </a:xfrm>
          <a:prstGeom prst="rect">
            <a:avLst/>
          </a:prstGeom>
        </p:spPr>
      </p:pic>
      <p:sp>
        <p:nvSpPr>
          <p:cNvPr id="10" name="Up Arrow Callout 9"/>
          <p:cNvSpPr/>
          <p:nvPr/>
        </p:nvSpPr>
        <p:spPr>
          <a:xfrm>
            <a:off x="2526030" y="3451860"/>
            <a:ext cx="1783080" cy="2446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Homogenous coordinates of world point</a:t>
            </a:r>
          </a:p>
        </p:txBody>
      </p:sp>
      <p:sp>
        <p:nvSpPr>
          <p:cNvPr id="11" name="Up Arrow Callout 10"/>
          <p:cNvSpPr/>
          <p:nvPr/>
        </p:nvSpPr>
        <p:spPr>
          <a:xfrm>
            <a:off x="5707380" y="3478530"/>
            <a:ext cx="1783080" cy="244602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Homogenous coordinates of image point</a:t>
            </a:r>
          </a:p>
        </p:txBody>
      </p:sp>
    </p:spTree>
    <p:extLst>
      <p:ext uri="{BB962C8B-B14F-4D97-AF65-F5344CB8AC3E}">
        <p14:creationId xmlns:p14="http://schemas.microsoft.com/office/powerpoint/2010/main" val="6243733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4434839"/>
            <a:ext cx="7886700" cy="1742123"/>
          </a:xfrm>
        </p:spPr>
        <p:txBody>
          <a:bodyPr/>
          <a:lstStyle/>
          <a:p>
            <a:r>
              <a:rPr lang="en-US" dirty="0"/>
              <a:t>Perspective projection is matrix multiplication in homogenous coordinates!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" y="1941830"/>
            <a:ext cx="2476500" cy="14722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10" y="2020570"/>
            <a:ext cx="1084580" cy="1330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480" y="1888490"/>
            <a:ext cx="1358900" cy="166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575" y="3879850"/>
            <a:ext cx="2425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2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homogenous coordinates?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Translation is matrix multiplication in homogenous coordinates!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687512"/>
            <a:ext cx="5776913" cy="19712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43475" y="1543050"/>
            <a:ext cx="2486025" cy="230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87513"/>
            <a:ext cx="9067800" cy="219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4305301"/>
            <a:ext cx="5537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2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5" y="1879601"/>
            <a:ext cx="2824270" cy="29754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16222" y="2597816"/>
            <a:ext cx="2010371" cy="180091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2Right">
              <a:rot lat="1080000" lon="17400000" rev="0"/>
            </a:camera>
            <a:lightRig rig="threePt" dir="t"/>
          </a:scene3d>
        </p:spPr>
      </p:pic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37847" y="3150508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330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Homogenous coordinates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88" y="3760787"/>
            <a:ext cx="2169796" cy="1382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" y="1784662"/>
            <a:ext cx="2476500" cy="1472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510" y="1863402"/>
            <a:ext cx="1084580" cy="1330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480" y="1731322"/>
            <a:ext cx="1358900" cy="166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287" y="4135438"/>
            <a:ext cx="1155700" cy="5588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914775" y="4214813"/>
            <a:ext cx="985838" cy="4143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89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homogenous 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3" y="1990725"/>
            <a:ext cx="5270500" cy="1104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925" y="3649662"/>
            <a:ext cx="3543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10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12" y="1963738"/>
            <a:ext cx="1155700" cy="55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0263" y="1971675"/>
            <a:ext cx="484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 x 4 : </a:t>
            </a:r>
            <a:r>
              <a:rPr lang="en-US" sz="2800"/>
              <a:t>Perspective 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62" y="3548061"/>
            <a:ext cx="1220788" cy="900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37" y="2590800"/>
            <a:ext cx="1175627" cy="866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6926" y="2609850"/>
            <a:ext cx="4843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x 4 </a:t>
            </a:r>
            <a:r>
              <a:rPr lang="en-US" sz="2800"/>
              <a:t>: Translation 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047876" y="3690938"/>
            <a:ext cx="48434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x 4 : Affine transformation (linear transformation + translation) </a:t>
            </a:r>
          </a:p>
        </p:txBody>
      </p:sp>
    </p:spTree>
    <p:extLst>
      <p:ext uri="{BB962C8B-B14F-4D97-AF65-F5344CB8AC3E}">
        <p14:creationId xmlns:p14="http://schemas.microsoft.com/office/powerpoint/2010/main" val="3567330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725863"/>
            <a:ext cx="20955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063" y="4329112"/>
            <a:ext cx="2028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Euclidean</a:t>
            </a:r>
          </a:p>
        </p:txBody>
      </p:sp>
      <p:sp>
        <p:nvSpPr>
          <p:cNvPr id="9" name="Cube 8"/>
          <p:cNvSpPr/>
          <p:nvPr/>
        </p:nvSpPr>
        <p:spPr>
          <a:xfrm>
            <a:off x="3257550" y="3771900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 rot="19445982">
            <a:off x="4981575" y="3581400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24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3271837" y="3543300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 rot="19445982">
            <a:off x="5294113" y="3093986"/>
            <a:ext cx="2138121" cy="2388939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87" y="3289301"/>
            <a:ext cx="1557038" cy="9255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125" y="4181475"/>
            <a:ext cx="306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Similarity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5033927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3471862" y="3800474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5294113" y="3093986"/>
            <a:ext cx="3306962" cy="2388939"/>
          </a:xfrm>
          <a:prstGeom prst="cube">
            <a:avLst>
              <a:gd name="adj" fmla="val 47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3032125"/>
            <a:ext cx="2497700" cy="1096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325" y="4214813"/>
            <a:ext cx="321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Anisotropic scaling </a:t>
            </a:r>
            <a:r>
              <a:rPr lang="en-US" sz="2400"/>
              <a:t>and translation</a:t>
            </a:r>
          </a:p>
        </p:txBody>
      </p:sp>
    </p:spTree>
    <p:extLst>
      <p:ext uri="{BB962C8B-B14F-4D97-AF65-F5344CB8AC3E}">
        <p14:creationId xmlns:p14="http://schemas.microsoft.com/office/powerpoint/2010/main" val="2825160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matrix transformations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62" y="1804986"/>
            <a:ext cx="1220788" cy="900073"/>
          </a:xfrm>
          <a:prstGeom prst="rect">
            <a:avLst/>
          </a:prstGeom>
        </p:spPr>
      </p:pic>
      <p:sp>
        <p:nvSpPr>
          <p:cNvPr id="9" name="Cube 8"/>
          <p:cNvSpPr/>
          <p:nvPr/>
        </p:nvSpPr>
        <p:spPr>
          <a:xfrm>
            <a:off x="771525" y="4186237"/>
            <a:ext cx="1271588" cy="1285875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0062" y="2757488"/>
            <a:ext cx="321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General </a:t>
            </a:r>
            <a:r>
              <a:rPr lang="en-US" sz="2400"/>
              <a:t>affine transformation</a:t>
            </a:r>
            <a:endParaRPr lang="en-US" sz="2400" dirty="0"/>
          </a:p>
        </p:txBody>
      </p:sp>
      <p:sp>
        <p:nvSpPr>
          <p:cNvPr id="7" name="Parallelogram 6"/>
          <p:cNvSpPr/>
          <p:nvPr/>
        </p:nvSpPr>
        <p:spPr>
          <a:xfrm>
            <a:off x="3557588" y="4143375"/>
            <a:ext cx="1571625" cy="1228725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/>
          <p:cNvSpPr/>
          <p:nvPr/>
        </p:nvSpPr>
        <p:spPr>
          <a:xfrm>
            <a:off x="3871912" y="3757613"/>
            <a:ext cx="2443163" cy="380999"/>
          </a:xfrm>
          <a:prstGeom prst="parallelogram">
            <a:avLst>
              <a:gd name="adj" fmla="val 3152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/>
          <p:cNvSpPr/>
          <p:nvPr/>
        </p:nvSpPr>
        <p:spPr>
          <a:xfrm rot="20491708">
            <a:off x="4594353" y="4037411"/>
            <a:ext cx="1943186" cy="1088321"/>
          </a:xfrm>
          <a:prstGeom prst="parallelogram">
            <a:avLst>
              <a:gd name="adj" fmla="val 6343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5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transformations in 2D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3" y="2128838"/>
            <a:ext cx="80962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8909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homogenous coordinates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156460"/>
            <a:ext cx="5270500" cy="1104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510" y="3743960"/>
            <a:ext cx="35433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91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transformations in 2D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0" y="2969260"/>
            <a:ext cx="2688590" cy="1365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" y="4343400"/>
            <a:ext cx="270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020" y="2969260"/>
            <a:ext cx="2902360" cy="13055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5970" y="4210050"/>
            <a:ext cx="270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Scaling of Image x and y (conversion from “meters” to “pixels”)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0" y="4869180"/>
            <a:ext cx="2851541" cy="128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95600" y="6164580"/>
            <a:ext cx="28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Added skew if image x and y axes are </a:t>
            </a:r>
            <a:r>
              <a:rPr lang="en-US"/>
              <a:t>not perpendicular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2700" y="1640840"/>
            <a:ext cx="4038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44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250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Callout 13"/>
          <p:cNvSpPr/>
          <p:nvPr/>
        </p:nvSpPr>
        <p:spPr>
          <a:xfrm>
            <a:off x="4606290" y="1943100"/>
            <a:ext cx="1314450" cy="10629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8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3989070" y="2400300"/>
            <a:ext cx="605790" cy="86868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790" y="5011420"/>
            <a:ext cx="24384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46120" y="3234690"/>
            <a:ext cx="210312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intrinsics</a:t>
            </a:r>
            <a:r>
              <a:rPr lang="en-US" dirty="0"/>
              <a:t>: how your camera handles pixel. Changes if you change your camera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46070" y="1348740"/>
            <a:ext cx="4914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extrinsics</a:t>
            </a:r>
            <a:r>
              <a:rPr lang="en-US" dirty="0"/>
              <a:t>: where your camera is relative to the world. Changes if you move the camera</a:t>
            </a:r>
          </a:p>
        </p:txBody>
      </p:sp>
    </p:spTree>
    <p:extLst>
      <p:ext uri="{BB962C8B-B14F-4D97-AF65-F5344CB8AC3E}">
        <p14:creationId xmlns:p14="http://schemas.microsoft.com/office/powerpoint/2010/main" val="80537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4034790" y="2263140"/>
            <a:ext cx="1908810" cy="128016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10" y="4977130"/>
            <a:ext cx="24384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0" y="3554730"/>
            <a:ext cx="2560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887131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177540" y="3533322"/>
            <a:ext cx="36615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elogram 7"/>
          <p:cNvSpPr/>
          <p:nvPr/>
        </p:nvSpPr>
        <p:spPr>
          <a:xfrm rot="5400000" flipV="1">
            <a:off x="5754189" y="3150508"/>
            <a:ext cx="2169885" cy="631372"/>
          </a:xfrm>
          <a:prstGeom prst="parallelogram">
            <a:avLst>
              <a:gd name="adj" fmla="val 85536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6839131" y="1051560"/>
            <a:ext cx="6695" cy="2434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4366260" y="3533322"/>
            <a:ext cx="2472871" cy="2038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45826" y="1061232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0835" y="5324656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9611" y="3526001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0840" y="3574778"/>
            <a:ext cx="41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8252" y="4394301"/>
            <a:ext cx="81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Z=-1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7860" y="2831704"/>
            <a:ext cx="87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P = (X,Y,Z)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45443" y="3020966"/>
            <a:ext cx="6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 = (</a:t>
            </a:r>
            <a:r>
              <a:rPr lang="en-US" dirty="0" err="1">
                <a:solidFill>
                  <a:srgbClr val="00B0F0"/>
                </a:solidFill>
              </a:rPr>
              <a:t>x,y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980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>
            <a:stCxn id="13" idx="2"/>
          </p:cNvCxnSpPr>
          <p:nvPr/>
        </p:nvCxnSpPr>
        <p:spPr>
          <a:xfrm flipH="1">
            <a:off x="3177540" y="3533322"/>
            <a:ext cx="366159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2"/>
          </p:cNvCxnSpPr>
          <p:nvPr/>
        </p:nvCxnSpPr>
        <p:spPr>
          <a:xfrm flipH="1" flipV="1">
            <a:off x="1483420" y="2831705"/>
            <a:ext cx="5355711" cy="701617"/>
          </a:xfrm>
          <a:prstGeom prst="straightConnector1">
            <a:avLst/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</a:t>
            </a:r>
          </a:p>
        </p:txBody>
      </p:sp>
      <p:cxnSp>
        <p:nvCxnSpPr>
          <p:cNvPr id="15" name="Straight Connector 14"/>
          <p:cNvCxnSpPr>
            <a:endCxn id="13" idx="6"/>
          </p:cNvCxnSpPr>
          <p:nvPr/>
        </p:nvCxnSpPr>
        <p:spPr>
          <a:xfrm flipH="1" flipV="1">
            <a:off x="6884850" y="3533322"/>
            <a:ext cx="1637939" cy="1977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arallelogram 11"/>
          <p:cNvSpPr/>
          <p:nvPr/>
        </p:nvSpPr>
        <p:spPr>
          <a:xfrm rot="5400000" flipV="1">
            <a:off x="7460706" y="3150509"/>
            <a:ext cx="2169885" cy="631372"/>
          </a:xfrm>
          <a:prstGeom prst="parallelogram">
            <a:avLst>
              <a:gd name="adj" fmla="val 85536"/>
            </a:avLst>
          </a:prstGeom>
          <a:solidFill>
            <a:schemeClr val="bg2">
              <a:lumMod val="90000"/>
              <a:alpha val="7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839131" y="3466194"/>
            <a:ext cx="45719" cy="134256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22789" y="3661228"/>
            <a:ext cx="45719" cy="988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13" idx="1"/>
          </p:cNvCxnSpPr>
          <p:nvPr/>
        </p:nvCxnSpPr>
        <p:spPr>
          <a:xfrm flipH="1" flipV="1">
            <a:off x="6839131" y="1051560"/>
            <a:ext cx="6695" cy="2434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4366260" y="3533322"/>
            <a:ext cx="2472871" cy="203805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45826" y="1061232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20835" y="5324656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9611" y="3526001"/>
            <a:ext cx="108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20840" y="3574778"/>
            <a:ext cx="41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178252" y="4394301"/>
            <a:ext cx="81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Z=-1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7860" y="2831704"/>
            <a:ext cx="87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P = (X,Y,Z)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45443" y="3020966"/>
            <a:ext cx="6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p = (</a:t>
            </a:r>
            <a:r>
              <a:rPr lang="en-US" dirty="0" err="1">
                <a:solidFill>
                  <a:srgbClr val="00B0F0"/>
                </a:solidFill>
              </a:rPr>
              <a:t>x,y</a:t>
            </a:r>
            <a:r>
              <a:rPr lang="en-US" dirty="0">
                <a:solidFill>
                  <a:srgbClr val="00B0F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6560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14165</TotalTime>
  <Words>1391</Words>
  <Application>Microsoft Macintosh PowerPoint</Application>
  <PresentationFormat>On-screen Show (4:3)</PresentationFormat>
  <Paragraphs>333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Calibri Light</vt:lpstr>
      <vt:lpstr>Cambria Math</vt:lpstr>
      <vt:lpstr>Mangal</vt:lpstr>
      <vt:lpstr>Office Theme</vt:lpstr>
      <vt:lpstr>Announcements</vt:lpstr>
      <vt:lpstr>Geometry of Image Formation</vt:lpstr>
      <vt:lpstr>Today</vt:lpstr>
      <vt:lpstr>Camera obscura</vt:lpstr>
      <vt:lpstr>The pinhole camera</vt:lpstr>
      <vt:lpstr>The pinhole camera</vt:lpstr>
      <vt:lpstr>The pinhole camera</vt:lpstr>
      <vt:lpstr>The pinhole camera</vt:lpstr>
      <vt:lpstr>The pinhole camera</vt:lpstr>
      <vt:lpstr>The pinhole camera</vt:lpstr>
      <vt:lpstr>The pinhole camera</vt:lpstr>
      <vt:lpstr>The projection equation</vt:lpstr>
      <vt:lpstr>Another derivation</vt:lpstr>
      <vt:lpstr>A virtual image plane</vt:lpstr>
      <vt:lpstr>The projection equation</vt:lpstr>
      <vt:lpstr>Consequence 1: Farther away objects are smaller</vt:lpstr>
      <vt:lpstr>Consequence 2: Parallel lines converge at a point</vt:lpstr>
      <vt:lpstr>Consequence 2: Parallel lines converge at a point</vt:lpstr>
      <vt:lpstr>Consequence 2: Parallel lines converge at a point</vt:lpstr>
      <vt:lpstr>Consequence 2: Parallel lines converge at a point</vt:lpstr>
      <vt:lpstr>Consequence 2: Parallel lines converge at a point</vt:lpstr>
      <vt:lpstr>Consequence 2: Parallel lines converge at a point</vt:lpstr>
      <vt:lpstr>What about planes?</vt:lpstr>
      <vt:lpstr>What about planes?</vt:lpstr>
      <vt:lpstr>Vanishing line</vt:lpstr>
      <vt:lpstr>Accidental pinholes</vt:lpstr>
      <vt:lpstr>Accidental pinholes</vt:lpstr>
      <vt:lpstr>Accidental pinholes</vt:lpstr>
      <vt:lpstr>Geometry for recognition</vt:lpstr>
      <vt:lpstr>The math</vt:lpstr>
      <vt:lpstr>The math</vt:lpstr>
      <vt:lpstr>The math</vt:lpstr>
      <vt:lpstr>The math</vt:lpstr>
      <vt:lpstr>Geometry for recognition</vt:lpstr>
      <vt:lpstr>Changing coordinate systems</vt:lpstr>
      <vt:lpstr>Changing coordinate systems</vt:lpstr>
      <vt:lpstr>Changing coordinate systems</vt:lpstr>
      <vt:lpstr>Changing coordinate systems</vt:lpstr>
      <vt:lpstr>Changing coordinate systems</vt:lpstr>
      <vt:lpstr>Changing coordinate systems</vt:lpstr>
      <vt:lpstr>Rotations and translations</vt:lpstr>
      <vt:lpstr>Properties of rotation matrices</vt:lpstr>
      <vt:lpstr>Properties of rotation matrices</vt:lpstr>
      <vt:lpstr>Rotation matrices</vt:lpstr>
      <vt:lpstr>Rotation matrices from axis and angle</vt:lpstr>
      <vt:lpstr>Rotation matrices from axis and angle</vt:lpstr>
      <vt:lpstr>Translations</vt:lpstr>
      <vt:lpstr>Putting everything together</vt:lpstr>
      <vt:lpstr>The projection equation</vt:lpstr>
      <vt:lpstr>Is projection linear?</vt:lpstr>
      <vt:lpstr>Can projection be represented as a matrix multiplication?</vt:lpstr>
      <vt:lpstr>The space of rays</vt:lpstr>
      <vt:lpstr>Projective space</vt:lpstr>
      <vt:lpstr>Projective space and homogenous coordinates</vt:lpstr>
      <vt:lpstr>Homogenous coordinates</vt:lpstr>
      <vt:lpstr>Why homogenous coordinates?</vt:lpstr>
      <vt:lpstr>Why homogenous coordinates?</vt:lpstr>
      <vt:lpstr>Why homogenous coordinates?</vt:lpstr>
      <vt:lpstr>Homogenous coordinates</vt:lpstr>
      <vt:lpstr>Homogenous coordinates</vt:lpstr>
      <vt:lpstr>Perspective projection in homogenous coordinates</vt:lpstr>
      <vt:lpstr>More about matrix transformations</vt:lpstr>
      <vt:lpstr>More about matrix transformations</vt:lpstr>
      <vt:lpstr>More about matrix transformations</vt:lpstr>
      <vt:lpstr>More about matrix transformations</vt:lpstr>
      <vt:lpstr>More about matrix transformations</vt:lpstr>
      <vt:lpstr>Matrix transformations in 2D</vt:lpstr>
      <vt:lpstr>Perspective projection in homogenous coordinates</vt:lpstr>
      <vt:lpstr>Matrix transformations in 2D</vt:lpstr>
      <vt:lpstr>Final perspective projection</vt:lpstr>
      <vt:lpstr>Final perspective projection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Geometry of Image Formation</dc:title>
  <dc:creator>Bharath Hariharan</dc:creator>
  <cp:lastModifiedBy>Bharath Hariharan</cp:lastModifiedBy>
  <cp:revision>66</cp:revision>
  <cp:lastPrinted>2018-08-28T14:46:40Z</cp:lastPrinted>
  <dcterms:created xsi:type="dcterms:W3CDTF">2018-02-27T19:10:17Z</dcterms:created>
  <dcterms:modified xsi:type="dcterms:W3CDTF">2018-08-28T17:07:14Z</dcterms:modified>
</cp:coreProperties>
</file>