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307" r:id="rId3"/>
    <p:sldId id="308" r:id="rId4"/>
    <p:sldId id="329" r:id="rId5"/>
    <p:sldId id="309" r:id="rId6"/>
    <p:sldId id="310" r:id="rId7"/>
    <p:sldId id="311" r:id="rId8"/>
    <p:sldId id="324" r:id="rId9"/>
    <p:sldId id="325" r:id="rId10"/>
    <p:sldId id="260" r:id="rId11"/>
    <p:sldId id="295" r:id="rId12"/>
    <p:sldId id="258" r:id="rId13"/>
    <p:sldId id="257" r:id="rId14"/>
    <p:sldId id="259" r:id="rId15"/>
    <p:sldId id="265" r:id="rId16"/>
    <p:sldId id="264" r:id="rId17"/>
    <p:sldId id="326" r:id="rId18"/>
    <p:sldId id="262" r:id="rId19"/>
    <p:sldId id="298" r:id="rId20"/>
    <p:sldId id="314" r:id="rId21"/>
    <p:sldId id="315" r:id="rId22"/>
    <p:sldId id="302" r:id="rId23"/>
    <p:sldId id="296" r:id="rId24"/>
    <p:sldId id="297" r:id="rId25"/>
    <p:sldId id="299" r:id="rId26"/>
    <p:sldId id="316" r:id="rId27"/>
    <p:sldId id="269" r:id="rId28"/>
    <p:sldId id="270" r:id="rId29"/>
    <p:sldId id="267" r:id="rId30"/>
    <p:sldId id="290" r:id="rId31"/>
    <p:sldId id="268" r:id="rId32"/>
    <p:sldId id="301" r:id="rId33"/>
    <p:sldId id="300" r:id="rId34"/>
    <p:sldId id="317" r:id="rId35"/>
    <p:sldId id="319" r:id="rId36"/>
    <p:sldId id="318" r:id="rId37"/>
    <p:sldId id="305" r:id="rId38"/>
    <p:sldId id="306" r:id="rId39"/>
    <p:sldId id="323" r:id="rId40"/>
    <p:sldId id="293" r:id="rId41"/>
    <p:sldId id="292" r:id="rId42"/>
    <p:sldId id="275" r:id="rId43"/>
    <p:sldId id="291" r:id="rId44"/>
    <p:sldId id="277" r:id="rId45"/>
    <p:sldId id="278" r:id="rId46"/>
    <p:sldId id="279" r:id="rId47"/>
    <p:sldId id="283" r:id="rId48"/>
    <p:sldId id="282" r:id="rId49"/>
    <p:sldId id="285" r:id="rId50"/>
    <p:sldId id="286" r:id="rId51"/>
    <p:sldId id="287" r:id="rId52"/>
    <p:sldId id="288" r:id="rId53"/>
    <p:sldId id="320" r:id="rId54"/>
    <p:sldId id="294" r:id="rId55"/>
    <p:sldId id="322" r:id="rId56"/>
    <p:sldId id="289" r:id="rId57"/>
    <p:sldId id="312" r:id="rId58"/>
    <p:sldId id="327" r:id="rId59"/>
    <p:sldId id="328" r:id="rId60"/>
    <p:sldId id="3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3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7"/>
    <p:restoredTop sz="78498"/>
  </p:normalViewPr>
  <p:slideViewPr>
    <p:cSldViewPr snapToGrid="0" snapToObjects="1">
      <p:cViewPr varScale="1">
        <p:scale>
          <a:sx n="91" d="100"/>
          <a:sy n="91" d="100"/>
        </p:scale>
        <p:origin x="11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AE6B0-A69D-B14E-ADCE-E3BD87FE80AF}" type="datetimeFigureOut">
              <a:rPr lang="en-US" smtClean="0"/>
              <a:t>8/23/18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6FD40-AE4A-D644-BFBB-A8EF64A8E9FE}" type="slidenum">
              <a:rPr lang="en-US" smtClean="0"/>
              <a:t>‹#›</a:t>
            </a:fld>
            <a:endParaRPr lang="en-US"/>
          </a:p>
        </p:txBody>
      </p:sp>
    </p:spTree>
    <p:extLst>
      <p:ext uri="{BB962C8B-B14F-4D97-AF65-F5344CB8AC3E}">
        <p14:creationId xmlns:p14="http://schemas.microsoft.com/office/powerpoint/2010/main" val="174931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a:t>
            </a:fld>
            <a:endParaRPr lang="en-US"/>
          </a:p>
        </p:txBody>
      </p:sp>
    </p:spTree>
    <p:extLst>
      <p:ext uri="{BB962C8B-B14F-4D97-AF65-F5344CB8AC3E}">
        <p14:creationId xmlns:p14="http://schemas.microsoft.com/office/powerpoint/2010/main" val="167722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26</a:t>
            </a:fld>
            <a:endParaRPr lang="en-US"/>
          </a:p>
        </p:txBody>
      </p:sp>
    </p:spTree>
    <p:extLst>
      <p:ext uri="{BB962C8B-B14F-4D97-AF65-F5344CB8AC3E}">
        <p14:creationId xmlns:p14="http://schemas.microsoft.com/office/powerpoint/2010/main" val="3200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do you see something weird</a:t>
            </a:r>
            <a:r>
              <a:rPr lang="en-US" baseline="0" dirty="0"/>
              <a:t> in this photograph of a Hollywood actor?</a:t>
            </a:r>
          </a:p>
          <a:p>
            <a:r>
              <a:rPr lang="en-US" baseline="0" dirty="0"/>
              <a:t>Do you think the actor’s body is this?</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27</a:t>
            </a:fld>
            <a:endParaRPr lang="en-US"/>
          </a:p>
        </p:txBody>
      </p:sp>
    </p:spTree>
    <p:extLst>
      <p:ext uri="{BB962C8B-B14F-4D97-AF65-F5344CB8AC3E}">
        <p14:creationId xmlns:p14="http://schemas.microsoft.com/office/powerpoint/2010/main" val="392203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the thing is, a lot of the animal life on this planet has evolved to take advantage of this ambiguity, through camouflage.</a:t>
            </a:r>
          </a:p>
          <a:p>
            <a:r>
              <a:rPr lang="en-US" baseline="0" dirty="0"/>
              <a:t>Do you see the spider in here?</a:t>
            </a:r>
          </a:p>
          <a:p>
            <a:r>
              <a:rPr lang="en-US" baseline="0" dirty="0"/>
              <a:t>If we want a system that can detect spiders and lions and tigers and leopards in their natural environments, well we have to find a way around this ambiguity.</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28</a:t>
            </a:fld>
            <a:endParaRPr lang="en-US"/>
          </a:p>
        </p:txBody>
      </p:sp>
    </p:spTree>
    <p:extLst>
      <p:ext uri="{BB962C8B-B14F-4D97-AF65-F5344CB8AC3E}">
        <p14:creationId xmlns:p14="http://schemas.microsoft.com/office/powerpoint/2010/main" val="397688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if this ambiguity</a:t>
            </a:r>
            <a:r>
              <a:rPr lang="en-US" baseline="0" dirty="0"/>
              <a:t> is not enough, a lot of things in the world can change shape and can look very different when you look at them from different directions. This mimic octopus here is a particularly egregious example, as it intentionally pretends to be something else.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29</a:t>
            </a:fld>
            <a:endParaRPr lang="en-US"/>
          </a:p>
        </p:txBody>
      </p:sp>
    </p:spTree>
    <p:extLst>
      <p:ext uri="{BB962C8B-B14F-4D97-AF65-F5344CB8AC3E}">
        <p14:creationId xmlns:p14="http://schemas.microsoft.com/office/powerpoint/2010/main" val="307269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there is also a lot of variation among instances of the same kind of object.</a:t>
            </a:r>
          </a:p>
          <a:p>
            <a:r>
              <a:rPr lang="en-US" baseline="0" dirty="0"/>
              <a:t>This here, for example, is a very weird kind of chair.</a:t>
            </a:r>
          </a:p>
          <a:p>
            <a:r>
              <a:rPr lang="en-US" baseline="0" dirty="0"/>
              <a:t>It looks nothing like a chair, but it offers exactly the same functionality as a chair.</a:t>
            </a:r>
          </a:p>
          <a:p>
            <a:r>
              <a:rPr lang="en-US" baseline="0" dirty="0"/>
              <a:t>Our vision systems need to ignore, or be invariant to, such vast variations, and recognize things for what they really are.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30</a:t>
            </a:fld>
            <a:endParaRPr lang="en-US"/>
          </a:p>
        </p:txBody>
      </p:sp>
    </p:spTree>
    <p:extLst>
      <p:ext uri="{BB962C8B-B14F-4D97-AF65-F5344CB8AC3E}">
        <p14:creationId xmlns:p14="http://schemas.microsoft.com/office/powerpoint/2010/main" val="49766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a:t>
            </a:r>
            <a:r>
              <a:rPr lang="en-US" baseline="0" dirty="0"/>
              <a:t> time, two things might look very similar, but be completely different. For example, these are two different species of birds even though they look very similar.</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31</a:t>
            </a:fld>
            <a:endParaRPr lang="en-US"/>
          </a:p>
        </p:txBody>
      </p:sp>
    </p:spTree>
    <p:extLst>
      <p:ext uri="{BB962C8B-B14F-4D97-AF65-F5344CB8AC3E}">
        <p14:creationId xmlns:p14="http://schemas.microsoft.com/office/powerpoint/2010/main" val="378941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handle these problems there are a couple of tools that we vision researchers have.</a:t>
            </a:r>
          </a:p>
          <a:p>
            <a:r>
              <a:rPr lang="en-US" dirty="0"/>
              <a:t>The first is that of geometry and physics.</a:t>
            </a:r>
          </a:p>
          <a:p>
            <a:r>
              <a:rPr lang="en-US" dirty="0"/>
              <a:t>We know very well the physics and </a:t>
            </a:r>
            <a:r>
              <a:rPr lang="en-US" dirty="0" err="1"/>
              <a:t>maths</a:t>
            </a:r>
            <a:r>
              <a:rPr lang="en-US" dirty="0"/>
              <a:t> behind image formation, and we understand the</a:t>
            </a:r>
            <a:r>
              <a:rPr lang="en-US" baseline="0" dirty="0"/>
              <a:t> impacts this has. </a:t>
            </a:r>
          </a:p>
          <a:p>
            <a:r>
              <a:rPr lang="en-US" baseline="0" dirty="0"/>
              <a:t>For example, we know that farther objects in an image often tend to be higher and smaller, and parallel lines often converge.</a:t>
            </a:r>
          </a:p>
          <a:p>
            <a:r>
              <a:rPr lang="en-US" baseline="0" dirty="0"/>
              <a:t>In this course we will understand how these effects come into being.</a:t>
            </a:r>
          </a:p>
        </p:txBody>
      </p:sp>
      <p:sp>
        <p:nvSpPr>
          <p:cNvPr id="4" name="Slide Number Placeholder 3"/>
          <p:cNvSpPr>
            <a:spLocks noGrp="1"/>
          </p:cNvSpPr>
          <p:nvPr>
            <p:ph type="sldNum" sz="quarter" idx="10"/>
          </p:nvPr>
        </p:nvSpPr>
        <p:spPr/>
        <p:txBody>
          <a:bodyPr/>
          <a:lstStyle/>
          <a:p>
            <a:fld id="{C566FD40-AE4A-D644-BFBB-A8EF64A8E9FE}" type="slidenum">
              <a:rPr lang="en-US" smtClean="0"/>
              <a:t>34</a:t>
            </a:fld>
            <a:endParaRPr lang="en-US"/>
          </a:p>
        </p:txBody>
      </p:sp>
    </p:spTree>
    <p:extLst>
      <p:ext uri="{BB962C8B-B14F-4D97-AF65-F5344CB8AC3E}">
        <p14:creationId xmlns:p14="http://schemas.microsoft.com/office/powerpoint/2010/main" val="907820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taken</a:t>
            </a:r>
            <a:r>
              <a:rPr lang="en-US" baseline="0" dirty="0"/>
              <a:t> such geometric reasoning quite a distance. For example, in this paper from 2009, they used this geometry to reconstruct major tourist destinations from nothing but user uploaded photographs on the internet.</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36</a:t>
            </a:fld>
            <a:endParaRPr lang="en-US"/>
          </a:p>
        </p:txBody>
      </p:sp>
    </p:spTree>
    <p:extLst>
      <p:ext uri="{BB962C8B-B14F-4D97-AF65-F5344CB8AC3E}">
        <p14:creationId xmlns:p14="http://schemas.microsoft.com/office/powerpoint/2010/main" val="192765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physics of image formation, we also</a:t>
            </a:r>
            <a:r>
              <a:rPr lang="en-US" baseline="0" dirty="0"/>
              <a:t> know certain properties about the physical world that can constrain potentially ambiguous solutions.</a:t>
            </a:r>
          </a:p>
          <a:p>
            <a:r>
              <a:rPr lang="en-US" baseline="0" dirty="0"/>
              <a:t>For example, consider this image.</a:t>
            </a:r>
          </a:p>
          <a:p>
            <a:r>
              <a:rPr lang="en-US" baseline="0" dirty="0"/>
              <a:t>The geometry of image formation doesn’t tell us much here.</a:t>
            </a:r>
          </a:p>
          <a:p>
            <a:r>
              <a:rPr lang="en-US" baseline="0" dirty="0"/>
              <a:t>This image could have been created in a bunch of ways.</a:t>
            </a:r>
          </a:p>
          <a:p>
            <a:r>
              <a:rPr lang="en-US" baseline="0" dirty="0"/>
              <a:t>It could be created by a painter simply painting this pattern on a canvas.</a:t>
            </a:r>
          </a:p>
          <a:p>
            <a:r>
              <a:rPr lang="en-US" baseline="0" dirty="0"/>
              <a:t>It could be created by a sculptor or sheet metal worker, who cuts and bends metals to reproduce this effect.</a:t>
            </a:r>
          </a:p>
          <a:p>
            <a:r>
              <a:rPr lang="en-US" baseline="0" dirty="0"/>
              <a:t>Or it could be created by a gaffer, who will move the lights around in a complicated way until this pattern is found.</a:t>
            </a:r>
          </a:p>
          <a:p>
            <a:r>
              <a:rPr lang="en-US" baseline="0" dirty="0"/>
              <a:t>However, we perceive this image to be of a single piece of metal, with a painted stripe, bent in an S-shape.</a:t>
            </a:r>
          </a:p>
          <a:p>
            <a:r>
              <a:rPr lang="en-US" baseline="0" dirty="0"/>
              <a:t>Why?</a:t>
            </a:r>
          </a:p>
          <a:p>
            <a:r>
              <a:rPr lang="en-US" baseline="0" dirty="0"/>
              <a:t>It is because in the real world, complicated pieces of sculpting, painting or lighting are rare.</a:t>
            </a:r>
          </a:p>
          <a:p>
            <a:r>
              <a:rPr lang="en-US" baseline="0" dirty="0"/>
              <a:t>This hypothesis is the simplest one in a physical sense.</a:t>
            </a:r>
          </a:p>
          <a:p>
            <a:r>
              <a:rPr lang="en-US" baseline="0" dirty="0"/>
              <a:t>Thus, here we are using a “prior”: an </a:t>
            </a:r>
            <a:r>
              <a:rPr lang="en-US" baseline="0" dirty="0" err="1"/>
              <a:t>asumption</a:t>
            </a:r>
            <a:r>
              <a:rPr lang="en-US" baseline="0" dirty="0"/>
              <a:t> that simpler hypotheses are more likely.</a:t>
            </a:r>
          </a:p>
        </p:txBody>
      </p:sp>
      <p:sp>
        <p:nvSpPr>
          <p:cNvPr id="4" name="Slide Number Placeholder 3"/>
          <p:cNvSpPr>
            <a:spLocks noGrp="1"/>
          </p:cNvSpPr>
          <p:nvPr>
            <p:ph type="sldNum" sz="quarter" idx="10"/>
          </p:nvPr>
        </p:nvSpPr>
        <p:spPr/>
        <p:txBody>
          <a:bodyPr/>
          <a:lstStyle/>
          <a:p>
            <a:fld id="{C566FD40-AE4A-D644-BFBB-A8EF64A8E9FE}" type="slidenum">
              <a:rPr lang="en-US" smtClean="0"/>
              <a:t>37</a:t>
            </a:fld>
            <a:endParaRPr lang="en-US"/>
          </a:p>
        </p:txBody>
      </p:sp>
    </p:spTree>
    <p:extLst>
      <p:ext uri="{BB962C8B-B14F-4D97-AF65-F5344CB8AC3E}">
        <p14:creationId xmlns:p14="http://schemas.microsoft.com/office/powerpoint/2010/main" val="129765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such</a:t>
            </a:r>
            <a:r>
              <a:rPr lang="en-US" baseline="0" dirty="0"/>
              <a:t> priors to understand the shape of an object from a single image.</a:t>
            </a:r>
          </a:p>
          <a:p>
            <a:r>
              <a:rPr lang="en-US" baseline="0" dirty="0"/>
              <a:t>That is what the authors of this paper did.</a:t>
            </a:r>
          </a:p>
          <a:p>
            <a:r>
              <a:rPr lang="en-US" baseline="0" dirty="0"/>
              <a:t>On the top right is the shape of the object, and on the bottom left is the paint.</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38</a:t>
            </a:fld>
            <a:endParaRPr lang="en-US"/>
          </a:p>
        </p:txBody>
      </p:sp>
    </p:spTree>
    <p:extLst>
      <p:ext uri="{BB962C8B-B14F-4D97-AF65-F5344CB8AC3E}">
        <p14:creationId xmlns:p14="http://schemas.microsoft.com/office/powerpoint/2010/main" val="144564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Fairly broadly speaking,</a:t>
            </a:r>
            <a:r>
              <a:rPr lang="en-US" baseline="0" dirty="0"/>
              <a:t> the goal of CV is to extract information out of visual data.</a:t>
            </a:r>
          </a:p>
          <a:p>
            <a:r>
              <a:rPr lang="en-US" baseline="0" dirty="0"/>
              <a:t>But what kind of information?</a:t>
            </a:r>
          </a:p>
          <a:p>
            <a:r>
              <a:rPr lang="en-US" baseline="0" dirty="0"/>
              <a:t>Ideally information that the system can use to perform some action: for a robot, it might be navigating the world, or picking up and manipulating things etc. For an internet company, it might be blocking the content, or describing it in words to a human purveyor. For an AR system, it might be to render a particular object in a certain way.</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10</a:t>
            </a:fld>
            <a:endParaRPr lang="en-US"/>
          </a:p>
        </p:txBody>
      </p:sp>
    </p:spTree>
    <p:extLst>
      <p:ext uri="{BB962C8B-B14F-4D97-AF65-F5344CB8AC3E}">
        <p14:creationId xmlns:p14="http://schemas.microsoft.com/office/powerpoint/2010/main" val="1822815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second major tool we have is machine learning.</a:t>
            </a:r>
          </a:p>
          <a:p>
            <a:r>
              <a:rPr lang="en-US" baseline="0" dirty="0"/>
              <a:t>A major breakthrough in the past decade has been the re-discovery of black-box machine learning techniques, in particular convolutional networks.</a:t>
            </a:r>
          </a:p>
          <a:p>
            <a:r>
              <a:rPr lang="en-US" baseline="0" dirty="0"/>
              <a:t>You give these things a dataset of input, output pairs, and they learn to map inputs to outputs.</a:t>
            </a:r>
          </a:p>
          <a:p>
            <a:r>
              <a:rPr lang="en-US" baseline="0" dirty="0"/>
              <a:t>They seem to be especially effective on images.</a:t>
            </a:r>
          </a:p>
          <a:p>
            <a:endParaRPr lang="en-US" baseline="0" dirty="0"/>
          </a:p>
          <a:p>
            <a:r>
              <a:rPr lang="en-US" baseline="0" dirty="0"/>
              <a:t>Note that I said “Re-discovered”. These were techniques that were invented in the 80’s, or even before that. But it turns out that where they really shine is data. The more data you have, the better they are.</a:t>
            </a:r>
          </a:p>
        </p:txBody>
      </p:sp>
      <p:sp>
        <p:nvSpPr>
          <p:cNvPr id="4" name="Slide Number Placeholder 3"/>
          <p:cNvSpPr>
            <a:spLocks noGrp="1"/>
          </p:cNvSpPr>
          <p:nvPr>
            <p:ph type="sldNum" sz="quarter" idx="10"/>
          </p:nvPr>
        </p:nvSpPr>
        <p:spPr/>
        <p:txBody>
          <a:bodyPr/>
          <a:lstStyle/>
          <a:p>
            <a:fld id="{FBB6C228-F7BE-8C40-8CDA-F98A99B708A6}" type="slidenum">
              <a:rPr lang="en-US" smtClean="0"/>
              <a:t>40</a:t>
            </a:fld>
            <a:endParaRPr lang="en-US"/>
          </a:p>
        </p:txBody>
      </p:sp>
    </p:spTree>
    <p:extLst>
      <p:ext uri="{BB962C8B-B14F-4D97-AF65-F5344CB8AC3E}">
        <p14:creationId xmlns:p14="http://schemas.microsoft.com/office/powerpoint/2010/main" val="713696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means that the key to getting them to work this past decade was the availability of large labeled datasets.</a:t>
            </a:r>
          </a:p>
          <a:p>
            <a:r>
              <a:rPr lang="en-US" baseline="0" dirty="0"/>
              <a:t>To get these datasets, we had to take the freely available massive collection of images on the web and get them annotated by human beings. This annotation takes a lot of effort: it is tedious effort for the people labeling the image, and it is effort for the people designing the annotation interface, collecting the data, curating it and so on.</a:t>
            </a:r>
          </a:p>
          <a:p>
            <a:endParaRPr lang="en-US" baseline="0" dirty="0"/>
          </a:p>
          <a:p>
            <a:r>
              <a:rPr lang="en-US" baseline="0" dirty="0"/>
              <a:t>ImageNet was one of the datasets collected at this scale, and it is what led to the sudden rediscovery of convolutional networks.</a:t>
            </a:r>
          </a:p>
          <a:p>
            <a:r>
              <a:rPr lang="en-US" baseline="0" dirty="0"/>
              <a:t>ImageNet contains a million images, and each image is associated with a single label, which is 1 out of 1000 classes.</a:t>
            </a:r>
          </a:p>
          <a:p>
            <a:r>
              <a:rPr lang="en-US" baseline="0" dirty="0"/>
              <a:t>Using this dataset and with convolutional networks, you can teach machines to label each image with the same set of 1000 classes.</a:t>
            </a:r>
          </a:p>
        </p:txBody>
      </p:sp>
      <p:sp>
        <p:nvSpPr>
          <p:cNvPr id="4" name="Slide Number Placeholder 3"/>
          <p:cNvSpPr>
            <a:spLocks noGrp="1"/>
          </p:cNvSpPr>
          <p:nvPr>
            <p:ph type="sldNum" sz="quarter" idx="10"/>
          </p:nvPr>
        </p:nvSpPr>
        <p:spPr/>
        <p:txBody>
          <a:bodyPr/>
          <a:lstStyle/>
          <a:p>
            <a:fld id="{C566FD40-AE4A-D644-BFBB-A8EF64A8E9FE}" type="slidenum">
              <a:rPr lang="en-US" smtClean="0"/>
              <a:t>41</a:t>
            </a:fld>
            <a:endParaRPr lang="en-US"/>
          </a:p>
        </p:txBody>
      </p:sp>
    </p:spTree>
    <p:extLst>
      <p:ext uri="{BB962C8B-B14F-4D97-AF65-F5344CB8AC3E}">
        <p14:creationId xmlns:p14="http://schemas.microsoft.com/office/powerpoint/2010/main" val="62044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taken this farther, and instead of just getting</a:t>
            </a:r>
            <a:r>
              <a:rPr lang="en-US" baseline="0" dirty="0"/>
              <a:t> class labels (“is this a cat or not”), they asked humans to mark the precise boundaries of objects. And now from this massive amount of data, you can teach machines how to do the same task.</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42</a:t>
            </a:fld>
            <a:endParaRPr lang="en-US"/>
          </a:p>
        </p:txBody>
      </p:sp>
    </p:spTree>
    <p:extLst>
      <p:ext uri="{BB962C8B-B14F-4D97-AF65-F5344CB8AC3E}">
        <p14:creationId xmlns:p14="http://schemas.microsoft.com/office/powerpoint/2010/main" val="1157856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top performing modern system that marks</a:t>
            </a:r>
            <a:r>
              <a:rPr lang="en-US" baseline="0" dirty="0"/>
              <a:t> the boundaries of a bunch of objects, trained on the same kind of data.</a:t>
            </a:r>
          </a:p>
          <a:p>
            <a:endParaRPr lang="en-US" baseline="0" dirty="0"/>
          </a:p>
          <a:p>
            <a:r>
              <a:rPr lang="en-US" baseline="0" dirty="0"/>
              <a:t>In this course, we will go into some of these machine learning models and their key ideas.</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43</a:t>
            </a:fld>
            <a:endParaRPr lang="en-US"/>
          </a:p>
        </p:txBody>
      </p:sp>
    </p:spTree>
    <p:extLst>
      <p:ext uri="{BB962C8B-B14F-4D97-AF65-F5344CB8AC3E}">
        <p14:creationId xmlns:p14="http://schemas.microsoft.com/office/powerpoint/2010/main" val="151736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approach of collecting data, getting humans to label them, and then teaching machines to do the same thing using this data, </a:t>
            </a:r>
            <a:r>
              <a:rPr lang="en-US" baseline="0" dirty="0" err="1"/>
              <a:t>jas</a:t>
            </a:r>
            <a:r>
              <a:rPr lang="en-US" baseline="0" dirty="0"/>
              <a:t> proven to be surprisingly general. You can also get people to label which image patch is in shadow or which is in light, and then use it to teach computers to do the same thing.</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44</a:t>
            </a:fld>
            <a:endParaRPr lang="en-US"/>
          </a:p>
        </p:txBody>
      </p:sp>
    </p:spTree>
    <p:extLst>
      <p:ext uri="{BB962C8B-B14F-4D97-AF65-F5344CB8AC3E}">
        <p14:creationId xmlns:p14="http://schemas.microsoft.com/office/powerpoint/2010/main" val="206833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output of a fairly middle-of-the-rung</a:t>
            </a:r>
            <a:r>
              <a:rPr lang="en-US" baseline="0" dirty="0"/>
              <a:t> system that has been trained to mark boundaries of objects, divide them into parts, estimate the orientation of the surface and so on. As you can see, it actually works fairly well.</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45</a:t>
            </a:fld>
            <a:endParaRPr lang="en-US"/>
          </a:p>
        </p:txBody>
      </p:sp>
    </p:spTree>
    <p:extLst>
      <p:ext uri="{BB962C8B-B14F-4D97-AF65-F5344CB8AC3E}">
        <p14:creationId xmlns:p14="http://schemas.microsoft.com/office/powerpoint/2010/main" val="170558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what next? What’s driving the field in  the coming years?</a:t>
            </a:r>
          </a:p>
          <a:p>
            <a:r>
              <a:rPr lang="en-US" dirty="0"/>
              <a:t>The first obvious thing is to just make the existing systems better and better.</a:t>
            </a:r>
          </a:p>
          <a:p>
            <a:r>
              <a:rPr lang="en-US" dirty="0"/>
              <a:t>For instance, a line of work has</a:t>
            </a:r>
            <a:r>
              <a:rPr lang="en-US" baseline="0" dirty="0"/>
              <a:t> been developing stronger and stronger convolutional networks that extract more and more signal out of the data.</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46</a:t>
            </a:fld>
            <a:endParaRPr lang="en-US"/>
          </a:p>
        </p:txBody>
      </p:sp>
    </p:spTree>
    <p:extLst>
      <p:ext uri="{BB962C8B-B14F-4D97-AF65-F5344CB8AC3E}">
        <p14:creationId xmlns:p14="http://schemas.microsoft.com/office/powerpoint/2010/main" val="1867569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different direction is to get computer</a:t>
            </a:r>
            <a:r>
              <a:rPr lang="en-US" baseline="0" dirty="0"/>
              <a:t> vision systems to do more.</a:t>
            </a:r>
          </a:p>
          <a:p>
            <a:r>
              <a:rPr lang="en-US" baseline="0" dirty="0"/>
              <a:t>For example, a recent line of work asks: can we get computers to answer really arbitrary questions about images?</a:t>
            </a:r>
          </a:p>
          <a:p>
            <a:r>
              <a:rPr lang="en-US" baseline="0" dirty="0"/>
              <a:t>In this case, perhaps the computer needs to not only identify objects in the scene, but reason about the relationships between the objects and perhaps even understand what is actually going on.</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47</a:t>
            </a:fld>
            <a:endParaRPr lang="en-US"/>
          </a:p>
        </p:txBody>
      </p:sp>
    </p:spTree>
    <p:extLst>
      <p:ext uri="{BB962C8B-B14F-4D97-AF65-F5344CB8AC3E}">
        <p14:creationId xmlns:p14="http://schemas.microsoft.com/office/powerpoint/2010/main" val="1123609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a:t>
            </a:r>
            <a:r>
              <a:rPr lang="en-US" baseline="0" dirty="0"/>
              <a:t> described these two tools, one geometry and the other data, and techniques based on these have often inhabited two parallel universes till now. This is changing. For example, in this work, the authors tried to use geometry to constrain what our black box machine learning models were learning.</a:t>
            </a:r>
          </a:p>
          <a:p>
            <a:r>
              <a:rPr lang="en-US" baseline="0" dirty="0"/>
              <a:t>I won’t go into details here, but the basic idea is to make sure the outputs produced by the machine learning model are consistent geometrically.</a:t>
            </a:r>
            <a:endParaRPr lang="en-US" dirty="0"/>
          </a:p>
          <a:p>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48</a:t>
            </a:fld>
            <a:endParaRPr lang="en-US"/>
          </a:p>
        </p:txBody>
      </p:sp>
    </p:spTree>
    <p:extLst>
      <p:ext uri="{BB962C8B-B14F-4D97-AF65-F5344CB8AC3E}">
        <p14:creationId xmlns:p14="http://schemas.microsoft.com/office/powerpoint/2010/main" val="1392587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I</a:t>
            </a:r>
            <a:r>
              <a:rPr lang="en-US" baseline="0" dirty="0"/>
              <a:t> mentioned that our current machine learning models require tons and tons of labeled data. </a:t>
            </a:r>
          </a:p>
          <a:p>
            <a:r>
              <a:rPr lang="en-US" baseline="0" dirty="0"/>
              <a:t>This massive amount of labeling is really expensive.</a:t>
            </a:r>
          </a:p>
          <a:p>
            <a:r>
              <a:rPr lang="en-US" baseline="0" dirty="0"/>
              <a:t>It is also completely unlike how humans learn.</a:t>
            </a:r>
          </a:p>
          <a:p>
            <a:r>
              <a:rPr lang="en-US" baseline="0" dirty="0"/>
              <a:t>We can understand new objects and new categories from very little data.</a:t>
            </a:r>
          </a:p>
          <a:p>
            <a:r>
              <a:rPr lang="en-US" baseline="0" dirty="0"/>
              <a:t>For example</a:t>
            </a:r>
            <a:r>
              <a:rPr lang="mr-IN" baseline="0" dirty="0"/>
              <a:t>…</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49</a:t>
            </a:fld>
            <a:endParaRPr lang="en-US"/>
          </a:p>
        </p:txBody>
      </p:sp>
    </p:spTree>
    <p:extLst>
      <p:ext uri="{BB962C8B-B14F-4D97-AF65-F5344CB8AC3E}">
        <p14:creationId xmlns:p14="http://schemas.microsoft.com/office/powerpoint/2010/main" val="112957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goal of CV is to extract enough information from visual data to make good decisions or take good actions.</a:t>
            </a:r>
          </a:p>
          <a:p>
            <a:r>
              <a:rPr lang="en-US" baseline="0" dirty="0"/>
              <a:t>What enough is, will depend on what decision we want to take.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11</a:t>
            </a:fld>
            <a:endParaRPr lang="en-US"/>
          </a:p>
        </p:txBody>
      </p:sp>
    </p:spTree>
    <p:extLst>
      <p:ext uri="{BB962C8B-B14F-4D97-AF65-F5344CB8AC3E}">
        <p14:creationId xmlns:p14="http://schemas.microsoft.com/office/powerpoint/2010/main" val="429626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aspect of human vision is that a lot of the development of the visual senses happens before infants learn anything about cats or dogs or cars. In fact, one could argue that a majority of the visual learning happens without any “class labels” at all. Indeed, you have likely never seen a parent show a kid a thousand different cars before she understands what a car is. What are humans doing, and again, can we replicate that in machines. This general question is the subject of much research. In this paper that I was involved in, we tried to use the idea that human infants see videos, not images, and in videos, interesting objects seem to pop out.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566FD40-AE4A-D644-BFBB-A8EF64A8E9FE}" type="slidenum">
              <a:rPr lang="en-US" smtClean="0"/>
              <a:t>54</a:t>
            </a:fld>
            <a:endParaRPr lang="en-US"/>
          </a:p>
        </p:txBody>
      </p:sp>
    </p:spTree>
    <p:extLst>
      <p:ext uri="{BB962C8B-B14F-4D97-AF65-F5344CB8AC3E}">
        <p14:creationId xmlns:p14="http://schemas.microsoft.com/office/powerpoint/2010/main" val="1311150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main reason why learning from a few examples is hard is that real-world objects have many modes of variation. For instance, if your category of interest is a particular kind of bird, then that bird can be flying in the sky, perching on a branch, close to the camera, far away, occluded and so on. One or two examples are not enough to cover all these modes of variation. Our key insight is that many of these modes of variation are actually shared across categories. For instance, the same modes of variation will be found in other birds that you may have seen before. So if we can identify recurring modes of variation in categories we have seen, we can try to transfer these to the </a:t>
            </a:r>
            <a:r>
              <a:rPr lang="en-US" baseline="0" dirty="0" err="1"/>
              <a:t>nopvel</a:t>
            </a:r>
            <a:r>
              <a:rPr lang="en-US" baseline="0" dirty="0"/>
              <a:t> class examples we have, and so generate additional training examples.</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55</a:t>
            </a:fld>
            <a:endParaRPr lang="en-US"/>
          </a:p>
        </p:txBody>
      </p:sp>
    </p:spTree>
    <p:extLst>
      <p:ext uri="{BB962C8B-B14F-4D97-AF65-F5344CB8AC3E}">
        <p14:creationId xmlns:p14="http://schemas.microsoft.com/office/powerpoint/2010/main" val="1290551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recall</a:t>
            </a:r>
            <a:r>
              <a:rPr lang="en-US" baseline="0" dirty="0"/>
              <a:t> that I mentioned that a goal of computer vision is to extract enough information from the visual world so that it is useful to some downstream action you want to perform. For example, if you are building a robot that needs to move about in corridors, then you might be using the visual input to build a map, and then planning in that map. Instead of building vision systems to extract the right information, can we instead directly use machine learning to train the system to do the task we are interested in?</a:t>
            </a:r>
          </a:p>
          <a:p>
            <a:r>
              <a:rPr lang="en-US" baseline="0" dirty="0"/>
              <a:t>This has the advantage that we do not need to figure out exactly what it is that the vision system should extract, and also, by doing so maybe the mapping and planning modules can learn to be resistant to the errors in </a:t>
            </a:r>
            <a:r>
              <a:rPr lang="en-US" baseline="0"/>
              <a:t>the vision.</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56</a:t>
            </a:fld>
            <a:endParaRPr lang="en-US"/>
          </a:p>
        </p:txBody>
      </p:sp>
    </p:spTree>
    <p:extLst>
      <p:ext uri="{BB962C8B-B14F-4D97-AF65-F5344CB8AC3E}">
        <p14:creationId xmlns:p14="http://schemas.microsoft.com/office/powerpoint/2010/main" val="22853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Need computer vision to perceive the world</a:t>
            </a:r>
          </a:p>
          <a:p>
            <a:r>
              <a:rPr lang="en-US" baseline="0" dirty="0"/>
              <a:t>Why do we need perception?</a:t>
            </a:r>
          </a:p>
          <a:p>
            <a:r>
              <a:rPr lang="en-US" baseline="0" dirty="0"/>
              <a:t>Example 1: robots in environments humans can’t go, like Mars Rover.</a:t>
            </a:r>
          </a:p>
          <a:p>
            <a:r>
              <a:rPr lang="en-US" baseline="0" dirty="0"/>
              <a:t>Navigating requires understanding environment so as to not bump into nasty things, fall into crevasses etc.</a:t>
            </a:r>
          </a:p>
          <a:p>
            <a:r>
              <a:rPr lang="en-US" baseline="0" dirty="0"/>
              <a:t>Vision useful tool because can ”see” a very large part of the environment, and potentially very far away.</a:t>
            </a:r>
          </a:p>
          <a:p>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12</a:t>
            </a:fld>
            <a:endParaRPr lang="en-US"/>
          </a:p>
        </p:txBody>
      </p:sp>
    </p:spTree>
    <p:extLst>
      <p:ext uri="{BB962C8B-B14F-4D97-AF65-F5344CB8AC3E}">
        <p14:creationId xmlns:p14="http://schemas.microsoft.com/office/powerpoint/2010/main" val="209684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robots in human environments, need to perceive not just obstacles or navigational</a:t>
            </a:r>
            <a:r>
              <a:rPr lang="en-US" baseline="0" dirty="0"/>
              <a:t> stuff but also where humans are, what they are doing, and even what they intend to do. For example, self driving cars need to not only find out if there are pedestrians, but also figure out the intent of the pedestrian: is she going to cross? Should we wait? Etc.</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13</a:t>
            </a:fld>
            <a:endParaRPr lang="en-US"/>
          </a:p>
        </p:txBody>
      </p:sp>
    </p:spTree>
    <p:extLst>
      <p:ext uri="{BB962C8B-B14F-4D97-AF65-F5344CB8AC3E}">
        <p14:creationId xmlns:p14="http://schemas.microsoft.com/office/powerpoint/2010/main" val="114043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Example 2: The internet is full of visual data. Need to understand this visual data to: prune out or flag objectionable content, understand what people like or hate or are looking for, and use that for nefarious purposes like selling things, or help visually impaired people consume this visual content. Example: is this livestream video the video of a crime? Should this be reported and the people apprehended? Is this just news coverage? </a:t>
            </a:r>
          </a:p>
        </p:txBody>
      </p:sp>
      <p:sp>
        <p:nvSpPr>
          <p:cNvPr id="4" name="Slide Number Placeholder 3"/>
          <p:cNvSpPr>
            <a:spLocks noGrp="1"/>
          </p:cNvSpPr>
          <p:nvPr>
            <p:ph type="sldNum" sz="quarter" idx="10"/>
          </p:nvPr>
        </p:nvSpPr>
        <p:spPr/>
        <p:txBody>
          <a:bodyPr/>
          <a:lstStyle/>
          <a:p>
            <a:fld id="{C566FD40-AE4A-D644-BFBB-A8EF64A8E9FE}" type="slidenum">
              <a:rPr lang="en-US" smtClean="0"/>
              <a:t>14</a:t>
            </a:fld>
            <a:endParaRPr lang="en-US"/>
          </a:p>
        </p:txBody>
      </p:sp>
    </p:spTree>
    <p:extLst>
      <p:ext uri="{BB962C8B-B14F-4D97-AF65-F5344CB8AC3E}">
        <p14:creationId xmlns:p14="http://schemas.microsoft.com/office/powerpoint/2010/main" val="102037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3: A big promise</a:t>
            </a:r>
            <a:r>
              <a:rPr lang="en-US" baseline="0" dirty="0"/>
              <a:t> nowadays is AR (Augmented Reality), where we can see virtual things interacting with the real world. This can be used for education, for visualizing in engineering and STEM fields, for playing games and so on. But for virtual things to interact correctly with the real world, need to perceive the real world properly. Is this a table? Should things bounce off of it, or sink into it? Where’s the surface of the table?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15</a:t>
            </a:fld>
            <a:endParaRPr lang="en-US"/>
          </a:p>
        </p:txBody>
      </p:sp>
    </p:spTree>
    <p:extLst>
      <p:ext uri="{BB962C8B-B14F-4D97-AF65-F5344CB8AC3E}">
        <p14:creationId xmlns:p14="http://schemas.microsoft.com/office/powerpoint/2010/main" val="82769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real-life</a:t>
            </a:r>
            <a:r>
              <a:rPr lang="en-US" baseline="0" dirty="0"/>
              <a:t> example of an AR tool that some students built using the </a:t>
            </a:r>
            <a:r>
              <a:rPr lang="en-US" baseline="0" dirty="0" err="1"/>
              <a:t>hololens</a:t>
            </a:r>
            <a:r>
              <a:rPr lang="en-US" baseline="0" dirty="0"/>
              <a:t>.</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16</a:t>
            </a:fld>
            <a:endParaRPr lang="en-US"/>
          </a:p>
        </p:txBody>
      </p:sp>
    </p:spTree>
    <p:extLst>
      <p:ext uri="{BB962C8B-B14F-4D97-AF65-F5344CB8AC3E}">
        <p14:creationId xmlns:p14="http://schemas.microsoft.com/office/powerpoint/2010/main" val="825982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want to check for objectionable content, then we may just want to know what the image is about.</a:t>
            </a:r>
          </a:p>
          <a:p>
            <a:r>
              <a:rPr lang="en-US" baseline="0" dirty="0"/>
              <a:t>In a self driving car, we may want to know if there are any pedestrians, or other cars, in the visual field, and if so, where are they so that we don’t run into them.</a:t>
            </a:r>
          </a:p>
          <a:p>
            <a:r>
              <a:rPr lang="en-US" baseline="0" dirty="0"/>
              <a:t>We may also want to know how they are oriented in space and where they are moving.</a:t>
            </a:r>
          </a:p>
          <a:p>
            <a:r>
              <a:rPr lang="en-US" baseline="0" dirty="0"/>
              <a:t>To navigate the scene successfully, both robots and self driving cars will need to know what the layout of the scene is in 3D.</a:t>
            </a:r>
          </a:p>
          <a:p>
            <a:r>
              <a:rPr lang="en-US" baseline="0" dirty="0"/>
              <a:t>If we are building a robot that has to pick things up, it probably needs to know the location and orientation fairly precisely, but it will also need to know the shape of the object and where it can be grasped.</a:t>
            </a:r>
          </a:p>
          <a:p>
            <a:r>
              <a:rPr lang="en-US" baseline="0" dirty="0"/>
              <a:t>And so on.</a:t>
            </a:r>
          </a:p>
          <a:p>
            <a:r>
              <a:rPr lang="en-US" baseline="0" dirty="0"/>
              <a:t>As humans, we do this fairly easily, and so many of you may not understand why this is so hard. Give example.</a:t>
            </a:r>
          </a:p>
        </p:txBody>
      </p:sp>
      <p:sp>
        <p:nvSpPr>
          <p:cNvPr id="4" name="Slide Number Placeholder 3"/>
          <p:cNvSpPr>
            <a:spLocks noGrp="1"/>
          </p:cNvSpPr>
          <p:nvPr>
            <p:ph type="sldNum" sz="quarter" idx="10"/>
          </p:nvPr>
        </p:nvSpPr>
        <p:spPr/>
        <p:txBody>
          <a:bodyPr/>
          <a:lstStyle/>
          <a:p>
            <a:fld id="{C566FD40-AE4A-D644-BFBB-A8EF64A8E9FE}" type="slidenum">
              <a:rPr lang="en-US" smtClean="0"/>
              <a:t>18</a:t>
            </a:fld>
            <a:endParaRPr lang="en-US"/>
          </a:p>
        </p:txBody>
      </p:sp>
    </p:spTree>
    <p:extLst>
      <p:ext uri="{BB962C8B-B14F-4D97-AF65-F5344CB8AC3E}">
        <p14:creationId xmlns:p14="http://schemas.microsoft.com/office/powerpoint/2010/main" val="10545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8569D7-8561-674A-BC60-BB0787B13EAB}"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27402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569D7-8561-674A-BC60-BB0787B13EAB}"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203815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569D7-8561-674A-BC60-BB0787B13EAB}"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82593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569D7-8561-674A-BC60-BB0787B13EAB}"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135187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8569D7-8561-674A-BC60-BB0787B13EAB}"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58269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8569D7-8561-674A-BC60-BB0787B13EAB}" type="datetimeFigureOut">
              <a:rPr lang="en-US" smtClean="0"/>
              <a:t>8/23/18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81775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8569D7-8561-674A-BC60-BB0787B13EAB}" type="datetimeFigureOut">
              <a:rPr lang="en-US" smtClean="0"/>
              <a:t>8/23/18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9302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8569D7-8561-674A-BC60-BB0787B13EAB}" type="datetimeFigureOut">
              <a:rPr lang="en-US" smtClean="0"/>
              <a:t>8/23/18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15190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569D7-8561-674A-BC60-BB0787B13EAB}" type="datetimeFigureOut">
              <a:rPr lang="en-US" smtClean="0"/>
              <a:t>8/23/18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184531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8569D7-8561-674A-BC60-BB0787B13EAB}" type="datetimeFigureOut">
              <a:rPr lang="en-US" smtClean="0"/>
              <a:t>8/23/18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28057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8569D7-8561-674A-BC60-BB0787B13EAB}" type="datetimeFigureOut">
              <a:rPr lang="en-US" smtClean="0"/>
              <a:t>8/23/18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C8720-BF9B-8D40-A4A3-AF0387713231}" type="slidenum">
              <a:rPr lang="en-US" smtClean="0"/>
              <a:t>‹#›</a:t>
            </a:fld>
            <a:endParaRPr lang="en-US"/>
          </a:p>
        </p:txBody>
      </p:sp>
    </p:spTree>
    <p:extLst>
      <p:ext uri="{BB962C8B-B14F-4D97-AF65-F5344CB8AC3E}">
        <p14:creationId xmlns:p14="http://schemas.microsoft.com/office/powerpoint/2010/main" val="193447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569D7-8561-674A-BC60-BB0787B13EAB}" type="datetimeFigureOut">
              <a:rPr lang="en-US" smtClean="0"/>
              <a:t>8/23/18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C8720-BF9B-8D40-A4A3-AF0387713231}" type="slidenum">
              <a:rPr lang="en-US" smtClean="0"/>
              <a:t>‹#›</a:t>
            </a:fld>
            <a:endParaRPr lang="en-US"/>
          </a:p>
        </p:txBody>
      </p:sp>
    </p:spTree>
    <p:extLst>
      <p:ext uri="{BB962C8B-B14F-4D97-AF65-F5344CB8AC3E}">
        <p14:creationId xmlns:p14="http://schemas.microsoft.com/office/powerpoint/2010/main" val="2037487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JQyDV14-3M&amp;index=3&amp;list=PLSCK7y_AEdoZLOjca-f0yNCtGl1MakBW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The_Treachery_of_Images" TargetMode="External"/><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t-LTWFnGme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kxtQqYLRaSQ"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JhEw6uXRRB8"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cs.cornell.edu/courses/cs6670/2017fa/"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The_Treachery_of_Images#cite_note-Torczyner1-4"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855"/>
            <a:ext cx="9144000" cy="2387600"/>
          </a:xfrm>
        </p:spPr>
        <p:txBody>
          <a:bodyPr/>
          <a:lstStyle/>
          <a:p>
            <a:r>
              <a:rPr lang="en-US" dirty="0"/>
              <a:t>Computer Vision</a:t>
            </a:r>
          </a:p>
        </p:txBody>
      </p:sp>
      <p:sp>
        <p:nvSpPr>
          <p:cNvPr id="3" name="Subtitle 2"/>
          <p:cNvSpPr>
            <a:spLocks noGrp="1"/>
          </p:cNvSpPr>
          <p:nvPr>
            <p:ph type="subTitle" idx="1"/>
          </p:nvPr>
        </p:nvSpPr>
        <p:spPr>
          <a:xfrm>
            <a:off x="1524000" y="2275262"/>
            <a:ext cx="9144000" cy="1655762"/>
          </a:xfrm>
        </p:spPr>
        <p:txBody>
          <a:bodyPr/>
          <a:lstStyle/>
          <a:p>
            <a:r>
              <a:rPr lang="en-US" dirty="0"/>
              <a:t>CS 6670</a:t>
            </a:r>
          </a:p>
        </p:txBody>
      </p:sp>
    </p:spTree>
    <p:extLst>
      <p:ext uri="{BB962C8B-B14F-4D97-AF65-F5344CB8AC3E}">
        <p14:creationId xmlns:p14="http://schemas.microsoft.com/office/powerpoint/2010/main" val="18889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64267" y="1825625"/>
            <a:ext cx="1794933" cy="6127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Extract information from visual data</a:t>
            </a:r>
          </a:p>
        </p:txBody>
      </p:sp>
    </p:spTree>
    <p:extLst>
      <p:ext uri="{BB962C8B-B14F-4D97-AF65-F5344CB8AC3E}">
        <p14:creationId xmlns:p14="http://schemas.microsoft.com/office/powerpoint/2010/main" val="13550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Extract </a:t>
            </a:r>
            <a:r>
              <a:rPr lang="en-US" dirty="0">
                <a:solidFill>
                  <a:srgbClr val="FF0000"/>
                </a:solidFill>
              </a:rPr>
              <a:t>enough information</a:t>
            </a:r>
            <a:r>
              <a:rPr lang="en-US" dirty="0"/>
              <a:t> from visual data to </a:t>
            </a:r>
            <a:r>
              <a:rPr lang="en-US" dirty="0">
                <a:solidFill>
                  <a:srgbClr val="FF0000"/>
                </a:solidFill>
              </a:rPr>
              <a:t>make good decisions</a:t>
            </a:r>
          </a:p>
        </p:txBody>
      </p:sp>
    </p:spTree>
    <p:extLst>
      <p:ext uri="{BB962C8B-B14F-4D97-AF65-F5344CB8AC3E}">
        <p14:creationId xmlns:p14="http://schemas.microsoft.com/office/powerpoint/2010/main" val="21404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 Robotics</a:t>
            </a:r>
          </a:p>
        </p:txBody>
      </p:sp>
      <p:pic>
        <p:nvPicPr>
          <p:cNvPr id="4" name="Picture 3"/>
          <p:cNvPicPr>
            <a:picLocks noChangeAspect="1"/>
          </p:cNvPicPr>
          <p:nvPr/>
        </p:nvPicPr>
        <p:blipFill>
          <a:blip r:embed="rId3"/>
          <a:stretch>
            <a:fillRect/>
          </a:stretch>
        </p:blipFill>
        <p:spPr>
          <a:xfrm>
            <a:off x="2574026" y="1350901"/>
            <a:ext cx="6747396" cy="5397917"/>
          </a:xfrm>
          <a:prstGeom prst="rect">
            <a:avLst/>
          </a:prstGeom>
        </p:spPr>
      </p:pic>
    </p:spTree>
    <p:extLst>
      <p:ext uri="{BB962C8B-B14F-4D97-AF65-F5344CB8AC3E}">
        <p14:creationId xmlns:p14="http://schemas.microsoft.com/office/powerpoint/2010/main" val="108367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 Robotics</a:t>
            </a:r>
          </a:p>
        </p:txBody>
      </p:sp>
      <p:pic>
        <p:nvPicPr>
          <p:cNvPr id="4" name="Picture 3"/>
          <p:cNvPicPr>
            <a:picLocks noChangeAspect="1"/>
          </p:cNvPicPr>
          <p:nvPr/>
        </p:nvPicPr>
        <p:blipFill>
          <a:blip r:embed="rId3"/>
          <a:stretch>
            <a:fillRect/>
          </a:stretch>
        </p:blipFill>
        <p:spPr>
          <a:xfrm>
            <a:off x="2904793" y="1335745"/>
            <a:ext cx="5406693" cy="5034916"/>
          </a:xfrm>
          <a:prstGeom prst="rect">
            <a:avLst/>
          </a:prstGeom>
        </p:spPr>
      </p:pic>
      <p:sp>
        <p:nvSpPr>
          <p:cNvPr id="5" name="Rectangle 4"/>
          <p:cNvSpPr/>
          <p:nvPr/>
        </p:nvSpPr>
        <p:spPr>
          <a:xfrm>
            <a:off x="3503110" y="6370661"/>
            <a:ext cx="5185779" cy="369332"/>
          </a:xfrm>
          <a:prstGeom prst="rect">
            <a:avLst/>
          </a:prstGeom>
        </p:spPr>
        <p:txBody>
          <a:bodyPr wrap="none">
            <a:spAutoFit/>
          </a:bodyPr>
          <a:lstStyle/>
          <a:p>
            <a:r>
              <a:rPr lang="en-US" dirty="0"/>
              <a:t>http://</a:t>
            </a:r>
            <a:r>
              <a:rPr lang="en-US" dirty="0" err="1"/>
              <a:t>theoatmeal.com</a:t>
            </a:r>
            <a:r>
              <a:rPr lang="en-US" dirty="0"/>
              <a:t>/blog/</a:t>
            </a:r>
            <a:r>
              <a:rPr lang="en-US" dirty="0" err="1"/>
              <a:t>google_self_driving_car</a:t>
            </a:r>
            <a:endParaRPr lang="en-US" dirty="0"/>
          </a:p>
        </p:txBody>
      </p:sp>
    </p:spTree>
    <p:extLst>
      <p:ext uri="{BB962C8B-B14F-4D97-AF65-F5344CB8AC3E}">
        <p14:creationId xmlns:p14="http://schemas.microsoft.com/office/powerpoint/2010/main" val="384193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Internet Vision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2260600"/>
            <a:ext cx="11188700" cy="2336800"/>
          </a:xfrm>
          <a:prstGeom prst="flowChartDocument">
            <a:avLst/>
          </a:prstGeom>
          <a:ln>
            <a:solidFill>
              <a:schemeClr val="accent1"/>
            </a:solidFill>
          </a:ln>
          <a:effectLst>
            <a:outerShdw blurRad="50800" dist="76200" dir="2700000" sx="103000" sy="103000" algn="tl" rotWithShape="0">
              <a:prstClr val="black">
                <a:alpha val="40000"/>
              </a:prstClr>
            </a:outerShdw>
          </a:effectLst>
        </p:spPr>
      </p:pic>
    </p:spTree>
    <p:extLst>
      <p:ext uri="{BB962C8B-B14F-4D97-AF65-F5344CB8AC3E}">
        <p14:creationId xmlns:p14="http://schemas.microsoft.com/office/powerpoint/2010/main" val="60008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AR</a:t>
            </a:r>
          </a:p>
        </p:txBody>
      </p:sp>
      <p:pic>
        <p:nvPicPr>
          <p:cNvPr id="4" name="Picture 3"/>
          <p:cNvPicPr>
            <a:picLocks noChangeAspect="1"/>
          </p:cNvPicPr>
          <p:nvPr/>
        </p:nvPicPr>
        <p:blipFill>
          <a:blip r:embed="rId3"/>
          <a:stretch>
            <a:fillRect/>
          </a:stretch>
        </p:blipFill>
        <p:spPr>
          <a:xfrm>
            <a:off x="0" y="1690688"/>
            <a:ext cx="12192000" cy="4572000"/>
          </a:xfrm>
          <a:prstGeom prst="rect">
            <a:avLst/>
          </a:prstGeom>
        </p:spPr>
      </p:pic>
    </p:spTree>
    <p:extLst>
      <p:ext uri="{BB962C8B-B14F-4D97-AF65-F5344CB8AC3E}">
        <p14:creationId xmlns:p14="http://schemas.microsoft.com/office/powerpoint/2010/main" val="583967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AR</a:t>
            </a:r>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533" y="1468966"/>
            <a:ext cx="8128000" cy="4076700"/>
          </a:xfrm>
          <a:prstGeom prst="rect">
            <a:avLst/>
          </a:prstGeom>
        </p:spPr>
      </p:pic>
      <p:sp>
        <p:nvSpPr>
          <p:cNvPr id="6" name="TextBox 5"/>
          <p:cNvSpPr txBox="1"/>
          <p:nvPr/>
        </p:nvSpPr>
        <p:spPr>
          <a:xfrm>
            <a:off x="5808133" y="5994400"/>
            <a:ext cx="6383867" cy="646331"/>
          </a:xfrm>
          <a:prstGeom prst="rect">
            <a:avLst/>
          </a:prstGeom>
          <a:noFill/>
        </p:spPr>
        <p:txBody>
          <a:bodyPr wrap="square" rtlCol="0">
            <a:spAutoFit/>
          </a:bodyPr>
          <a:lstStyle/>
          <a:p>
            <a:r>
              <a:rPr lang="en-US" dirty="0"/>
              <a:t>Video from Matt Robinson, as part of AR class taught by Ira </a:t>
            </a:r>
            <a:r>
              <a:rPr lang="en-US" dirty="0" err="1"/>
              <a:t>Kemelmacher-Schlizerman</a:t>
            </a:r>
            <a:r>
              <a:rPr lang="en-US" dirty="0"/>
              <a:t> and Steve Seitz</a:t>
            </a:r>
          </a:p>
        </p:txBody>
      </p:sp>
    </p:spTree>
    <p:extLst>
      <p:ext uri="{BB962C8B-B14F-4D97-AF65-F5344CB8AC3E}">
        <p14:creationId xmlns:p14="http://schemas.microsoft.com/office/powerpoint/2010/main" val="88506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5798-BAA4-DF47-B5A8-4295E6C03106}"/>
              </a:ext>
            </a:extLst>
          </p:cNvPr>
          <p:cNvSpPr>
            <a:spLocks noGrp="1"/>
          </p:cNvSpPr>
          <p:nvPr>
            <p:ph type="title"/>
          </p:nvPr>
        </p:nvSpPr>
        <p:spPr/>
        <p:txBody>
          <a:bodyPr/>
          <a:lstStyle/>
          <a:p>
            <a:r>
              <a:rPr lang="en-US" dirty="0"/>
              <a:t>Analyzing (computer vision) problems</a:t>
            </a:r>
          </a:p>
        </p:txBody>
      </p:sp>
      <p:sp>
        <p:nvSpPr>
          <p:cNvPr id="3" name="Content Placeholder 2">
            <a:extLst>
              <a:ext uri="{FF2B5EF4-FFF2-40B4-BE49-F238E27FC236}">
                <a16:creationId xmlns:a16="http://schemas.microsoft.com/office/drawing/2014/main" id="{92EE9276-0553-2D45-ACAD-7A8BFA756892}"/>
              </a:ext>
            </a:extLst>
          </p:cNvPr>
          <p:cNvSpPr>
            <a:spLocks noGrp="1"/>
          </p:cNvSpPr>
          <p:nvPr>
            <p:ph idx="1"/>
          </p:nvPr>
        </p:nvSpPr>
        <p:spPr/>
        <p:txBody>
          <a:bodyPr/>
          <a:lstStyle/>
          <a:p>
            <a:r>
              <a:rPr lang="en-US" dirty="0"/>
              <a:t>What is the problem?</a:t>
            </a:r>
          </a:p>
          <a:p>
            <a:r>
              <a:rPr lang="en-US" dirty="0"/>
              <a:t>Why is it hard?</a:t>
            </a:r>
          </a:p>
          <a:p>
            <a:r>
              <a:rPr lang="en-US" dirty="0"/>
              <a:t>What cues can we use?</a:t>
            </a:r>
          </a:p>
          <a:p>
            <a:r>
              <a:rPr lang="en-US" dirty="0"/>
              <a:t>How do we use these cues?</a:t>
            </a:r>
          </a:p>
          <a:p>
            <a:endParaRPr lang="en-US" dirty="0"/>
          </a:p>
        </p:txBody>
      </p:sp>
    </p:spTree>
    <p:extLst>
      <p:ext uri="{BB962C8B-B14F-4D97-AF65-F5344CB8AC3E}">
        <p14:creationId xmlns:p14="http://schemas.microsoft.com/office/powerpoint/2010/main" val="69453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problems in computer vision?</a:t>
            </a:r>
          </a:p>
        </p:txBody>
      </p:sp>
      <p:sp>
        <p:nvSpPr>
          <p:cNvPr id="3" name="Content Placeholder 2"/>
          <p:cNvSpPr>
            <a:spLocks noGrp="1"/>
          </p:cNvSpPr>
          <p:nvPr>
            <p:ph idx="1"/>
          </p:nvPr>
        </p:nvSpPr>
        <p:spPr/>
        <p:txBody>
          <a:bodyPr/>
          <a:lstStyle/>
          <a:p>
            <a:r>
              <a:rPr lang="en-US" dirty="0"/>
              <a:t>What is the image about?</a:t>
            </a:r>
          </a:p>
          <a:p>
            <a:r>
              <a:rPr lang="en-US" dirty="0"/>
              <a:t>What objects are in the image?</a:t>
            </a:r>
          </a:p>
          <a:p>
            <a:r>
              <a:rPr lang="en-US" dirty="0"/>
              <a:t>Where are they?</a:t>
            </a:r>
          </a:p>
          <a:p>
            <a:r>
              <a:rPr lang="en-US" dirty="0"/>
              <a:t>How are they oriented?</a:t>
            </a:r>
          </a:p>
          <a:p>
            <a:r>
              <a:rPr lang="en-US" dirty="0"/>
              <a:t>What is the layout of the scene in 3D?</a:t>
            </a:r>
          </a:p>
          <a:p>
            <a:r>
              <a:rPr lang="en-US" dirty="0"/>
              <a:t>What is the shape of each object?</a:t>
            </a:r>
          </a:p>
          <a:p>
            <a:r>
              <a:rPr lang="mr-IN" dirty="0"/>
              <a:t>…</a:t>
            </a:r>
            <a:endParaRPr lang="en-US" dirty="0"/>
          </a:p>
        </p:txBody>
      </p:sp>
    </p:spTree>
    <p:extLst>
      <p:ext uri="{BB962C8B-B14F-4D97-AF65-F5344CB8AC3E}">
        <p14:creationId xmlns:p14="http://schemas.microsoft.com/office/powerpoint/2010/main" val="9128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 of computer vision</a:t>
            </a:r>
          </a:p>
        </p:txBody>
      </p:sp>
      <p:sp>
        <p:nvSpPr>
          <p:cNvPr id="3" name="Content Placeholder 2"/>
          <p:cNvSpPr>
            <a:spLocks noGrp="1"/>
          </p:cNvSpPr>
          <p:nvPr>
            <p:ph idx="1"/>
          </p:nvPr>
        </p:nvSpPr>
        <p:spPr/>
        <p:txBody>
          <a:bodyPr/>
          <a:lstStyle/>
          <a:p>
            <a:r>
              <a:rPr lang="en-US" i="1" dirty="0"/>
              <a:t>Reconstruction</a:t>
            </a:r>
          </a:p>
          <a:p>
            <a:pPr lvl="1"/>
            <a:r>
              <a:rPr lang="en-US" dirty="0"/>
              <a:t>Understand the 3D layout of the scene and objects</a:t>
            </a:r>
          </a:p>
        </p:txBody>
      </p:sp>
      <p:sp>
        <p:nvSpPr>
          <p:cNvPr id="6" name="Rectangle 5"/>
          <p:cNvSpPr/>
          <p:nvPr/>
        </p:nvSpPr>
        <p:spPr>
          <a:xfrm>
            <a:off x="5977217" y="3244334"/>
            <a:ext cx="237566" cy="369332"/>
          </a:xfrm>
          <a:prstGeom prst="rect">
            <a:avLst/>
          </a:prstGeom>
        </p:spPr>
        <p:txBody>
          <a:bodyPr wrap="none">
            <a:spAutoFit/>
          </a:bodyPr>
          <a:lstStyle/>
          <a:p>
            <a:r>
              <a:rPr lang="sk-SK" dirty="0"/>
              <a:t> </a:t>
            </a:r>
            <a:endParaRPr lang="en-US" dirty="0"/>
          </a:p>
        </p:txBody>
      </p:sp>
      <p:pic>
        <p:nvPicPr>
          <p:cNvPr id="7" name="Shape 63"/>
          <p:cNvPicPr preferRelativeResize="0"/>
          <p:nvPr/>
        </p:nvPicPr>
        <p:blipFill rotWithShape="1">
          <a:blip r:embed="rId2">
            <a:alphaModFix/>
          </a:blip>
          <a:srcRect/>
          <a:stretch/>
        </p:blipFill>
        <p:spPr>
          <a:xfrm>
            <a:off x="1221996" y="3342258"/>
            <a:ext cx="2503199" cy="1877099"/>
          </a:xfrm>
          <a:prstGeom prst="rect">
            <a:avLst/>
          </a:prstGeom>
          <a:noFill/>
          <a:ln>
            <a:noFill/>
          </a:ln>
        </p:spPr>
      </p:pic>
      <p:pic>
        <p:nvPicPr>
          <p:cNvPr id="8" name="Shape 64"/>
          <p:cNvPicPr preferRelativeResize="0"/>
          <p:nvPr/>
        </p:nvPicPr>
        <p:blipFill rotWithShape="1">
          <a:blip r:embed="rId3">
            <a:alphaModFix/>
          </a:blip>
          <a:srcRect/>
          <a:stretch/>
        </p:blipFill>
        <p:spPr>
          <a:xfrm>
            <a:off x="3811051" y="3342258"/>
            <a:ext cx="2503199" cy="1877099"/>
          </a:xfrm>
          <a:prstGeom prst="rect">
            <a:avLst/>
          </a:prstGeom>
          <a:noFill/>
          <a:ln>
            <a:noFill/>
          </a:ln>
        </p:spPr>
      </p:pic>
      <p:sp>
        <p:nvSpPr>
          <p:cNvPr id="9" name="Shape 65"/>
          <p:cNvSpPr txBox="1"/>
          <p:nvPr/>
        </p:nvSpPr>
        <p:spPr>
          <a:xfrm>
            <a:off x="9851701" y="6176963"/>
            <a:ext cx="2340299" cy="453899"/>
          </a:xfrm>
          <a:prstGeom prst="rect">
            <a:avLst/>
          </a:prstGeom>
          <a:noFill/>
          <a:ln>
            <a:noFill/>
          </a:ln>
        </p:spPr>
        <p:txBody>
          <a:bodyPr lIns="91425" tIns="91425" rIns="91425" bIns="91425" anchor="t" anchorCtr="0">
            <a:noAutofit/>
          </a:bodyPr>
          <a:lstStyle/>
          <a:p>
            <a:pPr lvl="0" rtl="0">
              <a:spcBef>
                <a:spcPts val="0"/>
              </a:spcBef>
              <a:buNone/>
            </a:pPr>
            <a:r>
              <a:rPr lang="en"/>
              <a:t>[Hartley &amp; Zisserman]</a:t>
            </a:r>
          </a:p>
        </p:txBody>
      </p:sp>
      <p:pic>
        <p:nvPicPr>
          <p:cNvPr id="10" name="Shape 66"/>
          <p:cNvPicPr preferRelativeResize="0"/>
          <p:nvPr/>
        </p:nvPicPr>
        <p:blipFill rotWithShape="1">
          <a:blip r:embed="rId4">
            <a:alphaModFix/>
          </a:blip>
          <a:srcRect/>
          <a:stretch/>
        </p:blipFill>
        <p:spPr>
          <a:xfrm>
            <a:off x="7009727" y="3342258"/>
            <a:ext cx="2643600" cy="1877099"/>
          </a:xfrm>
          <a:prstGeom prst="rect">
            <a:avLst/>
          </a:prstGeom>
          <a:noFill/>
          <a:ln>
            <a:noFill/>
          </a:ln>
        </p:spPr>
      </p:pic>
      <p:sp>
        <p:nvSpPr>
          <p:cNvPr id="11" name="Shape 67"/>
          <p:cNvSpPr/>
          <p:nvPr/>
        </p:nvSpPr>
        <p:spPr>
          <a:xfrm>
            <a:off x="6400096" y="4093908"/>
            <a:ext cx="521400" cy="373800"/>
          </a:xfrm>
          <a:prstGeom prst="rightArrow">
            <a:avLst>
              <a:gd name="adj1" fmla="val 50000"/>
              <a:gd name="adj2" fmla="val 50000"/>
            </a:avLst>
          </a:prstGeom>
          <a:solidFill>
            <a:srgbClr val="CFE2F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68"/>
          <p:cNvSpPr txBox="1"/>
          <p:nvPr/>
        </p:nvSpPr>
        <p:spPr>
          <a:xfrm>
            <a:off x="1885121" y="5355958"/>
            <a:ext cx="1090799" cy="369000"/>
          </a:xfrm>
          <a:prstGeom prst="rect">
            <a:avLst/>
          </a:prstGeom>
          <a:noFill/>
          <a:ln>
            <a:noFill/>
          </a:ln>
        </p:spPr>
        <p:txBody>
          <a:bodyPr lIns="91425" tIns="91425" rIns="91425" bIns="91425" anchor="t" anchorCtr="0">
            <a:noAutofit/>
          </a:bodyPr>
          <a:lstStyle/>
          <a:p>
            <a:pPr lvl="0" algn="ctr" rtl="0">
              <a:spcBef>
                <a:spcPts val="0"/>
              </a:spcBef>
              <a:buNone/>
            </a:pPr>
            <a:r>
              <a:rPr lang="en"/>
              <a:t>Left View </a:t>
            </a:r>
          </a:p>
        </p:txBody>
      </p:sp>
      <p:sp>
        <p:nvSpPr>
          <p:cNvPr id="13" name="Shape 69"/>
          <p:cNvSpPr txBox="1"/>
          <p:nvPr/>
        </p:nvSpPr>
        <p:spPr>
          <a:xfrm>
            <a:off x="4517246" y="5355958"/>
            <a:ext cx="1090799" cy="369000"/>
          </a:xfrm>
          <a:prstGeom prst="rect">
            <a:avLst/>
          </a:prstGeom>
          <a:noFill/>
          <a:ln>
            <a:noFill/>
          </a:ln>
        </p:spPr>
        <p:txBody>
          <a:bodyPr lIns="91425" tIns="91425" rIns="91425" bIns="91425" anchor="t" anchorCtr="0">
            <a:noAutofit/>
          </a:bodyPr>
          <a:lstStyle/>
          <a:p>
            <a:pPr lvl="0" algn="ctr" rtl="0">
              <a:spcBef>
                <a:spcPts val="0"/>
              </a:spcBef>
              <a:buNone/>
            </a:pPr>
            <a:r>
              <a:rPr lang="en"/>
              <a:t>Right View </a:t>
            </a:r>
          </a:p>
        </p:txBody>
      </p:sp>
    </p:spTree>
    <p:extLst>
      <p:ext uri="{BB962C8B-B14F-4D97-AF65-F5344CB8AC3E}">
        <p14:creationId xmlns:p14="http://schemas.microsoft.com/office/powerpoint/2010/main" val="114558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p:txBody>
          <a:bodyPr/>
          <a:lstStyle/>
          <a:p>
            <a:r>
              <a:rPr lang="en-US" dirty="0"/>
              <a:t>Graduate course, designed for PhDs / starting researchers</a:t>
            </a:r>
          </a:p>
          <a:p>
            <a:r>
              <a:rPr lang="en-US" dirty="0"/>
              <a:t>Prior knowledge expectations:</a:t>
            </a:r>
          </a:p>
          <a:p>
            <a:pPr lvl="1"/>
            <a:r>
              <a:rPr lang="en-US" dirty="0"/>
              <a:t>Linear algebra (“A” in MATH 2210 or equivalent)</a:t>
            </a:r>
          </a:p>
          <a:p>
            <a:pPr lvl="1"/>
            <a:r>
              <a:rPr lang="en-US" dirty="0"/>
              <a:t>Probability (“A” in MATH 4710 or equivalent)</a:t>
            </a:r>
          </a:p>
          <a:p>
            <a:pPr lvl="1"/>
            <a:r>
              <a:rPr lang="en-US" dirty="0"/>
              <a:t>Recommended: CS 4780 / 5780</a:t>
            </a:r>
          </a:p>
          <a:p>
            <a:r>
              <a:rPr lang="en-US" dirty="0"/>
              <a:t>“Highest common denominator”</a:t>
            </a:r>
          </a:p>
          <a:p>
            <a:r>
              <a:rPr lang="en-US" dirty="0"/>
              <a:t>Research Project</a:t>
            </a:r>
          </a:p>
          <a:p>
            <a:r>
              <a:rPr lang="en-US" dirty="0"/>
              <a:t>Note undergrad course next semester</a:t>
            </a:r>
          </a:p>
        </p:txBody>
      </p:sp>
    </p:spTree>
    <p:extLst>
      <p:ext uri="{BB962C8B-B14F-4D97-AF65-F5344CB8AC3E}">
        <p14:creationId xmlns:p14="http://schemas.microsoft.com/office/powerpoint/2010/main" val="734906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 of computer vision</a:t>
            </a:r>
          </a:p>
        </p:txBody>
      </p:sp>
      <p:sp>
        <p:nvSpPr>
          <p:cNvPr id="3" name="Content Placeholder 2"/>
          <p:cNvSpPr>
            <a:spLocks noGrp="1"/>
          </p:cNvSpPr>
          <p:nvPr>
            <p:ph idx="1"/>
          </p:nvPr>
        </p:nvSpPr>
        <p:spPr/>
        <p:txBody>
          <a:bodyPr/>
          <a:lstStyle/>
          <a:p>
            <a:r>
              <a:rPr lang="en-US" i="1" dirty="0"/>
              <a:t>Grouping (“Reorganization”)</a:t>
            </a:r>
          </a:p>
          <a:p>
            <a:pPr lvl="1"/>
            <a:r>
              <a:rPr lang="en-US" dirty="0"/>
              <a:t>Divide the scene into objects</a:t>
            </a:r>
          </a:p>
          <a:p>
            <a:pPr lvl="1"/>
            <a:endParaRPr lang="en-US" dirty="0"/>
          </a:p>
        </p:txBody>
      </p:sp>
      <p:pic>
        <p:nvPicPr>
          <p:cNvPr id="4" name="Shape 112"/>
          <p:cNvPicPr preferRelativeResize="0"/>
          <p:nvPr/>
        </p:nvPicPr>
        <p:blipFill>
          <a:blip r:embed="rId2">
            <a:alphaModFix/>
          </a:blip>
          <a:stretch>
            <a:fillRect/>
          </a:stretch>
        </p:blipFill>
        <p:spPr>
          <a:xfrm>
            <a:off x="2243846" y="2966457"/>
            <a:ext cx="8047899" cy="2843875"/>
          </a:xfrm>
          <a:prstGeom prst="rect">
            <a:avLst/>
          </a:prstGeom>
          <a:noFill/>
          <a:ln>
            <a:noFill/>
          </a:ln>
        </p:spPr>
      </p:pic>
      <p:sp>
        <p:nvSpPr>
          <p:cNvPr id="5" name="Shape 115"/>
          <p:cNvSpPr txBox="1"/>
          <p:nvPr/>
        </p:nvSpPr>
        <p:spPr>
          <a:xfrm>
            <a:off x="10515600" y="6404101"/>
            <a:ext cx="1676399" cy="453899"/>
          </a:xfrm>
          <a:prstGeom prst="rect">
            <a:avLst/>
          </a:prstGeom>
          <a:noFill/>
          <a:ln>
            <a:noFill/>
          </a:ln>
        </p:spPr>
        <p:txBody>
          <a:bodyPr lIns="91425" tIns="91425" rIns="91425" bIns="91425" anchor="t" anchorCtr="0">
            <a:noAutofit/>
          </a:bodyPr>
          <a:lstStyle/>
          <a:p>
            <a:pPr lvl="0" rtl="0">
              <a:spcBef>
                <a:spcPts val="0"/>
              </a:spcBef>
              <a:buNone/>
            </a:pPr>
            <a:r>
              <a:rPr lang="en"/>
              <a:t>[Blobworld]</a:t>
            </a:r>
          </a:p>
        </p:txBody>
      </p:sp>
    </p:spTree>
    <p:extLst>
      <p:ext uri="{BB962C8B-B14F-4D97-AF65-F5344CB8AC3E}">
        <p14:creationId xmlns:p14="http://schemas.microsoft.com/office/powerpoint/2010/main" val="575647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 of computer vision</a:t>
            </a:r>
          </a:p>
        </p:txBody>
      </p:sp>
      <p:sp>
        <p:nvSpPr>
          <p:cNvPr id="3" name="Content Placeholder 2"/>
          <p:cNvSpPr>
            <a:spLocks noGrp="1"/>
          </p:cNvSpPr>
          <p:nvPr>
            <p:ph idx="1"/>
          </p:nvPr>
        </p:nvSpPr>
        <p:spPr/>
        <p:txBody>
          <a:bodyPr/>
          <a:lstStyle/>
          <a:p>
            <a:r>
              <a:rPr lang="en-US" i="1" dirty="0"/>
              <a:t>Recognition</a:t>
            </a:r>
          </a:p>
          <a:p>
            <a:pPr lvl="1"/>
            <a:r>
              <a:rPr lang="en-US" dirty="0"/>
              <a:t>Understand the semantic properties of the scene and objects</a:t>
            </a:r>
          </a:p>
        </p:txBody>
      </p:sp>
      <p:pic>
        <p:nvPicPr>
          <p:cNvPr id="4" name="Picture 3"/>
          <p:cNvPicPr>
            <a:picLocks noChangeAspect="1"/>
          </p:cNvPicPr>
          <p:nvPr/>
        </p:nvPicPr>
        <p:blipFill>
          <a:blip r:embed="rId2"/>
          <a:stretch>
            <a:fillRect/>
          </a:stretch>
        </p:blipFill>
        <p:spPr>
          <a:xfrm>
            <a:off x="3703778" y="2890582"/>
            <a:ext cx="3644900" cy="2540000"/>
          </a:xfrm>
          <a:prstGeom prst="rect">
            <a:avLst/>
          </a:prstGeom>
        </p:spPr>
      </p:pic>
      <p:sp>
        <p:nvSpPr>
          <p:cNvPr id="5" name="Rectangle 4"/>
          <p:cNvSpPr/>
          <p:nvPr/>
        </p:nvSpPr>
        <p:spPr>
          <a:xfrm>
            <a:off x="8660264" y="6488668"/>
            <a:ext cx="3531736" cy="369332"/>
          </a:xfrm>
          <a:prstGeom prst="rect">
            <a:avLst/>
          </a:prstGeom>
        </p:spPr>
        <p:txBody>
          <a:bodyPr wrap="none">
            <a:spAutoFit/>
          </a:bodyPr>
          <a:lstStyle/>
          <a:p>
            <a:r>
              <a:rPr lang="en-US" dirty="0">
                <a:solidFill>
                  <a:srgbClr val="000000"/>
                </a:solidFill>
                <a:latin typeface="Times" charset="0"/>
              </a:rPr>
              <a:t>Picture credit:</a:t>
            </a:r>
            <a:r>
              <a:rPr lang="en-US">
                <a:solidFill>
                  <a:srgbClr val="000000"/>
                </a:solidFill>
                <a:latin typeface="Times" charset="0"/>
              </a:rPr>
              <a:t> </a:t>
            </a:r>
            <a:r>
              <a:rPr lang="en-US">
                <a:latin typeface="Times" charset="0"/>
                <a:hlinkClick r:id="rId3"/>
              </a:rPr>
              <a:t>Magritte</a:t>
            </a:r>
            <a:r>
              <a:rPr lang="en-US">
                <a:latin typeface="Times" charset="0"/>
              </a:rPr>
              <a:t> , Jon Barron</a:t>
            </a:r>
            <a:endParaRPr lang="en-US" dirty="0"/>
          </a:p>
        </p:txBody>
      </p:sp>
    </p:spTree>
    <p:extLst>
      <p:ext uri="{BB962C8B-B14F-4D97-AF65-F5344CB8AC3E}">
        <p14:creationId xmlns:p14="http://schemas.microsoft.com/office/powerpoint/2010/main" val="49350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 of computer vision</a:t>
            </a:r>
          </a:p>
        </p:txBody>
      </p:sp>
      <p:sp>
        <p:nvSpPr>
          <p:cNvPr id="4" name="TextBox 3"/>
          <p:cNvSpPr txBox="1"/>
          <p:nvPr/>
        </p:nvSpPr>
        <p:spPr>
          <a:xfrm>
            <a:off x="3776133" y="1690688"/>
            <a:ext cx="4284133" cy="584775"/>
          </a:xfrm>
          <a:prstGeom prst="rect">
            <a:avLst/>
          </a:prstGeom>
          <a:noFill/>
        </p:spPr>
        <p:txBody>
          <a:bodyPr wrap="square" rtlCol="0">
            <a:spAutoFit/>
          </a:bodyPr>
          <a:lstStyle/>
          <a:p>
            <a:pPr algn="ctr"/>
            <a:r>
              <a:rPr lang="en-US" sz="3200" dirty="0"/>
              <a:t>Reconstruction</a:t>
            </a:r>
          </a:p>
        </p:txBody>
      </p:sp>
      <p:sp>
        <p:nvSpPr>
          <p:cNvPr id="5" name="TextBox 4"/>
          <p:cNvSpPr txBox="1"/>
          <p:nvPr/>
        </p:nvSpPr>
        <p:spPr>
          <a:xfrm>
            <a:off x="592666" y="4772555"/>
            <a:ext cx="4284133" cy="584775"/>
          </a:xfrm>
          <a:prstGeom prst="rect">
            <a:avLst/>
          </a:prstGeom>
          <a:noFill/>
        </p:spPr>
        <p:txBody>
          <a:bodyPr wrap="square" rtlCol="0">
            <a:spAutoFit/>
          </a:bodyPr>
          <a:lstStyle/>
          <a:p>
            <a:pPr algn="ctr"/>
            <a:r>
              <a:rPr lang="en-US" sz="3200" dirty="0"/>
              <a:t>Recognition</a:t>
            </a:r>
          </a:p>
        </p:txBody>
      </p:sp>
      <p:sp>
        <p:nvSpPr>
          <p:cNvPr id="6" name="TextBox 5"/>
          <p:cNvSpPr txBox="1"/>
          <p:nvPr/>
        </p:nvSpPr>
        <p:spPr>
          <a:xfrm>
            <a:off x="6570133" y="4772554"/>
            <a:ext cx="4284133" cy="584775"/>
          </a:xfrm>
          <a:prstGeom prst="rect">
            <a:avLst/>
          </a:prstGeom>
          <a:noFill/>
        </p:spPr>
        <p:txBody>
          <a:bodyPr wrap="square" rtlCol="0">
            <a:spAutoFit/>
          </a:bodyPr>
          <a:lstStyle/>
          <a:p>
            <a:pPr algn="ctr"/>
            <a:r>
              <a:rPr lang="en-US" sz="3200" dirty="0"/>
              <a:t>Reorganization</a:t>
            </a:r>
          </a:p>
        </p:txBody>
      </p:sp>
      <p:cxnSp>
        <p:nvCxnSpPr>
          <p:cNvPr id="8" name="Straight Arrow Connector 7"/>
          <p:cNvCxnSpPr>
            <a:stCxn id="4" idx="2"/>
            <a:endCxn id="5" idx="0"/>
          </p:cNvCxnSpPr>
          <p:nvPr/>
        </p:nvCxnSpPr>
        <p:spPr>
          <a:xfrm flipH="1">
            <a:off x="2734733" y="2275463"/>
            <a:ext cx="3183467" cy="2497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489200" y="2275463"/>
            <a:ext cx="3039532" cy="2497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2"/>
            <a:endCxn id="6" idx="0"/>
          </p:cNvCxnSpPr>
          <p:nvPr/>
        </p:nvCxnSpPr>
        <p:spPr>
          <a:xfrm>
            <a:off x="5918200" y="2275463"/>
            <a:ext cx="2794000" cy="24970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163733" y="2275463"/>
            <a:ext cx="2692400" cy="23642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776133" y="5064941"/>
            <a:ext cx="3369734"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776133" y="5224508"/>
            <a:ext cx="3539067"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8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“summer vision project”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881" y="1368235"/>
            <a:ext cx="8394238" cy="4964216"/>
          </a:xfrm>
          <a:prstGeom prst="rect">
            <a:avLst/>
          </a:prstGeom>
        </p:spPr>
      </p:pic>
      <p:sp>
        <p:nvSpPr>
          <p:cNvPr id="5" name="Rounded Rectangle 4"/>
          <p:cNvSpPr/>
          <p:nvPr/>
        </p:nvSpPr>
        <p:spPr>
          <a:xfrm>
            <a:off x="7547956" y="2261062"/>
            <a:ext cx="1479666" cy="3657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497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“summer vision project”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573" y="1538407"/>
            <a:ext cx="7884853" cy="4777418"/>
          </a:xfrm>
          <a:prstGeom prst="rect">
            <a:avLst/>
          </a:prstGeom>
        </p:spPr>
      </p:pic>
      <p:sp>
        <p:nvSpPr>
          <p:cNvPr id="5" name="Rounded Rectangle 4"/>
          <p:cNvSpPr/>
          <p:nvPr/>
        </p:nvSpPr>
        <p:spPr>
          <a:xfrm>
            <a:off x="3280756" y="2277995"/>
            <a:ext cx="4136044" cy="3805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291290" y="3836697"/>
            <a:ext cx="2327777" cy="4135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30223" y="5453831"/>
            <a:ext cx="2209244" cy="4135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125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reveal </a:t>
            </a:r>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US" dirty="0"/>
              <a:t>“</a:t>
            </a:r>
            <a:r>
              <a:rPr lang="mr-IN" dirty="0"/>
              <a:t>…</a:t>
            </a:r>
            <a:r>
              <a:rPr lang="en-US" dirty="0"/>
              <a:t> in the 1960s almost no one realized that machine vision was difficult</a:t>
            </a:r>
            <a:r>
              <a:rPr lang="mr-IN" dirty="0"/>
              <a:t>…</a:t>
            </a:r>
            <a:r>
              <a:rPr lang="en-US" dirty="0"/>
              <a:t> The common and almost despairing feeling of the early investigators like B.K.P. Horn and T.O. </a:t>
            </a:r>
            <a:r>
              <a:rPr lang="en-US" dirty="0" err="1"/>
              <a:t>Binford</a:t>
            </a:r>
            <a:r>
              <a:rPr lang="en-US" dirty="0"/>
              <a:t> was that practically anything could happen in an image and furthermore that practically everything did." </a:t>
            </a:r>
          </a:p>
          <a:p>
            <a:pPr marL="0" lvl="0" indent="0">
              <a:lnSpc>
                <a:spcPct val="100000"/>
              </a:lnSpc>
              <a:spcBef>
                <a:spcPts val="0"/>
              </a:spcBef>
              <a:buNone/>
            </a:pPr>
            <a:r>
              <a:rPr lang="en-US" dirty="0"/>
              <a:t>--- Marr, 1982</a:t>
            </a:r>
          </a:p>
        </p:txBody>
      </p:sp>
    </p:spTree>
    <p:extLst>
      <p:ext uri="{BB962C8B-B14F-4D97-AF65-F5344CB8AC3E}">
        <p14:creationId xmlns:p14="http://schemas.microsoft.com/office/powerpoint/2010/main" val="102112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hard?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424156" y="1540700"/>
            <a:ext cx="4535468" cy="47808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147660506"/>
              </p:ext>
            </p:extLst>
          </p:nvPr>
        </p:nvGraphicFramePr>
        <p:xfrm>
          <a:off x="2851112" y="2373098"/>
          <a:ext cx="2751550" cy="2061115"/>
        </p:xfrm>
        <a:graphic>
          <a:graphicData uri="http://schemas.openxmlformats.org/drawingml/2006/table">
            <a:tbl>
              <a:tblPr firstRow="1" bandRow="1">
                <a:tableStyleId>{5940675A-B579-460E-94D1-54222C63F5DA}</a:tableStyleId>
              </a:tblPr>
              <a:tblGrid>
                <a:gridCol w="550310">
                  <a:extLst>
                    <a:ext uri="{9D8B030D-6E8A-4147-A177-3AD203B41FA5}">
                      <a16:colId xmlns:a16="http://schemas.microsoft.com/office/drawing/2014/main" val="20000"/>
                    </a:ext>
                  </a:extLst>
                </a:gridCol>
                <a:gridCol w="550310">
                  <a:extLst>
                    <a:ext uri="{9D8B030D-6E8A-4147-A177-3AD203B41FA5}">
                      <a16:colId xmlns:a16="http://schemas.microsoft.com/office/drawing/2014/main" val="20001"/>
                    </a:ext>
                  </a:extLst>
                </a:gridCol>
                <a:gridCol w="550310">
                  <a:extLst>
                    <a:ext uri="{9D8B030D-6E8A-4147-A177-3AD203B41FA5}">
                      <a16:colId xmlns:a16="http://schemas.microsoft.com/office/drawing/2014/main" val="20002"/>
                    </a:ext>
                  </a:extLst>
                </a:gridCol>
                <a:gridCol w="550310">
                  <a:extLst>
                    <a:ext uri="{9D8B030D-6E8A-4147-A177-3AD203B41FA5}">
                      <a16:colId xmlns:a16="http://schemas.microsoft.com/office/drawing/2014/main" val="20003"/>
                    </a:ext>
                  </a:extLst>
                </a:gridCol>
                <a:gridCol w="550310">
                  <a:extLst>
                    <a:ext uri="{9D8B030D-6E8A-4147-A177-3AD203B41FA5}">
                      <a16:colId xmlns:a16="http://schemas.microsoft.com/office/drawing/2014/main" val="20004"/>
                    </a:ext>
                  </a:extLst>
                </a:gridCol>
              </a:tblGrid>
              <a:tr h="412223">
                <a:tc>
                  <a:txBody>
                    <a:bodyPr/>
                    <a:lstStyle/>
                    <a:p>
                      <a:r>
                        <a:rPr lang="en-US" dirty="0"/>
                        <a:t>71</a:t>
                      </a:r>
                    </a:p>
                  </a:txBody>
                  <a:tcPr/>
                </a:tc>
                <a:tc>
                  <a:txBody>
                    <a:bodyPr/>
                    <a:lstStyle/>
                    <a:p>
                      <a:r>
                        <a:rPr lang="en-US" dirty="0"/>
                        <a:t>109</a:t>
                      </a:r>
                    </a:p>
                  </a:txBody>
                  <a:tcPr/>
                </a:tc>
                <a:tc>
                  <a:txBody>
                    <a:bodyPr/>
                    <a:lstStyle/>
                    <a:p>
                      <a:r>
                        <a:rPr lang="en-US" dirty="0"/>
                        <a:t>61</a:t>
                      </a:r>
                    </a:p>
                  </a:txBody>
                  <a:tcPr/>
                </a:tc>
                <a:tc>
                  <a:txBody>
                    <a:bodyPr/>
                    <a:lstStyle/>
                    <a:p>
                      <a:r>
                        <a:rPr lang="en-US" dirty="0"/>
                        <a:t>71</a:t>
                      </a:r>
                    </a:p>
                  </a:txBody>
                  <a:tcPr/>
                </a:tc>
                <a:tc>
                  <a:txBody>
                    <a:bodyPr/>
                    <a:lstStyle/>
                    <a:p>
                      <a:r>
                        <a:rPr lang="en-US" dirty="0"/>
                        <a:t>86</a:t>
                      </a:r>
                    </a:p>
                  </a:txBody>
                  <a:tcPr/>
                </a:tc>
                <a:extLst>
                  <a:ext uri="{0D108BD9-81ED-4DB2-BD59-A6C34878D82A}">
                    <a16:rowId xmlns:a16="http://schemas.microsoft.com/office/drawing/2014/main" val="10000"/>
                  </a:ext>
                </a:extLst>
              </a:tr>
              <a:tr h="412223">
                <a:tc>
                  <a:txBody>
                    <a:bodyPr/>
                    <a:lstStyle/>
                    <a:p>
                      <a:r>
                        <a:rPr lang="en-US" dirty="0"/>
                        <a:t>66</a:t>
                      </a:r>
                    </a:p>
                  </a:txBody>
                  <a:tcPr/>
                </a:tc>
                <a:tc>
                  <a:txBody>
                    <a:bodyPr/>
                    <a:lstStyle/>
                    <a:p>
                      <a:r>
                        <a:rPr lang="en-US" dirty="0"/>
                        <a:t>96</a:t>
                      </a:r>
                    </a:p>
                  </a:txBody>
                  <a:tcPr/>
                </a:tc>
                <a:tc>
                  <a:txBody>
                    <a:bodyPr/>
                    <a:lstStyle/>
                    <a:p>
                      <a:r>
                        <a:rPr lang="en-US" dirty="0"/>
                        <a:t>77</a:t>
                      </a:r>
                    </a:p>
                  </a:txBody>
                  <a:tcPr/>
                </a:tc>
                <a:tc>
                  <a:txBody>
                    <a:bodyPr/>
                    <a:lstStyle/>
                    <a:p>
                      <a:r>
                        <a:rPr lang="en-US" dirty="0"/>
                        <a:t>76</a:t>
                      </a:r>
                    </a:p>
                  </a:txBody>
                  <a:tcPr/>
                </a:tc>
                <a:tc>
                  <a:txBody>
                    <a:bodyPr/>
                    <a:lstStyle/>
                    <a:p>
                      <a:r>
                        <a:rPr lang="en-US" dirty="0"/>
                        <a:t>77</a:t>
                      </a:r>
                    </a:p>
                  </a:txBody>
                  <a:tcPr/>
                </a:tc>
                <a:extLst>
                  <a:ext uri="{0D108BD9-81ED-4DB2-BD59-A6C34878D82A}">
                    <a16:rowId xmlns:a16="http://schemas.microsoft.com/office/drawing/2014/main" val="10001"/>
                  </a:ext>
                </a:extLst>
              </a:tr>
              <a:tr h="412223">
                <a:tc>
                  <a:txBody>
                    <a:bodyPr/>
                    <a:lstStyle/>
                    <a:p>
                      <a:r>
                        <a:rPr lang="en-US" dirty="0"/>
                        <a:t>63</a:t>
                      </a:r>
                    </a:p>
                  </a:txBody>
                  <a:tcPr/>
                </a:tc>
                <a:tc>
                  <a:txBody>
                    <a:bodyPr/>
                    <a:lstStyle/>
                    <a:p>
                      <a:r>
                        <a:rPr lang="en-US" dirty="0"/>
                        <a:t>98</a:t>
                      </a:r>
                    </a:p>
                  </a:txBody>
                  <a:tcPr/>
                </a:tc>
                <a:tc>
                  <a:txBody>
                    <a:bodyPr/>
                    <a:lstStyle/>
                    <a:p>
                      <a:r>
                        <a:rPr lang="en-US" dirty="0"/>
                        <a:t>82</a:t>
                      </a:r>
                    </a:p>
                  </a:txBody>
                  <a:tcPr/>
                </a:tc>
                <a:tc>
                  <a:txBody>
                    <a:bodyPr/>
                    <a:lstStyle/>
                    <a:p>
                      <a:r>
                        <a:rPr lang="en-US" dirty="0"/>
                        <a:t>79</a:t>
                      </a:r>
                    </a:p>
                  </a:txBody>
                  <a:tcPr/>
                </a:tc>
                <a:tc>
                  <a:txBody>
                    <a:bodyPr/>
                    <a:lstStyle/>
                    <a:p>
                      <a:r>
                        <a:rPr lang="en-US" dirty="0"/>
                        <a:t>64</a:t>
                      </a:r>
                    </a:p>
                  </a:txBody>
                  <a:tcPr/>
                </a:tc>
                <a:extLst>
                  <a:ext uri="{0D108BD9-81ED-4DB2-BD59-A6C34878D82A}">
                    <a16:rowId xmlns:a16="http://schemas.microsoft.com/office/drawing/2014/main" val="10002"/>
                  </a:ext>
                </a:extLst>
              </a:tr>
              <a:tr h="412223">
                <a:tc>
                  <a:txBody>
                    <a:bodyPr/>
                    <a:lstStyle/>
                    <a:p>
                      <a:r>
                        <a:rPr lang="en-US" dirty="0"/>
                        <a:t>65</a:t>
                      </a:r>
                    </a:p>
                  </a:txBody>
                  <a:tcPr/>
                </a:tc>
                <a:tc>
                  <a:txBody>
                    <a:bodyPr/>
                    <a:lstStyle/>
                    <a:p>
                      <a:r>
                        <a:rPr lang="en-US" dirty="0"/>
                        <a:t>105</a:t>
                      </a:r>
                    </a:p>
                  </a:txBody>
                  <a:tcPr/>
                </a:tc>
                <a:tc>
                  <a:txBody>
                    <a:bodyPr/>
                    <a:lstStyle/>
                    <a:p>
                      <a:r>
                        <a:rPr lang="en-US" dirty="0"/>
                        <a:t>73</a:t>
                      </a:r>
                    </a:p>
                  </a:txBody>
                  <a:tcPr/>
                </a:tc>
                <a:tc>
                  <a:txBody>
                    <a:bodyPr/>
                    <a:lstStyle/>
                    <a:p>
                      <a:r>
                        <a:rPr lang="en-US" dirty="0"/>
                        <a:t>92</a:t>
                      </a:r>
                    </a:p>
                  </a:txBody>
                  <a:tcPr/>
                </a:tc>
                <a:tc>
                  <a:txBody>
                    <a:bodyPr/>
                    <a:lstStyle/>
                    <a:p>
                      <a:r>
                        <a:rPr lang="en-US" dirty="0"/>
                        <a:t>83</a:t>
                      </a:r>
                    </a:p>
                  </a:txBody>
                  <a:tcPr/>
                </a:tc>
                <a:extLst>
                  <a:ext uri="{0D108BD9-81ED-4DB2-BD59-A6C34878D82A}">
                    <a16:rowId xmlns:a16="http://schemas.microsoft.com/office/drawing/2014/main" val="10003"/>
                  </a:ext>
                </a:extLst>
              </a:tr>
              <a:tr h="412223">
                <a:tc>
                  <a:txBody>
                    <a:bodyPr/>
                    <a:lstStyle/>
                    <a:p>
                      <a:r>
                        <a:rPr lang="en-US" dirty="0"/>
                        <a:t>90</a:t>
                      </a:r>
                    </a:p>
                  </a:txBody>
                  <a:tcPr/>
                </a:tc>
                <a:tc>
                  <a:txBody>
                    <a:bodyPr/>
                    <a:lstStyle/>
                    <a:p>
                      <a:r>
                        <a:rPr lang="en-US" dirty="0"/>
                        <a:t>107</a:t>
                      </a:r>
                    </a:p>
                  </a:txBody>
                  <a:tcPr/>
                </a:tc>
                <a:tc>
                  <a:txBody>
                    <a:bodyPr/>
                    <a:lstStyle/>
                    <a:p>
                      <a:r>
                        <a:rPr lang="en-US" dirty="0"/>
                        <a:t>80</a:t>
                      </a:r>
                    </a:p>
                  </a:txBody>
                  <a:tcPr/>
                </a:tc>
                <a:tc>
                  <a:txBody>
                    <a:bodyPr/>
                    <a:lstStyle/>
                    <a:p>
                      <a:r>
                        <a:rPr lang="en-US" dirty="0"/>
                        <a:t>96</a:t>
                      </a:r>
                    </a:p>
                  </a:txBody>
                  <a:tcPr/>
                </a:tc>
                <a:tc>
                  <a:txBody>
                    <a:bodyPr/>
                    <a:lstStyle/>
                    <a:p>
                      <a:r>
                        <a:rPr lang="en-US" dirty="0"/>
                        <a:t>113</a:t>
                      </a:r>
                    </a:p>
                  </a:txBody>
                  <a:tcPr/>
                </a:tc>
                <a:extLst>
                  <a:ext uri="{0D108BD9-81ED-4DB2-BD59-A6C34878D82A}">
                    <a16:rowId xmlns:a16="http://schemas.microsoft.com/office/drawing/2014/main" val="10004"/>
                  </a:ext>
                </a:extLst>
              </a:tr>
            </a:tbl>
          </a:graphicData>
        </a:graphic>
      </p:graphicFrame>
      <p:sp>
        <p:nvSpPr>
          <p:cNvPr id="7" name="Freeform 6"/>
          <p:cNvSpPr/>
          <p:nvPr/>
        </p:nvSpPr>
        <p:spPr>
          <a:xfrm>
            <a:off x="2865729" y="1528175"/>
            <a:ext cx="4809994" cy="839244"/>
          </a:xfrm>
          <a:custGeom>
            <a:avLst/>
            <a:gdLst>
              <a:gd name="connsiteX0" fmla="*/ 4559474 w 4809994"/>
              <a:gd name="connsiteY0" fmla="*/ 0 h 839244"/>
              <a:gd name="connsiteX1" fmla="*/ 0 w 4809994"/>
              <a:gd name="connsiteY1" fmla="*/ 826718 h 839244"/>
              <a:gd name="connsiteX2" fmla="*/ 2743200 w 4809994"/>
              <a:gd name="connsiteY2" fmla="*/ 839244 h 839244"/>
              <a:gd name="connsiteX3" fmla="*/ 4809994 w 4809994"/>
              <a:gd name="connsiteY3" fmla="*/ 0 h 839244"/>
              <a:gd name="connsiteX4" fmla="*/ 4559474 w 4809994"/>
              <a:gd name="connsiteY4" fmla="*/ 0 h 83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994" h="839244">
                <a:moveTo>
                  <a:pt x="4559474" y="0"/>
                </a:moveTo>
                <a:lnTo>
                  <a:pt x="0" y="826718"/>
                </a:lnTo>
                <a:lnTo>
                  <a:pt x="2743200" y="839244"/>
                </a:lnTo>
                <a:lnTo>
                  <a:pt x="4809994" y="0"/>
                </a:lnTo>
                <a:lnTo>
                  <a:pt x="4559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83877" y="1515649"/>
            <a:ext cx="2116899" cy="2931091"/>
          </a:xfrm>
          <a:custGeom>
            <a:avLst/>
            <a:gdLst>
              <a:gd name="connsiteX0" fmla="*/ 2116899 w 2116899"/>
              <a:gd name="connsiteY0" fmla="*/ 0 h 2931091"/>
              <a:gd name="connsiteX1" fmla="*/ 0 w 2116899"/>
              <a:gd name="connsiteY1" fmla="*/ 864296 h 2931091"/>
              <a:gd name="connsiteX2" fmla="*/ 12526 w 2116899"/>
              <a:gd name="connsiteY2" fmla="*/ 2931091 h 2931091"/>
              <a:gd name="connsiteX3" fmla="*/ 2116899 w 2116899"/>
              <a:gd name="connsiteY3" fmla="*/ 225469 h 2931091"/>
              <a:gd name="connsiteX4" fmla="*/ 2116899 w 2116899"/>
              <a:gd name="connsiteY4" fmla="*/ 0 h 293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99" h="2931091">
                <a:moveTo>
                  <a:pt x="2116899" y="0"/>
                </a:moveTo>
                <a:lnTo>
                  <a:pt x="0" y="864296"/>
                </a:lnTo>
                <a:cubicBezTo>
                  <a:pt x="4175" y="1553228"/>
                  <a:pt x="8351" y="2242159"/>
                  <a:pt x="12526" y="2931091"/>
                </a:cubicBezTo>
                <a:lnTo>
                  <a:pt x="2116899" y="225469"/>
                </a:lnTo>
                <a:lnTo>
                  <a:pt x="2116899" y="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6326" y="4886236"/>
            <a:ext cx="6096000" cy="1477328"/>
          </a:xfrm>
          <a:prstGeom prst="rect">
            <a:avLst/>
          </a:prstGeom>
        </p:spPr>
        <p:txBody>
          <a:bodyPr>
            <a:spAutoFit/>
          </a:bodyPr>
          <a:lstStyle/>
          <a:p>
            <a:r>
              <a:rPr lang="en-US" i="1" dirty="0">
                <a:solidFill>
                  <a:srgbClr val="000000"/>
                </a:solidFill>
                <a:latin typeface="Verdana" charset="0"/>
              </a:rPr>
              <a:t>"I stand at the window and see a house, trees, sky. Theoretically I might say there were 327 </a:t>
            </a:r>
            <a:r>
              <a:rPr lang="en-US" i="1" dirty="0" err="1">
                <a:solidFill>
                  <a:srgbClr val="000000"/>
                </a:solidFill>
                <a:latin typeface="Verdana" charset="0"/>
              </a:rPr>
              <a:t>brightnesses</a:t>
            </a:r>
            <a:r>
              <a:rPr lang="en-US" i="1" dirty="0">
                <a:solidFill>
                  <a:srgbClr val="000000"/>
                </a:solidFill>
                <a:latin typeface="Verdana" charset="0"/>
              </a:rPr>
              <a:t> and nuances of </a:t>
            </a:r>
            <a:r>
              <a:rPr lang="en-US" i="1" dirty="0" err="1">
                <a:solidFill>
                  <a:srgbClr val="000000"/>
                </a:solidFill>
                <a:latin typeface="Verdana" charset="0"/>
              </a:rPr>
              <a:t>colour</a:t>
            </a:r>
            <a:r>
              <a:rPr lang="en-US" i="1" dirty="0">
                <a:solidFill>
                  <a:srgbClr val="000000"/>
                </a:solidFill>
                <a:latin typeface="Verdana" charset="0"/>
              </a:rPr>
              <a:t>. Do I have "327"? No. I have sky, house, and trees." </a:t>
            </a:r>
          </a:p>
          <a:p>
            <a:r>
              <a:rPr lang="en-US" i="1" dirty="0">
                <a:solidFill>
                  <a:srgbClr val="000000"/>
                </a:solidFill>
                <a:latin typeface="Verdana" charset="0"/>
              </a:rPr>
              <a:t>-- </a:t>
            </a:r>
            <a:r>
              <a:rPr lang="en-US" dirty="0">
                <a:solidFill>
                  <a:srgbClr val="000000"/>
                </a:solidFill>
                <a:latin typeface="Verdana" charset="0"/>
              </a:rPr>
              <a:t>Max Wertheimer</a:t>
            </a:r>
            <a:endParaRPr lang="en-US" dirty="0"/>
          </a:p>
        </p:txBody>
      </p:sp>
    </p:spTree>
    <p:extLst>
      <p:ext uri="{BB962C8B-B14F-4D97-AF65-F5344CB8AC3E}">
        <p14:creationId xmlns:p14="http://schemas.microsoft.com/office/powerpoint/2010/main" val="178542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hard? Objects blend together</a:t>
            </a:r>
          </a:p>
        </p:txBody>
      </p:sp>
      <p:pic>
        <p:nvPicPr>
          <p:cNvPr id="4" name="Picture 3"/>
          <p:cNvPicPr>
            <a:picLocks noChangeAspect="1"/>
          </p:cNvPicPr>
          <p:nvPr/>
        </p:nvPicPr>
        <p:blipFill>
          <a:blip r:embed="rId3"/>
          <a:stretch>
            <a:fillRect/>
          </a:stretch>
        </p:blipFill>
        <p:spPr>
          <a:xfrm>
            <a:off x="2163287" y="1629440"/>
            <a:ext cx="7370179" cy="5228560"/>
          </a:xfrm>
          <a:prstGeom prst="rect">
            <a:avLst/>
          </a:prstGeom>
        </p:spPr>
      </p:pic>
      <p:sp>
        <p:nvSpPr>
          <p:cNvPr id="5" name="Freeform 4"/>
          <p:cNvSpPr/>
          <p:nvPr/>
        </p:nvSpPr>
        <p:spPr>
          <a:xfrm>
            <a:off x="5317067" y="1930400"/>
            <a:ext cx="3064933" cy="4673600"/>
          </a:xfrm>
          <a:custGeom>
            <a:avLst/>
            <a:gdLst>
              <a:gd name="connsiteX0" fmla="*/ 0 w 3064933"/>
              <a:gd name="connsiteY0" fmla="*/ 508000 h 4673600"/>
              <a:gd name="connsiteX1" fmla="*/ 0 w 3064933"/>
              <a:gd name="connsiteY1" fmla="*/ 338667 h 4673600"/>
              <a:gd name="connsiteX2" fmla="*/ 84666 w 3064933"/>
              <a:gd name="connsiteY2" fmla="*/ 152400 h 4673600"/>
              <a:gd name="connsiteX3" fmla="*/ 372533 w 3064933"/>
              <a:gd name="connsiteY3" fmla="*/ 0 h 4673600"/>
              <a:gd name="connsiteX4" fmla="*/ 609600 w 3064933"/>
              <a:gd name="connsiteY4" fmla="*/ 50800 h 4673600"/>
              <a:gd name="connsiteX5" fmla="*/ 812800 w 3064933"/>
              <a:gd name="connsiteY5" fmla="*/ 304800 h 4673600"/>
              <a:gd name="connsiteX6" fmla="*/ 846666 w 3064933"/>
              <a:gd name="connsiteY6" fmla="*/ 508000 h 4673600"/>
              <a:gd name="connsiteX7" fmla="*/ 846666 w 3064933"/>
              <a:gd name="connsiteY7" fmla="*/ 508000 h 4673600"/>
              <a:gd name="connsiteX8" fmla="*/ 846666 w 3064933"/>
              <a:gd name="connsiteY8" fmla="*/ 508000 h 4673600"/>
              <a:gd name="connsiteX9" fmla="*/ 931333 w 3064933"/>
              <a:gd name="connsiteY9" fmla="*/ 745067 h 4673600"/>
              <a:gd name="connsiteX10" fmla="*/ 1303866 w 3064933"/>
              <a:gd name="connsiteY10" fmla="*/ 948267 h 4673600"/>
              <a:gd name="connsiteX11" fmla="*/ 2912533 w 3064933"/>
              <a:gd name="connsiteY11" fmla="*/ 1540933 h 4673600"/>
              <a:gd name="connsiteX12" fmla="*/ 3064933 w 3064933"/>
              <a:gd name="connsiteY12" fmla="*/ 2032000 h 4673600"/>
              <a:gd name="connsiteX13" fmla="*/ 2895600 w 3064933"/>
              <a:gd name="connsiteY13" fmla="*/ 2353733 h 4673600"/>
              <a:gd name="connsiteX14" fmla="*/ 2455333 w 3064933"/>
              <a:gd name="connsiteY14" fmla="*/ 2607733 h 4673600"/>
              <a:gd name="connsiteX15" fmla="*/ 1625600 w 3064933"/>
              <a:gd name="connsiteY15" fmla="*/ 2794000 h 4673600"/>
              <a:gd name="connsiteX16" fmla="*/ 1100666 w 3064933"/>
              <a:gd name="connsiteY16" fmla="*/ 2810933 h 4673600"/>
              <a:gd name="connsiteX17" fmla="*/ 1591733 w 3064933"/>
              <a:gd name="connsiteY17" fmla="*/ 3251200 h 4673600"/>
              <a:gd name="connsiteX18" fmla="*/ 1981200 w 3064933"/>
              <a:gd name="connsiteY18" fmla="*/ 4318000 h 4673600"/>
              <a:gd name="connsiteX19" fmla="*/ 948266 w 3064933"/>
              <a:gd name="connsiteY19" fmla="*/ 4673600 h 4673600"/>
              <a:gd name="connsiteX20" fmla="*/ 1405466 w 3064933"/>
              <a:gd name="connsiteY20" fmla="*/ 4199467 h 4673600"/>
              <a:gd name="connsiteX21" fmla="*/ 575733 w 3064933"/>
              <a:gd name="connsiteY21" fmla="*/ 2726267 h 4673600"/>
              <a:gd name="connsiteX22" fmla="*/ 846666 w 3064933"/>
              <a:gd name="connsiteY22" fmla="*/ 2387600 h 4673600"/>
              <a:gd name="connsiteX23" fmla="*/ 1540933 w 3064933"/>
              <a:gd name="connsiteY23" fmla="*/ 2150533 h 4673600"/>
              <a:gd name="connsiteX24" fmla="*/ 558800 w 3064933"/>
              <a:gd name="connsiteY24" fmla="*/ 2218267 h 4673600"/>
              <a:gd name="connsiteX25" fmla="*/ 287866 w 3064933"/>
              <a:gd name="connsiteY25" fmla="*/ 1981200 h 4673600"/>
              <a:gd name="connsiteX26" fmla="*/ 338666 w 3064933"/>
              <a:gd name="connsiteY26" fmla="*/ 1388533 h 4673600"/>
              <a:gd name="connsiteX27" fmla="*/ 457200 w 3064933"/>
              <a:gd name="connsiteY27" fmla="*/ 1286933 h 4673600"/>
              <a:gd name="connsiteX28" fmla="*/ 338666 w 3064933"/>
              <a:gd name="connsiteY28" fmla="*/ 1185333 h 4673600"/>
              <a:gd name="connsiteX29" fmla="*/ 135466 w 3064933"/>
              <a:gd name="connsiteY29" fmla="*/ 1083733 h 4673600"/>
              <a:gd name="connsiteX30" fmla="*/ 33866 w 3064933"/>
              <a:gd name="connsiteY30" fmla="*/ 592667 h 4673600"/>
              <a:gd name="connsiteX31" fmla="*/ 0 w 3064933"/>
              <a:gd name="connsiteY31" fmla="*/ 508000 h 46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64933" h="4673600">
                <a:moveTo>
                  <a:pt x="0" y="508000"/>
                </a:moveTo>
                <a:lnTo>
                  <a:pt x="0" y="338667"/>
                </a:lnTo>
                <a:lnTo>
                  <a:pt x="84666" y="152400"/>
                </a:lnTo>
                <a:lnTo>
                  <a:pt x="372533" y="0"/>
                </a:lnTo>
                <a:lnTo>
                  <a:pt x="609600" y="50800"/>
                </a:lnTo>
                <a:lnTo>
                  <a:pt x="812800" y="304800"/>
                </a:lnTo>
                <a:lnTo>
                  <a:pt x="846666" y="508000"/>
                </a:lnTo>
                <a:lnTo>
                  <a:pt x="846666" y="508000"/>
                </a:lnTo>
                <a:lnTo>
                  <a:pt x="846666" y="508000"/>
                </a:lnTo>
                <a:lnTo>
                  <a:pt x="931333" y="745067"/>
                </a:lnTo>
                <a:lnTo>
                  <a:pt x="1303866" y="948267"/>
                </a:lnTo>
                <a:lnTo>
                  <a:pt x="2912533" y="1540933"/>
                </a:lnTo>
                <a:lnTo>
                  <a:pt x="3064933" y="2032000"/>
                </a:lnTo>
                <a:lnTo>
                  <a:pt x="2895600" y="2353733"/>
                </a:lnTo>
                <a:lnTo>
                  <a:pt x="2455333" y="2607733"/>
                </a:lnTo>
                <a:lnTo>
                  <a:pt x="1625600" y="2794000"/>
                </a:lnTo>
                <a:lnTo>
                  <a:pt x="1100666" y="2810933"/>
                </a:lnTo>
                <a:lnTo>
                  <a:pt x="1591733" y="3251200"/>
                </a:lnTo>
                <a:lnTo>
                  <a:pt x="1981200" y="4318000"/>
                </a:lnTo>
                <a:lnTo>
                  <a:pt x="948266" y="4673600"/>
                </a:lnTo>
                <a:lnTo>
                  <a:pt x="1405466" y="4199467"/>
                </a:lnTo>
                <a:lnTo>
                  <a:pt x="575733" y="2726267"/>
                </a:lnTo>
                <a:lnTo>
                  <a:pt x="846666" y="2387600"/>
                </a:lnTo>
                <a:lnTo>
                  <a:pt x="1540933" y="2150533"/>
                </a:lnTo>
                <a:lnTo>
                  <a:pt x="558800" y="2218267"/>
                </a:lnTo>
                <a:lnTo>
                  <a:pt x="287866" y="1981200"/>
                </a:lnTo>
                <a:lnTo>
                  <a:pt x="338666" y="1388533"/>
                </a:lnTo>
                <a:lnTo>
                  <a:pt x="457200" y="1286933"/>
                </a:lnTo>
                <a:lnTo>
                  <a:pt x="338666" y="1185333"/>
                </a:lnTo>
                <a:lnTo>
                  <a:pt x="135466" y="1083733"/>
                </a:lnTo>
                <a:lnTo>
                  <a:pt x="33866" y="592667"/>
                </a:lnTo>
                <a:lnTo>
                  <a:pt x="0" y="508000"/>
                </a:lnTo>
                <a:close/>
              </a:path>
            </a:pathLst>
          </a:cu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1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hard? Objects blend together</a:t>
            </a:r>
          </a:p>
        </p:txBody>
      </p:sp>
      <p:pic>
        <p:nvPicPr>
          <p:cNvPr id="4" name="Picture 3"/>
          <p:cNvPicPr>
            <a:picLocks noChangeAspect="1"/>
          </p:cNvPicPr>
          <p:nvPr/>
        </p:nvPicPr>
        <p:blipFill>
          <a:blip r:embed="rId3"/>
          <a:stretch>
            <a:fillRect/>
          </a:stretch>
        </p:blipFill>
        <p:spPr>
          <a:xfrm>
            <a:off x="2159000" y="1234017"/>
            <a:ext cx="7874000" cy="5270500"/>
          </a:xfrm>
          <a:prstGeom prst="rect">
            <a:avLst/>
          </a:prstGeom>
        </p:spPr>
      </p:pic>
    </p:spTree>
    <p:extLst>
      <p:ext uri="{BB962C8B-B14F-4D97-AF65-F5344CB8AC3E}">
        <p14:creationId xmlns:p14="http://schemas.microsoft.com/office/powerpoint/2010/main" val="3475966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hard? Concepts have variance</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300" y="1409700"/>
            <a:ext cx="8140700" cy="4025900"/>
          </a:xfrm>
          <a:prstGeom prst="rect">
            <a:avLst/>
          </a:prstGeom>
        </p:spPr>
      </p:pic>
    </p:spTree>
    <p:extLst>
      <p:ext uri="{BB962C8B-B14F-4D97-AF65-F5344CB8AC3E}">
        <p14:creationId xmlns:p14="http://schemas.microsoft.com/office/powerpoint/2010/main" val="2070495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 and projects</a:t>
            </a:r>
          </a:p>
        </p:txBody>
      </p:sp>
      <p:sp>
        <p:nvSpPr>
          <p:cNvPr id="3" name="Content Placeholder 2"/>
          <p:cNvSpPr>
            <a:spLocks noGrp="1"/>
          </p:cNvSpPr>
          <p:nvPr>
            <p:ph idx="1"/>
          </p:nvPr>
        </p:nvSpPr>
        <p:spPr/>
        <p:txBody>
          <a:bodyPr>
            <a:normAutofit/>
          </a:bodyPr>
          <a:lstStyle/>
          <a:p>
            <a:r>
              <a:rPr lang="en-US" dirty="0"/>
              <a:t>2 assignments (40 %)</a:t>
            </a:r>
          </a:p>
          <a:p>
            <a:r>
              <a:rPr lang="en-US" dirty="0"/>
              <a:t>Readings (10 %)</a:t>
            </a:r>
          </a:p>
          <a:p>
            <a:r>
              <a:rPr lang="en-US" dirty="0"/>
              <a:t>Project (50%)</a:t>
            </a:r>
          </a:p>
        </p:txBody>
      </p:sp>
    </p:spTree>
    <p:extLst>
      <p:ext uri="{BB962C8B-B14F-4D97-AF65-F5344CB8AC3E}">
        <p14:creationId xmlns:p14="http://schemas.microsoft.com/office/powerpoint/2010/main" val="221031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Why is it hard? Concepts have variance</a:t>
            </a:r>
          </a:p>
        </p:txBody>
      </p:sp>
      <p:pic>
        <p:nvPicPr>
          <p:cNvPr id="4" name="Picture 3"/>
          <p:cNvPicPr>
            <a:picLocks noChangeAspect="1"/>
          </p:cNvPicPr>
          <p:nvPr/>
        </p:nvPicPr>
        <p:blipFill>
          <a:blip r:embed="rId3"/>
          <a:stretch>
            <a:fillRect/>
          </a:stretch>
        </p:blipFill>
        <p:spPr>
          <a:xfrm>
            <a:off x="8171950" y="2590799"/>
            <a:ext cx="2769473" cy="3678697"/>
          </a:xfrm>
          <a:prstGeom prst="rect">
            <a:avLst/>
          </a:prstGeom>
        </p:spPr>
      </p:pic>
      <p:pic>
        <p:nvPicPr>
          <p:cNvPr id="3" name="Picture 2"/>
          <p:cNvPicPr>
            <a:picLocks noChangeAspect="1"/>
          </p:cNvPicPr>
          <p:nvPr/>
        </p:nvPicPr>
        <p:blipFill>
          <a:blip r:embed="rId4"/>
          <a:stretch>
            <a:fillRect/>
          </a:stretch>
        </p:blipFill>
        <p:spPr>
          <a:xfrm>
            <a:off x="307740" y="1864658"/>
            <a:ext cx="2453389" cy="2991938"/>
          </a:xfrm>
          <a:prstGeom prst="rect">
            <a:avLst/>
          </a:prstGeom>
        </p:spPr>
      </p:pic>
      <p:pic>
        <p:nvPicPr>
          <p:cNvPr id="5" name="Picture 4"/>
          <p:cNvPicPr>
            <a:picLocks noChangeAspect="1"/>
          </p:cNvPicPr>
          <p:nvPr/>
        </p:nvPicPr>
        <p:blipFill>
          <a:blip r:embed="rId5"/>
          <a:stretch>
            <a:fillRect/>
          </a:stretch>
        </p:blipFill>
        <p:spPr>
          <a:xfrm>
            <a:off x="4424936" y="1290917"/>
            <a:ext cx="1783505" cy="2599765"/>
          </a:xfrm>
          <a:prstGeom prst="rect">
            <a:avLst/>
          </a:prstGeom>
        </p:spPr>
      </p:pic>
      <p:pic>
        <p:nvPicPr>
          <p:cNvPr id="6" name="Picture 5"/>
          <p:cNvPicPr>
            <a:picLocks noChangeAspect="1"/>
          </p:cNvPicPr>
          <p:nvPr/>
        </p:nvPicPr>
        <p:blipFill>
          <a:blip r:embed="rId6"/>
          <a:stretch>
            <a:fillRect/>
          </a:stretch>
        </p:blipFill>
        <p:spPr>
          <a:xfrm>
            <a:off x="3910012" y="3890682"/>
            <a:ext cx="1891665" cy="2967318"/>
          </a:xfrm>
          <a:prstGeom prst="rect">
            <a:avLst/>
          </a:prstGeom>
        </p:spPr>
      </p:pic>
    </p:spTree>
    <p:extLst>
      <p:ext uri="{BB962C8B-B14F-4D97-AF65-F5344CB8AC3E}">
        <p14:creationId xmlns:p14="http://schemas.microsoft.com/office/powerpoint/2010/main" val="15690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hard? Concepts are subtle</a:t>
            </a:r>
          </a:p>
        </p:txBody>
      </p:sp>
      <p:pic>
        <p:nvPicPr>
          <p:cNvPr id="4" name="Picture 3"/>
          <p:cNvPicPr>
            <a:picLocks noChangeAspect="1"/>
          </p:cNvPicPr>
          <p:nvPr/>
        </p:nvPicPr>
        <p:blipFill>
          <a:blip r:embed="rId3"/>
          <a:stretch>
            <a:fillRect/>
          </a:stretch>
        </p:blipFill>
        <p:spPr>
          <a:xfrm>
            <a:off x="838200" y="1871133"/>
            <a:ext cx="3492500" cy="2540000"/>
          </a:xfrm>
          <a:prstGeom prst="rect">
            <a:avLst/>
          </a:prstGeom>
        </p:spPr>
      </p:pic>
      <p:pic>
        <p:nvPicPr>
          <p:cNvPr id="5" name="Picture 4"/>
          <p:cNvPicPr>
            <a:picLocks noChangeAspect="1"/>
          </p:cNvPicPr>
          <p:nvPr/>
        </p:nvPicPr>
        <p:blipFill>
          <a:blip r:embed="rId4"/>
          <a:stretch>
            <a:fillRect/>
          </a:stretch>
        </p:blipFill>
        <p:spPr>
          <a:xfrm>
            <a:off x="7262284" y="1871133"/>
            <a:ext cx="3492500" cy="2540000"/>
          </a:xfrm>
          <a:prstGeom prst="rect">
            <a:avLst/>
          </a:prstGeom>
        </p:spPr>
      </p:pic>
      <p:sp>
        <p:nvSpPr>
          <p:cNvPr id="6" name="TextBox 5"/>
          <p:cNvSpPr txBox="1"/>
          <p:nvPr/>
        </p:nvSpPr>
        <p:spPr>
          <a:xfrm>
            <a:off x="838200" y="4411133"/>
            <a:ext cx="3492500" cy="369332"/>
          </a:xfrm>
          <a:prstGeom prst="rect">
            <a:avLst/>
          </a:prstGeom>
          <a:noFill/>
        </p:spPr>
        <p:txBody>
          <a:bodyPr wrap="square" rtlCol="0">
            <a:spAutoFit/>
          </a:bodyPr>
          <a:lstStyle/>
          <a:p>
            <a:pPr algn="ctr"/>
            <a:r>
              <a:rPr lang="en-US" dirty="0" err="1"/>
              <a:t>Tenessee</a:t>
            </a:r>
            <a:r>
              <a:rPr lang="en-US" dirty="0"/>
              <a:t> Warbler</a:t>
            </a:r>
          </a:p>
        </p:txBody>
      </p:sp>
      <p:sp>
        <p:nvSpPr>
          <p:cNvPr id="7" name="TextBox 6"/>
          <p:cNvSpPr txBox="1"/>
          <p:nvPr/>
        </p:nvSpPr>
        <p:spPr>
          <a:xfrm>
            <a:off x="7262284" y="4447644"/>
            <a:ext cx="3492500" cy="369332"/>
          </a:xfrm>
          <a:prstGeom prst="rect">
            <a:avLst/>
          </a:prstGeom>
          <a:noFill/>
        </p:spPr>
        <p:txBody>
          <a:bodyPr wrap="square" rtlCol="0">
            <a:spAutoFit/>
          </a:bodyPr>
          <a:lstStyle/>
          <a:p>
            <a:pPr algn="ctr"/>
            <a:r>
              <a:rPr lang="en-US" dirty="0"/>
              <a:t>Orange Crowned Warbler</a:t>
            </a:r>
          </a:p>
        </p:txBody>
      </p:sp>
      <p:sp>
        <p:nvSpPr>
          <p:cNvPr id="8" name="Rectangle 7"/>
          <p:cNvSpPr/>
          <p:nvPr/>
        </p:nvSpPr>
        <p:spPr>
          <a:xfrm>
            <a:off x="4330700" y="6412468"/>
            <a:ext cx="3046347" cy="369332"/>
          </a:xfrm>
          <a:prstGeom prst="rect">
            <a:avLst/>
          </a:prstGeom>
        </p:spPr>
        <p:txBody>
          <a:bodyPr wrap="none">
            <a:spAutoFit/>
          </a:bodyPr>
          <a:lstStyle/>
          <a:p>
            <a:r>
              <a:rPr lang="en-US" dirty="0"/>
              <a:t>https://</a:t>
            </a:r>
            <a:r>
              <a:rPr lang="en-US" dirty="0" err="1"/>
              <a:t>www.allaboutbirds.org</a:t>
            </a:r>
            <a:endParaRPr lang="en-US" dirty="0"/>
          </a:p>
        </p:txBody>
      </p:sp>
    </p:spTree>
    <p:extLst>
      <p:ext uri="{BB962C8B-B14F-4D97-AF65-F5344CB8AC3E}">
        <p14:creationId xmlns:p14="http://schemas.microsoft.com/office/powerpoint/2010/main" val="56900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hard? Intra-class variance and inter-class similarities</a:t>
            </a:r>
          </a:p>
        </p:txBody>
      </p:sp>
      <p:sp>
        <p:nvSpPr>
          <p:cNvPr id="4" name="Oval 3"/>
          <p:cNvSpPr/>
          <p:nvPr/>
        </p:nvSpPr>
        <p:spPr>
          <a:xfrm>
            <a:off x="1016000" y="3454400"/>
            <a:ext cx="338667" cy="33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48000" y="3454399"/>
            <a:ext cx="338667" cy="3386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277352" y="2531533"/>
            <a:ext cx="3623733" cy="2836334"/>
          </a:xfrm>
          <a:custGeom>
            <a:avLst/>
            <a:gdLst>
              <a:gd name="connsiteX0" fmla="*/ 1270000 w 2844800"/>
              <a:gd name="connsiteY0" fmla="*/ 711200 h 2455334"/>
              <a:gd name="connsiteX1" fmla="*/ 1270000 w 2844800"/>
              <a:gd name="connsiteY1" fmla="*/ 711200 h 2455334"/>
              <a:gd name="connsiteX2" fmla="*/ 1134534 w 2844800"/>
              <a:gd name="connsiteY2" fmla="*/ 762000 h 2455334"/>
              <a:gd name="connsiteX3" fmla="*/ 1066800 w 2844800"/>
              <a:gd name="connsiteY3" fmla="*/ 778934 h 2455334"/>
              <a:gd name="connsiteX4" fmla="*/ 914400 w 2844800"/>
              <a:gd name="connsiteY4" fmla="*/ 829734 h 2455334"/>
              <a:gd name="connsiteX5" fmla="*/ 812800 w 2844800"/>
              <a:gd name="connsiteY5" fmla="*/ 863600 h 2455334"/>
              <a:gd name="connsiteX6" fmla="*/ 762000 w 2844800"/>
              <a:gd name="connsiteY6" fmla="*/ 880534 h 2455334"/>
              <a:gd name="connsiteX7" fmla="*/ 711200 w 2844800"/>
              <a:gd name="connsiteY7" fmla="*/ 914400 h 2455334"/>
              <a:gd name="connsiteX8" fmla="*/ 660400 w 2844800"/>
              <a:gd name="connsiteY8" fmla="*/ 931334 h 2455334"/>
              <a:gd name="connsiteX9" fmla="*/ 508000 w 2844800"/>
              <a:gd name="connsiteY9" fmla="*/ 1049867 h 2455334"/>
              <a:gd name="connsiteX10" fmla="*/ 406400 w 2844800"/>
              <a:gd name="connsiteY10" fmla="*/ 1117600 h 2455334"/>
              <a:gd name="connsiteX11" fmla="*/ 304800 w 2844800"/>
              <a:gd name="connsiteY11" fmla="*/ 1202267 h 2455334"/>
              <a:gd name="connsiteX12" fmla="*/ 270934 w 2844800"/>
              <a:gd name="connsiteY12" fmla="*/ 1253067 h 2455334"/>
              <a:gd name="connsiteX13" fmla="*/ 220134 w 2844800"/>
              <a:gd name="connsiteY13" fmla="*/ 1270000 h 2455334"/>
              <a:gd name="connsiteX14" fmla="*/ 203200 w 2844800"/>
              <a:gd name="connsiteY14" fmla="*/ 1320800 h 2455334"/>
              <a:gd name="connsiteX15" fmla="*/ 152400 w 2844800"/>
              <a:gd name="connsiteY15" fmla="*/ 1354667 h 2455334"/>
              <a:gd name="connsiteX16" fmla="*/ 84667 w 2844800"/>
              <a:gd name="connsiteY16" fmla="*/ 1456267 h 2455334"/>
              <a:gd name="connsiteX17" fmla="*/ 50800 w 2844800"/>
              <a:gd name="connsiteY17" fmla="*/ 1557867 h 2455334"/>
              <a:gd name="connsiteX18" fmla="*/ 33867 w 2844800"/>
              <a:gd name="connsiteY18" fmla="*/ 1608667 h 2455334"/>
              <a:gd name="connsiteX19" fmla="*/ 0 w 2844800"/>
              <a:gd name="connsiteY19" fmla="*/ 1761067 h 2455334"/>
              <a:gd name="connsiteX20" fmla="*/ 16934 w 2844800"/>
              <a:gd name="connsiteY20" fmla="*/ 2099734 h 2455334"/>
              <a:gd name="connsiteX21" fmla="*/ 118534 w 2844800"/>
              <a:gd name="connsiteY21" fmla="*/ 2302934 h 2455334"/>
              <a:gd name="connsiteX22" fmla="*/ 254000 w 2844800"/>
              <a:gd name="connsiteY22" fmla="*/ 2421467 h 2455334"/>
              <a:gd name="connsiteX23" fmla="*/ 355600 w 2844800"/>
              <a:gd name="connsiteY23" fmla="*/ 2455334 h 2455334"/>
              <a:gd name="connsiteX24" fmla="*/ 491067 w 2844800"/>
              <a:gd name="connsiteY24" fmla="*/ 2438400 h 2455334"/>
              <a:gd name="connsiteX25" fmla="*/ 575734 w 2844800"/>
              <a:gd name="connsiteY25" fmla="*/ 2387600 h 2455334"/>
              <a:gd name="connsiteX26" fmla="*/ 643467 w 2844800"/>
              <a:gd name="connsiteY26" fmla="*/ 2370667 h 2455334"/>
              <a:gd name="connsiteX27" fmla="*/ 778934 w 2844800"/>
              <a:gd name="connsiteY27" fmla="*/ 2286000 h 2455334"/>
              <a:gd name="connsiteX28" fmla="*/ 931334 w 2844800"/>
              <a:gd name="connsiteY28" fmla="*/ 2167467 h 2455334"/>
              <a:gd name="connsiteX29" fmla="*/ 999067 w 2844800"/>
              <a:gd name="connsiteY29" fmla="*/ 2065867 h 2455334"/>
              <a:gd name="connsiteX30" fmla="*/ 1066800 w 2844800"/>
              <a:gd name="connsiteY30" fmla="*/ 1964267 h 2455334"/>
              <a:gd name="connsiteX31" fmla="*/ 1100667 w 2844800"/>
              <a:gd name="connsiteY31" fmla="*/ 1913467 h 2455334"/>
              <a:gd name="connsiteX32" fmla="*/ 1134534 w 2844800"/>
              <a:gd name="connsiteY32" fmla="*/ 1862667 h 2455334"/>
              <a:gd name="connsiteX33" fmla="*/ 1185334 w 2844800"/>
              <a:gd name="connsiteY33" fmla="*/ 1811867 h 2455334"/>
              <a:gd name="connsiteX34" fmla="*/ 1219200 w 2844800"/>
              <a:gd name="connsiteY34" fmla="*/ 1761067 h 2455334"/>
              <a:gd name="connsiteX35" fmla="*/ 1320800 w 2844800"/>
              <a:gd name="connsiteY35" fmla="*/ 1659467 h 2455334"/>
              <a:gd name="connsiteX36" fmla="*/ 1354667 w 2844800"/>
              <a:gd name="connsiteY36" fmla="*/ 1608667 h 2455334"/>
              <a:gd name="connsiteX37" fmla="*/ 1405467 w 2844800"/>
              <a:gd name="connsiteY37" fmla="*/ 1574800 h 2455334"/>
              <a:gd name="connsiteX38" fmla="*/ 1524000 w 2844800"/>
              <a:gd name="connsiteY38" fmla="*/ 1456267 h 2455334"/>
              <a:gd name="connsiteX39" fmla="*/ 1625600 w 2844800"/>
              <a:gd name="connsiteY39" fmla="*/ 1388534 h 2455334"/>
              <a:gd name="connsiteX40" fmla="*/ 1761067 w 2844800"/>
              <a:gd name="connsiteY40" fmla="*/ 1354667 h 2455334"/>
              <a:gd name="connsiteX41" fmla="*/ 1930400 w 2844800"/>
              <a:gd name="connsiteY41" fmla="*/ 1320800 h 2455334"/>
              <a:gd name="connsiteX42" fmla="*/ 2065867 w 2844800"/>
              <a:gd name="connsiteY42" fmla="*/ 1286934 h 2455334"/>
              <a:gd name="connsiteX43" fmla="*/ 2252134 w 2844800"/>
              <a:gd name="connsiteY43" fmla="*/ 1236134 h 2455334"/>
              <a:gd name="connsiteX44" fmla="*/ 2302934 w 2844800"/>
              <a:gd name="connsiteY44" fmla="*/ 1219200 h 2455334"/>
              <a:gd name="connsiteX45" fmla="*/ 2455334 w 2844800"/>
              <a:gd name="connsiteY45" fmla="*/ 1100667 h 2455334"/>
              <a:gd name="connsiteX46" fmla="*/ 2556934 w 2844800"/>
              <a:gd name="connsiteY46" fmla="*/ 982134 h 2455334"/>
              <a:gd name="connsiteX47" fmla="*/ 2607734 w 2844800"/>
              <a:gd name="connsiteY47" fmla="*/ 914400 h 2455334"/>
              <a:gd name="connsiteX48" fmla="*/ 2726267 w 2844800"/>
              <a:gd name="connsiteY48" fmla="*/ 795867 h 2455334"/>
              <a:gd name="connsiteX49" fmla="*/ 2810934 w 2844800"/>
              <a:gd name="connsiteY49" fmla="*/ 694267 h 2455334"/>
              <a:gd name="connsiteX50" fmla="*/ 2844800 w 2844800"/>
              <a:gd name="connsiteY50" fmla="*/ 558800 h 2455334"/>
              <a:gd name="connsiteX51" fmla="*/ 2827867 w 2844800"/>
              <a:gd name="connsiteY51" fmla="*/ 389467 h 2455334"/>
              <a:gd name="connsiteX52" fmla="*/ 2743200 w 2844800"/>
              <a:gd name="connsiteY52" fmla="*/ 287867 h 2455334"/>
              <a:gd name="connsiteX53" fmla="*/ 2692400 w 2844800"/>
              <a:gd name="connsiteY53" fmla="*/ 220134 h 2455334"/>
              <a:gd name="connsiteX54" fmla="*/ 2658534 w 2844800"/>
              <a:gd name="connsiteY54" fmla="*/ 169334 h 2455334"/>
              <a:gd name="connsiteX55" fmla="*/ 2607734 w 2844800"/>
              <a:gd name="connsiteY55" fmla="*/ 118534 h 2455334"/>
              <a:gd name="connsiteX56" fmla="*/ 2523067 w 2844800"/>
              <a:gd name="connsiteY56" fmla="*/ 16934 h 2455334"/>
              <a:gd name="connsiteX57" fmla="*/ 2472267 w 2844800"/>
              <a:gd name="connsiteY57" fmla="*/ 0 h 2455334"/>
              <a:gd name="connsiteX58" fmla="*/ 2133600 w 2844800"/>
              <a:gd name="connsiteY58" fmla="*/ 16934 h 2455334"/>
              <a:gd name="connsiteX59" fmla="*/ 2032000 w 2844800"/>
              <a:gd name="connsiteY59" fmla="*/ 67734 h 2455334"/>
              <a:gd name="connsiteX60" fmla="*/ 1981200 w 2844800"/>
              <a:gd name="connsiteY60" fmla="*/ 84667 h 2455334"/>
              <a:gd name="connsiteX61" fmla="*/ 1879600 w 2844800"/>
              <a:gd name="connsiteY61" fmla="*/ 152400 h 2455334"/>
              <a:gd name="connsiteX62" fmla="*/ 1828800 w 2844800"/>
              <a:gd name="connsiteY62" fmla="*/ 169334 h 2455334"/>
              <a:gd name="connsiteX63" fmla="*/ 1727200 w 2844800"/>
              <a:gd name="connsiteY63" fmla="*/ 237067 h 2455334"/>
              <a:gd name="connsiteX64" fmla="*/ 1642534 w 2844800"/>
              <a:gd name="connsiteY64" fmla="*/ 321734 h 2455334"/>
              <a:gd name="connsiteX65" fmla="*/ 1540934 w 2844800"/>
              <a:gd name="connsiteY65" fmla="*/ 355600 h 2455334"/>
              <a:gd name="connsiteX66" fmla="*/ 1337734 w 2844800"/>
              <a:gd name="connsiteY66" fmla="*/ 338667 h 2455334"/>
              <a:gd name="connsiteX67" fmla="*/ 1286934 w 2844800"/>
              <a:gd name="connsiteY67" fmla="*/ 321734 h 2455334"/>
              <a:gd name="connsiteX68" fmla="*/ 1185334 w 2844800"/>
              <a:gd name="connsiteY68" fmla="*/ 304800 h 2455334"/>
              <a:gd name="connsiteX69" fmla="*/ 999067 w 2844800"/>
              <a:gd name="connsiteY69" fmla="*/ 321734 h 2455334"/>
              <a:gd name="connsiteX70" fmla="*/ 728134 w 2844800"/>
              <a:gd name="connsiteY70" fmla="*/ 372534 h 2455334"/>
              <a:gd name="connsiteX71" fmla="*/ 626534 w 2844800"/>
              <a:gd name="connsiteY71" fmla="*/ 389467 h 2455334"/>
              <a:gd name="connsiteX72" fmla="*/ 508000 w 2844800"/>
              <a:gd name="connsiteY72" fmla="*/ 423334 h 2455334"/>
              <a:gd name="connsiteX73" fmla="*/ 457200 w 2844800"/>
              <a:gd name="connsiteY73" fmla="*/ 474134 h 2455334"/>
              <a:gd name="connsiteX74" fmla="*/ 423334 w 2844800"/>
              <a:gd name="connsiteY74" fmla="*/ 524934 h 2455334"/>
              <a:gd name="connsiteX75" fmla="*/ 372534 w 2844800"/>
              <a:gd name="connsiteY75" fmla="*/ 558800 h 2455334"/>
              <a:gd name="connsiteX76" fmla="*/ 355600 w 2844800"/>
              <a:gd name="connsiteY76" fmla="*/ 609600 h 2455334"/>
              <a:gd name="connsiteX77" fmla="*/ 304800 w 2844800"/>
              <a:gd name="connsiteY77" fmla="*/ 711200 h 2455334"/>
              <a:gd name="connsiteX78" fmla="*/ 355600 w 2844800"/>
              <a:gd name="connsiteY78" fmla="*/ 897467 h 2455334"/>
              <a:gd name="connsiteX79" fmla="*/ 406400 w 2844800"/>
              <a:gd name="connsiteY79" fmla="*/ 914400 h 2455334"/>
              <a:gd name="connsiteX80" fmla="*/ 541867 w 2844800"/>
              <a:gd name="connsiteY80" fmla="*/ 897467 h 2455334"/>
              <a:gd name="connsiteX81" fmla="*/ 694267 w 2844800"/>
              <a:gd name="connsiteY81" fmla="*/ 829734 h 2455334"/>
              <a:gd name="connsiteX82" fmla="*/ 745067 w 2844800"/>
              <a:gd name="connsiteY82" fmla="*/ 778934 h 2455334"/>
              <a:gd name="connsiteX83" fmla="*/ 795867 w 2844800"/>
              <a:gd name="connsiteY83" fmla="*/ 745067 h 2455334"/>
              <a:gd name="connsiteX84" fmla="*/ 846667 w 2844800"/>
              <a:gd name="connsiteY84" fmla="*/ 694267 h 2455334"/>
              <a:gd name="connsiteX85" fmla="*/ 948267 w 2844800"/>
              <a:gd name="connsiteY85" fmla="*/ 626534 h 2455334"/>
              <a:gd name="connsiteX86" fmla="*/ 999067 w 2844800"/>
              <a:gd name="connsiteY86" fmla="*/ 592667 h 2455334"/>
              <a:gd name="connsiteX87" fmla="*/ 1100667 w 2844800"/>
              <a:gd name="connsiteY87" fmla="*/ 558800 h 2455334"/>
              <a:gd name="connsiteX88" fmla="*/ 1151467 w 2844800"/>
              <a:gd name="connsiteY88" fmla="*/ 541867 h 2455334"/>
              <a:gd name="connsiteX89" fmla="*/ 1286934 w 2844800"/>
              <a:gd name="connsiteY89" fmla="*/ 558800 h 2455334"/>
              <a:gd name="connsiteX90" fmla="*/ 1337734 w 2844800"/>
              <a:gd name="connsiteY90" fmla="*/ 575734 h 2455334"/>
              <a:gd name="connsiteX91" fmla="*/ 1270000 w 2844800"/>
              <a:gd name="connsiteY91" fmla="*/ 711200 h 245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844800" h="2455334">
                <a:moveTo>
                  <a:pt x="1270000" y="711200"/>
                </a:moveTo>
                <a:lnTo>
                  <a:pt x="1270000" y="711200"/>
                </a:lnTo>
                <a:cubicBezTo>
                  <a:pt x="1224845" y="728133"/>
                  <a:pt x="1180285" y="746749"/>
                  <a:pt x="1134534" y="762000"/>
                </a:cubicBezTo>
                <a:cubicBezTo>
                  <a:pt x="1112455" y="769360"/>
                  <a:pt x="1089091" y="772247"/>
                  <a:pt x="1066800" y="778934"/>
                </a:cubicBezTo>
                <a:cubicBezTo>
                  <a:pt x="1066715" y="778959"/>
                  <a:pt x="939842" y="821253"/>
                  <a:pt x="914400" y="829734"/>
                </a:cubicBezTo>
                <a:lnTo>
                  <a:pt x="812800" y="863600"/>
                </a:lnTo>
                <a:cubicBezTo>
                  <a:pt x="795867" y="869245"/>
                  <a:pt x="776852" y="870633"/>
                  <a:pt x="762000" y="880534"/>
                </a:cubicBezTo>
                <a:cubicBezTo>
                  <a:pt x="745067" y="891823"/>
                  <a:pt x="729403" y="905299"/>
                  <a:pt x="711200" y="914400"/>
                </a:cubicBezTo>
                <a:cubicBezTo>
                  <a:pt x="695235" y="922382"/>
                  <a:pt x="676003" y="922666"/>
                  <a:pt x="660400" y="931334"/>
                </a:cubicBezTo>
                <a:cubicBezTo>
                  <a:pt x="464370" y="1040240"/>
                  <a:pt x="631416" y="953877"/>
                  <a:pt x="508000" y="1049867"/>
                </a:cubicBezTo>
                <a:cubicBezTo>
                  <a:pt x="475871" y="1074856"/>
                  <a:pt x="435181" y="1088819"/>
                  <a:pt x="406400" y="1117600"/>
                </a:cubicBezTo>
                <a:cubicBezTo>
                  <a:pt x="341209" y="1182791"/>
                  <a:pt x="375525" y="1155116"/>
                  <a:pt x="304800" y="1202267"/>
                </a:cubicBezTo>
                <a:cubicBezTo>
                  <a:pt x="293511" y="1219200"/>
                  <a:pt x="286826" y="1240354"/>
                  <a:pt x="270934" y="1253067"/>
                </a:cubicBezTo>
                <a:cubicBezTo>
                  <a:pt x="256996" y="1264217"/>
                  <a:pt x="232755" y="1257379"/>
                  <a:pt x="220134" y="1270000"/>
                </a:cubicBezTo>
                <a:cubicBezTo>
                  <a:pt x="207512" y="1282621"/>
                  <a:pt x="214350" y="1306862"/>
                  <a:pt x="203200" y="1320800"/>
                </a:cubicBezTo>
                <a:cubicBezTo>
                  <a:pt x="190487" y="1336692"/>
                  <a:pt x="169333" y="1343378"/>
                  <a:pt x="152400" y="1354667"/>
                </a:cubicBezTo>
                <a:cubicBezTo>
                  <a:pt x="129822" y="1388534"/>
                  <a:pt x="97538" y="1417653"/>
                  <a:pt x="84667" y="1456267"/>
                </a:cubicBezTo>
                <a:lnTo>
                  <a:pt x="50800" y="1557867"/>
                </a:lnTo>
                <a:cubicBezTo>
                  <a:pt x="45156" y="1574800"/>
                  <a:pt x="38196" y="1591351"/>
                  <a:pt x="33867" y="1608667"/>
                </a:cubicBezTo>
                <a:cubicBezTo>
                  <a:pt x="9954" y="1704322"/>
                  <a:pt x="21498" y="1653579"/>
                  <a:pt x="0" y="1761067"/>
                </a:cubicBezTo>
                <a:cubicBezTo>
                  <a:pt x="5645" y="1873956"/>
                  <a:pt x="3978" y="1987449"/>
                  <a:pt x="16934" y="2099734"/>
                </a:cubicBezTo>
                <a:cubicBezTo>
                  <a:pt x="26717" y="2184518"/>
                  <a:pt x="73133" y="2234832"/>
                  <a:pt x="118534" y="2302934"/>
                </a:cubicBezTo>
                <a:cubicBezTo>
                  <a:pt x="158046" y="2362202"/>
                  <a:pt x="169330" y="2393243"/>
                  <a:pt x="254000" y="2421467"/>
                </a:cubicBezTo>
                <a:lnTo>
                  <a:pt x="355600" y="2455334"/>
                </a:lnTo>
                <a:cubicBezTo>
                  <a:pt x="400756" y="2449689"/>
                  <a:pt x="447572" y="2451783"/>
                  <a:pt x="491067" y="2438400"/>
                </a:cubicBezTo>
                <a:cubicBezTo>
                  <a:pt x="522524" y="2428721"/>
                  <a:pt x="545658" y="2400967"/>
                  <a:pt x="575734" y="2387600"/>
                </a:cubicBezTo>
                <a:cubicBezTo>
                  <a:pt x="597001" y="2378148"/>
                  <a:pt x="620889" y="2376311"/>
                  <a:pt x="643467" y="2370667"/>
                </a:cubicBezTo>
                <a:cubicBezTo>
                  <a:pt x="797400" y="2268044"/>
                  <a:pt x="554314" y="2428939"/>
                  <a:pt x="778934" y="2286000"/>
                </a:cubicBezTo>
                <a:cubicBezTo>
                  <a:pt x="835273" y="2250148"/>
                  <a:pt x="890105" y="2220476"/>
                  <a:pt x="931334" y="2167467"/>
                </a:cubicBezTo>
                <a:cubicBezTo>
                  <a:pt x="956323" y="2135338"/>
                  <a:pt x="976489" y="2099734"/>
                  <a:pt x="999067" y="2065867"/>
                </a:cubicBezTo>
                <a:lnTo>
                  <a:pt x="1066800" y="1964267"/>
                </a:lnTo>
                <a:lnTo>
                  <a:pt x="1100667" y="1913467"/>
                </a:lnTo>
                <a:cubicBezTo>
                  <a:pt x="1111956" y="1896534"/>
                  <a:pt x="1120143" y="1877058"/>
                  <a:pt x="1134534" y="1862667"/>
                </a:cubicBezTo>
                <a:cubicBezTo>
                  <a:pt x="1151467" y="1845734"/>
                  <a:pt x="1170003" y="1830264"/>
                  <a:pt x="1185334" y="1811867"/>
                </a:cubicBezTo>
                <a:cubicBezTo>
                  <a:pt x="1198362" y="1796233"/>
                  <a:pt x="1205679" y="1776278"/>
                  <a:pt x="1219200" y="1761067"/>
                </a:cubicBezTo>
                <a:cubicBezTo>
                  <a:pt x="1251019" y="1725270"/>
                  <a:pt x="1294233" y="1699318"/>
                  <a:pt x="1320800" y="1659467"/>
                </a:cubicBezTo>
                <a:cubicBezTo>
                  <a:pt x="1332089" y="1642534"/>
                  <a:pt x="1340276" y="1623058"/>
                  <a:pt x="1354667" y="1608667"/>
                </a:cubicBezTo>
                <a:cubicBezTo>
                  <a:pt x="1369058" y="1594276"/>
                  <a:pt x="1390340" y="1588414"/>
                  <a:pt x="1405467" y="1574800"/>
                </a:cubicBezTo>
                <a:cubicBezTo>
                  <a:pt x="1447000" y="1537420"/>
                  <a:pt x="1477507" y="1487262"/>
                  <a:pt x="1524000" y="1456267"/>
                </a:cubicBezTo>
                <a:cubicBezTo>
                  <a:pt x="1557867" y="1433689"/>
                  <a:pt x="1586113" y="1398406"/>
                  <a:pt x="1625600" y="1388534"/>
                </a:cubicBezTo>
                <a:cubicBezTo>
                  <a:pt x="1670756" y="1377245"/>
                  <a:pt x="1715425" y="1363795"/>
                  <a:pt x="1761067" y="1354667"/>
                </a:cubicBezTo>
                <a:cubicBezTo>
                  <a:pt x="1817511" y="1343378"/>
                  <a:pt x="1874556" y="1334761"/>
                  <a:pt x="1930400" y="1320800"/>
                </a:cubicBezTo>
                <a:cubicBezTo>
                  <a:pt x="1975556" y="1309511"/>
                  <a:pt x="2020226" y="1296063"/>
                  <a:pt x="2065867" y="1286934"/>
                </a:cubicBezTo>
                <a:cubicBezTo>
                  <a:pt x="2185534" y="1263000"/>
                  <a:pt x="2123236" y="1279100"/>
                  <a:pt x="2252134" y="1236134"/>
                </a:cubicBezTo>
                <a:cubicBezTo>
                  <a:pt x="2269067" y="1230490"/>
                  <a:pt x="2288082" y="1229101"/>
                  <a:pt x="2302934" y="1219200"/>
                </a:cubicBezTo>
                <a:cubicBezTo>
                  <a:pt x="2424459" y="1138183"/>
                  <a:pt x="2375753" y="1180248"/>
                  <a:pt x="2455334" y="1100667"/>
                </a:cubicBezTo>
                <a:cubicBezTo>
                  <a:pt x="2521482" y="968368"/>
                  <a:pt x="2447024" y="1092044"/>
                  <a:pt x="2556934" y="982134"/>
                </a:cubicBezTo>
                <a:cubicBezTo>
                  <a:pt x="2576890" y="962178"/>
                  <a:pt x="2588750" y="935283"/>
                  <a:pt x="2607734" y="914400"/>
                </a:cubicBezTo>
                <a:cubicBezTo>
                  <a:pt x="2645321" y="873054"/>
                  <a:pt x="2695272" y="842359"/>
                  <a:pt x="2726267" y="795867"/>
                </a:cubicBezTo>
                <a:cubicBezTo>
                  <a:pt x="2773418" y="725142"/>
                  <a:pt x="2745743" y="759458"/>
                  <a:pt x="2810934" y="694267"/>
                </a:cubicBezTo>
                <a:cubicBezTo>
                  <a:pt x="2824296" y="654180"/>
                  <a:pt x="2844800" y="599668"/>
                  <a:pt x="2844800" y="558800"/>
                </a:cubicBezTo>
                <a:cubicBezTo>
                  <a:pt x="2844800" y="502074"/>
                  <a:pt x="2840622" y="444740"/>
                  <a:pt x="2827867" y="389467"/>
                </a:cubicBezTo>
                <a:cubicBezTo>
                  <a:pt x="2819988" y="355325"/>
                  <a:pt x="2762180" y="310010"/>
                  <a:pt x="2743200" y="287867"/>
                </a:cubicBezTo>
                <a:cubicBezTo>
                  <a:pt x="2724833" y="266439"/>
                  <a:pt x="2708804" y="243099"/>
                  <a:pt x="2692400" y="220134"/>
                </a:cubicBezTo>
                <a:cubicBezTo>
                  <a:pt x="2680571" y="203574"/>
                  <a:pt x="2671562" y="184968"/>
                  <a:pt x="2658534" y="169334"/>
                </a:cubicBezTo>
                <a:cubicBezTo>
                  <a:pt x="2643203" y="150937"/>
                  <a:pt x="2623065" y="136931"/>
                  <a:pt x="2607734" y="118534"/>
                </a:cubicBezTo>
                <a:cubicBezTo>
                  <a:pt x="2568687" y="71678"/>
                  <a:pt x="2578722" y="54037"/>
                  <a:pt x="2523067" y="16934"/>
                </a:cubicBezTo>
                <a:cubicBezTo>
                  <a:pt x="2508215" y="7033"/>
                  <a:pt x="2489200" y="5645"/>
                  <a:pt x="2472267" y="0"/>
                </a:cubicBezTo>
                <a:cubicBezTo>
                  <a:pt x="2359378" y="5645"/>
                  <a:pt x="2246205" y="7142"/>
                  <a:pt x="2133600" y="16934"/>
                </a:cubicBezTo>
                <a:cubicBezTo>
                  <a:pt x="2082075" y="21414"/>
                  <a:pt x="2076464" y="45502"/>
                  <a:pt x="2032000" y="67734"/>
                </a:cubicBezTo>
                <a:cubicBezTo>
                  <a:pt x="2016035" y="75716"/>
                  <a:pt x="1998133" y="79023"/>
                  <a:pt x="1981200" y="84667"/>
                </a:cubicBezTo>
                <a:cubicBezTo>
                  <a:pt x="1947333" y="107245"/>
                  <a:pt x="1918214" y="139528"/>
                  <a:pt x="1879600" y="152400"/>
                </a:cubicBezTo>
                <a:cubicBezTo>
                  <a:pt x="1862667" y="158045"/>
                  <a:pt x="1844403" y="160666"/>
                  <a:pt x="1828800" y="169334"/>
                </a:cubicBezTo>
                <a:cubicBezTo>
                  <a:pt x="1793220" y="189101"/>
                  <a:pt x="1727200" y="237067"/>
                  <a:pt x="1727200" y="237067"/>
                </a:cubicBezTo>
                <a:cubicBezTo>
                  <a:pt x="1696305" y="283411"/>
                  <a:pt x="1696007" y="297968"/>
                  <a:pt x="1642534" y="321734"/>
                </a:cubicBezTo>
                <a:cubicBezTo>
                  <a:pt x="1609912" y="336232"/>
                  <a:pt x="1540934" y="355600"/>
                  <a:pt x="1540934" y="355600"/>
                </a:cubicBezTo>
                <a:cubicBezTo>
                  <a:pt x="1473201" y="349956"/>
                  <a:pt x="1405106" y="347650"/>
                  <a:pt x="1337734" y="338667"/>
                </a:cubicBezTo>
                <a:cubicBezTo>
                  <a:pt x="1320041" y="336308"/>
                  <a:pt x="1304358" y="325606"/>
                  <a:pt x="1286934" y="321734"/>
                </a:cubicBezTo>
                <a:cubicBezTo>
                  <a:pt x="1253418" y="314286"/>
                  <a:pt x="1219201" y="310445"/>
                  <a:pt x="1185334" y="304800"/>
                </a:cubicBezTo>
                <a:cubicBezTo>
                  <a:pt x="1123245" y="310445"/>
                  <a:pt x="1060985" y="314449"/>
                  <a:pt x="999067" y="321734"/>
                </a:cubicBezTo>
                <a:cubicBezTo>
                  <a:pt x="916710" y="331423"/>
                  <a:pt x="803680" y="359943"/>
                  <a:pt x="728134" y="372534"/>
                </a:cubicBezTo>
                <a:cubicBezTo>
                  <a:pt x="694267" y="378178"/>
                  <a:pt x="660201" y="382734"/>
                  <a:pt x="626534" y="389467"/>
                </a:cubicBezTo>
                <a:cubicBezTo>
                  <a:pt x="573371" y="400099"/>
                  <a:pt x="556422" y="407193"/>
                  <a:pt x="508000" y="423334"/>
                </a:cubicBezTo>
                <a:cubicBezTo>
                  <a:pt x="491067" y="440267"/>
                  <a:pt x="472531" y="455737"/>
                  <a:pt x="457200" y="474134"/>
                </a:cubicBezTo>
                <a:cubicBezTo>
                  <a:pt x="444172" y="489768"/>
                  <a:pt x="437724" y="510544"/>
                  <a:pt x="423334" y="524934"/>
                </a:cubicBezTo>
                <a:cubicBezTo>
                  <a:pt x="408944" y="539324"/>
                  <a:pt x="389467" y="547511"/>
                  <a:pt x="372534" y="558800"/>
                </a:cubicBezTo>
                <a:cubicBezTo>
                  <a:pt x="366889" y="575733"/>
                  <a:pt x="363582" y="593635"/>
                  <a:pt x="355600" y="609600"/>
                </a:cubicBezTo>
                <a:cubicBezTo>
                  <a:pt x="289948" y="740903"/>
                  <a:pt x="347364" y="583512"/>
                  <a:pt x="304800" y="711200"/>
                </a:cubicBezTo>
                <a:cubicBezTo>
                  <a:pt x="311407" y="764056"/>
                  <a:pt x="302239" y="854778"/>
                  <a:pt x="355600" y="897467"/>
                </a:cubicBezTo>
                <a:cubicBezTo>
                  <a:pt x="369538" y="908617"/>
                  <a:pt x="389467" y="908756"/>
                  <a:pt x="406400" y="914400"/>
                </a:cubicBezTo>
                <a:cubicBezTo>
                  <a:pt x="451556" y="908756"/>
                  <a:pt x="497370" y="907002"/>
                  <a:pt x="541867" y="897467"/>
                </a:cubicBezTo>
                <a:cubicBezTo>
                  <a:pt x="601501" y="884688"/>
                  <a:pt x="648695" y="867711"/>
                  <a:pt x="694267" y="829734"/>
                </a:cubicBezTo>
                <a:cubicBezTo>
                  <a:pt x="712664" y="814403"/>
                  <a:pt x="726670" y="794265"/>
                  <a:pt x="745067" y="778934"/>
                </a:cubicBezTo>
                <a:cubicBezTo>
                  <a:pt x="760701" y="765905"/>
                  <a:pt x="780233" y="758096"/>
                  <a:pt x="795867" y="745067"/>
                </a:cubicBezTo>
                <a:cubicBezTo>
                  <a:pt x="814264" y="729736"/>
                  <a:pt x="827764" y="708969"/>
                  <a:pt x="846667" y="694267"/>
                </a:cubicBezTo>
                <a:cubicBezTo>
                  <a:pt x="878796" y="669278"/>
                  <a:pt x="914400" y="649112"/>
                  <a:pt x="948267" y="626534"/>
                </a:cubicBezTo>
                <a:cubicBezTo>
                  <a:pt x="965200" y="615245"/>
                  <a:pt x="979760" y="599103"/>
                  <a:pt x="999067" y="592667"/>
                </a:cubicBezTo>
                <a:lnTo>
                  <a:pt x="1100667" y="558800"/>
                </a:lnTo>
                <a:lnTo>
                  <a:pt x="1151467" y="541867"/>
                </a:lnTo>
                <a:cubicBezTo>
                  <a:pt x="1196623" y="547511"/>
                  <a:pt x="1242161" y="550659"/>
                  <a:pt x="1286934" y="558800"/>
                </a:cubicBezTo>
                <a:cubicBezTo>
                  <a:pt x="1304495" y="561993"/>
                  <a:pt x="1333862" y="558310"/>
                  <a:pt x="1337734" y="575734"/>
                </a:cubicBezTo>
                <a:cubicBezTo>
                  <a:pt x="1374060" y="739204"/>
                  <a:pt x="1281289" y="688622"/>
                  <a:pt x="1270000" y="711200"/>
                </a:cubicBezTo>
                <a:close/>
              </a:path>
            </a:pathLst>
          </a:custGeom>
          <a:solidFill>
            <a:srgbClr val="FF0000"/>
          </a:solidFill>
          <a:ln>
            <a:solidFill>
              <a:srgbClr val="FF0000"/>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080000" y="1997922"/>
            <a:ext cx="4759262" cy="4391709"/>
          </a:xfrm>
          <a:custGeom>
            <a:avLst/>
            <a:gdLst>
              <a:gd name="connsiteX0" fmla="*/ 1642533 w 3471333"/>
              <a:gd name="connsiteY0" fmla="*/ 711200 h 3826933"/>
              <a:gd name="connsiteX1" fmla="*/ 829733 w 3471333"/>
              <a:gd name="connsiteY1" fmla="*/ 1998133 h 3826933"/>
              <a:gd name="connsiteX2" fmla="*/ 762000 w 3471333"/>
              <a:gd name="connsiteY2" fmla="*/ 2133600 h 3826933"/>
              <a:gd name="connsiteX3" fmla="*/ 745066 w 3471333"/>
              <a:gd name="connsiteY3" fmla="*/ 2184400 h 3826933"/>
              <a:gd name="connsiteX4" fmla="*/ 711200 w 3471333"/>
              <a:gd name="connsiteY4" fmla="*/ 2252133 h 3826933"/>
              <a:gd name="connsiteX5" fmla="*/ 677333 w 3471333"/>
              <a:gd name="connsiteY5" fmla="*/ 2353733 h 3826933"/>
              <a:gd name="connsiteX6" fmla="*/ 643466 w 3471333"/>
              <a:gd name="connsiteY6" fmla="*/ 2438400 h 3826933"/>
              <a:gd name="connsiteX7" fmla="*/ 609600 w 3471333"/>
              <a:gd name="connsiteY7" fmla="*/ 2573866 h 3826933"/>
              <a:gd name="connsiteX8" fmla="*/ 575733 w 3471333"/>
              <a:gd name="connsiteY8" fmla="*/ 2641600 h 3826933"/>
              <a:gd name="connsiteX9" fmla="*/ 524933 w 3471333"/>
              <a:gd name="connsiteY9" fmla="*/ 2810933 h 3826933"/>
              <a:gd name="connsiteX10" fmla="*/ 508000 w 3471333"/>
              <a:gd name="connsiteY10" fmla="*/ 2861733 h 3826933"/>
              <a:gd name="connsiteX11" fmla="*/ 524933 w 3471333"/>
              <a:gd name="connsiteY11" fmla="*/ 2963333 h 3826933"/>
              <a:gd name="connsiteX12" fmla="*/ 558800 w 3471333"/>
              <a:gd name="connsiteY12" fmla="*/ 3064933 h 3826933"/>
              <a:gd name="connsiteX13" fmla="*/ 643466 w 3471333"/>
              <a:gd name="connsiteY13" fmla="*/ 3217333 h 3826933"/>
              <a:gd name="connsiteX14" fmla="*/ 694266 w 3471333"/>
              <a:gd name="connsiteY14" fmla="*/ 3251200 h 3826933"/>
              <a:gd name="connsiteX15" fmla="*/ 728133 w 3471333"/>
              <a:gd name="connsiteY15" fmla="*/ 3352800 h 3826933"/>
              <a:gd name="connsiteX16" fmla="*/ 812800 w 3471333"/>
              <a:gd name="connsiteY16" fmla="*/ 3505200 h 3826933"/>
              <a:gd name="connsiteX17" fmla="*/ 914400 w 3471333"/>
              <a:gd name="connsiteY17" fmla="*/ 3556000 h 3826933"/>
              <a:gd name="connsiteX18" fmla="*/ 965200 w 3471333"/>
              <a:gd name="connsiteY18" fmla="*/ 3589866 h 3826933"/>
              <a:gd name="connsiteX19" fmla="*/ 1083733 w 3471333"/>
              <a:gd name="connsiteY19" fmla="*/ 3623733 h 3826933"/>
              <a:gd name="connsiteX20" fmla="*/ 1134533 w 3471333"/>
              <a:gd name="connsiteY20" fmla="*/ 3657600 h 3826933"/>
              <a:gd name="connsiteX21" fmla="*/ 1303866 w 3471333"/>
              <a:gd name="connsiteY21" fmla="*/ 3708400 h 3826933"/>
              <a:gd name="connsiteX22" fmla="*/ 1354666 w 3471333"/>
              <a:gd name="connsiteY22" fmla="*/ 3725333 h 3826933"/>
              <a:gd name="connsiteX23" fmla="*/ 1422400 w 3471333"/>
              <a:gd name="connsiteY23" fmla="*/ 3742266 h 3826933"/>
              <a:gd name="connsiteX24" fmla="*/ 1540933 w 3471333"/>
              <a:gd name="connsiteY24" fmla="*/ 3776133 h 3826933"/>
              <a:gd name="connsiteX25" fmla="*/ 1693333 w 3471333"/>
              <a:gd name="connsiteY25" fmla="*/ 3793066 h 3826933"/>
              <a:gd name="connsiteX26" fmla="*/ 1828800 w 3471333"/>
              <a:gd name="connsiteY26" fmla="*/ 3810000 h 3826933"/>
              <a:gd name="connsiteX27" fmla="*/ 2269066 w 3471333"/>
              <a:gd name="connsiteY27" fmla="*/ 3826933 h 3826933"/>
              <a:gd name="connsiteX28" fmla="*/ 2353733 w 3471333"/>
              <a:gd name="connsiteY28" fmla="*/ 3810000 h 3826933"/>
              <a:gd name="connsiteX29" fmla="*/ 2404533 w 3471333"/>
              <a:gd name="connsiteY29" fmla="*/ 3793066 h 3826933"/>
              <a:gd name="connsiteX30" fmla="*/ 2810933 w 3471333"/>
              <a:gd name="connsiteY30" fmla="*/ 3759200 h 3826933"/>
              <a:gd name="connsiteX31" fmla="*/ 2895600 w 3471333"/>
              <a:gd name="connsiteY31" fmla="*/ 3742266 h 3826933"/>
              <a:gd name="connsiteX32" fmla="*/ 3031066 w 3471333"/>
              <a:gd name="connsiteY32" fmla="*/ 3708400 h 3826933"/>
              <a:gd name="connsiteX33" fmla="*/ 3098800 w 3471333"/>
              <a:gd name="connsiteY33" fmla="*/ 3657600 h 3826933"/>
              <a:gd name="connsiteX34" fmla="*/ 3115733 w 3471333"/>
              <a:gd name="connsiteY34" fmla="*/ 3572933 h 3826933"/>
              <a:gd name="connsiteX35" fmla="*/ 3149600 w 3471333"/>
              <a:gd name="connsiteY35" fmla="*/ 3488266 h 3826933"/>
              <a:gd name="connsiteX36" fmla="*/ 3166533 w 3471333"/>
              <a:gd name="connsiteY36" fmla="*/ 3437466 h 3826933"/>
              <a:gd name="connsiteX37" fmla="*/ 3200400 w 3471333"/>
              <a:gd name="connsiteY37" fmla="*/ 3386666 h 3826933"/>
              <a:gd name="connsiteX38" fmla="*/ 3251200 w 3471333"/>
              <a:gd name="connsiteY38" fmla="*/ 3285066 h 3826933"/>
              <a:gd name="connsiteX39" fmla="*/ 3302000 w 3471333"/>
              <a:gd name="connsiteY39" fmla="*/ 3183466 h 3826933"/>
              <a:gd name="connsiteX40" fmla="*/ 3352800 w 3471333"/>
              <a:gd name="connsiteY40" fmla="*/ 3064933 h 3826933"/>
              <a:gd name="connsiteX41" fmla="*/ 3386666 w 3471333"/>
              <a:gd name="connsiteY41" fmla="*/ 2980266 h 3826933"/>
              <a:gd name="connsiteX42" fmla="*/ 3420533 w 3471333"/>
              <a:gd name="connsiteY42" fmla="*/ 2912533 h 3826933"/>
              <a:gd name="connsiteX43" fmla="*/ 3454400 w 3471333"/>
              <a:gd name="connsiteY43" fmla="*/ 2810933 h 3826933"/>
              <a:gd name="connsiteX44" fmla="*/ 3471333 w 3471333"/>
              <a:gd name="connsiteY44" fmla="*/ 2760133 h 3826933"/>
              <a:gd name="connsiteX45" fmla="*/ 3454400 w 3471333"/>
              <a:gd name="connsiteY45" fmla="*/ 2590800 h 3826933"/>
              <a:gd name="connsiteX46" fmla="*/ 3403600 w 3471333"/>
              <a:gd name="connsiteY46" fmla="*/ 2472266 h 3826933"/>
              <a:gd name="connsiteX47" fmla="*/ 3335866 w 3471333"/>
              <a:gd name="connsiteY47" fmla="*/ 2421466 h 3826933"/>
              <a:gd name="connsiteX48" fmla="*/ 3234266 w 3471333"/>
              <a:gd name="connsiteY48" fmla="*/ 2387600 h 3826933"/>
              <a:gd name="connsiteX49" fmla="*/ 2997200 w 3471333"/>
              <a:gd name="connsiteY49" fmla="*/ 2472266 h 3826933"/>
              <a:gd name="connsiteX50" fmla="*/ 2946400 w 3471333"/>
              <a:gd name="connsiteY50" fmla="*/ 2506133 h 3826933"/>
              <a:gd name="connsiteX51" fmla="*/ 2895600 w 3471333"/>
              <a:gd name="connsiteY51" fmla="*/ 2540000 h 3826933"/>
              <a:gd name="connsiteX52" fmla="*/ 2810933 w 3471333"/>
              <a:gd name="connsiteY52" fmla="*/ 2624666 h 3826933"/>
              <a:gd name="connsiteX53" fmla="*/ 2777066 w 3471333"/>
              <a:gd name="connsiteY53" fmla="*/ 2675466 h 3826933"/>
              <a:gd name="connsiteX54" fmla="*/ 2726266 w 3471333"/>
              <a:gd name="connsiteY54" fmla="*/ 2709333 h 3826933"/>
              <a:gd name="connsiteX55" fmla="*/ 2675466 w 3471333"/>
              <a:gd name="connsiteY55" fmla="*/ 2760133 h 3826933"/>
              <a:gd name="connsiteX56" fmla="*/ 2438400 w 3471333"/>
              <a:gd name="connsiteY56" fmla="*/ 2810933 h 3826933"/>
              <a:gd name="connsiteX57" fmla="*/ 2336800 w 3471333"/>
              <a:gd name="connsiteY57" fmla="*/ 2844800 h 3826933"/>
              <a:gd name="connsiteX58" fmla="*/ 2235200 w 3471333"/>
              <a:gd name="connsiteY58" fmla="*/ 2895600 h 3826933"/>
              <a:gd name="connsiteX59" fmla="*/ 2065866 w 3471333"/>
              <a:gd name="connsiteY59" fmla="*/ 2878666 h 3826933"/>
              <a:gd name="connsiteX60" fmla="*/ 2015066 w 3471333"/>
              <a:gd name="connsiteY60" fmla="*/ 2861733 h 3826933"/>
              <a:gd name="connsiteX61" fmla="*/ 1913466 w 3471333"/>
              <a:gd name="connsiteY61" fmla="*/ 2844800 h 3826933"/>
              <a:gd name="connsiteX62" fmla="*/ 1879600 w 3471333"/>
              <a:gd name="connsiteY62" fmla="*/ 2624666 h 3826933"/>
              <a:gd name="connsiteX63" fmla="*/ 1862666 w 3471333"/>
              <a:gd name="connsiteY63" fmla="*/ 2573866 h 3826933"/>
              <a:gd name="connsiteX64" fmla="*/ 1845733 w 3471333"/>
              <a:gd name="connsiteY64" fmla="*/ 2506133 h 3826933"/>
              <a:gd name="connsiteX65" fmla="*/ 1862666 w 3471333"/>
              <a:gd name="connsiteY65" fmla="*/ 2065866 h 3826933"/>
              <a:gd name="connsiteX66" fmla="*/ 1879600 w 3471333"/>
              <a:gd name="connsiteY66" fmla="*/ 1981200 h 3826933"/>
              <a:gd name="connsiteX67" fmla="*/ 2015066 w 3471333"/>
              <a:gd name="connsiteY67" fmla="*/ 1862666 h 3826933"/>
              <a:gd name="connsiteX68" fmla="*/ 2065866 w 3471333"/>
              <a:gd name="connsiteY68" fmla="*/ 1828800 h 3826933"/>
              <a:gd name="connsiteX69" fmla="*/ 2116666 w 3471333"/>
              <a:gd name="connsiteY69" fmla="*/ 1794933 h 3826933"/>
              <a:gd name="connsiteX70" fmla="*/ 2167466 w 3471333"/>
              <a:gd name="connsiteY70" fmla="*/ 1761066 h 3826933"/>
              <a:gd name="connsiteX71" fmla="*/ 2286000 w 3471333"/>
              <a:gd name="connsiteY71" fmla="*/ 1625600 h 3826933"/>
              <a:gd name="connsiteX72" fmla="*/ 2319866 w 3471333"/>
              <a:gd name="connsiteY72" fmla="*/ 1574800 h 3826933"/>
              <a:gd name="connsiteX73" fmla="*/ 2421466 w 3471333"/>
              <a:gd name="connsiteY73" fmla="*/ 1540933 h 3826933"/>
              <a:gd name="connsiteX74" fmla="*/ 2523066 w 3471333"/>
              <a:gd name="connsiteY74" fmla="*/ 1456266 h 3826933"/>
              <a:gd name="connsiteX75" fmla="*/ 2624666 w 3471333"/>
              <a:gd name="connsiteY75" fmla="*/ 1371600 h 3826933"/>
              <a:gd name="connsiteX76" fmla="*/ 2794000 w 3471333"/>
              <a:gd name="connsiteY76" fmla="*/ 1320800 h 3826933"/>
              <a:gd name="connsiteX77" fmla="*/ 2946400 w 3471333"/>
              <a:gd name="connsiteY77" fmla="*/ 1253066 h 3826933"/>
              <a:gd name="connsiteX78" fmla="*/ 2997200 w 3471333"/>
              <a:gd name="connsiteY78" fmla="*/ 1236133 h 3826933"/>
              <a:gd name="connsiteX79" fmla="*/ 3048000 w 3471333"/>
              <a:gd name="connsiteY79" fmla="*/ 1202266 h 3826933"/>
              <a:gd name="connsiteX80" fmla="*/ 3115733 w 3471333"/>
              <a:gd name="connsiteY80" fmla="*/ 1185333 h 3826933"/>
              <a:gd name="connsiteX81" fmla="*/ 3166533 w 3471333"/>
              <a:gd name="connsiteY81" fmla="*/ 1134533 h 3826933"/>
              <a:gd name="connsiteX82" fmla="*/ 3064933 w 3471333"/>
              <a:gd name="connsiteY82" fmla="*/ 1016000 h 3826933"/>
              <a:gd name="connsiteX83" fmla="*/ 2929466 w 3471333"/>
              <a:gd name="connsiteY83" fmla="*/ 1049866 h 3826933"/>
              <a:gd name="connsiteX84" fmla="*/ 2878666 w 3471333"/>
              <a:gd name="connsiteY84" fmla="*/ 1083733 h 3826933"/>
              <a:gd name="connsiteX85" fmla="*/ 2827866 w 3471333"/>
              <a:gd name="connsiteY85" fmla="*/ 1134533 h 3826933"/>
              <a:gd name="connsiteX86" fmla="*/ 2777066 w 3471333"/>
              <a:gd name="connsiteY86" fmla="*/ 1168400 h 3826933"/>
              <a:gd name="connsiteX87" fmla="*/ 2726266 w 3471333"/>
              <a:gd name="connsiteY87" fmla="*/ 1219200 h 3826933"/>
              <a:gd name="connsiteX88" fmla="*/ 2675466 w 3471333"/>
              <a:gd name="connsiteY88" fmla="*/ 1236133 h 3826933"/>
              <a:gd name="connsiteX89" fmla="*/ 2573866 w 3471333"/>
              <a:gd name="connsiteY89" fmla="*/ 1303866 h 3826933"/>
              <a:gd name="connsiteX90" fmla="*/ 2472266 w 3471333"/>
              <a:gd name="connsiteY90" fmla="*/ 1354666 h 3826933"/>
              <a:gd name="connsiteX91" fmla="*/ 2336800 w 3471333"/>
              <a:gd name="connsiteY91" fmla="*/ 1337733 h 3826933"/>
              <a:gd name="connsiteX92" fmla="*/ 2286000 w 3471333"/>
              <a:gd name="connsiteY92" fmla="*/ 1371600 h 3826933"/>
              <a:gd name="connsiteX93" fmla="*/ 2184400 w 3471333"/>
              <a:gd name="connsiteY93" fmla="*/ 1320800 h 3826933"/>
              <a:gd name="connsiteX94" fmla="*/ 2150533 w 3471333"/>
              <a:gd name="connsiteY94" fmla="*/ 1270000 h 3826933"/>
              <a:gd name="connsiteX95" fmla="*/ 2167466 w 3471333"/>
              <a:gd name="connsiteY95" fmla="*/ 1083733 h 3826933"/>
              <a:gd name="connsiteX96" fmla="*/ 2252133 w 3471333"/>
              <a:gd name="connsiteY96" fmla="*/ 982133 h 3826933"/>
              <a:gd name="connsiteX97" fmla="*/ 2286000 w 3471333"/>
              <a:gd name="connsiteY97" fmla="*/ 931333 h 3826933"/>
              <a:gd name="connsiteX98" fmla="*/ 2302933 w 3471333"/>
              <a:gd name="connsiteY98" fmla="*/ 880533 h 3826933"/>
              <a:gd name="connsiteX99" fmla="*/ 2353733 w 3471333"/>
              <a:gd name="connsiteY99" fmla="*/ 846666 h 3826933"/>
              <a:gd name="connsiteX100" fmla="*/ 2573866 w 3471333"/>
              <a:gd name="connsiteY100" fmla="*/ 795866 h 3826933"/>
              <a:gd name="connsiteX101" fmla="*/ 2709333 w 3471333"/>
              <a:gd name="connsiteY101" fmla="*/ 778933 h 3826933"/>
              <a:gd name="connsiteX102" fmla="*/ 2878666 w 3471333"/>
              <a:gd name="connsiteY102" fmla="*/ 728133 h 3826933"/>
              <a:gd name="connsiteX103" fmla="*/ 2929466 w 3471333"/>
              <a:gd name="connsiteY103" fmla="*/ 626533 h 3826933"/>
              <a:gd name="connsiteX104" fmla="*/ 2946400 w 3471333"/>
              <a:gd name="connsiteY104" fmla="*/ 575733 h 3826933"/>
              <a:gd name="connsiteX105" fmla="*/ 3031066 w 3471333"/>
              <a:gd name="connsiteY105" fmla="*/ 474133 h 3826933"/>
              <a:gd name="connsiteX106" fmla="*/ 3048000 w 3471333"/>
              <a:gd name="connsiteY106" fmla="*/ 423333 h 3826933"/>
              <a:gd name="connsiteX107" fmla="*/ 3081866 w 3471333"/>
              <a:gd name="connsiteY107" fmla="*/ 372533 h 3826933"/>
              <a:gd name="connsiteX108" fmla="*/ 3098800 w 3471333"/>
              <a:gd name="connsiteY108" fmla="*/ 321733 h 3826933"/>
              <a:gd name="connsiteX109" fmla="*/ 3132666 w 3471333"/>
              <a:gd name="connsiteY109" fmla="*/ 270933 h 3826933"/>
              <a:gd name="connsiteX110" fmla="*/ 3166533 w 3471333"/>
              <a:gd name="connsiteY110" fmla="*/ 169333 h 3826933"/>
              <a:gd name="connsiteX111" fmla="*/ 3149600 w 3471333"/>
              <a:gd name="connsiteY111" fmla="*/ 67733 h 3826933"/>
              <a:gd name="connsiteX112" fmla="*/ 3098800 w 3471333"/>
              <a:gd name="connsiteY112" fmla="*/ 50800 h 3826933"/>
              <a:gd name="connsiteX113" fmla="*/ 2997200 w 3471333"/>
              <a:gd name="connsiteY113" fmla="*/ 0 h 3826933"/>
              <a:gd name="connsiteX114" fmla="*/ 2302933 w 3471333"/>
              <a:gd name="connsiteY114" fmla="*/ 16933 h 3826933"/>
              <a:gd name="connsiteX115" fmla="*/ 2235200 w 3471333"/>
              <a:gd name="connsiteY115" fmla="*/ 33866 h 3826933"/>
              <a:gd name="connsiteX116" fmla="*/ 1913466 w 3471333"/>
              <a:gd name="connsiteY116" fmla="*/ 50800 h 3826933"/>
              <a:gd name="connsiteX117" fmla="*/ 1202266 w 3471333"/>
              <a:gd name="connsiteY117" fmla="*/ 67733 h 3826933"/>
              <a:gd name="connsiteX118" fmla="*/ 1117600 w 3471333"/>
              <a:gd name="connsiteY118" fmla="*/ 84666 h 3826933"/>
              <a:gd name="connsiteX119" fmla="*/ 982133 w 3471333"/>
              <a:gd name="connsiteY119" fmla="*/ 118533 h 3826933"/>
              <a:gd name="connsiteX120" fmla="*/ 931333 w 3471333"/>
              <a:gd name="connsiteY120" fmla="*/ 152400 h 3826933"/>
              <a:gd name="connsiteX121" fmla="*/ 812800 w 3471333"/>
              <a:gd name="connsiteY121" fmla="*/ 203200 h 3826933"/>
              <a:gd name="connsiteX122" fmla="*/ 694266 w 3471333"/>
              <a:gd name="connsiteY122" fmla="*/ 287866 h 3826933"/>
              <a:gd name="connsiteX123" fmla="*/ 643466 w 3471333"/>
              <a:gd name="connsiteY123" fmla="*/ 321733 h 3826933"/>
              <a:gd name="connsiteX124" fmla="*/ 524933 w 3471333"/>
              <a:gd name="connsiteY124" fmla="*/ 474133 h 3826933"/>
              <a:gd name="connsiteX125" fmla="*/ 457200 w 3471333"/>
              <a:gd name="connsiteY125" fmla="*/ 524933 h 3826933"/>
              <a:gd name="connsiteX126" fmla="*/ 338666 w 3471333"/>
              <a:gd name="connsiteY126" fmla="*/ 694266 h 3826933"/>
              <a:gd name="connsiteX127" fmla="*/ 220133 w 3471333"/>
              <a:gd name="connsiteY127" fmla="*/ 846666 h 3826933"/>
              <a:gd name="connsiteX128" fmla="*/ 135466 w 3471333"/>
              <a:gd name="connsiteY128" fmla="*/ 1032933 h 3826933"/>
              <a:gd name="connsiteX129" fmla="*/ 101600 w 3471333"/>
              <a:gd name="connsiteY129" fmla="*/ 1100666 h 3826933"/>
              <a:gd name="connsiteX130" fmla="*/ 84666 w 3471333"/>
              <a:gd name="connsiteY130" fmla="*/ 1151466 h 3826933"/>
              <a:gd name="connsiteX131" fmla="*/ 50800 w 3471333"/>
              <a:gd name="connsiteY131" fmla="*/ 1202266 h 3826933"/>
              <a:gd name="connsiteX132" fmla="*/ 16933 w 3471333"/>
              <a:gd name="connsiteY132" fmla="*/ 1303866 h 3826933"/>
              <a:gd name="connsiteX133" fmla="*/ 0 w 3471333"/>
              <a:gd name="connsiteY133" fmla="*/ 1354666 h 3826933"/>
              <a:gd name="connsiteX134" fmla="*/ 50800 w 3471333"/>
              <a:gd name="connsiteY134" fmla="*/ 1473200 h 3826933"/>
              <a:gd name="connsiteX135" fmla="*/ 152400 w 3471333"/>
              <a:gd name="connsiteY135" fmla="*/ 1507066 h 3826933"/>
              <a:gd name="connsiteX136" fmla="*/ 287866 w 3471333"/>
              <a:gd name="connsiteY136" fmla="*/ 1473200 h 3826933"/>
              <a:gd name="connsiteX137" fmla="*/ 389466 w 3471333"/>
              <a:gd name="connsiteY137" fmla="*/ 1439333 h 3826933"/>
              <a:gd name="connsiteX138" fmla="*/ 508000 w 3471333"/>
              <a:gd name="connsiteY138" fmla="*/ 1388533 h 3826933"/>
              <a:gd name="connsiteX139" fmla="*/ 609600 w 3471333"/>
              <a:gd name="connsiteY139" fmla="*/ 1354666 h 3826933"/>
              <a:gd name="connsiteX140" fmla="*/ 660400 w 3471333"/>
              <a:gd name="connsiteY140" fmla="*/ 1303866 h 3826933"/>
              <a:gd name="connsiteX141" fmla="*/ 677333 w 3471333"/>
              <a:gd name="connsiteY141" fmla="*/ 1253066 h 3826933"/>
              <a:gd name="connsiteX142" fmla="*/ 711200 w 3471333"/>
              <a:gd name="connsiteY142" fmla="*/ 1202266 h 3826933"/>
              <a:gd name="connsiteX143" fmla="*/ 728133 w 3471333"/>
              <a:gd name="connsiteY143" fmla="*/ 1151466 h 3826933"/>
              <a:gd name="connsiteX144" fmla="*/ 795866 w 3471333"/>
              <a:gd name="connsiteY144" fmla="*/ 1049866 h 3826933"/>
              <a:gd name="connsiteX145" fmla="*/ 812800 w 3471333"/>
              <a:gd name="connsiteY145" fmla="*/ 999066 h 3826933"/>
              <a:gd name="connsiteX146" fmla="*/ 1016000 w 3471333"/>
              <a:gd name="connsiteY146" fmla="*/ 829733 h 3826933"/>
              <a:gd name="connsiteX147" fmla="*/ 1066800 w 3471333"/>
              <a:gd name="connsiteY147" fmla="*/ 812800 h 3826933"/>
              <a:gd name="connsiteX148" fmla="*/ 1168400 w 3471333"/>
              <a:gd name="connsiteY148" fmla="*/ 762000 h 3826933"/>
              <a:gd name="connsiteX149" fmla="*/ 1185333 w 3471333"/>
              <a:gd name="connsiteY149" fmla="*/ 762000 h 3826933"/>
              <a:gd name="connsiteX150" fmla="*/ 1185333 w 3471333"/>
              <a:gd name="connsiteY150" fmla="*/ 762000 h 3826933"/>
              <a:gd name="connsiteX151" fmla="*/ 1642533 w 3471333"/>
              <a:gd name="connsiteY151" fmla="*/ 711200 h 382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471333" h="3826933">
                <a:moveTo>
                  <a:pt x="1642533" y="711200"/>
                </a:moveTo>
                <a:lnTo>
                  <a:pt x="829733" y="1998133"/>
                </a:lnTo>
                <a:cubicBezTo>
                  <a:pt x="807155" y="2043289"/>
                  <a:pt x="782891" y="2087640"/>
                  <a:pt x="762000" y="2133600"/>
                </a:cubicBezTo>
                <a:cubicBezTo>
                  <a:pt x="754614" y="2149849"/>
                  <a:pt x="752097" y="2167994"/>
                  <a:pt x="745066" y="2184400"/>
                </a:cubicBezTo>
                <a:cubicBezTo>
                  <a:pt x="735122" y="2207602"/>
                  <a:pt x="720575" y="2228696"/>
                  <a:pt x="711200" y="2252133"/>
                </a:cubicBezTo>
                <a:cubicBezTo>
                  <a:pt x="697942" y="2285278"/>
                  <a:pt x="690591" y="2320588"/>
                  <a:pt x="677333" y="2353733"/>
                </a:cubicBezTo>
                <a:cubicBezTo>
                  <a:pt x="666044" y="2381955"/>
                  <a:pt x="652405" y="2409348"/>
                  <a:pt x="643466" y="2438400"/>
                </a:cubicBezTo>
                <a:cubicBezTo>
                  <a:pt x="629778" y="2482887"/>
                  <a:pt x="630416" y="2532235"/>
                  <a:pt x="609600" y="2573866"/>
                </a:cubicBezTo>
                <a:cubicBezTo>
                  <a:pt x="598311" y="2596444"/>
                  <a:pt x="585108" y="2618163"/>
                  <a:pt x="575733" y="2641600"/>
                </a:cubicBezTo>
                <a:cubicBezTo>
                  <a:pt x="535491" y="2742203"/>
                  <a:pt x="549882" y="2723610"/>
                  <a:pt x="524933" y="2810933"/>
                </a:cubicBezTo>
                <a:cubicBezTo>
                  <a:pt x="520030" y="2828096"/>
                  <a:pt x="513644" y="2844800"/>
                  <a:pt x="508000" y="2861733"/>
                </a:cubicBezTo>
                <a:cubicBezTo>
                  <a:pt x="513644" y="2895600"/>
                  <a:pt x="516606" y="2930024"/>
                  <a:pt x="524933" y="2963333"/>
                </a:cubicBezTo>
                <a:cubicBezTo>
                  <a:pt x="533591" y="2997966"/>
                  <a:pt x="547511" y="3031066"/>
                  <a:pt x="558800" y="3064933"/>
                </a:cubicBezTo>
                <a:cubicBezTo>
                  <a:pt x="576446" y="3117871"/>
                  <a:pt x="593557" y="3184060"/>
                  <a:pt x="643466" y="3217333"/>
                </a:cubicBezTo>
                <a:lnTo>
                  <a:pt x="694266" y="3251200"/>
                </a:lnTo>
                <a:lnTo>
                  <a:pt x="728133" y="3352800"/>
                </a:lnTo>
                <a:cubicBezTo>
                  <a:pt x="745779" y="3405738"/>
                  <a:pt x="762890" y="3471927"/>
                  <a:pt x="812800" y="3505200"/>
                </a:cubicBezTo>
                <a:cubicBezTo>
                  <a:pt x="958385" y="3602255"/>
                  <a:pt x="774186" y="3485893"/>
                  <a:pt x="914400" y="3556000"/>
                </a:cubicBezTo>
                <a:cubicBezTo>
                  <a:pt x="932603" y="3565101"/>
                  <a:pt x="946997" y="3580765"/>
                  <a:pt x="965200" y="3589866"/>
                </a:cubicBezTo>
                <a:cubicBezTo>
                  <a:pt x="989497" y="3602015"/>
                  <a:pt x="1062025" y="3618306"/>
                  <a:pt x="1083733" y="3623733"/>
                </a:cubicBezTo>
                <a:cubicBezTo>
                  <a:pt x="1100666" y="3635022"/>
                  <a:pt x="1115936" y="3649335"/>
                  <a:pt x="1134533" y="3657600"/>
                </a:cubicBezTo>
                <a:cubicBezTo>
                  <a:pt x="1206954" y="3689787"/>
                  <a:pt x="1234916" y="3688700"/>
                  <a:pt x="1303866" y="3708400"/>
                </a:cubicBezTo>
                <a:cubicBezTo>
                  <a:pt x="1321028" y="3713304"/>
                  <a:pt x="1337503" y="3720430"/>
                  <a:pt x="1354666" y="3725333"/>
                </a:cubicBezTo>
                <a:cubicBezTo>
                  <a:pt x="1377043" y="3731726"/>
                  <a:pt x="1400023" y="3735872"/>
                  <a:pt x="1422400" y="3742266"/>
                </a:cubicBezTo>
                <a:cubicBezTo>
                  <a:pt x="1474039" y="3757020"/>
                  <a:pt x="1483576" y="3767309"/>
                  <a:pt x="1540933" y="3776133"/>
                </a:cubicBezTo>
                <a:cubicBezTo>
                  <a:pt x="1591451" y="3783905"/>
                  <a:pt x="1642570" y="3787094"/>
                  <a:pt x="1693333" y="3793066"/>
                </a:cubicBezTo>
                <a:cubicBezTo>
                  <a:pt x="1738528" y="3798383"/>
                  <a:pt x="1783371" y="3807328"/>
                  <a:pt x="1828800" y="3810000"/>
                </a:cubicBezTo>
                <a:cubicBezTo>
                  <a:pt x="1975410" y="3818624"/>
                  <a:pt x="2122311" y="3821289"/>
                  <a:pt x="2269066" y="3826933"/>
                </a:cubicBezTo>
                <a:cubicBezTo>
                  <a:pt x="2297288" y="3821289"/>
                  <a:pt x="2325811" y="3816981"/>
                  <a:pt x="2353733" y="3810000"/>
                </a:cubicBezTo>
                <a:cubicBezTo>
                  <a:pt x="2371049" y="3805671"/>
                  <a:pt x="2386793" y="3795037"/>
                  <a:pt x="2404533" y="3793066"/>
                </a:cubicBezTo>
                <a:cubicBezTo>
                  <a:pt x="2539638" y="3778054"/>
                  <a:pt x="2810933" y="3759200"/>
                  <a:pt x="2810933" y="3759200"/>
                </a:cubicBezTo>
                <a:cubicBezTo>
                  <a:pt x="2839155" y="3753555"/>
                  <a:pt x="2867556" y="3748738"/>
                  <a:pt x="2895600" y="3742266"/>
                </a:cubicBezTo>
                <a:cubicBezTo>
                  <a:pt x="2940953" y="3731800"/>
                  <a:pt x="3031066" y="3708400"/>
                  <a:pt x="3031066" y="3708400"/>
                </a:cubicBezTo>
                <a:cubicBezTo>
                  <a:pt x="3053644" y="3691467"/>
                  <a:pt x="3083842" y="3681533"/>
                  <a:pt x="3098800" y="3657600"/>
                </a:cubicBezTo>
                <a:cubicBezTo>
                  <a:pt x="3114054" y="3633194"/>
                  <a:pt x="3107463" y="3600500"/>
                  <a:pt x="3115733" y="3572933"/>
                </a:cubicBezTo>
                <a:cubicBezTo>
                  <a:pt x="3124467" y="3543819"/>
                  <a:pt x="3138927" y="3516727"/>
                  <a:pt x="3149600" y="3488266"/>
                </a:cubicBezTo>
                <a:cubicBezTo>
                  <a:pt x="3155867" y="3471553"/>
                  <a:pt x="3158551" y="3453431"/>
                  <a:pt x="3166533" y="3437466"/>
                </a:cubicBezTo>
                <a:cubicBezTo>
                  <a:pt x="3175634" y="3419263"/>
                  <a:pt x="3189111" y="3403599"/>
                  <a:pt x="3200400" y="3386666"/>
                </a:cubicBezTo>
                <a:cubicBezTo>
                  <a:pt x="3242961" y="3258979"/>
                  <a:pt x="3185549" y="3416369"/>
                  <a:pt x="3251200" y="3285066"/>
                </a:cubicBezTo>
                <a:cubicBezTo>
                  <a:pt x="3321307" y="3144852"/>
                  <a:pt x="3204942" y="3329052"/>
                  <a:pt x="3302000" y="3183466"/>
                </a:cubicBezTo>
                <a:cubicBezTo>
                  <a:pt x="3336780" y="3079123"/>
                  <a:pt x="3296999" y="3190485"/>
                  <a:pt x="3352800" y="3064933"/>
                </a:cubicBezTo>
                <a:cubicBezTo>
                  <a:pt x="3365145" y="3037157"/>
                  <a:pt x="3374321" y="3008042"/>
                  <a:pt x="3386666" y="2980266"/>
                </a:cubicBezTo>
                <a:cubicBezTo>
                  <a:pt x="3396918" y="2957199"/>
                  <a:pt x="3411158" y="2935970"/>
                  <a:pt x="3420533" y="2912533"/>
                </a:cubicBezTo>
                <a:cubicBezTo>
                  <a:pt x="3433791" y="2879388"/>
                  <a:pt x="3443111" y="2844800"/>
                  <a:pt x="3454400" y="2810933"/>
                </a:cubicBezTo>
                <a:lnTo>
                  <a:pt x="3471333" y="2760133"/>
                </a:lnTo>
                <a:cubicBezTo>
                  <a:pt x="3465689" y="2703689"/>
                  <a:pt x="3462422" y="2646956"/>
                  <a:pt x="3454400" y="2590800"/>
                </a:cubicBezTo>
                <a:cubicBezTo>
                  <a:pt x="3447923" y="2545463"/>
                  <a:pt x="3436915" y="2505581"/>
                  <a:pt x="3403600" y="2472266"/>
                </a:cubicBezTo>
                <a:cubicBezTo>
                  <a:pt x="3383644" y="2452310"/>
                  <a:pt x="3361109" y="2434087"/>
                  <a:pt x="3335866" y="2421466"/>
                </a:cubicBezTo>
                <a:cubicBezTo>
                  <a:pt x="3303936" y="2405501"/>
                  <a:pt x="3234266" y="2387600"/>
                  <a:pt x="3234266" y="2387600"/>
                </a:cubicBezTo>
                <a:cubicBezTo>
                  <a:pt x="3058413" y="2409581"/>
                  <a:pt x="3136663" y="2379291"/>
                  <a:pt x="2997200" y="2472266"/>
                </a:cubicBezTo>
                <a:lnTo>
                  <a:pt x="2946400" y="2506133"/>
                </a:lnTo>
                <a:lnTo>
                  <a:pt x="2895600" y="2540000"/>
                </a:lnTo>
                <a:cubicBezTo>
                  <a:pt x="2805288" y="2675467"/>
                  <a:pt x="2923823" y="2511778"/>
                  <a:pt x="2810933" y="2624666"/>
                </a:cubicBezTo>
                <a:cubicBezTo>
                  <a:pt x="2796542" y="2639057"/>
                  <a:pt x="2791457" y="2661075"/>
                  <a:pt x="2777066" y="2675466"/>
                </a:cubicBezTo>
                <a:cubicBezTo>
                  <a:pt x="2762675" y="2689857"/>
                  <a:pt x="2741900" y="2696304"/>
                  <a:pt x="2726266" y="2709333"/>
                </a:cubicBezTo>
                <a:cubicBezTo>
                  <a:pt x="2707869" y="2724664"/>
                  <a:pt x="2696400" y="2748503"/>
                  <a:pt x="2675466" y="2760133"/>
                </a:cubicBezTo>
                <a:cubicBezTo>
                  <a:pt x="2605414" y="2799051"/>
                  <a:pt x="2514040" y="2801478"/>
                  <a:pt x="2438400" y="2810933"/>
                </a:cubicBezTo>
                <a:cubicBezTo>
                  <a:pt x="2404533" y="2822222"/>
                  <a:pt x="2366503" y="2824998"/>
                  <a:pt x="2336800" y="2844800"/>
                </a:cubicBezTo>
                <a:cubicBezTo>
                  <a:pt x="2271148" y="2888567"/>
                  <a:pt x="2305307" y="2872230"/>
                  <a:pt x="2235200" y="2895600"/>
                </a:cubicBezTo>
                <a:cubicBezTo>
                  <a:pt x="2178755" y="2889955"/>
                  <a:pt x="2121933" y="2887292"/>
                  <a:pt x="2065866" y="2878666"/>
                </a:cubicBezTo>
                <a:cubicBezTo>
                  <a:pt x="2048224" y="2875952"/>
                  <a:pt x="2032490" y="2865605"/>
                  <a:pt x="2015066" y="2861733"/>
                </a:cubicBezTo>
                <a:cubicBezTo>
                  <a:pt x="1981550" y="2854285"/>
                  <a:pt x="1947333" y="2850444"/>
                  <a:pt x="1913466" y="2844800"/>
                </a:cubicBezTo>
                <a:cubicBezTo>
                  <a:pt x="1908065" y="2806992"/>
                  <a:pt x="1888997" y="2666954"/>
                  <a:pt x="1879600" y="2624666"/>
                </a:cubicBezTo>
                <a:cubicBezTo>
                  <a:pt x="1875728" y="2607242"/>
                  <a:pt x="1867570" y="2591029"/>
                  <a:pt x="1862666" y="2573866"/>
                </a:cubicBezTo>
                <a:cubicBezTo>
                  <a:pt x="1856272" y="2551489"/>
                  <a:pt x="1851377" y="2528711"/>
                  <a:pt x="1845733" y="2506133"/>
                </a:cubicBezTo>
                <a:cubicBezTo>
                  <a:pt x="1851377" y="2359377"/>
                  <a:pt x="1853210" y="2212425"/>
                  <a:pt x="1862666" y="2065866"/>
                </a:cubicBezTo>
                <a:cubicBezTo>
                  <a:pt x="1864519" y="2037145"/>
                  <a:pt x="1869494" y="2008148"/>
                  <a:pt x="1879600" y="1981200"/>
                </a:cubicBezTo>
                <a:cubicBezTo>
                  <a:pt x="1903119" y="1918483"/>
                  <a:pt x="1962383" y="1897788"/>
                  <a:pt x="2015066" y="1862666"/>
                </a:cubicBezTo>
                <a:lnTo>
                  <a:pt x="2065866" y="1828800"/>
                </a:lnTo>
                <a:lnTo>
                  <a:pt x="2116666" y="1794933"/>
                </a:lnTo>
                <a:lnTo>
                  <a:pt x="2167466" y="1761066"/>
                </a:lnTo>
                <a:cubicBezTo>
                  <a:pt x="2246489" y="1642533"/>
                  <a:pt x="2201333" y="1682044"/>
                  <a:pt x="2286000" y="1625600"/>
                </a:cubicBezTo>
                <a:cubicBezTo>
                  <a:pt x="2297289" y="1608667"/>
                  <a:pt x="2302608" y="1585586"/>
                  <a:pt x="2319866" y="1574800"/>
                </a:cubicBezTo>
                <a:cubicBezTo>
                  <a:pt x="2350138" y="1555880"/>
                  <a:pt x="2421466" y="1540933"/>
                  <a:pt x="2421466" y="1540933"/>
                </a:cubicBezTo>
                <a:cubicBezTo>
                  <a:pt x="2569879" y="1392520"/>
                  <a:pt x="2381615" y="1574142"/>
                  <a:pt x="2523066" y="1456266"/>
                </a:cubicBezTo>
                <a:cubicBezTo>
                  <a:pt x="2568641" y="1418286"/>
                  <a:pt x="2570610" y="1395625"/>
                  <a:pt x="2624666" y="1371600"/>
                </a:cubicBezTo>
                <a:cubicBezTo>
                  <a:pt x="2677676" y="1348040"/>
                  <a:pt x="2737703" y="1334874"/>
                  <a:pt x="2794000" y="1320800"/>
                </a:cubicBezTo>
                <a:cubicBezTo>
                  <a:pt x="2874502" y="1267131"/>
                  <a:pt x="2825494" y="1293368"/>
                  <a:pt x="2946400" y="1253066"/>
                </a:cubicBezTo>
                <a:lnTo>
                  <a:pt x="2997200" y="1236133"/>
                </a:lnTo>
                <a:cubicBezTo>
                  <a:pt x="3014133" y="1224844"/>
                  <a:pt x="3029294" y="1210283"/>
                  <a:pt x="3048000" y="1202266"/>
                </a:cubicBezTo>
                <a:cubicBezTo>
                  <a:pt x="3069391" y="1193098"/>
                  <a:pt x="3095527" y="1196879"/>
                  <a:pt x="3115733" y="1185333"/>
                </a:cubicBezTo>
                <a:cubicBezTo>
                  <a:pt x="3136525" y="1173452"/>
                  <a:pt x="3149600" y="1151466"/>
                  <a:pt x="3166533" y="1134533"/>
                </a:cubicBezTo>
                <a:cubicBezTo>
                  <a:pt x="3214791" y="989761"/>
                  <a:pt x="3235823" y="1037361"/>
                  <a:pt x="3064933" y="1016000"/>
                </a:cubicBezTo>
                <a:cubicBezTo>
                  <a:pt x="3032732" y="1022440"/>
                  <a:pt x="2964178" y="1032510"/>
                  <a:pt x="2929466" y="1049866"/>
                </a:cubicBezTo>
                <a:cubicBezTo>
                  <a:pt x="2911263" y="1058967"/>
                  <a:pt x="2894300" y="1070704"/>
                  <a:pt x="2878666" y="1083733"/>
                </a:cubicBezTo>
                <a:cubicBezTo>
                  <a:pt x="2860269" y="1099064"/>
                  <a:pt x="2846263" y="1119202"/>
                  <a:pt x="2827866" y="1134533"/>
                </a:cubicBezTo>
                <a:cubicBezTo>
                  <a:pt x="2812232" y="1147562"/>
                  <a:pt x="2792700" y="1155371"/>
                  <a:pt x="2777066" y="1168400"/>
                </a:cubicBezTo>
                <a:cubicBezTo>
                  <a:pt x="2758669" y="1183731"/>
                  <a:pt x="2746191" y="1205916"/>
                  <a:pt x="2726266" y="1219200"/>
                </a:cubicBezTo>
                <a:cubicBezTo>
                  <a:pt x="2711414" y="1229101"/>
                  <a:pt x="2692399" y="1230489"/>
                  <a:pt x="2675466" y="1236133"/>
                </a:cubicBezTo>
                <a:cubicBezTo>
                  <a:pt x="2641599" y="1258711"/>
                  <a:pt x="2612480" y="1290994"/>
                  <a:pt x="2573866" y="1303866"/>
                </a:cubicBezTo>
                <a:cubicBezTo>
                  <a:pt x="2503759" y="1327236"/>
                  <a:pt x="2537918" y="1310899"/>
                  <a:pt x="2472266" y="1354666"/>
                </a:cubicBezTo>
                <a:cubicBezTo>
                  <a:pt x="2427111" y="1349022"/>
                  <a:pt x="2382120" y="1333613"/>
                  <a:pt x="2336800" y="1337733"/>
                </a:cubicBezTo>
                <a:cubicBezTo>
                  <a:pt x="2316532" y="1339576"/>
                  <a:pt x="2306075" y="1368254"/>
                  <a:pt x="2286000" y="1371600"/>
                </a:cubicBezTo>
                <a:cubicBezTo>
                  <a:pt x="2257959" y="1376273"/>
                  <a:pt x="2202090" y="1332593"/>
                  <a:pt x="2184400" y="1320800"/>
                </a:cubicBezTo>
                <a:cubicBezTo>
                  <a:pt x="2173111" y="1303867"/>
                  <a:pt x="2151983" y="1290300"/>
                  <a:pt x="2150533" y="1270000"/>
                </a:cubicBezTo>
                <a:cubicBezTo>
                  <a:pt x="2146091" y="1207813"/>
                  <a:pt x="2154403" y="1144694"/>
                  <a:pt x="2167466" y="1083733"/>
                </a:cubicBezTo>
                <a:cubicBezTo>
                  <a:pt x="2174742" y="1049777"/>
                  <a:pt x="2233862" y="1004058"/>
                  <a:pt x="2252133" y="982133"/>
                </a:cubicBezTo>
                <a:cubicBezTo>
                  <a:pt x="2265162" y="966499"/>
                  <a:pt x="2274711" y="948266"/>
                  <a:pt x="2286000" y="931333"/>
                </a:cubicBezTo>
                <a:cubicBezTo>
                  <a:pt x="2291644" y="914400"/>
                  <a:pt x="2291783" y="894471"/>
                  <a:pt x="2302933" y="880533"/>
                </a:cubicBezTo>
                <a:cubicBezTo>
                  <a:pt x="2315646" y="864641"/>
                  <a:pt x="2335136" y="854931"/>
                  <a:pt x="2353733" y="846666"/>
                </a:cubicBezTo>
                <a:cubicBezTo>
                  <a:pt x="2439171" y="808694"/>
                  <a:pt x="2480397" y="808329"/>
                  <a:pt x="2573866" y="795866"/>
                </a:cubicBezTo>
                <a:lnTo>
                  <a:pt x="2709333" y="778933"/>
                </a:lnTo>
                <a:cubicBezTo>
                  <a:pt x="2833011" y="737707"/>
                  <a:pt x="2776300" y="753724"/>
                  <a:pt x="2878666" y="728133"/>
                </a:cubicBezTo>
                <a:cubicBezTo>
                  <a:pt x="2921230" y="600445"/>
                  <a:pt x="2863814" y="757836"/>
                  <a:pt x="2929466" y="626533"/>
                </a:cubicBezTo>
                <a:cubicBezTo>
                  <a:pt x="2937448" y="610568"/>
                  <a:pt x="2936499" y="590585"/>
                  <a:pt x="2946400" y="575733"/>
                </a:cubicBezTo>
                <a:cubicBezTo>
                  <a:pt x="3021301" y="463382"/>
                  <a:pt x="2975664" y="584937"/>
                  <a:pt x="3031066" y="474133"/>
                </a:cubicBezTo>
                <a:cubicBezTo>
                  <a:pt x="3039048" y="458168"/>
                  <a:pt x="3040018" y="439298"/>
                  <a:pt x="3048000" y="423333"/>
                </a:cubicBezTo>
                <a:cubicBezTo>
                  <a:pt x="3057101" y="405130"/>
                  <a:pt x="3072765" y="390736"/>
                  <a:pt x="3081866" y="372533"/>
                </a:cubicBezTo>
                <a:cubicBezTo>
                  <a:pt x="3089848" y="356568"/>
                  <a:pt x="3090818" y="337698"/>
                  <a:pt x="3098800" y="321733"/>
                </a:cubicBezTo>
                <a:cubicBezTo>
                  <a:pt x="3107901" y="303530"/>
                  <a:pt x="3124401" y="289530"/>
                  <a:pt x="3132666" y="270933"/>
                </a:cubicBezTo>
                <a:cubicBezTo>
                  <a:pt x="3147165" y="238311"/>
                  <a:pt x="3166533" y="169333"/>
                  <a:pt x="3166533" y="169333"/>
                </a:cubicBezTo>
                <a:cubicBezTo>
                  <a:pt x="3160889" y="135466"/>
                  <a:pt x="3166634" y="97543"/>
                  <a:pt x="3149600" y="67733"/>
                </a:cubicBezTo>
                <a:cubicBezTo>
                  <a:pt x="3140744" y="52235"/>
                  <a:pt x="3114765" y="58782"/>
                  <a:pt x="3098800" y="50800"/>
                </a:cubicBezTo>
                <a:cubicBezTo>
                  <a:pt x="2967497" y="-14851"/>
                  <a:pt x="3124887" y="42561"/>
                  <a:pt x="2997200" y="0"/>
                </a:cubicBezTo>
                <a:cubicBezTo>
                  <a:pt x="2765778" y="5644"/>
                  <a:pt x="2534196" y="6655"/>
                  <a:pt x="2302933" y="16933"/>
                </a:cubicBezTo>
                <a:cubicBezTo>
                  <a:pt x="2279683" y="17966"/>
                  <a:pt x="2258385" y="31850"/>
                  <a:pt x="2235200" y="33866"/>
                </a:cubicBezTo>
                <a:cubicBezTo>
                  <a:pt x="2128211" y="43170"/>
                  <a:pt x="2020801" y="47281"/>
                  <a:pt x="1913466" y="50800"/>
                </a:cubicBezTo>
                <a:lnTo>
                  <a:pt x="1202266" y="67733"/>
                </a:lnTo>
                <a:cubicBezTo>
                  <a:pt x="1174044" y="73377"/>
                  <a:pt x="1145644" y="78194"/>
                  <a:pt x="1117600" y="84666"/>
                </a:cubicBezTo>
                <a:cubicBezTo>
                  <a:pt x="1072247" y="95132"/>
                  <a:pt x="982133" y="118533"/>
                  <a:pt x="982133" y="118533"/>
                </a:cubicBezTo>
                <a:cubicBezTo>
                  <a:pt x="965200" y="129822"/>
                  <a:pt x="949536" y="143299"/>
                  <a:pt x="931333" y="152400"/>
                </a:cubicBezTo>
                <a:cubicBezTo>
                  <a:pt x="741343" y="247395"/>
                  <a:pt x="1059476" y="62242"/>
                  <a:pt x="812800" y="203200"/>
                </a:cubicBezTo>
                <a:cubicBezTo>
                  <a:pt x="772890" y="226006"/>
                  <a:pt x="730615" y="261903"/>
                  <a:pt x="694266" y="287866"/>
                </a:cubicBezTo>
                <a:cubicBezTo>
                  <a:pt x="677705" y="299695"/>
                  <a:pt x="657156" y="306674"/>
                  <a:pt x="643466" y="321733"/>
                </a:cubicBezTo>
                <a:cubicBezTo>
                  <a:pt x="600175" y="369353"/>
                  <a:pt x="576418" y="435519"/>
                  <a:pt x="524933" y="474133"/>
                </a:cubicBezTo>
                <a:cubicBezTo>
                  <a:pt x="502355" y="491066"/>
                  <a:pt x="477156" y="504977"/>
                  <a:pt x="457200" y="524933"/>
                </a:cubicBezTo>
                <a:cubicBezTo>
                  <a:pt x="373287" y="608846"/>
                  <a:pt x="404072" y="602698"/>
                  <a:pt x="338666" y="694266"/>
                </a:cubicBezTo>
                <a:cubicBezTo>
                  <a:pt x="301260" y="746635"/>
                  <a:pt x="220133" y="846666"/>
                  <a:pt x="220133" y="846666"/>
                </a:cubicBezTo>
                <a:cubicBezTo>
                  <a:pt x="187235" y="945362"/>
                  <a:pt x="211184" y="881498"/>
                  <a:pt x="135466" y="1032933"/>
                </a:cubicBezTo>
                <a:cubicBezTo>
                  <a:pt x="124177" y="1055511"/>
                  <a:pt x="109583" y="1076719"/>
                  <a:pt x="101600" y="1100666"/>
                </a:cubicBezTo>
                <a:cubicBezTo>
                  <a:pt x="95955" y="1117599"/>
                  <a:pt x="92648" y="1135501"/>
                  <a:pt x="84666" y="1151466"/>
                </a:cubicBezTo>
                <a:cubicBezTo>
                  <a:pt x="75565" y="1169669"/>
                  <a:pt x="59065" y="1183669"/>
                  <a:pt x="50800" y="1202266"/>
                </a:cubicBezTo>
                <a:cubicBezTo>
                  <a:pt x="36301" y="1234888"/>
                  <a:pt x="28222" y="1269999"/>
                  <a:pt x="16933" y="1303866"/>
                </a:cubicBezTo>
                <a:lnTo>
                  <a:pt x="0" y="1354666"/>
                </a:lnTo>
                <a:cubicBezTo>
                  <a:pt x="8001" y="1386672"/>
                  <a:pt x="16150" y="1451544"/>
                  <a:pt x="50800" y="1473200"/>
                </a:cubicBezTo>
                <a:cubicBezTo>
                  <a:pt x="81072" y="1492120"/>
                  <a:pt x="152400" y="1507066"/>
                  <a:pt x="152400" y="1507066"/>
                </a:cubicBezTo>
                <a:cubicBezTo>
                  <a:pt x="197555" y="1495777"/>
                  <a:pt x="243710" y="1487919"/>
                  <a:pt x="287866" y="1473200"/>
                </a:cubicBezTo>
                <a:lnTo>
                  <a:pt x="389466" y="1439333"/>
                </a:lnTo>
                <a:cubicBezTo>
                  <a:pt x="470063" y="1385601"/>
                  <a:pt x="408592" y="1418355"/>
                  <a:pt x="508000" y="1388533"/>
                </a:cubicBezTo>
                <a:cubicBezTo>
                  <a:pt x="542193" y="1378275"/>
                  <a:pt x="609600" y="1354666"/>
                  <a:pt x="609600" y="1354666"/>
                </a:cubicBezTo>
                <a:cubicBezTo>
                  <a:pt x="626533" y="1337733"/>
                  <a:pt x="647116" y="1323791"/>
                  <a:pt x="660400" y="1303866"/>
                </a:cubicBezTo>
                <a:cubicBezTo>
                  <a:pt x="670301" y="1289014"/>
                  <a:pt x="669351" y="1269031"/>
                  <a:pt x="677333" y="1253066"/>
                </a:cubicBezTo>
                <a:cubicBezTo>
                  <a:pt x="686434" y="1234863"/>
                  <a:pt x="699911" y="1219199"/>
                  <a:pt x="711200" y="1202266"/>
                </a:cubicBezTo>
                <a:cubicBezTo>
                  <a:pt x="716844" y="1185333"/>
                  <a:pt x="719465" y="1167069"/>
                  <a:pt x="728133" y="1151466"/>
                </a:cubicBezTo>
                <a:cubicBezTo>
                  <a:pt x="747900" y="1115885"/>
                  <a:pt x="782994" y="1088480"/>
                  <a:pt x="795866" y="1049866"/>
                </a:cubicBezTo>
                <a:cubicBezTo>
                  <a:pt x="801511" y="1032933"/>
                  <a:pt x="801842" y="1013155"/>
                  <a:pt x="812800" y="999066"/>
                </a:cubicBezTo>
                <a:cubicBezTo>
                  <a:pt x="845811" y="956623"/>
                  <a:pt x="957297" y="849300"/>
                  <a:pt x="1016000" y="829733"/>
                </a:cubicBezTo>
                <a:lnTo>
                  <a:pt x="1066800" y="812800"/>
                </a:lnTo>
                <a:cubicBezTo>
                  <a:pt x="1116465" y="779689"/>
                  <a:pt x="1112314" y="776021"/>
                  <a:pt x="1168400" y="762000"/>
                </a:cubicBezTo>
                <a:cubicBezTo>
                  <a:pt x="1173876" y="760631"/>
                  <a:pt x="1179689" y="762000"/>
                  <a:pt x="1185333" y="762000"/>
                </a:cubicBezTo>
                <a:lnTo>
                  <a:pt x="1185333" y="762000"/>
                </a:lnTo>
                <a:lnTo>
                  <a:pt x="1642533" y="711200"/>
                </a:lnTo>
                <a:close/>
              </a:path>
            </a:pathLst>
          </a:custGeom>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9334" y="6163733"/>
            <a:ext cx="4047067" cy="584775"/>
          </a:xfrm>
          <a:prstGeom prst="rect">
            <a:avLst/>
          </a:prstGeom>
          <a:noFill/>
        </p:spPr>
        <p:txBody>
          <a:bodyPr wrap="square" rtlCol="0">
            <a:spAutoFit/>
          </a:bodyPr>
          <a:lstStyle/>
          <a:p>
            <a:pPr algn="ctr"/>
            <a:r>
              <a:rPr lang="en-US" sz="3200" dirty="0"/>
              <a:t>Expectation</a:t>
            </a:r>
          </a:p>
        </p:txBody>
      </p:sp>
      <p:sp>
        <p:nvSpPr>
          <p:cNvPr id="12" name="TextBox 11"/>
          <p:cNvSpPr txBox="1"/>
          <p:nvPr/>
        </p:nvSpPr>
        <p:spPr>
          <a:xfrm>
            <a:off x="5875867" y="6163732"/>
            <a:ext cx="4047067" cy="584775"/>
          </a:xfrm>
          <a:prstGeom prst="rect">
            <a:avLst/>
          </a:prstGeom>
          <a:noFill/>
        </p:spPr>
        <p:txBody>
          <a:bodyPr wrap="square" rtlCol="0">
            <a:spAutoFit/>
          </a:bodyPr>
          <a:lstStyle/>
          <a:p>
            <a:pPr algn="ctr"/>
            <a:r>
              <a:rPr lang="en-US" sz="3200" dirty="0"/>
              <a:t>Reality</a:t>
            </a:r>
          </a:p>
        </p:txBody>
      </p:sp>
    </p:spTree>
    <p:extLst>
      <p:ext uri="{BB962C8B-B14F-4D97-AF65-F5344CB8AC3E}">
        <p14:creationId xmlns:p14="http://schemas.microsoft.com/office/powerpoint/2010/main" val="2907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Geometry / Physics</a:t>
            </a:r>
          </a:p>
        </p:txBody>
      </p:sp>
      <p:sp>
        <p:nvSpPr>
          <p:cNvPr id="4" name="Cube 3"/>
          <p:cNvSpPr/>
          <p:nvPr/>
        </p:nvSpPr>
        <p:spPr>
          <a:xfrm>
            <a:off x="3031066" y="3454399"/>
            <a:ext cx="2489200" cy="2302934"/>
          </a:xfrm>
          <a:prstGeom prst="cub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a:off x="3081867" y="2929467"/>
            <a:ext cx="1845733" cy="1083733"/>
          </a:xfrm>
          <a:prstGeom prst="triangl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rot="18959653">
            <a:off x="4329271" y="2482869"/>
            <a:ext cx="886150" cy="1426498"/>
          </a:xfrm>
          <a:prstGeom prst="parallelogram">
            <a:avLst>
              <a:gd name="adj" fmla="val 1077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40667" y="4775200"/>
            <a:ext cx="592666" cy="982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76955" y="4013200"/>
            <a:ext cx="592666" cy="982133"/>
          </a:xfrm>
          <a:prstGeom prst="rect">
            <a:avLst/>
          </a:prstGeom>
          <a:scene3d>
            <a:camera prst="orthographicFront">
              <a:rot lat="186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1151467" y="3454399"/>
            <a:ext cx="626533" cy="2438401"/>
          </a:xfrm>
          <a:prstGeom prst="can">
            <a:avLst/>
          </a:prstGeom>
          <a:solidFill>
            <a:srgbClr val="6F3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262467" y="2726266"/>
            <a:ext cx="2355864" cy="1490134"/>
          </a:xfrm>
          <a:prstGeom prst="cloud">
            <a:avLst/>
          </a:prstGeom>
          <a:solidFill>
            <a:schemeClr val="accent6">
              <a:lumMod val="50000"/>
            </a:schemeClr>
          </a:solidFill>
          <a:ln>
            <a:solidFill>
              <a:schemeClr val="tx1"/>
            </a:solidFill>
          </a:ln>
          <a:scene3d>
            <a:camera prst="orthographicFront"/>
            <a:lightRig rig="threePt" dir="t"/>
          </a:scene3d>
          <a:sp3d>
            <a:bevelT w="298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flipH="1">
            <a:off x="6539082" y="3454399"/>
            <a:ext cx="1531708" cy="1459436"/>
          </a:xfrm>
          <a:prstGeom prst="rect">
            <a:avLst/>
          </a:prstGeom>
        </p:spPr>
      </p:pic>
      <p:sp>
        <p:nvSpPr>
          <p:cNvPr id="14" name="Parallelogram 13"/>
          <p:cNvSpPr/>
          <p:nvPr/>
        </p:nvSpPr>
        <p:spPr>
          <a:xfrm rot="5400000" flipH="1">
            <a:off x="7215686" y="3572933"/>
            <a:ext cx="3649129" cy="1253066"/>
          </a:xfrm>
          <a:prstGeom prst="parallelogram">
            <a:avLst>
              <a:gd name="adj" fmla="val 1006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2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Geometry / Physics</a:t>
            </a:r>
          </a:p>
        </p:txBody>
      </p:sp>
      <p:sp>
        <p:nvSpPr>
          <p:cNvPr id="6" name="Content Placeholder 5"/>
          <p:cNvSpPr>
            <a:spLocks noGrp="1"/>
          </p:cNvSpPr>
          <p:nvPr>
            <p:ph sz="half" idx="2"/>
          </p:nvPr>
        </p:nvSpPr>
        <p:spPr/>
        <p:txBody>
          <a:bodyPr/>
          <a:lstStyle/>
          <a:p>
            <a:r>
              <a:rPr lang="en-US" dirty="0"/>
              <a:t>Farther objects are </a:t>
            </a:r>
            <a:r>
              <a:rPr lang="en-US" dirty="0">
                <a:solidFill>
                  <a:srgbClr val="FF0000"/>
                </a:solidFill>
              </a:rPr>
              <a:t>higher</a:t>
            </a:r>
            <a:r>
              <a:rPr lang="en-US" dirty="0"/>
              <a:t> and </a:t>
            </a:r>
            <a:r>
              <a:rPr lang="en-US" dirty="0">
                <a:solidFill>
                  <a:srgbClr val="FF0000"/>
                </a:solidFill>
              </a:rPr>
              <a:t>smaller</a:t>
            </a:r>
          </a:p>
          <a:p>
            <a:r>
              <a:rPr lang="en-US" dirty="0"/>
              <a:t>Parallel lines </a:t>
            </a:r>
            <a:r>
              <a:rPr lang="en-US" dirty="0">
                <a:solidFill>
                  <a:srgbClr val="FF0000"/>
                </a:solidFill>
              </a:rPr>
              <a:t>converge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4" y="1690688"/>
            <a:ext cx="3014134" cy="4521201"/>
          </a:xfrm>
          <a:prstGeom prst="rect">
            <a:avLst/>
          </a:prstGeom>
        </p:spPr>
      </p:pic>
    </p:spTree>
    <p:extLst>
      <p:ext uri="{BB962C8B-B14F-4D97-AF65-F5344CB8AC3E}">
        <p14:creationId xmlns:p14="http://schemas.microsoft.com/office/powerpoint/2010/main" val="814480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cues can we use? Geometry / Physics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84913" y="1690688"/>
            <a:ext cx="4535468" cy="4780893"/>
          </a:xfrm>
          <a:prstGeom prst="rect">
            <a:avLst/>
          </a:prstGeom>
        </p:spPr>
      </p:pic>
      <p:sp>
        <p:nvSpPr>
          <p:cNvPr id="8" name="Donut 7"/>
          <p:cNvSpPr/>
          <p:nvPr/>
        </p:nvSpPr>
        <p:spPr>
          <a:xfrm>
            <a:off x="4300451" y="3490517"/>
            <a:ext cx="653934" cy="1364116"/>
          </a:xfrm>
          <a:prstGeom prst="donut">
            <a:avLst>
              <a:gd name="adj" fmla="val 1114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3458095" y="3573001"/>
            <a:ext cx="842356" cy="2563263"/>
          </a:xfrm>
          <a:prstGeom prst="donut">
            <a:avLst>
              <a:gd name="adj" fmla="val 158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4865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Geometry / Physics</a:t>
            </a:r>
          </a:p>
        </p:txBody>
      </p:sp>
      <p:sp>
        <p:nvSpPr>
          <p:cNvPr id="4" name="TextBox 3"/>
          <p:cNvSpPr txBox="1"/>
          <p:nvPr/>
        </p:nvSpPr>
        <p:spPr>
          <a:xfrm>
            <a:off x="8188657" y="2224585"/>
            <a:ext cx="3275462" cy="1477328"/>
          </a:xfrm>
          <a:prstGeom prst="rect">
            <a:avLst/>
          </a:prstGeom>
          <a:noFill/>
        </p:spPr>
        <p:txBody>
          <a:bodyPr wrap="square" rtlCol="0">
            <a:spAutoFit/>
          </a:bodyPr>
          <a:lstStyle/>
          <a:p>
            <a:r>
              <a:rPr lang="en-US" b="1" dirty="0"/>
              <a:t>Building Rome in a Day.</a:t>
            </a:r>
            <a:br>
              <a:rPr lang="en-US" b="1" dirty="0"/>
            </a:br>
            <a:r>
              <a:rPr lang="en-US" dirty="0"/>
              <a:t>Sameer Agarwal, Noah </a:t>
            </a:r>
            <a:r>
              <a:rPr lang="en-US" dirty="0" err="1"/>
              <a:t>Snavely</a:t>
            </a:r>
            <a:r>
              <a:rPr lang="en-US" dirty="0"/>
              <a:t>, Ian Simon, Steven M. Seitz and Richard </a:t>
            </a:r>
            <a:r>
              <a:rPr lang="en-US" dirty="0" err="1"/>
              <a:t>Szeliski</a:t>
            </a:r>
            <a:r>
              <a:rPr lang="en-US" dirty="0"/>
              <a:t>.</a:t>
            </a:r>
            <a:br>
              <a:rPr lang="en-US" dirty="0"/>
            </a:br>
            <a:r>
              <a:rPr lang="en-US" dirty="0"/>
              <a:t>ICCV, 2009, Kyoto, Japan.</a:t>
            </a:r>
          </a:p>
        </p:txBody>
      </p:sp>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1828800"/>
            <a:ext cx="5359400" cy="4000500"/>
          </a:xfrm>
          <a:prstGeom prst="rect">
            <a:avLst/>
          </a:prstGeom>
        </p:spPr>
      </p:pic>
    </p:spTree>
    <p:extLst>
      <p:ext uri="{BB962C8B-B14F-4D97-AF65-F5344CB8AC3E}">
        <p14:creationId xmlns:p14="http://schemas.microsoft.com/office/powerpoint/2010/main" val="2023147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Geometry / Physics - Priors</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2" y="1291167"/>
            <a:ext cx="669448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l="5342"/>
          <a:stretch>
            <a:fillRect/>
          </a:stretch>
        </p:blipFill>
        <p:spPr bwMode="auto">
          <a:xfrm>
            <a:off x="4102100" y="6311900"/>
            <a:ext cx="49387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7"/>
          <p:cNvSpPr/>
          <p:nvPr/>
        </p:nvSpPr>
        <p:spPr>
          <a:xfrm>
            <a:off x="6571456" y="1291167"/>
            <a:ext cx="2284677"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76790" y="3715808"/>
            <a:ext cx="2521743" cy="219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35128" y="3787775"/>
            <a:ext cx="2521743" cy="219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07394" y="3751792"/>
            <a:ext cx="2521743" cy="219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1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Geometry / Physics - Priors</a:t>
            </a:r>
          </a:p>
        </p:txBody>
      </p:sp>
      <p:pic>
        <p:nvPicPr>
          <p:cNvPr id="4" name="solve-1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6600" y="1690688"/>
            <a:ext cx="6764867" cy="4255832"/>
          </a:xfrm>
          <a:prstGeom prst="rect">
            <a:avLst/>
          </a:prstGeom>
        </p:spPr>
      </p:pic>
      <p:sp>
        <p:nvSpPr>
          <p:cNvPr id="5" name="TextBox 4"/>
          <p:cNvSpPr txBox="1"/>
          <p:nvPr/>
        </p:nvSpPr>
        <p:spPr>
          <a:xfrm>
            <a:off x="0" y="6389988"/>
            <a:ext cx="12192000" cy="369332"/>
          </a:xfrm>
          <a:prstGeom prst="rect">
            <a:avLst/>
          </a:prstGeom>
          <a:noFill/>
        </p:spPr>
        <p:txBody>
          <a:bodyPr wrap="square" rtlCol="0">
            <a:spAutoFit/>
          </a:bodyPr>
          <a:lstStyle/>
          <a:p>
            <a:r>
              <a:rPr lang="en-US" dirty="0"/>
              <a:t>Shape, Illumination and Reflectance from Shading. J. T. Barron and J. Malik, TPAMI, 2015.</a:t>
            </a:r>
          </a:p>
        </p:txBody>
      </p:sp>
    </p:spTree>
    <p:extLst>
      <p:ext uri="{BB962C8B-B14F-4D97-AF65-F5344CB8AC3E}">
        <p14:creationId xmlns:p14="http://schemas.microsoft.com/office/powerpoint/2010/main" val="1279478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 Geometry / Physics - Priors</a:t>
            </a:r>
          </a:p>
        </p:txBody>
      </p:sp>
      <p:pic>
        <p:nvPicPr>
          <p:cNvPr id="3" name="Picture 2"/>
          <p:cNvPicPr>
            <a:picLocks noChangeAspect="1"/>
          </p:cNvPicPr>
          <p:nvPr/>
        </p:nvPicPr>
        <p:blipFill>
          <a:blip r:embed="rId2"/>
          <a:stretch>
            <a:fillRect/>
          </a:stretch>
        </p:blipFill>
        <p:spPr>
          <a:xfrm>
            <a:off x="471391" y="1856814"/>
            <a:ext cx="5250662" cy="3504080"/>
          </a:xfrm>
          <a:prstGeom prst="rect">
            <a:avLst/>
          </a:prstGeom>
        </p:spPr>
      </p:pic>
      <p:grpSp>
        <p:nvGrpSpPr>
          <p:cNvPr id="6" name="Group 5"/>
          <p:cNvGrpSpPr/>
          <p:nvPr/>
        </p:nvGrpSpPr>
        <p:grpSpPr>
          <a:xfrm>
            <a:off x="6103138" y="1856814"/>
            <a:ext cx="5250662" cy="3504080"/>
            <a:chOff x="2456328" y="1856814"/>
            <a:chExt cx="6120281" cy="4077821"/>
          </a:xfrm>
        </p:grpSpPr>
        <p:sp>
          <p:nvSpPr>
            <p:cNvPr id="4" name="Rectangle 3"/>
            <p:cNvSpPr/>
            <p:nvPr/>
          </p:nvSpPr>
          <p:spPr>
            <a:xfrm>
              <a:off x="2456328" y="1856814"/>
              <a:ext cx="6120281" cy="407782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751294" y="3137647"/>
              <a:ext cx="2994212" cy="1936377"/>
            </a:xfrm>
            <a:custGeom>
              <a:avLst/>
              <a:gdLst>
                <a:gd name="connsiteX0" fmla="*/ 286871 w 2994212"/>
                <a:gd name="connsiteY0" fmla="*/ 143435 h 1936377"/>
                <a:gd name="connsiteX1" fmla="*/ 0 w 2994212"/>
                <a:gd name="connsiteY1" fmla="*/ 645459 h 1936377"/>
                <a:gd name="connsiteX2" fmla="*/ 0 w 2994212"/>
                <a:gd name="connsiteY2" fmla="*/ 645459 h 1936377"/>
                <a:gd name="connsiteX3" fmla="*/ 107577 w 2994212"/>
                <a:gd name="connsiteY3" fmla="*/ 770965 h 1936377"/>
                <a:gd name="connsiteX4" fmla="*/ 519953 w 2994212"/>
                <a:gd name="connsiteY4" fmla="*/ 484094 h 1936377"/>
                <a:gd name="connsiteX5" fmla="*/ 914400 w 2994212"/>
                <a:gd name="connsiteY5" fmla="*/ 806824 h 1936377"/>
                <a:gd name="connsiteX6" fmla="*/ 1021977 w 2994212"/>
                <a:gd name="connsiteY6" fmla="*/ 1129553 h 1936377"/>
                <a:gd name="connsiteX7" fmla="*/ 1021977 w 2994212"/>
                <a:gd name="connsiteY7" fmla="*/ 1129553 h 1936377"/>
                <a:gd name="connsiteX8" fmla="*/ 1021977 w 2994212"/>
                <a:gd name="connsiteY8" fmla="*/ 1129553 h 1936377"/>
                <a:gd name="connsiteX9" fmla="*/ 1021977 w 2994212"/>
                <a:gd name="connsiteY9" fmla="*/ 1792941 h 1936377"/>
                <a:gd name="connsiteX10" fmla="*/ 1255059 w 2994212"/>
                <a:gd name="connsiteY10" fmla="*/ 1362635 h 1936377"/>
                <a:gd name="connsiteX11" fmla="*/ 1380565 w 2994212"/>
                <a:gd name="connsiteY11" fmla="*/ 1936377 h 1936377"/>
                <a:gd name="connsiteX12" fmla="*/ 1362635 w 2994212"/>
                <a:gd name="connsiteY12" fmla="*/ 1129553 h 1936377"/>
                <a:gd name="connsiteX13" fmla="*/ 2026024 w 2994212"/>
                <a:gd name="connsiteY13" fmla="*/ 1165412 h 1936377"/>
                <a:gd name="connsiteX14" fmla="*/ 2294965 w 2994212"/>
                <a:gd name="connsiteY14" fmla="*/ 968188 h 1936377"/>
                <a:gd name="connsiteX15" fmla="*/ 2294965 w 2994212"/>
                <a:gd name="connsiteY15" fmla="*/ 1255059 h 1936377"/>
                <a:gd name="connsiteX16" fmla="*/ 2402541 w 2994212"/>
                <a:gd name="connsiteY16" fmla="*/ 1470212 h 1936377"/>
                <a:gd name="connsiteX17" fmla="*/ 2348753 w 2994212"/>
                <a:gd name="connsiteY17" fmla="*/ 1792941 h 1936377"/>
                <a:gd name="connsiteX18" fmla="*/ 2348753 w 2994212"/>
                <a:gd name="connsiteY18" fmla="*/ 1792941 h 1936377"/>
                <a:gd name="connsiteX19" fmla="*/ 2348753 w 2994212"/>
                <a:gd name="connsiteY19" fmla="*/ 1792941 h 1936377"/>
                <a:gd name="connsiteX20" fmla="*/ 2545977 w 2994212"/>
                <a:gd name="connsiteY20" fmla="*/ 1344706 h 1936377"/>
                <a:gd name="connsiteX21" fmla="*/ 2545977 w 2994212"/>
                <a:gd name="connsiteY21" fmla="*/ 1344706 h 1936377"/>
                <a:gd name="connsiteX22" fmla="*/ 2492188 w 2994212"/>
                <a:gd name="connsiteY22" fmla="*/ 1039906 h 1936377"/>
                <a:gd name="connsiteX23" fmla="*/ 2599765 w 2994212"/>
                <a:gd name="connsiteY23" fmla="*/ 1506071 h 1936377"/>
                <a:gd name="connsiteX24" fmla="*/ 2599765 w 2994212"/>
                <a:gd name="connsiteY24" fmla="*/ 1918447 h 1936377"/>
                <a:gd name="connsiteX25" fmla="*/ 2599765 w 2994212"/>
                <a:gd name="connsiteY25" fmla="*/ 1918447 h 1936377"/>
                <a:gd name="connsiteX26" fmla="*/ 2725271 w 2994212"/>
                <a:gd name="connsiteY26" fmla="*/ 1344706 h 1936377"/>
                <a:gd name="connsiteX27" fmla="*/ 2689412 w 2994212"/>
                <a:gd name="connsiteY27" fmla="*/ 1004047 h 1936377"/>
                <a:gd name="connsiteX28" fmla="*/ 2832847 w 2994212"/>
                <a:gd name="connsiteY28" fmla="*/ 1595718 h 1936377"/>
                <a:gd name="connsiteX29" fmla="*/ 2994212 w 2994212"/>
                <a:gd name="connsiteY29" fmla="*/ 1559859 h 1936377"/>
                <a:gd name="connsiteX30" fmla="*/ 2832847 w 2994212"/>
                <a:gd name="connsiteY30" fmla="*/ 466165 h 1936377"/>
                <a:gd name="connsiteX31" fmla="*/ 2545977 w 2994212"/>
                <a:gd name="connsiteY31" fmla="*/ 215153 h 1936377"/>
                <a:gd name="connsiteX32" fmla="*/ 2223247 w 2994212"/>
                <a:gd name="connsiteY32" fmla="*/ 215153 h 1936377"/>
                <a:gd name="connsiteX33" fmla="*/ 1721224 w 2994212"/>
                <a:gd name="connsiteY33" fmla="*/ 358588 h 1936377"/>
                <a:gd name="connsiteX34" fmla="*/ 1290918 w 2994212"/>
                <a:gd name="connsiteY34" fmla="*/ 286871 h 1936377"/>
                <a:gd name="connsiteX35" fmla="*/ 842682 w 2994212"/>
                <a:gd name="connsiteY35" fmla="*/ 125506 h 1936377"/>
                <a:gd name="connsiteX36" fmla="*/ 394447 w 2994212"/>
                <a:gd name="connsiteY36" fmla="*/ 125506 h 1936377"/>
                <a:gd name="connsiteX37" fmla="*/ 268941 w 2994212"/>
                <a:gd name="connsiteY37" fmla="*/ 0 h 1936377"/>
                <a:gd name="connsiteX38" fmla="*/ 286871 w 2994212"/>
                <a:gd name="connsiteY38" fmla="*/ 143435 h 19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94212" h="1936377">
                  <a:moveTo>
                    <a:pt x="286871" y="143435"/>
                  </a:moveTo>
                  <a:lnTo>
                    <a:pt x="0" y="645459"/>
                  </a:lnTo>
                  <a:lnTo>
                    <a:pt x="0" y="645459"/>
                  </a:lnTo>
                  <a:lnTo>
                    <a:pt x="107577" y="770965"/>
                  </a:lnTo>
                  <a:lnTo>
                    <a:pt x="519953" y="484094"/>
                  </a:lnTo>
                  <a:lnTo>
                    <a:pt x="914400" y="806824"/>
                  </a:lnTo>
                  <a:lnTo>
                    <a:pt x="1021977" y="1129553"/>
                  </a:lnTo>
                  <a:lnTo>
                    <a:pt x="1021977" y="1129553"/>
                  </a:lnTo>
                  <a:lnTo>
                    <a:pt x="1021977" y="1129553"/>
                  </a:lnTo>
                  <a:lnTo>
                    <a:pt x="1021977" y="1792941"/>
                  </a:lnTo>
                  <a:lnTo>
                    <a:pt x="1255059" y="1362635"/>
                  </a:lnTo>
                  <a:lnTo>
                    <a:pt x="1380565" y="1936377"/>
                  </a:lnTo>
                  <a:lnTo>
                    <a:pt x="1362635" y="1129553"/>
                  </a:lnTo>
                  <a:lnTo>
                    <a:pt x="2026024" y="1165412"/>
                  </a:lnTo>
                  <a:lnTo>
                    <a:pt x="2294965" y="968188"/>
                  </a:lnTo>
                  <a:lnTo>
                    <a:pt x="2294965" y="1255059"/>
                  </a:lnTo>
                  <a:lnTo>
                    <a:pt x="2402541" y="1470212"/>
                  </a:lnTo>
                  <a:lnTo>
                    <a:pt x="2348753" y="1792941"/>
                  </a:lnTo>
                  <a:lnTo>
                    <a:pt x="2348753" y="1792941"/>
                  </a:lnTo>
                  <a:lnTo>
                    <a:pt x="2348753" y="1792941"/>
                  </a:lnTo>
                  <a:lnTo>
                    <a:pt x="2545977" y="1344706"/>
                  </a:lnTo>
                  <a:lnTo>
                    <a:pt x="2545977" y="1344706"/>
                  </a:lnTo>
                  <a:lnTo>
                    <a:pt x="2492188" y="1039906"/>
                  </a:lnTo>
                  <a:lnTo>
                    <a:pt x="2599765" y="1506071"/>
                  </a:lnTo>
                  <a:lnTo>
                    <a:pt x="2599765" y="1918447"/>
                  </a:lnTo>
                  <a:lnTo>
                    <a:pt x="2599765" y="1918447"/>
                  </a:lnTo>
                  <a:lnTo>
                    <a:pt x="2725271" y="1344706"/>
                  </a:lnTo>
                  <a:lnTo>
                    <a:pt x="2689412" y="1004047"/>
                  </a:lnTo>
                  <a:lnTo>
                    <a:pt x="2832847" y="1595718"/>
                  </a:lnTo>
                  <a:lnTo>
                    <a:pt x="2994212" y="1559859"/>
                  </a:lnTo>
                  <a:lnTo>
                    <a:pt x="2832847" y="466165"/>
                  </a:lnTo>
                  <a:lnTo>
                    <a:pt x="2545977" y="215153"/>
                  </a:lnTo>
                  <a:lnTo>
                    <a:pt x="2223247" y="215153"/>
                  </a:lnTo>
                  <a:lnTo>
                    <a:pt x="1721224" y="358588"/>
                  </a:lnTo>
                  <a:lnTo>
                    <a:pt x="1290918" y="286871"/>
                  </a:lnTo>
                  <a:lnTo>
                    <a:pt x="842682" y="125506"/>
                  </a:lnTo>
                  <a:lnTo>
                    <a:pt x="394447" y="125506"/>
                  </a:lnTo>
                  <a:lnTo>
                    <a:pt x="268941" y="0"/>
                  </a:lnTo>
                  <a:lnTo>
                    <a:pt x="286871" y="143435"/>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537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1094-C360-D74C-97CA-F2D5765A8379}"/>
              </a:ext>
            </a:extLst>
          </p:cNvPr>
          <p:cNvSpPr>
            <a:spLocks noGrp="1"/>
          </p:cNvSpPr>
          <p:nvPr>
            <p:ph type="title"/>
          </p:nvPr>
        </p:nvSpPr>
        <p:spPr/>
        <p:txBody>
          <a:bodyPr/>
          <a:lstStyle/>
          <a:p>
            <a:r>
              <a:rPr lang="en-US" dirty="0"/>
              <a:t>Project</a:t>
            </a:r>
          </a:p>
        </p:txBody>
      </p:sp>
      <p:sp>
        <p:nvSpPr>
          <p:cNvPr id="3" name="Content Placeholder 2">
            <a:extLst>
              <a:ext uri="{FF2B5EF4-FFF2-40B4-BE49-F238E27FC236}">
                <a16:creationId xmlns:a16="http://schemas.microsoft.com/office/drawing/2014/main" id="{67805204-ADBB-1E4F-814D-6B637CF8774F}"/>
              </a:ext>
            </a:extLst>
          </p:cNvPr>
          <p:cNvSpPr>
            <a:spLocks noGrp="1"/>
          </p:cNvSpPr>
          <p:nvPr>
            <p:ph idx="1"/>
          </p:nvPr>
        </p:nvSpPr>
        <p:spPr/>
        <p:txBody>
          <a:bodyPr/>
          <a:lstStyle/>
          <a:p>
            <a:r>
              <a:rPr lang="en-US" dirty="0"/>
              <a:t>Project proposal due 18 September</a:t>
            </a:r>
          </a:p>
          <a:p>
            <a:r>
              <a:rPr lang="en-US" dirty="0"/>
              <a:t>Projects to be done in groups of 2-4 people</a:t>
            </a:r>
          </a:p>
          <a:p>
            <a:pPr lvl="1"/>
            <a:r>
              <a:rPr lang="en-US" dirty="0"/>
              <a:t>Ask permission for less or more</a:t>
            </a:r>
          </a:p>
          <a:p>
            <a:r>
              <a:rPr lang="en-US" dirty="0"/>
              <a:t>Mid-semester check-in</a:t>
            </a:r>
          </a:p>
          <a:p>
            <a:r>
              <a:rPr lang="en-US" dirty="0"/>
              <a:t>Final report due end-of-</a:t>
            </a:r>
            <a:r>
              <a:rPr lang="en-US" dirty="0" err="1"/>
              <a:t>sem</a:t>
            </a:r>
            <a:endParaRPr lang="en-US" dirty="0"/>
          </a:p>
          <a:p>
            <a:r>
              <a:rPr lang="en-US" dirty="0"/>
              <a:t>Final presentation / poster session (depending on number of projects)</a:t>
            </a:r>
          </a:p>
          <a:p>
            <a:endParaRPr lang="en-US" dirty="0"/>
          </a:p>
        </p:txBody>
      </p:sp>
    </p:spTree>
    <p:extLst>
      <p:ext uri="{BB962C8B-B14F-4D97-AF65-F5344CB8AC3E}">
        <p14:creationId xmlns:p14="http://schemas.microsoft.com/office/powerpoint/2010/main" val="332273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 Data + Machine Learning</a:t>
            </a:r>
          </a:p>
        </p:txBody>
      </p:sp>
      <p:grpSp>
        <p:nvGrpSpPr>
          <p:cNvPr id="5" name="Group 4"/>
          <p:cNvGrpSpPr/>
          <p:nvPr/>
        </p:nvGrpSpPr>
        <p:grpSpPr>
          <a:xfrm>
            <a:off x="1673900" y="2450899"/>
            <a:ext cx="8656823" cy="2192146"/>
            <a:chOff x="149899" y="2450899"/>
            <a:chExt cx="8656823" cy="2192146"/>
          </a:xfrm>
        </p:grpSpPr>
        <p:sp>
          <p:nvSpPr>
            <p:cNvPr id="6" name="Cube 5"/>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1524000" y="5903894"/>
            <a:ext cx="9144000" cy="954107"/>
          </a:xfrm>
          <a:prstGeom prst="rect">
            <a:avLst/>
          </a:prstGeom>
          <a:noFill/>
        </p:spPr>
        <p:txBody>
          <a:bodyPr wrap="square" rtlCol="0">
            <a:spAutoFit/>
          </a:bodyPr>
          <a:lstStyle/>
          <a:p>
            <a:pPr marL="228600" indent="-228600">
              <a:buFont typeface="+mj-lt"/>
              <a:buAutoNum type="arabicPeriod"/>
            </a:pPr>
            <a:r>
              <a:rPr lang="en-US" sz="1400" dirty="0"/>
              <a:t>Yann </a:t>
            </a:r>
            <a:r>
              <a:rPr lang="en-US" sz="1400" dirty="0" err="1"/>
              <a:t>LeCun</a:t>
            </a:r>
            <a:r>
              <a:rPr lang="en-US" sz="1400" dirty="0"/>
              <a:t>, Léon </a:t>
            </a:r>
            <a:r>
              <a:rPr lang="en-US" sz="1400" dirty="0" err="1"/>
              <a:t>Bottou</a:t>
            </a:r>
            <a:r>
              <a:rPr lang="en-US" sz="1400" dirty="0"/>
              <a:t>, </a:t>
            </a:r>
            <a:r>
              <a:rPr lang="en-US" sz="1400" dirty="0" err="1"/>
              <a:t>Yoshua</a:t>
            </a:r>
            <a:r>
              <a:rPr lang="en-US" sz="1400" dirty="0"/>
              <a:t> </a:t>
            </a:r>
            <a:r>
              <a:rPr lang="en-US" sz="1400" dirty="0" err="1"/>
              <a:t>Bengio</a:t>
            </a:r>
            <a:r>
              <a:rPr lang="en-US" sz="1400" dirty="0"/>
              <a:t>, and Patrick </a:t>
            </a:r>
            <a:r>
              <a:rPr lang="en-US" sz="1400" dirty="0" err="1"/>
              <a:t>Haffner</a:t>
            </a:r>
            <a:r>
              <a:rPr lang="en-US" sz="1400" dirty="0"/>
              <a:t>. Gradient-based learning applied to document recognition. </a:t>
            </a:r>
            <a:r>
              <a:rPr lang="en-US" sz="1400" i="1" dirty="0"/>
              <a:t>Proceedings of the IEEE</a:t>
            </a:r>
            <a:r>
              <a:rPr lang="en-US" sz="1400" dirty="0"/>
              <a:t> 86.11 (1998): 2278-2324.</a:t>
            </a:r>
          </a:p>
          <a:p>
            <a:pPr marL="228600" indent="-228600">
              <a:buFont typeface="+mj-lt"/>
              <a:buAutoNum type="arabicPeriod"/>
            </a:pPr>
            <a:r>
              <a:rPr lang="en-US" sz="1400" dirty="0"/>
              <a:t>Alex </a:t>
            </a:r>
            <a:r>
              <a:rPr lang="en-US" sz="1400" dirty="0" err="1"/>
              <a:t>Krizhevsky</a:t>
            </a:r>
            <a:r>
              <a:rPr lang="en-US" sz="1400" dirty="0"/>
              <a:t>, Ilya </a:t>
            </a:r>
            <a:r>
              <a:rPr lang="en-US" sz="1400" dirty="0" err="1"/>
              <a:t>Sutskever</a:t>
            </a:r>
            <a:r>
              <a:rPr lang="en-US" sz="1400" dirty="0"/>
              <a:t>, and Geoffrey E. Hinton. </a:t>
            </a:r>
            <a:r>
              <a:rPr lang="en-US" sz="1400" dirty="0" err="1"/>
              <a:t>Imagenet</a:t>
            </a:r>
            <a:r>
              <a:rPr lang="en-US" sz="1400" dirty="0"/>
              <a:t> classification with deep convolutional neural networks. In </a:t>
            </a:r>
            <a:r>
              <a:rPr lang="en-US" sz="1400" i="1" dirty="0"/>
              <a:t>NIPS</a:t>
            </a:r>
            <a:r>
              <a:rPr lang="en-US" sz="1400" dirty="0"/>
              <a:t> 2012.</a:t>
            </a:r>
          </a:p>
        </p:txBody>
      </p:sp>
      <p:sp>
        <p:nvSpPr>
          <p:cNvPr id="17" name="16-Point Star 16"/>
          <p:cNvSpPr/>
          <p:nvPr/>
        </p:nvSpPr>
        <p:spPr>
          <a:xfrm>
            <a:off x="6395805" y="1690688"/>
            <a:ext cx="4957996" cy="1482237"/>
          </a:xfrm>
          <a:prstGeom prst="star1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Convolutional Networks</a:t>
            </a:r>
          </a:p>
        </p:txBody>
      </p:sp>
    </p:spTree>
    <p:extLst>
      <p:ext uri="{BB962C8B-B14F-4D97-AF65-F5344CB8AC3E}">
        <p14:creationId xmlns:p14="http://schemas.microsoft.com/office/powerpoint/2010/main" val="1393919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46800" cy="1325563"/>
          </a:xfrm>
        </p:spPr>
        <p:txBody>
          <a:bodyPr/>
          <a:lstStyle/>
          <a:p>
            <a:r>
              <a:rPr lang="en-US" dirty="0"/>
              <a:t>What cues can we use? Data + Machine Learning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0" y="145296"/>
            <a:ext cx="5207000" cy="6560304"/>
          </a:xfrm>
          <a:prstGeom prst="rect">
            <a:avLst/>
          </a:prstGeom>
        </p:spPr>
      </p:pic>
      <p:sp>
        <p:nvSpPr>
          <p:cNvPr id="5" name="TextBox 4"/>
          <p:cNvSpPr txBox="1"/>
          <p:nvPr/>
        </p:nvSpPr>
        <p:spPr>
          <a:xfrm>
            <a:off x="1320800" y="4199467"/>
            <a:ext cx="4961467" cy="646331"/>
          </a:xfrm>
          <a:prstGeom prst="rect">
            <a:avLst/>
          </a:prstGeom>
          <a:noFill/>
        </p:spPr>
        <p:txBody>
          <a:bodyPr wrap="square" rtlCol="0">
            <a:spAutoFit/>
          </a:bodyPr>
          <a:lstStyle/>
          <a:p>
            <a:pPr algn="ctr"/>
            <a:r>
              <a:rPr lang="en-US" sz="3600" dirty="0"/>
              <a:t>ImageNet</a:t>
            </a:r>
          </a:p>
        </p:txBody>
      </p:sp>
      <p:sp>
        <p:nvSpPr>
          <p:cNvPr id="6" name="TextBox 5"/>
          <p:cNvSpPr txBox="1"/>
          <p:nvPr/>
        </p:nvSpPr>
        <p:spPr>
          <a:xfrm>
            <a:off x="304800" y="5228272"/>
            <a:ext cx="6451600" cy="1477328"/>
          </a:xfrm>
          <a:prstGeom prst="rect">
            <a:avLst/>
          </a:prstGeom>
          <a:noFill/>
        </p:spPr>
        <p:txBody>
          <a:bodyPr wrap="square" rtlCol="0">
            <a:spAutoFit/>
          </a:bodyPr>
          <a:lstStyle/>
          <a:p>
            <a:r>
              <a:rPr lang="en-US" dirty="0"/>
              <a:t> </a:t>
            </a:r>
            <a:r>
              <a:rPr lang="en-US" b="1" dirty="0"/>
              <a:t>ImageNet Large Scale Visual Recognition Challenge</a:t>
            </a:r>
            <a:r>
              <a:rPr lang="en-US" dirty="0"/>
              <a:t>.</a:t>
            </a:r>
          </a:p>
          <a:p>
            <a:r>
              <a:rPr lang="en-US" dirty="0"/>
              <a:t>Olga </a:t>
            </a:r>
            <a:r>
              <a:rPr lang="en-US" dirty="0" err="1"/>
              <a:t>Russakovsky</a:t>
            </a:r>
            <a:r>
              <a:rPr lang="en-US" dirty="0"/>
              <a:t>*, </a:t>
            </a:r>
            <a:r>
              <a:rPr lang="en-US" dirty="0" err="1"/>
              <a:t>Jia</a:t>
            </a:r>
            <a:r>
              <a:rPr lang="en-US" dirty="0"/>
              <a:t> Deng*, </a:t>
            </a:r>
            <a:r>
              <a:rPr lang="en-US" dirty="0" err="1"/>
              <a:t>Hao</a:t>
            </a:r>
            <a:r>
              <a:rPr lang="en-US" dirty="0"/>
              <a:t> Su, Jonathan Krause, Sanjeev </a:t>
            </a:r>
            <a:r>
              <a:rPr lang="en-US" dirty="0" err="1"/>
              <a:t>Satheesh</a:t>
            </a:r>
            <a:r>
              <a:rPr lang="en-US" dirty="0"/>
              <a:t>, Sean Ma, </a:t>
            </a:r>
            <a:r>
              <a:rPr lang="en-US" dirty="0" err="1"/>
              <a:t>Zhiheng</a:t>
            </a:r>
            <a:r>
              <a:rPr lang="en-US" dirty="0"/>
              <a:t> Huang, Andrej </a:t>
            </a:r>
            <a:r>
              <a:rPr lang="en-US" dirty="0" err="1"/>
              <a:t>Karpathy</a:t>
            </a:r>
            <a:r>
              <a:rPr lang="en-US" dirty="0"/>
              <a:t>, Aditya Khosla, Michael Bernstein, Alexander C. Berg and Li </a:t>
            </a:r>
            <a:r>
              <a:rPr lang="en-US" dirty="0" err="1"/>
              <a:t>Fei-Fei</a:t>
            </a:r>
            <a:r>
              <a:rPr lang="en-US" dirty="0"/>
              <a:t>. </a:t>
            </a:r>
            <a:r>
              <a:rPr lang="en-US" i="1" dirty="0"/>
              <a:t>IJCV</a:t>
            </a:r>
            <a:r>
              <a:rPr lang="en-US" dirty="0"/>
              <a:t>, 2015</a:t>
            </a:r>
          </a:p>
        </p:txBody>
      </p:sp>
    </p:spTree>
    <p:extLst>
      <p:ext uri="{BB962C8B-B14F-4D97-AF65-F5344CB8AC3E}">
        <p14:creationId xmlns:p14="http://schemas.microsoft.com/office/powerpoint/2010/main" val="1860797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Data + Machine Learning</a:t>
            </a:r>
          </a:p>
        </p:txBody>
      </p:sp>
      <p:pic>
        <p:nvPicPr>
          <p:cNvPr id="3" name="Picture 2"/>
          <p:cNvPicPr>
            <a:picLocks noChangeAspect="1"/>
          </p:cNvPicPr>
          <p:nvPr/>
        </p:nvPicPr>
        <p:blipFill>
          <a:blip r:embed="rId3"/>
          <a:stretch>
            <a:fillRect/>
          </a:stretch>
        </p:blipFill>
        <p:spPr>
          <a:xfrm>
            <a:off x="1016000" y="1885950"/>
            <a:ext cx="10160000" cy="3086100"/>
          </a:xfrm>
          <a:prstGeom prst="rect">
            <a:avLst/>
          </a:prstGeom>
        </p:spPr>
      </p:pic>
      <p:sp>
        <p:nvSpPr>
          <p:cNvPr id="4" name="TextBox 3"/>
          <p:cNvSpPr txBox="1"/>
          <p:nvPr/>
        </p:nvSpPr>
        <p:spPr>
          <a:xfrm>
            <a:off x="3335867" y="4972050"/>
            <a:ext cx="4385733" cy="646331"/>
          </a:xfrm>
          <a:prstGeom prst="rect">
            <a:avLst/>
          </a:prstGeom>
          <a:noFill/>
        </p:spPr>
        <p:txBody>
          <a:bodyPr wrap="square" rtlCol="0">
            <a:spAutoFit/>
          </a:bodyPr>
          <a:lstStyle/>
          <a:p>
            <a:pPr algn="ctr"/>
            <a:r>
              <a:rPr lang="en-US" sz="3600" dirty="0" err="1"/>
              <a:t>mscoco</a:t>
            </a:r>
            <a:endParaRPr lang="en-US" sz="3600" dirty="0"/>
          </a:p>
        </p:txBody>
      </p:sp>
      <p:sp>
        <p:nvSpPr>
          <p:cNvPr id="5" name="TextBox 4"/>
          <p:cNvSpPr txBox="1"/>
          <p:nvPr/>
        </p:nvSpPr>
        <p:spPr>
          <a:xfrm>
            <a:off x="516466" y="5618381"/>
            <a:ext cx="11159067" cy="1200329"/>
          </a:xfrm>
          <a:prstGeom prst="rect">
            <a:avLst/>
          </a:prstGeom>
          <a:noFill/>
        </p:spPr>
        <p:txBody>
          <a:bodyPr wrap="square" rtlCol="0">
            <a:spAutoFit/>
          </a:bodyPr>
          <a:lstStyle/>
          <a:p>
            <a:r>
              <a:rPr lang="en-US" dirty="0"/>
              <a:t>Microsoft COCO: Common Objects in Context</a:t>
            </a:r>
          </a:p>
          <a:p>
            <a:r>
              <a:rPr lang="en-US" dirty="0" err="1"/>
              <a:t>Tsung</a:t>
            </a:r>
            <a:r>
              <a:rPr lang="en-US" dirty="0"/>
              <a:t>-Yi Lin, Michael </a:t>
            </a:r>
            <a:r>
              <a:rPr lang="en-US" dirty="0" err="1"/>
              <a:t>Maire</a:t>
            </a:r>
            <a:r>
              <a:rPr lang="en-US" dirty="0"/>
              <a:t>, Serge </a:t>
            </a:r>
            <a:r>
              <a:rPr lang="en-US" dirty="0" err="1"/>
              <a:t>Belongie</a:t>
            </a:r>
            <a:r>
              <a:rPr lang="en-US" dirty="0"/>
              <a:t>, </a:t>
            </a:r>
            <a:r>
              <a:rPr lang="en-US" dirty="0" err="1"/>
              <a:t>Lubomir</a:t>
            </a:r>
            <a:r>
              <a:rPr lang="en-US" dirty="0"/>
              <a:t> </a:t>
            </a:r>
            <a:r>
              <a:rPr lang="en-US" dirty="0" err="1"/>
              <a:t>Bourdev</a:t>
            </a:r>
            <a:r>
              <a:rPr lang="en-US" dirty="0"/>
              <a:t>, Ross </a:t>
            </a:r>
            <a:r>
              <a:rPr lang="en-US" dirty="0" err="1"/>
              <a:t>Girshick</a:t>
            </a:r>
            <a:r>
              <a:rPr lang="en-US" dirty="0"/>
              <a:t>, James Hays, Pietro </a:t>
            </a:r>
            <a:r>
              <a:rPr lang="en-US" dirty="0" err="1"/>
              <a:t>Perona</a:t>
            </a:r>
            <a:r>
              <a:rPr lang="en-US" dirty="0"/>
              <a:t>, Deva </a:t>
            </a:r>
            <a:r>
              <a:rPr lang="en-US" dirty="0" err="1"/>
              <a:t>Ramanan</a:t>
            </a:r>
            <a:r>
              <a:rPr lang="en-US" dirty="0"/>
              <a:t>, C. Lawrence </a:t>
            </a:r>
            <a:r>
              <a:rPr lang="en-US" dirty="0" err="1"/>
              <a:t>Zitnick</a:t>
            </a:r>
            <a:r>
              <a:rPr lang="en-US" dirty="0"/>
              <a:t>, Piotr </a:t>
            </a:r>
            <a:r>
              <a:rPr lang="en-US" dirty="0" err="1"/>
              <a:t>Dollár</a:t>
            </a:r>
            <a:endParaRPr lang="en-US" dirty="0"/>
          </a:p>
          <a:p>
            <a:r>
              <a:rPr lang="en-US" i="1" dirty="0"/>
              <a:t>ECCV, 2014</a:t>
            </a:r>
          </a:p>
        </p:txBody>
      </p:sp>
    </p:spTree>
    <p:extLst>
      <p:ext uri="{BB962C8B-B14F-4D97-AF65-F5344CB8AC3E}">
        <p14:creationId xmlns:p14="http://schemas.microsoft.com/office/powerpoint/2010/main" val="684870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Data + Machine Learning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50" y="1299633"/>
            <a:ext cx="6108700" cy="4584700"/>
          </a:xfrm>
          <a:prstGeom prst="rect">
            <a:avLst/>
          </a:prstGeom>
        </p:spPr>
      </p:pic>
      <p:sp>
        <p:nvSpPr>
          <p:cNvPr id="4" name="TextBox 3"/>
          <p:cNvSpPr txBox="1"/>
          <p:nvPr/>
        </p:nvSpPr>
        <p:spPr>
          <a:xfrm>
            <a:off x="118533" y="6062133"/>
            <a:ext cx="11853334" cy="369332"/>
          </a:xfrm>
          <a:prstGeom prst="rect">
            <a:avLst/>
          </a:prstGeom>
          <a:noFill/>
        </p:spPr>
        <p:txBody>
          <a:bodyPr wrap="square" rtlCol="0">
            <a:spAutoFit/>
          </a:bodyPr>
          <a:lstStyle/>
          <a:p>
            <a:r>
              <a:rPr lang="en-US" dirty="0"/>
              <a:t>Mask R-CNN. </a:t>
            </a:r>
            <a:r>
              <a:rPr lang="en-US" dirty="0" err="1"/>
              <a:t>Kaiming</a:t>
            </a:r>
            <a:r>
              <a:rPr lang="en-US" dirty="0"/>
              <a:t> He, Georgia </a:t>
            </a:r>
            <a:r>
              <a:rPr lang="en-US" dirty="0" err="1"/>
              <a:t>Gkioxari</a:t>
            </a:r>
            <a:r>
              <a:rPr lang="en-US" dirty="0"/>
              <a:t>, Piotr Dollar, Ross </a:t>
            </a:r>
            <a:r>
              <a:rPr lang="en-US" dirty="0" err="1"/>
              <a:t>Girshick</a:t>
            </a:r>
            <a:r>
              <a:rPr lang="en-US" dirty="0"/>
              <a:t>. ICCV 2017</a:t>
            </a:r>
          </a:p>
        </p:txBody>
      </p:sp>
    </p:spTree>
    <p:extLst>
      <p:ext uri="{BB962C8B-B14F-4D97-AF65-F5344CB8AC3E}">
        <p14:creationId xmlns:p14="http://schemas.microsoft.com/office/powerpoint/2010/main" val="1017658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cues can we use? Data + Machine Learning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10058400" cy="3979517"/>
          </a:xfrm>
          <a:prstGeom prst="rect">
            <a:avLst/>
          </a:prstGeom>
        </p:spPr>
      </p:pic>
      <p:sp>
        <p:nvSpPr>
          <p:cNvPr id="4" name="TextBox 3"/>
          <p:cNvSpPr txBox="1"/>
          <p:nvPr/>
        </p:nvSpPr>
        <p:spPr>
          <a:xfrm>
            <a:off x="1134533" y="5670205"/>
            <a:ext cx="9499600" cy="1477328"/>
          </a:xfrm>
          <a:prstGeom prst="rect">
            <a:avLst/>
          </a:prstGeom>
          <a:noFill/>
        </p:spPr>
        <p:txBody>
          <a:bodyPr wrap="square" rtlCol="0">
            <a:spAutoFit/>
          </a:bodyPr>
          <a:lstStyle/>
          <a:p>
            <a:r>
              <a:rPr lang="en-US" dirty="0"/>
              <a:t>Intrinsic Images in the Wild</a:t>
            </a:r>
          </a:p>
          <a:p>
            <a:r>
              <a:rPr lang="en-US" dirty="0"/>
              <a:t>Sean Bell, </a:t>
            </a:r>
            <a:r>
              <a:rPr lang="en-US" dirty="0" err="1"/>
              <a:t>Kavita</a:t>
            </a:r>
            <a:r>
              <a:rPr lang="en-US" dirty="0"/>
              <a:t> </a:t>
            </a:r>
            <a:r>
              <a:rPr lang="en-US" dirty="0" err="1"/>
              <a:t>Bala</a:t>
            </a:r>
            <a:r>
              <a:rPr lang="en-US" dirty="0"/>
              <a:t>, Noah </a:t>
            </a:r>
            <a:r>
              <a:rPr lang="en-US" dirty="0" err="1"/>
              <a:t>Snavely</a:t>
            </a:r>
            <a:br>
              <a:rPr lang="en-US" dirty="0"/>
            </a:br>
            <a:r>
              <a:rPr lang="en-US" dirty="0"/>
              <a:t>Cornell University</a:t>
            </a:r>
          </a:p>
          <a:p>
            <a:r>
              <a:rPr lang="en-US" i="1" dirty="0"/>
              <a:t>ACM Transactions on Graphics (SIGGRAPH 2014)</a:t>
            </a:r>
          </a:p>
          <a:p>
            <a:endParaRPr lang="en-US" dirty="0"/>
          </a:p>
        </p:txBody>
      </p:sp>
    </p:spTree>
    <p:extLst>
      <p:ext uri="{BB962C8B-B14F-4D97-AF65-F5344CB8AC3E}">
        <p14:creationId xmlns:p14="http://schemas.microsoft.com/office/powerpoint/2010/main" val="325032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2: Data + Machine Learning</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0" y="1384300"/>
            <a:ext cx="8128000" cy="4076700"/>
          </a:xfrm>
          <a:prstGeom prst="rect">
            <a:avLst/>
          </a:prstGeom>
        </p:spPr>
      </p:pic>
      <p:sp>
        <p:nvSpPr>
          <p:cNvPr id="4" name="Rectangle 3"/>
          <p:cNvSpPr/>
          <p:nvPr/>
        </p:nvSpPr>
        <p:spPr>
          <a:xfrm>
            <a:off x="1" y="5676668"/>
            <a:ext cx="12073466" cy="646331"/>
          </a:xfrm>
          <a:prstGeom prst="rect">
            <a:avLst/>
          </a:prstGeom>
        </p:spPr>
        <p:txBody>
          <a:bodyPr wrap="square">
            <a:spAutoFit/>
          </a:bodyPr>
          <a:lstStyle/>
          <a:p>
            <a:r>
              <a:rPr lang="en-US" dirty="0" err="1">
                <a:latin typeface="Trebuchet MS" charset="0"/>
              </a:rPr>
              <a:t>UberNet</a:t>
            </a:r>
            <a:r>
              <a:rPr lang="en-US" dirty="0">
                <a:latin typeface="Trebuchet MS" charset="0"/>
              </a:rPr>
              <a:t>: Training a ‘Universal’ CNN for Low-, Mid-, and High- Level Vision using Diverse Datasets and Limited Memory. I. Kokkinos, CVPR 2017</a:t>
            </a:r>
            <a:endParaRPr lang="en-US" dirty="0"/>
          </a:p>
        </p:txBody>
      </p:sp>
    </p:spTree>
    <p:extLst>
      <p:ext uri="{BB962C8B-B14F-4D97-AF65-F5344CB8AC3E}">
        <p14:creationId xmlns:p14="http://schemas.microsoft.com/office/powerpoint/2010/main" val="980235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570"/>
            <a:ext cx="10515600" cy="1325563"/>
          </a:xfrm>
        </p:spPr>
        <p:txBody>
          <a:bodyPr/>
          <a:lstStyle/>
          <a:p>
            <a:r>
              <a:rPr lang="en-US" dirty="0"/>
              <a:t>The problems of tomorrow: Better, Faster, Stronger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067" y="1370113"/>
            <a:ext cx="7950200" cy="4911383"/>
          </a:xfrm>
          <a:prstGeom prst="rect">
            <a:avLst/>
          </a:prstGeom>
        </p:spPr>
      </p:pic>
      <p:sp>
        <p:nvSpPr>
          <p:cNvPr id="5" name="Freeform 4"/>
          <p:cNvSpPr/>
          <p:nvPr/>
        </p:nvSpPr>
        <p:spPr>
          <a:xfrm>
            <a:off x="1727200" y="1490133"/>
            <a:ext cx="4284133" cy="2455334"/>
          </a:xfrm>
          <a:custGeom>
            <a:avLst/>
            <a:gdLst>
              <a:gd name="connsiteX0" fmla="*/ 50800 w 4284133"/>
              <a:gd name="connsiteY0" fmla="*/ 16934 h 2455334"/>
              <a:gd name="connsiteX1" fmla="*/ 0 w 4284133"/>
              <a:gd name="connsiteY1" fmla="*/ 1930400 h 2455334"/>
              <a:gd name="connsiteX2" fmla="*/ 1354667 w 4284133"/>
              <a:gd name="connsiteY2" fmla="*/ 2455334 h 2455334"/>
              <a:gd name="connsiteX3" fmla="*/ 3318933 w 4284133"/>
              <a:gd name="connsiteY3" fmla="*/ 2032000 h 2455334"/>
              <a:gd name="connsiteX4" fmla="*/ 4284133 w 4284133"/>
              <a:gd name="connsiteY4" fmla="*/ 0 h 2455334"/>
              <a:gd name="connsiteX5" fmla="*/ 50800 w 4284133"/>
              <a:gd name="connsiteY5" fmla="*/ 16934 h 245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133" h="2455334">
                <a:moveTo>
                  <a:pt x="50800" y="16934"/>
                </a:moveTo>
                <a:lnTo>
                  <a:pt x="0" y="1930400"/>
                </a:lnTo>
                <a:lnTo>
                  <a:pt x="1354667" y="2455334"/>
                </a:lnTo>
                <a:lnTo>
                  <a:pt x="3318933" y="2032000"/>
                </a:lnTo>
                <a:lnTo>
                  <a:pt x="4284133" y="0"/>
                </a:lnTo>
                <a:lnTo>
                  <a:pt x="50800" y="169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142996"/>
            <a:ext cx="12192000" cy="646331"/>
          </a:xfrm>
          <a:prstGeom prst="rect">
            <a:avLst/>
          </a:prstGeom>
        </p:spPr>
        <p:txBody>
          <a:bodyPr wrap="square">
            <a:spAutoFit/>
          </a:bodyPr>
          <a:lstStyle/>
          <a:p>
            <a:r>
              <a:rPr lang="en-US" dirty="0"/>
              <a:t> Deep Residual Learning for Image Recognition</a:t>
            </a:r>
            <a:br>
              <a:rPr lang="en-US" dirty="0"/>
            </a:br>
            <a:r>
              <a:rPr lang="en-US" dirty="0" err="1"/>
              <a:t>Kaiming</a:t>
            </a:r>
            <a:r>
              <a:rPr lang="en-US" dirty="0"/>
              <a:t> He, </a:t>
            </a:r>
            <a:r>
              <a:rPr lang="en-US" dirty="0" err="1"/>
              <a:t>Xiangyu</a:t>
            </a:r>
            <a:r>
              <a:rPr lang="en-US" dirty="0"/>
              <a:t> Zhang, </a:t>
            </a:r>
            <a:r>
              <a:rPr lang="en-US" dirty="0" err="1"/>
              <a:t>Shaoqing</a:t>
            </a:r>
            <a:r>
              <a:rPr lang="en-US" dirty="0"/>
              <a:t> Ren, and Jian Sun. CVPR 2016.</a:t>
            </a:r>
          </a:p>
        </p:txBody>
      </p:sp>
    </p:spTree>
    <p:extLst>
      <p:ext uri="{BB962C8B-B14F-4D97-AF65-F5344CB8AC3E}">
        <p14:creationId xmlns:p14="http://schemas.microsoft.com/office/powerpoint/2010/main" val="1030415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problems of tomorrow: Answering free-form questions</a:t>
            </a:r>
          </a:p>
        </p:txBody>
      </p:sp>
      <p:pic>
        <p:nvPicPr>
          <p:cNvPr id="3" name="Picture 2"/>
          <p:cNvPicPr>
            <a:picLocks noChangeAspect="1"/>
          </p:cNvPicPr>
          <p:nvPr/>
        </p:nvPicPr>
        <p:blipFill>
          <a:blip r:embed="rId3"/>
          <a:stretch>
            <a:fillRect/>
          </a:stretch>
        </p:blipFill>
        <p:spPr>
          <a:xfrm>
            <a:off x="0" y="2225842"/>
            <a:ext cx="12192000" cy="2406316"/>
          </a:xfrm>
          <a:prstGeom prst="rect">
            <a:avLst/>
          </a:prstGeom>
        </p:spPr>
      </p:pic>
      <p:sp>
        <p:nvSpPr>
          <p:cNvPr id="4" name="TextBox 3"/>
          <p:cNvSpPr txBox="1"/>
          <p:nvPr/>
        </p:nvSpPr>
        <p:spPr>
          <a:xfrm>
            <a:off x="186267" y="5435600"/>
            <a:ext cx="11819466" cy="923330"/>
          </a:xfrm>
          <a:prstGeom prst="rect">
            <a:avLst/>
          </a:prstGeom>
          <a:noFill/>
        </p:spPr>
        <p:txBody>
          <a:bodyPr wrap="square" rtlCol="0">
            <a:spAutoFit/>
          </a:bodyPr>
          <a:lstStyle/>
          <a:p>
            <a:r>
              <a:rPr lang="en-US" dirty="0"/>
              <a:t>VQA: Visual Question Answering</a:t>
            </a:r>
          </a:p>
          <a:p>
            <a:r>
              <a:rPr lang="en-US" dirty="0"/>
              <a:t>S. </a:t>
            </a:r>
            <a:r>
              <a:rPr lang="en-US" dirty="0" err="1"/>
              <a:t>Antol</a:t>
            </a:r>
            <a:r>
              <a:rPr lang="en-US" dirty="0"/>
              <a:t>, A. Agarwal, J. Lu, M. Mitchell, D. </a:t>
            </a:r>
            <a:r>
              <a:rPr lang="en-US" dirty="0" err="1"/>
              <a:t>Batra</a:t>
            </a:r>
            <a:r>
              <a:rPr lang="en-US" dirty="0"/>
              <a:t>, C. L. </a:t>
            </a:r>
            <a:r>
              <a:rPr lang="en-US" dirty="0" err="1"/>
              <a:t>Zitnick</a:t>
            </a:r>
            <a:r>
              <a:rPr lang="en-US" dirty="0"/>
              <a:t>, D. Parikh.</a:t>
            </a:r>
          </a:p>
          <a:p>
            <a:r>
              <a:rPr lang="en-US" dirty="0"/>
              <a:t>ICCV 2015</a:t>
            </a:r>
          </a:p>
        </p:txBody>
      </p:sp>
    </p:spTree>
    <p:extLst>
      <p:ext uri="{BB962C8B-B14F-4D97-AF65-F5344CB8AC3E}">
        <p14:creationId xmlns:p14="http://schemas.microsoft.com/office/powerpoint/2010/main" val="1636626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057"/>
            <a:ext cx="10515600" cy="1325563"/>
          </a:xfrm>
        </p:spPr>
        <p:txBody>
          <a:bodyPr/>
          <a:lstStyle/>
          <a:p>
            <a:r>
              <a:rPr lang="en-US" dirty="0"/>
              <a:t>The problems of tomorrow: Geometric Reasoning + Learning</a:t>
            </a:r>
          </a:p>
        </p:txBody>
      </p:sp>
      <p:pic>
        <p:nvPicPr>
          <p:cNvPr id="4" name="Picture 3"/>
          <p:cNvPicPr>
            <a:picLocks noChangeAspect="1"/>
          </p:cNvPicPr>
          <p:nvPr/>
        </p:nvPicPr>
        <p:blipFill>
          <a:blip r:embed="rId3"/>
          <a:stretch>
            <a:fillRect/>
          </a:stretch>
        </p:blipFill>
        <p:spPr>
          <a:xfrm>
            <a:off x="1159933" y="1412620"/>
            <a:ext cx="8796867" cy="4263425"/>
          </a:xfrm>
          <a:prstGeom prst="rect">
            <a:avLst/>
          </a:prstGeom>
        </p:spPr>
      </p:pic>
      <p:sp>
        <p:nvSpPr>
          <p:cNvPr id="5" name="Rectangle 4"/>
          <p:cNvSpPr/>
          <p:nvPr/>
        </p:nvSpPr>
        <p:spPr>
          <a:xfrm>
            <a:off x="0" y="5997386"/>
            <a:ext cx="12192000" cy="923330"/>
          </a:xfrm>
          <a:prstGeom prst="rect">
            <a:avLst/>
          </a:prstGeom>
        </p:spPr>
        <p:txBody>
          <a:bodyPr wrap="square">
            <a:spAutoFit/>
          </a:bodyPr>
          <a:lstStyle/>
          <a:p>
            <a:r>
              <a:rPr lang="en-US" dirty="0"/>
              <a:t>Unsupervised Learning of Depth and Ego-motion from Video </a:t>
            </a:r>
            <a:br>
              <a:rPr lang="en-US" dirty="0"/>
            </a:br>
            <a:r>
              <a:rPr lang="en-US" dirty="0" err="1"/>
              <a:t>Tinghui</a:t>
            </a:r>
            <a:r>
              <a:rPr lang="en-US" dirty="0"/>
              <a:t> Zhou, Matthew Brown, Noah </a:t>
            </a:r>
            <a:r>
              <a:rPr lang="en-US" dirty="0" err="1"/>
              <a:t>Snavely</a:t>
            </a:r>
            <a:r>
              <a:rPr lang="en-US" dirty="0"/>
              <a:t>, David Lowe </a:t>
            </a:r>
            <a:br>
              <a:rPr lang="en-US" dirty="0"/>
            </a:br>
            <a:r>
              <a:rPr lang="en-US" dirty="0"/>
              <a:t>In CVPR 2017</a:t>
            </a:r>
          </a:p>
        </p:txBody>
      </p:sp>
      <p:sp>
        <p:nvSpPr>
          <p:cNvPr id="6" name="TextBox 5"/>
          <p:cNvSpPr txBox="1"/>
          <p:nvPr/>
        </p:nvSpPr>
        <p:spPr>
          <a:xfrm>
            <a:off x="838200" y="5334000"/>
            <a:ext cx="10515600" cy="646331"/>
          </a:xfrm>
          <a:prstGeom prst="rect">
            <a:avLst/>
          </a:prstGeom>
          <a:noFill/>
        </p:spPr>
        <p:txBody>
          <a:bodyPr wrap="square" rtlCol="0">
            <a:spAutoFit/>
          </a:bodyPr>
          <a:lstStyle/>
          <a:p>
            <a:pPr algn="ctr"/>
            <a:r>
              <a:rPr lang="en-US" sz="3600" i="1" dirty="0"/>
              <a:t>Use geometry to impose constraints on learning.</a:t>
            </a:r>
          </a:p>
        </p:txBody>
      </p:sp>
    </p:spTree>
    <p:extLst>
      <p:ext uri="{BB962C8B-B14F-4D97-AF65-F5344CB8AC3E}">
        <p14:creationId xmlns:p14="http://schemas.microsoft.com/office/powerpoint/2010/main" val="811582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23017" y="1328341"/>
            <a:ext cx="3789490" cy="5055524"/>
          </a:xfrm>
          <a:prstGeom prst="rect">
            <a:avLst/>
          </a:prstGeom>
        </p:spPr>
      </p:pic>
      <p:sp>
        <p:nvSpPr>
          <p:cNvPr id="6" name="TextBox 5"/>
          <p:cNvSpPr txBox="1"/>
          <p:nvPr/>
        </p:nvSpPr>
        <p:spPr>
          <a:xfrm>
            <a:off x="3416969" y="6323262"/>
            <a:ext cx="5309937" cy="523220"/>
          </a:xfrm>
          <a:prstGeom prst="rect">
            <a:avLst/>
          </a:prstGeom>
          <a:noFill/>
        </p:spPr>
        <p:txBody>
          <a:bodyPr wrap="square" rtlCol="0">
            <a:spAutoFit/>
          </a:bodyPr>
          <a:lstStyle/>
          <a:p>
            <a:pPr algn="ctr"/>
            <a:r>
              <a:rPr lang="en-US" sz="2800" dirty="0"/>
              <a:t>Philippine Tarsier</a:t>
            </a:r>
          </a:p>
        </p:txBody>
      </p:sp>
      <p:sp>
        <p:nvSpPr>
          <p:cNvPr id="4" name="Title 1"/>
          <p:cNvSpPr txBox="1">
            <a:spLocks/>
          </p:cNvSpPr>
          <p:nvPr/>
        </p:nvSpPr>
        <p:spPr>
          <a:xfrm>
            <a:off x="814137" y="27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problems of tomorrow: Machine Learning without Annotations</a:t>
            </a:r>
          </a:p>
        </p:txBody>
      </p:sp>
    </p:spTree>
    <p:extLst>
      <p:ext uri="{BB962C8B-B14F-4D97-AF65-F5344CB8AC3E}">
        <p14:creationId xmlns:p14="http://schemas.microsoft.com/office/powerpoint/2010/main" val="28436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expectations</a:t>
            </a:r>
          </a:p>
        </p:txBody>
      </p:sp>
      <p:sp>
        <p:nvSpPr>
          <p:cNvPr id="3" name="Content Placeholder 2"/>
          <p:cNvSpPr>
            <a:spLocks noGrp="1"/>
          </p:cNvSpPr>
          <p:nvPr>
            <p:ph idx="1"/>
          </p:nvPr>
        </p:nvSpPr>
        <p:spPr/>
        <p:txBody>
          <a:bodyPr/>
          <a:lstStyle/>
          <a:p>
            <a:r>
              <a:rPr lang="en-US" dirty="0"/>
              <a:t>Research project</a:t>
            </a:r>
          </a:p>
          <a:p>
            <a:r>
              <a:rPr lang="en-US" dirty="0"/>
              <a:t>Goal: add to knowledge</a:t>
            </a:r>
          </a:p>
          <a:p>
            <a:pPr lvl="1"/>
            <a:r>
              <a:rPr lang="en-US" dirty="0"/>
              <a:t>Advance computer vision knowledge</a:t>
            </a:r>
          </a:p>
          <a:p>
            <a:pPr lvl="1"/>
            <a:r>
              <a:rPr lang="en-US" dirty="0"/>
              <a:t>Advance knowledge in your field using computer vision</a:t>
            </a:r>
          </a:p>
          <a:p>
            <a:r>
              <a:rPr lang="en-US" dirty="0"/>
              <a:t>Target: “short paper”</a:t>
            </a:r>
          </a:p>
          <a:p>
            <a:endParaRPr lang="en-US" dirty="0"/>
          </a:p>
        </p:txBody>
      </p:sp>
    </p:spTree>
    <p:extLst>
      <p:ext uri="{BB962C8B-B14F-4D97-AF65-F5344CB8AC3E}">
        <p14:creationId xmlns:p14="http://schemas.microsoft.com/office/powerpoint/2010/main" val="25456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1502" y="647444"/>
            <a:ext cx="3789490" cy="5055524"/>
          </a:xfrm>
          <a:prstGeom prst="rect">
            <a:avLst/>
          </a:prstGeom>
        </p:spPr>
      </p:pic>
      <p:sp>
        <p:nvSpPr>
          <p:cNvPr id="5" name="TextBox 4"/>
          <p:cNvSpPr txBox="1"/>
          <p:nvPr/>
        </p:nvSpPr>
        <p:spPr>
          <a:xfrm>
            <a:off x="1315454" y="6031831"/>
            <a:ext cx="5309937" cy="523220"/>
          </a:xfrm>
          <a:prstGeom prst="rect">
            <a:avLst/>
          </a:prstGeom>
          <a:noFill/>
        </p:spPr>
        <p:txBody>
          <a:bodyPr wrap="square" rtlCol="0">
            <a:spAutoFit/>
          </a:bodyPr>
          <a:lstStyle/>
          <a:p>
            <a:pPr algn="ctr"/>
            <a:r>
              <a:rPr lang="en-US" sz="2800" dirty="0"/>
              <a:t>Philippine Tarsier</a:t>
            </a:r>
          </a:p>
        </p:txBody>
      </p:sp>
      <p:pic>
        <p:nvPicPr>
          <p:cNvPr id="8" name="Picture 7"/>
          <p:cNvPicPr>
            <a:picLocks noChangeAspect="1"/>
          </p:cNvPicPr>
          <p:nvPr/>
        </p:nvPicPr>
        <p:blipFill>
          <a:blip r:embed="rId3"/>
          <a:stretch>
            <a:fillRect/>
          </a:stretch>
        </p:blipFill>
        <p:spPr>
          <a:xfrm>
            <a:off x="6192254" y="1824455"/>
            <a:ext cx="4256739" cy="2273486"/>
          </a:xfrm>
          <a:prstGeom prst="rect">
            <a:avLst/>
          </a:prstGeom>
        </p:spPr>
      </p:pic>
      <p:sp>
        <p:nvSpPr>
          <p:cNvPr id="9" name="TextBox 8"/>
          <p:cNvSpPr txBox="1"/>
          <p:nvPr/>
        </p:nvSpPr>
        <p:spPr>
          <a:xfrm>
            <a:off x="5751096" y="4114805"/>
            <a:ext cx="5309937" cy="523220"/>
          </a:xfrm>
          <a:prstGeom prst="rect">
            <a:avLst/>
          </a:prstGeom>
          <a:noFill/>
        </p:spPr>
        <p:txBody>
          <a:bodyPr wrap="square" rtlCol="0">
            <a:spAutoFit/>
          </a:bodyPr>
          <a:lstStyle/>
          <a:p>
            <a:pPr algn="ctr"/>
            <a:r>
              <a:rPr lang="en-US" sz="2800" dirty="0"/>
              <a:t>Philippine Tarsier</a:t>
            </a:r>
          </a:p>
        </p:txBody>
      </p:sp>
    </p:spTree>
    <p:extLst>
      <p:ext uri="{BB962C8B-B14F-4D97-AF65-F5344CB8AC3E}">
        <p14:creationId xmlns:p14="http://schemas.microsoft.com/office/powerpoint/2010/main" val="12359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1502" y="647444"/>
            <a:ext cx="3789490" cy="5055524"/>
          </a:xfrm>
          <a:prstGeom prst="rect">
            <a:avLst/>
          </a:prstGeom>
        </p:spPr>
      </p:pic>
      <p:sp>
        <p:nvSpPr>
          <p:cNvPr id="5" name="TextBox 4"/>
          <p:cNvSpPr txBox="1"/>
          <p:nvPr/>
        </p:nvSpPr>
        <p:spPr>
          <a:xfrm>
            <a:off x="1315454" y="6031831"/>
            <a:ext cx="5309937" cy="523220"/>
          </a:xfrm>
          <a:prstGeom prst="rect">
            <a:avLst/>
          </a:prstGeom>
          <a:noFill/>
        </p:spPr>
        <p:txBody>
          <a:bodyPr wrap="square" rtlCol="0">
            <a:spAutoFit/>
          </a:bodyPr>
          <a:lstStyle/>
          <a:p>
            <a:pPr algn="ctr"/>
            <a:r>
              <a:rPr lang="en-US" sz="2800" dirty="0"/>
              <a:t>Philippine Tarsier</a:t>
            </a:r>
          </a:p>
        </p:txBody>
      </p:sp>
      <p:sp>
        <p:nvSpPr>
          <p:cNvPr id="9" name="TextBox 8"/>
          <p:cNvSpPr txBox="1"/>
          <p:nvPr/>
        </p:nvSpPr>
        <p:spPr>
          <a:xfrm>
            <a:off x="5710993" y="4712358"/>
            <a:ext cx="5309937" cy="523220"/>
          </a:xfrm>
          <a:prstGeom prst="rect">
            <a:avLst/>
          </a:prstGeom>
          <a:noFill/>
        </p:spPr>
        <p:txBody>
          <a:bodyPr wrap="square" rtlCol="0">
            <a:spAutoFit/>
          </a:bodyPr>
          <a:lstStyle/>
          <a:p>
            <a:pPr algn="ctr"/>
            <a:r>
              <a:rPr lang="en-US" sz="2800"/>
              <a:t>Beaver</a:t>
            </a:r>
            <a:endParaRPr lang="en-US" sz="2800" dirty="0"/>
          </a:p>
        </p:txBody>
      </p:sp>
      <p:pic>
        <p:nvPicPr>
          <p:cNvPr id="3" name="Picture 2"/>
          <p:cNvPicPr>
            <a:picLocks noChangeAspect="1"/>
          </p:cNvPicPr>
          <p:nvPr/>
        </p:nvPicPr>
        <p:blipFill>
          <a:blip r:embed="rId3"/>
          <a:stretch>
            <a:fillRect/>
          </a:stretch>
        </p:blipFill>
        <p:spPr>
          <a:xfrm>
            <a:off x="6625390" y="738262"/>
            <a:ext cx="3375260" cy="3974097"/>
          </a:xfrm>
          <a:prstGeom prst="rect">
            <a:avLst/>
          </a:prstGeom>
        </p:spPr>
      </p:pic>
    </p:spTree>
    <p:extLst>
      <p:ext uri="{BB962C8B-B14F-4D97-AF65-F5344CB8AC3E}">
        <p14:creationId xmlns:p14="http://schemas.microsoft.com/office/powerpoint/2010/main" val="20773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1502" y="647444"/>
            <a:ext cx="3789490" cy="5055524"/>
          </a:xfrm>
          <a:prstGeom prst="rect">
            <a:avLst/>
          </a:prstGeom>
        </p:spPr>
      </p:pic>
      <p:sp>
        <p:nvSpPr>
          <p:cNvPr id="5" name="TextBox 4"/>
          <p:cNvSpPr txBox="1"/>
          <p:nvPr/>
        </p:nvSpPr>
        <p:spPr>
          <a:xfrm>
            <a:off x="1315454" y="6031831"/>
            <a:ext cx="5309937" cy="523220"/>
          </a:xfrm>
          <a:prstGeom prst="rect">
            <a:avLst/>
          </a:prstGeom>
          <a:noFill/>
        </p:spPr>
        <p:txBody>
          <a:bodyPr wrap="square" rtlCol="0">
            <a:spAutoFit/>
          </a:bodyPr>
          <a:lstStyle/>
          <a:p>
            <a:pPr algn="ctr"/>
            <a:r>
              <a:rPr lang="en-US" sz="2800" dirty="0"/>
              <a:t>Philippine Tarsier</a:t>
            </a:r>
          </a:p>
        </p:txBody>
      </p:sp>
      <p:sp>
        <p:nvSpPr>
          <p:cNvPr id="9" name="TextBox 8"/>
          <p:cNvSpPr txBox="1"/>
          <p:nvPr/>
        </p:nvSpPr>
        <p:spPr>
          <a:xfrm>
            <a:off x="5710993" y="4507832"/>
            <a:ext cx="5309937" cy="523220"/>
          </a:xfrm>
          <a:prstGeom prst="rect">
            <a:avLst/>
          </a:prstGeom>
          <a:noFill/>
        </p:spPr>
        <p:txBody>
          <a:bodyPr wrap="square" rtlCol="0">
            <a:spAutoFit/>
          </a:bodyPr>
          <a:lstStyle/>
          <a:p>
            <a:pPr algn="ctr"/>
            <a:r>
              <a:rPr lang="en-US" sz="2800" dirty="0"/>
              <a:t>Mouse Lemur</a:t>
            </a:r>
          </a:p>
        </p:txBody>
      </p:sp>
      <p:pic>
        <p:nvPicPr>
          <p:cNvPr id="6" name="Picture 5"/>
          <p:cNvPicPr>
            <a:picLocks noChangeAspect="1"/>
          </p:cNvPicPr>
          <p:nvPr/>
        </p:nvPicPr>
        <p:blipFill>
          <a:blip r:embed="rId3"/>
          <a:stretch>
            <a:fillRect/>
          </a:stretch>
        </p:blipFill>
        <p:spPr>
          <a:xfrm>
            <a:off x="6165850" y="1916772"/>
            <a:ext cx="4210473" cy="2591060"/>
          </a:xfrm>
          <a:prstGeom prst="rect">
            <a:avLst/>
          </a:prstGeom>
        </p:spPr>
      </p:pic>
    </p:spTree>
    <p:extLst>
      <p:ext uri="{BB962C8B-B14F-4D97-AF65-F5344CB8AC3E}">
        <p14:creationId xmlns:p14="http://schemas.microsoft.com/office/powerpoint/2010/main" val="98616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from infant development</a:t>
            </a:r>
          </a:p>
        </p:txBody>
      </p:sp>
      <p:sp>
        <p:nvSpPr>
          <p:cNvPr id="3" name="Content Placeholder 2"/>
          <p:cNvSpPr>
            <a:spLocks noGrp="1"/>
          </p:cNvSpPr>
          <p:nvPr>
            <p:ph idx="1"/>
          </p:nvPr>
        </p:nvSpPr>
        <p:spPr/>
        <p:txBody>
          <a:bodyPr/>
          <a:lstStyle/>
          <a:p>
            <a:r>
              <a:rPr lang="en-US" dirty="0"/>
              <a:t>Infants spend a long time observing and randomly playing with the world</a:t>
            </a:r>
            <a:r>
              <a:rPr lang="mr-IN" dirty="0"/>
              <a:t>…</a:t>
            </a:r>
            <a:endParaRPr lang="en-US" dirty="0"/>
          </a:p>
          <a:p>
            <a:r>
              <a:rPr lang="mr-IN" dirty="0"/>
              <a:t>…</a:t>
            </a:r>
            <a:r>
              <a:rPr lang="en-US" dirty="0"/>
              <a:t>then take a long time to learn first few visual concepts</a:t>
            </a:r>
            <a:r>
              <a:rPr lang="mr-IN" dirty="0"/>
              <a:t>…</a:t>
            </a:r>
            <a:endParaRPr lang="en-US" dirty="0"/>
          </a:p>
          <a:p>
            <a:r>
              <a:rPr lang="mr-IN" dirty="0"/>
              <a:t>…</a:t>
            </a:r>
            <a:r>
              <a:rPr lang="en-US" dirty="0"/>
              <a:t>but then learn novel concepts with </a:t>
            </a:r>
            <a:r>
              <a:rPr lang="en-US" i="1" dirty="0"/>
              <a:t>very little data</a:t>
            </a:r>
          </a:p>
        </p:txBody>
      </p:sp>
    </p:spTree>
    <p:extLst>
      <p:ext uri="{BB962C8B-B14F-4D97-AF65-F5344CB8AC3E}">
        <p14:creationId xmlns:p14="http://schemas.microsoft.com/office/powerpoint/2010/main" val="13029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without Annotations</a:t>
            </a:r>
          </a:p>
        </p:txBody>
      </p:sp>
      <p:sp>
        <p:nvSpPr>
          <p:cNvPr id="4" name="Rectangle 3"/>
          <p:cNvSpPr/>
          <p:nvPr/>
        </p:nvSpPr>
        <p:spPr>
          <a:xfrm>
            <a:off x="482600" y="3283058"/>
            <a:ext cx="3302000" cy="1754326"/>
          </a:xfrm>
          <a:prstGeom prst="rect">
            <a:avLst/>
          </a:prstGeom>
        </p:spPr>
        <p:txBody>
          <a:bodyPr wrap="square">
            <a:spAutoFit/>
          </a:bodyPr>
          <a:lstStyle/>
          <a:p>
            <a:r>
              <a:rPr lang="en-US"/>
              <a:t>Learning Features by Watching Objects Move </a:t>
            </a:r>
            <a:br>
              <a:rPr lang="en-US"/>
            </a:br>
            <a:r>
              <a:rPr lang="en-US"/>
              <a:t>Deepak Pathak, Ross </a:t>
            </a:r>
            <a:r>
              <a:rPr lang="en-US" dirty="0" err="1"/>
              <a:t>Girshick</a:t>
            </a:r>
            <a:r>
              <a:rPr lang="en-US" dirty="0"/>
              <a:t>, Piotr </a:t>
            </a:r>
            <a:r>
              <a:rPr lang="en-US" dirty="0" err="1"/>
              <a:t>Dollár</a:t>
            </a:r>
            <a:r>
              <a:rPr lang="en-US" dirty="0"/>
              <a:t>, Trevor Darrell, Bharath Hariharan</a:t>
            </a:r>
            <a:br>
              <a:rPr lang="en-US" dirty="0"/>
            </a:br>
            <a:r>
              <a:rPr lang="en-US" dirty="0"/>
              <a:t>CVPR, 2017</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1773346"/>
            <a:ext cx="6350000" cy="3568700"/>
          </a:xfrm>
          <a:prstGeom prst="rect">
            <a:avLst/>
          </a:prstGeom>
        </p:spPr>
      </p:pic>
    </p:spTree>
    <p:extLst>
      <p:ext uri="{BB962C8B-B14F-4D97-AF65-F5344CB8AC3E}">
        <p14:creationId xmlns:p14="http://schemas.microsoft.com/office/powerpoint/2010/main" val="52318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without Annotations</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45707" y="2246409"/>
            <a:ext cx="2000674" cy="1328896"/>
          </a:xfrm>
          <a:prstGeom prst="ellipse">
            <a:avLst/>
          </a:prstGeom>
          <a:ln>
            <a:noFill/>
          </a:ln>
          <a:effectLst>
            <a:softEdge rad="112500"/>
          </a:effectLst>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06503" y="2246409"/>
            <a:ext cx="1335574" cy="1328896"/>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16809" y="4242817"/>
            <a:ext cx="2025269" cy="1341193"/>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45707" y="4242816"/>
            <a:ext cx="2215492" cy="1335024"/>
          </a:xfrm>
          <a:prstGeom prst="rect">
            <a:avLst/>
          </a:prstGeom>
          <a:scene3d>
            <a:camera prst="orthographicFront">
              <a:rot lat="0" lon="10800000" rev="0"/>
            </a:camera>
            <a:lightRig rig="threePt" dir="t"/>
          </a:scene3d>
        </p:spPr>
      </p:pic>
      <p:sp>
        <p:nvSpPr>
          <p:cNvPr id="9" name="TextBox 8"/>
          <p:cNvSpPr txBox="1"/>
          <p:nvPr/>
        </p:nvSpPr>
        <p:spPr>
          <a:xfrm>
            <a:off x="5608585" y="2449192"/>
            <a:ext cx="370614" cy="923330"/>
          </a:xfrm>
          <a:prstGeom prst="rect">
            <a:avLst/>
          </a:prstGeom>
          <a:noFill/>
        </p:spPr>
        <p:txBody>
          <a:bodyPr wrap="none" rtlCol="0">
            <a:spAutoFit/>
          </a:bodyPr>
          <a:lstStyle/>
          <a:p>
            <a:r>
              <a:rPr lang="en-US" sz="5400" dirty="0"/>
              <a:t>:</a:t>
            </a:r>
          </a:p>
        </p:txBody>
      </p:sp>
      <p:sp>
        <p:nvSpPr>
          <p:cNvPr id="10" name="TextBox 9"/>
          <p:cNvSpPr txBox="1"/>
          <p:nvPr/>
        </p:nvSpPr>
        <p:spPr>
          <a:xfrm>
            <a:off x="5608585" y="4448663"/>
            <a:ext cx="370614" cy="923330"/>
          </a:xfrm>
          <a:prstGeom prst="rect">
            <a:avLst/>
          </a:prstGeom>
          <a:noFill/>
        </p:spPr>
        <p:txBody>
          <a:bodyPr wrap="none" rtlCol="0">
            <a:spAutoFit/>
          </a:bodyPr>
          <a:lstStyle/>
          <a:p>
            <a:r>
              <a:rPr lang="en-US" sz="5400" dirty="0"/>
              <a:t>:</a:t>
            </a:r>
          </a:p>
        </p:txBody>
      </p:sp>
      <p:sp>
        <p:nvSpPr>
          <p:cNvPr id="3" name="Rectangle 2"/>
          <p:cNvSpPr/>
          <p:nvPr/>
        </p:nvSpPr>
        <p:spPr>
          <a:xfrm>
            <a:off x="184404" y="6448134"/>
            <a:ext cx="11823191" cy="646331"/>
          </a:xfrm>
          <a:prstGeom prst="rect">
            <a:avLst/>
          </a:prstGeom>
        </p:spPr>
        <p:txBody>
          <a:bodyPr wrap="square">
            <a:spAutoFit/>
          </a:bodyPr>
          <a:lstStyle/>
          <a:p>
            <a:r>
              <a:rPr lang="en-US" dirty="0"/>
              <a:t>B. Hariharan, R. </a:t>
            </a:r>
            <a:r>
              <a:rPr lang="en-US" dirty="0" err="1"/>
              <a:t>Girshick</a:t>
            </a:r>
            <a:r>
              <a:rPr lang="en-US" dirty="0"/>
              <a:t>. Low-shot Visual Recognition by Shrinking and Hallucinating Features. In </a:t>
            </a:r>
            <a:r>
              <a:rPr lang="en-US" i="1" dirty="0"/>
              <a:t>ICCV, </a:t>
            </a:r>
            <a:r>
              <a:rPr lang="en-US" dirty="0"/>
              <a:t>2017.</a:t>
            </a:r>
            <a:br>
              <a:rPr lang="en-US" dirty="0"/>
            </a:br>
            <a:endParaRPr lang="en-US" dirty="0"/>
          </a:p>
        </p:txBody>
      </p:sp>
    </p:spTree>
    <p:extLst>
      <p:ext uri="{BB962C8B-B14F-4D97-AF65-F5344CB8AC3E}">
        <p14:creationId xmlns:p14="http://schemas.microsoft.com/office/powerpoint/2010/main" val="180410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Integrating Vision and Action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2024596"/>
            <a:ext cx="1574800" cy="1638300"/>
          </a:xfrm>
          <a:prstGeom prst="rect">
            <a:avLst/>
          </a:prstGeom>
        </p:spPr>
      </p:pic>
      <p:sp>
        <p:nvSpPr>
          <p:cNvPr id="5" name="Right Arrow 4"/>
          <p:cNvSpPr/>
          <p:nvPr/>
        </p:nvSpPr>
        <p:spPr>
          <a:xfrm>
            <a:off x="2618316" y="2616204"/>
            <a:ext cx="626533" cy="455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11600" y="3826938"/>
            <a:ext cx="1202267" cy="369332"/>
          </a:xfrm>
          <a:prstGeom prst="rect">
            <a:avLst/>
          </a:prstGeom>
          <a:noFill/>
        </p:spPr>
        <p:txBody>
          <a:bodyPr wrap="square" rtlCol="0">
            <a:spAutoFit/>
          </a:bodyPr>
          <a:lstStyle/>
          <a:p>
            <a:pPr algn="ctr"/>
            <a:r>
              <a:rPr lang="en-US" dirty="0"/>
              <a:t>Map</a:t>
            </a:r>
          </a:p>
        </p:txBody>
      </p:sp>
      <p:pic>
        <p:nvPicPr>
          <p:cNvPr id="11" name="Picture 10"/>
          <p:cNvPicPr>
            <a:picLocks noChangeAspect="1"/>
          </p:cNvPicPr>
          <p:nvPr/>
        </p:nvPicPr>
        <p:blipFill>
          <a:blip r:embed="rId4"/>
          <a:stretch>
            <a:fillRect/>
          </a:stretch>
        </p:blipFill>
        <p:spPr>
          <a:xfrm>
            <a:off x="3077633" y="1354384"/>
            <a:ext cx="2611967" cy="2523640"/>
          </a:xfrm>
          <a:prstGeom prst="rect">
            <a:avLst/>
          </a:prstGeom>
        </p:spPr>
      </p:pic>
      <p:sp>
        <p:nvSpPr>
          <p:cNvPr id="12" name="Right Arrow 11"/>
          <p:cNvSpPr/>
          <p:nvPr/>
        </p:nvSpPr>
        <p:spPr>
          <a:xfrm>
            <a:off x="5842000" y="2616204"/>
            <a:ext cx="677334" cy="455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a:off x="6993467" y="2176993"/>
            <a:ext cx="1625600" cy="12266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Plan</a:t>
            </a:r>
          </a:p>
        </p:txBody>
      </p:sp>
      <p:sp>
        <p:nvSpPr>
          <p:cNvPr id="14" name="Right Arrow 13"/>
          <p:cNvSpPr/>
          <p:nvPr/>
        </p:nvSpPr>
        <p:spPr>
          <a:xfrm>
            <a:off x="8856134" y="2616204"/>
            <a:ext cx="745066" cy="455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821333" y="2659079"/>
            <a:ext cx="1507067" cy="369332"/>
          </a:xfrm>
          <a:prstGeom prst="rect">
            <a:avLst/>
          </a:prstGeom>
          <a:noFill/>
        </p:spPr>
        <p:txBody>
          <a:bodyPr wrap="square" rtlCol="0">
            <a:spAutoFit/>
          </a:bodyPr>
          <a:lstStyle/>
          <a:p>
            <a:r>
              <a:rPr lang="en-US"/>
              <a:t>Turn left</a:t>
            </a:r>
          </a:p>
        </p:txBody>
      </p:sp>
      <p:sp>
        <p:nvSpPr>
          <p:cNvPr id="16" name="Curved Up Arrow 15"/>
          <p:cNvSpPr/>
          <p:nvPr/>
        </p:nvSpPr>
        <p:spPr>
          <a:xfrm flipH="1">
            <a:off x="1113365" y="3878023"/>
            <a:ext cx="9317567" cy="1661827"/>
          </a:xfrm>
          <a:prstGeom prst="curvedUpArrow">
            <a:avLst>
              <a:gd name="adj1" fmla="val 29007"/>
              <a:gd name="adj2" fmla="val 58223"/>
              <a:gd name="adj3" fmla="val 2601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0" y="5915322"/>
            <a:ext cx="12192000" cy="923330"/>
          </a:xfrm>
          <a:prstGeom prst="rect">
            <a:avLst/>
          </a:prstGeom>
        </p:spPr>
        <p:txBody>
          <a:bodyPr wrap="square">
            <a:spAutoFit/>
          </a:bodyPr>
          <a:lstStyle/>
          <a:p>
            <a:r>
              <a:rPr lang="en-US" dirty="0"/>
              <a:t>Cognitive Mapping and Planning for Visual Navigation </a:t>
            </a:r>
          </a:p>
          <a:p>
            <a:r>
              <a:rPr lang="en-US" dirty="0"/>
              <a:t>Saurabh Gupta, James Davidson, Sergey Levine, Rahul </a:t>
            </a:r>
            <a:r>
              <a:rPr lang="en-US" dirty="0" err="1"/>
              <a:t>Sukthankar</a:t>
            </a:r>
            <a:r>
              <a:rPr lang="en-US" dirty="0"/>
              <a:t>, </a:t>
            </a:r>
            <a:r>
              <a:rPr lang="en-US" dirty="0" err="1"/>
              <a:t>Jitendra</a:t>
            </a:r>
            <a:r>
              <a:rPr lang="en-US" dirty="0"/>
              <a:t> Malik </a:t>
            </a:r>
          </a:p>
          <a:p>
            <a:r>
              <a:rPr lang="en-US" i="1" dirty="0"/>
              <a:t>CVPR</a:t>
            </a:r>
            <a:r>
              <a:rPr lang="en-US" dirty="0"/>
              <a:t> 2017 </a:t>
            </a:r>
          </a:p>
        </p:txBody>
      </p:sp>
    </p:spTree>
    <p:extLst>
      <p:ext uri="{BB962C8B-B14F-4D97-AF65-F5344CB8AC3E}">
        <p14:creationId xmlns:p14="http://schemas.microsoft.com/office/powerpoint/2010/main" val="1196693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 Learning outcomes</a:t>
            </a:r>
          </a:p>
        </p:txBody>
      </p:sp>
      <p:sp>
        <p:nvSpPr>
          <p:cNvPr id="3" name="Content Placeholder 2"/>
          <p:cNvSpPr>
            <a:spLocks noGrp="1"/>
          </p:cNvSpPr>
          <p:nvPr>
            <p:ph idx="1"/>
          </p:nvPr>
        </p:nvSpPr>
        <p:spPr/>
        <p:txBody>
          <a:bodyPr>
            <a:normAutofit/>
          </a:bodyPr>
          <a:lstStyle/>
          <a:p>
            <a:r>
              <a:rPr lang="en-US" dirty="0"/>
              <a:t>Explain intuitively and mathematically the following </a:t>
            </a:r>
            <a:r>
              <a:rPr lang="en-US" b="1" dirty="0"/>
              <a:t>basic ideas in computer vision</a:t>
            </a:r>
            <a:r>
              <a:rPr lang="en-US" dirty="0"/>
              <a:t> and implement relevant modules in code: The geometry and physics of image formation</a:t>
            </a:r>
          </a:p>
          <a:p>
            <a:r>
              <a:rPr lang="en-US" dirty="0"/>
              <a:t>Statistical properties of images</a:t>
            </a:r>
          </a:p>
          <a:p>
            <a:r>
              <a:rPr lang="en-US" dirty="0"/>
              <a:t>Basic image processing techniques: Edge detection, corner detection, convolution</a:t>
            </a:r>
          </a:p>
        </p:txBody>
      </p:sp>
    </p:spTree>
    <p:extLst>
      <p:ext uri="{BB962C8B-B14F-4D97-AF65-F5344CB8AC3E}">
        <p14:creationId xmlns:p14="http://schemas.microsoft.com/office/powerpoint/2010/main" val="430798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956-FE04-7341-A9D7-DD16CCFF3991}"/>
              </a:ext>
            </a:extLst>
          </p:cNvPr>
          <p:cNvSpPr>
            <a:spLocks noGrp="1"/>
          </p:cNvSpPr>
          <p:nvPr>
            <p:ph type="title"/>
          </p:nvPr>
        </p:nvSpPr>
        <p:spPr/>
        <p:txBody>
          <a:bodyPr/>
          <a:lstStyle/>
          <a:p>
            <a:r>
              <a:rPr lang="en-US" dirty="0"/>
              <a:t>This course: Learning outcomes</a:t>
            </a:r>
          </a:p>
        </p:txBody>
      </p:sp>
      <p:sp>
        <p:nvSpPr>
          <p:cNvPr id="3" name="Content Placeholder 2">
            <a:extLst>
              <a:ext uri="{FF2B5EF4-FFF2-40B4-BE49-F238E27FC236}">
                <a16:creationId xmlns:a16="http://schemas.microsoft.com/office/drawing/2014/main" id="{3EDCF71B-2AA7-9645-8326-F08537F54FEA}"/>
              </a:ext>
            </a:extLst>
          </p:cNvPr>
          <p:cNvSpPr>
            <a:spLocks noGrp="1"/>
          </p:cNvSpPr>
          <p:nvPr>
            <p:ph idx="1"/>
          </p:nvPr>
        </p:nvSpPr>
        <p:spPr/>
        <p:txBody>
          <a:bodyPr/>
          <a:lstStyle/>
          <a:p>
            <a:pPr marL="0" indent="0">
              <a:buNone/>
            </a:pPr>
            <a:r>
              <a:rPr lang="en-US" dirty="0"/>
              <a:t>For any </a:t>
            </a:r>
            <a:r>
              <a:rPr lang="en-US" b="1" dirty="0"/>
              <a:t>computer vision problem, including reconstruction, reorganization or recognition problems</a:t>
            </a:r>
            <a:r>
              <a:rPr lang="en-US" dirty="0"/>
              <a:t>, answer the following questions:</a:t>
            </a:r>
          </a:p>
          <a:p>
            <a:r>
              <a:rPr lang="en-US" dirty="0"/>
              <a:t>What are the inputs and required outputs?</a:t>
            </a:r>
          </a:p>
          <a:p>
            <a:r>
              <a:rPr lang="en-US" dirty="0"/>
              <a:t>Why should we care about this problem?</a:t>
            </a:r>
          </a:p>
          <a:p>
            <a:r>
              <a:rPr lang="en-US" dirty="0"/>
              <a:t>What are the constraints / challenges?</a:t>
            </a:r>
          </a:p>
          <a:p>
            <a:r>
              <a:rPr lang="en-US" dirty="0"/>
              <a:t>What are the cues that we can use?</a:t>
            </a:r>
          </a:p>
          <a:p>
            <a:r>
              <a:rPr lang="en-US" dirty="0"/>
              <a:t>How do we design an algorithm using these cues?</a:t>
            </a:r>
          </a:p>
          <a:p>
            <a:r>
              <a:rPr lang="en-US" dirty="0"/>
              <a:t>What are the limitations of the algorithm used?</a:t>
            </a:r>
          </a:p>
          <a:p>
            <a:endParaRPr lang="en-US" dirty="0"/>
          </a:p>
        </p:txBody>
      </p:sp>
    </p:spTree>
    <p:extLst>
      <p:ext uri="{BB962C8B-B14F-4D97-AF65-F5344CB8AC3E}">
        <p14:creationId xmlns:p14="http://schemas.microsoft.com/office/powerpoint/2010/main" val="2667861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4B3-D462-9A40-A099-4B8812434D15}"/>
              </a:ext>
            </a:extLst>
          </p:cNvPr>
          <p:cNvSpPr>
            <a:spLocks noGrp="1"/>
          </p:cNvSpPr>
          <p:nvPr>
            <p:ph type="title"/>
          </p:nvPr>
        </p:nvSpPr>
        <p:spPr/>
        <p:txBody>
          <a:bodyPr/>
          <a:lstStyle/>
          <a:p>
            <a:r>
              <a:rPr lang="en-US" dirty="0"/>
              <a:t>This course: Learning outcomes</a:t>
            </a:r>
          </a:p>
        </p:txBody>
      </p:sp>
      <p:sp>
        <p:nvSpPr>
          <p:cNvPr id="3" name="Content Placeholder 2">
            <a:extLst>
              <a:ext uri="{FF2B5EF4-FFF2-40B4-BE49-F238E27FC236}">
                <a16:creationId xmlns:a16="http://schemas.microsoft.com/office/drawing/2014/main" id="{5AC58CD7-6179-6A46-867B-0926649FD861}"/>
              </a:ext>
            </a:extLst>
          </p:cNvPr>
          <p:cNvSpPr>
            <a:spLocks noGrp="1"/>
          </p:cNvSpPr>
          <p:nvPr>
            <p:ph idx="1"/>
          </p:nvPr>
        </p:nvSpPr>
        <p:spPr/>
        <p:txBody>
          <a:bodyPr/>
          <a:lstStyle/>
          <a:p>
            <a:pPr marL="0" indent="0">
              <a:buNone/>
            </a:pPr>
            <a:r>
              <a:rPr lang="en-US" b="1" dirty="0"/>
              <a:t>Do good research</a:t>
            </a:r>
            <a:r>
              <a:rPr lang="en-US" dirty="0"/>
              <a:t>, including the following </a:t>
            </a:r>
            <a:r>
              <a:rPr lang="en-US" dirty="0" err="1"/>
              <a:t>skills:Critiquing</a:t>
            </a:r>
            <a:r>
              <a:rPr lang="en-US" dirty="0"/>
              <a:t> research papers</a:t>
            </a:r>
          </a:p>
          <a:p>
            <a:r>
              <a:rPr lang="en-US" dirty="0"/>
              <a:t>Choosing a research problem to work on</a:t>
            </a:r>
          </a:p>
          <a:p>
            <a:r>
              <a:rPr lang="en-US" dirty="0"/>
              <a:t>Performing careful experiments: designing and testing hypothesis</a:t>
            </a:r>
          </a:p>
          <a:p>
            <a:r>
              <a:rPr lang="en-US" dirty="0"/>
              <a:t>Writing and presenting technical work</a:t>
            </a:r>
          </a:p>
          <a:p>
            <a:r>
              <a:rPr lang="en-US" dirty="0"/>
              <a:t>Understanding the impact of and effect on bias and inequalities; ethical implications of AI research</a:t>
            </a:r>
          </a:p>
          <a:p>
            <a:endParaRPr lang="en-US" dirty="0"/>
          </a:p>
        </p:txBody>
      </p:sp>
    </p:spTree>
    <p:extLst>
      <p:ext uri="{BB962C8B-B14F-4D97-AF65-F5344CB8AC3E}">
        <p14:creationId xmlns:p14="http://schemas.microsoft.com/office/powerpoint/2010/main" val="204837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p:txBody>
          <a:bodyPr/>
          <a:lstStyle/>
          <a:p>
            <a:r>
              <a:rPr lang="en-US" dirty="0"/>
              <a:t>Course website: </a:t>
            </a:r>
            <a:r>
              <a:rPr lang="en-US" dirty="0">
                <a:hlinkClick r:id="rId2"/>
              </a:rPr>
              <a:t>http://www.cs.cornell.edu/courses/cs6670/2017fa/</a:t>
            </a:r>
            <a:endParaRPr lang="en-US" dirty="0"/>
          </a:p>
          <a:p>
            <a:r>
              <a:rPr lang="en-US" dirty="0"/>
              <a:t>TA : </a:t>
            </a:r>
            <a:r>
              <a:rPr lang="en-US" dirty="0" err="1"/>
              <a:t>Guandao</a:t>
            </a:r>
            <a:r>
              <a:rPr lang="en-US" dirty="0"/>
              <a:t> Yang</a:t>
            </a:r>
          </a:p>
          <a:p>
            <a:r>
              <a:rPr lang="en-US" dirty="0"/>
              <a:t>Office hours 3-4 pm (after class)</a:t>
            </a:r>
          </a:p>
          <a:p>
            <a:r>
              <a:rPr lang="en-US" dirty="0"/>
              <a:t>Office: 311 Gates Hall</a:t>
            </a:r>
          </a:p>
        </p:txBody>
      </p:sp>
    </p:spTree>
    <p:extLst>
      <p:ext uri="{BB962C8B-B14F-4D97-AF65-F5344CB8AC3E}">
        <p14:creationId xmlns:p14="http://schemas.microsoft.com/office/powerpoint/2010/main" val="911996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56011" y="3112527"/>
            <a:ext cx="7772400" cy="2387600"/>
          </a:xfrm>
        </p:spPr>
        <p:txBody>
          <a:bodyPr/>
          <a:lstStyle/>
          <a:p>
            <a:r>
              <a:rPr lang="en-US" dirty="0"/>
              <a:t>Welcome!</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18111" y="1413436"/>
            <a:ext cx="4648200" cy="2336800"/>
          </a:xfrm>
          <a:prstGeom prst="rect">
            <a:avLst/>
          </a:prstGeom>
        </p:spPr>
      </p:pic>
      <p:sp>
        <p:nvSpPr>
          <p:cNvPr id="8" name="TextBox 7"/>
          <p:cNvSpPr txBox="1"/>
          <p:nvPr/>
        </p:nvSpPr>
        <p:spPr>
          <a:xfrm>
            <a:off x="1524000" y="6535272"/>
            <a:ext cx="9144000" cy="307777"/>
          </a:xfrm>
          <a:prstGeom prst="rect">
            <a:avLst/>
          </a:prstGeom>
          <a:noFill/>
        </p:spPr>
        <p:txBody>
          <a:bodyPr wrap="square" rtlCol="0">
            <a:spAutoFit/>
          </a:bodyPr>
          <a:lstStyle/>
          <a:p>
            <a:r>
              <a:rPr lang="en-US" sz="1400" dirty="0"/>
              <a:t>pic credit: abstruse goose</a:t>
            </a:r>
          </a:p>
        </p:txBody>
      </p:sp>
    </p:spTree>
    <p:extLst>
      <p:ext uri="{BB962C8B-B14F-4D97-AF65-F5344CB8AC3E}">
        <p14:creationId xmlns:p14="http://schemas.microsoft.com/office/powerpoint/2010/main" val="322033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Computer Vision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485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3D7E7-FB41-9140-BB9C-08D9DF875E9D}"/>
              </a:ext>
            </a:extLst>
          </p:cNvPr>
          <p:cNvPicPr>
            <a:picLocks noChangeAspect="1"/>
          </p:cNvPicPr>
          <p:nvPr/>
        </p:nvPicPr>
        <p:blipFill>
          <a:blip r:embed="rId2"/>
          <a:stretch>
            <a:fillRect/>
          </a:stretch>
        </p:blipFill>
        <p:spPr>
          <a:xfrm>
            <a:off x="2363665" y="213360"/>
            <a:ext cx="7751005" cy="5413400"/>
          </a:xfrm>
          <a:prstGeom prst="rect">
            <a:avLst/>
          </a:prstGeom>
        </p:spPr>
      </p:pic>
      <p:sp>
        <p:nvSpPr>
          <p:cNvPr id="5" name="TextBox 4">
            <a:extLst>
              <a:ext uri="{FF2B5EF4-FFF2-40B4-BE49-F238E27FC236}">
                <a16:creationId xmlns:a16="http://schemas.microsoft.com/office/drawing/2014/main" id="{D0BFD549-D236-BD4A-89DC-72F557D2E055}"/>
              </a:ext>
            </a:extLst>
          </p:cNvPr>
          <p:cNvSpPr txBox="1"/>
          <p:nvPr/>
        </p:nvSpPr>
        <p:spPr>
          <a:xfrm>
            <a:off x="2349305" y="5641145"/>
            <a:ext cx="7779433" cy="707886"/>
          </a:xfrm>
          <a:prstGeom prst="rect">
            <a:avLst/>
          </a:prstGeom>
          <a:noFill/>
        </p:spPr>
        <p:txBody>
          <a:bodyPr wrap="square" rtlCol="0">
            <a:spAutoFit/>
          </a:bodyPr>
          <a:lstStyle/>
          <a:p>
            <a:pPr algn="ctr"/>
            <a:r>
              <a:rPr lang="en-US" sz="4000" dirty="0"/>
              <a:t>“This is not a pipe”</a:t>
            </a:r>
          </a:p>
        </p:txBody>
      </p:sp>
    </p:spTree>
    <p:extLst>
      <p:ext uri="{BB962C8B-B14F-4D97-AF65-F5344CB8AC3E}">
        <p14:creationId xmlns:p14="http://schemas.microsoft.com/office/powerpoint/2010/main" val="2761533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21AFD-2C45-6E4F-8F12-8FAD2D263F3A}"/>
              </a:ext>
            </a:extLst>
          </p:cNvPr>
          <p:cNvSpPr/>
          <p:nvPr/>
        </p:nvSpPr>
        <p:spPr>
          <a:xfrm>
            <a:off x="2443089" y="1986951"/>
            <a:ext cx="7305822" cy="2677656"/>
          </a:xfrm>
          <a:prstGeom prst="rect">
            <a:avLst/>
          </a:prstGeom>
        </p:spPr>
        <p:txBody>
          <a:bodyPr wrap="square">
            <a:spAutoFit/>
          </a:bodyPr>
          <a:lstStyle/>
          <a:p>
            <a:r>
              <a:rPr lang="en-US" sz="2800" dirty="0">
                <a:solidFill>
                  <a:srgbClr val="222222"/>
                </a:solidFill>
                <a:latin typeface="Arial" panose="020B0604020202020204" pitchFamily="34" charset="0"/>
              </a:rPr>
              <a:t>The famous pipe. How people reproached me for it! And yet, could you stuff my pipe? No, it's just a representation, is it not? So if I had written on my picture 'This is a pipe', I'd have been lying!</a:t>
            </a:r>
          </a:p>
          <a:p>
            <a:r>
              <a:rPr lang="en-US" sz="2800" dirty="0">
                <a:solidFill>
                  <a:srgbClr val="222222"/>
                </a:solidFill>
                <a:latin typeface="Arial" panose="020B0604020202020204" pitchFamily="34" charset="0"/>
              </a:rPr>
              <a:t>— </a:t>
            </a:r>
            <a:r>
              <a:rPr lang="en-US" sz="2800" i="1" dirty="0">
                <a:solidFill>
                  <a:srgbClr val="222222"/>
                </a:solidFill>
                <a:latin typeface="Arial" panose="020B0604020202020204" pitchFamily="34" charset="0"/>
              </a:rPr>
              <a:t>René Magritte</a:t>
            </a:r>
            <a:r>
              <a:rPr lang="en-US" sz="2800" baseline="30000" dirty="0">
                <a:solidFill>
                  <a:srgbClr val="0B0080"/>
                </a:solidFill>
                <a:latin typeface="Arial" panose="020B0604020202020204" pitchFamily="34" charset="0"/>
                <a:hlinkClick r:id="rId2"/>
              </a:rPr>
              <a:t>[4]</a:t>
            </a:r>
            <a:endParaRPr lang="en-US" sz="2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327835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10198</TotalTime>
  <Words>3664</Words>
  <Application>Microsoft Macintosh PowerPoint</Application>
  <PresentationFormat>Widescreen</PresentationFormat>
  <Paragraphs>331</Paragraphs>
  <Slides>60</Slides>
  <Notes>32</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Mangal</vt:lpstr>
      <vt:lpstr>Times</vt:lpstr>
      <vt:lpstr>Trebuchet MS</vt:lpstr>
      <vt:lpstr>Verdana</vt:lpstr>
      <vt:lpstr>Office Theme</vt:lpstr>
      <vt:lpstr>Computer Vision</vt:lpstr>
      <vt:lpstr>Administrivia</vt:lpstr>
      <vt:lpstr>Assignments and projects</vt:lpstr>
      <vt:lpstr>Project</vt:lpstr>
      <vt:lpstr>Project expectations</vt:lpstr>
      <vt:lpstr>Administrivia</vt:lpstr>
      <vt:lpstr>Computer Vision</vt:lpstr>
      <vt:lpstr>PowerPoint Presentation</vt:lpstr>
      <vt:lpstr>PowerPoint Presentation</vt:lpstr>
      <vt:lpstr>The goal of computer vision</vt:lpstr>
      <vt:lpstr>The goal of computer vision</vt:lpstr>
      <vt:lpstr>Example 1: Robotics</vt:lpstr>
      <vt:lpstr>Example 1: Robotics</vt:lpstr>
      <vt:lpstr>Example 2: Internet Vision</vt:lpstr>
      <vt:lpstr>Example 3: AR</vt:lpstr>
      <vt:lpstr>Example 3: AR</vt:lpstr>
      <vt:lpstr>Analyzing (computer vision) problems</vt:lpstr>
      <vt:lpstr>What are the problems in computer vision?</vt:lpstr>
      <vt:lpstr>The goal(s) of computer vision</vt:lpstr>
      <vt:lpstr>The goal(s) of computer vision</vt:lpstr>
      <vt:lpstr>The goal(s) of computer vision</vt:lpstr>
      <vt:lpstr>The goal(s) of computer vision</vt:lpstr>
      <vt:lpstr>The “summer vision project”</vt:lpstr>
      <vt:lpstr>The “summer vision project”</vt:lpstr>
      <vt:lpstr>The big reveal </vt:lpstr>
      <vt:lpstr>Why is it hard?</vt:lpstr>
      <vt:lpstr>Why is it hard? Objects blend together</vt:lpstr>
      <vt:lpstr>Why is it hard? Objects blend together</vt:lpstr>
      <vt:lpstr>Why is it hard? Concepts have variance</vt:lpstr>
      <vt:lpstr>Why is it hard? Concepts have variance</vt:lpstr>
      <vt:lpstr>Why is it hard? Concepts are subtle</vt:lpstr>
      <vt:lpstr>Why is it hard? Intra-class variance and inter-class similarities</vt:lpstr>
      <vt:lpstr>What cues can we use? Geometry / Physics</vt:lpstr>
      <vt:lpstr>What cues can we use? Geometry / Physics</vt:lpstr>
      <vt:lpstr>What cues can we use? Geometry / Physics</vt:lpstr>
      <vt:lpstr>What cues can we use? Geometry / Physics</vt:lpstr>
      <vt:lpstr>What cues can we use? Geometry / Physics - Priors</vt:lpstr>
      <vt:lpstr>What cues can we use? Geometry / Physics - Priors</vt:lpstr>
      <vt:lpstr>What cues can we use? : Geometry / Physics - Priors</vt:lpstr>
      <vt:lpstr>What cues can we use? : Data + Machine Learning</vt:lpstr>
      <vt:lpstr>What cues can we use? Data + Machine Learning</vt:lpstr>
      <vt:lpstr>What cues can we use? Data + Machine Learning</vt:lpstr>
      <vt:lpstr>What cues can we use? Data + Machine Learning</vt:lpstr>
      <vt:lpstr>What cues can we use? Data + Machine Learning</vt:lpstr>
      <vt:lpstr>Tool 2: Data + Machine Learning</vt:lpstr>
      <vt:lpstr>The problems of tomorrow: Better, Faster, Stronger</vt:lpstr>
      <vt:lpstr>The problems of tomorrow: Answering free-form questions</vt:lpstr>
      <vt:lpstr>The problems of tomorrow: Geometric Reasoning + Learning</vt:lpstr>
      <vt:lpstr>PowerPoint Presentation</vt:lpstr>
      <vt:lpstr>PowerPoint Presentation</vt:lpstr>
      <vt:lpstr>PowerPoint Presentation</vt:lpstr>
      <vt:lpstr>PowerPoint Presentation</vt:lpstr>
      <vt:lpstr>Lessons from infant development</vt:lpstr>
      <vt:lpstr>Machine Learning without Annotations</vt:lpstr>
      <vt:lpstr>Machine Learning without Annotations</vt:lpstr>
      <vt:lpstr>Integrating Vision and Action</vt:lpstr>
      <vt:lpstr>This course: Learning outcomes</vt:lpstr>
      <vt:lpstr>This course: Learning outcomes</vt:lpstr>
      <vt:lpstr>This course: Learning outcomes</vt:lpstr>
      <vt:lpstr>Welcome!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Bharath Hariharan</dc:creator>
  <cp:lastModifiedBy>Bharath Hariharan</cp:lastModifiedBy>
  <cp:revision>69</cp:revision>
  <dcterms:created xsi:type="dcterms:W3CDTF">2017-08-11T02:01:38Z</dcterms:created>
  <dcterms:modified xsi:type="dcterms:W3CDTF">2018-08-25T18:24:04Z</dcterms:modified>
</cp:coreProperties>
</file>