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png" ContentType="image/png"/>
  <Default Extension="bin" ContentType="application/vnd.openxmlformats-officedocument.oleObjec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7"/>
  </p:notesMasterIdLst>
  <p:sldIdLst>
    <p:sldId id="326" r:id="rId2"/>
    <p:sldId id="311" r:id="rId3"/>
    <p:sldId id="312" r:id="rId4"/>
    <p:sldId id="315" r:id="rId5"/>
    <p:sldId id="318" r:id="rId6"/>
    <p:sldId id="319" r:id="rId7"/>
    <p:sldId id="320" r:id="rId8"/>
    <p:sldId id="327" r:id="rId9"/>
    <p:sldId id="321" r:id="rId10"/>
    <p:sldId id="322" r:id="rId11"/>
    <p:sldId id="323" r:id="rId12"/>
    <p:sldId id="324" r:id="rId13"/>
    <p:sldId id="325" r:id="rId14"/>
    <p:sldId id="256" r:id="rId15"/>
    <p:sldId id="257" r:id="rId16"/>
    <p:sldId id="262" r:id="rId17"/>
    <p:sldId id="261" r:id="rId18"/>
    <p:sldId id="258" r:id="rId19"/>
    <p:sldId id="259" r:id="rId20"/>
    <p:sldId id="263" r:id="rId21"/>
    <p:sldId id="264" r:id="rId22"/>
    <p:sldId id="265" r:id="rId23"/>
    <p:sldId id="269" r:id="rId24"/>
    <p:sldId id="268" r:id="rId25"/>
    <p:sldId id="270" r:id="rId26"/>
    <p:sldId id="271" r:id="rId27"/>
    <p:sldId id="272" r:id="rId28"/>
    <p:sldId id="273" r:id="rId29"/>
    <p:sldId id="274" r:id="rId30"/>
    <p:sldId id="276" r:id="rId31"/>
    <p:sldId id="278" r:id="rId32"/>
    <p:sldId id="275" r:id="rId33"/>
    <p:sldId id="277" r:id="rId34"/>
    <p:sldId id="279" r:id="rId35"/>
    <p:sldId id="280" r:id="rId36"/>
    <p:sldId id="281" r:id="rId37"/>
    <p:sldId id="282" r:id="rId38"/>
    <p:sldId id="283" r:id="rId39"/>
    <p:sldId id="285" r:id="rId40"/>
    <p:sldId id="289" r:id="rId41"/>
    <p:sldId id="286" r:id="rId42"/>
    <p:sldId id="290" r:id="rId43"/>
    <p:sldId id="291" r:id="rId44"/>
    <p:sldId id="292" r:id="rId45"/>
    <p:sldId id="293" r:id="rId46"/>
    <p:sldId id="294" r:id="rId47"/>
    <p:sldId id="295" r:id="rId48"/>
    <p:sldId id="284" r:id="rId49"/>
    <p:sldId id="330" r:id="rId50"/>
    <p:sldId id="296" r:id="rId51"/>
    <p:sldId id="297" r:id="rId52"/>
    <p:sldId id="298" r:id="rId53"/>
    <p:sldId id="299" r:id="rId54"/>
    <p:sldId id="300" r:id="rId55"/>
    <p:sldId id="301" r:id="rId56"/>
    <p:sldId id="303" r:id="rId57"/>
    <p:sldId id="308" r:id="rId58"/>
    <p:sldId id="306" r:id="rId59"/>
    <p:sldId id="307" r:id="rId60"/>
    <p:sldId id="310" r:id="rId61"/>
    <p:sldId id="309" r:id="rId62"/>
    <p:sldId id="304" r:id="rId63"/>
    <p:sldId id="305" r:id="rId64"/>
    <p:sldId id="328" r:id="rId65"/>
    <p:sldId id="329" r:id="rId6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9D4"/>
    <a:srgbClr val="F358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6"/>
    <p:restoredTop sz="94646"/>
  </p:normalViewPr>
  <p:slideViewPr>
    <p:cSldViewPr snapToGrid="0" snapToObjects="1">
      <p:cViewPr varScale="1">
        <p:scale>
          <a:sx n="81" d="100"/>
          <a:sy n="81" d="100"/>
        </p:scale>
        <p:origin x="200" y="4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notesMaster" Target="notesMasters/notesMaster1.xml"/><Relationship Id="rId68" Type="http://schemas.openxmlformats.org/officeDocument/2006/relationships/presProps" Target="presProps.xml"/><Relationship Id="rId69" Type="http://schemas.openxmlformats.org/officeDocument/2006/relationships/viewProps" Target="viewProp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theme" Target="theme/theme1.xml"/><Relationship Id="rId71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E394F9-B104-D549-930E-454926E52E3B}" type="datetimeFigureOut">
              <a:rPr lang="en-US" smtClean="0"/>
              <a:t>9/12/17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B09478-12D7-6D4C-BAD6-9C25B8404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9840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9A8406-0F8B-F74D-A345-41061DC12BAD}" type="slidenum">
              <a:rPr lang="en-US"/>
              <a:pPr>
                <a:defRPr/>
              </a:pPr>
              <a:t>24</a:t>
            </a:fld>
            <a:endParaRPr lang="en-US"/>
          </a:p>
        </p:txBody>
      </p:sp>
      <p:sp>
        <p:nvSpPr>
          <p:cNvPr id="9943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433388" y="709613"/>
            <a:ext cx="6299200" cy="35433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94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5963" y="4487863"/>
            <a:ext cx="5730875" cy="42513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785" tIns="44892" rIns="89785" bIns="44892"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8514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B0BF27-8720-0647-9FA3-F8CC357A207D}" type="slidenum">
              <a:rPr lang="en-US"/>
              <a:pPr>
                <a:defRPr/>
              </a:pPr>
              <a:t>54</a:t>
            </a:fld>
            <a:endParaRPr lang="en-US"/>
          </a:p>
        </p:txBody>
      </p:sp>
      <p:sp>
        <p:nvSpPr>
          <p:cNvPr id="556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56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83911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B0BF27-8720-0647-9FA3-F8CC357A207D}" type="slidenum">
              <a:rPr lang="en-US"/>
              <a:pPr>
                <a:defRPr/>
              </a:pPr>
              <a:t>55</a:t>
            </a:fld>
            <a:endParaRPr lang="en-US"/>
          </a:p>
        </p:txBody>
      </p:sp>
      <p:sp>
        <p:nvSpPr>
          <p:cNvPr id="556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56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9814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B0BF27-8720-0647-9FA3-F8CC357A207D}" type="slidenum">
              <a:rPr lang="en-US"/>
              <a:pPr>
                <a:defRPr/>
              </a:pPr>
              <a:t>56</a:t>
            </a:fld>
            <a:endParaRPr lang="en-US"/>
          </a:p>
        </p:txBody>
      </p:sp>
      <p:sp>
        <p:nvSpPr>
          <p:cNvPr id="556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56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5657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85B1B-5A7E-EE45-BBB2-2F2CB79A01A1}" type="datetimeFigureOut">
              <a:rPr lang="en-US" smtClean="0"/>
              <a:t>9/12/17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EDABB-3647-804B-8449-0E96C299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91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85B1B-5A7E-EE45-BBB2-2F2CB79A01A1}" type="datetimeFigureOut">
              <a:rPr lang="en-US" smtClean="0"/>
              <a:t>9/12/17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EDABB-3647-804B-8449-0E96C299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675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85B1B-5A7E-EE45-BBB2-2F2CB79A01A1}" type="datetimeFigureOut">
              <a:rPr lang="en-US" smtClean="0"/>
              <a:t>9/12/17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EDABB-3647-804B-8449-0E96C299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952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85B1B-5A7E-EE45-BBB2-2F2CB79A01A1}" type="datetimeFigureOut">
              <a:rPr lang="en-US" smtClean="0"/>
              <a:t>9/12/17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EDABB-3647-804B-8449-0E96C299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422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85B1B-5A7E-EE45-BBB2-2F2CB79A01A1}" type="datetimeFigureOut">
              <a:rPr lang="en-US" smtClean="0"/>
              <a:t>9/12/17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EDABB-3647-804B-8449-0E96C299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766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85B1B-5A7E-EE45-BBB2-2F2CB79A01A1}" type="datetimeFigureOut">
              <a:rPr lang="en-US" smtClean="0"/>
              <a:t>9/12/17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EDABB-3647-804B-8449-0E96C299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338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85B1B-5A7E-EE45-BBB2-2F2CB79A01A1}" type="datetimeFigureOut">
              <a:rPr lang="en-US" smtClean="0"/>
              <a:t>9/12/17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EDABB-3647-804B-8449-0E96C299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908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85B1B-5A7E-EE45-BBB2-2F2CB79A01A1}" type="datetimeFigureOut">
              <a:rPr lang="en-US" smtClean="0"/>
              <a:t>9/12/17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EDABB-3647-804B-8449-0E96C299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482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85B1B-5A7E-EE45-BBB2-2F2CB79A01A1}" type="datetimeFigureOut">
              <a:rPr lang="en-US" smtClean="0"/>
              <a:t>9/12/17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EDABB-3647-804B-8449-0E96C299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05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85B1B-5A7E-EE45-BBB2-2F2CB79A01A1}" type="datetimeFigureOut">
              <a:rPr lang="en-US" smtClean="0"/>
              <a:t>9/12/17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EDABB-3647-804B-8449-0E96C299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257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85B1B-5A7E-EE45-BBB2-2F2CB79A01A1}" type="datetimeFigureOut">
              <a:rPr lang="en-US" smtClean="0"/>
              <a:t>9/12/17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EDABB-3647-804B-8449-0E96C299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44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D85B1B-5A7E-EE45-BBB2-2F2CB79A01A1}" type="datetimeFigureOut">
              <a:rPr lang="en-US" smtClean="0"/>
              <a:t>9/12/17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4EDABB-3647-804B-8449-0E96C299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127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gif"/><Relationship Id="rId3" Type="http://schemas.openxmlformats.org/officeDocument/2006/relationships/image" Target="../media/image1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4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6" Type="http://schemas.openxmlformats.org/officeDocument/2006/relationships/hyperlink" Target="http://www.cs.ubc.ca/conferences/ICCV/" TargetMode="External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jpeg"/><Relationship Id="rId3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jpeg"/><Relationship Id="rId3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4" Type="http://schemas.openxmlformats.org/officeDocument/2006/relationships/image" Target="../media/image21.tiff"/><Relationship Id="rId5" Type="http://schemas.openxmlformats.org/officeDocument/2006/relationships/image" Target="../media/image22.tiff"/><Relationship Id="rId6" Type="http://schemas.openxmlformats.org/officeDocument/2006/relationships/image" Target="../media/image23.tiff"/><Relationship Id="rId7" Type="http://schemas.openxmlformats.org/officeDocument/2006/relationships/image" Target="../media/image24.tiff"/><Relationship Id="rId8" Type="http://schemas.openxmlformats.org/officeDocument/2006/relationships/image" Target="../media/image2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20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tiff"/><Relationship Id="rId3" Type="http://schemas.openxmlformats.org/officeDocument/2006/relationships/image" Target="../media/image23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oleObject" Target="../embeddings/oleObject1.bin"/><Relationship Id="rId5" Type="http://schemas.openxmlformats.org/officeDocument/2006/relationships/image" Target="../media/image34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Relationship Id="rId3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38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Relationship Id="rId3" Type="http://schemas.openxmlformats.org/officeDocument/2006/relationships/image" Target="../media/image3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tif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tif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tif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tif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tif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tif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tif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tif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5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6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tiff"/><Relationship Id="rId3" Type="http://schemas.openxmlformats.org/officeDocument/2006/relationships/image" Target="../media/image48.tif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gi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4" Type="http://schemas.openxmlformats.org/officeDocument/2006/relationships/image" Target="../media/image53.emf"/><Relationship Id="rId5" Type="http://schemas.openxmlformats.org/officeDocument/2006/relationships/image" Target="../media/image5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tif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Optical flow</a:t>
            </a:r>
            <a:endParaRPr lang="en-US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84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Coarse-to-fine processing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specific instance of a general idea</a:t>
            </a:r>
          </a:p>
          <a:p>
            <a:r>
              <a:rPr lang="en-US" dirty="0" smtClean="0"/>
              <a:t>Coarse scales:</a:t>
            </a:r>
          </a:p>
          <a:p>
            <a:pPr lvl="1"/>
            <a:r>
              <a:rPr lang="en-US" dirty="0" smtClean="0"/>
              <a:t>Global / large structures</a:t>
            </a:r>
          </a:p>
          <a:p>
            <a:pPr lvl="1"/>
            <a:r>
              <a:rPr lang="en-US" dirty="0" smtClean="0"/>
              <a:t>Long-range relationships</a:t>
            </a:r>
          </a:p>
          <a:p>
            <a:pPr lvl="1"/>
            <a:r>
              <a:rPr lang="en-US" dirty="0" smtClean="0"/>
              <a:t>But: imprecise localization</a:t>
            </a:r>
          </a:p>
          <a:p>
            <a:r>
              <a:rPr lang="en-US" dirty="0" smtClean="0"/>
              <a:t>Fine scales:</a:t>
            </a:r>
          </a:p>
          <a:p>
            <a:pPr lvl="1"/>
            <a:r>
              <a:rPr lang="en-US" dirty="0" smtClean="0"/>
              <a:t>Precise localization</a:t>
            </a:r>
          </a:p>
          <a:p>
            <a:pPr lvl="1"/>
            <a:r>
              <a:rPr lang="en-US" dirty="0" smtClean="0"/>
              <a:t>But: aperture problem</a:t>
            </a:r>
          </a:p>
          <a:p>
            <a:r>
              <a:rPr lang="en-US" dirty="0" smtClean="0"/>
              <a:t>Idea: start from coarse scales, add fine scale detail</a:t>
            </a:r>
          </a:p>
        </p:txBody>
      </p:sp>
    </p:spTree>
    <p:extLst>
      <p:ext uri="{BB962C8B-B14F-4D97-AF65-F5344CB8AC3E}">
        <p14:creationId xmlns:p14="http://schemas.microsoft.com/office/powerpoint/2010/main" val="594584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Coarse-to-fine processing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434" y="1274234"/>
            <a:ext cx="7632700" cy="4953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22723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U-Net: Convolutional Networks for Biomedical Image Segmentation. Olaf </a:t>
            </a:r>
            <a:r>
              <a:rPr lang="en-US" dirty="0" err="1" smtClean="0"/>
              <a:t>Ronneberger</a:t>
            </a:r>
            <a:r>
              <a:rPr lang="en-US" dirty="0" smtClean="0"/>
              <a:t>, Philipp Fischer, and Thomas </a:t>
            </a:r>
            <a:r>
              <a:rPr lang="en-US" dirty="0" err="1" smtClean="0"/>
              <a:t>Brox</a:t>
            </a:r>
            <a:r>
              <a:rPr lang="en-US" dirty="0" smtClean="0"/>
              <a:t>. In </a:t>
            </a:r>
            <a:r>
              <a:rPr lang="en-US" i="1" dirty="0" smtClean="0"/>
              <a:t>MICCAI, </a:t>
            </a:r>
            <a:r>
              <a:rPr lang="en-US" dirty="0" smtClean="0"/>
              <a:t>2015.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500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Optical flow for large displacements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747308"/>
          </a:xfrm>
        </p:spPr>
        <p:txBody>
          <a:bodyPr/>
          <a:lstStyle/>
          <a:p>
            <a:r>
              <a:rPr lang="en-US" dirty="0" smtClean="0"/>
              <a:t>Horn-</a:t>
            </a:r>
            <a:r>
              <a:rPr lang="en-US" dirty="0" err="1" smtClean="0"/>
              <a:t>schunk</a:t>
            </a:r>
            <a:r>
              <a:rPr lang="en-US" dirty="0" smtClean="0"/>
              <a:t> variants match using color - Bad!</a:t>
            </a:r>
          </a:p>
          <a:p>
            <a:r>
              <a:rPr lang="en-US" dirty="0" smtClean="0"/>
              <a:t>Use descriptor matching (e.g. SIFT) on sparse points</a:t>
            </a:r>
          </a:p>
          <a:p>
            <a:r>
              <a:rPr lang="en-US" dirty="0" smtClean="0"/>
              <a:t>Use smoothness to propagate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488668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i="0" dirty="0" err="1" smtClean="0">
                <a:solidFill>
                  <a:srgbClr val="222222"/>
                </a:solidFill>
                <a:effectLst/>
                <a:latin typeface="Arial" charset="0"/>
              </a:rPr>
              <a:t>Brox</a:t>
            </a:r>
            <a:r>
              <a:rPr lang="en-US" b="0" i="0" dirty="0" smtClean="0">
                <a:solidFill>
                  <a:srgbClr val="222222"/>
                </a:solidFill>
                <a:effectLst/>
                <a:latin typeface="Arial" charset="0"/>
              </a:rPr>
              <a:t>, Thomas, Christoph </a:t>
            </a:r>
            <a:r>
              <a:rPr lang="en-US" b="0" i="0" dirty="0" err="1" smtClean="0">
                <a:solidFill>
                  <a:srgbClr val="222222"/>
                </a:solidFill>
                <a:effectLst/>
                <a:latin typeface="Arial" charset="0"/>
              </a:rPr>
              <a:t>Bregler</a:t>
            </a:r>
            <a:r>
              <a:rPr lang="en-US" b="0" i="0" dirty="0" smtClean="0">
                <a:solidFill>
                  <a:srgbClr val="222222"/>
                </a:solidFill>
                <a:effectLst/>
                <a:latin typeface="Arial" charset="0"/>
              </a:rPr>
              <a:t>, and </a:t>
            </a:r>
            <a:r>
              <a:rPr lang="en-US" b="0" i="0" dirty="0" err="1" smtClean="0">
                <a:solidFill>
                  <a:srgbClr val="222222"/>
                </a:solidFill>
                <a:effectLst/>
                <a:latin typeface="Arial" charset="0"/>
              </a:rPr>
              <a:t>Jitendra</a:t>
            </a:r>
            <a:r>
              <a:rPr lang="en-US" b="0" i="0" dirty="0" smtClean="0">
                <a:solidFill>
                  <a:srgbClr val="222222"/>
                </a:solidFill>
                <a:effectLst/>
                <a:latin typeface="Arial" charset="0"/>
              </a:rPr>
              <a:t> Malik. "Large displacement optical flow." </a:t>
            </a:r>
            <a:r>
              <a:rPr lang="en-US" b="0" i="1" dirty="0" smtClean="0">
                <a:solidFill>
                  <a:srgbClr val="222222"/>
                </a:solidFill>
                <a:effectLst/>
                <a:latin typeface="Arial" charset="0"/>
              </a:rPr>
              <a:t>CVPR, </a:t>
            </a:r>
            <a:r>
              <a:rPr lang="en-US" b="0" dirty="0" smtClean="0">
                <a:solidFill>
                  <a:srgbClr val="222222"/>
                </a:solidFill>
                <a:effectLst/>
                <a:latin typeface="Arial" charset="0"/>
              </a:rPr>
              <a:t>2009</a:t>
            </a:r>
            <a:r>
              <a:rPr lang="en-US" b="0" i="0" dirty="0" smtClean="0">
                <a:solidFill>
                  <a:srgbClr val="222222"/>
                </a:solidFill>
                <a:effectLst/>
                <a:latin typeface="Arial" charset="0"/>
              </a:rPr>
              <a:t>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960" y="4545569"/>
            <a:ext cx="4563609" cy="19430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392500"/>
            <a:ext cx="11277600" cy="109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32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Large displacement optical flow (LDOF)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9334" y="4362318"/>
            <a:ext cx="4927599" cy="20980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66" y="1392172"/>
            <a:ext cx="4563609" cy="19430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392172"/>
            <a:ext cx="5008070" cy="213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921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Grouping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8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grouping?</a:t>
            </a:r>
            <a:endParaRPr lang="en-US" dirty="0"/>
          </a:p>
        </p:txBody>
      </p:sp>
      <p:pic>
        <p:nvPicPr>
          <p:cNvPr id="4" name="Picture 6" descr="tig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022" y="2777319"/>
            <a:ext cx="4289135" cy="2886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tig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6971" y="2777318"/>
            <a:ext cx="4289135" cy="2886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reeform 7"/>
          <p:cNvSpPr/>
          <p:nvPr/>
        </p:nvSpPr>
        <p:spPr>
          <a:xfrm>
            <a:off x="6701050" y="2958532"/>
            <a:ext cx="4299045" cy="2729552"/>
          </a:xfrm>
          <a:custGeom>
            <a:avLst/>
            <a:gdLst>
              <a:gd name="connsiteX0" fmla="*/ 13648 w 4339988"/>
              <a:gd name="connsiteY0" fmla="*/ 27296 h 2729552"/>
              <a:gd name="connsiteX1" fmla="*/ 1419367 w 4339988"/>
              <a:gd name="connsiteY1" fmla="*/ 0 h 2729552"/>
              <a:gd name="connsiteX2" fmla="*/ 3029803 w 4339988"/>
              <a:gd name="connsiteY2" fmla="*/ 13648 h 2729552"/>
              <a:gd name="connsiteX3" fmla="*/ 4012442 w 4339988"/>
              <a:gd name="connsiteY3" fmla="*/ 95535 h 2729552"/>
              <a:gd name="connsiteX4" fmla="*/ 4339988 w 4339988"/>
              <a:gd name="connsiteY4" fmla="*/ 272955 h 2729552"/>
              <a:gd name="connsiteX5" fmla="*/ 4285397 w 4339988"/>
              <a:gd name="connsiteY5" fmla="*/ 2729552 h 2729552"/>
              <a:gd name="connsiteX6" fmla="*/ 0 w 4339988"/>
              <a:gd name="connsiteY6" fmla="*/ 2674961 h 2729552"/>
              <a:gd name="connsiteX7" fmla="*/ 13648 w 4339988"/>
              <a:gd name="connsiteY7" fmla="*/ 27296 h 2729552"/>
              <a:gd name="connsiteX0" fmla="*/ 13648 w 4285397"/>
              <a:gd name="connsiteY0" fmla="*/ 27296 h 2729552"/>
              <a:gd name="connsiteX1" fmla="*/ 1419367 w 4285397"/>
              <a:gd name="connsiteY1" fmla="*/ 0 h 2729552"/>
              <a:gd name="connsiteX2" fmla="*/ 3029803 w 4285397"/>
              <a:gd name="connsiteY2" fmla="*/ 13648 h 2729552"/>
              <a:gd name="connsiteX3" fmla="*/ 4012442 w 4285397"/>
              <a:gd name="connsiteY3" fmla="*/ 95535 h 2729552"/>
              <a:gd name="connsiteX4" fmla="*/ 4285397 w 4285397"/>
              <a:gd name="connsiteY4" fmla="*/ 286603 h 2729552"/>
              <a:gd name="connsiteX5" fmla="*/ 4285397 w 4285397"/>
              <a:gd name="connsiteY5" fmla="*/ 2729552 h 2729552"/>
              <a:gd name="connsiteX6" fmla="*/ 0 w 4285397"/>
              <a:gd name="connsiteY6" fmla="*/ 2674961 h 2729552"/>
              <a:gd name="connsiteX7" fmla="*/ 13648 w 4285397"/>
              <a:gd name="connsiteY7" fmla="*/ 27296 h 2729552"/>
              <a:gd name="connsiteX0" fmla="*/ 13648 w 4299045"/>
              <a:gd name="connsiteY0" fmla="*/ 27296 h 2729552"/>
              <a:gd name="connsiteX1" fmla="*/ 1419367 w 4299045"/>
              <a:gd name="connsiteY1" fmla="*/ 0 h 2729552"/>
              <a:gd name="connsiteX2" fmla="*/ 3029803 w 4299045"/>
              <a:gd name="connsiteY2" fmla="*/ 13648 h 2729552"/>
              <a:gd name="connsiteX3" fmla="*/ 4012442 w 4299045"/>
              <a:gd name="connsiteY3" fmla="*/ 95535 h 2729552"/>
              <a:gd name="connsiteX4" fmla="*/ 4285397 w 4299045"/>
              <a:gd name="connsiteY4" fmla="*/ 286603 h 2729552"/>
              <a:gd name="connsiteX5" fmla="*/ 4299045 w 4299045"/>
              <a:gd name="connsiteY5" fmla="*/ 2729552 h 2729552"/>
              <a:gd name="connsiteX6" fmla="*/ 0 w 4299045"/>
              <a:gd name="connsiteY6" fmla="*/ 2674961 h 2729552"/>
              <a:gd name="connsiteX7" fmla="*/ 13648 w 4299045"/>
              <a:gd name="connsiteY7" fmla="*/ 27296 h 2729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99045" h="2729552">
                <a:moveTo>
                  <a:pt x="13648" y="27296"/>
                </a:moveTo>
                <a:lnTo>
                  <a:pt x="1419367" y="0"/>
                </a:lnTo>
                <a:lnTo>
                  <a:pt x="3029803" y="13648"/>
                </a:lnTo>
                <a:lnTo>
                  <a:pt x="4012442" y="95535"/>
                </a:lnTo>
                <a:lnTo>
                  <a:pt x="4285397" y="286603"/>
                </a:lnTo>
                <a:cubicBezTo>
                  <a:pt x="4289946" y="1100919"/>
                  <a:pt x="4294496" y="1915236"/>
                  <a:pt x="4299045" y="2729552"/>
                </a:cubicBezTo>
                <a:lnTo>
                  <a:pt x="0" y="2674961"/>
                </a:lnTo>
                <a:cubicBezTo>
                  <a:pt x="4549" y="1801504"/>
                  <a:pt x="9099" y="928048"/>
                  <a:pt x="13648" y="27296"/>
                </a:cubicBezTo>
                <a:close/>
              </a:path>
            </a:pathLst>
          </a:custGeom>
          <a:pattFill prst="pct80">
            <a:fgClr>
              <a:srgbClr val="00B050"/>
            </a:fgClr>
            <a:bgClr>
              <a:schemeClr val="accent4">
                <a:lumMod val="75000"/>
              </a:schemeClr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7328848" y="3439236"/>
            <a:ext cx="2620370" cy="1501254"/>
          </a:xfrm>
          <a:custGeom>
            <a:avLst/>
            <a:gdLst>
              <a:gd name="connsiteX0" fmla="*/ 272955 w 2620370"/>
              <a:gd name="connsiteY0" fmla="*/ 177421 h 1501254"/>
              <a:gd name="connsiteX1" fmla="*/ 163773 w 2620370"/>
              <a:gd name="connsiteY1" fmla="*/ 477671 h 1501254"/>
              <a:gd name="connsiteX2" fmla="*/ 122830 w 2620370"/>
              <a:gd name="connsiteY2" fmla="*/ 996286 h 1501254"/>
              <a:gd name="connsiteX3" fmla="*/ 0 w 2620370"/>
              <a:gd name="connsiteY3" fmla="*/ 1132764 h 1501254"/>
              <a:gd name="connsiteX4" fmla="*/ 0 w 2620370"/>
              <a:gd name="connsiteY4" fmla="*/ 1132764 h 1501254"/>
              <a:gd name="connsiteX5" fmla="*/ 0 w 2620370"/>
              <a:gd name="connsiteY5" fmla="*/ 1132764 h 1501254"/>
              <a:gd name="connsiteX6" fmla="*/ 0 w 2620370"/>
              <a:gd name="connsiteY6" fmla="*/ 1132764 h 1501254"/>
              <a:gd name="connsiteX7" fmla="*/ 204716 w 2620370"/>
              <a:gd name="connsiteY7" fmla="*/ 1037230 h 1501254"/>
              <a:gd name="connsiteX8" fmla="*/ 300251 w 2620370"/>
              <a:gd name="connsiteY8" fmla="*/ 423080 h 1501254"/>
              <a:gd name="connsiteX9" fmla="*/ 464024 w 2620370"/>
              <a:gd name="connsiteY9" fmla="*/ 723331 h 1501254"/>
              <a:gd name="connsiteX10" fmla="*/ 341194 w 2620370"/>
              <a:gd name="connsiteY10" fmla="*/ 955343 h 1501254"/>
              <a:gd name="connsiteX11" fmla="*/ 545910 w 2620370"/>
              <a:gd name="connsiteY11" fmla="*/ 1378424 h 1501254"/>
              <a:gd name="connsiteX12" fmla="*/ 736979 w 2620370"/>
              <a:gd name="connsiteY12" fmla="*/ 1405719 h 1501254"/>
              <a:gd name="connsiteX13" fmla="*/ 600501 w 2620370"/>
              <a:gd name="connsiteY13" fmla="*/ 1160060 h 1501254"/>
              <a:gd name="connsiteX14" fmla="*/ 914400 w 2620370"/>
              <a:gd name="connsiteY14" fmla="*/ 614149 h 1501254"/>
              <a:gd name="connsiteX15" fmla="*/ 1351128 w 2620370"/>
              <a:gd name="connsiteY15" fmla="*/ 846161 h 1501254"/>
              <a:gd name="connsiteX16" fmla="*/ 1542197 w 2620370"/>
              <a:gd name="connsiteY16" fmla="*/ 1255594 h 1501254"/>
              <a:gd name="connsiteX17" fmla="*/ 1542197 w 2620370"/>
              <a:gd name="connsiteY17" fmla="*/ 1255594 h 1501254"/>
              <a:gd name="connsiteX18" fmla="*/ 1433015 w 2620370"/>
              <a:gd name="connsiteY18" fmla="*/ 1310185 h 1501254"/>
              <a:gd name="connsiteX19" fmla="*/ 1433015 w 2620370"/>
              <a:gd name="connsiteY19" fmla="*/ 1310185 h 1501254"/>
              <a:gd name="connsiteX20" fmla="*/ 1433015 w 2620370"/>
              <a:gd name="connsiteY20" fmla="*/ 1310185 h 1501254"/>
              <a:gd name="connsiteX21" fmla="*/ 1473958 w 2620370"/>
              <a:gd name="connsiteY21" fmla="*/ 1433015 h 1501254"/>
              <a:gd name="connsiteX22" fmla="*/ 1774209 w 2620370"/>
              <a:gd name="connsiteY22" fmla="*/ 1296537 h 1501254"/>
              <a:gd name="connsiteX23" fmla="*/ 1774209 w 2620370"/>
              <a:gd name="connsiteY23" fmla="*/ 1160060 h 1501254"/>
              <a:gd name="connsiteX24" fmla="*/ 1992573 w 2620370"/>
              <a:gd name="connsiteY24" fmla="*/ 1501254 h 1501254"/>
              <a:gd name="connsiteX25" fmla="*/ 2210937 w 2620370"/>
              <a:gd name="connsiteY25" fmla="*/ 1446663 h 1501254"/>
              <a:gd name="connsiteX26" fmla="*/ 2074459 w 2620370"/>
              <a:gd name="connsiteY26" fmla="*/ 1364776 h 1501254"/>
              <a:gd name="connsiteX27" fmla="*/ 1992573 w 2620370"/>
              <a:gd name="connsiteY27" fmla="*/ 1050877 h 1501254"/>
              <a:gd name="connsiteX28" fmla="*/ 2074459 w 2620370"/>
              <a:gd name="connsiteY28" fmla="*/ 750627 h 1501254"/>
              <a:gd name="connsiteX29" fmla="*/ 2292824 w 2620370"/>
              <a:gd name="connsiteY29" fmla="*/ 941695 h 1501254"/>
              <a:gd name="connsiteX30" fmla="*/ 2606722 w 2620370"/>
              <a:gd name="connsiteY30" fmla="*/ 1023582 h 1501254"/>
              <a:gd name="connsiteX31" fmla="*/ 2606722 w 2620370"/>
              <a:gd name="connsiteY31" fmla="*/ 1023582 h 1501254"/>
              <a:gd name="connsiteX32" fmla="*/ 2606722 w 2620370"/>
              <a:gd name="connsiteY32" fmla="*/ 532263 h 1501254"/>
              <a:gd name="connsiteX33" fmla="*/ 2620370 w 2620370"/>
              <a:gd name="connsiteY33" fmla="*/ 395785 h 1501254"/>
              <a:gd name="connsiteX34" fmla="*/ 2620370 w 2620370"/>
              <a:gd name="connsiteY34" fmla="*/ 395785 h 1501254"/>
              <a:gd name="connsiteX35" fmla="*/ 2511188 w 2620370"/>
              <a:gd name="connsiteY35" fmla="*/ 450376 h 1501254"/>
              <a:gd name="connsiteX36" fmla="*/ 2210937 w 2620370"/>
              <a:gd name="connsiteY36" fmla="*/ 300251 h 1501254"/>
              <a:gd name="connsiteX37" fmla="*/ 1610436 w 2620370"/>
              <a:gd name="connsiteY37" fmla="*/ 177421 h 1501254"/>
              <a:gd name="connsiteX38" fmla="*/ 1160059 w 2620370"/>
              <a:gd name="connsiteY38" fmla="*/ 0 h 1501254"/>
              <a:gd name="connsiteX39" fmla="*/ 586853 w 2620370"/>
              <a:gd name="connsiteY39" fmla="*/ 0 h 1501254"/>
              <a:gd name="connsiteX40" fmla="*/ 272955 w 2620370"/>
              <a:gd name="connsiteY40" fmla="*/ 177421 h 1501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620370" h="1501254">
                <a:moveTo>
                  <a:pt x="272955" y="177421"/>
                </a:moveTo>
                <a:lnTo>
                  <a:pt x="163773" y="477671"/>
                </a:lnTo>
                <a:lnTo>
                  <a:pt x="122830" y="996286"/>
                </a:lnTo>
                <a:lnTo>
                  <a:pt x="0" y="1132764"/>
                </a:lnTo>
                <a:lnTo>
                  <a:pt x="0" y="1132764"/>
                </a:lnTo>
                <a:lnTo>
                  <a:pt x="0" y="1132764"/>
                </a:lnTo>
                <a:lnTo>
                  <a:pt x="0" y="1132764"/>
                </a:lnTo>
                <a:lnTo>
                  <a:pt x="204716" y="1037230"/>
                </a:lnTo>
                <a:lnTo>
                  <a:pt x="300251" y="423080"/>
                </a:lnTo>
                <a:lnTo>
                  <a:pt x="464024" y="723331"/>
                </a:lnTo>
                <a:lnTo>
                  <a:pt x="341194" y="955343"/>
                </a:lnTo>
                <a:lnTo>
                  <a:pt x="545910" y="1378424"/>
                </a:lnTo>
                <a:lnTo>
                  <a:pt x="736979" y="1405719"/>
                </a:lnTo>
                <a:lnTo>
                  <a:pt x="600501" y="1160060"/>
                </a:lnTo>
                <a:lnTo>
                  <a:pt x="914400" y="614149"/>
                </a:lnTo>
                <a:lnTo>
                  <a:pt x="1351128" y="846161"/>
                </a:lnTo>
                <a:lnTo>
                  <a:pt x="1542197" y="1255594"/>
                </a:lnTo>
                <a:lnTo>
                  <a:pt x="1542197" y="1255594"/>
                </a:lnTo>
                <a:lnTo>
                  <a:pt x="1433015" y="1310185"/>
                </a:lnTo>
                <a:lnTo>
                  <a:pt x="1433015" y="1310185"/>
                </a:lnTo>
                <a:lnTo>
                  <a:pt x="1433015" y="1310185"/>
                </a:lnTo>
                <a:lnTo>
                  <a:pt x="1473958" y="1433015"/>
                </a:lnTo>
                <a:lnTo>
                  <a:pt x="1774209" y="1296537"/>
                </a:lnTo>
                <a:lnTo>
                  <a:pt x="1774209" y="1160060"/>
                </a:lnTo>
                <a:lnTo>
                  <a:pt x="1992573" y="1501254"/>
                </a:lnTo>
                <a:lnTo>
                  <a:pt x="2210937" y="1446663"/>
                </a:lnTo>
                <a:lnTo>
                  <a:pt x="2074459" y="1364776"/>
                </a:lnTo>
                <a:lnTo>
                  <a:pt x="1992573" y="1050877"/>
                </a:lnTo>
                <a:lnTo>
                  <a:pt x="2074459" y="750627"/>
                </a:lnTo>
                <a:lnTo>
                  <a:pt x="2292824" y="941695"/>
                </a:lnTo>
                <a:lnTo>
                  <a:pt x="2606722" y="1023582"/>
                </a:lnTo>
                <a:lnTo>
                  <a:pt x="2606722" y="1023582"/>
                </a:lnTo>
                <a:lnTo>
                  <a:pt x="2606722" y="532263"/>
                </a:lnTo>
                <a:lnTo>
                  <a:pt x="2620370" y="395785"/>
                </a:lnTo>
                <a:lnTo>
                  <a:pt x="2620370" y="395785"/>
                </a:lnTo>
                <a:lnTo>
                  <a:pt x="2511188" y="450376"/>
                </a:lnTo>
                <a:lnTo>
                  <a:pt x="2210937" y="300251"/>
                </a:lnTo>
                <a:lnTo>
                  <a:pt x="1610436" y="177421"/>
                </a:lnTo>
                <a:lnTo>
                  <a:pt x="1160059" y="0"/>
                </a:lnTo>
                <a:lnTo>
                  <a:pt x="586853" y="0"/>
                </a:lnTo>
                <a:lnTo>
                  <a:pt x="272955" y="177421"/>
                </a:lnTo>
                <a:close/>
              </a:path>
            </a:pathLst>
          </a:custGeom>
          <a:pattFill prst="wdUpDiag">
            <a:fgClr>
              <a:schemeClr val="tx1"/>
            </a:fgClr>
            <a:bgClr>
              <a:srgbClr val="FFC000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6714699" y="2770496"/>
            <a:ext cx="4271749" cy="477671"/>
          </a:xfrm>
          <a:custGeom>
            <a:avLst/>
            <a:gdLst>
              <a:gd name="connsiteX0" fmla="*/ 0 w 4271749"/>
              <a:gd name="connsiteY0" fmla="*/ 0 h 477671"/>
              <a:gd name="connsiteX1" fmla="*/ 0 w 4271749"/>
              <a:gd name="connsiteY1" fmla="*/ 191068 h 477671"/>
              <a:gd name="connsiteX2" fmla="*/ 2988859 w 4271749"/>
              <a:gd name="connsiteY2" fmla="*/ 204716 h 477671"/>
              <a:gd name="connsiteX3" fmla="*/ 4067032 w 4271749"/>
              <a:gd name="connsiteY3" fmla="*/ 286603 h 477671"/>
              <a:gd name="connsiteX4" fmla="*/ 4258101 w 4271749"/>
              <a:gd name="connsiteY4" fmla="*/ 477671 h 477671"/>
              <a:gd name="connsiteX5" fmla="*/ 4271749 w 4271749"/>
              <a:gd name="connsiteY5" fmla="*/ 0 h 477671"/>
              <a:gd name="connsiteX6" fmla="*/ 0 w 4271749"/>
              <a:gd name="connsiteY6" fmla="*/ 0 h 477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71749" h="477671">
                <a:moveTo>
                  <a:pt x="0" y="0"/>
                </a:moveTo>
                <a:lnTo>
                  <a:pt x="0" y="191068"/>
                </a:lnTo>
                <a:lnTo>
                  <a:pt x="2988859" y="204716"/>
                </a:lnTo>
                <a:lnTo>
                  <a:pt x="4067032" y="286603"/>
                </a:lnTo>
                <a:lnTo>
                  <a:pt x="4258101" y="477671"/>
                </a:lnTo>
                <a:lnTo>
                  <a:pt x="4271749" y="0"/>
                </a:lnTo>
                <a:lnTo>
                  <a:pt x="0" y="0"/>
                </a:lnTo>
                <a:close/>
              </a:path>
            </a:pathLst>
          </a:custGeom>
          <a:pattFill prst="pct90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5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grouping?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Pixels property of sensor, not world</a:t>
            </a:r>
          </a:p>
          <a:p>
            <a:r>
              <a:rPr lang="en-US" dirty="0" smtClean="0"/>
              <a:t>Reasoning at object level (might) make things easy:</a:t>
            </a:r>
          </a:p>
          <a:p>
            <a:pPr lvl="1"/>
            <a:r>
              <a:rPr lang="en-US" dirty="0" smtClean="0"/>
              <a:t>objects at consistent depth</a:t>
            </a:r>
          </a:p>
          <a:p>
            <a:pPr lvl="1"/>
            <a:r>
              <a:rPr lang="en-US" dirty="0" smtClean="0"/>
              <a:t>objects can be recognized</a:t>
            </a:r>
          </a:p>
          <a:p>
            <a:pPr lvl="1"/>
            <a:r>
              <a:rPr lang="en-US" dirty="0" smtClean="0"/>
              <a:t>objects move as one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692400" y="4976634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0" i="1" dirty="0" smtClean="0">
                <a:solidFill>
                  <a:srgbClr val="000000"/>
                </a:solidFill>
                <a:effectLst/>
                <a:latin typeface="Verdana" charset="0"/>
              </a:rPr>
              <a:t>"I stand at the window and see a house, trees, sky. Theoretically I might say there were 327 </a:t>
            </a:r>
            <a:r>
              <a:rPr lang="en-US" b="0" i="1" dirty="0" err="1" smtClean="0">
                <a:solidFill>
                  <a:srgbClr val="000000"/>
                </a:solidFill>
                <a:effectLst/>
                <a:latin typeface="Verdana" charset="0"/>
              </a:rPr>
              <a:t>brightnesses</a:t>
            </a:r>
            <a:r>
              <a:rPr lang="en-US" b="0" i="1" dirty="0" smtClean="0">
                <a:solidFill>
                  <a:srgbClr val="000000"/>
                </a:solidFill>
                <a:effectLst/>
                <a:latin typeface="Verdana" charset="0"/>
              </a:rPr>
              <a:t> and nuances of </a:t>
            </a:r>
            <a:r>
              <a:rPr lang="en-US" b="0" i="1" dirty="0" err="1" smtClean="0">
                <a:solidFill>
                  <a:srgbClr val="000000"/>
                </a:solidFill>
                <a:effectLst/>
                <a:latin typeface="Verdana" charset="0"/>
              </a:rPr>
              <a:t>colour</a:t>
            </a:r>
            <a:r>
              <a:rPr lang="en-US" b="0" i="1" dirty="0" smtClean="0">
                <a:solidFill>
                  <a:srgbClr val="000000"/>
                </a:solidFill>
                <a:effectLst/>
                <a:latin typeface="Verdana" charset="0"/>
              </a:rPr>
              <a:t>. Do I have "327"? No. I have sky, house, and trees." </a:t>
            </a:r>
          </a:p>
          <a:p>
            <a:r>
              <a:rPr lang="en-US" i="1" dirty="0" smtClean="0">
                <a:solidFill>
                  <a:srgbClr val="000000"/>
                </a:solidFill>
                <a:latin typeface="Verdana" charset="0"/>
              </a:rPr>
              <a:t>Max Wertheimer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8489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Regions        </a:t>
            </a:r>
            <a:r>
              <a:rPr lang="en-US" dirty="0" smtClean="0"/>
              <a:t>Boundaries 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765973" y="1022879"/>
            <a:ext cx="846667" cy="0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tig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099986"/>
            <a:ext cx="4289135" cy="2886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tig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2415" y="897722"/>
            <a:ext cx="4289135" cy="2886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reeform 8"/>
          <p:cNvSpPr/>
          <p:nvPr/>
        </p:nvSpPr>
        <p:spPr>
          <a:xfrm>
            <a:off x="6626494" y="1078936"/>
            <a:ext cx="4299045" cy="2729552"/>
          </a:xfrm>
          <a:custGeom>
            <a:avLst/>
            <a:gdLst>
              <a:gd name="connsiteX0" fmla="*/ 13648 w 4339988"/>
              <a:gd name="connsiteY0" fmla="*/ 27296 h 2729552"/>
              <a:gd name="connsiteX1" fmla="*/ 1419367 w 4339988"/>
              <a:gd name="connsiteY1" fmla="*/ 0 h 2729552"/>
              <a:gd name="connsiteX2" fmla="*/ 3029803 w 4339988"/>
              <a:gd name="connsiteY2" fmla="*/ 13648 h 2729552"/>
              <a:gd name="connsiteX3" fmla="*/ 4012442 w 4339988"/>
              <a:gd name="connsiteY3" fmla="*/ 95535 h 2729552"/>
              <a:gd name="connsiteX4" fmla="*/ 4339988 w 4339988"/>
              <a:gd name="connsiteY4" fmla="*/ 272955 h 2729552"/>
              <a:gd name="connsiteX5" fmla="*/ 4285397 w 4339988"/>
              <a:gd name="connsiteY5" fmla="*/ 2729552 h 2729552"/>
              <a:gd name="connsiteX6" fmla="*/ 0 w 4339988"/>
              <a:gd name="connsiteY6" fmla="*/ 2674961 h 2729552"/>
              <a:gd name="connsiteX7" fmla="*/ 13648 w 4339988"/>
              <a:gd name="connsiteY7" fmla="*/ 27296 h 2729552"/>
              <a:gd name="connsiteX0" fmla="*/ 13648 w 4285397"/>
              <a:gd name="connsiteY0" fmla="*/ 27296 h 2729552"/>
              <a:gd name="connsiteX1" fmla="*/ 1419367 w 4285397"/>
              <a:gd name="connsiteY1" fmla="*/ 0 h 2729552"/>
              <a:gd name="connsiteX2" fmla="*/ 3029803 w 4285397"/>
              <a:gd name="connsiteY2" fmla="*/ 13648 h 2729552"/>
              <a:gd name="connsiteX3" fmla="*/ 4012442 w 4285397"/>
              <a:gd name="connsiteY3" fmla="*/ 95535 h 2729552"/>
              <a:gd name="connsiteX4" fmla="*/ 4285397 w 4285397"/>
              <a:gd name="connsiteY4" fmla="*/ 286603 h 2729552"/>
              <a:gd name="connsiteX5" fmla="*/ 4285397 w 4285397"/>
              <a:gd name="connsiteY5" fmla="*/ 2729552 h 2729552"/>
              <a:gd name="connsiteX6" fmla="*/ 0 w 4285397"/>
              <a:gd name="connsiteY6" fmla="*/ 2674961 h 2729552"/>
              <a:gd name="connsiteX7" fmla="*/ 13648 w 4285397"/>
              <a:gd name="connsiteY7" fmla="*/ 27296 h 2729552"/>
              <a:gd name="connsiteX0" fmla="*/ 13648 w 4299045"/>
              <a:gd name="connsiteY0" fmla="*/ 27296 h 2729552"/>
              <a:gd name="connsiteX1" fmla="*/ 1419367 w 4299045"/>
              <a:gd name="connsiteY1" fmla="*/ 0 h 2729552"/>
              <a:gd name="connsiteX2" fmla="*/ 3029803 w 4299045"/>
              <a:gd name="connsiteY2" fmla="*/ 13648 h 2729552"/>
              <a:gd name="connsiteX3" fmla="*/ 4012442 w 4299045"/>
              <a:gd name="connsiteY3" fmla="*/ 95535 h 2729552"/>
              <a:gd name="connsiteX4" fmla="*/ 4285397 w 4299045"/>
              <a:gd name="connsiteY4" fmla="*/ 286603 h 2729552"/>
              <a:gd name="connsiteX5" fmla="*/ 4299045 w 4299045"/>
              <a:gd name="connsiteY5" fmla="*/ 2729552 h 2729552"/>
              <a:gd name="connsiteX6" fmla="*/ 0 w 4299045"/>
              <a:gd name="connsiteY6" fmla="*/ 2674961 h 2729552"/>
              <a:gd name="connsiteX7" fmla="*/ 13648 w 4299045"/>
              <a:gd name="connsiteY7" fmla="*/ 27296 h 2729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99045" h="2729552">
                <a:moveTo>
                  <a:pt x="13648" y="27296"/>
                </a:moveTo>
                <a:lnTo>
                  <a:pt x="1419367" y="0"/>
                </a:lnTo>
                <a:lnTo>
                  <a:pt x="3029803" y="13648"/>
                </a:lnTo>
                <a:lnTo>
                  <a:pt x="4012442" y="95535"/>
                </a:lnTo>
                <a:lnTo>
                  <a:pt x="4285397" y="286603"/>
                </a:lnTo>
                <a:cubicBezTo>
                  <a:pt x="4289946" y="1100919"/>
                  <a:pt x="4294496" y="1915236"/>
                  <a:pt x="4299045" y="2729552"/>
                </a:cubicBezTo>
                <a:lnTo>
                  <a:pt x="0" y="2674961"/>
                </a:lnTo>
                <a:cubicBezTo>
                  <a:pt x="4549" y="1801504"/>
                  <a:pt x="9099" y="928048"/>
                  <a:pt x="13648" y="27296"/>
                </a:cubicBezTo>
                <a:close/>
              </a:path>
            </a:pathLst>
          </a:custGeom>
          <a:pattFill prst="pct80">
            <a:fgClr>
              <a:srgbClr val="00B050"/>
            </a:fgClr>
            <a:bgClr>
              <a:schemeClr val="accent4">
                <a:lumMod val="75000"/>
              </a:schemeClr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7254292" y="1559640"/>
            <a:ext cx="2620370" cy="1501254"/>
          </a:xfrm>
          <a:custGeom>
            <a:avLst/>
            <a:gdLst>
              <a:gd name="connsiteX0" fmla="*/ 272955 w 2620370"/>
              <a:gd name="connsiteY0" fmla="*/ 177421 h 1501254"/>
              <a:gd name="connsiteX1" fmla="*/ 163773 w 2620370"/>
              <a:gd name="connsiteY1" fmla="*/ 477671 h 1501254"/>
              <a:gd name="connsiteX2" fmla="*/ 122830 w 2620370"/>
              <a:gd name="connsiteY2" fmla="*/ 996286 h 1501254"/>
              <a:gd name="connsiteX3" fmla="*/ 0 w 2620370"/>
              <a:gd name="connsiteY3" fmla="*/ 1132764 h 1501254"/>
              <a:gd name="connsiteX4" fmla="*/ 0 w 2620370"/>
              <a:gd name="connsiteY4" fmla="*/ 1132764 h 1501254"/>
              <a:gd name="connsiteX5" fmla="*/ 0 w 2620370"/>
              <a:gd name="connsiteY5" fmla="*/ 1132764 h 1501254"/>
              <a:gd name="connsiteX6" fmla="*/ 0 w 2620370"/>
              <a:gd name="connsiteY6" fmla="*/ 1132764 h 1501254"/>
              <a:gd name="connsiteX7" fmla="*/ 204716 w 2620370"/>
              <a:gd name="connsiteY7" fmla="*/ 1037230 h 1501254"/>
              <a:gd name="connsiteX8" fmla="*/ 300251 w 2620370"/>
              <a:gd name="connsiteY8" fmla="*/ 423080 h 1501254"/>
              <a:gd name="connsiteX9" fmla="*/ 464024 w 2620370"/>
              <a:gd name="connsiteY9" fmla="*/ 723331 h 1501254"/>
              <a:gd name="connsiteX10" fmla="*/ 341194 w 2620370"/>
              <a:gd name="connsiteY10" fmla="*/ 955343 h 1501254"/>
              <a:gd name="connsiteX11" fmla="*/ 545910 w 2620370"/>
              <a:gd name="connsiteY11" fmla="*/ 1378424 h 1501254"/>
              <a:gd name="connsiteX12" fmla="*/ 736979 w 2620370"/>
              <a:gd name="connsiteY12" fmla="*/ 1405719 h 1501254"/>
              <a:gd name="connsiteX13" fmla="*/ 600501 w 2620370"/>
              <a:gd name="connsiteY13" fmla="*/ 1160060 h 1501254"/>
              <a:gd name="connsiteX14" fmla="*/ 914400 w 2620370"/>
              <a:gd name="connsiteY14" fmla="*/ 614149 h 1501254"/>
              <a:gd name="connsiteX15" fmla="*/ 1351128 w 2620370"/>
              <a:gd name="connsiteY15" fmla="*/ 846161 h 1501254"/>
              <a:gd name="connsiteX16" fmla="*/ 1542197 w 2620370"/>
              <a:gd name="connsiteY16" fmla="*/ 1255594 h 1501254"/>
              <a:gd name="connsiteX17" fmla="*/ 1542197 w 2620370"/>
              <a:gd name="connsiteY17" fmla="*/ 1255594 h 1501254"/>
              <a:gd name="connsiteX18" fmla="*/ 1433015 w 2620370"/>
              <a:gd name="connsiteY18" fmla="*/ 1310185 h 1501254"/>
              <a:gd name="connsiteX19" fmla="*/ 1433015 w 2620370"/>
              <a:gd name="connsiteY19" fmla="*/ 1310185 h 1501254"/>
              <a:gd name="connsiteX20" fmla="*/ 1433015 w 2620370"/>
              <a:gd name="connsiteY20" fmla="*/ 1310185 h 1501254"/>
              <a:gd name="connsiteX21" fmla="*/ 1473958 w 2620370"/>
              <a:gd name="connsiteY21" fmla="*/ 1433015 h 1501254"/>
              <a:gd name="connsiteX22" fmla="*/ 1774209 w 2620370"/>
              <a:gd name="connsiteY22" fmla="*/ 1296537 h 1501254"/>
              <a:gd name="connsiteX23" fmla="*/ 1774209 w 2620370"/>
              <a:gd name="connsiteY23" fmla="*/ 1160060 h 1501254"/>
              <a:gd name="connsiteX24" fmla="*/ 1992573 w 2620370"/>
              <a:gd name="connsiteY24" fmla="*/ 1501254 h 1501254"/>
              <a:gd name="connsiteX25" fmla="*/ 2210937 w 2620370"/>
              <a:gd name="connsiteY25" fmla="*/ 1446663 h 1501254"/>
              <a:gd name="connsiteX26" fmla="*/ 2074459 w 2620370"/>
              <a:gd name="connsiteY26" fmla="*/ 1364776 h 1501254"/>
              <a:gd name="connsiteX27" fmla="*/ 1992573 w 2620370"/>
              <a:gd name="connsiteY27" fmla="*/ 1050877 h 1501254"/>
              <a:gd name="connsiteX28" fmla="*/ 2074459 w 2620370"/>
              <a:gd name="connsiteY28" fmla="*/ 750627 h 1501254"/>
              <a:gd name="connsiteX29" fmla="*/ 2292824 w 2620370"/>
              <a:gd name="connsiteY29" fmla="*/ 941695 h 1501254"/>
              <a:gd name="connsiteX30" fmla="*/ 2606722 w 2620370"/>
              <a:gd name="connsiteY30" fmla="*/ 1023582 h 1501254"/>
              <a:gd name="connsiteX31" fmla="*/ 2606722 w 2620370"/>
              <a:gd name="connsiteY31" fmla="*/ 1023582 h 1501254"/>
              <a:gd name="connsiteX32" fmla="*/ 2606722 w 2620370"/>
              <a:gd name="connsiteY32" fmla="*/ 532263 h 1501254"/>
              <a:gd name="connsiteX33" fmla="*/ 2620370 w 2620370"/>
              <a:gd name="connsiteY33" fmla="*/ 395785 h 1501254"/>
              <a:gd name="connsiteX34" fmla="*/ 2620370 w 2620370"/>
              <a:gd name="connsiteY34" fmla="*/ 395785 h 1501254"/>
              <a:gd name="connsiteX35" fmla="*/ 2511188 w 2620370"/>
              <a:gd name="connsiteY35" fmla="*/ 450376 h 1501254"/>
              <a:gd name="connsiteX36" fmla="*/ 2210937 w 2620370"/>
              <a:gd name="connsiteY36" fmla="*/ 300251 h 1501254"/>
              <a:gd name="connsiteX37" fmla="*/ 1610436 w 2620370"/>
              <a:gd name="connsiteY37" fmla="*/ 177421 h 1501254"/>
              <a:gd name="connsiteX38" fmla="*/ 1160059 w 2620370"/>
              <a:gd name="connsiteY38" fmla="*/ 0 h 1501254"/>
              <a:gd name="connsiteX39" fmla="*/ 586853 w 2620370"/>
              <a:gd name="connsiteY39" fmla="*/ 0 h 1501254"/>
              <a:gd name="connsiteX40" fmla="*/ 272955 w 2620370"/>
              <a:gd name="connsiteY40" fmla="*/ 177421 h 1501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620370" h="1501254">
                <a:moveTo>
                  <a:pt x="272955" y="177421"/>
                </a:moveTo>
                <a:lnTo>
                  <a:pt x="163773" y="477671"/>
                </a:lnTo>
                <a:lnTo>
                  <a:pt x="122830" y="996286"/>
                </a:lnTo>
                <a:lnTo>
                  <a:pt x="0" y="1132764"/>
                </a:lnTo>
                <a:lnTo>
                  <a:pt x="0" y="1132764"/>
                </a:lnTo>
                <a:lnTo>
                  <a:pt x="0" y="1132764"/>
                </a:lnTo>
                <a:lnTo>
                  <a:pt x="0" y="1132764"/>
                </a:lnTo>
                <a:lnTo>
                  <a:pt x="204716" y="1037230"/>
                </a:lnTo>
                <a:lnTo>
                  <a:pt x="300251" y="423080"/>
                </a:lnTo>
                <a:lnTo>
                  <a:pt x="464024" y="723331"/>
                </a:lnTo>
                <a:lnTo>
                  <a:pt x="341194" y="955343"/>
                </a:lnTo>
                <a:lnTo>
                  <a:pt x="545910" y="1378424"/>
                </a:lnTo>
                <a:lnTo>
                  <a:pt x="736979" y="1405719"/>
                </a:lnTo>
                <a:lnTo>
                  <a:pt x="600501" y="1160060"/>
                </a:lnTo>
                <a:lnTo>
                  <a:pt x="914400" y="614149"/>
                </a:lnTo>
                <a:lnTo>
                  <a:pt x="1351128" y="846161"/>
                </a:lnTo>
                <a:lnTo>
                  <a:pt x="1542197" y="1255594"/>
                </a:lnTo>
                <a:lnTo>
                  <a:pt x="1542197" y="1255594"/>
                </a:lnTo>
                <a:lnTo>
                  <a:pt x="1433015" y="1310185"/>
                </a:lnTo>
                <a:lnTo>
                  <a:pt x="1433015" y="1310185"/>
                </a:lnTo>
                <a:lnTo>
                  <a:pt x="1433015" y="1310185"/>
                </a:lnTo>
                <a:lnTo>
                  <a:pt x="1473958" y="1433015"/>
                </a:lnTo>
                <a:lnTo>
                  <a:pt x="1774209" y="1296537"/>
                </a:lnTo>
                <a:lnTo>
                  <a:pt x="1774209" y="1160060"/>
                </a:lnTo>
                <a:lnTo>
                  <a:pt x="1992573" y="1501254"/>
                </a:lnTo>
                <a:lnTo>
                  <a:pt x="2210937" y="1446663"/>
                </a:lnTo>
                <a:lnTo>
                  <a:pt x="2074459" y="1364776"/>
                </a:lnTo>
                <a:lnTo>
                  <a:pt x="1992573" y="1050877"/>
                </a:lnTo>
                <a:lnTo>
                  <a:pt x="2074459" y="750627"/>
                </a:lnTo>
                <a:lnTo>
                  <a:pt x="2292824" y="941695"/>
                </a:lnTo>
                <a:lnTo>
                  <a:pt x="2606722" y="1023582"/>
                </a:lnTo>
                <a:lnTo>
                  <a:pt x="2606722" y="1023582"/>
                </a:lnTo>
                <a:lnTo>
                  <a:pt x="2606722" y="532263"/>
                </a:lnTo>
                <a:lnTo>
                  <a:pt x="2620370" y="395785"/>
                </a:lnTo>
                <a:lnTo>
                  <a:pt x="2620370" y="395785"/>
                </a:lnTo>
                <a:lnTo>
                  <a:pt x="2511188" y="450376"/>
                </a:lnTo>
                <a:lnTo>
                  <a:pt x="2210937" y="300251"/>
                </a:lnTo>
                <a:lnTo>
                  <a:pt x="1610436" y="177421"/>
                </a:lnTo>
                <a:lnTo>
                  <a:pt x="1160059" y="0"/>
                </a:lnTo>
                <a:lnTo>
                  <a:pt x="586853" y="0"/>
                </a:lnTo>
                <a:lnTo>
                  <a:pt x="272955" y="177421"/>
                </a:lnTo>
                <a:close/>
              </a:path>
            </a:pathLst>
          </a:custGeom>
          <a:pattFill prst="wdUpDiag">
            <a:fgClr>
              <a:schemeClr val="tx1"/>
            </a:fgClr>
            <a:bgClr>
              <a:srgbClr val="FFC000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6640143" y="890900"/>
            <a:ext cx="4271749" cy="477671"/>
          </a:xfrm>
          <a:custGeom>
            <a:avLst/>
            <a:gdLst>
              <a:gd name="connsiteX0" fmla="*/ 0 w 4271749"/>
              <a:gd name="connsiteY0" fmla="*/ 0 h 477671"/>
              <a:gd name="connsiteX1" fmla="*/ 0 w 4271749"/>
              <a:gd name="connsiteY1" fmla="*/ 191068 h 477671"/>
              <a:gd name="connsiteX2" fmla="*/ 2988859 w 4271749"/>
              <a:gd name="connsiteY2" fmla="*/ 204716 h 477671"/>
              <a:gd name="connsiteX3" fmla="*/ 4067032 w 4271749"/>
              <a:gd name="connsiteY3" fmla="*/ 286603 h 477671"/>
              <a:gd name="connsiteX4" fmla="*/ 4258101 w 4271749"/>
              <a:gd name="connsiteY4" fmla="*/ 477671 h 477671"/>
              <a:gd name="connsiteX5" fmla="*/ 4271749 w 4271749"/>
              <a:gd name="connsiteY5" fmla="*/ 0 h 477671"/>
              <a:gd name="connsiteX6" fmla="*/ 0 w 4271749"/>
              <a:gd name="connsiteY6" fmla="*/ 0 h 477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71749" h="477671">
                <a:moveTo>
                  <a:pt x="0" y="0"/>
                </a:moveTo>
                <a:lnTo>
                  <a:pt x="0" y="191068"/>
                </a:lnTo>
                <a:lnTo>
                  <a:pt x="2988859" y="204716"/>
                </a:lnTo>
                <a:lnTo>
                  <a:pt x="4067032" y="286603"/>
                </a:lnTo>
                <a:lnTo>
                  <a:pt x="4258101" y="477671"/>
                </a:lnTo>
                <a:lnTo>
                  <a:pt x="4271749" y="0"/>
                </a:lnTo>
                <a:lnTo>
                  <a:pt x="0" y="0"/>
                </a:lnTo>
                <a:close/>
              </a:path>
            </a:pathLst>
          </a:custGeom>
          <a:pattFill prst="pct90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6" descr="tig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59351" y="3928789"/>
            <a:ext cx="4289135" cy="2886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Freeform 12"/>
          <p:cNvSpPr/>
          <p:nvPr/>
        </p:nvSpPr>
        <p:spPr>
          <a:xfrm>
            <a:off x="6643430" y="4110003"/>
            <a:ext cx="4299045" cy="2729552"/>
          </a:xfrm>
          <a:custGeom>
            <a:avLst/>
            <a:gdLst>
              <a:gd name="connsiteX0" fmla="*/ 13648 w 4339988"/>
              <a:gd name="connsiteY0" fmla="*/ 27296 h 2729552"/>
              <a:gd name="connsiteX1" fmla="*/ 1419367 w 4339988"/>
              <a:gd name="connsiteY1" fmla="*/ 0 h 2729552"/>
              <a:gd name="connsiteX2" fmla="*/ 3029803 w 4339988"/>
              <a:gd name="connsiteY2" fmla="*/ 13648 h 2729552"/>
              <a:gd name="connsiteX3" fmla="*/ 4012442 w 4339988"/>
              <a:gd name="connsiteY3" fmla="*/ 95535 h 2729552"/>
              <a:gd name="connsiteX4" fmla="*/ 4339988 w 4339988"/>
              <a:gd name="connsiteY4" fmla="*/ 272955 h 2729552"/>
              <a:gd name="connsiteX5" fmla="*/ 4285397 w 4339988"/>
              <a:gd name="connsiteY5" fmla="*/ 2729552 h 2729552"/>
              <a:gd name="connsiteX6" fmla="*/ 0 w 4339988"/>
              <a:gd name="connsiteY6" fmla="*/ 2674961 h 2729552"/>
              <a:gd name="connsiteX7" fmla="*/ 13648 w 4339988"/>
              <a:gd name="connsiteY7" fmla="*/ 27296 h 2729552"/>
              <a:gd name="connsiteX0" fmla="*/ 13648 w 4285397"/>
              <a:gd name="connsiteY0" fmla="*/ 27296 h 2729552"/>
              <a:gd name="connsiteX1" fmla="*/ 1419367 w 4285397"/>
              <a:gd name="connsiteY1" fmla="*/ 0 h 2729552"/>
              <a:gd name="connsiteX2" fmla="*/ 3029803 w 4285397"/>
              <a:gd name="connsiteY2" fmla="*/ 13648 h 2729552"/>
              <a:gd name="connsiteX3" fmla="*/ 4012442 w 4285397"/>
              <a:gd name="connsiteY3" fmla="*/ 95535 h 2729552"/>
              <a:gd name="connsiteX4" fmla="*/ 4285397 w 4285397"/>
              <a:gd name="connsiteY4" fmla="*/ 286603 h 2729552"/>
              <a:gd name="connsiteX5" fmla="*/ 4285397 w 4285397"/>
              <a:gd name="connsiteY5" fmla="*/ 2729552 h 2729552"/>
              <a:gd name="connsiteX6" fmla="*/ 0 w 4285397"/>
              <a:gd name="connsiteY6" fmla="*/ 2674961 h 2729552"/>
              <a:gd name="connsiteX7" fmla="*/ 13648 w 4285397"/>
              <a:gd name="connsiteY7" fmla="*/ 27296 h 2729552"/>
              <a:gd name="connsiteX0" fmla="*/ 13648 w 4299045"/>
              <a:gd name="connsiteY0" fmla="*/ 27296 h 2729552"/>
              <a:gd name="connsiteX1" fmla="*/ 1419367 w 4299045"/>
              <a:gd name="connsiteY1" fmla="*/ 0 h 2729552"/>
              <a:gd name="connsiteX2" fmla="*/ 3029803 w 4299045"/>
              <a:gd name="connsiteY2" fmla="*/ 13648 h 2729552"/>
              <a:gd name="connsiteX3" fmla="*/ 4012442 w 4299045"/>
              <a:gd name="connsiteY3" fmla="*/ 95535 h 2729552"/>
              <a:gd name="connsiteX4" fmla="*/ 4285397 w 4299045"/>
              <a:gd name="connsiteY4" fmla="*/ 286603 h 2729552"/>
              <a:gd name="connsiteX5" fmla="*/ 4299045 w 4299045"/>
              <a:gd name="connsiteY5" fmla="*/ 2729552 h 2729552"/>
              <a:gd name="connsiteX6" fmla="*/ 0 w 4299045"/>
              <a:gd name="connsiteY6" fmla="*/ 2674961 h 2729552"/>
              <a:gd name="connsiteX7" fmla="*/ 13648 w 4299045"/>
              <a:gd name="connsiteY7" fmla="*/ 27296 h 2729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99045" h="2729552">
                <a:moveTo>
                  <a:pt x="13648" y="27296"/>
                </a:moveTo>
                <a:lnTo>
                  <a:pt x="1419367" y="0"/>
                </a:lnTo>
                <a:lnTo>
                  <a:pt x="3029803" y="13648"/>
                </a:lnTo>
                <a:lnTo>
                  <a:pt x="4012442" y="95535"/>
                </a:lnTo>
                <a:lnTo>
                  <a:pt x="4285397" y="286603"/>
                </a:lnTo>
                <a:cubicBezTo>
                  <a:pt x="4289946" y="1100919"/>
                  <a:pt x="4294496" y="1915236"/>
                  <a:pt x="4299045" y="2729552"/>
                </a:cubicBezTo>
                <a:lnTo>
                  <a:pt x="0" y="2674961"/>
                </a:lnTo>
                <a:cubicBezTo>
                  <a:pt x="4549" y="1801504"/>
                  <a:pt x="9099" y="928048"/>
                  <a:pt x="13648" y="27296"/>
                </a:cubicBezTo>
                <a:close/>
              </a:path>
            </a:pathLst>
          </a:custGeom>
          <a:solidFill>
            <a:schemeClr val="bg1"/>
          </a:solidFill>
          <a:ln w="508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7271228" y="4590707"/>
            <a:ext cx="2620370" cy="1501254"/>
          </a:xfrm>
          <a:custGeom>
            <a:avLst/>
            <a:gdLst>
              <a:gd name="connsiteX0" fmla="*/ 272955 w 2620370"/>
              <a:gd name="connsiteY0" fmla="*/ 177421 h 1501254"/>
              <a:gd name="connsiteX1" fmla="*/ 163773 w 2620370"/>
              <a:gd name="connsiteY1" fmla="*/ 477671 h 1501254"/>
              <a:gd name="connsiteX2" fmla="*/ 122830 w 2620370"/>
              <a:gd name="connsiteY2" fmla="*/ 996286 h 1501254"/>
              <a:gd name="connsiteX3" fmla="*/ 0 w 2620370"/>
              <a:gd name="connsiteY3" fmla="*/ 1132764 h 1501254"/>
              <a:gd name="connsiteX4" fmla="*/ 0 w 2620370"/>
              <a:gd name="connsiteY4" fmla="*/ 1132764 h 1501254"/>
              <a:gd name="connsiteX5" fmla="*/ 0 w 2620370"/>
              <a:gd name="connsiteY5" fmla="*/ 1132764 h 1501254"/>
              <a:gd name="connsiteX6" fmla="*/ 0 w 2620370"/>
              <a:gd name="connsiteY6" fmla="*/ 1132764 h 1501254"/>
              <a:gd name="connsiteX7" fmla="*/ 204716 w 2620370"/>
              <a:gd name="connsiteY7" fmla="*/ 1037230 h 1501254"/>
              <a:gd name="connsiteX8" fmla="*/ 300251 w 2620370"/>
              <a:gd name="connsiteY8" fmla="*/ 423080 h 1501254"/>
              <a:gd name="connsiteX9" fmla="*/ 464024 w 2620370"/>
              <a:gd name="connsiteY9" fmla="*/ 723331 h 1501254"/>
              <a:gd name="connsiteX10" fmla="*/ 341194 w 2620370"/>
              <a:gd name="connsiteY10" fmla="*/ 955343 h 1501254"/>
              <a:gd name="connsiteX11" fmla="*/ 545910 w 2620370"/>
              <a:gd name="connsiteY11" fmla="*/ 1378424 h 1501254"/>
              <a:gd name="connsiteX12" fmla="*/ 736979 w 2620370"/>
              <a:gd name="connsiteY12" fmla="*/ 1405719 h 1501254"/>
              <a:gd name="connsiteX13" fmla="*/ 600501 w 2620370"/>
              <a:gd name="connsiteY13" fmla="*/ 1160060 h 1501254"/>
              <a:gd name="connsiteX14" fmla="*/ 914400 w 2620370"/>
              <a:gd name="connsiteY14" fmla="*/ 614149 h 1501254"/>
              <a:gd name="connsiteX15" fmla="*/ 1351128 w 2620370"/>
              <a:gd name="connsiteY15" fmla="*/ 846161 h 1501254"/>
              <a:gd name="connsiteX16" fmla="*/ 1542197 w 2620370"/>
              <a:gd name="connsiteY16" fmla="*/ 1255594 h 1501254"/>
              <a:gd name="connsiteX17" fmla="*/ 1542197 w 2620370"/>
              <a:gd name="connsiteY17" fmla="*/ 1255594 h 1501254"/>
              <a:gd name="connsiteX18" fmla="*/ 1433015 w 2620370"/>
              <a:gd name="connsiteY18" fmla="*/ 1310185 h 1501254"/>
              <a:gd name="connsiteX19" fmla="*/ 1433015 w 2620370"/>
              <a:gd name="connsiteY19" fmla="*/ 1310185 h 1501254"/>
              <a:gd name="connsiteX20" fmla="*/ 1433015 w 2620370"/>
              <a:gd name="connsiteY20" fmla="*/ 1310185 h 1501254"/>
              <a:gd name="connsiteX21" fmla="*/ 1473958 w 2620370"/>
              <a:gd name="connsiteY21" fmla="*/ 1433015 h 1501254"/>
              <a:gd name="connsiteX22" fmla="*/ 1774209 w 2620370"/>
              <a:gd name="connsiteY22" fmla="*/ 1296537 h 1501254"/>
              <a:gd name="connsiteX23" fmla="*/ 1774209 w 2620370"/>
              <a:gd name="connsiteY23" fmla="*/ 1160060 h 1501254"/>
              <a:gd name="connsiteX24" fmla="*/ 1992573 w 2620370"/>
              <a:gd name="connsiteY24" fmla="*/ 1501254 h 1501254"/>
              <a:gd name="connsiteX25" fmla="*/ 2210937 w 2620370"/>
              <a:gd name="connsiteY25" fmla="*/ 1446663 h 1501254"/>
              <a:gd name="connsiteX26" fmla="*/ 2074459 w 2620370"/>
              <a:gd name="connsiteY26" fmla="*/ 1364776 h 1501254"/>
              <a:gd name="connsiteX27" fmla="*/ 1992573 w 2620370"/>
              <a:gd name="connsiteY27" fmla="*/ 1050877 h 1501254"/>
              <a:gd name="connsiteX28" fmla="*/ 2074459 w 2620370"/>
              <a:gd name="connsiteY28" fmla="*/ 750627 h 1501254"/>
              <a:gd name="connsiteX29" fmla="*/ 2292824 w 2620370"/>
              <a:gd name="connsiteY29" fmla="*/ 941695 h 1501254"/>
              <a:gd name="connsiteX30" fmla="*/ 2606722 w 2620370"/>
              <a:gd name="connsiteY30" fmla="*/ 1023582 h 1501254"/>
              <a:gd name="connsiteX31" fmla="*/ 2606722 w 2620370"/>
              <a:gd name="connsiteY31" fmla="*/ 1023582 h 1501254"/>
              <a:gd name="connsiteX32" fmla="*/ 2606722 w 2620370"/>
              <a:gd name="connsiteY32" fmla="*/ 532263 h 1501254"/>
              <a:gd name="connsiteX33" fmla="*/ 2620370 w 2620370"/>
              <a:gd name="connsiteY33" fmla="*/ 395785 h 1501254"/>
              <a:gd name="connsiteX34" fmla="*/ 2620370 w 2620370"/>
              <a:gd name="connsiteY34" fmla="*/ 395785 h 1501254"/>
              <a:gd name="connsiteX35" fmla="*/ 2511188 w 2620370"/>
              <a:gd name="connsiteY35" fmla="*/ 450376 h 1501254"/>
              <a:gd name="connsiteX36" fmla="*/ 2210937 w 2620370"/>
              <a:gd name="connsiteY36" fmla="*/ 300251 h 1501254"/>
              <a:gd name="connsiteX37" fmla="*/ 1610436 w 2620370"/>
              <a:gd name="connsiteY37" fmla="*/ 177421 h 1501254"/>
              <a:gd name="connsiteX38" fmla="*/ 1160059 w 2620370"/>
              <a:gd name="connsiteY38" fmla="*/ 0 h 1501254"/>
              <a:gd name="connsiteX39" fmla="*/ 586853 w 2620370"/>
              <a:gd name="connsiteY39" fmla="*/ 0 h 1501254"/>
              <a:gd name="connsiteX40" fmla="*/ 272955 w 2620370"/>
              <a:gd name="connsiteY40" fmla="*/ 177421 h 1501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620370" h="1501254">
                <a:moveTo>
                  <a:pt x="272955" y="177421"/>
                </a:moveTo>
                <a:lnTo>
                  <a:pt x="163773" y="477671"/>
                </a:lnTo>
                <a:lnTo>
                  <a:pt x="122830" y="996286"/>
                </a:lnTo>
                <a:lnTo>
                  <a:pt x="0" y="1132764"/>
                </a:lnTo>
                <a:lnTo>
                  <a:pt x="0" y="1132764"/>
                </a:lnTo>
                <a:lnTo>
                  <a:pt x="0" y="1132764"/>
                </a:lnTo>
                <a:lnTo>
                  <a:pt x="0" y="1132764"/>
                </a:lnTo>
                <a:lnTo>
                  <a:pt x="204716" y="1037230"/>
                </a:lnTo>
                <a:lnTo>
                  <a:pt x="300251" y="423080"/>
                </a:lnTo>
                <a:lnTo>
                  <a:pt x="464024" y="723331"/>
                </a:lnTo>
                <a:lnTo>
                  <a:pt x="341194" y="955343"/>
                </a:lnTo>
                <a:lnTo>
                  <a:pt x="545910" y="1378424"/>
                </a:lnTo>
                <a:lnTo>
                  <a:pt x="736979" y="1405719"/>
                </a:lnTo>
                <a:lnTo>
                  <a:pt x="600501" y="1160060"/>
                </a:lnTo>
                <a:lnTo>
                  <a:pt x="914400" y="614149"/>
                </a:lnTo>
                <a:lnTo>
                  <a:pt x="1351128" y="846161"/>
                </a:lnTo>
                <a:lnTo>
                  <a:pt x="1542197" y="1255594"/>
                </a:lnTo>
                <a:lnTo>
                  <a:pt x="1542197" y="1255594"/>
                </a:lnTo>
                <a:lnTo>
                  <a:pt x="1433015" y="1310185"/>
                </a:lnTo>
                <a:lnTo>
                  <a:pt x="1433015" y="1310185"/>
                </a:lnTo>
                <a:lnTo>
                  <a:pt x="1433015" y="1310185"/>
                </a:lnTo>
                <a:lnTo>
                  <a:pt x="1473958" y="1433015"/>
                </a:lnTo>
                <a:lnTo>
                  <a:pt x="1774209" y="1296537"/>
                </a:lnTo>
                <a:lnTo>
                  <a:pt x="1774209" y="1160060"/>
                </a:lnTo>
                <a:lnTo>
                  <a:pt x="1992573" y="1501254"/>
                </a:lnTo>
                <a:lnTo>
                  <a:pt x="2210937" y="1446663"/>
                </a:lnTo>
                <a:lnTo>
                  <a:pt x="2074459" y="1364776"/>
                </a:lnTo>
                <a:lnTo>
                  <a:pt x="1992573" y="1050877"/>
                </a:lnTo>
                <a:lnTo>
                  <a:pt x="2074459" y="750627"/>
                </a:lnTo>
                <a:lnTo>
                  <a:pt x="2292824" y="941695"/>
                </a:lnTo>
                <a:lnTo>
                  <a:pt x="2606722" y="1023582"/>
                </a:lnTo>
                <a:lnTo>
                  <a:pt x="2606722" y="1023582"/>
                </a:lnTo>
                <a:lnTo>
                  <a:pt x="2606722" y="532263"/>
                </a:lnTo>
                <a:lnTo>
                  <a:pt x="2620370" y="395785"/>
                </a:lnTo>
                <a:lnTo>
                  <a:pt x="2620370" y="395785"/>
                </a:lnTo>
                <a:lnTo>
                  <a:pt x="2511188" y="450376"/>
                </a:lnTo>
                <a:lnTo>
                  <a:pt x="2210937" y="300251"/>
                </a:lnTo>
                <a:lnTo>
                  <a:pt x="1610436" y="177421"/>
                </a:lnTo>
                <a:lnTo>
                  <a:pt x="1160059" y="0"/>
                </a:lnTo>
                <a:lnTo>
                  <a:pt x="586853" y="0"/>
                </a:lnTo>
                <a:lnTo>
                  <a:pt x="272955" y="177421"/>
                </a:lnTo>
                <a:close/>
              </a:path>
            </a:pathLst>
          </a:custGeom>
          <a:solidFill>
            <a:schemeClr val="bg1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6657079" y="3921967"/>
            <a:ext cx="4271749" cy="477671"/>
          </a:xfrm>
          <a:custGeom>
            <a:avLst/>
            <a:gdLst>
              <a:gd name="connsiteX0" fmla="*/ 0 w 4271749"/>
              <a:gd name="connsiteY0" fmla="*/ 0 h 477671"/>
              <a:gd name="connsiteX1" fmla="*/ 0 w 4271749"/>
              <a:gd name="connsiteY1" fmla="*/ 191068 h 477671"/>
              <a:gd name="connsiteX2" fmla="*/ 2988859 w 4271749"/>
              <a:gd name="connsiteY2" fmla="*/ 204716 h 477671"/>
              <a:gd name="connsiteX3" fmla="*/ 4067032 w 4271749"/>
              <a:gd name="connsiteY3" fmla="*/ 286603 h 477671"/>
              <a:gd name="connsiteX4" fmla="*/ 4258101 w 4271749"/>
              <a:gd name="connsiteY4" fmla="*/ 477671 h 477671"/>
              <a:gd name="connsiteX5" fmla="*/ 4271749 w 4271749"/>
              <a:gd name="connsiteY5" fmla="*/ 0 h 477671"/>
              <a:gd name="connsiteX6" fmla="*/ 0 w 4271749"/>
              <a:gd name="connsiteY6" fmla="*/ 0 h 477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71749" h="477671">
                <a:moveTo>
                  <a:pt x="0" y="0"/>
                </a:moveTo>
                <a:lnTo>
                  <a:pt x="0" y="191068"/>
                </a:lnTo>
                <a:lnTo>
                  <a:pt x="2988859" y="204716"/>
                </a:lnTo>
                <a:lnTo>
                  <a:pt x="4067032" y="286603"/>
                </a:lnTo>
                <a:lnTo>
                  <a:pt x="4258101" y="477671"/>
                </a:lnTo>
                <a:lnTo>
                  <a:pt x="4271749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623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 grouping well-defined?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Depends on purpose</a:t>
            </a:r>
          </a:p>
          <a:p>
            <a:pPr lvl="1"/>
            <a:r>
              <a:rPr lang="en-US" dirty="0" smtClean="0"/>
              <a:t>Object parts</a:t>
            </a:r>
          </a:p>
          <a:p>
            <a:pPr lvl="1"/>
            <a:r>
              <a:rPr lang="en-US" dirty="0" smtClean="0"/>
              <a:t>Background segmentation</a:t>
            </a:r>
            <a:endParaRPr lang="en-US" dirty="0"/>
          </a:p>
        </p:txBody>
      </p:sp>
      <p:pic>
        <p:nvPicPr>
          <p:cNvPr id="4" name="Picture 4" descr="1030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3166" y="2225143"/>
            <a:ext cx="2165350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3208866" y="2125130"/>
            <a:ext cx="2220913" cy="1546225"/>
            <a:chOff x="2152" y="753"/>
            <a:chExt cx="1399" cy="974"/>
          </a:xfrm>
        </p:grpSpPr>
        <p:pic>
          <p:nvPicPr>
            <p:cNvPr id="6" name="Picture 6" descr="103029_contour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2" y="816"/>
              <a:ext cx="1365" cy="9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 Box 7"/>
            <p:cNvSpPr txBox="1">
              <a:spLocks noChangeAspect="1" noChangeArrowheads="1"/>
            </p:cNvSpPr>
            <p:nvPr/>
          </p:nvSpPr>
          <p:spPr bwMode="auto">
            <a:xfrm>
              <a:off x="3296" y="753"/>
              <a:ext cx="25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defRPr/>
              </a:pPr>
              <a:r>
                <a:rPr lang="en-US" sz="2400">
                  <a:cs typeface="+mn-cs"/>
                </a:rPr>
                <a:t>A</a:t>
              </a:r>
            </a:p>
          </p:txBody>
        </p:sp>
      </p:grpSp>
      <p:grpSp>
        <p:nvGrpSpPr>
          <p:cNvPr id="8" name="Group 8"/>
          <p:cNvGrpSpPr>
            <a:grpSpLocks/>
          </p:cNvGrpSpPr>
          <p:nvPr/>
        </p:nvGrpSpPr>
        <p:grpSpPr bwMode="auto">
          <a:xfrm>
            <a:off x="783166" y="3749143"/>
            <a:ext cx="2236788" cy="1544637"/>
            <a:chOff x="336" y="1964"/>
            <a:chExt cx="1409" cy="973"/>
          </a:xfrm>
        </p:grpSpPr>
        <p:pic>
          <p:nvPicPr>
            <p:cNvPr id="9" name="Picture 9" descr="103029_contour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" y="2027"/>
              <a:ext cx="1364" cy="9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 Box 10"/>
            <p:cNvSpPr txBox="1">
              <a:spLocks noChangeAspect="1" noChangeArrowheads="1"/>
            </p:cNvSpPr>
            <p:nvPr/>
          </p:nvSpPr>
          <p:spPr bwMode="auto">
            <a:xfrm>
              <a:off x="1501" y="1964"/>
              <a:ext cx="24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defRPr/>
              </a:pPr>
              <a:r>
                <a:rPr lang="en-US" sz="2400">
                  <a:cs typeface="+mn-cs"/>
                </a:rPr>
                <a:t>B</a:t>
              </a:r>
            </a:p>
          </p:txBody>
        </p:sp>
      </p:grpSp>
      <p:grpSp>
        <p:nvGrpSpPr>
          <p:cNvPr id="11" name="Group 11"/>
          <p:cNvGrpSpPr>
            <a:grpSpLocks/>
          </p:cNvGrpSpPr>
          <p:nvPr/>
        </p:nvGrpSpPr>
        <p:grpSpPr bwMode="auto">
          <a:xfrm>
            <a:off x="3221566" y="3749143"/>
            <a:ext cx="2219325" cy="1535112"/>
            <a:chOff x="2152" y="1970"/>
            <a:chExt cx="1398" cy="967"/>
          </a:xfrm>
        </p:grpSpPr>
        <p:pic>
          <p:nvPicPr>
            <p:cNvPr id="12" name="Picture 12" descr="103029_contours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2" y="2027"/>
              <a:ext cx="1365" cy="9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 Box 13"/>
            <p:cNvSpPr txBox="1">
              <a:spLocks noChangeAspect="1" noChangeArrowheads="1"/>
            </p:cNvSpPr>
            <p:nvPr/>
          </p:nvSpPr>
          <p:spPr bwMode="auto">
            <a:xfrm>
              <a:off x="3306" y="1970"/>
              <a:ext cx="24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defRPr/>
              </a:pPr>
              <a:r>
                <a:rPr lang="en-US" sz="2400">
                  <a:cs typeface="+mn-cs"/>
                </a:rPr>
                <a:t>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4885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 grouping well-defined?</a:t>
            </a:r>
            <a:endParaRPr lang="en-US" dirty="0"/>
          </a:p>
        </p:txBody>
      </p:sp>
      <p:pic>
        <p:nvPicPr>
          <p:cNvPr id="4" name="Picture 4" descr="1030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3166" y="2225143"/>
            <a:ext cx="2165350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3208866" y="2125130"/>
            <a:ext cx="2220913" cy="1546225"/>
            <a:chOff x="2152" y="753"/>
            <a:chExt cx="1399" cy="974"/>
          </a:xfrm>
        </p:grpSpPr>
        <p:pic>
          <p:nvPicPr>
            <p:cNvPr id="6" name="Picture 6" descr="103029_contour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2" y="816"/>
              <a:ext cx="1365" cy="9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 Box 7"/>
            <p:cNvSpPr txBox="1">
              <a:spLocks noChangeAspect="1" noChangeArrowheads="1"/>
            </p:cNvSpPr>
            <p:nvPr/>
          </p:nvSpPr>
          <p:spPr bwMode="auto">
            <a:xfrm>
              <a:off x="3296" y="753"/>
              <a:ext cx="25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defRPr/>
              </a:pPr>
              <a:r>
                <a:rPr lang="en-US" sz="2400">
                  <a:cs typeface="+mn-cs"/>
                </a:rPr>
                <a:t>A</a:t>
              </a:r>
            </a:p>
          </p:txBody>
        </p:sp>
      </p:grpSp>
      <p:grpSp>
        <p:nvGrpSpPr>
          <p:cNvPr id="8" name="Group 8"/>
          <p:cNvGrpSpPr>
            <a:grpSpLocks/>
          </p:cNvGrpSpPr>
          <p:nvPr/>
        </p:nvGrpSpPr>
        <p:grpSpPr bwMode="auto">
          <a:xfrm>
            <a:off x="783166" y="3749143"/>
            <a:ext cx="2236788" cy="1544637"/>
            <a:chOff x="336" y="1964"/>
            <a:chExt cx="1409" cy="973"/>
          </a:xfrm>
        </p:grpSpPr>
        <p:pic>
          <p:nvPicPr>
            <p:cNvPr id="9" name="Picture 9" descr="103029_contour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" y="2027"/>
              <a:ext cx="1364" cy="9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 Box 10"/>
            <p:cNvSpPr txBox="1">
              <a:spLocks noChangeAspect="1" noChangeArrowheads="1"/>
            </p:cNvSpPr>
            <p:nvPr/>
          </p:nvSpPr>
          <p:spPr bwMode="auto">
            <a:xfrm>
              <a:off x="1501" y="1964"/>
              <a:ext cx="24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defRPr/>
              </a:pPr>
              <a:r>
                <a:rPr lang="en-US" sz="2400" dirty="0">
                  <a:cs typeface="+mn-cs"/>
                </a:rPr>
                <a:t>B</a:t>
              </a:r>
            </a:p>
          </p:txBody>
        </p:sp>
      </p:grpSp>
      <p:grpSp>
        <p:nvGrpSpPr>
          <p:cNvPr id="11" name="Group 11"/>
          <p:cNvGrpSpPr>
            <a:grpSpLocks/>
          </p:cNvGrpSpPr>
          <p:nvPr/>
        </p:nvGrpSpPr>
        <p:grpSpPr bwMode="auto">
          <a:xfrm>
            <a:off x="3221566" y="3749143"/>
            <a:ext cx="2219325" cy="1535112"/>
            <a:chOff x="2152" y="1970"/>
            <a:chExt cx="1398" cy="967"/>
          </a:xfrm>
        </p:grpSpPr>
        <p:pic>
          <p:nvPicPr>
            <p:cNvPr id="12" name="Picture 12" descr="103029_contours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2" y="2027"/>
              <a:ext cx="1365" cy="9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 Box 13"/>
            <p:cNvSpPr txBox="1">
              <a:spLocks noChangeAspect="1" noChangeArrowheads="1"/>
            </p:cNvSpPr>
            <p:nvPr/>
          </p:nvSpPr>
          <p:spPr bwMode="auto">
            <a:xfrm>
              <a:off x="3306" y="1970"/>
              <a:ext cx="24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defRPr/>
              </a:pPr>
              <a:r>
                <a:rPr lang="en-US" sz="2400">
                  <a:cs typeface="+mn-cs"/>
                </a:rPr>
                <a:t>C</a:t>
              </a: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6597650" y="2005011"/>
            <a:ext cx="5029200" cy="3461812"/>
            <a:chOff x="5334000" y="1447800"/>
            <a:chExt cx="3810000" cy="2514600"/>
          </a:xfrm>
        </p:grpSpPr>
        <p:sp>
          <p:nvSpPr>
            <p:cNvPr id="70" name="Rectangle 69"/>
            <p:cNvSpPr>
              <a:spLocks noChangeArrowheads="1"/>
            </p:cNvSpPr>
            <p:nvPr/>
          </p:nvSpPr>
          <p:spPr bwMode="auto">
            <a:xfrm>
              <a:off x="5334000" y="1447800"/>
              <a:ext cx="3733800" cy="2514600"/>
            </a:xfrm>
            <a:prstGeom prst="rect">
              <a:avLst/>
            </a:prstGeom>
            <a:solidFill>
              <a:srgbClr val="3333C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71" name="Oval 18"/>
            <p:cNvSpPr>
              <a:spLocks noChangeArrowheads="1"/>
            </p:cNvSpPr>
            <p:nvPr/>
          </p:nvSpPr>
          <p:spPr bwMode="auto">
            <a:xfrm>
              <a:off x="6877050" y="2014538"/>
              <a:ext cx="152400" cy="152400"/>
            </a:xfrm>
            <a:prstGeom prst="ellips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00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72" name="Oval 19"/>
            <p:cNvSpPr>
              <a:spLocks noChangeArrowheads="1"/>
            </p:cNvSpPr>
            <p:nvPr/>
          </p:nvSpPr>
          <p:spPr bwMode="auto">
            <a:xfrm>
              <a:off x="6877050" y="2471738"/>
              <a:ext cx="152400" cy="152400"/>
            </a:xfrm>
            <a:prstGeom prst="ellips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00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73" name="Oval 20"/>
            <p:cNvSpPr>
              <a:spLocks noChangeArrowheads="1"/>
            </p:cNvSpPr>
            <p:nvPr/>
          </p:nvSpPr>
          <p:spPr bwMode="auto">
            <a:xfrm>
              <a:off x="6419850" y="2471738"/>
              <a:ext cx="152400" cy="152400"/>
            </a:xfrm>
            <a:prstGeom prst="ellips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00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74" name="Oval 21"/>
            <p:cNvSpPr>
              <a:spLocks noChangeArrowheads="1"/>
            </p:cNvSpPr>
            <p:nvPr/>
          </p:nvSpPr>
          <p:spPr bwMode="auto">
            <a:xfrm>
              <a:off x="7639050" y="2471738"/>
              <a:ext cx="152400" cy="152400"/>
            </a:xfrm>
            <a:prstGeom prst="ellips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00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75" name="Text Box 22"/>
            <p:cNvSpPr txBox="1">
              <a:spLocks noChangeArrowheads="1"/>
            </p:cNvSpPr>
            <p:nvPr/>
          </p:nvSpPr>
          <p:spPr bwMode="auto">
            <a:xfrm>
              <a:off x="7097713" y="1981200"/>
              <a:ext cx="381000" cy="1825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</a:rPr>
                <a:t>Image</a:t>
              </a:r>
            </a:p>
          </p:txBody>
        </p:sp>
        <p:sp>
          <p:nvSpPr>
            <p:cNvPr id="76" name="Text Box 23"/>
            <p:cNvSpPr txBox="1">
              <a:spLocks noChangeArrowheads="1"/>
            </p:cNvSpPr>
            <p:nvPr/>
          </p:nvSpPr>
          <p:spPr bwMode="auto">
            <a:xfrm>
              <a:off x="6173788" y="2438400"/>
              <a:ext cx="211137" cy="1825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</a:rPr>
                <a:t>BG</a:t>
              </a:r>
            </a:p>
          </p:txBody>
        </p:sp>
        <p:sp>
          <p:nvSpPr>
            <p:cNvPr id="77" name="Text Box 24"/>
            <p:cNvSpPr txBox="1">
              <a:spLocks noChangeArrowheads="1"/>
            </p:cNvSpPr>
            <p:nvPr/>
          </p:nvSpPr>
          <p:spPr bwMode="auto">
            <a:xfrm>
              <a:off x="7054850" y="2438400"/>
              <a:ext cx="388938" cy="1825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</a:rPr>
                <a:t>L-bird</a:t>
              </a:r>
            </a:p>
          </p:txBody>
        </p:sp>
        <p:sp>
          <p:nvSpPr>
            <p:cNvPr id="78" name="Text Box 25"/>
            <p:cNvSpPr txBox="1">
              <a:spLocks noChangeArrowheads="1"/>
            </p:cNvSpPr>
            <p:nvPr/>
          </p:nvSpPr>
          <p:spPr bwMode="auto">
            <a:xfrm>
              <a:off x="7842250" y="2438400"/>
              <a:ext cx="398463" cy="1825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</a:rPr>
                <a:t>R-bird</a:t>
              </a:r>
            </a:p>
          </p:txBody>
        </p:sp>
        <p:sp>
          <p:nvSpPr>
            <p:cNvPr id="79" name="Oval 26"/>
            <p:cNvSpPr>
              <a:spLocks noChangeArrowheads="1"/>
            </p:cNvSpPr>
            <p:nvPr/>
          </p:nvSpPr>
          <p:spPr bwMode="auto">
            <a:xfrm>
              <a:off x="5689600" y="2928938"/>
              <a:ext cx="152400" cy="152400"/>
            </a:xfrm>
            <a:prstGeom prst="ellips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00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80" name="Oval 27"/>
            <p:cNvSpPr>
              <a:spLocks noChangeArrowheads="1"/>
            </p:cNvSpPr>
            <p:nvPr/>
          </p:nvSpPr>
          <p:spPr bwMode="auto">
            <a:xfrm>
              <a:off x="6021388" y="2928938"/>
              <a:ext cx="152400" cy="152400"/>
            </a:xfrm>
            <a:prstGeom prst="ellips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00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81" name="Oval 28"/>
            <p:cNvSpPr>
              <a:spLocks noChangeArrowheads="1"/>
            </p:cNvSpPr>
            <p:nvPr/>
          </p:nvSpPr>
          <p:spPr bwMode="auto">
            <a:xfrm>
              <a:off x="6343650" y="2928938"/>
              <a:ext cx="152400" cy="152400"/>
            </a:xfrm>
            <a:prstGeom prst="ellips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00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82" name="Text Box 29"/>
            <p:cNvSpPr txBox="1">
              <a:spLocks noChangeArrowheads="1"/>
            </p:cNvSpPr>
            <p:nvPr/>
          </p:nvSpPr>
          <p:spPr bwMode="auto">
            <a:xfrm>
              <a:off x="5562600" y="3079750"/>
              <a:ext cx="312738" cy="1825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</a:rPr>
                <a:t>grass</a:t>
              </a:r>
            </a:p>
          </p:txBody>
        </p:sp>
        <p:sp>
          <p:nvSpPr>
            <p:cNvPr id="83" name="Text Box 30"/>
            <p:cNvSpPr txBox="1">
              <a:spLocks noChangeArrowheads="1"/>
            </p:cNvSpPr>
            <p:nvPr/>
          </p:nvSpPr>
          <p:spPr bwMode="auto">
            <a:xfrm>
              <a:off x="5962650" y="3063875"/>
              <a:ext cx="287338" cy="1825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</a:rPr>
                <a:t>bush</a:t>
              </a:r>
            </a:p>
          </p:txBody>
        </p:sp>
        <p:sp>
          <p:nvSpPr>
            <p:cNvPr id="84" name="Text Box 31"/>
            <p:cNvSpPr txBox="1">
              <a:spLocks noChangeArrowheads="1"/>
            </p:cNvSpPr>
            <p:nvPr/>
          </p:nvSpPr>
          <p:spPr bwMode="auto">
            <a:xfrm>
              <a:off x="7285038" y="3603625"/>
              <a:ext cx="287337" cy="1825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</a:rPr>
                <a:t>head</a:t>
              </a:r>
            </a:p>
          </p:txBody>
        </p:sp>
        <p:cxnSp>
          <p:nvCxnSpPr>
            <p:cNvPr id="85" name="AutoShape 32"/>
            <p:cNvCxnSpPr>
              <a:cxnSpLocks noChangeShapeType="1"/>
            </p:cNvCxnSpPr>
            <p:nvPr/>
          </p:nvCxnSpPr>
          <p:spPr bwMode="auto">
            <a:xfrm flipH="1">
              <a:off x="6550025" y="2152650"/>
              <a:ext cx="457200" cy="333375"/>
            </a:xfrm>
            <a:prstGeom prst="straightConnector1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86" name="AutoShape 33"/>
            <p:cNvCxnSpPr>
              <a:cxnSpLocks noChangeShapeType="1"/>
            </p:cNvCxnSpPr>
            <p:nvPr/>
          </p:nvCxnSpPr>
          <p:spPr bwMode="auto">
            <a:xfrm>
              <a:off x="6953250" y="2197100"/>
              <a:ext cx="0" cy="288925"/>
            </a:xfrm>
            <a:prstGeom prst="straightConnector1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87" name="AutoShape 34"/>
            <p:cNvCxnSpPr>
              <a:cxnSpLocks noChangeShapeType="1"/>
            </p:cNvCxnSpPr>
            <p:nvPr/>
          </p:nvCxnSpPr>
          <p:spPr bwMode="auto">
            <a:xfrm>
              <a:off x="6953250" y="2174875"/>
              <a:ext cx="708025" cy="311150"/>
            </a:xfrm>
            <a:prstGeom prst="straightConnector1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88" name="AutoShape 35"/>
            <p:cNvCxnSpPr>
              <a:cxnSpLocks noChangeShapeType="1"/>
            </p:cNvCxnSpPr>
            <p:nvPr/>
          </p:nvCxnSpPr>
          <p:spPr bwMode="auto">
            <a:xfrm flipH="1">
              <a:off x="6419850" y="2609850"/>
              <a:ext cx="22225" cy="311150"/>
            </a:xfrm>
            <a:prstGeom prst="straightConnector1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89" name="AutoShape 36"/>
            <p:cNvCxnSpPr>
              <a:cxnSpLocks noChangeShapeType="1"/>
            </p:cNvCxnSpPr>
            <p:nvPr/>
          </p:nvCxnSpPr>
          <p:spPr bwMode="auto">
            <a:xfrm flipH="1">
              <a:off x="6097588" y="2609850"/>
              <a:ext cx="344487" cy="311150"/>
            </a:xfrm>
            <a:prstGeom prst="straightConnector1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90" name="AutoShape 37"/>
            <p:cNvCxnSpPr>
              <a:cxnSpLocks noChangeShapeType="1"/>
            </p:cNvCxnSpPr>
            <p:nvPr/>
          </p:nvCxnSpPr>
          <p:spPr bwMode="auto">
            <a:xfrm flipH="1">
              <a:off x="5765800" y="2609850"/>
              <a:ext cx="676275" cy="311150"/>
            </a:xfrm>
            <a:prstGeom prst="straightConnector1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91" name="Oval 38"/>
            <p:cNvSpPr>
              <a:spLocks noChangeArrowheads="1"/>
            </p:cNvSpPr>
            <p:nvPr/>
          </p:nvSpPr>
          <p:spPr bwMode="auto">
            <a:xfrm>
              <a:off x="6800850" y="3005138"/>
              <a:ext cx="152400" cy="152400"/>
            </a:xfrm>
            <a:prstGeom prst="ellips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00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92" name="Oval 39"/>
            <p:cNvSpPr>
              <a:spLocks noChangeArrowheads="1"/>
            </p:cNvSpPr>
            <p:nvPr/>
          </p:nvSpPr>
          <p:spPr bwMode="auto">
            <a:xfrm>
              <a:off x="7105650" y="3005138"/>
              <a:ext cx="152400" cy="152400"/>
            </a:xfrm>
            <a:prstGeom prst="ellips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00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93" name="Oval 40"/>
            <p:cNvSpPr>
              <a:spLocks noChangeArrowheads="1"/>
            </p:cNvSpPr>
            <p:nvPr/>
          </p:nvSpPr>
          <p:spPr bwMode="auto">
            <a:xfrm>
              <a:off x="7410450" y="3005138"/>
              <a:ext cx="152400" cy="152400"/>
            </a:xfrm>
            <a:prstGeom prst="ellips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00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94" name="Oval 41"/>
            <p:cNvSpPr>
              <a:spLocks noChangeArrowheads="1"/>
            </p:cNvSpPr>
            <p:nvPr/>
          </p:nvSpPr>
          <p:spPr bwMode="auto">
            <a:xfrm>
              <a:off x="7029450" y="3462338"/>
              <a:ext cx="152400" cy="152400"/>
            </a:xfrm>
            <a:prstGeom prst="ellips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00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95" name="Oval 42"/>
            <p:cNvSpPr>
              <a:spLocks noChangeArrowheads="1"/>
            </p:cNvSpPr>
            <p:nvPr/>
          </p:nvSpPr>
          <p:spPr bwMode="auto">
            <a:xfrm>
              <a:off x="7258050" y="3462338"/>
              <a:ext cx="152400" cy="152400"/>
            </a:xfrm>
            <a:prstGeom prst="ellips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00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charset="0"/>
                <a:ea typeface="ＭＳ Ｐゴシック" charset="0"/>
              </a:endParaRPr>
            </a:p>
          </p:txBody>
        </p:sp>
        <p:cxnSp>
          <p:nvCxnSpPr>
            <p:cNvPr id="96" name="AutoShape 43"/>
            <p:cNvCxnSpPr>
              <a:cxnSpLocks noChangeShapeType="1"/>
            </p:cNvCxnSpPr>
            <p:nvPr/>
          </p:nvCxnSpPr>
          <p:spPr bwMode="auto">
            <a:xfrm flipH="1">
              <a:off x="6877050" y="2632075"/>
              <a:ext cx="76200" cy="365125"/>
            </a:xfrm>
            <a:prstGeom prst="straightConnector1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97" name="AutoShape 44"/>
            <p:cNvCxnSpPr>
              <a:cxnSpLocks noChangeShapeType="1"/>
            </p:cNvCxnSpPr>
            <p:nvPr/>
          </p:nvCxnSpPr>
          <p:spPr bwMode="auto">
            <a:xfrm>
              <a:off x="6953250" y="2632075"/>
              <a:ext cx="228600" cy="365125"/>
            </a:xfrm>
            <a:prstGeom prst="straightConnector1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98" name="AutoShape 45"/>
            <p:cNvCxnSpPr>
              <a:cxnSpLocks noChangeShapeType="1"/>
            </p:cNvCxnSpPr>
            <p:nvPr/>
          </p:nvCxnSpPr>
          <p:spPr bwMode="auto">
            <a:xfrm>
              <a:off x="6953250" y="2632075"/>
              <a:ext cx="533400" cy="365125"/>
            </a:xfrm>
            <a:prstGeom prst="straightConnector1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99" name="AutoShape 46"/>
            <p:cNvCxnSpPr>
              <a:cxnSpLocks noChangeShapeType="1"/>
            </p:cNvCxnSpPr>
            <p:nvPr/>
          </p:nvCxnSpPr>
          <p:spPr bwMode="auto">
            <a:xfrm flipH="1">
              <a:off x="7105650" y="3165475"/>
              <a:ext cx="76200" cy="288925"/>
            </a:xfrm>
            <a:prstGeom prst="straightConnector1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00" name="AutoShape 47"/>
            <p:cNvCxnSpPr>
              <a:cxnSpLocks noChangeShapeType="1"/>
            </p:cNvCxnSpPr>
            <p:nvPr/>
          </p:nvCxnSpPr>
          <p:spPr bwMode="auto">
            <a:xfrm>
              <a:off x="7181850" y="3165475"/>
              <a:ext cx="152400" cy="288925"/>
            </a:xfrm>
            <a:prstGeom prst="straightConnector1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01" name="Text Box 48"/>
            <p:cNvSpPr txBox="1">
              <a:spLocks noChangeArrowheads="1"/>
            </p:cNvSpPr>
            <p:nvPr/>
          </p:nvSpPr>
          <p:spPr bwMode="auto">
            <a:xfrm>
              <a:off x="6962775" y="3597275"/>
              <a:ext cx="211138" cy="1825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</a:rPr>
                <a:t>eye</a:t>
              </a:r>
            </a:p>
          </p:txBody>
        </p:sp>
        <p:sp>
          <p:nvSpPr>
            <p:cNvPr id="102" name="Text Box 49"/>
            <p:cNvSpPr txBox="1">
              <a:spLocks noChangeArrowheads="1"/>
            </p:cNvSpPr>
            <p:nvPr/>
          </p:nvSpPr>
          <p:spPr bwMode="auto">
            <a:xfrm>
              <a:off x="6750050" y="3140075"/>
              <a:ext cx="287338" cy="1825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</a:rPr>
                <a:t>beak</a:t>
              </a:r>
            </a:p>
          </p:txBody>
        </p:sp>
        <p:sp>
          <p:nvSpPr>
            <p:cNvPr id="103" name="Text Box 50"/>
            <p:cNvSpPr txBox="1">
              <a:spLocks noChangeArrowheads="1"/>
            </p:cNvSpPr>
            <p:nvPr/>
          </p:nvSpPr>
          <p:spPr bwMode="auto">
            <a:xfrm>
              <a:off x="6343650" y="3071813"/>
              <a:ext cx="169863" cy="182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</a:rPr>
                <a:t>far</a:t>
              </a:r>
            </a:p>
          </p:txBody>
        </p:sp>
        <p:sp>
          <p:nvSpPr>
            <p:cNvPr id="104" name="Text Box 51"/>
            <p:cNvSpPr txBox="1">
              <a:spLocks noChangeArrowheads="1"/>
            </p:cNvSpPr>
            <p:nvPr/>
          </p:nvSpPr>
          <p:spPr bwMode="auto">
            <a:xfrm>
              <a:off x="7375525" y="3136900"/>
              <a:ext cx="304800" cy="1825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</a:rPr>
                <a:t>body</a:t>
              </a:r>
            </a:p>
          </p:txBody>
        </p:sp>
        <p:sp>
          <p:nvSpPr>
            <p:cNvPr id="105" name="Text Box 52"/>
            <p:cNvSpPr txBox="1">
              <a:spLocks noChangeArrowheads="1"/>
            </p:cNvSpPr>
            <p:nvPr/>
          </p:nvSpPr>
          <p:spPr bwMode="auto">
            <a:xfrm>
              <a:off x="8310563" y="3624263"/>
              <a:ext cx="287337" cy="182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</a:rPr>
                <a:t>head</a:t>
              </a:r>
            </a:p>
          </p:txBody>
        </p:sp>
        <p:sp>
          <p:nvSpPr>
            <p:cNvPr id="106" name="Oval 53"/>
            <p:cNvSpPr>
              <a:spLocks noChangeArrowheads="1"/>
            </p:cNvSpPr>
            <p:nvPr/>
          </p:nvSpPr>
          <p:spPr bwMode="auto">
            <a:xfrm>
              <a:off x="7826375" y="3025775"/>
              <a:ext cx="152400" cy="152400"/>
            </a:xfrm>
            <a:prstGeom prst="ellips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00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07" name="Oval 54"/>
            <p:cNvSpPr>
              <a:spLocks noChangeArrowheads="1"/>
            </p:cNvSpPr>
            <p:nvPr/>
          </p:nvSpPr>
          <p:spPr bwMode="auto">
            <a:xfrm>
              <a:off x="8131175" y="3025775"/>
              <a:ext cx="152400" cy="152400"/>
            </a:xfrm>
            <a:prstGeom prst="ellips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00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08" name="Oval 55"/>
            <p:cNvSpPr>
              <a:spLocks noChangeArrowheads="1"/>
            </p:cNvSpPr>
            <p:nvPr/>
          </p:nvSpPr>
          <p:spPr bwMode="auto">
            <a:xfrm>
              <a:off x="8435975" y="3025775"/>
              <a:ext cx="152400" cy="152400"/>
            </a:xfrm>
            <a:prstGeom prst="ellips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00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09" name="Oval 56"/>
            <p:cNvSpPr>
              <a:spLocks noChangeArrowheads="1"/>
            </p:cNvSpPr>
            <p:nvPr/>
          </p:nvSpPr>
          <p:spPr bwMode="auto">
            <a:xfrm>
              <a:off x="8054975" y="3482975"/>
              <a:ext cx="152400" cy="152400"/>
            </a:xfrm>
            <a:prstGeom prst="ellips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00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10" name="Oval 57"/>
            <p:cNvSpPr>
              <a:spLocks noChangeArrowheads="1"/>
            </p:cNvSpPr>
            <p:nvPr/>
          </p:nvSpPr>
          <p:spPr bwMode="auto">
            <a:xfrm>
              <a:off x="8283575" y="3482975"/>
              <a:ext cx="152400" cy="152400"/>
            </a:xfrm>
            <a:prstGeom prst="ellips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00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charset="0"/>
                <a:ea typeface="ＭＳ Ｐゴシック" charset="0"/>
              </a:endParaRPr>
            </a:p>
          </p:txBody>
        </p:sp>
        <p:cxnSp>
          <p:nvCxnSpPr>
            <p:cNvPr id="111" name="AutoShape 58"/>
            <p:cNvCxnSpPr>
              <a:cxnSpLocks noChangeShapeType="1"/>
            </p:cNvCxnSpPr>
            <p:nvPr/>
          </p:nvCxnSpPr>
          <p:spPr bwMode="auto">
            <a:xfrm>
              <a:off x="7715250" y="2632075"/>
              <a:ext cx="187325" cy="385763"/>
            </a:xfrm>
            <a:prstGeom prst="straightConnector1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12" name="AutoShape 59"/>
            <p:cNvCxnSpPr>
              <a:cxnSpLocks noChangeShapeType="1"/>
            </p:cNvCxnSpPr>
            <p:nvPr/>
          </p:nvCxnSpPr>
          <p:spPr bwMode="auto">
            <a:xfrm>
              <a:off x="7715250" y="2632075"/>
              <a:ext cx="492125" cy="385763"/>
            </a:xfrm>
            <a:prstGeom prst="straightConnector1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13" name="AutoShape 60"/>
            <p:cNvCxnSpPr>
              <a:cxnSpLocks noChangeShapeType="1"/>
            </p:cNvCxnSpPr>
            <p:nvPr/>
          </p:nvCxnSpPr>
          <p:spPr bwMode="auto">
            <a:xfrm>
              <a:off x="7715250" y="2632075"/>
              <a:ext cx="796925" cy="385763"/>
            </a:xfrm>
            <a:prstGeom prst="straightConnector1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14" name="AutoShape 61"/>
            <p:cNvCxnSpPr>
              <a:cxnSpLocks noChangeShapeType="1"/>
            </p:cNvCxnSpPr>
            <p:nvPr/>
          </p:nvCxnSpPr>
          <p:spPr bwMode="auto">
            <a:xfrm flipH="1">
              <a:off x="8131175" y="3186113"/>
              <a:ext cx="76200" cy="288925"/>
            </a:xfrm>
            <a:prstGeom prst="straightConnector1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15" name="AutoShape 62"/>
            <p:cNvCxnSpPr>
              <a:cxnSpLocks noChangeShapeType="1"/>
            </p:cNvCxnSpPr>
            <p:nvPr/>
          </p:nvCxnSpPr>
          <p:spPr bwMode="auto">
            <a:xfrm>
              <a:off x="8207375" y="3186113"/>
              <a:ext cx="152400" cy="288925"/>
            </a:xfrm>
            <a:prstGeom prst="straightConnector1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16" name="Text Box 63"/>
            <p:cNvSpPr txBox="1">
              <a:spLocks noChangeArrowheads="1"/>
            </p:cNvSpPr>
            <p:nvPr/>
          </p:nvSpPr>
          <p:spPr bwMode="auto">
            <a:xfrm>
              <a:off x="7988300" y="3617913"/>
              <a:ext cx="211138" cy="182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</a:rPr>
                <a:t>eye</a:t>
              </a:r>
            </a:p>
          </p:txBody>
        </p:sp>
        <p:sp>
          <p:nvSpPr>
            <p:cNvPr id="117" name="Text Box 64"/>
            <p:cNvSpPr txBox="1">
              <a:spLocks noChangeArrowheads="1"/>
            </p:cNvSpPr>
            <p:nvPr/>
          </p:nvSpPr>
          <p:spPr bwMode="auto">
            <a:xfrm>
              <a:off x="7775575" y="3160713"/>
              <a:ext cx="287338" cy="182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</a:rPr>
                <a:t>beak</a:t>
              </a:r>
            </a:p>
          </p:txBody>
        </p:sp>
        <p:sp>
          <p:nvSpPr>
            <p:cNvPr id="118" name="Text Box 65"/>
            <p:cNvSpPr txBox="1">
              <a:spLocks noChangeArrowheads="1"/>
            </p:cNvSpPr>
            <p:nvPr/>
          </p:nvSpPr>
          <p:spPr bwMode="auto">
            <a:xfrm>
              <a:off x="8401050" y="3157538"/>
              <a:ext cx="304800" cy="182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</a:rPr>
                <a:t>body</a:t>
              </a:r>
            </a:p>
          </p:txBody>
        </p:sp>
        <p:sp>
          <p:nvSpPr>
            <p:cNvPr id="119" name="Text Box 66"/>
            <p:cNvSpPr txBox="1">
              <a:spLocks noChangeArrowheads="1"/>
            </p:cNvSpPr>
            <p:nvPr/>
          </p:nvSpPr>
          <p:spPr bwMode="auto">
            <a:xfrm>
              <a:off x="5334000" y="1447800"/>
              <a:ext cx="3810000" cy="701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ea typeface="ＭＳ Ｐゴシック" charset="0"/>
                </a:rPr>
                <a:t>Perceptual organization forms a tree:</a:t>
              </a:r>
            </a:p>
          </p:txBody>
        </p:sp>
      </p:grpSp>
      <p:grpSp>
        <p:nvGrpSpPr>
          <p:cNvPr id="122" name="Group 121"/>
          <p:cNvGrpSpPr/>
          <p:nvPr/>
        </p:nvGrpSpPr>
        <p:grpSpPr>
          <a:xfrm>
            <a:off x="7062279" y="2977705"/>
            <a:ext cx="4329398" cy="856559"/>
            <a:chOff x="7062279" y="1961704"/>
            <a:chExt cx="4329398" cy="856559"/>
          </a:xfrm>
        </p:grpSpPr>
        <p:sp>
          <p:nvSpPr>
            <p:cNvPr id="120" name="Freeform 119"/>
            <p:cNvSpPr/>
            <p:nvPr/>
          </p:nvSpPr>
          <p:spPr>
            <a:xfrm>
              <a:off x="7062279" y="2245202"/>
              <a:ext cx="3647313" cy="573061"/>
            </a:xfrm>
            <a:custGeom>
              <a:avLst/>
              <a:gdLst>
                <a:gd name="connsiteX0" fmla="*/ 0 w 3647313"/>
                <a:gd name="connsiteY0" fmla="*/ 294298 h 573061"/>
                <a:gd name="connsiteX1" fmla="*/ 1930400 w 3647313"/>
                <a:gd name="connsiteY1" fmla="*/ 565231 h 573061"/>
                <a:gd name="connsiteX2" fmla="*/ 3572933 w 3647313"/>
                <a:gd name="connsiteY2" fmla="*/ 23365 h 573061"/>
                <a:gd name="connsiteX3" fmla="*/ 3386666 w 3647313"/>
                <a:gd name="connsiteY3" fmla="*/ 91098 h 57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7313" h="573061">
                  <a:moveTo>
                    <a:pt x="0" y="294298"/>
                  </a:moveTo>
                  <a:cubicBezTo>
                    <a:pt x="667455" y="452342"/>
                    <a:pt x="1334911" y="610386"/>
                    <a:pt x="1930400" y="565231"/>
                  </a:cubicBezTo>
                  <a:cubicBezTo>
                    <a:pt x="2525889" y="520076"/>
                    <a:pt x="3330222" y="102387"/>
                    <a:pt x="3572933" y="23365"/>
                  </a:cubicBezTo>
                  <a:cubicBezTo>
                    <a:pt x="3815644" y="-55657"/>
                    <a:pt x="3386666" y="91098"/>
                    <a:pt x="3386666" y="91098"/>
                  </a:cubicBezTo>
                </a:path>
              </a:pathLst>
            </a:cu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10658252" y="1961704"/>
              <a:ext cx="7334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B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29" name="Group 128"/>
          <p:cNvGrpSpPr/>
          <p:nvPr/>
        </p:nvGrpSpPr>
        <p:grpSpPr>
          <a:xfrm>
            <a:off x="7167626" y="2990667"/>
            <a:ext cx="1485307" cy="2326401"/>
            <a:chOff x="7167626" y="1974666"/>
            <a:chExt cx="1485307" cy="2326401"/>
          </a:xfrm>
        </p:grpSpPr>
        <p:sp>
          <p:nvSpPr>
            <p:cNvPr id="123" name="Freeform 122"/>
            <p:cNvSpPr/>
            <p:nvPr/>
          </p:nvSpPr>
          <p:spPr>
            <a:xfrm>
              <a:off x="7382933" y="2336800"/>
              <a:ext cx="1270000" cy="1964267"/>
            </a:xfrm>
            <a:custGeom>
              <a:avLst/>
              <a:gdLst>
                <a:gd name="connsiteX0" fmla="*/ 0 w 1270000"/>
                <a:gd name="connsiteY0" fmla="*/ 0 h 1964267"/>
                <a:gd name="connsiteX1" fmla="*/ 999067 w 1270000"/>
                <a:gd name="connsiteY1" fmla="*/ 846667 h 1964267"/>
                <a:gd name="connsiteX2" fmla="*/ 1270000 w 1270000"/>
                <a:gd name="connsiteY2" fmla="*/ 1964267 h 196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70000" h="1964267">
                  <a:moveTo>
                    <a:pt x="0" y="0"/>
                  </a:moveTo>
                  <a:cubicBezTo>
                    <a:pt x="393700" y="259644"/>
                    <a:pt x="787400" y="519289"/>
                    <a:pt x="999067" y="846667"/>
                  </a:cubicBezTo>
                  <a:cubicBezTo>
                    <a:pt x="1210734" y="1174045"/>
                    <a:pt x="1270000" y="1964267"/>
                    <a:pt x="1270000" y="1964267"/>
                  </a:cubicBezTo>
                </a:path>
              </a:pathLst>
            </a:custGeom>
            <a:no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7167626" y="1974666"/>
              <a:ext cx="437960" cy="3780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C000"/>
                  </a:solidFill>
                </a:rPr>
                <a:t>A</a:t>
              </a:r>
              <a:endParaRPr lang="en-US" b="1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130" name="Group 129"/>
          <p:cNvGrpSpPr/>
          <p:nvPr/>
        </p:nvGrpSpPr>
        <p:grpSpPr>
          <a:xfrm>
            <a:off x="6780170" y="4588934"/>
            <a:ext cx="4429697" cy="404810"/>
            <a:chOff x="6780170" y="3572933"/>
            <a:chExt cx="4429697" cy="404810"/>
          </a:xfrm>
        </p:grpSpPr>
        <p:sp>
          <p:nvSpPr>
            <p:cNvPr id="127" name="Freeform 126"/>
            <p:cNvSpPr/>
            <p:nvPr/>
          </p:nvSpPr>
          <p:spPr>
            <a:xfrm>
              <a:off x="6874933" y="3572933"/>
              <a:ext cx="4334934" cy="84667"/>
            </a:xfrm>
            <a:custGeom>
              <a:avLst/>
              <a:gdLst>
                <a:gd name="connsiteX0" fmla="*/ 0 w 4334934"/>
                <a:gd name="connsiteY0" fmla="*/ 0 h 84667"/>
                <a:gd name="connsiteX1" fmla="*/ 2946400 w 4334934"/>
                <a:gd name="connsiteY1" fmla="*/ 84667 h 84667"/>
                <a:gd name="connsiteX2" fmla="*/ 4334934 w 4334934"/>
                <a:gd name="connsiteY2" fmla="*/ 0 h 84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34934" h="84667">
                  <a:moveTo>
                    <a:pt x="0" y="0"/>
                  </a:moveTo>
                  <a:lnTo>
                    <a:pt x="2946400" y="84667"/>
                  </a:lnTo>
                  <a:cubicBezTo>
                    <a:pt x="3668889" y="84667"/>
                    <a:pt x="4334934" y="0"/>
                    <a:pt x="4334934" y="0"/>
                  </a:cubicBezTo>
                </a:path>
              </a:pathLst>
            </a:custGeom>
            <a:noFill/>
            <a:ln w="57150">
              <a:solidFill>
                <a:srgbClr val="F358E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6780170" y="3599655"/>
              <a:ext cx="437960" cy="3780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358E9"/>
                  </a:solidFill>
                </a:rPr>
                <a:t>C</a:t>
              </a:r>
              <a:endParaRPr lang="en-US" b="1" dirty="0">
                <a:solidFill>
                  <a:srgbClr val="F358E9"/>
                </a:solidFill>
              </a:endParaRPr>
            </a:p>
          </p:txBody>
        </p:sp>
      </p:grpSp>
      <p:sp>
        <p:nvSpPr>
          <p:cNvPr id="131" name="Rectangle 1042"/>
          <p:cNvSpPr>
            <a:spLocks noChangeArrowheads="1"/>
          </p:cNvSpPr>
          <p:nvPr/>
        </p:nvSpPr>
        <p:spPr bwMode="auto">
          <a:xfrm>
            <a:off x="0" y="6276975"/>
            <a:ext cx="91440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hlink"/>
                </a:solidFill>
                <a:cs typeface="+mn-cs"/>
              </a:rPr>
              <a:t>D. Martin, C. Fowlkes, D. Tal, J. Malik. </a:t>
            </a:r>
            <a:r>
              <a:rPr lang="en-US" sz="1600">
                <a:solidFill>
                  <a:schemeClr val="hlink"/>
                </a:solidFill>
                <a:cs typeface="+mn-cs"/>
              </a:rPr>
              <a:t>"A Database of Human Segmented Natural Images and its Application to Evaluating Segmentation Algorithms and Measuring Ecological Statistics", </a:t>
            </a:r>
            <a:r>
              <a:rPr lang="en-US" sz="1600">
                <a:solidFill>
                  <a:schemeClr val="hlink"/>
                </a:solidFill>
                <a:cs typeface="+mn-cs"/>
                <a:hlinkClick r:id="rId6"/>
              </a:rPr>
              <a:t>ICCV</a:t>
            </a:r>
            <a:r>
              <a:rPr lang="en-US" sz="1600">
                <a:solidFill>
                  <a:schemeClr val="hlink"/>
                </a:solidFill>
                <a:cs typeface="+mn-cs"/>
              </a:rPr>
              <a:t>, 2001</a:t>
            </a:r>
          </a:p>
        </p:txBody>
      </p:sp>
    </p:spTree>
    <p:extLst>
      <p:ext uri="{BB962C8B-B14F-4D97-AF65-F5344CB8AC3E}">
        <p14:creationId xmlns:p14="http://schemas.microsoft.com/office/powerpoint/2010/main" val="1070793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Estimating optical flow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Yet another correspondence problem!</a:t>
            </a:r>
          </a:p>
          <a:p>
            <a:r>
              <a:rPr lang="en-US" dirty="0" smtClean="0"/>
              <a:t>But:</a:t>
            </a:r>
          </a:p>
          <a:p>
            <a:pPr lvl="1"/>
            <a:r>
              <a:rPr lang="en-US" dirty="0" smtClean="0"/>
              <a:t>Bad: scene can move</a:t>
            </a:r>
          </a:p>
          <a:p>
            <a:pPr lvl="1"/>
            <a:r>
              <a:rPr lang="en-US" dirty="0" smtClean="0"/>
              <a:t>Good: changes are usually small (classic optical flow problem: &lt;1 pixel)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719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gradients are not enough</a:t>
            </a:r>
            <a:endParaRPr lang="en-US" dirty="0"/>
          </a:p>
        </p:txBody>
      </p:sp>
      <p:pic>
        <p:nvPicPr>
          <p:cNvPr id="5" name="Picture 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1466" y="1993516"/>
            <a:ext cx="2590800" cy="3768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1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19331" y="1993516"/>
            <a:ext cx="2980269" cy="3793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1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rame 6"/>
          <p:cNvSpPr/>
          <p:nvPr/>
        </p:nvSpPr>
        <p:spPr>
          <a:xfrm>
            <a:off x="2878667" y="3674533"/>
            <a:ext cx="372533" cy="4572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Donut 7"/>
          <p:cNvSpPr/>
          <p:nvPr/>
        </p:nvSpPr>
        <p:spPr>
          <a:xfrm>
            <a:off x="7941733" y="2709333"/>
            <a:ext cx="1320800" cy="1253067"/>
          </a:xfrm>
          <a:prstGeom prst="donut">
            <a:avLst>
              <a:gd name="adj" fmla="val 87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Donut 8"/>
          <p:cNvSpPr/>
          <p:nvPr/>
        </p:nvSpPr>
        <p:spPr>
          <a:xfrm>
            <a:off x="8297334" y="3962401"/>
            <a:ext cx="1320800" cy="1253067"/>
          </a:xfrm>
          <a:prstGeom prst="donut">
            <a:avLst>
              <a:gd name="adj" fmla="val 87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900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gradients are not enough</a:t>
            </a:r>
            <a:endParaRPr lang="en-US" dirty="0"/>
          </a:p>
        </p:txBody>
      </p:sp>
      <p:pic>
        <p:nvPicPr>
          <p:cNvPr id="5" name="Picture 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1466" y="1993516"/>
            <a:ext cx="2590800" cy="3768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1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19331" y="1993516"/>
            <a:ext cx="2980269" cy="3793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1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rame 6"/>
          <p:cNvSpPr/>
          <p:nvPr/>
        </p:nvSpPr>
        <p:spPr>
          <a:xfrm>
            <a:off x="2878667" y="3674533"/>
            <a:ext cx="372533" cy="4572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7653867" y="1964267"/>
            <a:ext cx="1845733" cy="3826933"/>
          </a:xfrm>
          <a:custGeom>
            <a:avLst/>
            <a:gdLst>
              <a:gd name="connsiteX0" fmla="*/ 1473200 w 1845733"/>
              <a:gd name="connsiteY0" fmla="*/ 0 h 3826933"/>
              <a:gd name="connsiteX1" fmla="*/ 186266 w 1845733"/>
              <a:gd name="connsiteY1" fmla="*/ 3048000 h 3826933"/>
              <a:gd name="connsiteX2" fmla="*/ 0 w 1845733"/>
              <a:gd name="connsiteY2" fmla="*/ 3826933 h 3826933"/>
              <a:gd name="connsiteX3" fmla="*/ 1828800 w 1845733"/>
              <a:gd name="connsiteY3" fmla="*/ 3826933 h 3826933"/>
              <a:gd name="connsiteX4" fmla="*/ 1845733 w 1845733"/>
              <a:gd name="connsiteY4" fmla="*/ 33866 h 3826933"/>
              <a:gd name="connsiteX5" fmla="*/ 1473200 w 1845733"/>
              <a:gd name="connsiteY5" fmla="*/ 0 h 3826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45733" h="3826933">
                <a:moveTo>
                  <a:pt x="1473200" y="0"/>
                </a:moveTo>
                <a:lnTo>
                  <a:pt x="186266" y="3048000"/>
                </a:lnTo>
                <a:lnTo>
                  <a:pt x="0" y="3826933"/>
                </a:lnTo>
                <a:lnTo>
                  <a:pt x="1828800" y="3826933"/>
                </a:lnTo>
                <a:cubicBezTo>
                  <a:pt x="1834444" y="2562577"/>
                  <a:pt x="1840089" y="1298222"/>
                  <a:pt x="1845733" y="33866"/>
                </a:cubicBezTo>
                <a:lnTo>
                  <a:pt x="1473200" y="0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6519333" y="1964267"/>
            <a:ext cx="2607734" cy="3843866"/>
          </a:xfrm>
          <a:custGeom>
            <a:avLst/>
            <a:gdLst>
              <a:gd name="connsiteX0" fmla="*/ 16934 w 2607734"/>
              <a:gd name="connsiteY0" fmla="*/ 16933 h 3843866"/>
              <a:gd name="connsiteX1" fmla="*/ 0 w 2607734"/>
              <a:gd name="connsiteY1" fmla="*/ 3843866 h 3843866"/>
              <a:gd name="connsiteX2" fmla="*/ 1185334 w 2607734"/>
              <a:gd name="connsiteY2" fmla="*/ 3843866 h 3843866"/>
              <a:gd name="connsiteX3" fmla="*/ 1337734 w 2607734"/>
              <a:gd name="connsiteY3" fmla="*/ 3014133 h 3843866"/>
              <a:gd name="connsiteX4" fmla="*/ 2607734 w 2607734"/>
              <a:gd name="connsiteY4" fmla="*/ 0 h 3843866"/>
              <a:gd name="connsiteX5" fmla="*/ 16934 w 2607734"/>
              <a:gd name="connsiteY5" fmla="*/ 16933 h 3843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07734" h="3843866">
                <a:moveTo>
                  <a:pt x="16934" y="16933"/>
                </a:moveTo>
                <a:cubicBezTo>
                  <a:pt x="11289" y="1292577"/>
                  <a:pt x="5645" y="2568222"/>
                  <a:pt x="0" y="3843866"/>
                </a:cubicBezTo>
                <a:lnTo>
                  <a:pt x="1185334" y="3843866"/>
                </a:lnTo>
                <a:lnTo>
                  <a:pt x="1337734" y="3014133"/>
                </a:lnTo>
                <a:lnTo>
                  <a:pt x="2607734" y="0"/>
                </a:lnTo>
                <a:lnTo>
                  <a:pt x="16934" y="16933"/>
                </a:lnTo>
                <a:close/>
              </a:path>
            </a:pathLst>
          </a:cu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449733" y="4131733"/>
            <a:ext cx="86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Polka dots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154332" y="3554567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Plain</a:t>
            </a:r>
            <a:endParaRPr lang="en-US" dirty="0"/>
          </a:p>
        </p:txBody>
      </p:sp>
      <p:sp>
        <p:nvSpPr>
          <p:cNvPr id="12" name="Left Arrow Callout 11"/>
          <p:cNvSpPr/>
          <p:nvPr/>
        </p:nvSpPr>
        <p:spPr>
          <a:xfrm>
            <a:off x="9076266" y="3903133"/>
            <a:ext cx="1693333" cy="1173019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“Texture”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41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texture?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583" y="1540933"/>
            <a:ext cx="2667000" cy="355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8583" y="1746251"/>
            <a:ext cx="2525541" cy="16806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8583" y="3607858"/>
            <a:ext cx="2543036" cy="16922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5583" y="1764242"/>
            <a:ext cx="2711240" cy="16626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5583" y="3551891"/>
            <a:ext cx="2711240" cy="180420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43684" y="1593648"/>
            <a:ext cx="3156733" cy="20552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74791" y="3782483"/>
            <a:ext cx="2694517" cy="179307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38200" y="5960533"/>
            <a:ext cx="1051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Same thing repeated over and over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14515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texture?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86845"/>
            <a:ext cx="12192000" cy="386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31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err="1" smtClean="0">
                <a:cs typeface="+mj-cs"/>
              </a:rPr>
              <a:t>Julesz</a:t>
            </a:r>
            <a:r>
              <a:rPr lang="ja-JP" altLang="en-US" dirty="0" smtClean="0">
                <a:latin typeface="Arial"/>
                <a:cs typeface="+mj-cs"/>
              </a:rPr>
              <a:t>’</a:t>
            </a:r>
            <a:r>
              <a:rPr lang="en-US" dirty="0" smtClean="0">
                <a:cs typeface="+mj-cs"/>
              </a:rPr>
              <a:t>s </a:t>
            </a:r>
            <a:r>
              <a:rPr lang="en-US" dirty="0" err="1" smtClean="0">
                <a:cs typeface="+mj-cs"/>
              </a:rPr>
              <a:t>texton</a:t>
            </a:r>
            <a:r>
              <a:rPr lang="en-US" dirty="0" smtClean="0">
                <a:cs typeface="+mj-cs"/>
              </a:rPr>
              <a:t> theory</a:t>
            </a:r>
          </a:p>
        </p:txBody>
      </p:sp>
      <p:sp>
        <p:nvSpPr>
          <p:cNvPr id="99328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smtClean="0">
                <a:ea typeface="ＭＳ Ｐゴシック" charset="0"/>
              </a:rPr>
              <a:t>Two modes of human vision</a:t>
            </a:r>
          </a:p>
          <a:p>
            <a:pPr lvl="1">
              <a:defRPr/>
            </a:pPr>
            <a:r>
              <a:rPr lang="en-US" i="1" dirty="0">
                <a:ea typeface="ＭＳ Ｐゴシック" charset="0"/>
              </a:rPr>
              <a:t>Attentive vision</a:t>
            </a:r>
            <a:r>
              <a:rPr lang="en-US" dirty="0">
                <a:ea typeface="ＭＳ Ｐゴシック" charset="0"/>
              </a:rPr>
              <a:t> - serial search by focal attention in 50 </a:t>
            </a:r>
            <a:r>
              <a:rPr lang="en-US" dirty="0" err="1">
                <a:ea typeface="ＭＳ Ｐゴシック" charset="0"/>
              </a:rPr>
              <a:t>ms</a:t>
            </a:r>
            <a:r>
              <a:rPr lang="en-US" dirty="0">
                <a:ea typeface="ＭＳ Ｐゴシック" charset="0"/>
              </a:rPr>
              <a:t> steps limited to a small aperture as in form </a:t>
            </a:r>
            <a:r>
              <a:rPr lang="en-US" dirty="0" smtClean="0">
                <a:ea typeface="ＭＳ Ｐゴシック" charset="0"/>
              </a:rPr>
              <a:t>recognition</a:t>
            </a:r>
            <a:endParaRPr lang="en-US" i="1" dirty="0" smtClean="0">
              <a:ea typeface="ＭＳ Ｐゴシック" charset="0"/>
            </a:endParaRPr>
          </a:p>
          <a:p>
            <a:pPr lvl="1">
              <a:defRPr/>
            </a:pPr>
            <a:r>
              <a:rPr lang="en-US" i="1" dirty="0" smtClean="0">
                <a:ea typeface="ＭＳ Ｐゴシック" charset="0"/>
              </a:rPr>
              <a:t>Pre-attentive </a:t>
            </a:r>
            <a:r>
              <a:rPr lang="en-US" i="1" dirty="0">
                <a:ea typeface="ＭＳ Ｐゴシック" charset="0"/>
              </a:rPr>
              <a:t>vision</a:t>
            </a:r>
            <a:r>
              <a:rPr lang="en-US" dirty="0">
                <a:ea typeface="ＭＳ Ｐゴシック" charset="0"/>
              </a:rPr>
              <a:t> - parallel, instantaneous, without scrutiny, independent of the number of patterns</a:t>
            </a:r>
          </a:p>
          <a:p>
            <a:pPr marL="609600" indent="-609600" algn="l">
              <a:buFontTx/>
              <a:buAutoNum type="arabicPeriod"/>
              <a:defRPr/>
            </a:pPr>
            <a:endParaRPr lang="en-US" sz="2000" dirty="0">
              <a:ea typeface="ＭＳ Ｐゴシック" charset="0"/>
            </a:endParaRPr>
          </a:p>
          <a:p>
            <a:pPr marL="609600" indent="-609600" algn="l">
              <a:buFontTx/>
              <a:buAutoNum type="arabicPeriod"/>
              <a:defRPr/>
            </a:pPr>
            <a:endParaRPr lang="en-US" dirty="0">
              <a:latin typeface="Times New Roman" charset="0"/>
              <a:ea typeface="ＭＳ Ｐゴシック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	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795567-1526-2E49-96AD-A0A2FC5F87FC}" type="slidenum">
              <a:rPr lang="en-US"/>
              <a:pPr>
                <a:defRPr/>
              </a:pPr>
              <a:t>24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2492" y="3682968"/>
            <a:ext cx="3107267" cy="28559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2058" y="3663765"/>
            <a:ext cx="3023985" cy="305771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6445528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222222"/>
                </a:solidFill>
                <a:latin typeface="Arial" charset="0"/>
              </a:rPr>
              <a:t>Julesz</a:t>
            </a:r>
            <a:r>
              <a:rPr lang="en-US" dirty="0">
                <a:solidFill>
                  <a:srgbClr val="222222"/>
                </a:solidFill>
                <a:latin typeface="Arial" charset="0"/>
              </a:rPr>
              <a:t>, Bela. "</a:t>
            </a:r>
            <a:r>
              <a:rPr lang="en-US" dirty="0" err="1">
                <a:solidFill>
                  <a:srgbClr val="222222"/>
                </a:solidFill>
                <a:latin typeface="Arial" charset="0"/>
              </a:rPr>
              <a:t>Textons</a:t>
            </a:r>
            <a:r>
              <a:rPr lang="en-US" dirty="0">
                <a:solidFill>
                  <a:srgbClr val="222222"/>
                </a:solidFill>
                <a:latin typeface="Arial" charset="0"/>
              </a:rPr>
              <a:t>, the elements of texture perception, and their interactions." </a:t>
            </a:r>
            <a:r>
              <a:rPr lang="en-US" i="1" dirty="0">
                <a:solidFill>
                  <a:srgbClr val="222222"/>
                </a:solidFill>
                <a:latin typeface="Arial" charset="0"/>
              </a:rPr>
              <a:t>Nature</a:t>
            </a:r>
            <a:r>
              <a:rPr lang="en-US" dirty="0">
                <a:solidFill>
                  <a:srgbClr val="222222"/>
                </a:solidFill>
                <a:latin typeface="Arial" charset="0"/>
              </a:rPr>
              <a:t> 290.5802 (1981): 91-97.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72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Julesz’s</a:t>
            </a:r>
            <a:r>
              <a:rPr lang="en-US" dirty="0" smtClean="0"/>
              <a:t> </a:t>
            </a:r>
            <a:r>
              <a:rPr lang="en-US" dirty="0" err="1" smtClean="0"/>
              <a:t>texton</a:t>
            </a:r>
            <a:r>
              <a:rPr lang="en-US" dirty="0" smtClean="0"/>
              <a:t> theory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texture properties are detected in </a:t>
            </a:r>
            <a:r>
              <a:rPr lang="en-US" i="1" dirty="0" smtClean="0"/>
              <a:t>pre-attentive vision?</a:t>
            </a:r>
            <a:endParaRPr lang="en-US" dirty="0" smtClean="0"/>
          </a:p>
          <a:p>
            <a:r>
              <a:rPr lang="en-US" dirty="0" smtClean="0"/>
              <a:t>Distributions of some elements</a:t>
            </a:r>
          </a:p>
          <a:p>
            <a:pPr lvl="1"/>
            <a:r>
              <a:rPr lang="en-US" dirty="0" smtClean="0"/>
              <a:t>Elongated blobs of specific orientations, widths, lengths</a:t>
            </a:r>
          </a:p>
          <a:p>
            <a:pPr lvl="1"/>
            <a:r>
              <a:rPr lang="en-US" dirty="0" smtClean="0"/>
              <a:t>Terminators (ends of line segments)</a:t>
            </a:r>
          </a:p>
          <a:p>
            <a:pPr lvl="1"/>
            <a:r>
              <a:rPr lang="en-US" dirty="0" smtClean="0"/>
              <a:t>Crossings of line segments</a:t>
            </a:r>
          </a:p>
        </p:txBody>
      </p:sp>
      <p:sp>
        <p:nvSpPr>
          <p:cNvPr id="5" name="Left Arrow Callout 4"/>
          <p:cNvSpPr/>
          <p:nvPr/>
        </p:nvSpPr>
        <p:spPr>
          <a:xfrm>
            <a:off x="9362364" y="2634018"/>
            <a:ext cx="1991436" cy="1146412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Textons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54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Bringing </a:t>
            </a:r>
            <a:r>
              <a:rPr lang="en-US" dirty="0" err="1" smtClean="0"/>
              <a:t>textons</a:t>
            </a:r>
            <a:r>
              <a:rPr lang="en-US" dirty="0" smtClean="0"/>
              <a:t> to computer vision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 smtClean="0"/>
              <a:t>Define a “vocabulary” of </a:t>
            </a:r>
            <a:r>
              <a:rPr lang="en-US" dirty="0" err="1" smtClean="0"/>
              <a:t>textons</a:t>
            </a:r>
            <a:endParaRPr lang="en-US" dirty="0" smtClean="0"/>
          </a:p>
          <a:p>
            <a:r>
              <a:rPr lang="en-US" dirty="0" smtClean="0"/>
              <a:t>Describe texture by a distribution of different </a:t>
            </a:r>
            <a:r>
              <a:rPr lang="en-US" dirty="0" err="1" smtClean="0"/>
              <a:t>textons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734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Bringing </a:t>
            </a:r>
            <a:r>
              <a:rPr lang="en-US" dirty="0" err="1" smtClean="0"/>
              <a:t>textons</a:t>
            </a:r>
            <a:r>
              <a:rPr lang="en-US" dirty="0" smtClean="0"/>
              <a:t> to computer vision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b="1" dirty="0" smtClean="0"/>
              <a:t>Define a “vocabulary” of </a:t>
            </a:r>
            <a:r>
              <a:rPr lang="en-US" b="1" dirty="0" err="1" smtClean="0"/>
              <a:t>textons</a:t>
            </a:r>
            <a:endParaRPr lang="en-US" b="1" dirty="0" smtClean="0"/>
          </a:p>
          <a:p>
            <a:r>
              <a:rPr lang="en-US" dirty="0" smtClean="0"/>
              <a:t>Describe texture by a distribution of different </a:t>
            </a:r>
            <a:r>
              <a:rPr lang="en-US" dirty="0" err="1" smtClean="0"/>
              <a:t>textons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Picture 3" descr="F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6"/>
          <a:stretch>
            <a:fillRect/>
          </a:stretch>
        </p:blipFill>
        <p:spPr bwMode="auto">
          <a:xfrm>
            <a:off x="3314700" y="2755252"/>
            <a:ext cx="5562600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635" y="4631267"/>
            <a:ext cx="2525541" cy="1680633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3443785" y="4956811"/>
            <a:ext cx="5433515" cy="9553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Convolve with filter bank</a:t>
            </a:r>
            <a:endParaRPr lang="en-US" dirty="0"/>
          </a:p>
        </p:txBody>
      </p:sp>
      <p:sp>
        <p:nvSpPr>
          <p:cNvPr id="8" name="Cube 7"/>
          <p:cNvSpPr/>
          <p:nvPr/>
        </p:nvSpPr>
        <p:spPr>
          <a:xfrm>
            <a:off x="9594376" y="4326340"/>
            <a:ext cx="1759424" cy="1585814"/>
          </a:xfrm>
          <a:prstGeom prst="cube">
            <a:avLst>
              <a:gd name="adj" fmla="val 11230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Filter responses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32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Bringing </a:t>
            </a:r>
            <a:r>
              <a:rPr lang="en-US" dirty="0" err="1" smtClean="0"/>
              <a:t>textons</a:t>
            </a:r>
            <a:r>
              <a:rPr lang="en-US" dirty="0" smtClean="0"/>
              <a:t> to computer vision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b="1" dirty="0" smtClean="0"/>
              <a:t>Define a “vocabulary” of </a:t>
            </a:r>
            <a:r>
              <a:rPr lang="en-US" b="1" dirty="0" err="1" smtClean="0"/>
              <a:t>textons</a:t>
            </a:r>
            <a:endParaRPr lang="en-US" b="1" dirty="0" smtClean="0"/>
          </a:p>
          <a:p>
            <a:r>
              <a:rPr lang="en-US" dirty="0" smtClean="0"/>
              <a:t>Describe texture by a distribution of different </a:t>
            </a:r>
            <a:r>
              <a:rPr lang="en-US" dirty="0" err="1" smtClean="0"/>
              <a:t>textons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768" y="2792660"/>
            <a:ext cx="2525541" cy="1680633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3198125" y="3155306"/>
            <a:ext cx="1810603" cy="9553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Convolve with filter bank</a:t>
            </a:r>
            <a:endParaRPr lang="en-US" dirty="0"/>
          </a:p>
        </p:txBody>
      </p:sp>
      <p:sp>
        <p:nvSpPr>
          <p:cNvPr id="8" name="Cube 7"/>
          <p:cNvSpPr/>
          <p:nvPr/>
        </p:nvSpPr>
        <p:spPr>
          <a:xfrm>
            <a:off x="5374159" y="3005335"/>
            <a:ext cx="1759424" cy="1585814"/>
          </a:xfrm>
          <a:prstGeom prst="cube">
            <a:avLst>
              <a:gd name="adj" fmla="val 11230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Filter responses</a:t>
            </a:r>
            <a:endParaRPr lang="en-US"/>
          </a:p>
        </p:txBody>
      </p:sp>
      <p:sp>
        <p:nvSpPr>
          <p:cNvPr id="9" name="Cube 8"/>
          <p:cNvSpPr/>
          <p:nvPr/>
        </p:nvSpPr>
        <p:spPr>
          <a:xfrm>
            <a:off x="5374159" y="5147706"/>
            <a:ext cx="1759424" cy="1585814"/>
          </a:xfrm>
          <a:prstGeom prst="cube">
            <a:avLst>
              <a:gd name="adj" fmla="val 11230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Filter responses</a:t>
            </a:r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940" y="5038509"/>
            <a:ext cx="2711240" cy="1804207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>
          <a:xfrm>
            <a:off x="3252716" y="5499898"/>
            <a:ext cx="1810603" cy="9553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Convolve with filter bank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50878" y="4473293"/>
            <a:ext cx="1337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sz="3600" dirty="0" smtClean="0"/>
              <a:t>…</a:t>
            </a:r>
            <a:endParaRPr lang="en-US" sz="3600" dirty="0"/>
          </a:p>
        </p:txBody>
      </p:sp>
      <p:sp>
        <p:nvSpPr>
          <p:cNvPr id="12" name="Can 11"/>
          <p:cNvSpPr/>
          <p:nvPr/>
        </p:nvSpPr>
        <p:spPr>
          <a:xfrm>
            <a:off x="8475260" y="4001294"/>
            <a:ext cx="1644124" cy="2031016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Collection of </a:t>
            </a:r>
            <a:r>
              <a:rPr lang="en-US" i="1" dirty="0" smtClean="0"/>
              <a:t>pixel feature vectors </a:t>
            </a:r>
            <a:endParaRPr lang="en-US" dirty="0"/>
          </a:p>
        </p:txBody>
      </p:sp>
      <p:sp>
        <p:nvSpPr>
          <p:cNvPr id="13" name="Right Arrow 12"/>
          <p:cNvSpPr/>
          <p:nvPr/>
        </p:nvSpPr>
        <p:spPr>
          <a:xfrm rot="1940297">
            <a:off x="7383439" y="3821373"/>
            <a:ext cx="736979" cy="6519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 rot="19262211">
            <a:off x="7358055" y="5646454"/>
            <a:ext cx="736979" cy="6519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23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Bringing </a:t>
            </a:r>
            <a:r>
              <a:rPr lang="en-US" dirty="0" err="1" smtClean="0"/>
              <a:t>textons</a:t>
            </a:r>
            <a:r>
              <a:rPr lang="en-US" dirty="0" smtClean="0"/>
              <a:t> to computer vision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b="1" dirty="0" smtClean="0"/>
              <a:t>Define a “vocabulary” of </a:t>
            </a:r>
            <a:r>
              <a:rPr lang="en-US" b="1" dirty="0" err="1" smtClean="0"/>
              <a:t>textons</a:t>
            </a:r>
            <a:endParaRPr lang="en-US" b="1" dirty="0" smtClean="0"/>
          </a:p>
          <a:p>
            <a:r>
              <a:rPr lang="en-US" dirty="0" smtClean="0"/>
              <a:t>Describe texture by a distribution of different </a:t>
            </a:r>
            <a:r>
              <a:rPr lang="en-US" dirty="0" err="1" smtClean="0"/>
              <a:t>textons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12" name="Can 11"/>
          <p:cNvSpPr/>
          <p:nvPr/>
        </p:nvSpPr>
        <p:spPr>
          <a:xfrm>
            <a:off x="2483893" y="3755634"/>
            <a:ext cx="1644124" cy="2031016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Collection of </a:t>
            </a:r>
            <a:r>
              <a:rPr lang="en-US" i="1" dirty="0" smtClean="0"/>
              <a:t>pixel feature vectors </a:t>
            </a:r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>
            <a:off x="4763069" y="4517409"/>
            <a:ext cx="1774209" cy="8871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k-means</a:t>
            </a:r>
            <a:endParaRPr lang="en-US" dirty="0"/>
          </a:p>
        </p:txBody>
      </p:sp>
      <p:sp>
        <p:nvSpPr>
          <p:cNvPr id="15" name="Can 14"/>
          <p:cNvSpPr/>
          <p:nvPr/>
        </p:nvSpPr>
        <p:spPr>
          <a:xfrm>
            <a:off x="7133583" y="4606119"/>
            <a:ext cx="1214651" cy="627797"/>
          </a:xfrm>
          <a:prstGeom prst="can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Textons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67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556000" y="3911600"/>
            <a:ext cx="4944533" cy="89746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Optical flow constraint equation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085975"/>
          </a:xfrm>
        </p:spPr>
        <p:txBody>
          <a:bodyPr/>
          <a:lstStyle/>
          <a:p>
            <a:r>
              <a:rPr lang="en-US" dirty="0" smtClean="0"/>
              <a:t>Image intensity </a:t>
            </a:r>
            <a:r>
              <a:rPr lang="en-US" i="1" dirty="0" smtClean="0"/>
              <a:t>continuous </a:t>
            </a:r>
            <a:r>
              <a:rPr lang="en-US" dirty="0" smtClean="0"/>
              <a:t>function of x, y, t</a:t>
            </a:r>
          </a:p>
          <a:p>
            <a:r>
              <a:rPr lang="en-US" dirty="0" smtClean="0"/>
              <a:t>In time </a:t>
            </a:r>
            <a:r>
              <a:rPr lang="en-US" dirty="0" err="1" smtClean="0"/>
              <a:t>dt</a:t>
            </a:r>
            <a:r>
              <a:rPr lang="en-US" dirty="0" smtClean="0"/>
              <a:t>, pixel (</a:t>
            </a:r>
            <a:r>
              <a:rPr lang="en-US" dirty="0" err="1" smtClean="0"/>
              <a:t>x,y,t</a:t>
            </a:r>
            <a:r>
              <a:rPr lang="en-US" dirty="0" smtClean="0"/>
              <a:t>) moves to (x + dx, y + </a:t>
            </a:r>
            <a:r>
              <a:rPr lang="en-US" dirty="0" err="1" smtClean="0"/>
              <a:t>dy</a:t>
            </a:r>
            <a:r>
              <a:rPr lang="en-US" dirty="0" smtClean="0"/>
              <a:t>, t + </a:t>
            </a:r>
            <a:r>
              <a:rPr lang="en-US" dirty="0" err="1" smtClean="0"/>
              <a:t>dt</a:t>
            </a:r>
            <a:r>
              <a:rPr lang="en-US" dirty="0" smtClean="0"/>
              <a:t>)</a:t>
            </a:r>
          </a:p>
          <a:p>
            <a:r>
              <a:rPr lang="en-US" dirty="0" smtClean="0"/>
              <a:t>Want:  I(</a:t>
            </a:r>
            <a:r>
              <a:rPr lang="en-US" dirty="0" err="1" smtClean="0"/>
              <a:t>x+dx</a:t>
            </a:r>
            <a:r>
              <a:rPr lang="en-US" dirty="0" smtClean="0"/>
              <a:t>, y + </a:t>
            </a:r>
            <a:r>
              <a:rPr lang="en-US" dirty="0" err="1" smtClean="0"/>
              <a:t>dy</a:t>
            </a:r>
            <a:r>
              <a:rPr lang="en-US" dirty="0" smtClean="0"/>
              <a:t>, </a:t>
            </a:r>
            <a:r>
              <a:rPr lang="en-US" dirty="0" err="1" smtClean="0"/>
              <a:t>t+dt</a:t>
            </a:r>
            <a:r>
              <a:rPr lang="en-US" dirty="0" smtClean="0"/>
              <a:t>) </a:t>
            </a:r>
            <a:r>
              <a:rPr lang="en-US" dirty="0"/>
              <a:t>=</a:t>
            </a:r>
            <a:r>
              <a:rPr lang="en-US" dirty="0" smtClean="0"/>
              <a:t> I(</a:t>
            </a:r>
            <a:r>
              <a:rPr lang="en-US" dirty="0" err="1" smtClean="0"/>
              <a:t>x,y,t</a:t>
            </a:r>
            <a:r>
              <a:rPr lang="en-US" dirty="0" smtClean="0"/>
              <a:t>)</a:t>
            </a:r>
          </a:p>
          <a:p>
            <a:endParaRPr lang="en-US" baseline="30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9900" y="4165600"/>
            <a:ext cx="3632200" cy="4572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7286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Bringing </a:t>
            </a:r>
            <a:r>
              <a:rPr lang="en-US" dirty="0" err="1" smtClean="0"/>
              <a:t>textons</a:t>
            </a:r>
            <a:r>
              <a:rPr lang="en-US" dirty="0" smtClean="0"/>
              <a:t> to computer vision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327008"/>
          </a:xfrm>
        </p:spPr>
        <p:txBody>
          <a:bodyPr/>
          <a:lstStyle/>
          <a:p>
            <a:r>
              <a:rPr lang="en-US" dirty="0" smtClean="0"/>
              <a:t>Define a “vocabulary” of </a:t>
            </a:r>
            <a:r>
              <a:rPr lang="en-US" dirty="0" err="1" smtClean="0"/>
              <a:t>textons</a:t>
            </a:r>
            <a:endParaRPr lang="en-US" dirty="0" smtClean="0"/>
          </a:p>
          <a:p>
            <a:r>
              <a:rPr lang="en-US" b="1" dirty="0" smtClean="0"/>
              <a:t>Describe texture by a distribution of different </a:t>
            </a:r>
            <a:r>
              <a:rPr lang="en-US" b="1" dirty="0" err="1" smtClean="0"/>
              <a:t>textons</a:t>
            </a:r>
            <a:endParaRPr lang="en-US" b="1" dirty="0" smtClean="0"/>
          </a:p>
          <a:p>
            <a:endParaRPr lang="en-US" dirty="0"/>
          </a:p>
        </p:txBody>
      </p:sp>
      <p:pic>
        <p:nvPicPr>
          <p:cNvPr id="7" name="Picture 6" descr="rec28-033_gt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752" y="4259262"/>
            <a:ext cx="22098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paper_label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194" y="4259262"/>
            <a:ext cx="2209800" cy="205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n 8"/>
          <p:cNvSpPr/>
          <p:nvPr/>
        </p:nvSpPr>
        <p:spPr>
          <a:xfrm>
            <a:off x="6093157" y="2841779"/>
            <a:ext cx="1214651" cy="627797"/>
          </a:xfrm>
          <a:prstGeom prst="can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Textons</a:t>
            </a:r>
            <a:endParaRPr lang="en-US" dirty="0"/>
          </a:p>
        </p:txBody>
      </p:sp>
      <p:sp>
        <p:nvSpPr>
          <p:cNvPr id="5" name="Right Arrow 4"/>
          <p:cNvSpPr/>
          <p:nvPr/>
        </p:nvSpPr>
        <p:spPr>
          <a:xfrm>
            <a:off x="4067033" y="5145206"/>
            <a:ext cx="1105468" cy="4503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5"/>
          <p:cNvSpPr/>
          <p:nvPr/>
        </p:nvSpPr>
        <p:spPr>
          <a:xfrm>
            <a:off x="6502305" y="3576484"/>
            <a:ext cx="396354" cy="6153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8231875" y="5145206"/>
            <a:ext cx="1105468" cy="4503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3" descr="hist0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7343" y="4683720"/>
            <a:ext cx="2619233" cy="1381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9452780" y="4362934"/>
            <a:ext cx="2388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Histogram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-4265" y="6311900"/>
            <a:ext cx="121948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Arial" charset="0"/>
              </a:rPr>
              <a:t>Leung, Thomas, and </a:t>
            </a:r>
            <a:r>
              <a:rPr lang="en-US" dirty="0" err="1">
                <a:solidFill>
                  <a:srgbClr val="222222"/>
                </a:solidFill>
                <a:latin typeface="Arial" charset="0"/>
              </a:rPr>
              <a:t>Jitendra</a:t>
            </a:r>
            <a:r>
              <a:rPr lang="en-US" dirty="0">
                <a:solidFill>
                  <a:srgbClr val="222222"/>
                </a:solidFill>
                <a:latin typeface="Arial" charset="0"/>
              </a:rPr>
              <a:t> Malik. "Representing and recognizing the visual appearance of materials using three-dimensional </a:t>
            </a:r>
            <a:r>
              <a:rPr lang="en-US" dirty="0" err="1">
                <a:solidFill>
                  <a:srgbClr val="222222"/>
                </a:solidFill>
                <a:latin typeface="Arial" charset="0"/>
              </a:rPr>
              <a:t>textons</a:t>
            </a:r>
            <a:r>
              <a:rPr lang="en-US" dirty="0">
                <a:solidFill>
                  <a:srgbClr val="222222"/>
                </a:solidFill>
                <a:latin typeface="Arial" charset="0"/>
              </a:rPr>
              <a:t>." </a:t>
            </a:r>
            <a:r>
              <a:rPr lang="en-US" i="1" dirty="0">
                <a:solidFill>
                  <a:srgbClr val="222222"/>
                </a:solidFill>
                <a:latin typeface="Arial" charset="0"/>
              </a:rPr>
              <a:t>International journal of computer vision</a:t>
            </a:r>
            <a:r>
              <a:rPr lang="en-US" dirty="0">
                <a:solidFill>
                  <a:srgbClr val="222222"/>
                </a:solidFill>
                <a:latin typeface="Arial" charset="0"/>
              </a:rPr>
              <a:t> 43.1 (2001): 29-44.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757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26947"/>
          </a:xfrm>
        </p:spPr>
        <p:txBody>
          <a:bodyPr/>
          <a:lstStyle/>
          <a:p>
            <a:r>
              <a:rPr lang="en-US" dirty="0" err="1" smtClean="0"/>
              <a:t>Textons</a:t>
            </a:r>
            <a:r>
              <a:rPr lang="en-US" dirty="0" smtClean="0"/>
              <a:t> in computer vision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2893328" y="2006221"/>
            <a:ext cx="1883391" cy="7642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Convolve with filter bank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5515973" y="2006221"/>
            <a:ext cx="1883391" cy="7642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Assign to k-means centers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8138618" y="2006221"/>
            <a:ext cx="1883391" cy="7642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Compute histogram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407994" y="2203692"/>
            <a:ext cx="777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Image</a:t>
            </a:r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>
            <a:off x="2185917" y="2203692"/>
            <a:ext cx="614149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4831313" y="2203692"/>
            <a:ext cx="614149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7469875" y="2224585"/>
            <a:ext cx="614149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2881952" y="3646231"/>
            <a:ext cx="1883391" cy="7642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Convolution</a:t>
            </a:r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5504597" y="3646231"/>
            <a:ext cx="1883391" cy="7642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Point-wise non-linearity</a:t>
            </a:r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8127242" y="3646231"/>
            <a:ext cx="1883391" cy="7642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Avg</a:t>
            </a:r>
            <a:r>
              <a:rPr lang="en-US" dirty="0" smtClean="0"/>
              <a:t> pooling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396618" y="3843702"/>
            <a:ext cx="777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Image</a:t>
            </a:r>
            <a:endParaRPr lang="en-US" dirty="0"/>
          </a:p>
        </p:txBody>
      </p:sp>
      <p:sp>
        <p:nvSpPr>
          <p:cNvPr id="15" name="Right Arrow 14"/>
          <p:cNvSpPr/>
          <p:nvPr/>
        </p:nvSpPr>
        <p:spPr>
          <a:xfrm>
            <a:off x="2174541" y="3843702"/>
            <a:ext cx="614149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>
            <a:off x="4819937" y="3843702"/>
            <a:ext cx="614149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>
            <a:off x="7458499" y="3864595"/>
            <a:ext cx="614149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693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/>
      <p:bldP spid="15" grpId="0" animBg="1"/>
      <p:bldP spid="16" grpId="0" animBg="1"/>
      <p:bldP spid="1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Detecting texture boundaries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999462"/>
          </a:xfrm>
        </p:spPr>
        <p:txBody>
          <a:bodyPr/>
          <a:lstStyle/>
          <a:p>
            <a:r>
              <a:rPr lang="en-US" dirty="0" smtClean="0"/>
              <a:t>Problem: gradient captures change from </a:t>
            </a:r>
            <a:r>
              <a:rPr lang="en-US" i="1" dirty="0" smtClean="0"/>
              <a:t>pixel </a:t>
            </a:r>
            <a:r>
              <a:rPr lang="en-US" dirty="0" smtClean="0"/>
              <a:t>to </a:t>
            </a:r>
            <a:r>
              <a:rPr lang="en-US" i="1" dirty="0" smtClean="0"/>
              <a:t>pixel</a:t>
            </a:r>
          </a:p>
          <a:p>
            <a:r>
              <a:rPr lang="en-US" i="1" dirty="0" smtClean="0"/>
              <a:t>But texture property of region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511" y="2988861"/>
            <a:ext cx="4319129" cy="3034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6398882" y="4264381"/>
            <a:ext cx="666654" cy="724385"/>
          </a:xfrm>
          <a:prstGeom prst="ellipse">
            <a:avLst/>
          </a:prstGeom>
          <a:noFill/>
          <a:ln w="54720">
            <a:solidFill>
              <a:srgbClr val="DC2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 flipV="1">
            <a:off x="6413312" y="4506096"/>
            <a:ext cx="652224" cy="220556"/>
          </a:xfrm>
          <a:prstGeom prst="line">
            <a:avLst/>
          </a:prstGeom>
          <a:noFill/>
          <a:ln w="54720">
            <a:solidFill>
              <a:srgbClr val="DC2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023332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Arial" charset="0"/>
              </a:rPr>
              <a:t>Martin, David R., </a:t>
            </a:r>
            <a:r>
              <a:rPr lang="en-US" dirty="0" err="1">
                <a:solidFill>
                  <a:srgbClr val="222222"/>
                </a:solidFill>
                <a:latin typeface="Arial" charset="0"/>
              </a:rPr>
              <a:t>Charless</a:t>
            </a:r>
            <a:r>
              <a:rPr lang="en-US" dirty="0">
                <a:solidFill>
                  <a:srgbClr val="222222"/>
                </a:solidFill>
                <a:latin typeface="Arial" charset="0"/>
              </a:rPr>
              <a:t> C. Fowlkes, and </a:t>
            </a:r>
            <a:r>
              <a:rPr lang="en-US" dirty="0" err="1">
                <a:solidFill>
                  <a:srgbClr val="222222"/>
                </a:solidFill>
                <a:latin typeface="Arial" charset="0"/>
              </a:rPr>
              <a:t>Jitendra</a:t>
            </a:r>
            <a:r>
              <a:rPr lang="en-US" dirty="0">
                <a:solidFill>
                  <a:srgbClr val="222222"/>
                </a:solidFill>
                <a:latin typeface="Arial" charset="0"/>
              </a:rPr>
              <a:t> Malik. "Learning to detect natural image boundaries using local brightness, color, and texture cues." </a:t>
            </a:r>
            <a:r>
              <a:rPr lang="en-US" i="1" dirty="0" smtClean="0">
                <a:solidFill>
                  <a:srgbClr val="222222"/>
                </a:solidFill>
                <a:latin typeface="Arial" charset="0"/>
              </a:rPr>
              <a:t>TPAMI (2004).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624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Cue combination</a:t>
            </a:r>
            <a:endParaRPr lang="en-US" dirty="0"/>
          </a:p>
        </p:txBody>
      </p:sp>
      <p:pic>
        <p:nvPicPr>
          <p:cNvPr id="4" name="Picture 3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328" y="2545312"/>
            <a:ext cx="146685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2"/>
          <p:cNvSpPr txBox="1">
            <a:spLocks noChangeArrowheads="1"/>
          </p:cNvSpPr>
          <p:nvPr/>
        </p:nvSpPr>
        <p:spPr bwMode="auto">
          <a:xfrm>
            <a:off x="1597928" y="2088112"/>
            <a:ext cx="996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>
                <a:cs typeface="+mn-cs"/>
              </a:rPr>
              <a:t>Image</a:t>
            </a:r>
          </a:p>
        </p:txBody>
      </p:sp>
      <p:sp>
        <p:nvSpPr>
          <p:cNvPr id="6" name="AutoShape 10"/>
          <p:cNvSpPr>
            <a:spLocks noChangeArrowheads="1"/>
          </p:cNvSpPr>
          <p:nvPr/>
        </p:nvSpPr>
        <p:spPr bwMode="auto">
          <a:xfrm>
            <a:off x="2925078" y="3535912"/>
            <a:ext cx="533400" cy="304800"/>
          </a:xfrm>
          <a:prstGeom prst="rightArrow">
            <a:avLst>
              <a:gd name="adj1" fmla="val 37500"/>
              <a:gd name="adj2" fmla="val 65625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" name="Text Box 44"/>
          <p:cNvSpPr txBox="1">
            <a:spLocks noChangeArrowheads="1"/>
          </p:cNvSpPr>
          <p:nvPr/>
        </p:nvSpPr>
        <p:spPr bwMode="auto">
          <a:xfrm>
            <a:off x="3463241" y="2316712"/>
            <a:ext cx="22082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>
                <a:cs typeface="+mn-cs"/>
              </a:rPr>
              <a:t>Boundary Cues</a:t>
            </a:r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>
            <a:off x="5712728" y="3516862"/>
            <a:ext cx="533400" cy="304800"/>
          </a:xfrm>
          <a:prstGeom prst="rightArrow">
            <a:avLst>
              <a:gd name="adj1" fmla="val 37500"/>
              <a:gd name="adj2" fmla="val 65625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" name="AutoShape 18"/>
          <p:cNvSpPr>
            <a:spLocks noChangeArrowheads="1"/>
          </p:cNvSpPr>
          <p:nvPr/>
        </p:nvSpPr>
        <p:spPr bwMode="auto">
          <a:xfrm>
            <a:off x="7922528" y="3516862"/>
            <a:ext cx="533400" cy="304800"/>
          </a:xfrm>
          <a:prstGeom prst="rightArrow">
            <a:avLst>
              <a:gd name="adj1" fmla="val 37500"/>
              <a:gd name="adj2" fmla="val 65625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aphicFrame>
        <p:nvGraphicFramePr>
          <p:cNvPr id="11" name="Object 5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9191026"/>
              </p:ext>
            </p:extLst>
          </p:nvPr>
        </p:nvGraphicFramePr>
        <p:xfrm>
          <a:off x="8608328" y="2545312"/>
          <a:ext cx="1416050" cy="213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Bitmap Image" r:id="rId4" imgW="1523810" imgH="2295238" progId="Paint.Picture">
                  <p:embed/>
                </p:oleObj>
              </mc:Choice>
              <mc:Fallback>
                <p:oleObj name="Bitmap Image" r:id="rId4" imgW="1523810" imgH="229523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08328" y="2545312"/>
                        <a:ext cx="1416050" cy="2133600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Box 59"/>
          <p:cNvSpPr txBox="1">
            <a:spLocks noChangeArrowheads="1"/>
          </p:cNvSpPr>
          <p:nvPr/>
        </p:nvSpPr>
        <p:spPr bwMode="auto">
          <a:xfrm>
            <a:off x="8989328" y="1935712"/>
            <a:ext cx="5810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cs typeface="+mn-cs"/>
              </a:rPr>
              <a:t>P</a:t>
            </a:r>
            <a:r>
              <a:rPr lang="en-US" b="1" baseline="-25000">
                <a:cs typeface="+mn-cs"/>
              </a:rPr>
              <a:t>b</a:t>
            </a:r>
          </a:p>
        </p:txBody>
      </p:sp>
      <p:sp>
        <p:nvSpPr>
          <p:cNvPr id="13" name="Rectangle 62"/>
          <p:cNvSpPr>
            <a:spLocks noChangeArrowheads="1"/>
          </p:cNvSpPr>
          <p:nvPr/>
        </p:nvSpPr>
        <p:spPr bwMode="auto">
          <a:xfrm>
            <a:off x="3579128" y="2773912"/>
            <a:ext cx="1981200" cy="533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2400" b="1">
                <a:cs typeface="+mn-cs"/>
              </a:rPr>
              <a:t>Brightness</a:t>
            </a:r>
          </a:p>
        </p:txBody>
      </p:sp>
      <p:sp>
        <p:nvSpPr>
          <p:cNvPr id="14" name="Rectangle 63"/>
          <p:cNvSpPr>
            <a:spLocks noChangeArrowheads="1"/>
          </p:cNvSpPr>
          <p:nvPr/>
        </p:nvSpPr>
        <p:spPr bwMode="auto">
          <a:xfrm>
            <a:off x="3579128" y="3383512"/>
            <a:ext cx="1981200" cy="533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2400" b="1">
                <a:cs typeface="+mn-cs"/>
              </a:rPr>
              <a:t>Color</a:t>
            </a:r>
          </a:p>
        </p:txBody>
      </p:sp>
      <p:sp>
        <p:nvSpPr>
          <p:cNvPr id="15" name="Rectangle 64"/>
          <p:cNvSpPr>
            <a:spLocks noChangeArrowheads="1"/>
          </p:cNvSpPr>
          <p:nvPr/>
        </p:nvSpPr>
        <p:spPr bwMode="auto">
          <a:xfrm>
            <a:off x="3579128" y="3993112"/>
            <a:ext cx="1981200" cy="533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2400" b="1">
                <a:cs typeface="+mn-cs"/>
              </a:rPr>
              <a:t>Texture</a:t>
            </a:r>
          </a:p>
        </p:txBody>
      </p:sp>
      <p:sp>
        <p:nvSpPr>
          <p:cNvPr id="16" name="Text Box 66"/>
          <p:cNvSpPr txBox="1">
            <a:spLocks noChangeArrowheads="1"/>
          </p:cNvSpPr>
          <p:nvPr/>
        </p:nvSpPr>
        <p:spPr bwMode="auto">
          <a:xfrm>
            <a:off x="6482815" y="3419379"/>
            <a:ext cx="121494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smtClean="0">
                <a:cs typeface="+mn-cs"/>
              </a:rPr>
              <a:t>Average</a:t>
            </a:r>
            <a:endParaRPr lang="en-US" sz="2400" b="1" dirty="0">
              <a:cs typeface="+mn-cs"/>
            </a:endParaRPr>
          </a:p>
        </p:txBody>
      </p:sp>
      <p:sp>
        <p:nvSpPr>
          <p:cNvPr id="17" name="AutoShape 67"/>
          <p:cNvSpPr>
            <a:spLocks noChangeArrowheads="1"/>
          </p:cNvSpPr>
          <p:nvPr/>
        </p:nvSpPr>
        <p:spPr bwMode="auto">
          <a:xfrm>
            <a:off x="2925078" y="2926312"/>
            <a:ext cx="533400" cy="304800"/>
          </a:xfrm>
          <a:prstGeom prst="rightArrow">
            <a:avLst>
              <a:gd name="adj1" fmla="val 37500"/>
              <a:gd name="adj2" fmla="val 65625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8" name="AutoShape 68"/>
          <p:cNvSpPr>
            <a:spLocks noChangeArrowheads="1"/>
          </p:cNvSpPr>
          <p:nvPr/>
        </p:nvSpPr>
        <p:spPr bwMode="auto">
          <a:xfrm>
            <a:off x="2925078" y="4069312"/>
            <a:ext cx="533400" cy="304800"/>
          </a:xfrm>
          <a:prstGeom prst="rightArrow">
            <a:avLst>
              <a:gd name="adj1" fmla="val 37500"/>
              <a:gd name="adj2" fmla="val 65625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023332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Arial" charset="0"/>
              </a:rPr>
              <a:t>Martin, David R., </a:t>
            </a:r>
            <a:r>
              <a:rPr lang="en-US" dirty="0" err="1">
                <a:solidFill>
                  <a:srgbClr val="222222"/>
                </a:solidFill>
                <a:latin typeface="Arial" charset="0"/>
              </a:rPr>
              <a:t>Charless</a:t>
            </a:r>
            <a:r>
              <a:rPr lang="en-US" dirty="0">
                <a:solidFill>
                  <a:srgbClr val="222222"/>
                </a:solidFill>
                <a:latin typeface="Arial" charset="0"/>
              </a:rPr>
              <a:t> C. Fowlkes, and </a:t>
            </a:r>
            <a:r>
              <a:rPr lang="en-US" dirty="0" err="1">
                <a:solidFill>
                  <a:srgbClr val="222222"/>
                </a:solidFill>
                <a:latin typeface="Arial" charset="0"/>
              </a:rPr>
              <a:t>Jitendra</a:t>
            </a:r>
            <a:r>
              <a:rPr lang="en-US" dirty="0">
                <a:solidFill>
                  <a:srgbClr val="222222"/>
                </a:solidFill>
                <a:latin typeface="Arial" charset="0"/>
              </a:rPr>
              <a:t> Malik. "Learning to detect natural image boundaries using local brightness, color, and texture cues." </a:t>
            </a:r>
            <a:r>
              <a:rPr lang="en-US" i="1" dirty="0" smtClean="0">
                <a:solidFill>
                  <a:srgbClr val="222222"/>
                </a:solidFill>
                <a:latin typeface="Arial" charset="0"/>
              </a:rPr>
              <a:t>TPAMI (2004).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3265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 computation not enough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796" y="2060812"/>
            <a:ext cx="2744691" cy="41127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287" y="2060812"/>
            <a:ext cx="2744691" cy="41127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286" y="2060811"/>
            <a:ext cx="2744691" cy="4112762"/>
          </a:xfrm>
          <a:prstGeom prst="rect">
            <a:avLst/>
          </a:prstGeom>
        </p:spPr>
      </p:pic>
      <p:sp>
        <p:nvSpPr>
          <p:cNvPr id="7" name="Donut 6"/>
          <p:cNvSpPr/>
          <p:nvPr/>
        </p:nvSpPr>
        <p:spPr>
          <a:xfrm>
            <a:off x="8584442" y="2197290"/>
            <a:ext cx="765172" cy="736979"/>
          </a:xfrm>
          <a:prstGeom prst="donut">
            <a:avLst>
              <a:gd name="adj" fmla="val 10144"/>
            </a:avLst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Donut 7"/>
          <p:cNvSpPr/>
          <p:nvPr/>
        </p:nvSpPr>
        <p:spPr>
          <a:xfrm>
            <a:off x="8195631" y="3304392"/>
            <a:ext cx="765172" cy="736979"/>
          </a:xfrm>
          <a:prstGeom prst="donut">
            <a:avLst>
              <a:gd name="adj" fmla="val 10144"/>
            </a:avLst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756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</a:t>
            </a:r>
            <a:r>
              <a:rPr lang="en-US" dirty="0" err="1" smtClean="0"/>
              <a:t>Globalisation</a:t>
            </a:r>
            <a:r>
              <a:rPr lang="en-US" dirty="0" smtClean="0"/>
              <a:t>”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335867" y="2455333"/>
            <a:ext cx="3979333" cy="3454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>
            <a:stCxn id="4" idx="0"/>
          </p:cNvCxnSpPr>
          <p:nvPr/>
        </p:nvCxnSpPr>
        <p:spPr>
          <a:xfrm flipH="1">
            <a:off x="4944533" y="2455333"/>
            <a:ext cx="381001" cy="123613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4216400" y="3996267"/>
            <a:ext cx="609600" cy="191346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6306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Images as graphs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Each pixel is node</a:t>
            </a:r>
          </a:p>
          <a:p>
            <a:r>
              <a:rPr lang="en-US" dirty="0" smtClean="0"/>
              <a:t>Edge between neighboring pixel</a:t>
            </a:r>
          </a:p>
          <a:p>
            <a:r>
              <a:rPr lang="en-US" dirty="0" smtClean="0"/>
              <a:t>Weight of edge = 1 - magnitude of gradient (say)</a:t>
            </a:r>
          </a:p>
        </p:txBody>
      </p:sp>
      <p:pic>
        <p:nvPicPr>
          <p:cNvPr id="5" name="Picture 3" descr="base_div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867" y="3369733"/>
            <a:ext cx="4724400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4"/>
          <p:cNvSpPr>
            <a:spLocks noChangeArrowheads="1"/>
          </p:cNvSpPr>
          <p:nvPr/>
        </p:nvSpPr>
        <p:spPr bwMode="auto">
          <a:xfrm>
            <a:off x="6647392" y="3898371"/>
            <a:ext cx="141288" cy="14605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" name="Oval 5"/>
          <p:cNvSpPr>
            <a:spLocks noChangeArrowheads="1"/>
          </p:cNvSpPr>
          <p:nvPr/>
        </p:nvSpPr>
        <p:spPr bwMode="auto">
          <a:xfrm>
            <a:off x="6999817" y="3753908"/>
            <a:ext cx="141288" cy="144463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" name="Oval 6"/>
          <p:cNvSpPr>
            <a:spLocks noChangeArrowheads="1"/>
          </p:cNvSpPr>
          <p:nvPr/>
        </p:nvSpPr>
        <p:spPr bwMode="auto">
          <a:xfrm>
            <a:off x="6223530" y="3971396"/>
            <a:ext cx="141287" cy="14605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" name="Oval 7"/>
          <p:cNvSpPr>
            <a:spLocks noChangeArrowheads="1"/>
          </p:cNvSpPr>
          <p:nvPr/>
        </p:nvSpPr>
        <p:spPr bwMode="auto">
          <a:xfrm>
            <a:off x="6788680" y="4554008"/>
            <a:ext cx="141287" cy="144463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" name="Oval 8"/>
          <p:cNvSpPr>
            <a:spLocks noChangeArrowheads="1"/>
          </p:cNvSpPr>
          <p:nvPr/>
        </p:nvSpPr>
        <p:spPr bwMode="auto">
          <a:xfrm>
            <a:off x="7704667" y="4117446"/>
            <a:ext cx="141288" cy="14605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 flipV="1">
            <a:off x="6294967" y="3971396"/>
            <a:ext cx="422275" cy="73025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 flipV="1">
            <a:off x="6717242" y="3826933"/>
            <a:ext cx="352425" cy="144463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" name="Line 11"/>
          <p:cNvSpPr>
            <a:spLocks noChangeShapeType="1"/>
          </p:cNvSpPr>
          <p:nvPr/>
        </p:nvSpPr>
        <p:spPr bwMode="auto">
          <a:xfrm>
            <a:off x="6717242" y="3971396"/>
            <a:ext cx="141288" cy="72707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4" name="Line 12"/>
          <p:cNvSpPr>
            <a:spLocks noChangeShapeType="1"/>
          </p:cNvSpPr>
          <p:nvPr/>
        </p:nvSpPr>
        <p:spPr bwMode="auto">
          <a:xfrm>
            <a:off x="7069667" y="3826933"/>
            <a:ext cx="706438" cy="363538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" name="Oval 13"/>
          <p:cNvSpPr>
            <a:spLocks noChangeArrowheads="1"/>
          </p:cNvSpPr>
          <p:nvPr/>
        </p:nvSpPr>
        <p:spPr bwMode="auto">
          <a:xfrm>
            <a:off x="6223530" y="4480983"/>
            <a:ext cx="141287" cy="14605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6" name="Line 14"/>
          <p:cNvSpPr>
            <a:spLocks noChangeShapeType="1"/>
          </p:cNvSpPr>
          <p:nvPr/>
        </p:nvSpPr>
        <p:spPr bwMode="auto">
          <a:xfrm>
            <a:off x="6294967" y="4044421"/>
            <a:ext cx="0" cy="509587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5469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Images as graphs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Enhancement: edge between far away pixel, weight = 1 </a:t>
            </a:r>
            <a:r>
              <a:rPr lang="mr-IN" dirty="0"/>
              <a:t>–</a:t>
            </a:r>
            <a:r>
              <a:rPr lang="en-US" dirty="0"/>
              <a:t> magnitude of </a:t>
            </a:r>
            <a:r>
              <a:rPr lang="en-US" i="1" dirty="0"/>
              <a:t>intervening contour</a:t>
            </a:r>
            <a:endParaRPr lang="en-US" dirty="0"/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0026084"/>
              </p:ext>
            </p:extLst>
          </p:nvPr>
        </p:nvGraphicFramePr>
        <p:xfrm>
          <a:off x="1676400" y="2692394"/>
          <a:ext cx="5638800" cy="375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Photo Editor Photo" r:id="rId3" imgW="4142857" imgH="2762636" progId="MSPhotoEd.3">
                  <p:embed/>
                </p:oleObj>
              </mc:Choice>
              <mc:Fallback>
                <p:oleObj name="Photo Editor Photo" r:id="rId3" imgW="4142857" imgH="276263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2692394"/>
                        <a:ext cx="5638800" cy="375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Oval 5"/>
          <p:cNvSpPr>
            <a:spLocks noChangeArrowheads="1"/>
          </p:cNvSpPr>
          <p:nvPr/>
        </p:nvSpPr>
        <p:spPr bwMode="auto">
          <a:xfrm>
            <a:off x="4038600" y="4140194"/>
            <a:ext cx="836613" cy="838200"/>
          </a:xfrm>
          <a:prstGeom prst="ellips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66CC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b="1">
              <a:solidFill>
                <a:srgbClr val="66CCFF"/>
              </a:solidFill>
              <a:cs typeface="+mn-cs"/>
            </a:endParaRPr>
          </a:p>
        </p:txBody>
      </p:sp>
      <p:sp>
        <p:nvSpPr>
          <p:cNvPr id="6" name="Oval 6"/>
          <p:cNvSpPr>
            <a:spLocks noChangeArrowheads="1"/>
          </p:cNvSpPr>
          <p:nvPr/>
        </p:nvSpPr>
        <p:spPr bwMode="auto">
          <a:xfrm>
            <a:off x="6477000" y="2844794"/>
            <a:ext cx="769938" cy="768350"/>
          </a:xfrm>
          <a:prstGeom prst="ellips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66CC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b="1">
              <a:solidFill>
                <a:srgbClr val="66CCFF"/>
              </a:solidFill>
              <a:cs typeface="+mn-cs"/>
            </a:endParaRPr>
          </a:p>
        </p:txBody>
      </p:sp>
      <p:grpSp>
        <p:nvGrpSpPr>
          <p:cNvPr id="7" name="Group 8"/>
          <p:cNvGrpSpPr>
            <a:grpSpLocks/>
          </p:cNvGrpSpPr>
          <p:nvPr/>
        </p:nvGrpSpPr>
        <p:grpSpPr bwMode="auto">
          <a:xfrm>
            <a:off x="6629400" y="2997194"/>
            <a:ext cx="457200" cy="457200"/>
            <a:chOff x="2928" y="1632"/>
            <a:chExt cx="288" cy="288"/>
          </a:xfrm>
        </p:grpSpPr>
        <p:sp>
          <p:nvSpPr>
            <p:cNvPr id="8" name="Line 9"/>
            <p:cNvSpPr>
              <a:spLocks noChangeShapeType="1"/>
            </p:cNvSpPr>
            <p:nvPr/>
          </p:nvSpPr>
          <p:spPr bwMode="auto">
            <a:xfrm>
              <a:off x="3072" y="1632"/>
              <a:ext cx="0" cy="28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9" name="Line 10"/>
            <p:cNvSpPr>
              <a:spLocks noChangeShapeType="1"/>
            </p:cNvSpPr>
            <p:nvPr/>
          </p:nvSpPr>
          <p:spPr bwMode="auto">
            <a:xfrm>
              <a:off x="2928" y="1776"/>
              <a:ext cx="28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pSp>
        <p:nvGrpSpPr>
          <p:cNvPr id="10" name="Group 11"/>
          <p:cNvGrpSpPr>
            <a:grpSpLocks/>
          </p:cNvGrpSpPr>
          <p:nvPr/>
        </p:nvGrpSpPr>
        <p:grpSpPr bwMode="auto">
          <a:xfrm>
            <a:off x="5238750" y="3346444"/>
            <a:ext cx="1276350" cy="965200"/>
            <a:chOff x="3348" y="1180"/>
            <a:chExt cx="804" cy="608"/>
          </a:xfrm>
        </p:grpSpPr>
        <p:sp>
          <p:nvSpPr>
            <p:cNvPr id="11" name="Freeform 12"/>
            <p:cNvSpPr>
              <a:spLocks/>
            </p:cNvSpPr>
            <p:nvPr/>
          </p:nvSpPr>
          <p:spPr bwMode="auto">
            <a:xfrm>
              <a:off x="3348" y="1524"/>
              <a:ext cx="231" cy="264"/>
            </a:xfrm>
            <a:custGeom>
              <a:avLst/>
              <a:gdLst>
                <a:gd name="T0" fmla="*/ 0 w 231"/>
                <a:gd name="T1" fmla="*/ 0 h 264"/>
                <a:gd name="T2" fmla="*/ 24 w 231"/>
                <a:gd name="T3" fmla="*/ 117 h 264"/>
                <a:gd name="T4" fmla="*/ 60 w 231"/>
                <a:gd name="T5" fmla="*/ 168 h 264"/>
                <a:gd name="T6" fmla="*/ 135 w 231"/>
                <a:gd name="T7" fmla="*/ 201 h 264"/>
                <a:gd name="T8" fmla="*/ 222 w 231"/>
                <a:gd name="T9" fmla="*/ 252 h 264"/>
                <a:gd name="T10" fmla="*/ 231 w 231"/>
                <a:gd name="T11" fmla="*/ 264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1" h="264">
                  <a:moveTo>
                    <a:pt x="0" y="0"/>
                  </a:moveTo>
                  <a:cubicBezTo>
                    <a:pt x="8" y="39"/>
                    <a:pt x="14" y="78"/>
                    <a:pt x="24" y="117"/>
                  </a:cubicBezTo>
                  <a:cubicBezTo>
                    <a:pt x="30" y="140"/>
                    <a:pt x="35" y="160"/>
                    <a:pt x="60" y="168"/>
                  </a:cubicBezTo>
                  <a:cubicBezTo>
                    <a:pt x="76" y="192"/>
                    <a:pt x="113" y="186"/>
                    <a:pt x="135" y="201"/>
                  </a:cubicBezTo>
                  <a:cubicBezTo>
                    <a:pt x="163" y="219"/>
                    <a:pt x="192" y="237"/>
                    <a:pt x="222" y="252"/>
                  </a:cubicBezTo>
                  <a:cubicBezTo>
                    <a:pt x="229" y="262"/>
                    <a:pt x="225" y="258"/>
                    <a:pt x="231" y="264"/>
                  </a:cubicBezTo>
                </a:path>
              </a:pathLst>
            </a:custGeom>
            <a:noFill/>
            <a:ln w="3810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0000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auto">
            <a:xfrm>
              <a:off x="3897" y="1180"/>
              <a:ext cx="255" cy="224"/>
            </a:xfrm>
            <a:custGeom>
              <a:avLst/>
              <a:gdLst>
                <a:gd name="T0" fmla="*/ 0 w 255"/>
                <a:gd name="T1" fmla="*/ 11 h 224"/>
                <a:gd name="T2" fmla="*/ 96 w 255"/>
                <a:gd name="T3" fmla="*/ 11 h 224"/>
                <a:gd name="T4" fmla="*/ 123 w 255"/>
                <a:gd name="T5" fmla="*/ 47 h 224"/>
                <a:gd name="T6" fmla="*/ 198 w 255"/>
                <a:gd name="T7" fmla="*/ 155 h 224"/>
                <a:gd name="T8" fmla="*/ 234 w 255"/>
                <a:gd name="T9" fmla="*/ 206 h 224"/>
                <a:gd name="T10" fmla="*/ 246 w 255"/>
                <a:gd name="T11" fmla="*/ 218 h 224"/>
                <a:gd name="T12" fmla="*/ 255 w 255"/>
                <a:gd name="T13" fmla="*/ 224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5" h="224">
                  <a:moveTo>
                    <a:pt x="0" y="11"/>
                  </a:moveTo>
                  <a:cubicBezTo>
                    <a:pt x="32" y="10"/>
                    <a:pt x="66" y="0"/>
                    <a:pt x="96" y="11"/>
                  </a:cubicBezTo>
                  <a:cubicBezTo>
                    <a:pt x="110" y="16"/>
                    <a:pt x="113" y="37"/>
                    <a:pt x="123" y="47"/>
                  </a:cubicBezTo>
                  <a:cubicBezTo>
                    <a:pt x="153" y="77"/>
                    <a:pt x="174" y="120"/>
                    <a:pt x="198" y="155"/>
                  </a:cubicBezTo>
                  <a:cubicBezTo>
                    <a:pt x="210" y="173"/>
                    <a:pt x="216" y="194"/>
                    <a:pt x="234" y="206"/>
                  </a:cubicBezTo>
                  <a:cubicBezTo>
                    <a:pt x="239" y="220"/>
                    <a:pt x="233" y="212"/>
                    <a:pt x="246" y="218"/>
                  </a:cubicBezTo>
                  <a:cubicBezTo>
                    <a:pt x="249" y="220"/>
                    <a:pt x="255" y="224"/>
                    <a:pt x="255" y="224"/>
                  </a:cubicBezTo>
                </a:path>
              </a:pathLst>
            </a:custGeom>
            <a:noFill/>
            <a:ln w="571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14" name="Line 16"/>
          <p:cNvSpPr>
            <a:spLocks noChangeShapeType="1"/>
          </p:cNvSpPr>
          <p:nvPr/>
        </p:nvSpPr>
        <p:spPr bwMode="auto">
          <a:xfrm>
            <a:off x="-377928" y="4368794"/>
            <a:ext cx="0" cy="457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6" name="Line 18"/>
          <p:cNvSpPr>
            <a:spLocks noChangeShapeType="1"/>
          </p:cNvSpPr>
          <p:nvPr/>
        </p:nvSpPr>
        <p:spPr bwMode="auto">
          <a:xfrm flipV="1">
            <a:off x="4495800" y="3225794"/>
            <a:ext cx="2370138" cy="12954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oval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8225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Segmentation is graph partitioning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2201333" y="1913467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353733" y="3471334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286934" y="4444472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556000" y="2904068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365999" y="1811867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8568266" y="4038072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8957733" y="2457980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071762" y="4515397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587065" y="2750610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9973731" y="4038072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095069" y="4094165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810001" y="1782764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048455" y="4500565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7366000" y="5434544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9347200" y="5434544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>
            <a:stCxn id="15" idx="6"/>
            <a:endCxn id="8" idx="2"/>
          </p:cNvCxnSpPr>
          <p:nvPr/>
        </p:nvCxnSpPr>
        <p:spPr>
          <a:xfrm>
            <a:off x="4588935" y="2189164"/>
            <a:ext cx="2777064" cy="291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2" idx="7"/>
            <a:endCxn id="8" idx="3"/>
          </p:cNvCxnSpPr>
          <p:nvPr/>
        </p:nvCxnSpPr>
        <p:spPr>
          <a:xfrm flipV="1">
            <a:off x="7251927" y="2505635"/>
            <a:ext cx="228144" cy="3640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12" idx="6"/>
            <a:endCxn id="10" idx="2"/>
          </p:cNvCxnSpPr>
          <p:nvPr/>
        </p:nvCxnSpPr>
        <p:spPr>
          <a:xfrm flipV="1">
            <a:off x="7365999" y="2864380"/>
            <a:ext cx="1591734" cy="2926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9" idx="0"/>
            <a:endCxn id="8" idx="5"/>
          </p:cNvCxnSpPr>
          <p:nvPr/>
        </p:nvCxnSpPr>
        <p:spPr>
          <a:xfrm flipH="1" flipV="1">
            <a:off x="8030861" y="2505635"/>
            <a:ext cx="926872" cy="1532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9" idx="7"/>
            <a:endCxn id="10" idx="4"/>
          </p:cNvCxnSpPr>
          <p:nvPr/>
        </p:nvCxnSpPr>
        <p:spPr>
          <a:xfrm flipV="1">
            <a:off x="9233128" y="3270780"/>
            <a:ext cx="114072" cy="8863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13" idx="1"/>
            <a:endCxn id="10" idx="5"/>
          </p:cNvCxnSpPr>
          <p:nvPr/>
        </p:nvCxnSpPr>
        <p:spPr>
          <a:xfrm flipH="1" flipV="1">
            <a:off x="9622595" y="3151748"/>
            <a:ext cx="465208" cy="10053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9" idx="2"/>
            <a:endCxn id="14" idx="6"/>
          </p:cNvCxnSpPr>
          <p:nvPr/>
        </p:nvCxnSpPr>
        <p:spPr>
          <a:xfrm flipH="1">
            <a:off x="7874003" y="4444472"/>
            <a:ext cx="694263" cy="560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12" idx="5"/>
            <a:endCxn id="14" idx="0"/>
          </p:cNvCxnSpPr>
          <p:nvPr/>
        </p:nvCxnSpPr>
        <p:spPr>
          <a:xfrm>
            <a:off x="7251927" y="3444378"/>
            <a:ext cx="232609" cy="6497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stCxn id="10" idx="3"/>
            <a:endCxn id="14" idx="7"/>
          </p:cNvCxnSpPr>
          <p:nvPr/>
        </p:nvCxnSpPr>
        <p:spPr>
          <a:xfrm flipH="1">
            <a:off x="7759931" y="3151748"/>
            <a:ext cx="1311874" cy="10614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stCxn id="17" idx="0"/>
            <a:endCxn id="14" idx="4"/>
          </p:cNvCxnSpPr>
          <p:nvPr/>
        </p:nvCxnSpPr>
        <p:spPr>
          <a:xfrm flipH="1" flipV="1">
            <a:off x="7484536" y="4906965"/>
            <a:ext cx="270931" cy="5275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stCxn id="17" idx="7"/>
            <a:endCxn id="9" idx="3"/>
          </p:cNvCxnSpPr>
          <p:nvPr/>
        </p:nvCxnSpPr>
        <p:spPr>
          <a:xfrm flipV="1">
            <a:off x="8030862" y="4731840"/>
            <a:ext cx="651476" cy="8217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stCxn id="9" idx="5"/>
            <a:endCxn id="18" idx="0"/>
          </p:cNvCxnSpPr>
          <p:nvPr/>
        </p:nvCxnSpPr>
        <p:spPr>
          <a:xfrm>
            <a:off x="9233128" y="4731840"/>
            <a:ext cx="503539" cy="7027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stCxn id="13" idx="4"/>
            <a:endCxn id="18" idx="7"/>
          </p:cNvCxnSpPr>
          <p:nvPr/>
        </p:nvCxnSpPr>
        <p:spPr>
          <a:xfrm flipH="1">
            <a:off x="10012062" y="4850872"/>
            <a:ext cx="351136" cy="7027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stCxn id="13" idx="2"/>
            <a:endCxn id="9" idx="6"/>
          </p:cNvCxnSpPr>
          <p:nvPr/>
        </p:nvCxnSpPr>
        <p:spPr>
          <a:xfrm flipH="1">
            <a:off x="9347200" y="4444472"/>
            <a:ext cx="62653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14" idx="2"/>
            <a:endCxn id="11" idx="6"/>
          </p:cNvCxnSpPr>
          <p:nvPr/>
        </p:nvCxnSpPr>
        <p:spPr>
          <a:xfrm flipH="1">
            <a:off x="5850696" y="4500565"/>
            <a:ext cx="1244373" cy="4212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>
            <a:stCxn id="12" idx="2"/>
            <a:endCxn id="11" idx="7"/>
          </p:cNvCxnSpPr>
          <p:nvPr/>
        </p:nvCxnSpPr>
        <p:spPr>
          <a:xfrm flipH="1">
            <a:off x="5736624" y="3157010"/>
            <a:ext cx="850441" cy="14774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>
            <a:stCxn id="11" idx="0"/>
            <a:endCxn id="15" idx="5"/>
          </p:cNvCxnSpPr>
          <p:nvPr/>
        </p:nvCxnSpPr>
        <p:spPr>
          <a:xfrm flipH="1" flipV="1">
            <a:off x="4474863" y="2476532"/>
            <a:ext cx="986366" cy="20388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7" idx="0"/>
            <a:endCxn id="15" idx="4"/>
          </p:cNvCxnSpPr>
          <p:nvPr/>
        </p:nvCxnSpPr>
        <p:spPr>
          <a:xfrm flipV="1">
            <a:off x="3945467" y="2595564"/>
            <a:ext cx="254001" cy="3085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>
            <a:stCxn id="4" idx="6"/>
            <a:endCxn id="15" idx="2"/>
          </p:cNvCxnSpPr>
          <p:nvPr/>
        </p:nvCxnSpPr>
        <p:spPr>
          <a:xfrm flipV="1">
            <a:off x="2980267" y="2189164"/>
            <a:ext cx="829734" cy="1307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>
            <a:stCxn id="4" idx="5"/>
            <a:endCxn id="7" idx="1"/>
          </p:cNvCxnSpPr>
          <p:nvPr/>
        </p:nvCxnSpPr>
        <p:spPr>
          <a:xfrm>
            <a:off x="2866195" y="2607235"/>
            <a:ext cx="803877" cy="4158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>
            <a:stCxn id="4" idx="4"/>
            <a:endCxn id="5" idx="0"/>
          </p:cNvCxnSpPr>
          <p:nvPr/>
        </p:nvCxnSpPr>
        <p:spPr>
          <a:xfrm>
            <a:off x="2590800" y="2726267"/>
            <a:ext cx="152400" cy="7450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>
            <a:stCxn id="7" idx="4"/>
            <a:endCxn id="16" idx="0"/>
          </p:cNvCxnSpPr>
          <p:nvPr/>
        </p:nvCxnSpPr>
        <p:spPr>
          <a:xfrm flipH="1">
            <a:off x="3437922" y="3716868"/>
            <a:ext cx="507545" cy="7836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>
            <a:stCxn id="5" idx="5"/>
            <a:endCxn id="16" idx="1"/>
          </p:cNvCxnSpPr>
          <p:nvPr/>
        </p:nvCxnSpPr>
        <p:spPr>
          <a:xfrm>
            <a:off x="3018595" y="4165102"/>
            <a:ext cx="143932" cy="4544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>
            <a:stCxn id="6" idx="6"/>
            <a:endCxn id="16" idx="2"/>
          </p:cNvCxnSpPr>
          <p:nvPr/>
        </p:nvCxnSpPr>
        <p:spPr>
          <a:xfrm>
            <a:off x="2065868" y="4850872"/>
            <a:ext cx="982587" cy="560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>
            <a:stCxn id="6" idx="7"/>
            <a:endCxn id="5" idx="3"/>
          </p:cNvCxnSpPr>
          <p:nvPr/>
        </p:nvCxnSpPr>
        <p:spPr>
          <a:xfrm flipV="1">
            <a:off x="1951796" y="4165102"/>
            <a:ext cx="516009" cy="3984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>
            <a:stCxn id="11" idx="1"/>
            <a:endCxn id="7" idx="5"/>
          </p:cNvCxnSpPr>
          <p:nvPr/>
        </p:nvCxnSpPr>
        <p:spPr>
          <a:xfrm flipH="1" flipV="1">
            <a:off x="4220862" y="3597836"/>
            <a:ext cx="964972" cy="10365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>
            <a:stCxn id="11" idx="2"/>
            <a:endCxn id="16" idx="6"/>
          </p:cNvCxnSpPr>
          <p:nvPr/>
        </p:nvCxnSpPr>
        <p:spPr>
          <a:xfrm flipH="1" flipV="1">
            <a:off x="3827389" y="4906965"/>
            <a:ext cx="1244373" cy="148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/>
          <p:nvPr/>
        </p:nvCxnSpPr>
        <p:spPr>
          <a:xfrm>
            <a:off x="5850696" y="1811867"/>
            <a:ext cx="482371" cy="418253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0155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Criterion: Min-cut?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2201333" y="1913467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353733" y="3471334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286934" y="4444472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556000" y="2904068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365999" y="1811867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8568266" y="4038072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8957733" y="2457980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071762" y="4515397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587065" y="2750610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9973731" y="4038072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095069" y="4094165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810001" y="1782764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048455" y="4500565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7366000" y="5434544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9347200" y="5434544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>
            <a:stCxn id="15" idx="6"/>
            <a:endCxn id="8" idx="2"/>
          </p:cNvCxnSpPr>
          <p:nvPr/>
        </p:nvCxnSpPr>
        <p:spPr>
          <a:xfrm>
            <a:off x="4588935" y="2189164"/>
            <a:ext cx="2777064" cy="291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2" idx="7"/>
            <a:endCxn id="8" idx="3"/>
          </p:cNvCxnSpPr>
          <p:nvPr/>
        </p:nvCxnSpPr>
        <p:spPr>
          <a:xfrm flipV="1">
            <a:off x="7251927" y="2505635"/>
            <a:ext cx="228144" cy="3640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12" idx="6"/>
            <a:endCxn id="10" idx="2"/>
          </p:cNvCxnSpPr>
          <p:nvPr/>
        </p:nvCxnSpPr>
        <p:spPr>
          <a:xfrm flipV="1">
            <a:off x="7365999" y="2864380"/>
            <a:ext cx="1591734" cy="2926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9" idx="0"/>
            <a:endCxn id="8" idx="5"/>
          </p:cNvCxnSpPr>
          <p:nvPr/>
        </p:nvCxnSpPr>
        <p:spPr>
          <a:xfrm flipH="1" flipV="1">
            <a:off x="8030861" y="2505635"/>
            <a:ext cx="926872" cy="1532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9" idx="7"/>
            <a:endCxn id="10" idx="4"/>
          </p:cNvCxnSpPr>
          <p:nvPr/>
        </p:nvCxnSpPr>
        <p:spPr>
          <a:xfrm flipV="1">
            <a:off x="9233128" y="3270780"/>
            <a:ext cx="114072" cy="8863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13" idx="1"/>
            <a:endCxn id="10" idx="5"/>
          </p:cNvCxnSpPr>
          <p:nvPr/>
        </p:nvCxnSpPr>
        <p:spPr>
          <a:xfrm flipH="1" flipV="1">
            <a:off x="9622595" y="3151748"/>
            <a:ext cx="465208" cy="10053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9" idx="2"/>
            <a:endCxn id="14" idx="6"/>
          </p:cNvCxnSpPr>
          <p:nvPr/>
        </p:nvCxnSpPr>
        <p:spPr>
          <a:xfrm flipH="1">
            <a:off x="7874003" y="4444472"/>
            <a:ext cx="694263" cy="560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12" idx="5"/>
            <a:endCxn id="14" idx="0"/>
          </p:cNvCxnSpPr>
          <p:nvPr/>
        </p:nvCxnSpPr>
        <p:spPr>
          <a:xfrm>
            <a:off x="7251927" y="3444378"/>
            <a:ext cx="232609" cy="6497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stCxn id="10" idx="3"/>
            <a:endCxn id="14" idx="7"/>
          </p:cNvCxnSpPr>
          <p:nvPr/>
        </p:nvCxnSpPr>
        <p:spPr>
          <a:xfrm flipH="1">
            <a:off x="7759931" y="3151748"/>
            <a:ext cx="1311874" cy="10614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stCxn id="17" idx="0"/>
            <a:endCxn id="14" idx="4"/>
          </p:cNvCxnSpPr>
          <p:nvPr/>
        </p:nvCxnSpPr>
        <p:spPr>
          <a:xfrm flipH="1" flipV="1">
            <a:off x="7484536" y="4906965"/>
            <a:ext cx="270931" cy="5275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stCxn id="17" idx="7"/>
            <a:endCxn id="9" idx="3"/>
          </p:cNvCxnSpPr>
          <p:nvPr/>
        </p:nvCxnSpPr>
        <p:spPr>
          <a:xfrm flipV="1">
            <a:off x="8030862" y="4731840"/>
            <a:ext cx="651476" cy="8217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stCxn id="9" idx="5"/>
            <a:endCxn id="18" idx="0"/>
          </p:cNvCxnSpPr>
          <p:nvPr/>
        </p:nvCxnSpPr>
        <p:spPr>
          <a:xfrm>
            <a:off x="9233128" y="4731840"/>
            <a:ext cx="503539" cy="7027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stCxn id="13" idx="4"/>
            <a:endCxn id="18" idx="7"/>
          </p:cNvCxnSpPr>
          <p:nvPr/>
        </p:nvCxnSpPr>
        <p:spPr>
          <a:xfrm flipH="1">
            <a:off x="10012062" y="4850872"/>
            <a:ext cx="351136" cy="7027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stCxn id="13" idx="2"/>
            <a:endCxn id="9" idx="6"/>
          </p:cNvCxnSpPr>
          <p:nvPr/>
        </p:nvCxnSpPr>
        <p:spPr>
          <a:xfrm flipH="1">
            <a:off x="9347200" y="4444472"/>
            <a:ext cx="62653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14" idx="2"/>
            <a:endCxn id="11" idx="6"/>
          </p:cNvCxnSpPr>
          <p:nvPr/>
        </p:nvCxnSpPr>
        <p:spPr>
          <a:xfrm flipH="1">
            <a:off x="5850696" y="4500565"/>
            <a:ext cx="1244373" cy="4212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>
            <a:stCxn id="12" idx="2"/>
            <a:endCxn id="11" idx="7"/>
          </p:cNvCxnSpPr>
          <p:nvPr/>
        </p:nvCxnSpPr>
        <p:spPr>
          <a:xfrm flipH="1">
            <a:off x="5736624" y="3157010"/>
            <a:ext cx="850441" cy="14774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>
            <a:stCxn id="11" idx="0"/>
            <a:endCxn id="15" idx="5"/>
          </p:cNvCxnSpPr>
          <p:nvPr/>
        </p:nvCxnSpPr>
        <p:spPr>
          <a:xfrm flipH="1" flipV="1">
            <a:off x="4474863" y="2476532"/>
            <a:ext cx="986366" cy="20388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7" idx="0"/>
            <a:endCxn id="15" idx="4"/>
          </p:cNvCxnSpPr>
          <p:nvPr/>
        </p:nvCxnSpPr>
        <p:spPr>
          <a:xfrm flipV="1">
            <a:off x="3945467" y="2595564"/>
            <a:ext cx="254001" cy="3085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>
            <a:stCxn id="4" idx="6"/>
            <a:endCxn id="15" idx="2"/>
          </p:cNvCxnSpPr>
          <p:nvPr/>
        </p:nvCxnSpPr>
        <p:spPr>
          <a:xfrm flipV="1">
            <a:off x="2980267" y="2189164"/>
            <a:ext cx="829734" cy="1307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>
            <a:stCxn id="4" idx="5"/>
            <a:endCxn id="7" idx="1"/>
          </p:cNvCxnSpPr>
          <p:nvPr/>
        </p:nvCxnSpPr>
        <p:spPr>
          <a:xfrm>
            <a:off x="2866195" y="2607235"/>
            <a:ext cx="803877" cy="4158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>
            <a:stCxn id="4" idx="4"/>
            <a:endCxn id="5" idx="0"/>
          </p:cNvCxnSpPr>
          <p:nvPr/>
        </p:nvCxnSpPr>
        <p:spPr>
          <a:xfrm>
            <a:off x="2590800" y="2726267"/>
            <a:ext cx="152400" cy="7450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>
            <a:stCxn id="7" idx="4"/>
            <a:endCxn id="16" idx="0"/>
          </p:cNvCxnSpPr>
          <p:nvPr/>
        </p:nvCxnSpPr>
        <p:spPr>
          <a:xfrm flipH="1">
            <a:off x="3437922" y="3716868"/>
            <a:ext cx="507545" cy="7836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>
            <a:stCxn id="5" idx="5"/>
            <a:endCxn id="16" idx="1"/>
          </p:cNvCxnSpPr>
          <p:nvPr/>
        </p:nvCxnSpPr>
        <p:spPr>
          <a:xfrm>
            <a:off x="3018595" y="4165102"/>
            <a:ext cx="143932" cy="4544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>
            <a:stCxn id="6" idx="6"/>
            <a:endCxn id="16" idx="2"/>
          </p:cNvCxnSpPr>
          <p:nvPr/>
        </p:nvCxnSpPr>
        <p:spPr>
          <a:xfrm>
            <a:off x="2065868" y="4850872"/>
            <a:ext cx="982587" cy="560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>
            <a:stCxn id="6" idx="7"/>
            <a:endCxn id="5" idx="3"/>
          </p:cNvCxnSpPr>
          <p:nvPr/>
        </p:nvCxnSpPr>
        <p:spPr>
          <a:xfrm flipV="1">
            <a:off x="1951796" y="4165102"/>
            <a:ext cx="516009" cy="3984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>
            <a:stCxn id="11" idx="1"/>
            <a:endCxn id="7" idx="5"/>
          </p:cNvCxnSpPr>
          <p:nvPr/>
        </p:nvCxnSpPr>
        <p:spPr>
          <a:xfrm flipH="1" flipV="1">
            <a:off x="4220862" y="3597836"/>
            <a:ext cx="964972" cy="10365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>
            <a:stCxn id="11" idx="2"/>
            <a:endCxn id="16" idx="6"/>
          </p:cNvCxnSpPr>
          <p:nvPr/>
        </p:nvCxnSpPr>
        <p:spPr>
          <a:xfrm flipH="1" flipV="1">
            <a:off x="3827389" y="4906965"/>
            <a:ext cx="1244373" cy="148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/>
          <p:nvPr/>
        </p:nvCxnSpPr>
        <p:spPr>
          <a:xfrm flipH="1">
            <a:off x="8957733" y="4906965"/>
            <a:ext cx="2146069" cy="26378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0140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Horn-</a:t>
            </a:r>
            <a:r>
              <a:rPr lang="en-US" dirty="0" err="1" smtClean="0"/>
              <a:t>Schunk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500" y="2076450"/>
            <a:ext cx="8255000" cy="469900"/>
          </a:xfrm>
          <a:prstGeom prst="rect">
            <a:avLst/>
          </a:prstGeom>
        </p:spPr>
      </p:pic>
      <p:sp>
        <p:nvSpPr>
          <p:cNvPr id="6" name="Up Arrow Callout 5"/>
          <p:cNvSpPr/>
          <p:nvPr/>
        </p:nvSpPr>
        <p:spPr>
          <a:xfrm>
            <a:off x="3149600" y="4080933"/>
            <a:ext cx="1964267" cy="1086379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Data</a:t>
            </a:r>
            <a:endParaRPr lang="en-US" dirty="0"/>
          </a:p>
        </p:txBody>
      </p:sp>
      <p:sp>
        <p:nvSpPr>
          <p:cNvPr id="8" name="Up Arrow Callout 7"/>
          <p:cNvSpPr/>
          <p:nvPr/>
        </p:nvSpPr>
        <p:spPr>
          <a:xfrm>
            <a:off x="7603067" y="4080933"/>
            <a:ext cx="1964267" cy="1086379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Smoothness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00" y="2921000"/>
            <a:ext cx="117602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834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Normalized cut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2201333" y="1913467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353733" y="3471334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286934" y="4444472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556000" y="2904068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365999" y="1811867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8568266" y="4038072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8957733" y="2457980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071762" y="4515397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587065" y="2750610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9973731" y="4038072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095069" y="4094165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810001" y="1782764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048455" y="4500565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7366000" y="5434544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9347200" y="5434544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>
            <a:stCxn id="15" idx="6"/>
            <a:endCxn id="8" idx="2"/>
          </p:cNvCxnSpPr>
          <p:nvPr/>
        </p:nvCxnSpPr>
        <p:spPr>
          <a:xfrm>
            <a:off x="4588935" y="2189164"/>
            <a:ext cx="2777064" cy="291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2" idx="7"/>
            <a:endCxn id="8" idx="3"/>
          </p:cNvCxnSpPr>
          <p:nvPr/>
        </p:nvCxnSpPr>
        <p:spPr>
          <a:xfrm flipV="1">
            <a:off x="7251927" y="2505635"/>
            <a:ext cx="228144" cy="3640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12" idx="6"/>
            <a:endCxn id="10" idx="2"/>
          </p:cNvCxnSpPr>
          <p:nvPr/>
        </p:nvCxnSpPr>
        <p:spPr>
          <a:xfrm flipV="1">
            <a:off x="7365999" y="2864380"/>
            <a:ext cx="1591734" cy="2926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9" idx="0"/>
            <a:endCxn id="8" idx="5"/>
          </p:cNvCxnSpPr>
          <p:nvPr/>
        </p:nvCxnSpPr>
        <p:spPr>
          <a:xfrm flipH="1" flipV="1">
            <a:off x="8030861" y="2505635"/>
            <a:ext cx="926872" cy="1532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9" idx="7"/>
            <a:endCxn id="10" idx="4"/>
          </p:cNvCxnSpPr>
          <p:nvPr/>
        </p:nvCxnSpPr>
        <p:spPr>
          <a:xfrm flipV="1">
            <a:off x="9233128" y="3270780"/>
            <a:ext cx="114072" cy="8863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13" idx="1"/>
            <a:endCxn id="10" idx="5"/>
          </p:cNvCxnSpPr>
          <p:nvPr/>
        </p:nvCxnSpPr>
        <p:spPr>
          <a:xfrm flipH="1" flipV="1">
            <a:off x="9622595" y="3151748"/>
            <a:ext cx="465208" cy="10053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9" idx="2"/>
            <a:endCxn id="14" idx="6"/>
          </p:cNvCxnSpPr>
          <p:nvPr/>
        </p:nvCxnSpPr>
        <p:spPr>
          <a:xfrm flipH="1">
            <a:off x="7874003" y="4444472"/>
            <a:ext cx="694263" cy="560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12" idx="5"/>
            <a:endCxn id="14" idx="0"/>
          </p:cNvCxnSpPr>
          <p:nvPr/>
        </p:nvCxnSpPr>
        <p:spPr>
          <a:xfrm>
            <a:off x="7251927" y="3444378"/>
            <a:ext cx="232609" cy="6497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stCxn id="10" idx="3"/>
            <a:endCxn id="14" idx="7"/>
          </p:cNvCxnSpPr>
          <p:nvPr/>
        </p:nvCxnSpPr>
        <p:spPr>
          <a:xfrm flipH="1">
            <a:off x="7759931" y="3151748"/>
            <a:ext cx="1311874" cy="10614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stCxn id="17" idx="0"/>
            <a:endCxn id="14" idx="4"/>
          </p:cNvCxnSpPr>
          <p:nvPr/>
        </p:nvCxnSpPr>
        <p:spPr>
          <a:xfrm flipH="1" flipV="1">
            <a:off x="7484536" y="4906965"/>
            <a:ext cx="270931" cy="5275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stCxn id="17" idx="7"/>
            <a:endCxn id="9" idx="3"/>
          </p:cNvCxnSpPr>
          <p:nvPr/>
        </p:nvCxnSpPr>
        <p:spPr>
          <a:xfrm flipV="1">
            <a:off x="8030862" y="4731840"/>
            <a:ext cx="651476" cy="8217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stCxn id="9" idx="5"/>
            <a:endCxn id="18" idx="0"/>
          </p:cNvCxnSpPr>
          <p:nvPr/>
        </p:nvCxnSpPr>
        <p:spPr>
          <a:xfrm>
            <a:off x="9233128" y="4731840"/>
            <a:ext cx="503539" cy="7027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stCxn id="13" idx="4"/>
            <a:endCxn id="18" idx="7"/>
          </p:cNvCxnSpPr>
          <p:nvPr/>
        </p:nvCxnSpPr>
        <p:spPr>
          <a:xfrm flipH="1">
            <a:off x="10012062" y="4850872"/>
            <a:ext cx="351136" cy="7027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stCxn id="13" idx="2"/>
            <a:endCxn id="9" idx="6"/>
          </p:cNvCxnSpPr>
          <p:nvPr/>
        </p:nvCxnSpPr>
        <p:spPr>
          <a:xfrm flipH="1">
            <a:off x="9347200" y="4444472"/>
            <a:ext cx="62653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14" idx="2"/>
            <a:endCxn id="11" idx="6"/>
          </p:cNvCxnSpPr>
          <p:nvPr/>
        </p:nvCxnSpPr>
        <p:spPr>
          <a:xfrm flipH="1">
            <a:off x="5850696" y="4500565"/>
            <a:ext cx="1244373" cy="4212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>
            <a:stCxn id="12" idx="2"/>
            <a:endCxn id="11" idx="7"/>
          </p:cNvCxnSpPr>
          <p:nvPr/>
        </p:nvCxnSpPr>
        <p:spPr>
          <a:xfrm flipH="1">
            <a:off x="5736624" y="3157010"/>
            <a:ext cx="850441" cy="14774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>
            <a:stCxn id="11" idx="0"/>
            <a:endCxn id="15" idx="5"/>
          </p:cNvCxnSpPr>
          <p:nvPr/>
        </p:nvCxnSpPr>
        <p:spPr>
          <a:xfrm flipH="1" flipV="1">
            <a:off x="4474863" y="2476532"/>
            <a:ext cx="986366" cy="20388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7" idx="0"/>
            <a:endCxn id="15" idx="4"/>
          </p:cNvCxnSpPr>
          <p:nvPr/>
        </p:nvCxnSpPr>
        <p:spPr>
          <a:xfrm flipV="1">
            <a:off x="3945467" y="2595564"/>
            <a:ext cx="254001" cy="3085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>
            <a:stCxn id="4" idx="6"/>
            <a:endCxn id="15" idx="2"/>
          </p:cNvCxnSpPr>
          <p:nvPr/>
        </p:nvCxnSpPr>
        <p:spPr>
          <a:xfrm flipV="1">
            <a:off x="2980267" y="2189164"/>
            <a:ext cx="829734" cy="1307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>
            <a:stCxn id="4" idx="5"/>
            <a:endCxn id="7" idx="1"/>
          </p:cNvCxnSpPr>
          <p:nvPr/>
        </p:nvCxnSpPr>
        <p:spPr>
          <a:xfrm>
            <a:off x="2866195" y="2607235"/>
            <a:ext cx="803877" cy="4158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>
            <a:stCxn id="4" idx="4"/>
            <a:endCxn id="5" idx="0"/>
          </p:cNvCxnSpPr>
          <p:nvPr/>
        </p:nvCxnSpPr>
        <p:spPr>
          <a:xfrm>
            <a:off x="2590800" y="2726267"/>
            <a:ext cx="152400" cy="7450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>
            <a:stCxn id="7" idx="4"/>
            <a:endCxn id="16" idx="0"/>
          </p:cNvCxnSpPr>
          <p:nvPr/>
        </p:nvCxnSpPr>
        <p:spPr>
          <a:xfrm flipH="1">
            <a:off x="3437922" y="3716868"/>
            <a:ext cx="507545" cy="7836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>
            <a:stCxn id="5" idx="5"/>
            <a:endCxn id="16" idx="1"/>
          </p:cNvCxnSpPr>
          <p:nvPr/>
        </p:nvCxnSpPr>
        <p:spPr>
          <a:xfrm>
            <a:off x="3018595" y="4165102"/>
            <a:ext cx="143932" cy="4544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>
            <a:stCxn id="6" idx="6"/>
            <a:endCxn id="16" idx="2"/>
          </p:cNvCxnSpPr>
          <p:nvPr/>
        </p:nvCxnSpPr>
        <p:spPr>
          <a:xfrm>
            <a:off x="2065868" y="4850872"/>
            <a:ext cx="982587" cy="560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>
            <a:stCxn id="6" idx="7"/>
            <a:endCxn id="5" idx="3"/>
          </p:cNvCxnSpPr>
          <p:nvPr/>
        </p:nvCxnSpPr>
        <p:spPr>
          <a:xfrm flipV="1">
            <a:off x="1951796" y="4165102"/>
            <a:ext cx="516009" cy="3984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>
            <a:stCxn id="11" idx="1"/>
            <a:endCxn id="7" idx="5"/>
          </p:cNvCxnSpPr>
          <p:nvPr/>
        </p:nvCxnSpPr>
        <p:spPr>
          <a:xfrm flipH="1" flipV="1">
            <a:off x="4220862" y="3597836"/>
            <a:ext cx="964972" cy="10365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>
            <a:stCxn id="11" idx="2"/>
            <a:endCxn id="16" idx="6"/>
          </p:cNvCxnSpPr>
          <p:nvPr/>
        </p:nvCxnSpPr>
        <p:spPr>
          <a:xfrm flipH="1" flipV="1">
            <a:off x="3827389" y="4906965"/>
            <a:ext cx="1244373" cy="148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/>
          <p:nvPr/>
        </p:nvCxnSpPr>
        <p:spPr>
          <a:xfrm flipH="1" flipV="1">
            <a:off x="5219929" y="1784796"/>
            <a:ext cx="1367136" cy="352856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/>
              <p:cNvSpPr txBox="1"/>
              <p:nvPr/>
            </p:nvSpPr>
            <p:spPr>
              <a:xfrm>
                <a:off x="427798" y="5553575"/>
                <a:ext cx="5735936" cy="1323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mr-IN" sz="360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charset="0"/>
                            </a:rPr>
                            <m:t>𝑐𝑢𝑡</m:t>
                          </m:r>
                          <m:r>
                            <a:rPr lang="en-US" sz="3600" b="0" i="1" smtClean="0">
                              <a:latin typeface="Cambria Math" charset="0"/>
                            </a:rPr>
                            <m:t>(</m:t>
                          </m:r>
                          <m:r>
                            <a:rPr lang="en-US" sz="3600" b="0" i="1" smtClean="0">
                              <a:latin typeface="Cambria Math" charset="0"/>
                            </a:rPr>
                            <m:t>𝐴</m:t>
                          </m:r>
                          <m:r>
                            <a:rPr lang="en-US" sz="3600" b="0" i="1" smtClean="0">
                              <a:latin typeface="Cambria Math" charset="0"/>
                            </a:rPr>
                            <m:t>, </m:t>
                          </m:r>
                          <m:acc>
                            <m:accPr>
                              <m:chr m:val="̅"/>
                              <m:ctrlPr>
                                <a:rPr lang="en-US" sz="3600" b="0" i="1" smtClean="0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3600" b="0" i="1" smtClean="0">
                                  <a:latin typeface="Cambria Math" charset="0"/>
                                </a:rPr>
                                <m:t>𝐴</m:t>
                              </m:r>
                            </m:e>
                          </m:acc>
                          <m:r>
                            <a:rPr lang="en-US" sz="3600" b="0" i="1" smtClean="0">
                              <a:latin typeface="Cambria Math" charset="0"/>
                            </a:rPr>
                            <m:t>)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charset="0"/>
                            </a:rPr>
                            <m:t>𝑣𝑜𝑙</m:t>
                          </m:r>
                          <m:r>
                            <a:rPr lang="en-US" sz="3600" b="0" i="1" smtClean="0">
                              <a:latin typeface="Cambria Math" charset="0"/>
                            </a:rPr>
                            <m:t>(</m:t>
                          </m:r>
                          <m:r>
                            <a:rPr lang="en-US" sz="3600" b="0" i="1" smtClean="0">
                              <a:latin typeface="Cambria Math" charset="0"/>
                            </a:rPr>
                            <m:t>𝐴</m:t>
                          </m:r>
                          <m:r>
                            <a:rPr lang="en-US" sz="3600" b="0" i="1" smtClean="0">
                              <a:latin typeface="Cambria Math" charset="0"/>
                            </a:rPr>
                            <m:t>)</m:t>
                          </m:r>
                        </m:den>
                      </m:f>
                      <m:r>
                        <a:rPr lang="en-US" sz="3600" b="0" i="1" smtClean="0">
                          <a:latin typeface="Cambria Math" charset="0"/>
                        </a:rPr>
                        <m:t>+ </m:t>
                      </m:r>
                      <m:f>
                        <m:fPr>
                          <m:ctrlPr>
                            <a:rPr lang="mr-IN" sz="3600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charset="0"/>
                            </a:rPr>
                            <m:t>𝑐𝑢𝑡</m:t>
                          </m:r>
                          <m:r>
                            <a:rPr lang="en-US" sz="3600" b="0" i="1" smtClean="0">
                              <a:latin typeface="Cambria Math" charset="0"/>
                            </a:rPr>
                            <m:t>(</m:t>
                          </m:r>
                          <m:r>
                            <a:rPr lang="en-US" sz="3600" b="0" i="1" smtClean="0">
                              <a:latin typeface="Cambria Math" charset="0"/>
                            </a:rPr>
                            <m:t>𝐴</m:t>
                          </m:r>
                          <m:r>
                            <a:rPr lang="en-US" sz="3600" b="0" i="1" smtClean="0">
                              <a:latin typeface="Cambria Math" charset="0"/>
                            </a:rPr>
                            <m:t>,</m:t>
                          </m:r>
                          <m:acc>
                            <m:accPr>
                              <m:chr m:val="̅"/>
                              <m:ctrlPr>
                                <a:rPr lang="en-US" sz="3600" b="0" i="1" smtClean="0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3600" b="0" i="1" smtClean="0">
                                  <a:latin typeface="Cambria Math" charset="0"/>
                                </a:rPr>
                                <m:t>𝐴</m:t>
                              </m:r>
                            </m:e>
                          </m:acc>
                          <m:r>
                            <a:rPr lang="en-US" sz="3600" b="0" i="1" smtClean="0">
                              <a:latin typeface="Cambria Math" charset="0"/>
                            </a:rPr>
                            <m:t>)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charset="0"/>
                            </a:rPr>
                            <m:t>𝑣𝑜𝑙</m:t>
                          </m:r>
                          <m:r>
                            <a:rPr lang="en-US" sz="3600" b="0" i="1" smtClean="0">
                              <a:latin typeface="Cambria Math" charset="0"/>
                            </a:rPr>
                            <m:t>(</m:t>
                          </m:r>
                          <m:acc>
                            <m:accPr>
                              <m:chr m:val="̅"/>
                              <m:ctrlPr>
                                <a:rPr lang="en-US" sz="3600" b="0" i="1" smtClean="0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3600" b="0" i="1" smtClean="0">
                                  <a:latin typeface="Cambria Math" charset="0"/>
                                </a:rPr>
                                <m:t>𝐴</m:t>
                              </m:r>
                            </m:e>
                          </m:acc>
                          <m:r>
                            <a:rPr lang="en-US" sz="3600" b="0" i="1" smtClean="0">
                              <a:latin typeface="Cambria Math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798" y="5553575"/>
                <a:ext cx="5735936" cy="132305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51033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Random walk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2201333" y="1913467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353733" y="3471334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286934" y="4444472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556000" y="2904068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365999" y="1811867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8568266" y="4038072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8957733" y="2457980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071762" y="4515397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587065" y="2750610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9973731" y="4038072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095069" y="4094165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810001" y="1782764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048455" y="4500565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7366000" y="5434544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9347200" y="5434544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>
            <a:stCxn id="15" idx="6"/>
            <a:endCxn id="8" idx="2"/>
          </p:cNvCxnSpPr>
          <p:nvPr/>
        </p:nvCxnSpPr>
        <p:spPr>
          <a:xfrm>
            <a:off x="4588935" y="2189164"/>
            <a:ext cx="2777064" cy="291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2" idx="7"/>
            <a:endCxn id="8" idx="3"/>
          </p:cNvCxnSpPr>
          <p:nvPr/>
        </p:nvCxnSpPr>
        <p:spPr>
          <a:xfrm flipV="1">
            <a:off x="7251927" y="2505635"/>
            <a:ext cx="228144" cy="3640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12" idx="6"/>
            <a:endCxn id="10" idx="2"/>
          </p:cNvCxnSpPr>
          <p:nvPr/>
        </p:nvCxnSpPr>
        <p:spPr>
          <a:xfrm flipV="1">
            <a:off x="7365999" y="2864380"/>
            <a:ext cx="1591734" cy="2926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9" idx="0"/>
            <a:endCxn id="8" idx="5"/>
          </p:cNvCxnSpPr>
          <p:nvPr/>
        </p:nvCxnSpPr>
        <p:spPr>
          <a:xfrm flipH="1" flipV="1">
            <a:off x="8030861" y="2505635"/>
            <a:ext cx="926872" cy="1532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9" idx="7"/>
            <a:endCxn id="10" idx="4"/>
          </p:cNvCxnSpPr>
          <p:nvPr/>
        </p:nvCxnSpPr>
        <p:spPr>
          <a:xfrm flipV="1">
            <a:off x="9233128" y="3270780"/>
            <a:ext cx="114072" cy="8863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13" idx="1"/>
            <a:endCxn id="10" idx="5"/>
          </p:cNvCxnSpPr>
          <p:nvPr/>
        </p:nvCxnSpPr>
        <p:spPr>
          <a:xfrm flipH="1" flipV="1">
            <a:off x="9622595" y="3151748"/>
            <a:ext cx="465208" cy="10053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9" idx="2"/>
            <a:endCxn id="14" idx="6"/>
          </p:cNvCxnSpPr>
          <p:nvPr/>
        </p:nvCxnSpPr>
        <p:spPr>
          <a:xfrm flipH="1">
            <a:off x="7874003" y="4444472"/>
            <a:ext cx="694263" cy="560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12" idx="5"/>
            <a:endCxn id="14" idx="0"/>
          </p:cNvCxnSpPr>
          <p:nvPr/>
        </p:nvCxnSpPr>
        <p:spPr>
          <a:xfrm>
            <a:off x="7251927" y="3444378"/>
            <a:ext cx="232609" cy="6497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stCxn id="10" idx="3"/>
            <a:endCxn id="14" idx="7"/>
          </p:cNvCxnSpPr>
          <p:nvPr/>
        </p:nvCxnSpPr>
        <p:spPr>
          <a:xfrm flipH="1">
            <a:off x="7759931" y="3151748"/>
            <a:ext cx="1311874" cy="10614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stCxn id="17" idx="0"/>
            <a:endCxn id="14" idx="4"/>
          </p:cNvCxnSpPr>
          <p:nvPr/>
        </p:nvCxnSpPr>
        <p:spPr>
          <a:xfrm flipH="1" flipV="1">
            <a:off x="7484536" y="4906965"/>
            <a:ext cx="270931" cy="5275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stCxn id="17" idx="7"/>
            <a:endCxn id="9" idx="3"/>
          </p:cNvCxnSpPr>
          <p:nvPr/>
        </p:nvCxnSpPr>
        <p:spPr>
          <a:xfrm flipV="1">
            <a:off x="8030862" y="4731840"/>
            <a:ext cx="651476" cy="8217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stCxn id="9" idx="5"/>
            <a:endCxn id="18" idx="0"/>
          </p:cNvCxnSpPr>
          <p:nvPr/>
        </p:nvCxnSpPr>
        <p:spPr>
          <a:xfrm>
            <a:off x="9233128" y="4731840"/>
            <a:ext cx="503539" cy="7027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stCxn id="13" idx="4"/>
            <a:endCxn id="18" idx="7"/>
          </p:cNvCxnSpPr>
          <p:nvPr/>
        </p:nvCxnSpPr>
        <p:spPr>
          <a:xfrm flipH="1">
            <a:off x="10012062" y="4850872"/>
            <a:ext cx="351136" cy="7027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stCxn id="13" idx="2"/>
            <a:endCxn id="9" idx="6"/>
          </p:cNvCxnSpPr>
          <p:nvPr/>
        </p:nvCxnSpPr>
        <p:spPr>
          <a:xfrm flipH="1">
            <a:off x="9347200" y="4444472"/>
            <a:ext cx="62653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14" idx="2"/>
            <a:endCxn id="11" idx="6"/>
          </p:cNvCxnSpPr>
          <p:nvPr/>
        </p:nvCxnSpPr>
        <p:spPr>
          <a:xfrm flipH="1">
            <a:off x="5850696" y="4500565"/>
            <a:ext cx="1244373" cy="4212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>
            <a:stCxn id="12" idx="2"/>
            <a:endCxn id="11" idx="7"/>
          </p:cNvCxnSpPr>
          <p:nvPr/>
        </p:nvCxnSpPr>
        <p:spPr>
          <a:xfrm flipH="1">
            <a:off x="5736624" y="3157010"/>
            <a:ext cx="850441" cy="14774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>
            <a:stCxn id="11" idx="0"/>
            <a:endCxn id="15" idx="5"/>
          </p:cNvCxnSpPr>
          <p:nvPr/>
        </p:nvCxnSpPr>
        <p:spPr>
          <a:xfrm flipH="1" flipV="1">
            <a:off x="4474863" y="2476532"/>
            <a:ext cx="986366" cy="20388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7" idx="0"/>
            <a:endCxn id="15" idx="4"/>
          </p:cNvCxnSpPr>
          <p:nvPr/>
        </p:nvCxnSpPr>
        <p:spPr>
          <a:xfrm flipV="1">
            <a:off x="3945467" y="2595564"/>
            <a:ext cx="254001" cy="3085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>
            <a:stCxn id="4" idx="6"/>
            <a:endCxn id="15" idx="2"/>
          </p:cNvCxnSpPr>
          <p:nvPr/>
        </p:nvCxnSpPr>
        <p:spPr>
          <a:xfrm flipV="1">
            <a:off x="2980267" y="2189164"/>
            <a:ext cx="829734" cy="1307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>
            <a:stCxn id="4" idx="5"/>
            <a:endCxn id="7" idx="1"/>
          </p:cNvCxnSpPr>
          <p:nvPr/>
        </p:nvCxnSpPr>
        <p:spPr>
          <a:xfrm>
            <a:off x="2866195" y="2607235"/>
            <a:ext cx="803877" cy="4158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>
            <a:stCxn id="4" idx="4"/>
            <a:endCxn id="5" idx="0"/>
          </p:cNvCxnSpPr>
          <p:nvPr/>
        </p:nvCxnSpPr>
        <p:spPr>
          <a:xfrm>
            <a:off x="2590800" y="2726267"/>
            <a:ext cx="152400" cy="7450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>
            <a:stCxn id="7" idx="4"/>
            <a:endCxn id="16" idx="0"/>
          </p:cNvCxnSpPr>
          <p:nvPr/>
        </p:nvCxnSpPr>
        <p:spPr>
          <a:xfrm flipH="1">
            <a:off x="3437922" y="3716868"/>
            <a:ext cx="507545" cy="7836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>
            <a:stCxn id="5" idx="5"/>
            <a:endCxn id="16" idx="1"/>
          </p:cNvCxnSpPr>
          <p:nvPr/>
        </p:nvCxnSpPr>
        <p:spPr>
          <a:xfrm>
            <a:off x="3018595" y="4165102"/>
            <a:ext cx="143932" cy="4544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>
            <a:stCxn id="6" idx="6"/>
            <a:endCxn id="16" idx="2"/>
          </p:cNvCxnSpPr>
          <p:nvPr/>
        </p:nvCxnSpPr>
        <p:spPr>
          <a:xfrm>
            <a:off x="2065868" y="4850872"/>
            <a:ext cx="982587" cy="560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>
            <a:stCxn id="6" idx="7"/>
            <a:endCxn id="5" idx="3"/>
          </p:cNvCxnSpPr>
          <p:nvPr/>
        </p:nvCxnSpPr>
        <p:spPr>
          <a:xfrm flipV="1">
            <a:off x="1951796" y="4165102"/>
            <a:ext cx="516009" cy="3984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>
            <a:stCxn id="11" idx="1"/>
            <a:endCxn id="7" idx="5"/>
          </p:cNvCxnSpPr>
          <p:nvPr/>
        </p:nvCxnSpPr>
        <p:spPr>
          <a:xfrm flipH="1" flipV="1">
            <a:off x="4220862" y="3597836"/>
            <a:ext cx="964972" cy="10365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>
            <a:stCxn id="11" idx="2"/>
            <a:endCxn id="16" idx="6"/>
          </p:cNvCxnSpPr>
          <p:nvPr/>
        </p:nvCxnSpPr>
        <p:spPr>
          <a:xfrm flipH="1" flipV="1">
            <a:off x="3827389" y="4906965"/>
            <a:ext cx="1244373" cy="148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8099" y="2039489"/>
            <a:ext cx="518096" cy="595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41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Random walk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2201333" y="1913467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353733" y="3471334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286934" y="4444472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556000" y="2904068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365999" y="1811867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8568266" y="4038072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8957733" y="2457980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071762" y="4515397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587065" y="2750610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9973731" y="4038072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095069" y="4094165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810001" y="1782764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048455" y="4500565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7366000" y="5434544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9347200" y="5434544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>
            <a:stCxn id="15" idx="6"/>
            <a:endCxn id="8" idx="2"/>
          </p:cNvCxnSpPr>
          <p:nvPr/>
        </p:nvCxnSpPr>
        <p:spPr>
          <a:xfrm>
            <a:off x="4588935" y="2189164"/>
            <a:ext cx="2777064" cy="291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2" idx="7"/>
            <a:endCxn id="8" idx="3"/>
          </p:cNvCxnSpPr>
          <p:nvPr/>
        </p:nvCxnSpPr>
        <p:spPr>
          <a:xfrm flipV="1">
            <a:off x="7251927" y="2505635"/>
            <a:ext cx="228144" cy="3640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12" idx="6"/>
            <a:endCxn id="10" idx="2"/>
          </p:cNvCxnSpPr>
          <p:nvPr/>
        </p:nvCxnSpPr>
        <p:spPr>
          <a:xfrm flipV="1">
            <a:off x="7365999" y="2864380"/>
            <a:ext cx="1591734" cy="2926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9" idx="0"/>
            <a:endCxn id="8" idx="5"/>
          </p:cNvCxnSpPr>
          <p:nvPr/>
        </p:nvCxnSpPr>
        <p:spPr>
          <a:xfrm flipH="1" flipV="1">
            <a:off x="8030861" y="2505635"/>
            <a:ext cx="926872" cy="1532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9" idx="7"/>
            <a:endCxn id="10" idx="4"/>
          </p:cNvCxnSpPr>
          <p:nvPr/>
        </p:nvCxnSpPr>
        <p:spPr>
          <a:xfrm flipV="1">
            <a:off x="9233128" y="3270780"/>
            <a:ext cx="114072" cy="8863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13" idx="1"/>
            <a:endCxn id="10" idx="5"/>
          </p:cNvCxnSpPr>
          <p:nvPr/>
        </p:nvCxnSpPr>
        <p:spPr>
          <a:xfrm flipH="1" flipV="1">
            <a:off x="9622595" y="3151748"/>
            <a:ext cx="465208" cy="10053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9" idx="2"/>
            <a:endCxn id="14" idx="6"/>
          </p:cNvCxnSpPr>
          <p:nvPr/>
        </p:nvCxnSpPr>
        <p:spPr>
          <a:xfrm flipH="1">
            <a:off x="7874003" y="4444472"/>
            <a:ext cx="694263" cy="560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12" idx="5"/>
            <a:endCxn id="14" idx="0"/>
          </p:cNvCxnSpPr>
          <p:nvPr/>
        </p:nvCxnSpPr>
        <p:spPr>
          <a:xfrm>
            <a:off x="7251927" y="3444378"/>
            <a:ext cx="232609" cy="6497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stCxn id="10" idx="3"/>
            <a:endCxn id="14" idx="7"/>
          </p:cNvCxnSpPr>
          <p:nvPr/>
        </p:nvCxnSpPr>
        <p:spPr>
          <a:xfrm flipH="1">
            <a:off x="7759931" y="3151748"/>
            <a:ext cx="1311874" cy="10614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stCxn id="17" idx="0"/>
            <a:endCxn id="14" idx="4"/>
          </p:cNvCxnSpPr>
          <p:nvPr/>
        </p:nvCxnSpPr>
        <p:spPr>
          <a:xfrm flipH="1" flipV="1">
            <a:off x="7484536" y="4906965"/>
            <a:ext cx="270931" cy="5275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stCxn id="17" idx="7"/>
            <a:endCxn id="9" idx="3"/>
          </p:cNvCxnSpPr>
          <p:nvPr/>
        </p:nvCxnSpPr>
        <p:spPr>
          <a:xfrm flipV="1">
            <a:off x="8030862" y="4731840"/>
            <a:ext cx="651476" cy="8217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stCxn id="9" idx="5"/>
            <a:endCxn id="18" idx="0"/>
          </p:cNvCxnSpPr>
          <p:nvPr/>
        </p:nvCxnSpPr>
        <p:spPr>
          <a:xfrm>
            <a:off x="9233128" y="4731840"/>
            <a:ext cx="503539" cy="7027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stCxn id="13" idx="4"/>
            <a:endCxn id="18" idx="7"/>
          </p:cNvCxnSpPr>
          <p:nvPr/>
        </p:nvCxnSpPr>
        <p:spPr>
          <a:xfrm flipH="1">
            <a:off x="10012062" y="4850872"/>
            <a:ext cx="351136" cy="7027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stCxn id="13" idx="2"/>
            <a:endCxn id="9" idx="6"/>
          </p:cNvCxnSpPr>
          <p:nvPr/>
        </p:nvCxnSpPr>
        <p:spPr>
          <a:xfrm flipH="1">
            <a:off x="9347200" y="4444472"/>
            <a:ext cx="62653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14" idx="2"/>
            <a:endCxn id="11" idx="6"/>
          </p:cNvCxnSpPr>
          <p:nvPr/>
        </p:nvCxnSpPr>
        <p:spPr>
          <a:xfrm flipH="1">
            <a:off x="5850696" y="4500565"/>
            <a:ext cx="1244373" cy="4212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>
            <a:stCxn id="12" idx="2"/>
            <a:endCxn id="11" idx="7"/>
          </p:cNvCxnSpPr>
          <p:nvPr/>
        </p:nvCxnSpPr>
        <p:spPr>
          <a:xfrm flipH="1">
            <a:off x="5736624" y="3157010"/>
            <a:ext cx="850441" cy="14774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>
            <a:stCxn id="11" idx="0"/>
            <a:endCxn id="15" idx="5"/>
          </p:cNvCxnSpPr>
          <p:nvPr/>
        </p:nvCxnSpPr>
        <p:spPr>
          <a:xfrm flipH="1" flipV="1">
            <a:off x="4474863" y="2476532"/>
            <a:ext cx="986366" cy="20388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7" idx="0"/>
            <a:endCxn id="15" idx="4"/>
          </p:cNvCxnSpPr>
          <p:nvPr/>
        </p:nvCxnSpPr>
        <p:spPr>
          <a:xfrm flipV="1">
            <a:off x="3945467" y="2595564"/>
            <a:ext cx="254001" cy="3085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>
            <a:stCxn id="4" idx="6"/>
            <a:endCxn id="15" idx="2"/>
          </p:cNvCxnSpPr>
          <p:nvPr/>
        </p:nvCxnSpPr>
        <p:spPr>
          <a:xfrm flipV="1">
            <a:off x="2980267" y="2189164"/>
            <a:ext cx="829734" cy="1307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>
            <a:stCxn id="4" idx="5"/>
            <a:endCxn id="7" idx="1"/>
          </p:cNvCxnSpPr>
          <p:nvPr/>
        </p:nvCxnSpPr>
        <p:spPr>
          <a:xfrm>
            <a:off x="2866195" y="2607235"/>
            <a:ext cx="803877" cy="4158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>
            <a:stCxn id="4" idx="4"/>
            <a:endCxn id="5" idx="0"/>
          </p:cNvCxnSpPr>
          <p:nvPr/>
        </p:nvCxnSpPr>
        <p:spPr>
          <a:xfrm>
            <a:off x="2590800" y="2726267"/>
            <a:ext cx="152400" cy="7450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>
            <a:stCxn id="7" idx="4"/>
            <a:endCxn id="16" idx="0"/>
          </p:cNvCxnSpPr>
          <p:nvPr/>
        </p:nvCxnSpPr>
        <p:spPr>
          <a:xfrm flipH="1">
            <a:off x="3437922" y="3716868"/>
            <a:ext cx="507545" cy="7836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>
            <a:stCxn id="5" idx="5"/>
            <a:endCxn id="16" idx="1"/>
          </p:cNvCxnSpPr>
          <p:nvPr/>
        </p:nvCxnSpPr>
        <p:spPr>
          <a:xfrm>
            <a:off x="3018595" y="4165102"/>
            <a:ext cx="143932" cy="4544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>
            <a:stCxn id="6" idx="6"/>
            <a:endCxn id="16" idx="2"/>
          </p:cNvCxnSpPr>
          <p:nvPr/>
        </p:nvCxnSpPr>
        <p:spPr>
          <a:xfrm>
            <a:off x="2065868" y="4850872"/>
            <a:ext cx="982587" cy="560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>
            <a:stCxn id="6" idx="7"/>
            <a:endCxn id="5" idx="3"/>
          </p:cNvCxnSpPr>
          <p:nvPr/>
        </p:nvCxnSpPr>
        <p:spPr>
          <a:xfrm flipV="1">
            <a:off x="1951796" y="4165102"/>
            <a:ext cx="516009" cy="3984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>
            <a:stCxn id="11" idx="1"/>
            <a:endCxn id="7" idx="5"/>
          </p:cNvCxnSpPr>
          <p:nvPr/>
        </p:nvCxnSpPr>
        <p:spPr>
          <a:xfrm flipH="1" flipV="1">
            <a:off x="4220862" y="3597836"/>
            <a:ext cx="964972" cy="10365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>
            <a:stCxn id="11" idx="2"/>
            <a:endCxn id="16" idx="6"/>
          </p:cNvCxnSpPr>
          <p:nvPr/>
        </p:nvCxnSpPr>
        <p:spPr>
          <a:xfrm flipH="1" flipV="1">
            <a:off x="3827389" y="4906965"/>
            <a:ext cx="1244373" cy="148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45"/>
          <p:cNvPicPr>
            <a:picLocks noChangeAspect="1"/>
          </p:cNvPicPr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2484152" y="3549654"/>
            <a:ext cx="518096" cy="59581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3703367" y="3006822"/>
            <a:ext cx="518096" cy="59581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3940420" y="1855091"/>
            <a:ext cx="518096" cy="595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486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Random walk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2201333" y="1913467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353733" y="3471334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286934" y="4444472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556000" y="2904068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365999" y="1811867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8568266" y="4038072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8957733" y="2457980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071762" y="4515397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587065" y="2750610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9973731" y="4038072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095069" y="4094165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810001" y="1782764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048455" y="4500565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7366000" y="5434544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9347200" y="5434544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>
            <a:stCxn id="15" idx="6"/>
            <a:endCxn id="8" idx="2"/>
          </p:cNvCxnSpPr>
          <p:nvPr/>
        </p:nvCxnSpPr>
        <p:spPr>
          <a:xfrm>
            <a:off x="4588935" y="2189164"/>
            <a:ext cx="2777064" cy="291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2" idx="7"/>
            <a:endCxn id="8" idx="3"/>
          </p:cNvCxnSpPr>
          <p:nvPr/>
        </p:nvCxnSpPr>
        <p:spPr>
          <a:xfrm flipV="1">
            <a:off x="7251927" y="2505635"/>
            <a:ext cx="228144" cy="3640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12" idx="6"/>
            <a:endCxn id="10" idx="2"/>
          </p:cNvCxnSpPr>
          <p:nvPr/>
        </p:nvCxnSpPr>
        <p:spPr>
          <a:xfrm flipV="1">
            <a:off x="7365999" y="2864380"/>
            <a:ext cx="1591734" cy="2926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9" idx="0"/>
            <a:endCxn id="8" idx="5"/>
          </p:cNvCxnSpPr>
          <p:nvPr/>
        </p:nvCxnSpPr>
        <p:spPr>
          <a:xfrm flipH="1" flipV="1">
            <a:off x="8030861" y="2505635"/>
            <a:ext cx="926872" cy="1532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9" idx="7"/>
            <a:endCxn id="10" idx="4"/>
          </p:cNvCxnSpPr>
          <p:nvPr/>
        </p:nvCxnSpPr>
        <p:spPr>
          <a:xfrm flipV="1">
            <a:off x="9233128" y="3270780"/>
            <a:ext cx="114072" cy="8863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13" idx="1"/>
            <a:endCxn id="10" idx="5"/>
          </p:cNvCxnSpPr>
          <p:nvPr/>
        </p:nvCxnSpPr>
        <p:spPr>
          <a:xfrm flipH="1" flipV="1">
            <a:off x="9622595" y="3151748"/>
            <a:ext cx="465208" cy="10053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9" idx="2"/>
            <a:endCxn id="14" idx="6"/>
          </p:cNvCxnSpPr>
          <p:nvPr/>
        </p:nvCxnSpPr>
        <p:spPr>
          <a:xfrm flipH="1">
            <a:off x="7874003" y="4444472"/>
            <a:ext cx="694263" cy="560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12" idx="5"/>
            <a:endCxn id="14" idx="0"/>
          </p:cNvCxnSpPr>
          <p:nvPr/>
        </p:nvCxnSpPr>
        <p:spPr>
          <a:xfrm>
            <a:off x="7251927" y="3444378"/>
            <a:ext cx="232609" cy="6497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stCxn id="10" idx="3"/>
            <a:endCxn id="14" idx="7"/>
          </p:cNvCxnSpPr>
          <p:nvPr/>
        </p:nvCxnSpPr>
        <p:spPr>
          <a:xfrm flipH="1">
            <a:off x="7759931" y="3151748"/>
            <a:ext cx="1311874" cy="10614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stCxn id="17" idx="0"/>
            <a:endCxn id="14" idx="4"/>
          </p:cNvCxnSpPr>
          <p:nvPr/>
        </p:nvCxnSpPr>
        <p:spPr>
          <a:xfrm flipH="1" flipV="1">
            <a:off x="7484536" y="4906965"/>
            <a:ext cx="270931" cy="5275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stCxn id="17" idx="7"/>
            <a:endCxn id="9" idx="3"/>
          </p:cNvCxnSpPr>
          <p:nvPr/>
        </p:nvCxnSpPr>
        <p:spPr>
          <a:xfrm flipV="1">
            <a:off x="8030862" y="4731840"/>
            <a:ext cx="651476" cy="8217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stCxn id="9" idx="5"/>
            <a:endCxn id="18" idx="0"/>
          </p:cNvCxnSpPr>
          <p:nvPr/>
        </p:nvCxnSpPr>
        <p:spPr>
          <a:xfrm>
            <a:off x="9233128" y="4731840"/>
            <a:ext cx="503539" cy="7027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stCxn id="13" idx="4"/>
            <a:endCxn id="18" idx="7"/>
          </p:cNvCxnSpPr>
          <p:nvPr/>
        </p:nvCxnSpPr>
        <p:spPr>
          <a:xfrm flipH="1">
            <a:off x="10012062" y="4850872"/>
            <a:ext cx="351136" cy="7027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stCxn id="13" idx="2"/>
            <a:endCxn id="9" idx="6"/>
          </p:cNvCxnSpPr>
          <p:nvPr/>
        </p:nvCxnSpPr>
        <p:spPr>
          <a:xfrm flipH="1">
            <a:off x="9347200" y="4444472"/>
            <a:ext cx="62653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14" idx="2"/>
            <a:endCxn id="11" idx="6"/>
          </p:cNvCxnSpPr>
          <p:nvPr/>
        </p:nvCxnSpPr>
        <p:spPr>
          <a:xfrm flipH="1">
            <a:off x="5850696" y="4500565"/>
            <a:ext cx="1244373" cy="4212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>
            <a:stCxn id="12" idx="2"/>
            <a:endCxn id="11" idx="7"/>
          </p:cNvCxnSpPr>
          <p:nvPr/>
        </p:nvCxnSpPr>
        <p:spPr>
          <a:xfrm flipH="1">
            <a:off x="5736624" y="3157010"/>
            <a:ext cx="850441" cy="14774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>
            <a:stCxn id="11" idx="0"/>
            <a:endCxn id="15" idx="5"/>
          </p:cNvCxnSpPr>
          <p:nvPr/>
        </p:nvCxnSpPr>
        <p:spPr>
          <a:xfrm flipH="1" flipV="1">
            <a:off x="4474863" y="2476532"/>
            <a:ext cx="986366" cy="20388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7" idx="0"/>
            <a:endCxn id="15" idx="4"/>
          </p:cNvCxnSpPr>
          <p:nvPr/>
        </p:nvCxnSpPr>
        <p:spPr>
          <a:xfrm flipV="1">
            <a:off x="3945467" y="2595564"/>
            <a:ext cx="254001" cy="3085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>
            <a:stCxn id="4" idx="6"/>
            <a:endCxn id="15" idx="2"/>
          </p:cNvCxnSpPr>
          <p:nvPr/>
        </p:nvCxnSpPr>
        <p:spPr>
          <a:xfrm flipV="1">
            <a:off x="2980267" y="2189164"/>
            <a:ext cx="829734" cy="1307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>
            <a:stCxn id="4" idx="5"/>
            <a:endCxn id="7" idx="1"/>
          </p:cNvCxnSpPr>
          <p:nvPr/>
        </p:nvCxnSpPr>
        <p:spPr>
          <a:xfrm>
            <a:off x="2866195" y="2607235"/>
            <a:ext cx="803877" cy="4158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>
            <a:stCxn id="4" idx="4"/>
            <a:endCxn id="5" idx="0"/>
          </p:cNvCxnSpPr>
          <p:nvPr/>
        </p:nvCxnSpPr>
        <p:spPr>
          <a:xfrm>
            <a:off x="2590800" y="2726267"/>
            <a:ext cx="152400" cy="7450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>
            <a:stCxn id="7" idx="4"/>
            <a:endCxn id="16" idx="0"/>
          </p:cNvCxnSpPr>
          <p:nvPr/>
        </p:nvCxnSpPr>
        <p:spPr>
          <a:xfrm flipH="1">
            <a:off x="3437922" y="3716868"/>
            <a:ext cx="507545" cy="7836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>
            <a:stCxn id="5" idx="5"/>
            <a:endCxn id="16" idx="1"/>
          </p:cNvCxnSpPr>
          <p:nvPr/>
        </p:nvCxnSpPr>
        <p:spPr>
          <a:xfrm>
            <a:off x="3018595" y="4165102"/>
            <a:ext cx="143932" cy="4544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>
            <a:stCxn id="6" idx="6"/>
            <a:endCxn id="16" idx="2"/>
          </p:cNvCxnSpPr>
          <p:nvPr/>
        </p:nvCxnSpPr>
        <p:spPr>
          <a:xfrm>
            <a:off x="2065868" y="4850872"/>
            <a:ext cx="982587" cy="560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>
            <a:stCxn id="6" idx="7"/>
            <a:endCxn id="5" idx="3"/>
          </p:cNvCxnSpPr>
          <p:nvPr/>
        </p:nvCxnSpPr>
        <p:spPr>
          <a:xfrm flipV="1">
            <a:off x="1951796" y="4165102"/>
            <a:ext cx="516009" cy="3984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>
            <a:stCxn id="11" idx="1"/>
            <a:endCxn id="7" idx="5"/>
          </p:cNvCxnSpPr>
          <p:nvPr/>
        </p:nvCxnSpPr>
        <p:spPr>
          <a:xfrm flipH="1" flipV="1">
            <a:off x="4220862" y="3597836"/>
            <a:ext cx="964972" cy="10365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>
            <a:stCxn id="11" idx="2"/>
            <a:endCxn id="16" idx="6"/>
          </p:cNvCxnSpPr>
          <p:nvPr/>
        </p:nvCxnSpPr>
        <p:spPr>
          <a:xfrm flipH="1" flipV="1">
            <a:off x="3827389" y="4906965"/>
            <a:ext cx="1244373" cy="148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45"/>
          <p:cNvPicPr>
            <a:picLocks noChangeAspect="1"/>
          </p:cNvPicPr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2484152" y="3549654"/>
            <a:ext cx="518096" cy="59581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3703367" y="3006822"/>
            <a:ext cx="518096" cy="59581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3940420" y="1855091"/>
            <a:ext cx="518096" cy="59581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">
            <a:alphaModFix amt="93000"/>
          </a:blip>
          <a:stretch>
            <a:fillRect/>
          </a:stretch>
        </p:blipFill>
        <p:spPr>
          <a:xfrm>
            <a:off x="2348099" y="2007706"/>
            <a:ext cx="518096" cy="59581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5225610" y="4616476"/>
            <a:ext cx="518096" cy="59581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3176432" y="4564098"/>
            <a:ext cx="518096" cy="59581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2">
            <a:alphaModFix amt="59000"/>
          </a:blip>
          <a:stretch>
            <a:fillRect/>
          </a:stretch>
        </p:blipFill>
        <p:spPr>
          <a:xfrm>
            <a:off x="1415323" y="4518343"/>
            <a:ext cx="518096" cy="59581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2">
            <a:alphaModFix amt="59000"/>
          </a:blip>
          <a:stretch>
            <a:fillRect/>
          </a:stretch>
        </p:blipFill>
        <p:spPr>
          <a:xfrm>
            <a:off x="7512765" y="1894993"/>
            <a:ext cx="518096" cy="595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14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Random walk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2201333" y="1913467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353733" y="3471334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286934" y="4444472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556000" y="2904068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365999" y="1811867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8568266" y="4038072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8957733" y="2457980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071762" y="4515397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587065" y="2750610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9973731" y="4038072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095069" y="4094165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810001" y="1782764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048455" y="4500565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7366000" y="5434544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9347200" y="5434544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>
            <a:stCxn id="15" idx="6"/>
            <a:endCxn id="8" idx="2"/>
          </p:cNvCxnSpPr>
          <p:nvPr/>
        </p:nvCxnSpPr>
        <p:spPr>
          <a:xfrm>
            <a:off x="4588935" y="2189164"/>
            <a:ext cx="2777064" cy="291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2" idx="7"/>
            <a:endCxn id="8" idx="3"/>
          </p:cNvCxnSpPr>
          <p:nvPr/>
        </p:nvCxnSpPr>
        <p:spPr>
          <a:xfrm flipV="1">
            <a:off x="7251927" y="2505635"/>
            <a:ext cx="228144" cy="3640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12" idx="6"/>
            <a:endCxn id="10" idx="2"/>
          </p:cNvCxnSpPr>
          <p:nvPr/>
        </p:nvCxnSpPr>
        <p:spPr>
          <a:xfrm flipV="1">
            <a:off x="7365999" y="2864380"/>
            <a:ext cx="1591734" cy="2926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9" idx="0"/>
            <a:endCxn id="8" idx="5"/>
          </p:cNvCxnSpPr>
          <p:nvPr/>
        </p:nvCxnSpPr>
        <p:spPr>
          <a:xfrm flipH="1" flipV="1">
            <a:off x="8030861" y="2505635"/>
            <a:ext cx="926872" cy="1532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9" idx="7"/>
            <a:endCxn id="10" idx="4"/>
          </p:cNvCxnSpPr>
          <p:nvPr/>
        </p:nvCxnSpPr>
        <p:spPr>
          <a:xfrm flipV="1">
            <a:off x="9233128" y="3270780"/>
            <a:ext cx="114072" cy="8863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13" idx="1"/>
            <a:endCxn id="10" idx="5"/>
          </p:cNvCxnSpPr>
          <p:nvPr/>
        </p:nvCxnSpPr>
        <p:spPr>
          <a:xfrm flipH="1" flipV="1">
            <a:off x="9622595" y="3151748"/>
            <a:ext cx="465208" cy="10053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9" idx="2"/>
            <a:endCxn id="14" idx="6"/>
          </p:cNvCxnSpPr>
          <p:nvPr/>
        </p:nvCxnSpPr>
        <p:spPr>
          <a:xfrm flipH="1">
            <a:off x="7874003" y="4444472"/>
            <a:ext cx="694263" cy="560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12" idx="5"/>
            <a:endCxn id="14" idx="0"/>
          </p:cNvCxnSpPr>
          <p:nvPr/>
        </p:nvCxnSpPr>
        <p:spPr>
          <a:xfrm>
            <a:off x="7251927" y="3444378"/>
            <a:ext cx="232609" cy="6497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stCxn id="10" idx="3"/>
            <a:endCxn id="14" idx="7"/>
          </p:cNvCxnSpPr>
          <p:nvPr/>
        </p:nvCxnSpPr>
        <p:spPr>
          <a:xfrm flipH="1">
            <a:off x="7759931" y="3151748"/>
            <a:ext cx="1311874" cy="10614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stCxn id="17" idx="0"/>
            <a:endCxn id="14" idx="4"/>
          </p:cNvCxnSpPr>
          <p:nvPr/>
        </p:nvCxnSpPr>
        <p:spPr>
          <a:xfrm flipH="1" flipV="1">
            <a:off x="7484536" y="4906965"/>
            <a:ext cx="270931" cy="5275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stCxn id="17" idx="7"/>
            <a:endCxn id="9" idx="3"/>
          </p:cNvCxnSpPr>
          <p:nvPr/>
        </p:nvCxnSpPr>
        <p:spPr>
          <a:xfrm flipV="1">
            <a:off x="8030862" y="4731840"/>
            <a:ext cx="651476" cy="8217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stCxn id="9" idx="5"/>
            <a:endCxn id="18" idx="0"/>
          </p:cNvCxnSpPr>
          <p:nvPr/>
        </p:nvCxnSpPr>
        <p:spPr>
          <a:xfrm>
            <a:off x="9233128" y="4731840"/>
            <a:ext cx="503539" cy="7027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stCxn id="13" idx="4"/>
            <a:endCxn id="18" idx="7"/>
          </p:cNvCxnSpPr>
          <p:nvPr/>
        </p:nvCxnSpPr>
        <p:spPr>
          <a:xfrm flipH="1">
            <a:off x="10012062" y="4850872"/>
            <a:ext cx="351136" cy="7027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stCxn id="13" idx="2"/>
            <a:endCxn id="9" idx="6"/>
          </p:cNvCxnSpPr>
          <p:nvPr/>
        </p:nvCxnSpPr>
        <p:spPr>
          <a:xfrm flipH="1">
            <a:off x="9347200" y="4444472"/>
            <a:ext cx="62653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14" idx="2"/>
            <a:endCxn id="11" idx="6"/>
          </p:cNvCxnSpPr>
          <p:nvPr/>
        </p:nvCxnSpPr>
        <p:spPr>
          <a:xfrm flipH="1">
            <a:off x="5850696" y="4500565"/>
            <a:ext cx="1244373" cy="4212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>
            <a:stCxn id="12" idx="2"/>
            <a:endCxn id="11" idx="7"/>
          </p:cNvCxnSpPr>
          <p:nvPr/>
        </p:nvCxnSpPr>
        <p:spPr>
          <a:xfrm flipH="1">
            <a:off x="5736624" y="3157010"/>
            <a:ext cx="850441" cy="14774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>
            <a:stCxn id="11" idx="0"/>
            <a:endCxn id="15" idx="5"/>
          </p:cNvCxnSpPr>
          <p:nvPr/>
        </p:nvCxnSpPr>
        <p:spPr>
          <a:xfrm flipH="1" flipV="1">
            <a:off x="4474863" y="2476532"/>
            <a:ext cx="986366" cy="20388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7" idx="0"/>
            <a:endCxn id="15" idx="4"/>
          </p:cNvCxnSpPr>
          <p:nvPr/>
        </p:nvCxnSpPr>
        <p:spPr>
          <a:xfrm flipV="1">
            <a:off x="3945467" y="2595564"/>
            <a:ext cx="254001" cy="3085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>
            <a:stCxn id="4" idx="6"/>
            <a:endCxn id="15" idx="2"/>
          </p:cNvCxnSpPr>
          <p:nvPr/>
        </p:nvCxnSpPr>
        <p:spPr>
          <a:xfrm flipV="1">
            <a:off x="2980267" y="2189164"/>
            <a:ext cx="829734" cy="1307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>
            <a:stCxn id="4" idx="5"/>
            <a:endCxn id="7" idx="1"/>
          </p:cNvCxnSpPr>
          <p:nvPr/>
        </p:nvCxnSpPr>
        <p:spPr>
          <a:xfrm>
            <a:off x="2866195" y="2607235"/>
            <a:ext cx="803877" cy="4158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>
            <a:stCxn id="4" idx="4"/>
            <a:endCxn id="5" idx="0"/>
          </p:cNvCxnSpPr>
          <p:nvPr/>
        </p:nvCxnSpPr>
        <p:spPr>
          <a:xfrm>
            <a:off x="2590800" y="2726267"/>
            <a:ext cx="152400" cy="7450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>
            <a:stCxn id="7" idx="4"/>
            <a:endCxn id="16" idx="0"/>
          </p:cNvCxnSpPr>
          <p:nvPr/>
        </p:nvCxnSpPr>
        <p:spPr>
          <a:xfrm flipH="1">
            <a:off x="3437922" y="3716868"/>
            <a:ext cx="507545" cy="7836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>
            <a:stCxn id="5" idx="5"/>
            <a:endCxn id="16" idx="1"/>
          </p:cNvCxnSpPr>
          <p:nvPr/>
        </p:nvCxnSpPr>
        <p:spPr>
          <a:xfrm>
            <a:off x="3018595" y="4165102"/>
            <a:ext cx="143932" cy="4544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>
            <a:stCxn id="6" idx="6"/>
            <a:endCxn id="16" idx="2"/>
          </p:cNvCxnSpPr>
          <p:nvPr/>
        </p:nvCxnSpPr>
        <p:spPr>
          <a:xfrm>
            <a:off x="2065868" y="4850872"/>
            <a:ext cx="982587" cy="560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>
            <a:stCxn id="6" idx="7"/>
            <a:endCxn id="5" idx="3"/>
          </p:cNvCxnSpPr>
          <p:nvPr/>
        </p:nvCxnSpPr>
        <p:spPr>
          <a:xfrm flipV="1">
            <a:off x="1951796" y="4165102"/>
            <a:ext cx="516009" cy="3984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>
            <a:stCxn id="11" idx="1"/>
            <a:endCxn id="7" idx="5"/>
          </p:cNvCxnSpPr>
          <p:nvPr/>
        </p:nvCxnSpPr>
        <p:spPr>
          <a:xfrm flipH="1" flipV="1">
            <a:off x="4220862" y="3597836"/>
            <a:ext cx="964972" cy="10365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>
            <a:stCxn id="11" idx="2"/>
            <a:endCxn id="16" idx="6"/>
          </p:cNvCxnSpPr>
          <p:nvPr/>
        </p:nvCxnSpPr>
        <p:spPr>
          <a:xfrm flipH="1" flipV="1">
            <a:off x="3827389" y="4906965"/>
            <a:ext cx="1244373" cy="148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45"/>
          <p:cNvPicPr>
            <a:picLocks noChangeAspect="1"/>
          </p:cNvPicPr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2484152" y="3549654"/>
            <a:ext cx="518096" cy="59581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3703367" y="3006822"/>
            <a:ext cx="518096" cy="59581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3940420" y="1855091"/>
            <a:ext cx="518096" cy="59581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2348099" y="2007706"/>
            <a:ext cx="518096" cy="59581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5225610" y="4616476"/>
            <a:ext cx="518096" cy="59581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3176432" y="4564098"/>
            <a:ext cx="518096" cy="59581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415323" y="4518343"/>
            <a:ext cx="518096" cy="59581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2">
            <a:alphaModFix amt="23000"/>
          </a:blip>
          <a:stretch>
            <a:fillRect/>
          </a:stretch>
        </p:blipFill>
        <p:spPr>
          <a:xfrm>
            <a:off x="7512765" y="1894993"/>
            <a:ext cx="518096" cy="59581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2">
            <a:alphaModFix amt="23000"/>
          </a:blip>
          <a:stretch>
            <a:fillRect/>
          </a:stretch>
        </p:blipFill>
        <p:spPr>
          <a:xfrm>
            <a:off x="6733831" y="2861235"/>
            <a:ext cx="518096" cy="59581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2">
            <a:alphaModFix amt="23000"/>
          </a:blip>
          <a:stretch>
            <a:fillRect/>
          </a:stretch>
        </p:blipFill>
        <p:spPr>
          <a:xfrm>
            <a:off x="7259812" y="4179407"/>
            <a:ext cx="518096" cy="595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22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Random walk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2201333" y="1913467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353733" y="3471334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286934" y="4444472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556000" y="2904068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365999" y="1811867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8568266" y="4038072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8957733" y="2457980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071762" y="4515397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587065" y="2750610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9973731" y="4038072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095069" y="4094165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810001" y="1782764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048455" y="4500565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7366000" y="5434544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9347200" y="5434544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>
            <a:stCxn id="15" idx="6"/>
            <a:endCxn id="8" idx="2"/>
          </p:cNvCxnSpPr>
          <p:nvPr/>
        </p:nvCxnSpPr>
        <p:spPr>
          <a:xfrm>
            <a:off x="4588935" y="2189164"/>
            <a:ext cx="2777064" cy="291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2" idx="7"/>
            <a:endCxn id="8" idx="3"/>
          </p:cNvCxnSpPr>
          <p:nvPr/>
        </p:nvCxnSpPr>
        <p:spPr>
          <a:xfrm flipV="1">
            <a:off x="7251927" y="2505635"/>
            <a:ext cx="228144" cy="3640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12" idx="6"/>
            <a:endCxn id="10" idx="2"/>
          </p:cNvCxnSpPr>
          <p:nvPr/>
        </p:nvCxnSpPr>
        <p:spPr>
          <a:xfrm flipV="1">
            <a:off x="7365999" y="2864380"/>
            <a:ext cx="1591734" cy="2926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9" idx="0"/>
            <a:endCxn id="8" idx="5"/>
          </p:cNvCxnSpPr>
          <p:nvPr/>
        </p:nvCxnSpPr>
        <p:spPr>
          <a:xfrm flipH="1" flipV="1">
            <a:off x="8030861" y="2505635"/>
            <a:ext cx="926872" cy="1532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9" idx="7"/>
            <a:endCxn id="10" idx="4"/>
          </p:cNvCxnSpPr>
          <p:nvPr/>
        </p:nvCxnSpPr>
        <p:spPr>
          <a:xfrm flipV="1">
            <a:off x="9233128" y="3270780"/>
            <a:ext cx="114072" cy="8863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13" idx="1"/>
            <a:endCxn id="10" idx="5"/>
          </p:cNvCxnSpPr>
          <p:nvPr/>
        </p:nvCxnSpPr>
        <p:spPr>
          <a:xfrm flipH="1" flipV="1">
            <a:off x="9622595" y="3151748"/>
            <a:ext cx="465208" cy="10053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9" idx="2"/>
            <a:endCxn id="14" idx="6"/>
          </p:cNvCxnSpPr>
          <p:nvPr/>
        </p:nvCxnSpPr>
        <p:spPr>
          <a:xfrm flipH="1">
            <a:off x="7874003" y="4444472"/>
            <a:ext cx="694263" cy="560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12" idx="5"/>
            <a:endCxn id="14" idx="0"/>
          </p:cNvCxnSpPr>
          <p:nvPr/>
        </p:nvCxnSpPr>
        <p:spPr>
          <a:xfrm>
            <a:off x="7251927" y="3444378"/>
            <a:ext cx="232609" cy="6497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stCxn id="10" idx="3"/>
            <a:endCxn id="14" idx="7"/>
          </p:cNvCxnSpPr>
          <p:nvPr/>
        </p:nvCxnSpPr>
        <p:spPr>
          <a:xfrm flipH="1">
            <a:off x="7759931" y="3151748"/>
            <a:ext cx="1311874" cy="10614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stCxn id="17" idx="0"/>
            <a:endCxn id="14" idx="4"/>
          </p:cNvCxnSpPr>
          <p:nvPr/>
        </p:nvCxnSpPr>
        <p:spPr>
          <a:xfrm flipH="1" flipV="1">
            <a:off x="7484536" y="4906965"/>
            <a:ext cx="270931" cy="5275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stCxn id="17" idx="7"/>
            <a:endCxn id="9" idx="3"/>
          </p:cNvCxnSpPr>
          <p:nvPr/>
        </p:nvCxnSpPr>
        <p:spPr>
          <a:xfrm flipV="1">
            <a:off x="8030862" y="4731840"/>
            <a:ext cx="651476" cy="8217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stCxn id="9" idx="5"/>
            <a:endCxn id="18" idx="0"/>
          </p:cNvCxnSpPr>
          <p:nvPr/>
        </p:nvCxnSpPr>
        <p:spPr>
          <a:xfrm>
            <a:off x="9233128" y="4731840"/>
            <a:ext cx="503539" cy="7027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stCxn id="13" idx="4"/>
            <a:endCxn id="18" idx="7"/>
          </p:cNvCxnSpPr>
          <p:nvPr/>
        </p:nvCxnSpPr>
        <p:spPr>
          <a:xfrm flipH="1">
            <a:off x="10012062" y="4850872"/>
            <a:ext cx="351136" cy="7027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stCxn id="13" idx="2"/>
            <a:endCxn id="9" idx="6"/>
          </p:cNvCxnSpPr>
          <p:nvPr/>
        </p:nvCxnSpPr>
        <p:spPr>
          <a:xfrm flipH="1">
            <a:off x="9347200" y="4444472"/>
            <a:ext cx="62653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14" idx="2"/>
            <a:endCxn id="11" idx="6"/>
          </p:cNvCxnSpPr>
          <p:nvPr/>
        </p:nvCxnSpPr>
        <p:spPr>
          <a:xfrm flipH="1">
            <a:off x="5850696" y="4500565"/>
            <a:ext cx="1244373" cy="4212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>
            <a:stCxn id="12" idx="2"/>
            <a:endCxn id="11" idx="7"/>
          </p:cNvCxnSpPr>
          <p:nvPr/>
        </p:nvCxnSpPr>
        <p:spPr>
          <a:xfrm flipH="1">
            <a:off x="5736624" y="3157010"/>
            <a:ext cx="850441" cy="14774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>
            <a:stCxn id="11" idx="0"/>
            <a:endCxn id="15" idx="5"/>
          </p:cNvCxnSpPr>
          <p:nvPr/>
        </p:nvCxnSpPr>
        <p:spPr>
          <a:xfrm flipH="1" flipV="1">
            <a:off x="4474863" y="2476532"/>
            <a:ext cx="986366" cy="20388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7" idx="0"/>
            <a:endCxn id="15" idx="4"/>
          </p:cNvCxnSpPr>
          <p:nvPr/>
        </p:nvCxnSpPr>
        <p:spPr>
          <a:xfrm flipV="1">
            <a:off x="3945467" y="2595564"/>
            <a:ext cx="254001" cy="3085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>
            <a:stCxn id="4" idx="6"/>
            <a:endCxn id="15" idx="2"/>
          </p:cNvCxnSpPr>
          <p:nvPr/>
        </p:nvCxnSpPr>
        <p:spPr>
          <a:xfrm flipV="1">
            <a:off x="2980267" y="2189164"/>
            <a:ext cx="829734" cy="1307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>
            <a:stCxn id="4" idx="5"/>
            <a:endCxn id="7" idx="1"/>
          </p:cNvCxnSpPr>
          <p:nvPr/>
        </p:nvCxnSpPr>
        <p:spPr>
          <a:xfrm>
            <a:off x="2866195" y="2607235"/>
            <a:ext cx="803877" cy="4158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>
            <a:stCxn id="4" idx="4"/>
            <a:endCxn id="5" idx="0"/>
          </p:cNvCxnSpPr>
          <p:nvPr/>
        </p:nvCxnSpPr>
        <p:spPr>
          <a:xfrm>
            <a:off x="2590800" y="2726267"/>
            <a:ext cx="152400" cy="7450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>
            <a:stCxn id="7" idx="4"/>
            <a:endCxn id="16" idx="0"/>
          </p:cNvCxnSpPr>
          <p:nvPr/>
        </p:nvCxnSpPr>
        <p:spPr>
          <a:xfrm flipH="1">
            <a:off x="3437922" y="3716868"/>
            <a:ext cx="507545" cy="7836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>
            <a:stCxn id="5" idx="5"/>
            <a:endCxn id="16" idx="1"/>
          </p:cNvCxnSpPr>
          <p:nvPr/>
        </p:nvCxnSpPr>
        <p:spPr>
          <a:xfrm>
            <a:off x="3018595" y="4165102"/>
            <a:ext cx="143932" cy="4544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>
            <a:stCxn id="6" idx="6"/>
            <a:endCxn id="16" idx="2"/>
          </p:cNvCxnSpPr>
          <p:nvPr/>
        </p:nvCxnSpPr>
        <p:spPr>
          <a:xfrm>
            <a:off x="2065868" y="4850872"/>
            <a:ext cx="982587" cy="560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>
            <a:stCxn id="6" idx="7"/>
            <a:endCxn id="5" idx="3"/>
          </p:cNvCxnSpPr>
          <p:nvPr/>
        </p:nvCxnSpPr>
        <p:spPr>
          <a:xfrm flipV="1">
            <a:off x="1951796" y="4165102"/>
            <a:ext cx="516009" cy="3984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>
            <a:stCxn id="11" idx="1"/>
            <a:endCxn id="7" idx="5"/>
          </p:cNvCxnSpPr>
          <p:nvPr/>
        </p:nvCxnSpPr>
        <p:spPr>
          <a:xfrm flipH="1" flipV="1">
            <a:off x="4220862" y="3597836"/>
            <a:ext cx="964972" cy="10365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>
            <a:stCxn id="11" idx="2"/>
            <a:endCxn id="16" idx="6"/>
          </p:cNvCxnSpPr>
          <p:nvPr/>
        </p:nvCxnSpPr>
        <p:spPr>
          <a:xfrm flipH="1" flipV="1">
            <a:off x="3827389" y="4906965"/>
            <a:ext cx="1244373" cy="148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45"/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84152" y="3549654"/>
            <a:ext cx="518096" cy="59581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703367" y="3006822"/>
            <a:ext cx="518096" cy="59581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940420" y="1855091"/>
            <a:ext cx="518096" cy="59581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348099" y="2007706"/>
            <a:ext cx="518096" cy="59581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225610" y="4616476"/>
            <a:ext cx="518096" cy="59581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176432" y="4564098"/>
            <a:ext cx="518096" cy="59581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415323" y="4518343"/>
            <a:ext cx="518096" cy="595810"/>
          </a:xfrm>
          <a:prstGeom prst="rect">
            <a:avLst/>
          </a:prstGeom>
        </p:spPr>
      </p:pic>
      <p:cxnSp>
        <p:nvCxnSpPr>
          <p:cNvPr id="60" name="Straight Connector 59"/>
          <p:cNvCxnSpPr/>
          <p:nvPr/>
        </p:nvCxnSpPr>
        <p:spPr>
          <a:xfrm flipH="1" flipV="1">
            <a:off x="5219929" y="1784796"/>
            <a:ext cx="1367136" cy="352856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4414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Random walk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2201333" y="1913467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353733" y="3471334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286934" y="4444472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556000" y="2904068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365999" y="1811867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8568266" y="4038072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8957733" y="2457980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071762" y="4515397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587065" y="2750610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9973731" y="4038072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095069" y="4094165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810001" y="1782764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048455" y="4500565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7366000" y="5434544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9347200" y="5434544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>
            <a:stCxn id="15" idx="6"/>
            <a:endCxn id="8" idx="2"/>
          </p:cNvCxnSpPr>
          <p:nvPr/>
        </p:nvCxnSpPr>
        <p:spPr>
          <a:xfrm>
            <a:off x="4588935" y="2189164"/>
            <a:ext cx="2777064" cy="291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2" idx="7"/>
            <a:endCxn id="8" idx="3"/>
          </p:cNvCxnSpPr>
          <p:nvPr/>
        </p:nvCxnSpPr>
        <p:spPr>
          <a:xfrm flipV="1">
            <a:off x="7251927" y="2505635"/>
            <a:ext cx="228144" cy="3640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12" idx="6"/>
            <a:endCxn id="10" idx="2"/>
          </p:cNvCxnSpPr>
          <p:nvPr/>
        </p:nvCxnSpPr>
        <p:spPr>
          <a:xfrm flipV="1">
            <a:off x="7365999" y="2864380"/>
            <a:ext cx="1591734" cy="2926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9" idx="0"/>
            <a:endCxn id="8" idx="5"/>
          </p:cNvCxnSpPr>
          <p:nvPr/>
        </p:nvCxnSpPr>
        <p:spPr>
          <a:xfrm flipH="1" flipV="1">
            <a:off x="8030861" y="2505635"/>
            <a:ext cx="926872" cy="1532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9" idx="7"/>
            <a:endCxn id="10" idx="4"/>
          </p:cNvCxnSpPr>
          <p:nvPr/>
        </p:nvCxnSpPr>
        <p:spPr>
          <a:xfrm flipV="1">
            <a:off x="9233128" y="3270780"/>
            <a:ext cx="114072" cy="8863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13" idx="1"/>
            <a:endCxn id="10" idx="5"/>
          </p:cNvCxnSpPr>
          <p:nvPr/>
        </p:nvCxnSpPr>
        <p:spPr>
          <a:xfrm flipH="1" flipV="1">
            <a:off x="9622595" y="3151748"/>
            <a:ext cx="465208" cy="10053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9" idx="2"/>
            <a:endCxn id="14" idx="6"/>
          </p:cNvCxnSpPr>
          <p:nvPr/>
        </p:nvCxnSpPr>
        <p:spPr>
          <a:xfrm flipH="1">
            <a:off x="7874003" y="4444472"/>
            <a:ext cx="694263" cy="560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12" idx="5"/>
            <a:endCxn id="14" idx="0"/>
          </p:cNvCxnSpPr>
          <p:nvPr/>
        </p:nvCxnSpPr>
        <p:spPr>
          <a:xfrm>
            <a:off x="7251927" y="3444378"/>
            <a:ext cx="232609" cy="6497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stCxn id="10" idx="3"/>
            <a:endCxn id="14" idx="7"/>
          </p:cNvCxnSpPr>
          <p:nvPr/>
        </p:nvCxnSpPr>
        <p:spPr>
          <a:xfrm flipH="1">
            <a:off x="7759931" y="3151748"/>
            <a:ext cx="1311874" cy="10614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stCxn id="17" idx="0"/>
            <a:endCxn id="14" idx="4"/>
          </p:cNvCxnSpPr>
          <p:nvPr/>
        </p:nvCxnSpPr>
        <p:spPr>
          <a:xfrm flipH="1" flipV="1">
            <a:off x="7484536" y="4906965"/>
            <a:ext cx="270931" cy="5275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stCxn id="17" idx="7"/>
            <a:endCxn id="9" idx="3"/>
          </p:cNvCxnSpPr>
          <p:nvPr/>
        </p:nvCxnSpPr>
        <p:spPr>
          <a:xfrm flipV="1">
            <a:off x="8030862" y="4731840"/>
            <a:ext cx="651476" cy="8217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stCxn id="9" idx="5"/>
            <a:endCxn id="18" idx="0"/>
          </p:cNvCxnSpPr>
          <p:nvPr/>
        </p:nvCxnSpPr>
        <p:spPr>
          <a:xfrm>
            <a:off x="9233128" y="4731840"/>
            <a:ext cx="503539" cy="7027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stCxn id="13" idx="4"/>
            <a:endCxn id="18" idx="7"/>
          </p:cNvCxnSpPr>
          <p:nvPr/>
        </p:nvCxnSpPr>
        <p:spPr>
          <a:xfrm flipH="1">
            <a:off x="10012062" y="4850872"/>
            <a:ext cx="351136" cy="7027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stCxn id="13" idx="2"/>
            <a:endCxn id="9" idx="6"/>
          </p:cNvCxnSpPr>
          <p:nvPr/>
        </p:nvCxnSpPr>
        <p:spPr>
          <a:xfrm flipH="1">
            <a:off x="9347200" y="4444472"/>
            <a:ext cx="62653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14" idx="2"/>
            <a:endCxn id="11" idx="6"/>
          </p:cNvCxnSpPr>
          <p:nvPr/>
        </p:nvCxnSpPr>
        <p:spPr>
          <a:xfrm flipH="1">
            <a:off x="5850696" y="4500565"/>
            <a:ext cx="1244373" cy="4212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>
            <a:stCxn id="12" idx="2"/>
            <a:endCxn id="11" idx="7"/>
          </p:cNvCxnSpPr>
          <p:nvPr/>
        </p:nvCxnSpPr>
        <p:spPr>
          <a:xfrm flipH="1">
            <a:off x="5736624" y="3157010"/>
            <a:ext cx="850441" cy="14774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>
            <a:stCxn id="11" idx="0"/>
            <a:endCxn id="15" idx="5"/>
          </p:cNvCxnSpPr>
          <p:nvPr/>
        </p:nvCxnSpPr>
        <p:spPr>
          <a:xfrm flipH="1" flipV="1">
            <a:off x="4474863" y="2476532"/>
            <a:ext cx="986366" cy="20388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7" idx="0"/>
            <a:endCxn id="15" idx="4"/>
          </p:cNvCxnSpPr>
          <p:nvPr/>
        </p:nvCxnSpPr>
        <p:spPr>
          <a:xfrm flipV="1">
            <a:off x="3945467" y="2595564"/>
            <a:ext cx="254001" cy="3085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>
            <a:stCxn id="4" idx="6"/>
            <a:endCxn id="15" idx="2"/>
          </p:cNvCxnSpPr>
          <p:nvPr/>
        </p:nvCxnSpPr>
        <p:spPr>
          <a:xfrm flipV="1">
            <a:off x="2980267" y="2189164"/>
            <a:ext cx="829734" cy="1307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>
            <a:stCxn id="4" idx="5"/>
            <a:endCxn id="7" idx="1"/>
          </p:cNvCxnSpPr>
          <p:nvPr/>
        </p:nvCxnSpPr>
        <p:spPr>
          <a:xfrm>
            <a:off x="2866195" y="2607235"/>
            <a:ext cx="803877" cy="4158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>
            <a:stCxn id="4" idx="4"/>
            <a:endCxn id="5" idx="0"/>
          </p:cNvCxnSpPr>
          <p:nvPr/>
        </p:nvCxnSpPr>
        <p:spPr>
          <a:xfrm>
            <a:off x="2590800" y="2726267"/>
            <a:ext cx="152400" cy="7450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>
            <a:stCxn id="7" idx="4"/>
            <a:endCxn id="16" idx="0"/>
          </p:cNvCxnSpPr>
          <p:nvPr/>
        </p:nvCxnSpPr>
        <p:spPr>
          <a:xfrm flipH="1">
            <a:off x="3437922" y="3716868"/>
            <a:ext cx="507545" cy="7836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>
            <a:stCxn id="5" idx="5"/>
            <a:endCxn id="16" idx="1"/>
          </p:cNvCxnSpPr>
          <p:nvPr/>
        </p:nvCxnSpPr>
        <p:spPr>
          <a:xfrm>
            <a:off x="3018595" y="4165102"/>
            <a:ext cx="143932" cy="4544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>
            <a:stCxn id="6" idx="6"/>
            <a:endCxn id="16" idx="2"/>
          </p:cNvCxnSpPr>
          <p:nvPr/>
        </p:nvCxnSpPr>
        <p:spPr>
          <a:xfrm>
            <a:off x="2065868" y="4850872"/>
            <a:ext cx="982587" cy="560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>
            <a:stCxn id="6" idx="7"/>
            <a:endCxn id="5" idx="3"/>
          </p:cNvCxnSpPr>
          <p:nvPr/>
        </p:nvCxnSpPr>
        <p:spPr>
          <a:xfrm flipV="1">
            <a:off x="1951796" y="4165102"/>
            <a:ext cx="516009" cy="3984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>
            <a:stCxn id="11" idx="1"/>
            <a:endCxn id="7" idx="5"/>
          </p:cNvCxnSpPr>
          <p:nvPr/>
        </p:nvCxnSpPr>
        <p:spPr>
          <a:xfrm flipH="1" flipV="1">
            <a:off x="4220862" y="3597836"/>
            <a:ext cx="964972" cy="10365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>
            <a:stCxn id="11" idx="2"/>
            <a:endCxn id="16" idx="6"/>
          </p:cNvCxnSpPr>
          <p:nvPr/>
        </p:nvCxnSpPr>
        <p:spPr>
          <a:xfrm flipH="1" flipV="1">
            <a:off x="3827389" y="4906965"/>
            <a:ext cx="1244373" cy="148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45"/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715032" y="4127534"/>
            <a:ext cx="518096" cy="59581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62777" y="4193653"/>
            <a:ext cx="518096" cy="59581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13351" y="1891259"/>
            <a:ext cx="518096" cy="59581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079815" y="2502990"/>
            <a:ext cx="518096" cy="59581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33831" y="2771022"/>
            <a:ext cx="518096" cy="59581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93601" y="5546243"/>
            <a:ext cx="518096" cy="59581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104150" y="4146567"/>
            <a:ext cx="518096" cy="59581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493966" y="5532502"/>
            <a:ext cx="518096" cy="595810"/>
          </a:xfrm>
          <a:prstGeom prst="rect">
            <a:avLst/>
          </a:prstGeom>
        </p:spPr>
      </p:pic>
      <p:cxnSp>
        <p:nvCxnSpPr>
          <p:cNvPr id="57" name="Straight Connector 56"/>
          <p:cNvCxnSpPr/>
          <p:nvPr/>
        </p:nvCxnSpPr>
        <p:spPr>
          <a:xfrm flipH="1" flipV="1">
            <a:off x="5219929" y="1784796"/>
            <a:ext cx="1367136" cy="352856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6525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Random walk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2201333" y="1913467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353733" y="3471334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286934" y="4444472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556000" y="2904068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365999" y="1811867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8568266" y="4038072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8957733" y="2457980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071762" y="4515397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587065" y="2750610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9973731" y="4038072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095069" y="4094165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810001" y="1782764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048455" y="4500565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7366000" y="5434544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9347200" y="5434544"/>
            <a:ext cx="778934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>
            <a:stCxn id="15" idx="6"/>
            <a:endCxn id="8" idx="2"/>
          </p:cNvCxnSpPr>
          <p:nvPr/>
        </p:nvCxnSpPr>
        <p:spPr>
          <a:xfrm>
            <a:off x="4588935" y="2189164"/>
            <a:ext cx="2777064" cy="291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2" idx="7"/>
            <a:endCxn id="8" idx="3"/>
          </p:cNvCxnSpPr>
          <p:nvPr/>
        </p:nvCxnSpPr>
        <p:spPr>
          <a:xfrm flipV="1">
            <a:off x="7251927" y="2505635"/>
            <a:ext cx="228144" cy="3640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12" idx="6"/>
            <a:endCxn id="10" idx="2"/>
          </p:cNvCxnSpPr>
          <p:nvPr/>
        </p:nvCxnSpPr>
        <p:spPr>
          <a:xfrm flipV="1">
            <a:off x="7365999" y="2864380"/>
            <a:ext cx="1591734" cy="2926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9" idx="0"/>
            <a:endCxn id="8" idx="5"/>
          </p:cNvCxnSpPr>
          <p:nvPr/>
        </p:nvCxnSpPr>
        <p:spPr>
          <a:xfrm flipH="1" flipV="1">
            <a:off x="8030861" y="2505635"/>
            <a:ext cx="926872" cy="1532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9" idx="7"/>
            <a:endCxn id="10" idx="4"/>
          </p:cNvCxnSpPr>
          <p:nvPr/>
        </p:nvCxnSpPr>
        <p:spPr>
          <a:xfrm flipV="1">
            <a:off x="9233128" y="3270780"/>
            <a:ext cx="114072" cy="8863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13" idx="1"/>
            <a:endCxn id="10" idx="5"/>
          </p:cNvCxnSpPr>
          <p:nvPr/>
        </p:nvCxnSpPr>
        <p:spPr>
          <a:xfrm flipH="1" flipV="1">
            <a:off x="9622595" y="3151748"/>
            <a:ext cx="465208" cy="10053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9" idx="2"/>
            <a:endCxn id="14" idx="6"/>
          </p:cNvCxnSpPr>
          <p:nvPr/>
        </p:nvCxnSpPr>
        <p:spPr>
          <a:xfrm flipH="1">
            <a:off x="7874003" y="4444472"/>
            <a:ext cx="694263" cy="560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12" idx="5"/>
            <a:endCxn id="14" idx="0"/>
          </p:cNvCxnSpPr>
          <p:nvPr/>
        </p:nvCxnSpPr>
        <p:spPr>
          <a:xfrm>
            <a:off x="7251927" y="3444378"/>
            <a:ext cx="232609" cy="6497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stCxn id="10" idx="3"/>
            <a:endCxn id="14" idx="7"/>
          </p:cNvCxnSpPr>
          <p:nvPr/>
        </p:nvCxnSpPr>
        <p:spPr>
          <a:xfrm flipH="1">
            <a:off x="7759931" y="3151748"/>
            <a:ext cx="1311874" cy="10614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stCxn id="17" idx="0"/>
            <a:endCxn id="14" idx="4"/>
          </p:cNvCxnSpPr>
          <p:nvPr/>
        </p:nvCxnSpPr>
        <p:spPr>
          <a:xfrm flipH="1" flipV="1">
            <a:off x="7484536" y="4906965"/>
            <a:ext cx="270931" cy="5275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stCxn id="17" idx="7"/>
            <a:endCxn id="9" idx="3"/>
          </p:cNvCxnSpPr>
          <p:nvPr/>
        </p:nvCxnSpPr>
        <p:spPr>
          <a:xfrm flipV="1">
            <a:off x="8030862" y="4731840"/>
            <a:ext cx="651476" cy="8217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stCxn id="9" idx="5"/>
            <a:endCxn id="18" idx="0"/>
          </p:cNvCxnSpPr>
          <p:nvPr/>
        </p:nvCxnSpPr>
        <p:spPr>
          <a:xfrm>
            <a:off x="9233128" y="4731840"/>
            <a:ext cx="503539" cy="7027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stCxn id="13" idx="4"/>
            <a:endCxn id="18" idx="7"/>
          </p:cNvCxnSpPr>
          <p:nvPr/>
        </p:nvCxnSpPr>
        <p:spPr>
          <a:xfrm flipH="1">
            <a:off x="10012062" y="4850872"/>
            <a:ext cx="351136" cy="7027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stCxn id="13" idx="2"/>
            <a:endCxn id="9" idx="6"/>
          </p:cNvCxnSpPr>
          <p:nvPr/>
        </p:nvCxnSpPr>
        <p:spPr>
          <a:xfrm flipH="1">
            <a:off x="9347200" y="4444472"/>
            <a:ext cx="62653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14" idx="2"/>
            <a:endCxn id="11" idx="6"/>
          </p:cNvCxnSpPr>
          <p:nvPr/>
        </p:nvCxnSpPr>
        <p:spPr>
          <a:xfrm flipH="1">
            <a:off x="5850696" y="4500565"/>
            <a:ext cx="1244373" cy="4212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>
            <a:stCxn id="12" idx="2"/>
            <a:endCxn id="11" idx="7"/>
          </p:cNvCxnSpPr>
          <p:nvPr/>
        </p:nvCxnSpPr>
        <p:spPr>
          <a:xfrm flipH="1">
            <a:off x="5736624" y="3157010"/>
            <a:ext cx="850441" cy="14774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>
            <a:stCxn id="11" idx="0"/>
            <a:endCxn id="15" idx="5"/>
          </p:cNvCxnSpPr>
          <p:nvPr/>
        </p:nvCxnSpPr>
        <p:spPr>
          <a:xfrm flipH="1" flipV="1">
            <a:off x="4474863" y="2476532"/>
            <a:ext cx="986366" cy="20388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7" idx="0"/>
            <a:endCxn id="15" idx="4"/>
          </p:cNvCxnSpPr>
          <p:nvPr/>
        </p:nvCxnSpPr>
        <p:spPr>
          <a:xfrm flipV="1">
            <a:off x="3945467" y="2595564"/>
            <a:ext cx="254001" cy="3085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>
            <a:stCxn id="4" idx="6"/>
            <a:endCxn id="15" idx="2"/>
          </p:cNvCxnSpPr>
          <p:nvPr/>
        </p:nvCxnSpPr>
        <p:spPr>
          <a:xfrm flipV="1">
            <a:off x="2980267" y="2189164"/>
            <a:ext cx="829734" cy="1307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>
            <a:stCxn id="4" idx="5"/>
            <a:endCxn id="7" idx="1"/>
          </p:cNvCxnSpPr>
          <p:nvPr/>
        </p:nvCxnSpPr>
        <p:spPr>
          <a:xfrm>
            <a:off x="2866195" y="2607235"/>
            <a:ext cx="803877" cy="4158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>
            <a:stCxn id="4" idx="4"/>
            <a:endCxn id="5" idx="0"/>
          </p:cNvCxnSpPr>
          <p:nvPr/>
        </p:nvCxnSpPr>
        <p:spPr>
          <a:xfrm>
            <a:off x="2590800" y="2726267"/>
            <a:ext cx="152400" cy="7450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>
            <a:stCxn id="7" idx="4"/>
            <a:endCxn id="16" idx="0"/>
          </p:cNvCxnSpPr>
          <p:nvPr/>
        </p:nvCxnSpPr>
        <p:spPr>
          <a:xfrm flipH="1">
            <a:off x="3437922" y="3716868"/>
            <a:ext cx="507545" cy="7836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>
            <a:stCxn id="5" idx="5"/>
            <a:endCxn id="16" idx="1"/>
          </p:cNvCxnSpPr>
          <p:nvPr/>
        </p:nvCxnSpPr>
        <p:spPr>
          <a:xfrm>
            <a:off x="3018595" y="4165102"/>
            <a:ext cx="143932" cy="4544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>
            <a:stCxn id="6" idx="6"/>
            <a:endCxn id="16" idx="2"/>
          </p:cNvCxnSpPr>
          <p:nvPr/>
        </p:nvCxnSpPr>
        <p:spPr>
          <a:xfrm>
            <a:off x="2065868" y="4850872"/>
            <a:ext cx="982587" cy="560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>
            <a:stCxn id="6" idx="7"/>
            <a:endCxn id="5" idx="3"/>
          </p:cNvCxnSpPr>
          <p:nvPr/>
        </p:nvCxnSpPr>
        <p:spPr>
          <a:xfrm flipV="1">
            <a:off x="1951796" y="4165102"/>
            <a:ext cx="516009" cy="3984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>
            <a:stCxn id="11" idx="1"/>
            <a:endCxn id="7" idx="5"/>
          </p:cNvCxnSpPr>
          <p:nvPr/>
        </p:nvCxnSpPr>
        <p:spPr>
          <a:xfrm flipH="1" flipV="1">
            <a:off x="4220862" y="3597836"/>
            <a:ext cx="964972" cy="10365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>
            <a:stCxn id="11" idx="2"/>
            <a:endCxn id="16" idx="6"/>
          </p:cNvCxnSpPr>
          <p:nvPr/>
        </p:nvCxnSpPr>
        <p:spPr>
          <a:xfrm flipH="1" flipV="1">
            <a:off x="3827389" y="4906965"/>
            <a:ext cx="1244373" cy="148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Picture 54"/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493966" y="5532502"/>
            <a:ext cx="518096" cy="595810"/>
          </a:xfrm>
          <a:prstGeom prst="rect">
            <a:avLst/>
          </a:prstGeom>
        </p:spPr>
      </p:pic>
      <p:cxnSp>
        <p:nvCxnSpPr>
          <p:cNvPr id="57" name="Straight Connector 56"/>
          <p:cNvCxnSpPr/>
          <p:nvPr/>
        </p:nvCxnSpPr>
        <p:spPr>
          <a:xfrm flipV="1">
            <a:off x="9071805" y="5083192"/>
            <a:ext cx="1680860" cy="8756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5056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Random walk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Key idea: Partition should be such that ghost should be likely to stay in one partition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696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Graphs and matrices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w(</a:t>
                </a:r>
                <a:r>
                  <a:rPr lang="en-US" dirty="0" err="1" smtClean="0"/>
                  <a:t>i,j</a:t>
                </a:r>
                <a:r>
                  <a:rPr lang="en-US" dirty="0" smtClean="0"/>
                  <a:t>) = weight between </a:t>
                </a:r>
                <a:r>
                  <a:rPr lang="en-US" dirty="0" err="1" smtClean="0"/>
                  <a:t>i</a:t>
                </a:r>
                <a:r>
                  <a:rPr lang="en-US" dirty="0" smtClean="0"/>
                  <a:t> and j</a:t>
                </a:r>
              </a:p>
              <a:p>
                <a:r>
                  <a:rPr lang="en-US" dirty="0" smtClean="0"/>
                  <a:t>d(</a:t>
                </a:r>
                <a:r>
                  <a:rPr lang="en-US" dirty="0" err="1" smtClean="0"/>
                  <a:t>i</a:t>
                </a:r>
                <a:r>
                  <a:rPr lang="en-US" dirty="0" smtClean="0"/>
                  <a:t>) = degree of </a:t>
                </a:r>
                <a:r>
                  <a:rPr lang="en-US" dirty="0" err="1" smtClean="0"/>
                  <a:t>i</a:t>
                </a:r>
                <a:r>
                  <a:rPr lang="en-US" dirty="0" smtClean="0"/>
                  <a:t> =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i="1" smtClean="0">
                            <a:latin typeface="Cambria Math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b="0" i="1" smtClean="0">
                            <a:latin typeface="Cambria Math" charset="0"/>
                          </a:rPr>
                          <m:t>𝑗</m:t>
                        </m:r>
                      </m:sub>
                      <m:sup/>
                      <m:e>
                        <m:r>
                          <a:rPr lang="en-US" b="0" i="1" smtClean="0">
                            <a:latin typeface="Cambria Math" charset="0"/>
                          </a:rPr>
                          <m:t>𝑤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𝑗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)</m:t>
                        </m:r>
                      </m:e>
                    </m:nary>
                  </m:oMath>
                </a14:m>
                <a:endParaRPr lang="en-US" dirty="0" smtClean="0"/>
              </a:p>
              <a:p>
                <a:r>
                  <a:rPr lang="en-US" dirty="0" smtClean="0"/>
                  <a:t>D = diagonal matrix with d(</a:t>
                </a:r>
                <a:r>
                  <a:rPr lang="en-US" dirty="0" err="1" smtClean="0"/>
                  <a:t>i</a:t>
                </a:r>
                <a:r>
                  <a:rPr lang="en-US" dirty="0" smtClean="0"/>
                  <a:t>) on diagonal</a:t>
                </a:r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9742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MPI-Sintel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Open-source animated movie “Sintel”</a:t>
            </a:r>
          </a:p>
          <a:p>
            <a:r>
              <a:rPr lang="en-US" dirty="0" smtClean="0"/>
              <a:t>“Naturalistic” video</a:t>
            </a:r>
          </a:p>
          <a:p>
            <a:r>
              <a:rPr lang="en-US" dirty="0" smtClean="0"/>
              <a:t>Ground truth optical flow</a:t>
            </a:r>
          </a:p>
          <a:p>
            <a:r>
              <a:rPr lang="en-US" dirty="0" smtClean="0"/>
              <a:t>Large motions</a:t>
            </a:r>
          </a:p>
          <a:p>
            <a:r>
              <a:rPr lang="en-US" dirty="0" smtClean="0"/>
              <a:t>Complex scenes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7065" y="1422400"/>
            <a:ext cx="6256867" cy="405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126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Graphs and matrices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x(0) : one-hot encoding of position of ghosts (or one-hot encoding of partition)</a:t>
            </a:r>
          </a:p>
          <a:p>
            <a:r>
              <a:rPr lang="en-US" dirty="0" smtClean="0"/>
              <a:t>x(1) = WD</a:t>
            </a:r>
            <a:r>
              <a:rPr lang="en-US" baseline="30000" dirty="0" smtClean="0"/>
              <a:t>-1</a:t>
            </a:r>
            <a:r>
              <a:rPr lang="en-US" dirty="0" smtClean="0"/>
              <a:t>x(0)</a:t>
            </a:r>
          </a:p>
          <a:p>
            <a:r>
              <a:rPr lang="en-US" dirty="0" smtClean="0"/>
              <a:t>Want x(1) = x(0)</a:t>
            </a:r>
          </a:p>
          <a:p>
            <a:r>
              <a:rPr lang="en-US" dirty="0" smtClean="0"/>
              <a:t>Want y </a:t>
            </a:r>
            <a:r>
              <a:rPr lang="en-US" dirty="0" err="1" smtClean="0"/>
              <a:t>s.t</a:t>
            </a:r>
            <a:r>
              <a:rPr lang="en-US" dirty="0" smtClean="0"/>
              <a:t> y = WD</a:t>
            </a:r>
            <a:r>
              <a:rPr lang="en-US" baseline="30000" dirty="0" smtClean="0"/>
              <a:t>-1</a:t>
            </a:r>
            <a:r>
              <a:rPr lang="en-US" dirty="0" smtClean="0"/>
              <a:t>y</a:t>
            </a:r>
          </a:p>
          <a:p>
            <a:pPr lvl="1"/>
            <a:r>
              <a:rPr lang="en-US" dirty="0" smtClean="0"/>
              <a:t>Or z = D</a:t>
            </a:r>
            <a:r>
              <a:rPr lang="en-US" baseline="30000" dirty="0" smtClean="0"/>
              <a:t>-0.5</a:t>
            </a:r>
            <a:r>
              <a:rPr lang="en-US" dirty="0" smtClean="0"/>
              <a:t>WD</a:t>
            </a:r>
            <a:r>
              <a:rPr lang="en-US" baseline="30000" dirty="0" smtClean="0"/>
              <a:t>-0.5</a:t>
            </a:r>
            <a:r>
              <a:rPr lang="en-US" dirty="0" smtClean="0"/>
              <a:t>z</a:t>
            </a:r>
          </a:p>
          <a:p>
            <a:pPr lvl="1"/>
            <a:r>
              <a:rPr lang="en-US" dirty="0" smtClean="0"/>
              <a:t>Or (I-D</a:t>
            </a:r>
            <a:r>
              <a:rPr lang="en-US" baseline="30000" dirty="0" smtClean="0"/>
              <a:t>-0.5</a:t>
            </a:r>
            <a:r>
              <a:rPr lang="en-US" dirty="0" smtClean="0"/>
              <a:t>WD</a:t>
            </a:r>
            <a:r>
              <a:rPr lang="en-US" baseline="30000" dirty="0" smtClean="0"/>
              <a:t>-0.5</a:t>
            </a:r>
            <a:r>
              <a:rPr lang="en-US" dirty="0" smtClean="0"/>
              <a:t>)z </a:t>
            </a:r>
            <a:r>
              <a:rPr lang="mr-IN" dirty="0" smtClean="0"/>
              <a:t>=</a:t>
            </a:r>
            <a:r>
              <a:rPr lang="en-US" dirty="0" smtClean="0"/>
              <a:t> 0 </a:t>
            </a:r>
          </a:p>
          <a:p>
            <a:r>
              <a:rPr lang="en-US" dirty="0" smtClean="0"/>
              <a:t>Avoid trivial solution</a:t>
            </a:r>
          </a:p>
          <a:p>
            <a:r>
              <a:rPr lang="en-US" i="1" dirty="0" smtClean="0"/>
              <a:t>second smallest </a:t>
            </a:r>
            <a:r>
              <a:rPr lang="en-US" dirty="0" smtClean="0"/>
              <a:t>eigenvector of I - </a:t>
            </a:r>
            <a:r>
              <a:rPr lang="en-US" dirty="0"/>
              <a:t>D</a:t>
            </a:r>
            <a:r>
              <a:rPr lang="en-US" baseline="30000" dirty="0"/>
              <a:t>-0.5</a:t>
            </a:r>
            <a:r>
              <a:rPr lang="en-US" dirty="0"/>
              <a:t>WD</a:t>
            </a:r>
            <a:r>
              <a:rPr lang="en-US" baseline="30000" dirty="0"/>
              <a:t>-0.5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Right Brace 3"/>
          <p:cNvSpPr/>
          <p:nvPr/>
        </p:nvSpPr>
        <p:spPr>
          <a:xfrm rot="5400000">
            <a:off x="6360385" y="4985666"/>
            <a:ext cx="343722" cy="2038873"/>
          </a:xfrm>
          <a:prstGeom prst="rightBrace">
            <a:avLst>
              <a:gd name="adj1" fmla="val 64583"/>
              <a:gd name="adj2" fmla="val 49138"/>
            </a:avLst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3577671" y="6198422"/>
            <a:ext cx="5909150" cy="37691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Normalized graph </a:t>
            </a:r>
            <a:r>
              <a:rPr lang="en-US" sz="3200" dirty="0" err="1" smtClean="0">
                <a:solidFill>
                  <a:schemeClr val="tx1"/>
                </a:solidFill>
              </a:rPr>
              <a:t>laplacian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173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Graphs and matrices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980267" y="1690688"/>
            <a:ext cx="5300133" cy="447304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980267" y="1690688"/>
            <a:ext cx="2573866" cy="206851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554132" y="3759199"/>
            <a:ext cx="2726267" cy="240453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01934" y="2283616"/>
            <a:ext cx="694266" cy="812801"/>
          </a:xfrm>
          <a:prstGeom prst="rect">
            <a:avLst/>
          </a:prstGeom>
          <a:solidFill>
            <a:srgbClr val="FFD9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070602" y="2805245"/>
            <a:ext cx="347132" cy="422011"/>
          </a:xfrm>
          <a:prstGeom prst="rect">
            <a:avLst/>
          </a:prstGeom>
          <a:solidFill>
            <a:srgbClr val="FFD9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749802" y="4075245"/>
            <a:ext cx="347132" cy="422011"/>
          </a:xfrm>
          <a:prstGeom prst="rect">
            <a:avLst/>
          </a:prstGeom>
          <a:solidFill>
            <a:srgbClr val="FFD9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572934" y="4297495"/>
            <a:ext cx="694266" cy="812801"/>
          </a:xfrm>
          <a:prstGeom prst="rect">
            <a:avLst/>
          </a:prstGeom>
          <a:solidFill>
            <a:srgbClr val="FFD9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31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Normalized cuts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NP Hard</a:t>
            </a:r>
          </a:p>
          <a:p>
            <a:r>
              <a:rPr lang="en-US" dirty="0" smtClean="0"/>
              <a:t>But approximation using </a:t>
            </a:r>
            <a:r>
              <a:rPr lang="en-US" i="1" dirty="0" smtClean="0"/>
              <a:t>eigenvector of normalized graph </a:t>
            </a:r>
            <a:r>
              <a:rPr lang="en-US" i="1" dirty="0" err="1" smtClean="0"/>
              <a:t>laplacian</a:t>
            </a:r>
            <a:endParaRPr lang="en-US" i="1" dirty="0" smtClean="0"/>
          </a:p>
          <a:p>
            <a:pPr lvl="1"/>
            <a:r>
              <a:rPr lang="en-US" dirty="0" smtClean="0"/>
              <a:t>Smallest eigenvector : all 1s</a:t>
            </a:r>
          </a:p>
          <a:p>
            <a:pPr lvl="1"/>
            <a:r>
              <a:rPr lang="en-US" i="1" dirty="0" smtClean="0"/>
              <a:t>Second smallest eigenvector: good partition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583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Spectral clustering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Given graph, compute eigenvectors of normalized Laplacian</a:t>
            </a:r>
          </a:p>
          <a:p>
            <a:r>
              <a:rPr lang="en-US" dirty="0" smtClean="0"/>
              <a:t>Use first few eigenvectors as </a:t>
            </a:r>
            <a:r>
              <a:rPr lang="en-US" i="1" dirty="0" smtClean="0"/>
              <a:t>embedding </a:t>
            </a:r>
            <a:r>
              <a:rPr lang="en-US" dirty="0" smtClean="0"/>
              <a:t>for each node</a:t>
            </a:r>
          </a:p>
          <a:p>
            <a:r>
              <a:rPr lang="en-US" dirty="0" smtClean="0"/>
              <a:t>Cluster using k-means</a:t>
            </a:r>
          </a:p>
          <a:p>
            <a:r>
              <a:rPr lang="en-US" dirty="0" smtClean="0"/>
              <a:t>Eigenvectors </a:t>
            </a:r>
            <a:r>
              <a:rPr lang="en-US" i="1" dirty="0" smtClean="0"/>
              <a:t>summarize connectivity of the graph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798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	</a:t>
            </a:r>
          </a:p>
        </p:txBody>
      </p:sp>
      <p:sp>
        <p:nvSpPr>
          <p:cNvPr id="545794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/>
              <a:t>Eigenvectors </a:t>
            </a:r>
            <a:r>
              <a:rPr lang="en-US" sz="3600" dirty="0" smtClean="0"/>
              <a:t>of images</a:t>
            </a:r>
            <a:endParaRPr lang="en-US" dirty="0" smtClean="0"/>
          </a:p>
        </p:txBody>
      </p:sp>
      <p:pic>
        <p:nvPicPr>
          <p:cNvPr id="132100" name="Picture 4" descr="10108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905000"/>
            <a:ext cx="2293938" cy="343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2" name="Picture 6" descr="vect_2.bm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064" y="1905000"/>
            <a:ext cx="2293937" cy="343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3" name="Picture 7" descr="vect_3.bmp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064" y="1905000"/>
            <a:ext cx="2293937" cy="343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390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	</a:t>
            </a:r>
          </a:p>
        </p:txBody>
      </p:sp>
      <p:sp>
        <p:nvSpPr>
          <p:cNvPr id="545794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/>
              <a:t>Eigenvectors </a:t>
            </a:r>
            <a:r>
              <a:rPr lang="en-US" sz="3600" smtClean="0"/>
              <a:t>of images</a:t>
            </a:r>
            <a:endParaRPr lang="en-US" dirty="0" smtClean="0"/>
          </a:p>
        </p:txBody>
      </p:sp>
      <p:pic>
        <p:nvPicPr>
          <p:cNvPr id="132100" name="Picture 4" descr="10108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905000"/>
            <a:ext cx="2293938" cy="343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1" name="Picture 5" descr="pb_star.bm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4064" y="1905000"/>
            <a:ext cx="2293937" cy="343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2" name="Picture 6" descr="vect_2.bmp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064" y="1905000"/>
            <a:ext cx="2293937" cy="343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3" name="Picture 7" descr="vect_3.bmp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064" y="1905000"/>
            <a:ext cx="2293937" cy="343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500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	</a:t>
            </a:r>
          </a:p>
        </p:txBody>
      </p:sp>
      <p:sp>
        <p:nvSpPr>
          <p:cNvPr id="545794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/>
              <a:t>Eigenvectors </a:t>
            </a:r>
            <a:r>
              <a:rPr lang="en-US" sz="3600" smtClean="0"/>
              <a:t>of images</a:t>
            </a:r>
            <a:endParaRPr lang="en-US" dirty="0" smtClean="0"/>
          </a:p>
        </p:txBody>
      </p:sp>
      <p:pic>
        <p:nvPicPr>
          <p:cNvPr id="8" name="Picture 4" descr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023533"/>
            <a:ext cx="8991600" cy="247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3494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Segmentation is not good enough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 segmentation good enough</a:t>
            </a:r>
          </a:p>
          <a:p>
            <a:r>
              <a:rPr lang="en-US" dirty="0" smtClean="0"/>
              <a:t>Possibly require recognition?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250" y="2997200"/>
            <a:ext cx="5147674" cy="34353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4653" y="2997200"/>
            <a:ext cx="5147674" cy="343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052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Guided segmentation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867" y="2772832"/>
            <a:ext cx="10900833" cy="143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064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Guided segmentation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/>
          </a:bodyPr>
          <a:lstStyle/>
          <a:p>
            <a:r>
              <a:rPr lang="en-US" dirty="0" smtClean="0"/>
              <a:t>Use-case: recognition machinery gives coarse signal</a:t>
            </a:r>
          </a:p>
          <a:p>
            <a:r>
              <a:rPr lang="en-US" dirty="0" smtClean="0"/>
              <a:t>Use coarse signal to separate foreground and background</a:t>
            </a:r>
          </a:p>
          <a:p>
            <a:r>
              <a:rPr lang="en-US" dirty="0" smtClean="0"/>
              <a:t>Initial foreground score for each pixel</a:t>
            </a:r>
          </a:p>
          <a:p>
            <a:r>
              <a:rPr lang="en-US" dirty="0" smtClean="0"/>
              <a:t>Use </a:t>
            </a:r>
            <a:r>
              <a:rPr lang="en-US" i="1" dirty="0" smtClean="0"/>
              <a:t>smoothness</a:t>
            </a:r>
            <a:r>
              <a:rPr lang="en-US" dirty="0" smtClean="0"/>
              <a:t> to propagate score, except at image edges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y = 1 for foreground and 0 for background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4182004"/>
            <a:ext cx="11633200" cy="96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855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MPI-Sintel results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33" y="1883833"/>
            <a:ext cx="4563609" cy="19430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870" y="4229761"/>
            <a:ext cx="5249333" cy="22350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3867" y="2630519"/>
            <a:ext cx="5619847" cy="239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23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Markov Random Fields (MRFs)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Hammersley-</a:t>
            </a:r>
            <a:r>
              <a:rPr lang="en-US" dirty="0" err="1" smtClean="0"/>
              <a:t>clifford</a:t>
            </a:r>
            <a:r>
              <a:rPr lang="en-US" dirty="0" smtClean="0"/>
              <a:t> theorem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4092" y="446088"/>
            <a:ext cx="3822700" cy="2120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7334" y="2331377"/>
            <a:ext cx="3860800" cy="546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3098800"/>
            <a:ext cx="7302500" cy="1092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4284" y="5689600"/>
            <a:ext cx="7848600" cy="622300"/>
          </a:xfrm>
          <a:prstGeom prst="rect">
            <a:avLst/>
          </a:prstGeom>
        </p:spPr>
      </p:pic>
      <p:sp>
        <p:nvSpPr>
          <p:cNvPr id="11" name="Up Arrow Callout 10"/>
          <p:cNvSpPr/>
          <p:nvPr/>
        </p:nvSpPr>
        <p:spPr>
          <a:xfrm>
            <a:off x="3278718" y="3869927"/>
            <a:ext cx="2319866" cy="1323314"/>
          </a:xfrm>
          <a:prstGeom prst="upArrowCallout">
            <a:avLst>
              <a:gd name="adj1" fmla="val 11667"/>
              <a:gd name="adj2" fmla="val 13889"/>
              <a:gd name="adj3" fmla="val 25000"/>
              <a:gd name="adj4" fmla="val 649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Unary potential</a:t>
            </a:r>
            <a:endParaRPr lang="en-US" sz="2400" dirty="0"/>
          </a:p>
        </p:txBody>
      </p:sp>
      <p:sp>
        <p:nvSpPr>
          <p:cNvPr id="12" name="Up Arrow Callout 11"/>
          <p:cNvSpPr/>
          <p:nvPr/>
        </p:nvSpPr>
        <p:spPr>
          <a:xfrm>
            <a:off x="6616701" y="3840494"/>
            <a:ext cx="2319866" cy="1323314"/>
          </a:xfrm>
          <a:prstGeom prst="upArrowCallout">
            <a:avLst>
              <a:gd name="adj1" fmla="val 11667"/>
              <a:gd name="adj2" fmla="val 13889"/>
              <a:gd name="adj3" fmla="val 25000"/>
              <a:gd name="adj4" fmla="val 649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Binary potential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97943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MRF Inference and graph cuts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422775"/>
          </a:xfrm>
        </p:spPr>
        <p:txBody>
          <a:bodyPr/>
          <a:lstStyle/>
          <a:p>
            <a:r>
              <a:rPr lang="en-US" dirty="0" smtClean="0"/>
              <a:t>Fun fact: for </a:t>
            </a:r>
            <a:r>
              <a:rPr lang="en-US" i="1" dirty="0" smtClean="0"/>
              <a:t>binary MRFs </a:t>
            </a:r>
            <a:r>
              <a:rPr lang="en-US" dirty="0" smtClean="0"/>
              <a:t>with </a:t>
            </a:r>
            <a:r>
              <a:rPr lang="en-US" i="1" dirty="0" smtClean="0"/>
              <a:t>associative binary potentials, </a:t>
            </a:r>
            <a:r>
              <a:rPr lang="en-US" dirty="0" smtClean="0"/>
              <a:t>MAP inference = min-cut!</a:t>
            </a:r>
          </a:p>
          <a:p>
            <a:pPr lvl="1"/>
            <a:r>
              <a:rPr lang="en-US" dirty="0" smtClean="0"/>
              <a:t>Binary MRF : label space 0/1</a:t>
            </a:r>
          </a:p>
          <a:p>
            <a:pPr lvl="1"/>
            <a:r>
              <a:rPr lang="en-US" dirty="0" smtClean="0"/>
              <a:t>Associative binary potential: potential that encourages smoothness</a:t>
            </a:r>
          </a:p>
          <a:p>
            <a:pPr lvl="1"/>
            <a:r>
              <a:rPr lang="en-US" dirty="0" smtClean="0"/>
              <a:t>MAP inference: finding most likely labeling</a:t>
            </a:r>
          </a:p>
        </p:txBody>
      </p:sp>
    </p:spTree>
    <p:extLst>
      <p:ext uri="{BB962C8B-B14F-4D97-AF65-F5344CB8AC3E}">
        <p14:creationId xmlns:p14="http://schemas.microsoft.com/office/powerpoint/2010/main" val="1700969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Segmentation as object proposals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Core idea: try several different segmentations</a:t>
            </a:r>
          </a:p>
          <a:p>
            <a:r>
              <a:rPr lang="en-US" dirty="0" smtClean="0"/>
              <a:t>Construct pool of </a:t>
            </a:r>
            <a:r>
              <a:rPr lang="en-US" i="1" dirty="0" smtClean="0"/>
              <a:t>plausible </a:t>
            </a:r>
            <a:r>
              <a:rPr lang="en-US" dirty="0" smtClean="0"/>
              <a:t>segmentations</a:t>
            </a:r>
          </a:p>
          <a:p>
            <a:r>
              <a:rPr lang="en-US" dirty="0" smtClean="0"/>
              <a:t>Let recognition machinery choose the best one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940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Segmentation as object proposals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Key idea: diversification</a:t>
            </a:r>
          </a:p>
          <a:p>
            <a:r>
              <a:rPr lang="en-US" dirty="0" smtClean="0"/>
              <a:t>Aim for </a:t>
            </a:r>
            <a:r>
              <a:rPr lang="en-US" i="1" dirty="0" smtClean="0"/>
              <a:t>recall</a:t>
            </a:r>
          </a:p>
          <a:p>
            <a:r>
              <a:rPr lang="en-US" dirty="0" smtClean="0"/>
              <a:t>Possible ideas:</a:t>
            </a:r>
          </a:p>
          <a:p>
            <a:pPr lvl="1"/>
            <a:r>
              <a:rPr lang="en-US" dirty="0" smtClean="0"/>
              <a:t>Run segmentation on multiple color spaces using multiple algorithms</a:t>
            </a:r>
          </a:p>
          <a:p>
            <a:pPr lvl="1"/>
            <a:r>
              <a:rPr lang="en-US" dirty="0" smtClean="0"/>
              <a:t>Consider pairs and triplets of segmentations</a:t>
            </a:r>
          </a:p>
          <a:p>
            <a:pPr lvl="1"/>
            <a:r>
              <a:rPr lang="en-US" dirty="0" smtClean="0"/>
              <a:t>Consider guided segmentation with various foreground seeds 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529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2-26 at 6.28.3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498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49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100" y="1690688"/>
            <a:ext cx="7543800" cy="501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080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Optical flow with large displacements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2339975"/>
          </a:xfrm>
        </p:spPr>
        <p:txBody>
          <a:bodyPr>
            <a:normAutofit/>
          </a:bodyPr>
          <a:lstStyle/>
          <a:p>
            <a:r>
              <a:rPr lang="en-US" dirty="0" smtClean="0"/>
              <a:t>Optical flow constraint equation assumes differential optical flow</a:t>
            </a:r>
          </a:p>
          <a:p>
            <a:r>
              <a:rPr lang="en-US" dirty="0" smtClean="0"/>
              <a:t>“Large displacement”?</a:t>
            </a:r>
          </a:p>
          <a:p>
            <a:r>
              <a:rPr lang="en-US" dirty="0" smtClean="0"/>
              <a:t>Key idea: reducing resolution reduces displacement</a:t>
            </a:r>
          </a:p>
          <a:p>
            <a:r>
              <a:rPr lang="en-US" dirty="0" smtClean="0"/>
              <a:t>Reduce resolution, then </a:t>
            </a:r>
            <a:r>
              <a:rPr lang="en-US" dirty="0" err="1" smtClean="0"/>
              <a:t>upsample</a:t>
            </a:r>
            <a:r>
              <a:rPr lang="en-US" dirty="0" smtClean="0"/>
              <a:t>?</a:t>
            </a:r>
            <a:endParaRPr lang="en-US" dirty="0" smtClean="0"/>
          </a:p>
          <a:p>
            <a:endParaRPr lang="en-US" dirty="0"/>
          </a:p>
        </p:txBody>
      </p:sp>
      <p:grpSp>
        <p:nvGrpSpPr>
          <p:cNvPr id="27" name="Group 26"/>
          <p:cNvGrpSpPr/>
          <p:nvPr/>
        </p:nvGrpSpPr>
        <p:grpSpPr>
          <a:xfrm>
            <a:off x="54995" y="4452935"/>
            <a:ext cx="11137938" cy="2312431"/>
            <a:chOff x="54995" y="4452935"/>
            <a:chExt cx="11137938" cy="231243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95" y="4452935"/>
              <a:ext cx="4563609" cy="1943099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1334" y="4452936"/>
              <a:ext cx="2963334" cy="126173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7398" y="4452935"/>
              <a:ext cx="1988502" cy="84666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19211" y="4452935"/>
              <a:ext cx="1273722" cy="542327"/>
            </a:xfrm>
            <a:prstGeom prst="rect">
              <a:avLst/>
            </a:prstGeom>
          </p:spPr>
        </p:pic>
        <p:cxnSp>
          <p:nvCxnSpPr>
            <p:cNvPr id="9" name="Straight Arrow Connector 8"/>
            <p:cNvCxnSpPr/>
            <p:nvPr/>
          </p:nvCxnSpPr>
          <p:spPr>
            <a:xfrm flipV="1">
              <a:off x="1371600" y="5960532"/>
              <a:ext cx="16933" cy="435502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V="1">
              <a:off x="5571067" y="5424484"/>
              <a:ext cx="16933" cy="290184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V="1">
              <a:off x="8398934" y="5083802"/>
              <a:ext cx="0" cy="164592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H="1" flipV="1">
              <a:off x="10261600" y="4876268"/>
              <a:ext cx="1" cy="91440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1858471" y="6396034"/>
              <a:ext cx="4275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27</a:t>
              </a:r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935210" y="5714668"/>
              <a:ext cx="4213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13</a:t>
              </a:r>
              <a:endParaRPr lang="en-US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593744" y="5291873"/>
              <a:ext cx="3639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6</a:t>
              </a:r>
              <a:endParaRPr lang="en-US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0445935" y="4957016"/>
              <a:ext cx="2590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3</a:t>
              </a:r>
              <a:endParaRPr lang="en-US" dirty="0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10401739" y="6211368"/>
            <a:ext cx="435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24</a:t>
            </a:r>
            <a:endParaRPr lang="en-US" dirty="0"/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10556072" y="5299602"/>
            <a:ext cx="0" cy="9117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60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Optical flow with large displacements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2339975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Optical flow constraint equation assumes differential optical flow</a:t>
            </a:r>
          </a:p>
          <a:p>
            <a:r>
              <a:rPr lang="en-US" dirty="0" smtClean="0"/>
              <a:t>“Large displacement”?</a:t>
            </a:r>
          </a:p>
          <a:p>
            <a:r>
              <a:rPr lang="en-US" dirty="0" smtClean="0"/>
              <a:t>Key idea: reducing resolution reduces displacement</a:t>
            </a:r>
          </a:p>
          <a:p>
            <a:r>
              <a:rPr lang="en-US" dirty="0" smtClean="0"/>
              <a:t>Reduce resolution, then </a:t>
            </a:r>
            <a:r>
              <a:rPr lang="en-US" dirty="0" err="1" smtClean="0"/>
              <a:t>upsample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/>
              <a:t>will lose fine details</a:t>
            </a:r>
          </a:p>
          <a:p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1418897" y="4493172"/>
            <a:ext cx="3011213" cy="2112580"/>
            <a:chOff x="1418897" y="4493172"/>
            <a:chExt cx="3011213" cy="2112580"/>
          </a:xfrm>
        </p:grpSpPr>
        <p:sp>
          <p:nvSpPr>
            <p:cNvPr id="8" name="Rectangle 7"/>
            <p:cNvSpPr/>
            <p:nvPr/>
          </p:nvSpPr>
          <p:spPr>
            <a:xfrm>
              <a:off x="1418897" y="4493172"/>
              <a:ext cx="3011213" cy="211258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32-Point Star 10"/>
            <p:cNvSpPr/>
            <p:nvPr/>
          </p:nvSpPr>
          <p:spPr>
            <a:xfrm>
              <a:off x="2349062" y="5044966"/>
              <a:ext cx="1403131" cy="1198179"/>
            </a:xfrm>
            <a:prstGeom prst="star32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055" y="4831606"/>
            <a:ext cx="304800" cy="2133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4493171"/>
            <a:ext cx="3021724" cy="2115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792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Optical flow with large displacements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Key idea 2: Use </a:t>
            </a:r>
            <a:r>
              <a:rPr lang="en-US" dirty="0" err="1" smtClean="0"/>
              <a:t>upsampled</a:t>
            </a:r>
            <a:r>
              <a:rPr lang="en-US" dirty="0" smtClean="0"/>
              <a:t> flow as </a:t>
            </a:r>
            <a:r>
              <a:rPr lang="en-US" i="1" dirty="0" smtClean="0"/>
              <a:t>initialization</a:t>
            </a:r>
          </a:p>
          <a:p>
            <a:r>
              <a:rPr lang="en-US" i="1" dirty="0" smtClean="0"/>
              <a:t>Changes to initialization will be infinitesimal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944" y="2945867"/>
            <a:ext cx="1273722" cy="542327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2523066" y="3081448"/>
            <a:ext cx="592667" cy="2711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3268133" y="2945867"/>
            <a:ext cx="1236134" cy="54232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compute flow</a:t>
            </a:r>
            <a:endParaRPr lang="en-US" dirty="0"/>
          </a:p>
        </p:txBody>
      </p:sp>
      <p:sp>
        <p:nvSpPr>
          <p:cNvPr id="7" name="Down Arrow 6"/>
          <p:cNvSpPr/>
          <p:nvPr/>
        </p:nvSpPr>
        <p:spPr>
          <a:xfrm>
            <a:off x="3708400" y="3623732"/>
            <a:ext cx="304800" cy="47413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3268133" y="4368267"/>
            <a:ext cx="1236134" cy="54232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use as </a:t>
            </a:r>
            <a:r>
              <a:rPr lang="en-US" dirty="0" err="1" smtClean="0"/>
              <a:t>init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5934515" y="4368267"/>
            <a:ext cx="1236134" cy="54232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compute flow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331" y="5655200"/>
            <a:ext cx="1988502" cy="846667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>
          <a:xfrm>
            <a:off x="4842933" y="4503848"/>
            <a:ext cx="715398" cy="2711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Up Arrow 11"/>
          <p:cNvSpPr/>
          <p:nvPr/>
        </p:nvSpPr>
        <p:spPr>
          <a:xfrm>
            <a:off x="6552582" y="5121822"/>
            <a:ext cx="203200" cy="32215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7552266" y="4503848"/>
            <a:ext cx="715398" cy="2711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483600" y="4368267"/>
            <a:ext cx="1998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sz="3600" dirty="0" smtClean="0"/>
              <a:t>…</a:t>
            </a:r>
            <a:endParaRPr lang="en-US" sz="3600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6450723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Brox</a:t>
            </a:r>
            <a:r>
              <a:rPr lang="en-US" dirty="0"/>
              <a:t>, Thomas, et al. "High accuracy optical flow estimation based on a theory for warping." </a:t>
            </a:r>
            <a:r>
              <a:rPr lang="en-US" i="1" dirty="0"/>
              <a:t>Computer Vision-ECCV 2004</a:t>
            </a:r>
            <a:r>
              <a:rPr lang="en-US" dirty="0"/>
              <a:t> (2004)</a:t>
            </a:r>
          </a:p>
        </p:txBody>
      </p:sp>
    </p:spTree>
    <p:extLst>
      <p:ext uri="{BB962C8B-B14F-4D97-AF65-F5344CB8AC3E}">
        <p14:creationId xmlns:p14="http://schemas.microsoft.com/office/powerpoint/2010/main" val="205111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4565</TotalTime>
  <Words>1360</Words>
  <Application>Microsoft Macintosh PowerPoint</Application>
  <PresentationFormat>Widescreen</PresentationFormat>
  <Paragraphs>268</Paragraphs>
  <Slides>65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65</vt:i4>
      </vt:variant>
    </vt:vector>
  </HeadingPairs>
  <TitlesOfParts>
    <vt:vector size="77" baseType="lpstr">
      <vt:lpstr>Calibri</vt:lpstr>
      <vt:lpstr>Calibri Light</vt:lpstr>
      <vt:lpstr>Cambria Math</vt:lpstr>
      <vt:lpstr>Mangal</vt:lpstr>
      <vt:lpstr>ＭＳ Ｐゴシック</vt:lpstr>
      <vt:lpstr>Times New Roman</vt:lpstr>
      <vt:lpstr>Verdana</vt:lpstr>
      <vt:lpstr>Yu Gothic Light</vt:lpstr>
      <vt:lpstr>Arial</vt:lpstr>
      <vt:lpstr>Office Theme</vt:lpstr>
      <vt:lpstr>Bitmap Image</vt:lpstr>
      <vt:lpstr>Photo Editor Photo</vt:lpstr>
      <vt:lpstr>Optical flow</vt:lpstr>
      <vt:lpstr>Estimating optical flow</vt:lpstr>
      <vt:lpstr>Optical flow constraint equation</vt:lpstr>
      <vt:lpstr>Horn-Schunk</vt:lpstr>
      <vt:lpstr>MPI-Sintel</vt:lpstr>
      <vt:lpstr>MPI-Sintel results</vt:lpstr>
      <vt:lpstr>Optical flow with large displacements</vt:lpstr>
      <vt:lpstr>Optical flow with large displacements</vt:lpstr>
      <vt:lpstr>Optical flow with large displacements</vt:lpstr>
      <vt:lpstr>Coarse-to-fine processing</vt:lpstr>
      <vt:lpstr>Coarse-to-fine processing</vt:lpstr>
      <vt:lpstr>Optical flow for large displacements</vt:lpstr>
      <vt:lpstr>Large displacement optical flow (LDOF)</vt:lpstr>
      <vt:lpstr>Grouping</vt:lpstr>
      <vt:lpstr>What is grouping?</vt:lpstr>
      <vt:lpstr>Why grouping?</vt:lpstr>
      <vt:lpstr>Regions        Boundaries </vt:lpstr>
      <vt:lpstr>Is grouping well-defined?</vt:lpstr>
      <vt:lpstr>Is grouping well-defined?</vt:lpstr>
      <vt:lpstr>Image gradients are not enough</vt:lpstr>
      <vt:lpstr>Image gradients are not enough</vt:lpstr>
      <vt:lpstr>What is texture?</vt:lpstr>
      <vt:lpstr>What is texture?</vt:lpstr>
      <vt:lpstr>Julesz’s texton theory</vt:lpstr>
      <vt:lpstr>Julesz’s texton theory</vt:lpstr>
      <vt:lpstr>Bringing textons to computer vision</vt:lpstr>
      <vt:lpstr>Bringing textons to computer vision</vt:lpstr>
      <vt:lpstr>Bringing textons to computer vision</vt:lpstr>
      <vt:lpstr>Bringing textons to computer vision</vt:lpstr>
      <vt:lpstr>Bringing textons to computer vision</vt:lpstr>
      <vt:lpstr>Textons in computer vision</vt:lpstr>
      <vt:lpstr>Detecting texture boundaries</vt:lpstr>
      <vt:lpstr>Cue combination</vt:lpstr>
      <vt:lpstr>Local computation not enough</vt:lpstr>
      <vt:lpstr>“Globalisation”</vt:lpstr>
      <vt:lpstr>Images as graphs</vt:lpstr>
      <vt:lpstr>Images as graphs</vt:lpstr>
      <vt:lpstr>Segmentation is graph partitioning</vt:lpstr>
      <vt:lpstr>Criterion: Min-cut?</vt:lpstr>
      <vt:lpstr>Normalized cut</vt:lpstr>
      <vt:lpstr>Random walk</vt:lpstr>
      <vt:lpstr>Random walk</vt:lpstr>
      <vt:lpstr>Random walk</vt:lpstr>
      <vt:lpstr>Random walk</vt:lpstr>
      <vt:lpstr>Random walk</vt:lpstr>
      <vt:lpstr>Random walk</vt:lpstr>
      <vt:lpstr>Random walk</vt:lpstr>
      <vt:lpstr>Random walk</vt:lpstr>
      <vt:lpstr>Graphs and matrices</vt:lpstr>
      <vt:lpstr>Graphs and matrices</vt:lpstr>
      <vt:lpstr>Graphs and matrices</vt:lpstr>
      <vt:lpstr>Normalized cuts</vt:lpstr>
      <vt:lpstr>Spectral clustering</vt:lpstr>
      <vt:lpstr>Eigenvectors of images</vt:lpstr>
      <vt:lpstr>Eigenvectors of images</vt:lpstr>
      <vt:lpstr>Eigenvectors of images</vt:lpstr>
      <vt:lpstr>Segmentation is not good enough</vt:lpstr>
      <vt:lpstr>Guided segmentation</vt:lpstr>
      <vt:lpstr>Guided segmentation</vt:lpstr>
      <vt:lpstr>Markov Random Fields (MRFs)</vt:lpstr>
      <vt:lpstr>MRF Inference and graph cuts</vt:lpstr>
      <vt:lpstr>Segmentation as object proposals</vt:lpstr>
      <vt:lpstr>Segmentation as object proposals</vt:lpstr>
      <vt:lpstr>PowerPoint Presentation</vt:lpstr>
      <vt:lpstr>Examples</vt:lpstr>
    </vt:vector>
  </TitlesOfParts>
  <Company/>
  <LinksUpToDate>false</LinksUpToDate>
  <SharedDoc>false</SharedDoc>
  <HyperlinksChanged>false</HyperlinksChanged>
  <AppVersion>15.0036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Bharath Hariharan</dc:creator>
  <cp:lastModifiedBy>Bharath Hariharan</cp:lastModifiedBy>
  <cp:revision>42</cp:revision>
  <dcterms:created xsi:type="dcterms:W3CDTF">2017-09-12T14:09:37Z</dcterms:created>
  <dcterms:modified xsi:type="dcterms:W3CDTF">2017-09-15T18:21:54Z</dcterms:modified>
</cp:coreProperties>
</file>