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312" r:id="rId2"/>
    <p:sldId id="256" r:id="rId3"/>
    <p:sldId id="309" r:id="rId4"/>
    <p:sldId id="257" r:id="rId5"/>
    <p:sldId id="258" r:id="rId6"/>
    <p:sldId id="259" r:id="rId7"/>
    <p:sldId id="260" r:id="rId8"/>
    <p:sldId id="268" r:id="rId9"/>
    <p:sldId id="310" r:id="rId10"/>
    <p:sldId id="269" r:id="rId11"/>
    <p:sldId id="270" r:id="rId12"/>
    <p:sldId id="272" r:id="rId13"/>
    <p:sldId id="266" r:id="rId14"/>
    <p:sldId id="303" r:id="rId15"/>
    <p:sldId id="262" r:id="rId16"/>
    <p:sldId id="263" r:id="rId17"/>
    <p:sldId id="273" r:id="rId18"/>
    <p:sldId id="275" r:id="rId19"/>
    <p:sldId id="276" r:id="rId20"/>
    <p:sldId id="282" r:id="rId21"/>
    <p:sldId id="283" r:id="rId22"/>
    <p:sldId id="277" r:id="rId23"/>
    <p:sldId id="278" r:id="rId24"/>
    <p:sldId id="279" r:id="rId25"/>
    <p:sldId id="280" r:id="rId26"/>
    <p:sldId id="281" r:id="rId27"/>
    <p:sldId id="284" r:id="rId28"/>
    <p:sldId id="285" r:id="rId29"/>
    <p:sldId id="286" r:id="rId30"/>
    <p:sldId id="288" r:id="rId31"/>
    <p:sldId id="289" r:id="rId32"/>
    <p:sldId id="290" r:id="rId33"/>
    <p:sldId id="291" r:id="rId34"/>
    <p:sldId id="287" r:id="rId35"/>
    <p:sldId id="292" r:id="rId36"/>
    <p:sldId id="293" r:id="rId37"/>
    <p:sldId id="294" r:id="rId38"/>
    <p:sldId id="295" r:id="rId39"/>
    <p:sldId id="296" r:id="rId40"/>
    <p:sldId id="304" r:id="rId41"/>
    <p:sldId id="298" r:id="rId42"/>
    <p:sldId id="299" r:id="rId43"/>
    <p:sldId id="311" r:id="rId44"/>
    <p:sldId id="300" r:id="rId45"/>
    <p:sldId id="297" r:id="rId46"/>
    <p:sldId id="305" r:id="rId47"/>
    <p:sldId id="302" r:id="rId48"/>
    <p:sldId id="308" r:id="rId49"/>
    <p:sldId id="306" r:id="rId50"/>
    <p:sldId id="307"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46"/>
  </p:normalViewPr>
  <p:slideViewPr>
    <p:cSldViewPr snapToGrid="0" snapToObjects="1">
      <p:cViewPr varScale="1">
        <p:scale>
          <a:sx n="76" d="100"/>
          <a:sy n="76" d="100"/>
        </p:scale>
        <p:origin x="216" y="5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DDF2C1-C586-A84E-8653-107FA95480E4}" type="datetimeFigureOut">
              <a:rPr lang="en-US" smtClean="0"/>
              <a:t>9/10/17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208D4A-EADD-0047-A122-6FDB9187C7BE}" type="slidenum">
              <a:rPr lang="en-US" smtClean="0"/>
              <a:t>‹#›</a:t>
            </a:fld>
            <a:endParaRPr lang="en-US"/>
          </a:p>
        </p:txBody>
      </p:sp>
    </p:spTree>
    <p:extLst>
      <p:ext uri="{BB962C8B-B14F-4D97-AF65-F5344CB8AC3E}">
        <p14:creationId xmlns:p14="http://schemas.microsoft.com/office/powerpoint/2010/main" val="246215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85" eaLnBrk="0" hangingPunct="0">
              <a:defRPr sz="1900">
                <a:solidFill>
                  <a:schemeClr val="bg1"/>
                </a:solidFill>
                <a:latin typeface="Arial" charset="0"/>
                <a:ea typeface="ＭＳ Ｐゴシック" charset="-128"/>
              </a:defRPr>
            </a:lvl1pPr>
            <a:lvl2pPr marL="702756" indent="-270291" defTabSz="914485" eaLnBrk="0" hangingPunct="0">
              <a:defRPr sz="1900">
                <a:solidFill>
                  <a:schemeClr val="bg1"/>
                </a:solidFill>
                <a:latin typeface="Arial" charset="0"/>
                <a:ea typeface="ＭＳ Ｐゴシック" charset="-128"/>
              </a:defRPr>
            </a:lvl2pPr>
            <a:lvl3pPr marL="1081164" indent="-216233" defTabSz="914485" eaLnBrk="0" hangingPunct="0">
              <a:defRPr sz="1900">
                <a:solidFill>
                  <a:schemeClr val="bg1"/>
                </a:solidFill>
                <a:latin typeface="Arial" charset="0"/>
                <a:ea typeface="ＭＳ Ｐゴシック" charset="-128"/>
              </a:defRPr>
            </a:lvl3pPr>
            <a:lvl4pPr marL="1513629" indent="-216233" defTabSz="914485" eaLnBrk="0" hangingPunct="0">
              <a:defRPr sz="1900">
                <a:solidFill>
                  <a:schemeClr val="bg1"/>
                </a:solidFill>
                <a:latin typeface="Arial" charset="0"/>
                <a:ea typeface="ＭＳ Ｐゴシック" charset="-128"/>
              </a:defRPr>
            </a:lvl4pPr>
            <a:lvl5pPr marL="1946095" indent="-216233" defTabSz="914485" eaLnBrk="0" hangingPunct="0">
              <a:defRPr sz="1900">
                <a:solidFill>
                  <a:schemeClr val="bg1"/>
                </a:solidFill>
                <a:latin typeface="Arial" charset="0"/>
                <a:ea typeface="ＭＳ Ｐゴシック" charset="-128"/>
              </a:defRPr>
            </a:lvl5pPr>
            <a:lvl6pPr marL="2378560" indent="-216233" defTabSz="914485" eaLnBrk="0" fontAlgn="base" hangingPunct="0">
              <a:spcBef>
                <a:spcPct val="0"/>
              </a:spcBef>
              <a:spcAft>
                <a:spcPct val="0"/>
              </a:spcAft>
              <a:defRPr sz="1900">
                <a:solidFill>
                  <a:schemeClr val="bg1"/>
                </a:solidFill>
                <a:latin typeface="Arial" charset="0"/>
                <a:ea typeface="ＭＳ Ｐゴシック" charset="-128"/>
              </a:defRPr>
            </a:lvl6pPr>
            <a:lvl7pPr marL="2811026" indent="-216233" defTabSz="914485" eaLnBrk="0" fontAlgn="base" hangingPunct="0">
              <a:spcBef>
                <a:spcPct val="0"/>
              </a:spcBef>
              <a:spcAft>
                <a:spcPct val="0"/>
              </a:spcAft>
              <a:defRPr sz="1900">
                <a:solidFill>
                  <a:schemeClr val="bg1"/>
                </a:solidFill>
                <a:latin typeface="Arial" charset="0"/>
                <a:ea typeface="ＭＳ Ｐゴシック" charset="-128"/>
              </a:defRPr>
            </a:lvl7pPr>
            <a:lvl8pPr marL="3243491" indent="-216233" defTabSz="914485" eaLnBrk="0" fontAlgn="base" hangingPunct="0">
              <a:spcBef>
                <a:spcPct val="0"/>
              </a:spcBef>
              <a:spcAft>
                <a:spcPct val="0"/>
              </a:spcAft>
              <a:defRPr sz="1900">
                <a:solidFill>
                  <a:schemeClr val="bg1"/>
                </a:solidFill>
                <a:latin typeface="Arial" charset="0"/>
                <a:ea typeface="ＭＳ Ｐゴシック" charset="-128"/>
              </a:defRPr>
            </a:lvl8pPr>
            <a:lvl9pPr marL="3675957" indent="-216233" defTabSz="914485" eaLnBrk="0" fontAlgn="base" hangingPunct="0">
              <a:spcBef>
                <a:spcPct val="0"/>
              </a:spcBef>
              <a:spcAft>
                <a:spcPct val="0"/>
              </a:spcAft>
              <a:defRPr sz="1900">
                <a:solidFill>
                  <a:schemeClr val="bg1"/>
                </a:solidFill>
                <a:latin typeface="Arial" charset="0"/>
                <a:ea typeface="ＭＳ Ｐゴシック" charset="-128"/>
              </a:defRPr>
            </a:lvl9pPr>
          </a:lstStyle>
          <a:p>
            <a:pPr eaLnBrk="1" hangingPunct="1"/>
            <a:fld id="{72D67007-5B1A-492A-B874-359C90372219}" type="slidenum">
              <a:rPr lang="en-US" altLang="zh-CN" sz="1200">
                <a:solidFill>
                  <a:schemeClr val="tx1"/>
                </a:solidFill>
                <a:ea typeface="宋体" charset="-122"/>
              </a:rPr>
              <a:pPr eaLnBrk="1" hangingPunct="1"/>
              <a:t>22</a:t>
            </a:fld>
            <a:endParaRPr lang="en-US" altLang="zh-CN" sz="1200">
              <a:solidFill>
                <a:schemeClr val="tx1"/>
              </a:solidFill>
              <a:ea typeface="宋体" charset="-122"/>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1157017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85" eaLnBrk="0" hangingPunct="0">
              <a:defRPr sz="1900">
                <a:solidFill>
                  <a:schemeClr val="bg1"/>
                </a:solidFill>
                <a:latin typeface="Arial" charset="0"/>
                <a:ea typeface="ＭＳ Ｐゴシック" charset="-128"/>
              </a:defRPr>
            </a:lvl1pPr>
            <a:lvl2pPr marL="702756" indent="-270291" defTabSz="914485" eaLnBrk="0" hangingPunct="0">
              <a:defRPr sz="1900">
                <a:solidFill>
                  <a:schemeClr val="bg1"/>
                </a:solidFill>
                <a:latin typeface="Arial" charset="0"/>
                <a:ea typeface="ＭＳ Ｐゴシック" charset="-128"/>
              </a:defRPr>
            </a:lvl2pPr>
            <a:lvl3pPr marL="1081164" indent="-216233" defTabSz="914485" eaLnBrk="0" hangingPunct="0">
              <a:defRPr sz="1900">
                <a:solidFill>
                  <a:schemeClr val="bg1"/>
                </a:solidFill>
                <a:latin typeface="Arial" charset="0"/>
                <a:ea typeface="ＭＳ Ｐゴシック" charset="-128"/>
              </a:defRPr>
            </a:lvl3pPr>
            <a:lvl4pPr marL="1513629" indent="-216233" defTabSz="914485" eaLnBrk="0" hangingPunct="0">
              <a:defRPr sz="1900">
                <a:solidFill>
                  <a:schemeClr val="bg1"/>
                </a:solidFill>
                <a:latin typeface="Arial" charset="0"/>
                <a:ea typeface="ＭＳ Ｐゴシック" charset="-128"/>
              </a:defRPr>
            </a:lvl4pPr>
            <a:lvl5pPr marL="1946095" indent="-216233" defTabSz="914485" eaLnBrk="0" hangingPunct="0">
              <a:defRPr sz="1900">
                <a:solidFill>
                  <a:schemeClr val="bg1"/>
                </a:solidFill>
                <a:latin typeface="Arial" charset="0"/>
                <a:ea typeface="ＭＳ Ｐゴシック" charset="-128"/>
              </a:defRPr>
            </a:lvl5pPr>
            <a:lvl6pPr marL="2378560" indent="-216233" defTabSz="914485" eaLnBrk="0" fontAlgn="base" hangingPunct="0">
              <a:spcBef>
                <a:spcPct val="0"/>
              </a:spcBef>
              <a:spcAft>
                <a:spcPct val="0"/>
              </a:spcAft>
              <a:defRPr sz="1900">
                <a:solidFill>
                  <a:schemeClr val="bg1"/>
                </a:solidFill>
                <a:latin typeface="Arial" charset="0"/>
                <a:ea typeface="ＭＳ Ｐゴシック" charset="-128"/>
              </a:defRPr>
            </a:lvl6pPr>
            <a:lvl7pPr marL="2811026" indent="-216233" defTabSz="914485" eaLnBrk="0" fontAlgn="base" hangingPunct="0">
              <a:spcBef>
                <a:spcPct val="0"/>
              </a:spcBef>
              <a:spcAft>
                <a:spcPct val="0"/>
              </a:spcAft>
              <a:defRPr sz="1900">
                <a:solidFill>
                  <a:schemeClr val="bg1"/>
                </a:solidFill>
                <a:latin typeface="Arial" charset="0"/>
                <a:ea typeface="ＭＳ Ｐゴシック" charset="-128"/>
              </a:defRPr>
            </a:lvl7pPr>
            <a:lvl8pPr marL="3243491" indent="-216233" defTabSz="914485" eaLnBrk="0" fontAlgn="base" hangingPunct="0">
              <a:spcBef>
                <a:spcPct val="0"/>
              </a:spcBef>
              <a:spcAft>
                <a:spcPct val="0"/>
              </a:spcAft>
              <a:defRPr sz="1900">
                <a:solidFill>
                  <a:schemeClr val="bg1"/>
                </a:solidFill>
                <a:latin typeface="Arial" charset="0"/>
                <a:ea typeface="ＭＳ Ｐゴシック" charset="-128"/>
              </a:defRPr>
            </a:lvl8pPr>
            <a:lvl9pPr marL="3675957" indent="-216233" defTabSz="914485" eaLnBrk="0" fontAlgn="base" hangingPunct="0">
              <a:spcBef>
                <a:spcPct val="0"/>
              </a:spcBef>
              <a:spcAft>
                <a:spcPct val="0"/>
              </a:spcAft>
              <a:defRPr sz="1900">
                <a:solidFill>
                  <a:schemeClr val="bg1"/>
                </a:solidFill>
                <a:latin typeface="Arial" charset="0"/>
                <a:ea typeface="ＭＳ Ｐゴシック" charset="-128"/>
              </a:defRPr>
            </a:lvl9pPr>
          </a:lstStyle>
          <a:p>
            <a:pPr eaLnBrk="1" hangingPunct="1"/>
            <a:fld id="{733BC183-2621-43CA-9E5E-7B351EB417E1}" type="slidenum">
              <a:rPr lang="en-US" altLang="zh-CN" sz="1200">
                <a:solidFill>
                  <a:schemeClr val="tx1"/>
                </a:solidFill>
                <a:ea typeface="宋体" charset="-122"/>
              </a:rPr>
              <a:pPr eaLnBrk="1" hangingPunct="1"/>
              <a:t>23</a:t>
            </a:fld>
            <a:endParaRPr lang="en-US" altLang="zh-CN" sz="1200">
              <a:solidFill>
                <a:schemeClr val="tx1"/>
              </a:solidFill>
              <a:ea typeface="宋体" charset="-122"/>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481538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85" eaLnBrk="0" hangingPunct="0">
              <a:defRPr sz="1900">
                <a:solidFill>
                  <a:schemeClr val="bg1"/>
                </a:solidFill>
                <a:latin typeface="Arial" charset="0"/>
                <a:ea typeface="ＭＳ Ｐゴシック" charset="-128"/>
              </a:defRPr>
            </a:lvl1pPr>
            <a:lvl2pPr marL="702756" indent="-270291" defTabSz="914485" eaLnBrk="0" hangingPunct="0">
              <a:defRPr sz="1900">
                <a:solidFill>
                  <a:schemeClr val="bg1"/>
                </a:solidFill>
                <a:latin typeface="Arial" charset="0"/>
                <a:ea typeface="ＭＳ Ｐゴシック" charset="-128"/>
              </a:defRPr>
            </a:lvl2pPr>
            <a:lvl3pPr marL="1081164" indent="-216233" defTabSz="914485" eaLnBrk="0" hangingPunct="0">
              <a:defRPr sz="1900">
                <a:solidFill>
                  <a:schemeClr val="bg1"/>
                </a:solidFill>
                <a:latin typeface="Arial" charset="0"/>
                <a:ea typeface="ＭＳ Ｐゴシック" charset="-128"/>
              </a:defRPr>
            </a:lvl3pPr>
            <a:lvl4pPr marL="1513629" indent="-216233" defTabSz="914485" eaLnBrk="0" hangingPunct="0">
              <a:defRPr sz="1900">
                <a:solidFill>
                  <a:schemeClr val="bg1"/>
                </a:solidFill>
                <a:latin typeface="Arial" charset="0"/>
                <a:ea typeface="ＭＳ Ｐゴシック" charset="-128"/>
              </a:defRPr>
            </a:lvl4pPr>
            <a:lvl5pPr marL="1946095" indent="-216233" defTabSz="914485" eaLnBrk="0" hangingPunct="0">
              <a:defRPr sz="1900">
                <a:solidFill>
                  <a:schemeClr val="bg1"/>
                </a:solidFill>
                <a:latin typeface="Arial" charset="0"/>
                <a:ea typeface="ＭＳ Ｐゴシック" charset="-128"/>
              </a:defRPr>
            </a:lvl5pPr>
            <a:lvl6pPr marL="2378560" indent="-216233" defTabSz="914485" eaLnBrk="0" fontAlgn="base" hangingPunct="0">
              <a:spcBef>
                <a:spcPct val="0"/>
              </a:spcBef>
              <a:spcAft>
                <a:spcPct val="0"/>
              </a:spcAft>
              <a:defRPr sz="1900">
                <a:solidFill>
                  <a:schemeClr val="bg1"/>
                </a:solidFill>
                <a:latin typeface="Arial" charset="0"/>
                <a:ea typeface="ＭＳ Ｐゴシック" charset="-128"/>
              </a:defRPr>
            </a:lvl6pPr>
            <a:lvl7pPr marL="2811026" indent="-216233" defTabSz="914485" eaLnBrk="0" fontAlgn="base" hangingPunct="0">
              <a:spcBef>
                <a:spcPct val="0"/>
              </a:spcBef>
              <a:spcAft>
                <a:spcPct val="0"/>
              </a:spcAft>
              <a:defRPr sz="1900">
                <a:solidFill>
                  <a:schemeClr val="bg1"/>
                </a:solidFill>
                <a:latin typeface="Arial" charset="0"/>
                <a:ea typeface="ＭＳ Ｐゴシック" charset="-128"/>
              </a:defRPr>
            </a:lvl7pPr>
            <a:lvl8pPr marL="3243491" indent="-216233" defTabSz="914485" eaLnBrk="0" fontAlgn="base" hangingPunct="0">
              <a:spcBef>
                <a:spcPct val="0"/>
              </a:spcBef>
              <a:spcAft>
                <a:spcPct val="0"/>
              </a:spcAft>
              <a:defRPr sz="1900">
                <a:solidFill>
                  <a:schemeClr val="bg1"/>
                </a:solidFill>
                <a:latin typeface="Arial" charset="0"/>
                <a:ea typeface="ＭＳ Ｐゴシック" charset="-128"/>
              </a:defRPr>
            </a:lvl8pPr>
            <a:lvl9pPr marL="3675957" indent="-216233" defTabSz="914485" eaLnBrk="0" fontAlgn="base" hangingPunct="0">
              <a:spcBef>
                <a:spcPct val="0"/>
              </a:spcBef>
              <a:spcAft>
                <a:spcPct val="0"/>
              </a:spcAft>
              <a:defRPr sz="1900">
                <a:solidFill>
                  <a:schemeClr val="bg1"/>
                </a:solidFill>
                <a:latin typeface="Arial" charset="0"/>
                <a:ea typeface="ＭＳ Ｐゴシック" charset="-128"/>
              </a:defRPr>
            </a:lvl9pPr>
          </a:lstStyle>
          <a:p>
            <a:pPr eaLnBrk="1" hangingPunct="1"/>
            <a:fld id="{8B22E572-7BEE-43C1-A90D-5951843B77B1}" type="slidenum">
              <a:rPr lang="en-US" altLang="zh-CN" sz="1200">
                <a:solidFill>
                  <a:schemeClr val="tx1"/>
                </a:solidFill>
                <a:ea typeface="宋体" charset="-122"/>
              </a:rPr>
              <a:pPr eaLnBrk="1" hangingPunct="1"/>
              <a:t>24</a:t>
            </a:fld>
            <a:endParaRPr lang="en-US" altLang="zh-CN" sz="1200">
              <a:solidFill>
                <a:schemeClr val="tx1"/>
              </a:solidFill>
              <a:ea typeface="宋体" charset="-122"/>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527491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85" eaLnBrk="0" hangingPunct="0">
              <a:defRPr sz="1900">
                <a:solidFill>
                  <a:schemeClr val="bg1"/>
                </a:solidFill>
                <a:latin typeface="Arial" charset="0"/>
                <a:ea typeface="ＭＳ Ｐゴシック" charset="-128"/>
              </a:defRPr>
            </a:lvl1pPr>
            <a:lvl2pPr marL="702756" indent="-270291" defTabSz="914485" eaLnBrk="0" hangingPunct="0">
              <a:defRPr sz="1900">
                <a:solidFill>
                  <a:schemeClr val="bg1"/>
                </a:solidFill>
                <a:latin typeface="Arial" charset="0"/>
                <a:ea typeface="ＭＳ Ｐゴシック" charset="-128"/>
              </a:defRPr>
            </a:lvl2pPr>
            <a:lvl3pPr marL="1081164" indent="-216233" defTabSz="914485" eaLnBrk="0" hangingPunct="0">
              <a:defRPr sz="1900">
                <a:solidFill>
                  <a:schemeClr val="bg1"/>
                </a:solidFill>
                <a:latin typeface="Arial" charset="0"/>
                <a:ea typeface="ＭＳ Ｐゴシック" charset="-128"/>
              </a:defRPr>
            </a:lvl3pPr>
            <a:lvl4pPr marL="1513629" indent="-216233" defTabSz="914485" eaLnBrk="0" hangingPunct="0">
              <a:defRPr sz="1900">
                <a:solidFill>
                  <a:schemeClr val="bg1"/>
                </a:solidFill>
                <a:latin typeface="Arial" charset="0"/>
                <a:ea typeface="ＭＳ Ｐゴシック" charset="-128"/>
              </a:defRPr>
            </a:lvl4pPr>
            <a:lvl5pPr marL="1946095" indent="-216233" defTabSz="914485" eaLnBrk="0" hangingPunct="0">
              <a:defRPr sz="1900">
                <a:solidFill>
                  <a:schemeClr val="bg1"/>
                </a:solidFill>
                <a:latin typeface="Arial" charset="0"/>
                <a:ea typeface="ＭＳ Ｐゴシック" charset="-128"/>
              </a:defRPr>
            </a:lvl5pPr>
            <a:lvl6pPr marL="2378560" indent="-216233" defTabSz="914485" eaLnBrk="0" fontAlgn="base" hangingPunct="0">
              <a:spcBef>
                <a:spcPct val="0"/>
              </a:spcBef>
              <a:spcAft>
                <a:spcPct val="0"/>
              </a:spcAft>
              <a:defRPr sz="1900">
                <a:solidFill>
                  <a:schemeClr val="bg1"/>
                </a:solidFill>
                <a:latin typeface="Arial" charset="0"/>
                <a:ea typeface="ＭＳ Ｐゴシック" charset="-128"/>
              </a:defRPr>
            </a:lvl6pPr>
            <a:lvl7pPr marL="2811026" indent="-216233" defTabSz="914485" eaLnBrk="0" fontAlgn="base" hangingPunct="0">
              <a:spcBef>
                <a:spcPct val="0"/>
              </a:spcBef>
              <a:spcAft>
                <a:spcPct val="0"/>
              </a:spcAft>
              <a:defRPr sz="1900">
                <a:solidFill>
                  <a:schemeClr val="bg1"/>
                </a:solidFill>
                <a:latin typeface="Arial" charset="0"/>
                <a:ea typeface="ＭＳ Ｐゴシック" charset="-128"/>
              </a:defRPr>
            </a:lvl7pPr>
            <a:lvl8pPr marL="3243491" indent="-216233" defTabSz="914485" eaLnBrk="0" fontAlgn="base" hangingPunct="0">
              <a:spcBef>
                <a:spcPct val="0"/>
              </a:spcBef>
              <a:spcAft>
                <a:spcPct val="0"/>
              </a:spcAft>
              <a:defRPr sz="1900">
                <a:solidFill>
                  <a:schemeClr val="bg1"/>
                </a:solidFill>
                <a:latin typeface="Arial" charset="0"/>
                <a:ea typeface="ＭＳ Ｐゴシック" charset="-128"/>
              </a:defRPr>
            </a:lvl8pPr>
            <a:lvl9pPr marL="3675957" indent="-216233" defTabSz="914485" eaLnBrk="0" fontAlgn="base" hangingPunct="0">
              <a:spcBef>
                <a:spcPct val="0"/>
              </a:spcBef>
              <a:spcAft>
                <a:spcPct val="0"/>
              </a:spcAft>
              <a:defRPr sz="1900">
                <a:solidFill>
                  <a:schemeClr val="bg1"/>
                </a:solidFill>
                <a:latin typeface="Arial" charset="0"/>
                <a:ea typeface="ＭＳ Ｐゴシック" charset="-128"/>
              </a:defRPr>
            </a:lvl9pPr>
          </a:lstStyle>
          <a:p>
            <a:pPr eaLnBrk="1" hangingPunct="1"/>
            <a:fld id="{AD29C799-CE1E-476C-8C15-B7B54B1FA45B}" type="slidenum">
              <a:rPr lang="en-US" altLang="zh-CN" sz="1200">
                <a:solidFill>
                  <a:schemeClr val="tx1"/>
                </a:solidFill>
                <a:ea typeface="宋体" charset="-122"/>
              </a:rPr>
              <a:pPr eaLnBrk="1" hangingPunct="1"/>
              <a:t>25</a:t>
            </a:fld>
            <a:endParaRPr lang="en-US" altLang="zh-CN" sz="1200">
              <a:solidFill>
                <a:schemeClr val="tx1"/>
              </a:solidFill>
              <a:ea typeface="宋体" charset="-122"/>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167297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85" eaLnBrk="0" hangingPunct="0">
              <a:defRPr sz="1900">
                <a:solidFill>
                  <a:schemeClr val="bg1"/>
                </a:solidFill>
                <a:latin typeface="Arial" charset="0"/>
                <a:ea typeface="ＭＳ Ｐゴシック" charset="-128"/>
              </a:defRPr>
            </a:lvl1pPr>
            <a:lvl2pPr marL="702756" indent="-270291" defTabSz="914485" eaLnBrk="0" hangingPunct="0">
              <a:defRPr sz="1900">
                <a:solidFill>
                  <a:schemeClr val="bg1"/>
                </a:solidFill>
                <a:latin typeface="Arial" charset="0"/>
                <a:ea typeface="ＭＳ Ｐゴシック" charset="-128"/>
              </a:defRPr>
            </a:lvl2pPr>
            <a:lvl3pPr marL="1081164" indent="-216233" defTabSz="914485" eaLnBrk="0" hangingPunct="0">
              <a:defRPr sz="1900">
                <a:solidFill>
                  <a:schemeClr val="bg1"/>
                </a:solidFill>
                <a:latin typeface="Arial" charset="0"/>
                <a:ea typeface="ＭＳ Ｐゴシック" charset="-128"/>
              </a:defRPr>
            </a:lvl3pPr>
            <a:lvl4pPr marL="1513629" indent="-216233" defTabSz="914485" eaLnBrk="0" hangingPunct="0">
              <a:defRPr sz="1900">
                <a:solidFill>
                  <a:schemeClr val="bg1"/>
                </a:solidFill>
                <a:latin typeface="Arial" charset="0"/>
                <a:ea typeface="ＭＳ Ｐゴシック" charset="-128"/>
              </a:defRPr>
            </a:lvl4pPr>
            <a:lvl5pPr marL="1946095" indent="-216233" defTabSz="914485" eaLnBrk="0" hangingPunct="0">
              <a:defRPr sz="1900">
                <a:solidFill>
                  <a:schemeClr val="bg1"/>
                </a:solidFill>
                <a:latin typeface="Arial" charset="0"/>
                <a:ea typeface="ＭＳ Ｐゴシック" charset="-128"/>
              </a:defRPr>
            </a:lvl5pPr>
            <a:lvl6pPr marL="2378560" indent="-216233" defTabSz="914485" eaLnBrk="0" fontAlgn="base" hangingPunct="0">
              <a:spcBef>
                <a:spcPct val="0"/>
              </a:spcBef>
              <a:spcAft>
                <a:spcPct val="0"/>
              </a:spcAft>
              <a:defRPr sz="1900">
                <a:solidFill>
                  <a:schemeClr val="bg1"/>
                </a:solidFill>
                <a:latin typeface="Arial" charset="0"/>
                <a:ea typeface="ＭＳ Ｐゴシック" charset="-128"/>
              </a:defRPr>
            </a:lvl6pPr>
            <a:lvl7pPr marL="2811026" indent="-216233" defTabSz="914485" eaLnBrk="0" fontAlgn="base" hangingPunct="0">
              <a:spcBef>
                <a:spcPct val="0"/>
              </a:spcBef>
              <a:spcAft>
                <a:spcPct val="0"/>
              </a:spcAft>
              <a:defRPr sz="1900">
                <a:solidFill>
                  <a:schemeClr val="bg1"/>
                </a:solidFill>
                <a:latin typeface="Arial" charset="0"/>
                <a:ea typeface="ＭＳ Ｐゴシック" charset="-128"/>
              </a:defRPr>
            </a:lvl7pPr>
            <a:lvl8pPr marL="3243491" indent="-216233" defTabSz="914485" eaLnBrk="0" fontAlgn="base" hangingPunct="0">
              <a:spcBef>
                <a:spcPct val="0"/>
              </a:spcBef>
              <a:spcAft>
                <a:spcPct val="0"/>
              </a:spcAft>
              <a:defRPr sz="1900">
                <a:solidFill>
                  <a:schemeClr val="bg1"/>
                </a:solidFill>
                <a:latin typeface="Arial" charset="0"/>
                <a:ea typeface="ＭＳ Ｐゴシック" charset="-128"/>
              </a:defRPr>
            </a:lvl8pPr>
            <a:lvl9pPr marL="3675957" indent="-216233" defTabSz="914485" eaLnBrk="0" fontAlgn="base" hangingPunct="0">
              <a:spcBef>
                <a:spcPct val="0"/>
              </a:spcBef>
              <a:spcAft>
                <a:spcPct val="0"/>
              </a:spcAft>
              <a:defRPr sz="1900">
                <a:solidFill>
                  <a:schemeClr val="bg1"/>
                </a:solidFill>
                <a:latin typeface="Arial" charset="0"/>
                <a:ea typeface="ＭＳ Ｐゴシック" charset="-128"/>
              </a:defRPr>
            </a:lvl9pPr>
          </a:lstStyle>
          <a:p>
            <a:pPr eaLnBrk="1" hangingPunct="1"/>
            <a:fld id="{C4B318A9-72F2-4753-80ED-571637B785B0}" type="slidenum">
              <a:rPr lang="en-US" altLang="zh-CN" sz="1200">
                <a:solidFill>
                  <a:schemeClr val="tx1"/>
                </a:solidFill>
                <a:ea typeface="宋体" charset="-122"/>
              </a:rPr>
              <a:pPr eaLnBrk="1" hangingPunct="1"/>
              <a:t>26</a:t>
            </a:fld>
            <a:endParaRPr lang="en-US" altLang="zh-CN" sz="1200">
              <a:solidFill>
                <a:schemeClr val="tx1"/>
              </a:solidFill>
              <a:ea typeface="宋体" charset="-122"/>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912324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evidence from human psychology that this is a really important</a:t>
            </a:r>
            <a:r>
              <a:rPr lang="en-US" baseline="0" dirty="0" smtClean="0"/>
              <a:t> cue. For example, if you show really young infants this static display on the left, then they cannot distinguish between the two options on the right. In other words, they are unable to decide if the two halves of the rod form a single unified object, or whether they are indeed two rods.</a:t>
            </a:r>
            <a:endParaRPr lang="en-US" dirty="0"/>
          </a:p>
        </p:txBody>
      </p:sp>
      <p:sp>
        <p:nvSpPr>
          <p:cNvPr id="4" name="Slide Number Placeholder 3"/>
          <p:cNvSpPr>
            <a:spLocks noGrp="1"/>
          </p:cNvSpPr>
          <p:nvPr>
            <p:ph type="sldNum" sz="quarter" idx="10"/>
          </p:nvPr>
        </p:nvSpPr>
        <p:spPr/>
        <p:txBody>
          <a:bodyPr/>
          <a:lstStyle/>
          <a:p>
            <a:fld id="{FBB6C228-F7BE-8C40-8CDA-F98A99B708A6}" type="slidenum">
              <a:rPr lang="en-US" smtClean="0"/>
              <a:t>30</a:t>
            </a:fld>
            <a:endParaRPr lang="en-US"/>
          </a:p>
        </p:txBody>
      </p:sp>
    </p:spTree>
    <p:extLst>
      <p:ext uri="{BB962C8B-B14F-4D97-AF65-F5344CB8AC3E}">
        <p14:creationId xmlns:p14="http://schemas.microsoft.com/office/powerpoint/2010/main" val="1241885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if you show infants</a:t>
            </a:r>
            <a:r>
              <a:rPr lang="en-US" baseline="0" dirty="0" smtClean="0"/>
              <a:t> this moving display</a:t>
            </a:r>
            <a:endParaRPr lang="en-US" dirty="0"/>
          </a:p>
        </p:txBody>
      </p:sp>
      <p:sp>
        <p:nvSpPr>
          <p:cNvPr id="4" name="Slide Number Placeholder 3"/>
          <p:cNvSpPr>
            <a:spLocks noGrp="1"/>
          </p:cNvSpPr>
          <p:nvPr>
            <p:ph type="sldNum" sz="quarter" idx="10"/>
          </p:nvPr>
        </p:nvSpPr>
        <p:spPr/>
        <p:txBody>
          <a:bodyPr/>
          <a:lstStyle/>
          <a:p>
            <a:fld id="{FBB6C228-F7BE-8C40-8CDA-F98A99B708A6}" type="slidenum">
              <a:rPr lang="en-US" smtClean="0"/>
              <a:t>31</a:t>
            </a:fld>
            <a:endParaRPr lang="en-US"/>
          </a:p>
        </p:txBody>
      </p:sp>
    </p:spTree>
    <p:extLst>
      <p:ext uri="{BB962C8B-B14F-4D97-AF65-F5344CB8AC3E}">
        <p14:creationId xmlns:p14="http://schemas.microsoft.com/office/powerpoint/2010/main" val="401560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a:t>
            </a:r>
            <a:r>
              <a:rPr lang="en-US" baseline="0" dirty="0" smtClean="0"/>
              <a:t> they do perceive the rod as connected. This suggests that very young infants are unable to perceive any sort of depth ordering in the static image, but when objects move, they actually use the fact that things that move together form part of a single object.</a:t>
            </a:r>
            <a:endParaRPr lang="en-US" dirty="0"/>
          </a:p>
        </p:txBody>
      </p:sp>
      <p:sp>
        <p:nvSpPr>
          <p:cNvPr id="4" name="Slide Number Placeholder 3"/>
          <p:cNvSpPr>
            <a:spLocks noGrp="1"/>
          </p:cNvSpPr>
          <p:nvPr>
            <p:ph type="sldNum" sz="quarter" idx="10"/>
          </p:nvPr>
        </p:nvSpPr>
        <p:spPr/>
        <p:txBody>
          <a:bodyPr/>
          <a:lstStyle/>
          <a:p>
            <a:fld id="{FBB6C228-F7BE-8C40-8CDA-F98A99B708A6}" type="slidenum">
              <a:rPr lang="en-US" smtClean="0"/>
              <a:t>32</a:t>
            </a:fld>
            <a:endParaRPr lang="en-US"/>
          </a:p>
        </p:txBody>
      </p:sp>
    </p:spTree>
    <p:extLst>
      <p:ext uri="{BB962C8B-B14F-4D97-AF65-F5344CB8AC3E}">
        <p14:creationId xmlns:p14="http://schemas.microsoft.com/office/powerpoint/2010/main" val="152222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led to a fairly straightforward approach to learning representations in an unsupervised manner: we collected a large number of </a:t>
            </a:r>
            <a:r>
              <a:rPr lang="en-US" baseline="0" dirty="0" err="1" smtClean="0"/>
              <a:t>uncurated</a:t>
            </a:r>
            <a:r>
              <a:rPr lang="en-US" baseline="0" dirty="0" smtClean="0"/>
              <a:t> videos, we used motion grouping to segment out the foreground in each frame, and then we trained a </a:t>
            </a:r>
            <a:r>
              <a:rPr lang="en-US" baseline="0" dirty="0" err="1" smtClean="0"/>
              <a:t>ConvNet</a:t>
            </a:r>
            <a:r>
              <a:rPr lang="en-US" baseline="0" dirty="0" smtClean="0"/>
              <a:t> to predict this foreground segmentation </a:t>
            </a:r>
            <a:endParaRPr lang="en-US" dirty="0"/>
          </a:p>
        </p:txBody>
      </p:sp>
      <p:sp>
        <p:nvSpPr>
          <p:cNvPr id="4" name="Slide Number Placeholder 3"/>
          <p:cNvSpPr>
            <a:spLocks noGrp="1"/>
          </p:cNvSpPr>
          <p:nvPr>
            <p:ph type="sldNum" sz="quarter" idx="10"/>
          </p:nvPr>
        </p:nvSpPr>
        <p:spPr/>
        <p:txBody>
          <a:bodyPr/>
          <a:lstStyle/>
          <a:p>
            <a:fld id="{FBB6C228-F7BE-8C40-8CDA-F98A99B708A6}" type="slidenum">
              <a:rPr lang="en-US" smtClean="0"/>
              <a:t>33</a:t>
            </a:fld>
            <a:endParaRPr lang="en-US"/>
          </a:p>
        </p:txBody>
      </p:sp>
    </p:spTree>
    <p:extLst>
      <p:ext uri="{BB962C8B-B14F-4D97-AF65-F5344CB8AC3E}">
        <p14:creationId xmlns:p14="http://schemas.microsoft.com/office/powerpoint/2010/main" val="502629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2C5EA8-EAA1-154D-B465-979B8A7A81A5}" type="datetimeFigureOut">
              <a:rPr lang="en-US" smtClean="0"/>
              <a:t>9/10/17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EBCA02-BD74-3F4B-ABD9-318DB5CBF786}" type="slidenum">
              <a:rPr lang="en-US" smtClean="0"/>
              <a:t>‹#›</a:t>
            </a:fld>
            <a:endParaRPr lang="en-US"/>
          </a:p>
        </p:txBody>
      </p:sp>
    </p:spTree>
    <p:extLst>
      <p:ext uri="{BB962C8B-B14F-4D97-AF65-F5344CB8AC3E}">
        <p14:creationId xmlns:p14="http://schemas.microsoft.com/office/powerpoint/2010/main" val="1991092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2C5EA8-EAA1-154D-B465-979B8A7A81A5}" type="datetimeFigureOut">
              <a:rPr lang="en-US" smtClean="0"/>
              <a:t>9/10/17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EBCA02-BD74-3F4B-ABD9-318DB5CBF786}" type="slidenum">
              <a:rPr lang="en-US" smtClean="0"/>
              <a:t>‹#›</a:t>
            </a:fld>
            <a:endParaRPr lang="en-US"/>
          </a:p>
        </p:txBody>
      </p:sp>
    </p:spTree>
    <p:extLst>
      <p:ext uri="{BB962C8B-B14F-4D97-AF65-F5344CB8AC3E}">
        <p14:creationId xmlns:p14="http://schemas.microsoft.com/office/powerpoint/2010/main" val="294510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2C5EA8-EAA1-154D-B465-979B8A7A81A5}" type="datetimeFigureOut">
              <a:rPr lang="en-US" smtClean="0"/>
              <a:t>9/10/17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EBCA02-BD74-3F4B-ABD9-318DB5CBF786}" type="slidenum">
              <a:rPr lang="en-US" smtClean="0"/>
              <a:t>‹#›</a:t>
            </a:fld>
            <a:endParaRPr lang="en-US"/>
          </a:p>
        </p:txBody>
      </p:sp>
    </p:spTree>
    <p:extLst>
      <p:ext uri="{BB962C8B-B14F-4D97-AF65-F5344CB8AC3E}">
        <p14:creationId xmlns:p14="http://schemas.microsoft.com/office/powerpoint/2010/main" val="2035734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2C5EA8-EAA1-154D-B465-979B8A7A81A5}" type="datetimeFigureOut">
              <a:rPr lang="en-US" smtClean="0"/>
              <a:t>9/10/17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EBCA02-BD74-3F4B-ABD9-318DB5CBF786}" type="slidenum">
              <a:rPr lang="en-US" smtClean="0"/>
              <a:t>‹#›</a:t>
            </a:fld>
            <a:endParaRPr lang="en-US"/>
          </a:p>
        </p:txBody>
      </p:sp>
    </p:spTree>
    <p:extLst>
      <p:ext uri="{BB962C8B-B14F-4D97-AF65-F5344CB8AC3E}">
        <p14:creationId xmlns:p14="http://schemas.microsoft.com/office/powerpoint/2010/main" val="51135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2C5EA8-EAA1-154D-B465-979B8A7A81A5}" type="datetimeFigureOut">
              <a:rPr lang="en-US" smtClean="0"/>
              <a:t>9/10/17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EBCA02-BD74-3F4B-ABD9-318DB5CBF786}" type="slidenum">
              <a:rPr lang="en-US" smtClean="0"/>
              <a:t>‹#›</a:t>
            </a:fld>
            <a:endParaRPr lang="en-US"/>
          </a:p>
        </p:txBody>
      </p:sp>
    </p:spTree>
    <p:extLst>
      <p:ext uri="{BB962C8B-B14F-4D97-AF65-F5344CB8AC3E}">
        <p14:creationId xmlns:p14="http://schemas.microsoft.com/office/powerpoint/2010/main" val="447881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2C5EA8-EAA1-154D-B465-979B8A7A81A5}" type="datetimeFigureOut">
              <a:rPr lang="en-US" smtClean="0"/>
              <a:t>9/10/17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EBCA02-BD74-3F4B-ABD9-318DB5CBF786}" type="slidenum">
              <a:rPr lang="en-US" smtClean="0"/>
              <a:t>‹#›</a:t>
            </a:fld>
            <a:endParaRPr lang="en-US"/>
          </a:p>
        </p:txBody>
      </p:sp>
    </p:spTree>
    <p:extLst>
      <p:ext uri="{BB962C8B-B14F-4D97-AF65-F5344CB8AC3E}">
        <p14:creationId xmlns:p14="http://schemas.microsoft.com/office/powerpoint/2010/main" val="612708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2C5EA8-EAA1-154D-B465-979B8A7A81A5}" type="datetimeFigureOut">
              <a:rPr lang="en-US" smtClean="0"/>
              <a:t>9/10/17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EBCA02-BD74-3F4B-ABD9-318DB5CBF786}" type="slidenum">
              <a:rPr lang="en-US" smtClean="0"/>
              <a:t>‹#›</a:t>
            </a:fld>
            <a:endParaRPr lang="en-US"/>
          </a:p>
        </p:txBody>
      </p:sp>
    </p:spTree>
    <p:extLst>
      <p:ext uri="{BB962C8B-B14F-4D97-AF65-F5344CB8AC3E}">
        <p14:creationId xmlns:p14="http://schemas.microsoft.com/office/powerpoint/2010/main" val="611857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2C5EA8-EAA1-154D-B465-979B8A7A81A5}" type="datetimeFigureOut">
              <a:rPr lang="en-US" smtClean="0"/>
              <a:t>9/10/17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EBCA02-BD74-3F4B-ABD9-318DB5CBF786}" type="slidenum">
              <a:rPr lang="en-US" smtClean="0"/>
              <a:t>‹#›</a:t>
            </a:fld>
            <a:endParaRPr lang="en-US"/>
          </a:p>
        </p:txBody>
      </p:sp>
    </p:spTree>
    <p:extLst>
      <p:ext uri="{BB962C8B-B14F-4D97-AF65-F5344CB8AC3E}">
        <p14:creationId xmlns:p14="http://schemas.microsoft.com/office/powerpoint/2010/main" val="1330208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2C5EA8-EAA1-154D-B465-979B8A7A81A5}" type="datetimeFigureOut">
              <a:rPr lang="en-US" smtClean="0"/>
              <a:t>9/10/17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EBCA02-BD74-3F4B-ABD9-318DB5CBF786}" type="slidenum">
              <a:rPr lang="en-US" smtClean="0"/>
              <a:t>‹#›</a:t>
            </a:fld>
            <a:endParaRPr lang="en-US"/>
          </a:p>
        </p:txBody>
      </p:sp>
    </p:spTree>
    <p:extLst>
      <p:ext uri="{BB962C8B-B14F-4D97-AF65-F5344CB8AC3E}">
        <p14:creationId xmlns:p14="http://schemas.microsoft.com/office/powerpoint/2010/main" val="1502939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2C5EA8-EAA1-154D-B465-979B8A7A81A5}" type="datetimeFigureOut">
              <a:rPr lang="en-US" smtClean="0"/>
              <a:t>9/10/17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EBCA02-BD74-3F4B-ABD9-318DB5CBF786}" type="slidenum">
              <a:rPr lang="en-US" smtClean="0"/>
              <a:t>‹#›</a:t>
            </a:fld>
            <a:endParaRPr lang="en-US"/>
          </a:p>
        </p:txBody>
      </p:sp>
    </p:spTree>
    <p:extLst>
      <p:ext uri="{BB962C8B-B14F-4D97-AF65-F5344CB8AC3E}">
        <p14:creationId xmlns:p14="http://schemas.microsoft.com/office/powerpoint/2010/main" val="1201520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2C5EA8-EAA1-154D-B465-979B8A7A81A5}" type="datetimeFigureOut">
              <a:rPr lang="en-US" smtClean="0"/>
              <a:t>9/10/17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EBCA02-BD74-3F4B-ABD9-318DB5CBF786}" type="slidenum">
              <a:rPr lang="en-US" smtClean="0"/>
              <a:t>‹#›</a:t>
            </a:fld>
            <a:endParaRPr lang="en-US"/>
          </a:p>
        </p:txBody>
      </p:sp>
    </p:spTree>
    <p:extLst>
      <p:ext uri="{BB962C8B-B14F-4D97-AF65-F5344CB8AC3E}">
        <p14:creationId xmlns:p14="http://schemas.microsoft.com/office/powerpoint/2010/main" val="11660754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2C5EA8-EAA1-154D-B465-979B8A7A81A5}" type="datetimeFigureOut">
              <a:rPr lang="en-US" smtClean="0"/>
              <a:t>9/10/17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EBCA02-BD74-3F4B-ABD9-318DB5CBF786}" type="slidenum">
              <a:rPr lang="en-US" smtClean="0"/>
              <a:t>‹#›</a:t>
            </a:fld>
            <a:endParaRPr lang="en-US"/>
          </a:p>
        </p:txBody>
      </p:sp>
    </p:spTree>
    <p:extLst>
      <p:ext uri="{BB962C8B-B14F-4D97-AF65-F5344CB8AC3E}">
        <p14:creationId xmlns:p14="http://schemas.microsoft.com/office/powerpoint/2010/main" val="758068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emf"/><Relationship Id="rId5" Type="http://schemas.openxmlformats.org/officeDocument/2006/relationships/image" Target="../media/image7.emf"/><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5"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 Id="rId3" Type="http://schemas.openxmlformats.org/officeDocument/2006/relationships/image" Target="../media/image24.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33.xml.rels><?xml version="1.0" encoding="UTF-8" standalone="yes"?>
<Relationships xmlns="http://schemas.openxmlformats.org/package/2006/relationships"><Relationship Id="rId11" Type="http://schemas.openxmlformats.org/officeDocument/2006/relationships/image" Target="../media/image33.jp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jpg"/><Relationship Id="rId10" Type="http://schemas.openxmlformats.org/officeDocument/2006/relationships/image" Target="../media/image3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emf"/><Relationship Id="rId3" Type="http://schemas.openxmlformats.org/officeDocument/2006/relationships/image" Target="../media/image4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emf"/><Relationship Id="rId3" Type="http://schemas.openxmlformats.org/officeDocument/2006/relationships/image" Target="../media/image42.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emf"/><Relationship Id="rId3" Type="http://schemas.openxmlformats.org/officeDocument/2006/relationships/image" Target="../media/image44.emf"/></Relationships>
</file>

<file path=ppt/slides/_rels/slide42.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3.emf"/><Relationship Id="rId5" Type="http://schemas.openxmlformats.org/officeDocument/2006/relationships/image" Target="../media/image44.emf"/><Relationship Id="rId6" Type="http://schemas.openxmlformats.org/officeDocument/2006/relationships/image" Target="../media/image47.emf"/><Relationship Id="rId1" Type="http://schemas.openxmlformats.org/officeDocument/2006/relationships/slideLayout" Target="../slideLayouts/slideLayout2.xml"/><Relationship Id="rId2" Type="http://schemas.openxmlformats.org/officeDocument/2006/relationships/image" Target="../media/image45.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8.tiff"/></Relationships>
</file>

<file path=ppt/slides/_rels/slide44.xml.rels><?xml version="1.0" encoding="UTF-8" standalone="yes"?>
<Relationships xmlns="http://schemas.openxmlformats.org/package/2006/relationships"><Relationship Id="rId3" Type="http://schemas.openxmlformats.org/officeDocument/2006/relationships/image" Target="../media/image50.tiff"/><Relationship Id="rId4" Type="http://schemas.openxmlformats.org/officeDocument/2006/relationships/image" Target="../media/image51.tiff"/><Relationship Id="rId1" Type="http://schemas.openxmlformats.org/officeDocument/2006/relationships/slideLayout" Target="../slideLayouts/slideLayout2.xml"/><Relationship Id="rId2" Type="http://schemas.openxmlformats.org/officeDocument/2006/relationships/image" Target="../media/image49.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gi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gi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50.xml.rels><?xml version="1.0" encoding="UTF-8" standalone="yes"?>
<Relationships xmlns="http://schemas.openxmlformats.org/package/2006/relationships"><Relationship Id="rId3" Type="http://schemas.openxmlformats.org/officeDocument/2006/relationships/image" Target="../media/image49.gif"/><Relationship Id="rId4" Type="http://schemas.openxmlformats.org/officeDocument/2006/relationships/image" Target="../media/image50.tiff"/><Relationship Id="rId1" Type="http://schemas.openxmlformats.org/officeDocument/2006/relationships/slideLayout" Target="../slideLayouts/slideLayout2.xml"/><Relationship Id="rId2" Type="http://schemas.openxmlformats.org/officeDocument/2006/relationships/image" Target="../media/image53.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Announcements</a:t>
            </a:r>
            <a:endParaRPr lang="en-US" dirty="0"/>
          </a:p>
        </p:txBody>
      </p:sp>
      <p:sp>
        <p:nvSpPr>
          <p:cNvPr id="3" name="Content Placeholder 2"/>
          <p:cNvSpPr>
            <a:spLocks noGrp="1"/>
          </p:cNvSpPr>
          <p:nvPr>
            <p:ph idx="1"/>
          </p:nvPr>
        </p:nvSpPr>
        <p:spPr/>
        <p:txBody>
          <a:bodyPr/>
          <a:lstStyle/>
          <a:p>
            <a:r>
              <a:rPr lang="en-US" dirty="0"/>
              <a:t>Partner finding </a:t>
            </a:r>
            <a:r>
              <a:rPr lang="en-US" dirty="0" smtClean="0"/>
              <a:t>social : Today 7 pm, Phillips 203</a:t>
            </a:r>
          </a:p>
          <a:p>
            <a:r>
              <a:rPr lang="en-US" dirty="0" smtClean="0"/>
              <a:t>Vote on piazza for GPUs</a:t>
            </a:r>
            <a:endParaRPr lang="en-US" dirty="0"/>
          </a:p>
          <a:p>
            <a:endParaRPr lang="en-US" dirty="0"/>
          </a:p>
        </p:txBody>
      </p:sp>
    </p:spTree>
    <p:extLst>
      <p:ext uri="{BB962C8B-B14F-4D97-AF65-F5344CB8AC3E}">
        <p14:creationId xmlns:p14="http://schemas.microsoft.com/office/powerpoint/2010/main" val="8597802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Markov Random Fields (MRFs)</a:t>
            </a:r>
            <a:endParaRPr lang="en-US" dirty="0"/>
          </a:p>
        </p:txBody>
      </p:sp>
      <p:sp>
        <p:nvSpPr>
          <p:cNvPr id="5" name="Content Placeholder 4"/>
          <p:cNvSpPr>
            <a:spLocks noGrp="1"/>
          </p:cNvSpPr>
          <p:nvPr>
            <p:ph idx="1"/>
          </p:nvPr>
        </p:nvSpPr>
        <p:spPr/>
        <p:txBody>
          <a:bodyPr/>
          <a:lstStyle/>
          <a:p>
            <a:r>
              <a:rPr lang="en-US" dirty="0" smtClean="0"/>
              <a:t>Probabilistic model</a:t>
            </a:r>
          </a:p>
          <a:p>
            <a:r>
              <a:rPr lang="en-US" dirty="0" smtClean="0"/>
              <a:t>Represented by graph</a:t>
            </a:r>
          </a:p>
          <a:p>
            <a:r>
              <a:rPr lang="en-US" dirty="0" smtClean="0"/>
              <a:t>Each node is random variable</a:t>
            </a:r>
          </a:p>
          <a:p>
            <a:r>
              <a:rPr lang="en-US" dirty="0" smtClean="0"/>
              <a:t>Edges represent </a:t>
            </a:r>
            <a:r>
              <a:rPr lang="en-US" i="1" dirty="0" smtClean="0"/>
              <a:t>dependence structure</a:t>
            </a:r>
          </a:p>
          <a:p>
            <a:pPr lvl="1"/>
            <a:r>
              <a:rPr lang="en-US" i="1" dirty="0" smtClean="0"/>
              <a:t>       independent of          given all  </a:t>
            </a:r>
            <a:endParaRPr lang="en-US" dirty="0"/>
          </a:p>
        </p:txBody>
      </p:sp>
      <p:pic>
        <p:nvPicPr>
          <p:cNvPr id="4" name="Picture 3"/>
          <p:cNvPicPr>
            <a:picLocks noChangeAspect="1"/>
          </p:cNvPicPr>
          <p:nvPr/>
        </p:nvPicPr>
        <p:blipFill>
          <a:blip r:embed="rId2"/>
          <a:stretch>
            <a:fillRect/>
          </a:stretch>
        </p:blipFill>
        <p:spPr>
          <a:xfrm>
            <a:off x="7726892" y="1880394"/>
            <a:ext cx="3822700" cy="2120900"/>
          </a:xfrm>
          <a:prstGeom prst="rect">
            <a:avLst/>
          </a:prstGeom>
        </p:spPr>
      </p:pic>
      <p:sp>
        <p:nvSpPr>
          <p:cNvPr id="6" name="Oval 5"/>
          <p:cNvSpPr/>
          <p:nvPr/>
        </p:nvSpPr>
        <p:spPr>
          <a:xfrm>
            <a:off x="1553633" y="3842941"/>
            <a:ext cx="423334" cy="4183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070879" y="3842941"/>
            <a:ext cx="423334" cy="41830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912378" y="3842941"/>
            <a:ext cx="423334" cy="418306"/>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6999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Markov Random Fields (MRFs)</a:t>
            </a:r>
            <a:endParaRPr lang="en-US" dirty="0"/>
          </a:p>
        </p:txBody>
      </p:sp>
      <p:sp>
        <p:nvSpPr>
          <p:cNvPr id="5" name="Content Placeholder 4"/>
          <p:cNvSpPr>
            <a:spLocks noGrp="1"/>
          </p:cNvSpPr>
          <p:nvPr>
            <p:ph idx="1"/>
          </p:nvPr>
        </p:nvSpPr>
        <p:spPr/>
        <p:txBody>
          <a:bodyPr/>
          <a:lstStyle/>
          <a:p>
            <a:r>
              <a:rPr lang="en-US" dirty="0" smtClean="0"/>
              <a:t>Hammersley-</a:t>
            </a:r>
            <a:r>
              <a:rPr lang="en-US" dirty="0" err="1" smtClean="0"/>
              <a:t>clifford</a:t>
            </a:r>
            <a:r>
              <a:rPr lang="en-US" dirty="0" smtClean="0"/>
              <a:t> theorem</a:t>
            </a:r>
          </a:p>
          <a:p>
            <a:endParaRPr lang="en-US" dirty="0"/>
          </a:p>
        </p:txBody>
      </p:sp>
      <p:pic>
        <p:nvPicPr>
          <p:cNvPr id="4" name="Picture 3"/>
          <p:cNvPicPr>
            <a:picLocks noChangeAspect="1"/>
          </p:cNvPicPr>
          <p:nvPr/>
        </p:nvPicPr>
        <p:blipFill>
          <a:blip r:embed="rId2"/>
          <a:stretch>
            <a:fillRect/>
          </a:stretch>
        </p:blipFill>
        <p:spPr>
          <a:xfrm>
            <a:off x="8184092" y="446088"/>
            <a:ext cx="3822700" cy="2120900"/>
          </a:xfrm>
          <a:prstGeom prst="rect">
            <a:avLst/>
          </a:prstGeom>
        </p:spPr>
      </p:pic>
      <p:pic>
        <p:nvPicPr>
          <p:cNvPr id="3" name="Picture 2"/>
          <p:cNvPicPr>
            <a:picLocks noChangeAspect="1"/>
          </p:cNvPicPr>
          <p:nvPr/>
        </p:nvPicPr>
        <p:blipFill>
          <a:blip r:embed="rId3"/>
          <a:stretch>
            <a:fillRect/>
          </a:stretch>
        </p:blipFill>
        <p:spPr>
          <a:xfrm>
            <a:off x="1947334" y="2331377"/>
            <a:ext cx="3860800" cy="546100"/>
          </a:xfrm>
          <a:prstGeom prst="rect">
            <a:avLst/>
          </a:prstGeom>
        </p:spPr>
      </p:pic>
      <p:pic>
        <p:nvPicPr>
          <p:cNvPr id="9" name="Picture 8"/>
          <p:cNvPicPr>
            <a:picLocks noChangeAspect="1"/>
          </p:cNvPicPr>
          <p:nvPr/>
        </p:nvPicPr>
        <p:blipFill>
          <a:blip r:embed="rId4"/>
          <a:stretch>
            <a:fillRect/>
          </a:stretch>
        </p:blipFill>
        <p:spPr>
          <a:xfrm>
            <a:off x="1828800" y="3098800"/>
            <a:ext cx="7302500" cy="1092200"/>
          </a:xfrm>
          <a:prstGeom prst="rect">
            <a:avLst/>
          </a:prstGeom>
        </p:spPr>
      </p:pic>
      <p:pic>
        <p:nvPicPr>
          <p:cNvPr id="10" name="Picture 9"/>
          <p:cNvPicPr>
            <a:picLocks noChangeAspect="1"/>
          </p:cNvPicPr>
          <p:nvPr/>
        </p:nvPicPr>
        <p:blipFill>
          <a:blip r:embed="rId5"/>
          <a:stretch>
            <a:fillRect/>
          </a:stretch>
        </p:blipFill>
        <p:spPr>
          <a:xfrm>
            <a:off x="1674284" y="5689600"/>
            <a:ext cx="7848600" cy="622300"/>
          </a:xfrm>
          <a:prstGeom prst="rect">
            <a:avLst/>
          </a:prstGeom>
        </p:spPr>
      </p:pic>
      <p:sp>
        <p:nvSpPr>
          <p:cNvPr id="11" name="Up Arrow Callout 10"/>
          <p:cNvSpPr/>
          <p:nvPr/>
        </p:nvSpPr>
        <p:spPr>
          <a:xfrm>
            <a:off x="3278718" y="3869927"/>
            <a:ext cx="2319866" cy="1323314"/>
          </a:xfrm>
          <a:prstGeom prst="upArrowCallout">
            <a:avLst>
              <a:gd name="adj1" fmla="val 11667"/>
              <a:gd name="adj2" fmla="val 13889"/>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Unary potential</a:t>
            </a:r>
            <a:endParaRPr lang="en-US" sz="2400" dirty="0"/>
          </a:p>
        </p:txBody>
      </p:sp>
      <p:sp>
        <p:nvSpPr>
          <p:cNvPr id="12" name="Up Arrow Callout 11"/>
          <p:cNvSpPr/>
          <p:nvPr/>
        </p:nvSpPr>
        <p:spPr>
          <a:xfrm>
            <a:off x="6616701" y="3840494"/>
            <a:ext cx="2319866" cy="1323314"/>
          </a:xfrm>
          <a:prstGeom prst="upArrowCallout">
            <a:avLst>
              <a:gd name="adj1" fmla="val 11667"/>
              <a:gd name="adj2" fmla="val 13889"/>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Binary potential</a:t>
            </a:r>
            <a:endParaRPr lang="en-US" sz="2400" dirty="0"/>
          </a:p>
        </p:txBody>
      </p:sp>
    </p:spTree>
    <p:extLst>
      <p:ext uri="{BB962C8B-B14F-4D97-AF65-F5344CB8AC3E}">
        <p14:creationId xmlns:p14="http://schemas.microsoft.com/office/powerpoint/2010/main" val="193170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Dense correspondence as MRFs</a:t>
            </a:r>
            <a:endParaRPr lang="en-US" dirty="0"/>
          </a:p>
        </p:txBody>
      </p:sp>
      <p:sp>
        <p:nvSpPr>
          <p:cNvPr id="3" name="Content Placeholder 2"/>
          <p:cNvSpPr>
            <a:spLocks noGrp="1"/>
          </p:cNvSpPr>
          <p:nvPr>
            <p:ph idx="1"/>
          </p:nvPr>
        </p:nvSpPr>
        <p:spPr/>
        <p:txBody>
          <a:bodyPr>
            <a:normAutofit/>
          </a:bodyPr>
          <a:lstStyle/>
          <a:p>
            <a:r>
              <a:rPr lang="en-US" dirty="0" smtClean="0"/>
              <a:t>Obtain disparity through optimization</a:t>
            </a:r>
          </a:p>
          <a:p>
            <a:r>
              <a:rPr lang="en-US" dirty="0" smtClean="0"/>
              <a:t>Random variable: disparity</a:t>
            </a:r>
          </a:p>
          <a:p>
            <a:r>
              <a:rPr lang="en-US" dirty="0" smtClean="0"/>
              <a:t>Find </a:t>
            </a:r>
            <a:r>
              <a:rPr lang="en-US" i="1" dirty="0" smtClean="0"/>
              <a:t>most likely disparity</a:t>
            </a:r>
            <a:endParaRPr lang="en-US" dirty="0" smtClean="0"/>
          </a:p>
          <a:p>
            <a:endParaRPr lang="en-US" dirty="0" smtClean="0"/>
          </a:p>
          <a:p>
            <a:endParaRPr lang="en-US" dirty="0" smtClean="0"/>
          </a:p>
          <a:p>
            <a:endParaRPr lang="en-US" dirty="0"/>
          </a:p>
          <a:p>
            <a:endParaRPr lang="en-US" dirty="0" smtClean="0"/>
          </a:p>
        </p:txBody>
      </p:sp>
      <p:pic>
        <p:nvPicPr>
          <p:cNvPr id="6" name="Picture 5"/>
          <p:cNvPicPr>
            <a:picLocks noChangeAspect="1"/>
          </p:cNvPicPr>
          <p:nvPr/>
        </p:nvPicPr>
        <p:blipFill>
          <a:blip r:embed="rId2"/>
          <a:stretch>
            <a:fillRect/>
          </a:stretch>
        </p:blipFill>
        <p:spPr>
          <a:xfrm>
            <a:off x="838200" y="3558387"/>
            <a:ext cx="10701867" cy="885814"/>
          </a:xfrm>
          <a:prstGeom prst="rect">
            <a:avLst/>
          </a:prstGeom>
        </p:spPr>
      </p:pic>
      <p:sp>
        <p:nvSpPr>
          <p:cNvPr id="4" name="Up Arrow Callout 3"/>
          <p:cNvSpPr/>
          <p:nvPr/>
        </p:nvSpPr>
        <p:spPr>
          <a:xfrm>
            <a:off x="3386667" y="4233334"/>
            <a:ext cx="2319866" cy="2286000"/>
          </a:xfrm>
          <a:prstGeom prst="upArrowCallout">
            <a:avLst>
              <a:gd name="adj1" fmla="val 11667"/>
              <a:gd name="adj2" fmla="val 13889"/>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Based on </a:t>
            </a:r>
            <a:r>
              <a:rPr lang="en-US" sz="2400" dirty="0" err="1" smtClean="0"/>
              <a:t>e.g</a:t>
            </a:r>
            <a:r>
              <a:rPr lang="en-US" sz="2400" dirty="0" smtClean="0"/>
              <a:t> NCC distance</a:t>
            </a:r>
            <a:endParaRPr lang="en-US" sz="2400" dirty="0"/>
          </a:p>
        </p:txBody>
      </p:sp>
      <p:sp>
        <p:nvSpPr>
          <p:cNvPr id="7" name="Up Arrow Callout 6"/>
          <p:cNvSpPr/>
          <p:nvPr/>
        </p:nvSpPr>
        <p:spPr>
          <a:xfrm>
            <a:off x="7806267" y="4233334"/>
            <a:ext cx="2319866" cy="2286000"/>
          </a:xfrm>
          <a:prstGeom prst="upArrowCallout">
            <a:avLst>
              <a:gd name="adj1" fmla="val 11667"/>
              <a:gd name="adj2" fmla="val 13889"/>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(d(</a:t>
            </a:r>
            <a:r>
              <a:rPr lang="en-US" sz="2400" dirty="0" err="1" smtClean="0"/>
              <a:t>i,j</a:t>
            </a:r>
            <a:r>
              <a:rPr lang="en-US" sz="2400" dirty="0" smtClean="0"/>
              <a:t>) </a:t>
            </a:r>
            <a:r>
              <a:rPr lang="mr-IN" sz="2400" dirty="0" smtClean="0"/>
              <a:t>–</a:t>
            </a:r>
            <a:r>
              <a:rPr lang="en-US" sz="2400" dirty="0" smtClean="0"/>
              <a:t> d(</a:t>
            </a:r>
            <a:r>
              <a:rPr lang="en-US" sz="2400" dirty="0" err="1" smtClean="0"/>
              <a:t>k,l</a:t>
            </a:r>
            <a:r>
              <a:rPr lang="en-US" sz="2400" dirty="0" smtClean="0"/>
              <a:t>))</a:t>
            </a:r>
            <a:r>
              <a:rPr lang="en-US" sz="2400" baseline="30000" dirty="0" smtClean="0"/>
              <a:t>2</a:t>
            </a:r>
            <a:endParaRPr lang="en-US" sz="2400" baseline="30000" dirty="0"/>
          </a:p>
        </p:txBody>
      </p:sp>
    </p:spTree>
    <p:extLst>
      <p:ext uri="{BB962C8B-B14F-4D97-AF65-F5344CB8AC3E}">
        <p14:creationId xmlns:p14="http://schemas.microsoft.com/office/powerpoint/2010/main" val="20848244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Aligning depth boundaries to image boundaries</a:t>
            </a:r>
            <a:endParaRPr lang="en-US" dirty="0"/>
          </a:p>
        </p:txBody>
      </p:sp>
      <p:sp>
        <p:nvSpPr>
          <p:cNvPr id="9" name="Content Placeholder 8"/>
          <p:cNvSpPr>
            <a:spLocks noGrp="1"/>
          </p:cNvSpPr>
          <p:nvPr>
            <p:ph sz="half" idx="1"/>
          </p:nvPr>
        </p:nvSpPr>
        <p:spPr/>
        <p:txBody>
          <a:bodyPr/>
          <a:lstStyle/>
          <a:p>
            <a:r>
              <a:rPr lang="en-US" dirty="0" smtClean="0"/>
              <a:t>Some pairs more likely to have same disparity</a:t>
            </a:r>
          </a:p>
          <a:p>
            <a:r>
              <a:rPr lang="en-US" dirty="0" smtClean="0"/>
              <a:t>w(</a:t>
            </a:r>
            <a:r>
              <a:rPr lang="en-US" dirty="0" err="1" smtClean="0"/>
              <a:t>i,j</a:t>
            </a:r>
            <a:r>
              <a:rPr lang="en-US" dirty="0" smtClean="0"/>
              <a:t>) (d(</a:t>
            </a:r>
            <a:r>
              <a:rPr lang="en-US" dirty="0" err="1" smtClean="0"/>
              <a:t>i,j</a:t>
            </a:r>
            <a:r>
              <a:rPr lang="en-US" dirty="0" smtClean="0"/>
              <a:t>) </a:t>
            </a:r>
            <a:r>
              <a:rPr lang="mr-IN" dirty="0" smtClean="0"/>
              <a:t>–</a:t>
            </a:r>
            <a:r>
              <a:rPr lang="en-US" dirty="0" smtClean="0"/>
              <a:t> d(</a:t>
            </a:r>
            <a:r>
              <a:rPr lang="en-US" dirty="0" err="1" smtClean="0"/>
              <a:t>k,l</a:t>
            </a:r>
            <a:r>
              <a:rPr lang="en-US" dirty="0" smtClean="0"/>
              <a:t>))</a:t>
            </a:r>
            <a:r>
              <a:rPr lang="en-US" baseline="30000" dirty="0" smtClean="0"/>
              <a:t>2</a:t>
            </a:r>
          </a:p>
          <a:p>
            <a:r>
              <a:rPr lang="en-US" dirty="0" smtClean="0"/>
              <a:t>w(</a:t>
            </a:r>
            <a:r>
              <a:rPr lang="en-US" dirty="0" err="1" smtClean="0"/>
              <a:t>i,j</a:t>
            </a:r>
            <a:r>
              <a:rPr lang="en-US" dirty="0" smtClean="0"/>
              <a:t>) = 0 for edges</a:t>
            </a:r>
          </a:p>
          <a:p>
            <a:r>
              <a:rPr lang="en-US" i="1" dirty="0" smtClean="0"/>
              <a:t>Conditional </a:t>
            </a:r>
            <a:r>
              <a:rPr lang="en-US" dirty="0" smtClean="0"/>
              <a:t>Random Field (CRF)</a:t>
            </a:r>
            <a:endParaRPr lang="en-US" i="1" dirty="0"/>
          </a:p>
        </p:txBody>
      </p:sp>
      <p:pic>
        <p:nvPicPr>
          <p:cNvPr id="5" name="Picture 4"/>
          <p:cNvPicPr>
            <a:picLocks noChangeAspect="1"/>
          </p:cNvPicPr>
          <p:nvPr/>
        </p:nvPicPr>
        <p:blipFill>
          <a:blip r:embed="rId2"/>
          <a:stretch>
            <a:fillRect/>
          </a:stretch>
        </p:blipFill>
        <p:spPr>
          <a:xfrm>
            <a:off x="6096000" y="2142067"/>
            <a:ext cx="4876800" cy="3657600"/>
          </a:xfrm>
          <a:prstGeom prst="rect">
            <a:avLst/>
          </a:prstGeom>
        </p:spPr>
      </p:pic>
      <p:sp>
        <p:nvSpPr>
          <p:cNvPr id="6" name="Oval 5"/>
          <p:cNvSpPr>
            <a:spLocks noChangeAspect="1"/>
          </p:cNvSpPr>
          <p:nvPr/>
        </p:nvSpPr>
        <p:spPr>
          <a:xfrm>
            <a:off x="8906933" y="3589867"/>
            <a:ext cx="91440" cy="91440"/>
          </a:xfrm>
          <a:prstGeom prst="ellipse">
            <a:avLst/>
          </a:prstGeom>
          <a:solidFill>
            <a:srgbClr val="FFFF00"/>
          </a:solidFill>
          <a:ln>
            <a:noFill/>
          </a:ln>
          <a:effectLst>
            <a:glow rad="228600">
              <a:srgbClr val="FF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a:spLocks noChangeAspect="1"/>
          </p:cNvSpPr>
          <p:nvPr/>
        </p:nvSpPr>
        <p:spPr>
          <a:xfrm>
            <a:off x="9059333" y="3742267"/>
            <a:ext cx="91440" cy="91440"/>
          </a:xfrm>
          <a:prstGeom prst="ellipse">
            <a:avLst/>
          </a:prstGeom>
          <a:solidFill>
            <a:srgbClr val="FFFF00"/>
          </a:solidFill>
          <a:ln>
            <a:noFill/>
          </a:ln>
          <a:effectLst>
            <a:glow rad="228600">
              <a:srgbClr val="FF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a:spLocks noChangeAspect="1"/>
          </p:cNvSpPr>
          <p:nvPr/>
        </p:nvSpPr>
        <p:spPr>
          <a:xfrm>
            <a:off x="8602134" y="3522131"/>
            <a:ext cx="91440" cy="91440"/>
          </a:xfrm>
          <a:prstGeom prst="ellipse">
            <a:avLst/>
          </a:prstGeom>
          <a:solidFill>
            <a:srgbClr val="FF0000"/>
          </a:solidFill>
          <a:ln>
            <a:noFill/>
          </a:ln>
          <a:effectLst>
            <a:glow rad="2286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801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Other applications of MRFs / CRFs</a:t>
            </a:r>
            <a:endParaRPr lang="en-US" dirty="0"/>
          </a:p>
        </p:txBody>
      </p:sp>
      <p:pic>
        <p:nvPicPr>
          <p:cNvPr id="7" name="Picture 6"/>
          <p:cNvPicPr>
            <a:picLocks noChangeAspect="1"/>
          </p:cNvPicPr>
          <p:nvPr/>
        </p:nvPicPr>
        <p:blipFill>
          <a:blip r:embed="rId2"/>
          <a:stretch>
            <a:fillRect/>
          </a:stretch>
        </p:blipFill>
        <p:spPr>
          <a:xfrm>
            <a:off x="1231900" y="1430866"/>
            <a:ext cx="9728200" cy="4470400"/>
          </a:xfrm>
          <a:prstGeom prst="rect">
            <a:avLst/>
          </a:prstGeom>
        </p:spPr>
      </p:pic>
      <p:sp>
        <p:nvSpPr>
          <p:cNvPr id="8" name="TextBox 7"/>
          <p:cNvSpPr txBox="1"/>
          <p:nvPr/>
        </p:nvSpPr>
        <p:spPr>
          <a:xfrm>
            <a:off x="135467" y="6096000"/>
            <a:ext cx="12056533" cy="923330"/>
          </a:xfrm>
          <a:prstGeom prst="rect">
            <a:avLst/>
          </a:prstGeom>
          <a:noFill/>
        </p:spPr>
        <p:txBody>
          <a:bodyPr wrap="square" rtlCol="0">
            <a:spAutoFit/>
          </a:bodyPr>
          <a:lstStyle/>
          <a:p>
            <a:r>
              <a:rPr lang="en-US" dirty="0"/>
              <a:t>Semantic Image Segmentation with Deep Convolutional Nets and Fully Connected </a:t>
            </a:r>
            <a:r>
              <a:rPr lang="en-US" dirty="0" smtClean="0"/>
              <a:t>CRFs.</a:t>
            </a:r>
            <a:endParaRPr lang="en-US" dirty="0"/>
          </a:p>
          <a:p>
            <a:r>
              <a:rPr lang="en-US" dirty="0"/>
              <a:t>Liang-</a:t>
            </a:r>
            <a:r>
              <a:rPr lang="en-US" dirty="0" err="1"/>
              <a:t>Chieh</a:t>
            </a:r>
            <a:r>
              <a:rPr lang="en-US" dirty="0"/>
              <a:t> Chen*, George Papandreou*, </a:t>
            </a:r>
            <a:r>
              <a:rPr lang="en-US" dirty="0" err="1"/>
              <a:t>Iasonas</a:t>
            </a:r>
            <a:r>
              <a:rPr lang="en-US" dirty="0"/>
              <a:t> Kokkinos, Kevin Murphy, and Alan L. </a:t>
            </a:r>
            <a:r>
              <a:rPr lang="en-US" dirty="0" err="1" smtClean="0"/>
              <a:t>Yuille</a:t>
            </a:r>
            <a:r>
              <a:rPr lang="en-US" dirty="0" smtClean="0"/>
              <a:t>. In </a:t>
            </a:r>
            <a:r>
              <a:rPr lang="en-US" i="1" dirty="0" smtClean="0"/>
              <a:t>ICLR</a:t>
            </a:r>
            <a:r>
              <a:rPr lang="en-US" dirty="0" smtClean="0"/>
              <a:t>, 2015</a:t>
            </a:r>
            <a:endParaRPr lang="en-US" dirty="0"/>
          </a:p>
          <a:p>
            <a:endParaRPr lang="en-US" dirty="0"/>
          </a:p>
        </p:txBody>
      </p:sp>
      <p:sp>
        <p:nvSpPr>
          <p:cNvPr id="9" name="Donut 8"/>
          <p:cNvSpPr/>
          <p:nvPr/>
        </p:nvSpPr>
        <p:spPr>
          <a:xfrm>
            <a:off x="4470400" y="3369733"/>
            <a:ext cx="3471333" cy="2726267"/>
          </a:xfrm>
          <a:prstGeom prst="donut">
            <a:avLst>
              <a:gd name="adj" fmla="val 493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354999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Optimizing MRFs</a:t>
            </a:r>
            <a:endParaRPr lang="en-US" dirty="0"/>
          </a:p>
        </p:txBody>
      </p:sp>
      <p:sp>
        <p:nvSpPr>
          <p:cNvPr id="3" name="Content Placeholder 2"/>
          <p:cNvSpPr>
            <a:spLocks noGrp="1"/>
          </p:cNvSpPr>
          <p:nvPr>
            <p:ph idx="1"/>
          </p:nvPr>
        </p:nvSpPr>
        <p:spPr/>
        <p:txBody>
          <a:bodyPr/>
          <a:lstStyle/>
          <a:p>
            <a:r>
              <a:rPr lang="en-US" dirty="0" smtClean="0"/>
              <a:t>NP-Hard</a:t>
            </a:r>
          </a:p>
          <a:p>
            <a:r>
              <a:rPr lang="en-US" dirty="0" smtClean="0"/>
              <a:t>Approximate solutions</a:t>
            </a:r>
          </a:p>
          <a:p>
            <a:pPr lvl="1"/>
            <a:r>
              <a:rPr lang="en-US" dirty="0" smtClean="0"/>
              <a:t>Message passing </a:t>
            </a:r>
          </a:p>
          <a:p>
            <a:pPr lvl="1"/>
            <a:r>
              <a:rPr lang="en-US" dirty="0" smtClean="0"/>
              <a:t>Mean field-based inference</a:t>
            </a:r>
          </a:p>
          <a:p>
            <a:pPr lvl="1"/>
            <a:r>
              <a:rPr lang="en-US" dirty="0" smtClean="0"/>
              <a:t>Graph cut-based solutions</a:t>
            </a:r>
          </a:p>
          <a:p>
            <a:pPr lvl="1"/>
            <a:endParaRPr lang="en-US" dirty="0"/>
          </a:p>
        </p:txBody>
      </p:sp>
      <p:pic>
        <p:nvPicPr>
          <p:cNvPr id="4" name="Picture 3"/>
          <p:cNvPicPr>
            <a:picLocks noChangeAspect="1"/>
          </p:cNvPicPr>
          <p:nvPr/>
        </p:nvPicPr>
        <p:blipFill>
          <a:blip r:embed="rId2"/>
          <a:stretch>
            <a:fillRect/>
          </a:stretch>
        </p:blipFill>
        <p:spPr>
          <a:xfrm>
            <a:off x="7726892" y="1880394"/>
            <a:ext cx="3822700" cy="2120900"/>
          </a:xfrm>
          <a:prstGeom prst="rect">
            <a:avLst/>
          </a:prstGeom>
        </p:spPr>
      </p:pic>
      <p:sp>
        <p:nvSpPr>
          <p:cNvPr id="5" name="Rectangle 4"/>
          <p:cNvSpPr/>
          <p:nvPr/>
        </p:nvSpPr>
        <p:spPr>
          <a:xfrm>
            <a:off x="169333" y="5770067"/>
            <a:ext cx="12022667" cy="923330"/>
          </a:xfrm>
          <a:prstGeom prst="rect">
            <a:avLst/>
          </a:prstGeom>
        </p:spPr>
        <p:txBody>
          <a:bodyPr wrap="square">
            <a:spAutoFit/>
          </a:bodyPr>
          <a:lstStyle/>
          <a:p>
            <a:r>
              <a:rPr lang="en-US" b="0" i="0" dirty="0" smtClean="0">
                <a:solidFill>
                  <a:srgbClr val="222222"/>
                </a:solidFill>
                <a:effectLst/>
                <a:latin typeface="Arial" charset="0"/>
              </a:rPr>
              <a:t>A comparative study of energy minimization methods for </a:t>
            </a:r>
            <a:r>
              <a:rPr lang="en-US" b="0" i="0" dirty="0" err="1" smtClean="0">
                <a:solidFill>
                  <a:srgbClr val="222222"/>
                </a:solidFill>
                <a:effectLst/>
                <a:latin typeface="Arial" charset="0"/>
              </a:rPr>
              <a:t>markov</a:t>
            </a:r>
            <a:r>
              <a:rPr lang="en-US" b="0" i="0" dirty="0" smtClean="0">
                <a:solidFill>
                  <a:srgbClr val="222222"/>
                </a:solidFill>
                <a:effectLst/>
                <a:latin typeface="Arial" charset="0"/>
              </a:rPr>
              <a:t> random fields with smoothness-based priors. </a:t>
            </a:r>
            <a:r>
              <a:rPr lang="en-US" b="0" i="0" dirty="0" err="1" smtClean="0">
                <a:solidFill>
                  <a:srgbClr val="222222"/>
                </a:solidFill>
                <a:effectLst/>
                <a:latin typeface="Arial" charset="0"/>
              </a:rPr>
              <a:t>Szeliski</a:t>
            </a:r>
            <a:r>
              <a:rPr lang="en-US" b="0" i="0" dirty="0" smtClean="0">
                <a:solidFill>
                  <a:srgbClr val="222222"/>
                </a:solidFill>
                <a:effectLst/>
                <a:latin typeface="Arial" charset="0"/>
              </a:rPr>
              <a:t>, R., </a:t>
            </a:r>
            <a:r>
              <a:rPr lang="en-US" b="0" i="0" dirty="0" err="1" smtClean="0">
                <a:solidFill>
                  <a:srgbClr val="222222"/>
                </a:solidFill>
                <a:effectLst/>
                <a:latin typeface="Arial" charset="0"/>
              </a:rPr>
              <a:t>Zabih</a:t>
            </a:r>
            <a:r>
              <a:rPr lang="en-US" b="0" i="0" dirty="0" smtClean="0">
                <a:solidFill>
                  <a:srgbClr val="222222"/>
                </a:solidFill>
                <a:effectLst/>
                <a:latin typeface="Arial" charset="0"/>
              </a:rPr>
              <a:t>, R., </a:t>
            </a:r>
            <a:r>
              <a:rPr lang="en-US" b="0" i="0" dirty="0" err="1" smtClean="0">
                <a:solidFill>
                  <a:srgbClr val="222222"/>
                </a:solidFill>
                <a:effectLst/>
                <a:latin typeface="Arial" charset="0"/>
              </a:rPr>
              <a:t>Scharstein</a:t>
            </a:r>
            <a:r>
              <a:rPr lang="en-US" b="0" i="0" dirty="0" smtClean="0">
                <a:solidFill>
                  <a:srgbClr val="222222"/>
                </a:solidFill>
                <a:effectLst/>
                <a:latin typeface="Arial" charset="0"/>
              </a:rPr>
              <a:t>, D., </a:t>
            </a:r>
            <a:r>
              <a:rPr lang="en-US" b="0" i="0" dirty="0" err="1" smtClean="0">
                <a:solidFill>
                  <a:srgbClr val="222222"/>
                </a:solidFill>
                <a:effectLst/>
                <a:latin typeface="Arial" charset="0"/>
              </a:rPr>
              <a:t>Veksler</a:t>
            </a:r>
            <a:r>
              <a:rPr lang="en-US" b="0" i="0" dirty="0" smtClean="0">
                <a:solidFill>
                  <a:srgbClr val="222222"/>
                </a:solidFill>
                <a:effectLst/>
                <a:latin typeface="Arial" charset="0"/>
              </a:rPr>
              <a:t>, O., Kolmogorov, V., </a:t>
            </a:r>
            <a:r>
              <a:rPr lang="en-US" b="0" i="0" dirty="0" err="1" smtClean="0">
                <a:solidFill>
                  <a:srgbClr val="222222"/>
                </a:solidFill>
                <a:effectLst/>
                <a:latin typeface="Arial" charset="0"/>
              </a:rPr>
              <a:t>Agarwala</a:t>
            </a:r>
            <a:r>
              <a:rPr lang="en-US" b="0" i="0" dirty="0" smtClean="0">
                <a:solidFill>
                  <a:srgbClr val="222222"/>
                </a:solidFill>
                <a:effectLst/>
                <a:latin typeface="Arial" charset="0"/>
              </a:rPr>
              <a:t>, A., </a:t>
            </a:r>
            <a:r>
              <a:rPr lang="en-US" b="0" i="0" dirty="0" err="1" smtClean="0">
                <a:solidFill>
                  <a:srgbClr val="222222"/>
                </a:solidFill>
                <a:effectLst/>
                <a:latin typeface="Arial" charset="0"/>
              </a:rPr>
              <a:t>Tappen</a:t>
            </a:r>
            <a:r>
              <a:rPr lang="en-US" b="0" i="0" dirty="0" smtClean="0">
                <a:solidFill>
                  <a:srgbClr val="222222"/>
                </a:solidFill>
                <a:effectLst/>
                <a:latin typeface="Arial" charset="0"/>
              </a:rPr>
              <a:t>, M. and </a:t>
            </a:r>
            <a:r>
              <a:rPr lang="en-US" b="0" i="0" dirty="0" err="1" smtClean="0">
                <a:solidFill>
                  <a:srgbClr val="222222"/>
                </a:solidFill>
                <a:effectLst/>
                <a:latin typeface="Arial" charset="0"/>
              </a:rPr>
              <a:t>Rother</a:t>
            </a:r>
            <a:r>
              <a:rPr lang="en-US" b="0" i="0" dirty="0" smtClean="0">
                <a:solidFill>
                  <a:srgbClr val="222222"/>
                </a:solidFill>
                <a:effectLst/>
                <a:latin typeface="Arial" charset="0"/>
              </a:rPr>
              <a:t>, C.  </a:t>
            </a:r>
            <a:r>
              <a:rPr lang="en-US" dirty="0" smtClean="0">
                <a:solidFill>
                  <a:srgbClr val="222222"/>
                </a:solidFill>
                <a:latin typeface="Arial" charset="0"/>
              </a:rPr>
              <a:t>In </a:t>
            </a:r>
            <a:r>
              <a:rPr lang="en-US" i="1" dirty="0" smtClean="0">
                <a:solidFill>
                  <a:srgbClr val="222222"/>
                </a:solidFill>
                <a:latin typeface="Arial" charset="0"/>
              </a:rPr>
              <a:t>TPAMI, </a:t>
            </a:r>
            <a:r>
              <a:rPr lang="en-US" dirty="0" smtClean="0">
                <a:solidFill>
                  <a:srgbClr val="222222"/>
                </a:solidFill>
                <a:latin typeface="Arial" charset="0"/>
              </a:rPr>
              <a:t>2008.</a:t>
            </a:r>
            <a:endParaRPr lang="en-US" dirty="0"/>
          </a:p>
        </p:txBody>
      </p:sp>
    </p:spTree>
    <p:extLst>
      <p:ext uri="{BB962C8B-B14F-4D97-AF65-F5344CB8AC3E}">
        <p14:creationId xmlns:p14="http://schemas.microsoft.com/office/powerpoint/2010/main" val="21062865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Dense correspondence with MRFs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1033" y="2510365"/>
            <a:ext cx="4906433" cy="3663022"/>
          </a:xfrm>
          <a:prstGeom prst="rect">
            <a:avLst/>
          </a:prstGeom>
        </p:spPr>
      </p:pic>
    </p:spTree>
    <p:extLst>
      <p:ext uri="{BB962C8B-B14F-4D97-AF65-F5344CB8AC3E}">
        <p14:creationId xmlns:p14="http://schemas.microsoft.com/office/powerpoint/2010/main" val="12367683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Optical flow</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8028702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gibson-fo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0867" y="182034"/>
            <a:ext cx="8923867"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929466" y="5723467"/>
            <a:ext cx="6333067" cy="584775"/>
          </a:xfrm>
          <a:prstGeom prst="rect">
            <a:avLst/>
          </a:prstGeom>
          <a:noFill/>
        </p:spPr>
        <p:txBody>
          <a:bodyPr wrap="square" rtlCol="0">
            <a:spAutoFit/>
          </a:bodyPr>
          <a:lstStyle/>
          <a:p>
            <a:pPr algn="ctr"/>
            <a:r>
              <a:rPr lang="en-US" sz="3200" dirty="0" smtClean="0"/>
              <a:t>J. J. Gibson</a:t>
            </a:r>
            <a:endParaRPr lang="en-US" sz="3200" dirty="0"/>
          </a:p>
        </p:txBody>
      </p:sp>
    </p:spTree>
    <p:extLst>
      <p:ext uri="{BB962C8B-B14F-4D97-AF65-F5344CB8AC3E}">
        <p14:creationId xmlns:p14="http://schemas.microsoft.com/office/powerpoint/2010/main" val="16012362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ibson-fo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866" y="1210733"/>
            <a:ext cx="8593138" cy="3935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410213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Dense correspondence (continued)</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8861095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Optical flow due to camera motion</a:t>
            </a:r>
            <a:endParaRPr lang="en-US" dirty="0"/>
          </a:p>
        </p:txBody>
      </p:sp>
      <p:sp>
        <p:nvSpPr>
          <p:cNvPr id="3" name="Content Placeholder 2"/>
          <p:cNvSpPr>
            <a:spLocks noGrp="1"/>
          </p:cNvSpPr>
          <p:nvPr>
            <p:ph idx="1"/>
          </p:nvPr>
        </p:nvSpPr>
        <p:spPr>
          <a:xfrm>
            <a:off x="838200" y="1825625"/>
            <a:ext cx="10515600" cy="511175"/>
          </a:xfrm>
        </p:spPr>
        <p:txBody>
          <a:bodyPr/>
          <a:lstStyle/>
          <a:p>
            <a:r>
              <a:rPr lang="en-US" dirty="0" smtClean="0"/>
              <a:t>Consider camera translating </a:t>
            </a:r>
            <a:r>
              <a:rPr lang="en-US" smtClean="0"/>
              <a:t>and rotating</a:t>
            </a:r>
            <a:endParaRPr lang="en-US" dirty="0"/>
          </a:p>
        </p:txBody>
      </p:sp>
      <p:pic>
        <p:nvPicPr>
          <p:cNvPr id="4" name="Picture 3"/>
          <p:cNvPicPr>
            <a:picLocks noChangeAspect="1"/>
          </p:cNvPicPr>
          <p:nvPr/>
        </p:nvPicPr>
        <p:blipFill>
          <a:blip r:embed="rId2"/>
          <a:stretch>
            <a:fillRect/>
          </a:stretch>
        </p:blipFill>
        <p:spPr>
          <a:xfrm>
            <a:off x="4597400" y="2488670"/>
            <a:ext cx="2997200" cy="520700"/>
          </a:xfrm>
          <a:prstGeom prst="rect">
            <a:avLst/>
          </a:prstGeom>
        </p:spPr>
      </p:pic>
      <p:pic>
        <p:nvPicPr>
          <p:cNvPr id="5" name="Picture 4"/>
          <p:cNvPicPr>
            <a:picLocks noChangeAspect="1"/>
          </p:cNvPicPr>
          <p:nvPr/>
        </p:nvPicPr>
        <p:blipFill>
          <a:blip r:embed="rId3"/>
          <a:stretch>
            <a:fillRect/>
          </a:stretch>
        </p:blipFill>
        <p:spPr>
          <a:xfrm>
            <a:off x="4320117" y="3351212"/>
            <a:ext cx="1333500" cy="939800"/>
          </a:xfrm>
          <a:prstGeom prst="rect">
            <a:avLst/>
          </a:prstGeom>
        </p:spPr>
      </p:pic>
      <p:pic>
        <p:nvPicPr>
          <p:cNvPr id="6" name="Picture 5"/>
          <p:cNvPicPr>
            <a:picLocks noChangeAspect="1"/>
          </p:cNvPicPr>
          <p:nvPr/>
        </p:nvPicPr>
        <p:blipFill>
          <a:blip r:embed="rId4"/>
          <a:stretch>
            <a:fillRect/>
          </a:stretch>
        </p:blipFill>
        <p:spPr>
          <a:xfrm>
            <a:off x="6480175" y="3351212"/>
            <a:ext cx="1270000" cy="939800"/>
          </a:xfrm>
          <a:prstGeom prst="rect">
            <a:avLst/>
          </a:prstGeom>
        </p:spPr>
      </p:pic>
      <p:pic>
        <p:nvPicPr>
          <p:cNvPr id="8" name="Picture 7"/>
          <p:cNvPicPr>
            <a:picLocks noChangeAspect="1"/>
          </p:cNvPicPr>
          <p:nvPr/>
        </p:nvPicPr>
        <p:blipFill>
          <a:blip r:embed="rId5"/>
          <a:stretch>
            <a:fillRect/>
          </a:stretch>
        </p:blipFill>
        <p:spPr>
          <a:xfrm>
            <a:off x="4486275" y="4632854"/>
            <a:ext cx="3263900" cy="431800"/>
          </a:xfrm>
          <a:prstGeom prst="rect">
            <a:avLst/>
          </a:prstGeom>
        </p:spPr>
      </p:pic>
    </p:spTree>
    <p:extLst>
      <p:ext uri="{BB962C8B-B14F-4D97-AF65-F5344CB8AC3E}">
        <p14:creationId xmlns:p14="http://schemas.microsoft.com/office/powerpoint/2010/main" val="11984172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Optical flow due to camera motion</a:t>
            </a:r>
            <a:endParaRPr lang="en-US" dirty="0"/>
          </a:p>
        </p:txBody>
      </p:sp>
      <p:pic>
        <p:nvPicPr>
          <p:cNvPr id="4" name="Content Placeholder 2" descr="Screen Shot 2015-02-02 at 9.20.10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4894" t="73892" r="-3828" b="5886"/>
          <a:stretch/>
        </p:blipFill>
        <p:spPr>
          <a:xfrm>
            <a:off x="838200" y="2638955"/>
            <a:ext cx="10879667" cy="1221845"/>
          </a:xfrm>
        </p:spPr>
      </p:pic>
    </p:spTree>
    <p:extLst>
      <p:ext uri="{BB962C8B-B14F-4D97-AF65-F5344CB8AC3E}">
        <p14:creationId xmlns:p14="http://schemas.microsoft.com/office/powerpoint/2010/main" val="4191646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Translation along Z-axis towards a wall edge"/>
          <p:cNvPicPr>
            <a:picLocks noChangeAspect="1" noChangeArrowheads="1"/>
          </p:cNvPicPr>
          <p:nvPr/>
        </p:nvPicPr>
        <p:blipFill rotWithShape="1">
          <a:blip r:embed="rId3">
            <a:extLst>
              <a:ext uri="{28A0092B-C50C-407E-A947-70E740481C1C}">
                <a14:useLocalDpi xmlns:a14="http://schemas.microsoft.com/office/drawing/2010/main" val="0"/>
              </a:ext>
            </a:extLst>
          </a:blip>
          <a:srcRect b="7523"/>
          <a:stretch/>
        </p:blipFill>
        <p:spPr bwMode="auto">
          <a:xfrm rot="-60000">
            <a:off x="1873568" y="-666614"/>
            <a:ext cx="8061325" cy="745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
          <p:cNvGrpSpPr/>
          <p:nvPr/>
        </p:nvGrpSpPr>
        <p:grpSpPr>
          <a:xfrm>
            <a:off x="5418667" y="2184400"/>
            <a:ext cx="1354667" cy="1286933"/>
            <a:chOff x="5181600" y="1422400"/>
            <a:chExt cx="1354667" cy="1286933"/>
          </a:xfrm>
        </p:grpSpPr>
        <p:sp>
          <p:nvSpPr>
            <p:cNvPr id="4" name="Oval 3"/>
            <p:cNvSpPr/>
            <p:nvPr/>
          </p:nvSpPr>
          <p:spPr>
            <a:xfrm>
              <a:off x="5740400" y="2523067"/>
              <a:ext cx="203200" cy="186266"/>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Callout 4"/>
            <p:cNvSpPr/>
            <p:nvPr/>
          </p:nvSpPr>
          <p:spPr>
            <a:xfrm>
              <a:off x="5181600" y="1422400"/>
              <a:ext cx="1354667" cy="1100667"/>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Focus of expansion</a:t>
              </a:r>
              <a:endParaRPr lang="en-US" dirty="0"/>
            </a:p>
          </p:txBody>
        </p:sp>
      </p:grpSp>
    </p:spTree>
    <p:extLst>
      <p:ext uri="{BB962C8B-B14F-4D97-AF65-F5344CB8AC3E}">
        <p14:creationId xmlns:p14="http://schemas.microsoft.com/office/powerpoint/2010/main" val="113635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Optical flow for points on a r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2060576" y="-604838"/>
            <a:ext cx="8069263" cy="806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277913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Translation along X-axis in front of a w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0576" y="-604838"/>
            <a:ext cx="8069263" cy="806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05481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Rotation about Z-axis in front of a w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5339" y="-604838"/>
            <a:ext cx="8061325" cy="806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368095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endParaRPr lang="en-US" smtClean="0"/>
          </a:p>
        </p:txBody>
      </p:sp>
      <p:sp>
        <p:nvSpPr>
          <p:cNvPr id="19459" name="Rectangle 3"/>
          <p:cNvSpPr>
            <a:spLocks noGrp="1" noChangeArrowheads="1"/>
          </p:cNvSpPr>
          <p:nvPr>
            <p:ph type="body" idx="1"/>
          </p:nvPr>
        </p:nvSpPr>
        <p:spPr/>
        <p:txBody>
          <a:bodyPr/>
          <a:lstStyle/>
          <a:p>
            <a:endParaRPr lang="en-US" smtClean="0"/>
          </a:p>
        </p:txBody>
      </p:sp>
      <p:pic>
        <p:nvPicPr>
          <p:cNvPr id="19460" name="Picture 4" descr="Rotation about Y-axis in front of a w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2060576" y="-604838"/>
            <a:ext cx="8069263" cy="806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043872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Optical flow for moving scenes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240368"/>
            <a:ext cx="7298267" cy="5473700"/>
          </a:xfrm>
          <a:prstGeom prst="rect">
            <a:avLst/>
          </a:prstGeom>
        </p:spPr>
      </p:pic>
    </p:spTree>
    <p:extLst>
      <p:ext uri="{BB962C8B-B14F-4D97-AF65-F5344CB8AC3E}">
        <p14:creationId xmlns:p14="http://schemas.microsoft.com/office/powerpoint/2010/main" val="14815386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Optical flow for moving scenes</a:t>
            </a:r>
            <a:endParaRPr lang="en-US" dirty="0"/>
          </a:p>
        </p:txBody>
      </p:sp>
      <p:pic>
        <p:nvPicPr>
          <p:cNvPr id="4" name="Picture 3"/>
          <p:cNvPicPr>
            <a:picLocks noChangeAspect="1"/>
          </p:cNvPicPr>
          <p:nvPr/>
        </p:nvPicPr>
        <p:blipFill>
          <a:blip r:embed="rId2"/>
          <a:stretch>
            <a:fillRect/>
          </a:stretch>
        </p:blipFill>
        <p:spPr>
          <a:xfrm>
            <a:off x="2523067" y="1557867"/>
            <a:ext cx="6536267" cy="4902200"/>
          </a:xfrm>
          <a:prstGeom prst="rect">
            <a:avLst/>
          </a:prstGeom>
        </p:spPr>
      </p:pic>
      <p:pic>
        <p:nvPicPr>
          <p:cNvPr id="5" name="Picture 4"/>
          <p:cNvPicPr>
            <a:picLocks noChangeAspect="1"/>
          </p:cNvPicPr>
          <p:nvPr/>
        </p:nvPicPr>
        <p:blipFill>
          <a:blip r:embed="rId3"/>
          <a:stretch>
            <a:fillRect/>
          </a:stretch>
        </p:blipFill>
        <p:spPr>
          <a:xfrm flipV="1">
            <a:off x="9440334" y="2027768"/>
            <a:ext cx="2125133" cy="2065866"/>
          </a:xfrm>
          <a:prstGeom prst="rect">
            <a:avLst/>
          </a:prstGeom>
        </p:spPr>
      </p:pic>
    </p:spTree>
    <p:extLst>
      <p:ext uri="{BB962C8B-B14F-4D97-AF65-F5344CB8AC3E}">
        <p14:creationId xmlns:p14="http://schemas.microsoft.com/office/powerpoint/2010/main" val="4473637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Optical flow for moving scenes</a:t>
            </a:r>
            <a:endParaRPr lang="en-US" dirty="0"/>
          </a:p>
        </p:txBody>
      </p:sp>
      <p:sp>
        <p:nvSpPr>
          <p:cNvPr id="3" name="Content Placeholder 2"/>
          <p:cNvSpPr>
            <a:spLocks noGrp="1"/>
          </p:cNvSpPr>
          <p:nvPr>
            <p:ph idx="1"/>
          </p:nvPr>
        </p:nvSpPr>
        <p:spPr/>
        <p:txBody>
          <a:bodyPr/>
          <a:lstStyle/>
          <a:p>
            <a:r>
              <a:rPr lang="en-US" dirty="0" smtClean="0"/>
              <a:t>Optical flow helps </a:t>
            </a:r>
            <a:r>
              <a:rPr lang="en-US" i="1" dirty="0" smtClean="0"/>
              <a:t>grouping</a:t>
            </a:r>
          </a:p>
          <a:p>
            <a:r>
              <a:rPr lang="en-US" i="1" dirty="0" smtClean="0"/>
              <a:t>Gestalt principle of common fate</a:t>
            </a:r>
          </a:p>
          <a:p>
            <a:pPr lvl="1"/>
            <a:r>
              <a:rPr lang="en-US" i="1" dirty="0" smtClean="0"/>
              <a:t>Things that move together belong together</a:t>
            </a:r>
          </a:p>
          <a:p>
            <a:endParaRPr lang="en-US" i="1" dirty="0" smtClean="0"/>
          </a:p>
        </p:txBody>
      </p:sp>
    </p:spTree>
    <p:extLst>
      <p:ext uri="{BB962C8B-B14F-4D97-AF65-F5344CB8AC3E}">
        <p14:creationId xmlns:p14="http://schemas.microsoft.com/office/powerpoint/2010/main" val="696654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example binocular stereo algorithm</a:t>
            </a:r>
            <a:endParaRPr lang="en-US" dirty="0"/>
          </a:p>
        </p:txBody>
      </p:sp>
      <p:sp>
        <p:nvSpPr>
          <p:cNvPr id="3" name="Content Placeholder 2"/>
          <p:cNvSpPr>
            <a:spLocks noGrp="1"/>
          </p:cNvSpPr>
          <p:nvPr>
            <p:ph idx="1"/>
          </p:nvPr>
        </p:nvSpPr>
        <p:spPr>
          <a:xfrm>
            <a:off x="838200" y="1825625"/>
            <a:ext cx="9660467" cy="4351338"/>
          </a:xfrm>
        </p:spPr>
        <p:txBody>
          <a:bodyPr/>
          <a:lstStyle/>
          <a:p>
            <a:r>
              <a:rPr lang="en-US" dirty="0" smtClean="0"/>
              <a:t>Get images</a:t>
            </a:r>
          </a:p>
          <a:p>
            <a:r>
              <a:rPr lang="en-US" dirty="0" smtClean="0"/>
              <a:t>Extract interest points / </a:t>
            </a:r>
            <a:r>
              <a:rPr lang="en-US" dirty="0" err="1" smtClean="0"/>
              <a:t>keypoints</a:t>
            </a:r>
            <a:endParaRPr lang="en-US" dirty="0" smtClean="0"/>
          </a:p>
          <a:p>
            <a:r>
              <a:rPr lang="en-US" dirty="0" smtClean="0"/>
              <a:t>Match </a:t>
            </a:r>
            <a:r>
              <a:rPr lang="en-US" dirty="0" err="1" smtClean="0"/>
              <a:t>keypoints</a:t>
            </a:r>
            <a:r>
              <a:rPr lang="en-US" dirty="0" smtClean="0"/>
              <a:t> using SIFT</a:t>
            </a:r>
          </a:p>
          <a:p>
            <a:r>
              <a:rPr lang="en-US" dirty="0" smtClean="0"/>
              <a:t>Use RANSAC to fit E and get set of inlier matches</a:t>
            </a:r>
          </a:p>
          <a:p>
            <a:r>
              <a:rPr lang="en-US" dirty="0" smtClean="0"/>
              <a:t>Use inliers to triangulate</a:t>
            </a:r>
            <a:endParaRPr lang="en-US" dirty="0"/>
          </a:p>
        </p:txBody>
      </p:sp>
    </p:spTree>
    <p:extLst>
      <p:ext uri="{BB962C8B-B14F-4D97-AF65-F5344CB8AC3E}">
        <p14:creationId xmlns:p14="http://schemas.microsoft.com/office/powerpoint/2010/main" val="13273127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3655406">
            <a:off x="2318482" y="3871490"/>
            <a:ext cx="3061252" cy="2484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Motion segmentation </a:t>
            </a:r>
            <a:r>
              <a:rPr lang="en-US" smtClean="0"/>
              <a:t>in humans</a:t>
            </a:r>
            <a:endParaRPr lang="en-US" dirty="0"/>
          </a:p>
        </p:txBody>
      </p:sp>
      <p:sp>
        <p:nvSpPr>
          <p:cNvPr id="3" name="Rectangle 2"/>
          <p:cNvSpPr/>
          <p:nvPr/>
        </p:nvSpPr>
        <p:spPr>
          <a:xfrm>
            <a:off x="2259496" y="3379304"/>
            <a:ext cx="3061252" cy="1053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19778010">
            <a:off x="5658679" y="3399183"/>
            <a:ext cx="1311966" cy="1987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2115326">
            <a:off x="5592418" y="4088296"/>
            <a:ext cx="1311966" cy="1987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3655406">
            <a:off x="6652056" y="2420322"/>
            <a:ext cx="1888212" cy="2069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3655406">
            <a:off x="7313267" y="5007459"/>
            <a:ext cx="696379" cy="2154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3655406">
            <a:off x="7835980" y="6060963"/>
            <a:ext cx="757508" cy="1890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524001" y="6042992"/>
            <a:ext cx="5903843" cy="646331"/>
          </a:xfrm>
          <a:prstGeom prst="rect">
            <a:avLst/>
          </a:prstGeom>
          <a:noFill/>
        </p:spPr>
        <p:txBody>
          <a:bodyPr wrap="square" rtlCol="0">
            <a:spAutoFit/>
          </a:bodyPr>
          <a:lstStyle/>
          <a:p>
            <a:r>
              <a:rPr lang="en-US" dirty="0"/>
              <a:t>Elizabeth </a:t>
            </a:r>
            <a:r>
              <a:rPr lang="en-US" dirty="0" err="1"/>
              <a:t>Spielke</a:t>
            </a:r>
            <a:r>
              <a:rPr lang="en-US" dirty="0"/>
              <a:t>. Principles of Object Perception. In Cognitive Science, 1990.</a:t>
            </a:r>
            <a:endParaRPr lang="en-US" dirty="0"/>
          </a:p>
        </p:txBody>
      </p:sp>
    </p:spTree>
    <p:extLst>
      <p:ext uri="{BB962C8B-B14F-4D97-AF65-F5344CB8AC3E}">
        <p14:creationId xmlns:p14="http://schemas.microsoft.com/office/powerpoint/2010/main" val="148122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animBg="1"/>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3655406">
            <a:off x="2318482" y="3871490"/>
            <a:ext cx="3061252" cy="2484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259496" y="3379304"/>
            <a:ext cx="3061252" cy="1053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19778010">
            <a:off x="5658679" y="3399183"/>
            <a:ext cx="1311966" cy="1987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2115326">
            <a:off x="5592418" y="4088296"/>
            <a:ext cx="1311966" cy="1987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3655406">
            <a:off x="6652056" y="2420322"/>
            <a:ext cx="1888212" cy="2069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3655406">
            <a:off x="7313267" y="5007459"/>
            <a:ext cx="696379" cy="2154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3655406">
            <a:off x="7835980" y="6060963"/>
            <a:ext cx="757508" cy="1890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524001" y="6042992"/>
            <a:ext cx="5903843" cy="646331"/>
          </a:xfrm>
          <a:prstGeom prst="rect">
            <a:avLst/>
          </a:prstGeom>
          <a:noFill/>
        </p:spPr>
        <p:txBody>
          <a:bodyPr wrap="square" rtlCol="0">
            <a:spAutoFit/>
          </a:bodyPr>
          <a:lstStyle/>
          <a:p>
            <a:r>
              <a:rPr lang="en-US" dirty="0"/>
              <a:t>Elizabeth </a:t>
            </a:r>
            <a:r>
              <a:rPr lang="en-US" dirty="0" err="1"/>
              <a:t>Spielke</a:t>
            </a:r>
            <a:r>
              <a:rPr lang="en-US" dirty="0"/>
              <a:t>. Principles of Object Perception. In Cognitive Science, 1990.</a:t>
            </a:r>
            <a:endParaRPr lang="en-US" dirty="0"/>
          </a:p>
        </p:txBody>
      </p:sp>
      <p:sp>
        <p:nvSpPr>
          <p:cNvPr id="15" name="Title 1"/>
          <p:cNvSpPr>
            <a:spLocks noGrp="1"/>
          </p:cNvSpPr>
          <p:nvPr>
            <p:ph type="title"/>
          </p:nvPr>
        </p:nvSpPr>
        <p:spPr/>
        <p:txBody>
          <a:bodyPr/>
          <a:lstStyle/>
          <a:p>
            <a:r>
              <a:rPr lang="en-US" dirty="0" smtClean="0"/>
              <a:t>Motion segmentation </a:t>
            </a:r>
            <a:r>
              <a:rPr lang="en-US" smtClean="0"/>
              <a:t>in humans</a:t>
            </a:r>
            <a:endParaRPr lang="en-US" dirty="0"/>
          </a:p>
        </p:txBody>
      </p:sp>
    </p:spTree>
    <p:extLst>
      <p:ext uri="{BB962C8B-B14F-4D97-AF65-F5344CB8AC3E}">
        <p14:creationId xmlns:p14="http://schemas.microsoft.com/office/powerpoint/2010/main" val="97799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grpId="0" nodeType="clickEffect">
                                  <p:stCondLst>
                                    <p:cond delay="0"/>
                                  </p:stCondLst>
                                  <p:childTnLst>
                                    <p:animMotion origin="layout" path="M 1.11111E-6 -3.7037E-6 L 0.14774 -3.7037E-6 L -0.13229 -0.00301 L 0.15017 -3.7037E-6 L -0.13038 -0.00301 L 0.15243 -3.7037E-6 C 0.05955 -0.00115 0.09288 0.00371 0.00017 0.00278 " pathEditMode="relative" rAng="0" ptsTypes="AAAAAAA">
                                      <p:cBhvr>
                                        <p:cTn id="6" dur="3000" fill="hold"/>
                                        <p:tgtEl>
                                          <p:spTgt spid="4"/>
                                        </p:tgtEl>
                                        <p:attrNameLst>
                                          <p:attrName>ppt_x</p:attrName>
                                          <p:attrName>ppt_y</p:attrName>
                                        </p:attrNameLst>
                                      </p:cBhvr>
                                      <p:rCtr x="10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3655406">
            <a:off x="2318482" y="3871490"/>
            <a:ext cx="3061252" cy="2484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259496" y="3379304"/>
            <a:ext cx="3061252" cy="1053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19778010">
            <a:off x="5658679" y="3399183"/>
            <a:ext cx="1311966" cy="1987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2115326">
            <a:off x="5592418" y="4088296"/>
            <a:ext cx="1311966" cy="1987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3655406">
            <a:off x="6652056" y="2420322"/>
            <a:ext cx="1888212" cy="206920"/>
          </a:xfrm>
          <a:prstGeom prst="rect">
            <a:avLst/>
          </a:prstGeom>
          <a:solidFill>
            <a:schemeClr val="tx1"/>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3655406">
            <a:off x="7313267" y="5007459"/>
            <a:ext cx="696379" cy="2154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3655406">
            <a:off x="7835980" y="6060963"/>
            <a:ext cx="757508" cy="1890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524001" y="6042992"/>
            <a:ext cx="5903843" cy="646331"/>
          </a:xfrm>
          <a:prstGeom prst="rect">
            <a:avLst/>
          </a:prstGeom>
          <a:noFill/>
        </p:spPr>
        <p:txBody>
          <a:bodyPr wrap="square" rtlCol="0">
            <a:spAutoFit/>
          </a:bodyPr>
          <a:lstStyle/>
          <a:p>
            <a:r>
              <a:rPr lang="en-US" dirty="0"/>
              <a:t>Elizabeth </a:t>
            </a:r>
            <a:r>
              <a:rPr lang="en-US" dirty="0" err="1"/>
              <a:t>Spielke</a:t>
            </a:r>
            <a:r>
              <a:rPr lang="en-US" dirty="0"/>
              <a:t>. Principles of Object Perception. In Cognitive Science, 1990.</a:t>
            </a:r>
            <a:endParaRPr lang="en-US" dirty="0"/>
          </a:p>
        </p:txBody>
      </p:sp>
      <p:sp>
        <p:nvSpPr>
          <p:cNvPr id="11" name="Title 1"/>
          <p:cNvSpPr>
            <a:spLocks noGrp="1"/>
          </p:cNvSpPr>
          <p:nvPr>
            <p:ph type="title"/>
          </p:nvPr>
        </p:nvSpPr>
        <p:spPr/>
        <p:txBody>
          <a:bodyPr/>
          <a:lstStyle/>
          <a:p>
            <a:r>
              <a:rPr lang="en-US" dirty="0" smtClean="0"/>
              <a:t>Motion segmentation </a:t>
            </a:r>
            <a:r>
              <a:rPr lang="en-US" smtClean="0"/>
              <a:t>in humans</a:t>
            </a:r>
            <a:endParaRPr lang="en-US" dirty="0"/>
          </a:p>
        </p:txBody>
      </p:sp>
    </p:spTree>
    <p:extLst>
      <p:ext uri="{BB962C8B-B14F-4D97-AF65-F5344CB8AC3E}">
        <p14:creationId xmlns:p14="http://schemas.microsoft.com/office/powerpoint/2010/main" val="16378055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47812" y="466675"/>
            <a:ext cx="2413612" cy="5283141"/>
            <a:chOff x="23812" y="1245605"/>
            <a:chExt cx="2413612" cy="5283141"/>
          </a:xfrm>
        </p:grpSpPr>
        <p:sp>
          <p:nvSpPr>
            <p:cNvPr id="28" name="TextBox 27"/>
            <p:cNvSpPr txBox="1"/>
            <p:nvPr/>
          </p:nvSpPr>
          <p:spPr>
            <a:xfrm>
              <a:off x="23812" y="5451528"/>
              <a:ext cx="2413612" cy="1077218"/>
            </a:xfrm>
            <a:prstGeom prst="rect">
              <a:avLst/>
            </a:prstGeom>
            <a:noFill/>
          </p:spPr>
          <p:txBody>
            <a:bodyPr wrap="square" rtlCol="0">
              <a:spAutoFit/>
            </a:bodyPr>
            <a:lstStyle/>
            <a:p>
              <a:pPr algn="ctr"/>
              <a:r>
                <a:rPr lang="en-US" sz="3200" dirty="0">
                  <a:ea typeface="Times New Roman" charset="0"/>
                  <a:cs typeface="Times New Roman" charset="0"/>
                </a:rPr>
                <a:t>1. Collect videos</a:t>
              </a:r>
            </a:p>
          </p:txBody>
        </p:sp>
        <p:pic>
          <p:nvPicPr>
            <p:cNvPr id="4" name="Picture 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84384" y="2628203"/>
              <a:ext cx="1748453" cy="1311340"/>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85374" y="1245605"/>
              <a:ext cx="1747462" cy="1310018"/>
            </a:xfrm>
            <a:prstGeom prst="rect">
              <a:avLst/>
            </a:prstGeom>
          </p:spPr>
        </p:pic>
        <p:pic>
          <p:nvPicPr>
            <p:cNvPr id="9" name="Picture 8"/>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86123" y="4376605"/>
              <a:ext cx="1746714" cy="1084480"/>
            </a:xfrm>
            <a:prstGeom prst="rect">
              <a:avLst/>
            </a:prstGeom>
          </p:spPr>
        </p:pic>
        <p:grpSp>
          <p:nvGrpSpPr>
            <p:cNvPr id="10" name="Group 9"/>
            <p:cNvGrpSpPr/>
            <p:nvPr/>
          </p:nvGrpSpPr>
          <p:grpSpPr>
            <a:xfrm>
              <a:off x="1230618" y="3994132"/>
              <a:ext cx="55984" cy="311584"/>
              <a:chOff x="2233965" y="5953410"/>
              <a:chExt cx="91440" cy="508920"/>
            </a:xfrm>
          </p:grpSpPr>
          <p:sp>
            <p:nvSpPr>
              <p:cNvPr id="6" name="Oval 5"/>
              <p:cNvSpPr>
                <a:spLocks noChangeAspect="1"/>
              </p:cNvSpPr>
              <p:nvPr/>
            </p:nvSpPr>
            <p:spPr>
              <a:xfrm>
                <a:off x="2233965" y="595341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2"/>
              </a:p>
            </p:txBody>
          </p:sp>
          <p:sp>
            <p:nvSpPr>
              <p:cNvPr id="203" name="Oval 202"/>
              <p:cNvSpPr>
                <a:spLocks noChangeAspect="1"/>
              </p:cNvSpPr>
              <p:nvPr/>
            </p:nvSpPr>
            <p:spPr>
              <a:xfrm>
                <a:off x="2233965" y="616215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2"/>
              </a:p>
            </p:txBody>
          </p:sp>
          <p:sp>
            <p:nvSpPr>
              <p:cNvPr id="204" name="Oval 203"/>
              <p:cNvSpPr>
                <a:spLocks noChangeAspect="1"/>
              </p:cNvSpPr>
              <p:nvPr/>
            </p:nvSpPr>
            <p:spPr>
              <a:xfrm>
                <a:off x="2233965" y="637089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2"/>
              </a:p>
            </p:txBody>
          </p:sp>
        </p:grpSp>
      </p:grpSp>
      <p:grpSp>
        <p:nvGrpSpPr>
          <p:cNvPr id="7" name="Group 6"/>
          <p:cNvGrpSpPr/>
          <p:nvPr/>
        </p:nvGrpSpPr>
        <p:grpSpPr>
          <a:xfrm>
            <a:off x="4702858" y="478841"/>
            <a:ext cx="2413612" cy="5270974"/>
            <a:chOff x="3178858" y="1257772"/>
            <a:chExt cx="2413612" cy="5270974"/>
          </a:xfrm>
        </p:grpSpPr>
        <p:sp>
          <p:nvSpPr>
            <p:cNvPr id="29" name="TextBox 28"/>
            <p:cNvSpPr txBox="1"/>
            <p:nvPr/>
          </p:nvSpPr>
          <p:spPr>
            <a:xfrm>
              <a:off x="3178858" y="5451528"/>
              <a:ext cx="2413612" cy="1077218"/>
            </a:xfrm>
            <a:prstGeom prst="rect">
              <a:avLst/>
            </a:prstGeom>
            <a:noFill/>
          </p:spPr>
          <p:txBody>
            <a:bodyPr wrap="square" rtlCol="0">
              <a:spAutoFit/>
            </a:bodyPr>
            <a:lstStyle/>
            <a:p>
              <a:pPr algn="ctr"/>
              <a:r>
                <a:rPr lang="en-US" sz="3200" dirty="0">
                  <a:ea typeface="Times New Roman" charset="0"/>
                  <a:cs typeface="Times New Roman" charset="0"/>
                </a:rPr>
                <a:t>2. Segment using motion</a:t>
              </a:r>
            </a:p>
          </p:txBody>
        </p:sp>
        <p:pic>
          <p:nvPicPr>
            <p:cNvPr id="37" name="Picture 36"/>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512332" y="2640370"/>
              <a:ext cx="1746691" cy="1310017"/>
            </a:xfrm>
            <a:prstGeom prst="rect">
              <a:avLst/>
            </a:prstGeom>
          </p:spPr>
        </p:pic>
        <p:pic>
          <p:nvPicPr>
            <p:cNvPr id="40" name="Picture 39"/>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512332" y="1257772"/>
              <a:ext cx="1746691" cy="1310018"/>
            </a:xfrm>
            <a:prstGeom prst="rect">
              <a:avLst/>
            </a:prstGeom>
          </p:spPr>
        </p:pic>
        <p:pic>
          <p:nvPicPr>
            <p:cNvPr id="41" name="Picture 40"/>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512308" y="4388772"/>
              <a:ext cx="1746714" cy="1084480"/>
            </a:xfrm>
            <a:prstGeom prst="rect">
              <a:avLst/>
            </a:prstGeom>
          </p:spPr>
        </p:pic>
        <p:grpSp>
          <p:nvGrpSpPr>
            <p:cNvPr id="205" name="Group 204"/>
            <p:cNvGrpSpPr/>
            <p:nvPr/>
          </p:nvGrpSpPr>
          <p:grpSpPr>
            <a:xfrm>
              <a:off x="4329681" y="4006298"/>
              <a:ext cx="55984" cy="311584"/>
              <a:chOff x="2233965" y="5953410"/>
              <a:chExt cx="91440" cy="508920"/>
            </a:xfrm>
          </p:grpSpPr>
          <p:sp>
            <p:nvSpPr>
              <p:cNvPr id="206" name="Oval 205"/>
              <p:cNvSpPr>
                <a:spLocks noChangeAspect="1"/>
              </p:cNvSpPr>
              <p:nvPr/>
            </p:nvSpPr>
            <p:spPr>
              <a:xfrm>
                <a:off x="2233965" y="595341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2"/>
              </a:p>
            </p:txBody>
          </p:sp>
          <p:sp>
            <p:nvSpPr>
              <p:cNvPr id="207" name="Oval 206"/>
              <p:cNvSpPr>
                <a:spLocks noChangeAspect="1"/>
              </p:cNvSpPr>
              <p:nvPr/>
            </p:nvSpPr>
            <p:spPr>
              <a:xfrm>
                <a:off x="2233965" y="616215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2"/>
              </a:p>
            </p:txBody>
          </p:sp>
          <p:sp>
            <p:nvSpPr>
              <p:cNvPr id="208" name="Oval 207"/>
              <p:cNvSpPr>
                <a:spLocks noChangeAspect="1"/>
              </p:cNvSpPr>
              <p:nvPr/>
            </p:nvSpPr>
            <p:spPr>
              <a:xfrm>
                <a:off x="2233965" y="637089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2"/>
              </a:p>
            </p:txBody>
          </p:sp>
        </p:grpSp>
      </p:grpSp>
      <p:grpSp>
        <p:nvGrpSpPr>
          <p:cNvPr id="12" name="Group 11"/>
          <p:cNvGrpSpPr/>
          <p:nvPr/>
        </p:nvGrpSpPr>
        <p:grpSpPr>
          <a:xfrm>
            <a:off x="7874670" y="478842"/>
            <a:ext cx="2545731" cy="5281443"/>
            <a:chOff x="6350669" y="1257772"/>
            <a:chExt cx="2545731" cy="5281443"/>
          </a:xfrm>
        </p:grpSpPr>
        <p:pic>
          <p:nvPicPr>
            <p:cNvPr id="43" name="Picture 42"/>
            <p:cNvPicPr>
              <a:picLocks/>
            </p:cNvPicPr>
            <p:nvPr/>
          </p:nvPicPr>
          <p:blipFill>
            <a:blip r:embed="rId9" cstate="hqprint">
              <a:extLst>
                <a:ext uri="{28A0092B-C50C-407E-A947-70E740481C1C}">
                  <a14:useLocalDpi xmlns:a14="http://schemas.microsoft.com/office/drawing/2010/main"/>
                </a:ext>
              </a:extLst>
            </a:blip>
            <a:stretch>
              <a:fillRect/>
            </a:stretch>
          </p:blipFill>
          <p:spPr>
            <a:xfrm>
              <a:off x="6554706" y="1257772"/>
              <a:ext cx="1270829" cy="951722"/>
            </a:xfrm>
            <a:prstGeom prst="rect">
              <a:avLst/>
            </a:prstGeom>
            <a:ln w="47625">
              <a:solidFill>
                <a:schemeClr val="accent4"/>
              </a:solidFill>
            </a:ln>
          </p:spPr>
        </p:pic>
        <p:pic>
          <p:nvPicPr>
            <p:cNvPr id="42" name="Picture 41"/>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350670" y="1703398"/>
              <a:ext cx="1268196" cy="951147"/>
            </a:xfrm>
            <a:prstGeom prst="rect">
              <a:avLst/>
            </a:prstGeom>
            <a:ln w="47625">
              <a:solidFill>
                <a:schemeClr val="accent4"/>
              </a:solidFill>
            </a:ln>
          </p:spPr>
        </p:pic>
        <p:sp>
          <p:nvSpPr>
            <p:cNvPr id="24" name="Down Arrow 23"/>
            <p:cNvSpPr/>
            <p:nvPr/>
          </p:nvSpPr>
          <p:spPr>
            <a:xfrm>
              <a:off x="7827539" y="3711906"/>
              <a:ext cx="83976" cy="167951"/>
            </a:xfrm>
            <a:prstGeom prst="downArrow">
              <a:avLst>
                <a:gd name="adj1" fmla="val 12162"/>
                <a:gd name="adj2" fmla="val 5810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2"/>
            </a:p>
          </p:txBody>
        </p:sp>
        <p:sp>
          <p:nvSpPr>
            <p:cNvPr id="30" name="TextBox 29"/>
            <p:cNvSpPr txBox="1"/>
            <p:nvPr/>
          </p:nvSpPr>
          <p:spPr>
            <a:xfrm>
              <a:off x="6350669" y="5461997"/>
              <a:ext cx="2545731" cy="1077218"/>
            </a:xfrm>
            <a:prstGeom prst="rect">
              <a:avLst/>
            </a:prstGeom>
            <a:noFill/>
          </p:spPr>
          <p:txBody>
            <a:bodyPr wrap="square" rtlCol="0">
              <a:spAutoFit/>
            </a:bodyPr>
            <a:lstStyle/>
            <a:p>
              <a:pPr algn="ctr"/>
              <a:r>
                <a:rPr lang="en-US" sz="3200" dirty="0">
                  <a:ea typeface="Times New Roman" charset="0"/>
                  <a:cs typeface="Times New Roman" charset="0"/>
                </a:rPr>
                <a:t>3. Train </a:t>
              </a:r>
              <a:r>
                <a:rPr lang="en-US" sz="3200" dirty="0" err="1">
                  <a:ea typeface="Times New Roman" charset="0"/>
                  <a:cs typeface="Times New Roman" charset="0"/>
                </a:rPr>
                <a:t>ConvNet</a:t>
              </a:r>
              <a:endParaRPr lang="en-US" sz="3200" dirty="0">
                <a:ea typeface="Times New Roman" charset="0"/>
                <a:cs typeface="Times New Roman" charset="0"/>
              </a:endParaRPr>
            </a:p>
          </p:txBody>
        </p:sp>
        <p:pic>
          <p:nvPicPr>
            <p:cNvPr id="44" name="Picture 43"/>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554661" y="1578700"/>
              <a:ext cx="1270829" cy="953122"/>
            </a:xfrm>
            <a:prstGeom prst="rect">
              <a:avLst/>
            </a:prstGeom>
            <a:ln w="47625">
              <a:solidFill>
                <a:schemeClr val="accent4"/>
              </a:solidFill>
            </a:ln>
          </p:spPr>
        </p:pic>
        <p:sp>
          <p:nvSpPr>
            <p:cNvPr id="2" name="Cube 1"/>
            <p:cNvSpPr/>
            <p:nvPr/>
          </p:nvSpPr>
          <p:spPr>
            <a:xfrm>
              <a:off x="6805233" y="2765061"/>
              <a:ext cx="384888" cy="1125772"/>
            </a:xfrm>
            <a:prstGeom prst="cube">
              <a:avLst>
                <a:gd name="adj" fmla="val 87791"/>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2"/>
            </a:p>
          </p:txBody>
        </p:sp>
        <p:sp>
          <p:nvSpPr>
            <p:cNvPr id="31" name="Cube 30"/>
            <p:cNvSpPr/>
            <p:nvPr/>
          </p:nvSpPr>
          <p:spPr>
            <a:xfrm>
              <a:off x="6916498" y="2946667"/>
              <a:ext cx="413257" cy="799041"/>
            </a:xfrm>
            <a:prstGeom prst="cube">
              <a:avLst>
                <a:gd name="adj" fmla="val 58246"/>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2"/>
            </a:p>
          </p:txBody>
        </p:sp>
        <p:sp>
          <p:nvSpPr>
            <p:cNvPr id="32" name="Cube 31"/>
            <p:cNvSpPr/>
            <p:nvPr/>
          </p:nvSpPr>
          <p:spPr>
            <a:xfrm>
              <a:off x="7190121" y="3104404"/>
              <a:ext cx="376464" cy="483566"/>
            </a:xfrm>
            <a:prstGeom prst="cube">
              <a:avLst>
                <a:gd name="adj" fmla="val 3072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2"/>
            </a:p>
          </p:txBody>
        </p:sp>
        <p:sp>
          <p:nvSpPr>
            <p:cNvPr id="34" name="Cube 33"/>
            <p:cNvSpPr/>
            <p:nvPr/>
          </p:nvSpPr>
          <p:spPr>
            <a:xfrm>
              <a:off x="7512747" y="3302911"/>
              <a:ext cx="301217" cy="90650"/>
            </a:xfrm>
            <a:prstGeom prst="cube">
              <a:avLst>
                <a:gd name="adj" fmla="val 981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2"/>
            </a:p>
          </p:txBody>
        </p:sp>
        <p:sp>
          <p:nvSpPr>
            <p:cNvPr id="35" name="Cube 34"/>
            <p:cNvSpPr/>
            <p:nvPr/>
          </p:nvSpPr>
          <p:spPr>
            <a:xfrm>
              <a:off x="7841236" y="2979994"/>
              <a:ext cx="227772" cy="666217"/>
            </a:xfrm>
            <a:prstGeom prst="cube">
              <a:avLst>
                <a:gd name="adj" fmla="val 87791"/>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2"/>
            </a:p>
          </p:txBody>
        </p:sp>
        <p:sp>
          <p:nvSpPr>
            <p:cNvPr id="36" name="Down Arrow 35"/>
            <p:cNvSpPr/>
            <p:nvPr/>
          </p:nvSpPr>
          <p:spPr>
            <a:xfrm>
              <a:off x="6890357" y="2721684"/>
              <a:ext cx="83976" cy="167951"/>
            </a:xfrm>
            <a:prstGeom prst="downArrow">
              <a:avLst>
                <a:gd name="adj1" fmla="val 12162"/>
                <a:gd name="adj2" fmla="val 5810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2"/>
            </a:p>
          </p:txBody>
        </p:sp>
        <p:pic>
          <p:nvPicPr>
            <p:cNvPr id="38" name="Picture 37"/>
            <p:cNvPicPr>
              <a:picLocks/>
            </p:cNvPicPr>
            <p:nvPr/>
          </p:nvPicPr>
          <p:blipFill>
            <a:blip r:embed="rId12" cstate="hqprint">
              <a:extLst>
                <a:ext uri="{28A0092B-C50C-407E-A947-70E740481C1C}">
                  <a14:useLocalDpi xmlns:a14="http://schemas.microsoft.com/office/drawing/2010/main"/>
                </a:ext>
              </a:extLst>
            </a:blip>
            <a:stretch>
              <a:fillRect/>
            </a:stretch>
          </p:blipFill>
          <p:spPr>
            <a:xfrm>
              <a:off x="6554706" y="3995311"/>
              <a:ext cx="1234493" cy="1000045"/>
            </a:xfrm>
            <a:prstGeom prst="rect">
              <a:avLst/>
            </a:prstGeom>
            <a:ln w="47625">
              <a:solidFill>
                <a:schemeClr val="accent4"/>
              </a:solidFill>
            </a:ln>
          </p:spPr>
        </p:pic>
        <p:pic>
          <p:nvPicPr>
            <p:cNvPr id="39" name="Picture 38"/>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6350669" y="4443271"/>
              <a:ext cx="1268197" cy="951148"/>
            </a:xfrm>
            <a:prstGeom prst="rect">
              <a:avLst/>
            </a:prstGeom>
            <a:ln w="47625">
              <a:solidFill>
                <a:schemeClr val="accent4"/>
              </a:solidFill>
            </a:ln>
          </p:spPr>
        </p:pic>
        <p:pic>
          <p:nvPicPr>
            <p:cNvPr id="48" name="Picture 47"/>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7554661" y="4261011"/>
              <a:ext cx="1270829" cy="953122"/>
            </a:xfrm>
            <a:prstGeom prst="rect">
              <a:avLst/>
            </a:prstGeom>
            <a:ln w="47625">
              <a:solidFill>
                <a:schemeClr val="accent4"/>
              </a:solidFill>
            </a:ln>
          </p:spPr>
        </p:pic>
      </p:grpSp>
      <p:sp>
        <p:nvSpPr>
          <p:cNvPr id="8" name="Rectangle 7"/>
          <p:cNvSpPr/>
          <p:nvPr/>
        </p:nvSpPr>
        <p:spPr>
          <a:xfrm>
            <a:off x="0" y="6455406"/>
            <a:ext cx="12192000" cy="369332"/>
          </a:xfrm>
          <a:prstGeom prst="rect">
            <a:avLst/>
          </a:prstGeom>
        </p:spPr>
        <p:txBody>
          <a:bodyPr wrap="square">
            <a:spAutoFit/>
          </a:bodyPr>
          <a:lstStyle/>
          <a:p>
            <a:r>
              <a:rPr lang="en-US" b="1" dirty="0" smtClean="0"/>
              <a:t>Learning Features by Watching Objects Move</a:t>
            </a:r>
            <a:r>
              <a:rPr lang="en-US" dirty="0" smtClean="0"/>
              <a:t>. </a:t>
            </a:r>
            <a:r>
              <a:rPr lang="en-US" dirty="0" smtClean="0"/>
              <a:t>D. Pathak, R. </a:t>
            </a:r>
            <a:r>
              <a:rPr lang="en-US" dirty="0" err="1" smtClean="0"/>
              <a:t>Girshick</a:t>
            </a:r>
            <a:r>
              <a:rPr lang="en-US" dirty="0" smtClean="0"/>
              <a:t>, P. Dollar, T. Darrell, </a:t>
            </a:r>
            <a:r>
              <a:rPr lang="en-US" u="sng" dirty="0" smtClean="0"/>
              <a:t>B. Hariharan. </a:t>
            </a:r>
            <a:r>
              <a:rPr lang="en-US" b="1" dirty="0"/>
              <a:t> </a:t>
            </a:r>
            <a:r>
              <a:rPr lang="en-US" i="1" dirty="0" smtClean="0"/>
              <a:t>CVPR, </a:t>
            </a:r>
            <a:r>
              <a:rPr lang="en-US" dirty="0" smtClean="0"/>
              <a:t>2017. </a:t>
            </a:r>
            <a:endParaRPr lang="en-US" dirty="0"/>
          </a:p>
        </p:txBody>
      </p:sp>
    </p:spTree>
    <p:extLst>
      <p:ext uri="{BB962C8B-B14F-4D97-AF65-F5344CB8AC3E}">
        <p14:creationId xmlns:p14="http://schemas.microsoft.com/office/powerpoint/2010/main" val="45285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Optical flow for moving scenes</a:t>
            </a:r>
            <a:endParaRPr lang="en-US" dirty="0"/>
          </a:p>
        </p:txBody>
      </p:sp>
      <p:sp>
        <p:nvSpPr>
          <p:cNvPr id="3" name="Content Placeholder 2"/>
          <p:cNvSpPr>
            <a:spLocks noGrp="1"/>
          </p:cNvSpPr>
          <p:nvPr>
            <p:ph idx="1"/>
          </p:nvPr>
        </p:nvSpPr>
        <p:spPr>
          <a:xfrm>
            <a:off x="838200" y="1825625"/>
            <a:ext cx="10515600" cy="1086908"/>
          </a:xfrm>
        </p:spPr>
        <p:txBody>
          <a:bodyPr/>
          <a:lstStyle/>
          <a:p>
            <a:r>
              <a:rPr lang="en-US" dirty="0" smtClean="0"/>
              <a:t>Motion is cue for recognition</a:t>
            </a:r>
          </a:p>
          <a:p>
            <a:pPr lvl="1"/>
            <a:r>
              <a:rPr lang="en-US" dirty="0" smtClean="0"/>
              <a:t>Gestures, actions, </a:t>
            </a:r>
            <a:r>
              <a:rPr lang="mr-IN" dirty="0" smtClean="0"/>
              <a:t>…</a:t>
            </a:r>
            <a:endParaRPr lang="en-US" dirty="0" smtClean="0"/>
          </a:p>
          <a:p>
            <a:pPr lvl="1"/>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616200"/>
            <a:ext cx="9906000" cy="3644900"/>
          </a:xfrm>
          <a:prstGeom prst="rect">
            <a:avLst/>
          </a:prstGeom>
        </p:spPr>
      </p:pic>
      <p:sp>
        <p:nvSpPr>
          <p:cNvPr id="5" name="TextBox 4"/>
          <p:cNvSpPr txBox="1"/>
          <p:nvPr/>
        </p:nvSpPr>
        <p:spPr>
          <a:xfrm>
            <a:off x="0" y="6488668"/>
            <a:ext cx="12192000" cy="369332"/>
          </a:xfrm>
          <a:prstGeom prst="rect">
            <a:avLst/>
          </a:prstGeom>
          <a:noFill/>
        </p:spPr>
        <p:txBody>
          <a:bodyPr wrap="square" rtlCol="0">
            <a:spAutoFit/>
          </a:bodyPr>
          <a:lstStyle/>
          <a:p>
            <a:r>
              <a:rPr lang="en-US" dirty="0" smtClean="0"/>
              <a:t>Two-Stream Convolutional Networks for Action Recognition in Videos. </a:t>
            </a:r>
            <a:r>
              <a:rPr lang="en-US" dirty="0" err="1" smtClean="0"/>
              <a:t>Simonyan</a:t>
            </a:r>
            <a:r>
              <a:rPr lang="en-US" dirty="0" smtClean="0"/>
              <a:t> and Zisserman. In </a:t>
            </a:r>
            <a:r>
              <a:rPr lang="en-US" i="1" dirty="0" smtClean="0"/>
              <a:t>NIPS 2014.</a:t>
            </a:r>
            <a:endParaRPr lang="en-US" dirty="0"/>
          </a:p>
        </p:txBody>
      </p:sp>
    </p:spTree>
    <p:extLst>
      <p:ext uri="{BB962C8B-B14F-4D97-AF65-F5344CB8AC3E}">
        <p14:creationId xmlns:p14="http://schemas.microsoft.com/office/powerpoint/2010/main" val="105655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Optical flow for moving scenes</a:t>
            </a:r>
            <a:endParaRPr lang="en-US" dirty="0"/>
          </a:p>
        </p:txBody>
      </p:sp>
      <p:sp>
        <p:nvSpPr>
          <p:cNvPr id="3" name="Content Placeholder 2"/>
          <p:cNvSpPr>
            <a:spLocks noGrp="1"/>
          </p:cNvSpPr>
          <p:nvPr>
            <p:ph idx="1"/>
          </p:nvPr>
        </p:nvSpPr>
        <p:spPr>
          <a:xfrm>
            <a:off x="838200" y="1825625"/>
            <a:ext cx="10515600" cy="1086908"/>
          </a:xfrm>
        </p:spPr>
        <p:txBody>
          <a:bodyPr/>
          <a:lstStyle/>
          <a:p>
            <a:r>
              <a:rPr lang="en-US" dirty="0" smtClean="0"/>
              <a:t>Motion is cue for recognition</a:t>
            </a:r>
          </a:p>
          <a:p>
            <a:pPr lvl="1"/>
            <a:r>
              <a:rPr lang="en-US" dirty="0" smtClean="0"/>
              <a:t>Gestures, actions, </a:t>
            </a:r>
            <a:r>
              <a:rPr lang="mr-IN" dirty="0" smtClean="0"/>
              <a:t>…</a:t>
            </a:r>
            <a:endParaRPr lang="en-US" dirty="0" smtClean="0"/>
          </a:p>
          <a:p>
            <a:pPr lvl="1"/>
            <a:endParaRPr lang="en-US" dirty="0"/>
          </a:p>
        </p:txBody>
      </p:sp>
      <p:sp>
        <p:nvSpPr>
          <p:cNvPr id="5" name="TextBox 4"/>
          <p:cNvSpPr txBox="1"/>
          <p:nvPr/>
        </p:nvSpPr>
        <p:spPr>
          <a:xfrm>
            <a:off x="0" y="6488668"/>
            <a:ext cx="12192000" cy="369332"/>
          </a:xfrm>
          <a:prstGeom prst="rect">
            <a:avLst/>
          </a:prstGeom>
          <a:noFill/>
        </p:spPr>
        <p:txBody>
          <a:bodyPr wrap="square" rtlCol="0">
            <a:spAutoFit/>
          </a:bodyPr>
          <a:lstStyle/>
          <a:p>
            <a:r>
              <a:rPr lang="en-US" dirty="0" smtClean="0"/>
              <a:t>Two-Stream Convolutional Networks for Action Recognition in Videos. </a:t>
            </a:r>
            <a:r>
              <a:rPr lang="en-US" dirty="0" err="1" smtClean="0"/>
              <a:t>Simonyan</a:t>
            </a:r>
            <a:r>
              <a:rPr lang="en-US" dirty="0" smtClean="0"/>
              <a:t> and Zisserman. In </a:t>
            </a:r>
            <a:r>
              <a:rPr lang="en-US" i="1" dirty="0" smtClean="0"/>
              <a:t>NIPS 2014.</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983145075"/>
              </p:ext>
            </p:extLst>
          </p:nvPr>
        </p:nvGraphicFramePr>
        <p:xfrm>
          <a:off x="2032000" y="3378199"/>
          <a:ext cx="8636000" cy="1769535"/>
        </p:xfrm>
        <a:graphic>
          <a:graphicData uri="http://schemas.openxmlformats.org/drawingml/2006/table">
            <a:tbl>
              <a:tblPr firstRow="1" bandRow="1">
                <a:tableStyleId>{5C22544A-7EE6-4342-B048-85BDC9FD1C3A}</a:tableStyleId>
              </a:tblPr>
              <a:tblGrid>
                <a:gridCol w="4318000"/>
                <a:gridCol w="4318000"/>
              </a:tblGrid>
              <a:tr h="589845">
                <a:tc>
                  <a:txBody>
                    <a:bodyPr/>
                    <a:lstStyle/>
                    <a:p>
                      <a:r>
                        <a:rPr lang="en-US" sz="2800" dirty="0" smtClean="0"/>
                        <a:t>Model</a:t>
                      </a:r>
                      <a:endParaRPr lang="en-US" sz="2800" dirty="0"/>
                    </a:p>
                  </a:txBody>
                  <a:tcPr/>
                </a:tc>
                <a:tc>
                  <a:txBody>
                    <a:bodyPr/>
                    <a:lstStyle/>
                    <a:p>
                      <a:r>
                        <a:rPr lang="en-US" sz="2800" dirty="0" smtClean="0"/>
                        <a:t>Accuracy</a:t>
                      </a:r>
                      <a:endParaRPr lang="en-US" sz="2800" dirty="0"/>
                    </a:p>
                  </a:txBody>
                  <a:tcPr/>
                </a:tc>
              </a:tr>
              <a:tr h="589845">
                <a:tc>
                  <a:txBody>
                    <a:bodyPr/>
                    <a:lstStyle/>
                    <a:p>
                      <a:r>
                        <a:rPr lang="en-US" sz="2800" dirty="0" smtClean="0"/>
                        <a:t>Without optical flow</a:t>
                      </a:r>
                      <a:endParaRPr lang="en-US" sz="2800" dirty="0"/>
                    </a:p>
                  </a:txBody>
                  <a:tcPr/>
                </a:tc>
                <a:tc>
                  <a:txBody>
                    <a:bodyPr/>
                    <a:lstStyle/>
                    <a:p>
                      <a:r>
                        <a:rPr lang="en-US" sz="2800" dirty="0" smtClean="0"/>
                        <a:t>73.0%</a:t>
                      </a:r>
                      <a:endParaRPr lang="en-US" sz="2800" dirty="0"/>
                    </a:p>
                  </a:txBody>
                  <a:tcPr/>
                </a:tc>
              </a:tr>
              <a:tr h="589845">
                <a:tc>
                  <a:txBody>
                    <a:bodyPr/>
                    <a:lstStyle/>
                    <a:p>
                      <a:r>
                        <a:rPr lang="en-US" sz="2800" dirty="0" smtClean="0"/>
                        <a:t>With optical flow</a:t>
                      </a:r>
                      <a:endParaRPr lang="en-US" sz="2800" dirty="0"/>
                    </a:p>
                  </a:txBody>
                  <a:tcPr/>
                </a:tc>
                <a:tc>
                  <a:txBody>
                    <a:bodyPr/>
                    <a:lstStyle/>
                    <a:p>
                      <a:r>
                        <a:rPr lang="en-US" sz="2800" b="1" dirty="0" smtClean="0"/>
                        <a:t>88.0%</a:t>
                      </a:r>
                      <a:endParaRPr lang="en-US" sz="2800" b="1" dirty="0"/>
                    </a:p>
                  </a:txBody>
                  <a:tcPr/>
                </a:tc>
              </a:tr>
            </a:tbl>
          </a:graphicData>
        </a:graphic>
      </p:graphicFrame>
    </p:spTree>
    <p:extLst>
      <p:ext uri="{BB962C8B-B14F-4D97-AF65-F5344CB8AC3E}">
        <p14:creationId xmlns:p14="http://schemas.microsoft.com/office/powerpoint/2010/main" val="17137731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Estimating optical flow</a:t>
            </a:r>
            <a:endParaRPr lang="en-US" dirty="0"/>
          </a:p>
        </p:txBody>
      </p:sp>
      <p:sp>
        <p:nvSpPr>
          <p:cNvPr id="3" name="Content Placeholder 2"/>
          <p:cNvSpPr>
            <a:spLocks noGrp="1"/>
          </p:cNvSpPr>
          <p:nvPr>
            <p:ph idx="1"/>
          </p:nvPr>
        </p:nvSpPr>
        <p:spPr/>
        <p:txBody>
          <a:bodyPr/>
          <a:lstStyle/>
          <a:p>
            <a:r>
              <a:rPr lang="en-US" dirty="0" smtClean="0"/>
              <a:t>Yet another correspondence problem!</a:t>
            </a:r>
          </a:p>
          <a:p>
            <a:r>
              <a:rPr lang="en-US" dirty="0" smtClean="0"/>
              <a:t>But:</a:t>
            </a:r>
          </a:p>
          <a:p>
            <a:pPr lvl="1"/>
            <a:r>
              <a:rPr lang="en-US" dirty="0" smtClean="0"/>
              <a:t>Bad: scene can move</a:t>
            </a:r>
          </a:p>
          <a:p>
            <a:pPr lvl="1"/>
            <a:r>
              <a:rPr lang="en-US" dirty="0" smtClean="0"/>
              <a:t>Good: changes are usually small (classic optical flow problem: &lt;1 pixel)</a:t>
            </a:r>
          </a:p>
          <a:p>
            <a:endParaRPr lang="en-US" dirty="0"/>
          </a:p>
        </p:txBody>
      </p:sp>
    </p:spTree>
    <p:extLst>
      <p:ext uri="{BB962C8B-B14F-4D97-AF65-F5344CB8AC3E}">
        <p14:creationId xmlns:p14="http://schemas.microsoft.com/office/powerpoint/2010/main" val="9800955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56000" y="3911600"/>
            <a:ext cx="4944533" cy="89746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Optical flow constraint equation</a:t>
            </a:r>
            <a:endParaRPr lang="en-US" dirty="0"/>
          </a:p>
        </p:txBody>
      </p:sp>
      <p:sp>
        <p:nvSpPr>
          <p:cNvPr id="3" name="Content Placeholder 2"/>
          <p:cNvSpPr>
            <a:spLocks noGrp="1"/>
          </p:cNvSpPr>
          <p:nvPr>
            <p:ph idx="1"/>
          </p:nvPr>
        </p:nvSpPr>
        <p:spPr>
          <a:xfrm>
            <a:off x="838200" y="1825625"/>
            <a:ext cx="10515600" cy="2085975"/>
          </a:xfrm>
        </p:spPr>
        <p:txBody>
          <a:bodyPr/>
          <a:lstStyle/>
          <a:p>
            <a:r>
              <a:rPr lang="en-US" dirty="0" smtClean="0"/>
              <a:t>Image intensity </a:t>
            </a:r>
            <a:r>
              <a:rPr lang="en-US" i="1" dirty="0" smtClean="0"/>
              <a:t>continuous </a:t>
            </a:r>
            <a:r>
              <a:rPr lang="en-US" dirty="0" smtClean="0"/>
              <a:t>function of x, y, t</a:t>
            </a:r>
          </a:p>
          <a:p>
            <a:r>
              <a:rPr lang="en-US" dirty="0" smtClean="0"/>
              <a:t>In time </a:t>
            </a:r>
            <a:r>
              <a:rPr lang="en-US" dirty="0" err="1" smtClean="0"/>
              <a:t>dt</a:t>
            </a:r>
            <a:r>
              <a:rPr lang="en-US" dirty="0" smtClean="0"/>
              <a:t>, pixel (</a:t>
            </a:r>
            <a:r>
              <a:rPr lang="en-US" dirty="0" err="1" smtClean="0"/>
              <a:t>x,y,t</a:t>
            </a:r>
            <a:r>
              <a:rPr lang="en-US" dirty="0" smtClean="0"/>
              <a:t>) moves to (x + dx, y + </a:t>
            </a:r>
            <a:r>
              <a:rPr lang="en-US" dirty="0" err="1" smtClean="0"/>
              <a:t>dy</a:t>
            </a:r>
            <a:r>
              <a:rPr lang="en-US" dirty="0" smtClean="0"/>
              <a:t>, t + </a:t>
            </a:r>
            <a:r>
              <a:rPr lang="en-US" dirty="0" err="1" smtClean="0"/>
              <a:t>dt</a:t>
            </a:r>
            <a:r>
              <a:rPr lang="en-US" dirty="0" smtClean="0"/>
              <a:t>)</a:t>
            </a:r>
          </a:p>
          <a:p>
            <a:r>
              <a:rPr lang="en-US" dirty="0" smtClean="0"/>
              <a:t>Want:  I(</a:t>
            </a:r>
            <a:r>
              <a:rPr lang="en-US" dirty="0" err="1" smtClean="0"/>
              <a:t>x+dx</a:t>
            </a:r>
            <a:r>
              <a:rPr lang="en-US" dirty="0" smtClean="0"/>
              <a:t>, y + </a:t>
            </a:r>
            <a:r>
              <a:rPr lang="en-US" dirty="0" err="1" smtClean="0"/>
              <a:t>dy</a:t>
            </a:r>
            <a:r>
              <a:rPr lang="en-US" dirty="0" smtClean="0"/>
              <a:t>, </a:t>
            </a:r>
            <a:r>
              <a:rPr lang="en-US" dirty="0" err="1" smtClean="0"/>
              <a:t>t+dt</a:t>
            </a:r>
            <a:r>
              <a:rPr lang="en-US" dirty="0" smtClean="0"/>
              <a:t>) </a:t>
            </a:r>
            <a:r>
              <a:rPr lang="en-US" dirty="0"/>
              <a:t>=</a:t>
            </a:r>
            <a:r>
              <a:rPr lang="en-US" dirty="0" smtClean="0"/>
              <a:t> I(</a:t>
            </a:r>
            <a:r>
              <a:rPr lang="en-US" dirty="0" err="1" smtClean="0"/>
              <a:t>x,y,t</a:t>
            </a:r>
            <a:r>
              <a:rPr lang="en-US" dirty="0" smtClean="0"/>
              <a:t>)</a:t>
            </a:r>
          </a:p>
          <a:p>
            <a:endParaRPr lang="en-US" baseline="30000" dirty="0"/>
          </a:p>
        </p:txBody>
      </p:sp>
      <p:pic>
        <p:nvPicPr>
          <p:cNvPr id="4" name="Picture 3"/>
          <p:cNvPicPr>
            <a:picLocks noChangeAspect="1"/>
          </p:cNvPicPr>
          <p:nvPr/>
        </p:nvPicPr>
        <p:blipFill>
          <a:blip r:embed="rId2"/>
          <a:stretch>
            <a:fillRect/>
          </a:stretch>
        </p:blipFill>
        <p:spPr>
          <a:xfrm>
            <a:off x="4279900" y="4165600"/>
            <a:ext cx="3632200" cy="457200"/>
          </a:xfrm>
          <a:prstGeom prst="rect">
            <a:avLst/>
          </a:prstGeom>
          <a:ln>
            <a:noFill/>
          </a:ln>
        </p:spPr>
      </p:pic>
    </p:spTree>
    <p:extLst>
      <p:ext uri="{BB962C8B-B14F-4D97-AF65-F5344CB8AC3E}">
        <p14:creationId xmlns:p14="http://schemas.microsoft.com/office/powerpoint/2010/main" val="20594417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Lucas-</a:t>
            </a:r>
            <a:r>
              <a:rPr lang="en-US" dirty="0" err="1" smtClean="0"/>
              <a:t>Kanade</a:t>
            </a:r>
            <a:endParaRPr lang="en-US" dirty="0"/>
          </a:p>
        </p:txBody>
      </p:sp>
      <p:sp>
        <p:nvSpPr>
          <p:cNvPr id="3" name="Content Placeholder 2"/>
          <p:cNvSpPr>
            <a:spLocks noGrp="1"/>
          </p:cNvSpPr>
          <p:nvPr>
            <p:ph idx="1"/>
          </p:nvPr>
        </p:nvSpPr>
        <p:spPr>
          <a:xfrm>
            <a:off x="838200" y="1825625"/>
            <a:ext cx="10515600" cy="985308"/>
          </a:xfrm>
        </p:spPr>
        <p:txBody>
          <a:bodyPr>
            <a:normAutofit lnSpcReduction="10000"/>
          </a:bodyPr>
          <a:lstStyle/>
          <a:p>
            <a:r>
              <a:rPr lang="en-US" dirty="0" smtClean="0"/>
              <a:t>Assume all pixels in patch have the same flow</a:t>
            </a:r>
          </a:p>
          <a:p>
            <a:r>
              <a:rPr lang="en-US" dirty="0" smtClean="0"/>
              <a:t>Corners again!</a:t>
            </a:r>
          </a:p>
          <a:p>
            <a:endParaRPr lang="en-US" dirty="0"/>
          </a:p>
        </p:txBody>
      </p:sp>
      <p:pic>
        <p:nvPicPr>
          <p:cNvPr id="4" name="Picture 3"/>
          <p:cNvPicPr>
            <a:picLocks noChangeAspect="1"/>
          </p:cNvPicPr>
          <p:nvPr/>
        </p:nvPicPr>
        <p:blipFill>
          <a:blip r:embed="rId2"/>
          <a:stretch>
            <a:fillRect/>
          </a:stretch>
        </p:blipFill>
        <p:spPr>
          <a:xfrm>
            <a:off x="1555750" y="3395133"/>
            <a:ext cx="9080500" cy="1930400"/>
          </a:xfrm>
          <a:prstGeom prst="rect">
            <a:avLst/>
          </a:prstGeom>
        </p:spPr>
      </p:pic>
    </p:spTree>
    <p:extLst>
      <p:ext uri="{BB962C8B-B14F-4D97-AF65-F5344CB8AC3E}">
        <p14:creationId xmlns:p14="http://schemas.microsoft.com/office/powerpoint/2010/main" val="6693355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Horn-</a:t>
            </a:r>
            <a:r>
              <a:rPr lang="en-US" dirty="0" err="1" smtClean="0"/>
              <a:t>Schunk</a:t>
            </a:r>
            <a:endParaRPr lang="en-US" dirty="0"/>
          </a:p>
        </p:txBody>
      </p:sp>
      <p:pic>
        <p:nvPicPr>
          <p:cNvPr id="4" name="Picture 3"/>
          <p:cNvPicPr>
            <a:picLocks noChangeAspect="1"/>
          </p:cNvPicPr>
          <p:nvPr/>
        </p:nvPicPr>
        <p:blipFill>
          <a:blip r:embed="rId2"/>
          <a:stretch>
            <a:fillRect/>
          </a:stretch>
        </p:blipFill>
        <p:spPr>
          <a:xfrm>
            <a:off x="1968500" y="2076450"/>
            <a:ext cx="8255000" cy="469900"/>
          </a:xfrm>
          <a:prstGeom prst="rect">
            <a:avLst/>
          </a:prstGeom>
        </p:spPr>
      </p:pic>
      <p:pic>
        <p:nvPicPr>
          <p:cNvPr id="10" name="Picture 9"/>
          <p:cNvPicPr>
            <a:picLocks noChangeAspect="1"/>
          </p:cNvPicPr>
          <p:nvPr/>
        </p:nvPicPr>
        <p:blipFill>
          <a:blip r:embed="rId3"/>
          <a:stretch>
            <a:fillRect/>
          </a:stretch>
        </p:blipFill>
        <p:spPr>
          <a:xfrm>
            <a:off x="118533" y="3322562"/>
            <a:ext cx="9849559" cy="1266372"/>
          </a:xfrm>
          <a:prstGeom prst="rect">
            <a:avLst/>
          </a:prstGeom>
        </p:spPr>
      </p:pic>
      <p:sp>
        <p:nvSpPr>
          <p:cNvPr id="11" name="Left Arrow Callout 10"/>
          <p:cNvSpPr/>
          <p:nvPr/>
        </p:nvSpPr>
        <p:spPr>
          <a:xfrm>
            <a:off x="10113433" y="3275391"/>
            <a:ext cx="1731433" cy="775305"/>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Data</a:t>
            </a:r>
            <a:endParaRPr lang="en-US"/>
          </a:p>
        </p:txBody>
      </p:sp>
      <p:sp>
        <p:nvSpPr>
          <p:cNvPr id="12" name="Left Arrow Callout 11"/>
          <p:cNvSpPr/>
          <p:nvPr/>
        </p:nvSpPr>
        <p:spPr>
          <a:xfrm>
            <a:off x="5740400" y="4050696"/>
            <a:ext cx="2048933" cy="775305"/>
          </a:xfrm>
          <a:prstGeom prst="leftArrowCallout">
            <a:avLst>
              <a:gd name="adj1" fmla="val 25000"/>
              <a:gd name="adj2" fmla="val 25000"/>
              <a:gd name="adj3" fmla="val 25000"/>
              <a:gd name="adj4" fmla="val 696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Smoothness</a:t>
            </a:r>
            <a:endParaRPr lang="en-US" dirty="0"/>
          </a:p>
        </p:txBody>
      </p:sp>
    </p:spTree>
    <p:extLst>
      <p:ext uri="{BB962C8B-B14F-4D97-AF65-F5344CB8AC3E}">
        <p14:creationId xmlns:p14="http://schemas.microsoft.com/office/powerpoint/2010/main" val="39997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Dense correspondence</a:t>
            </a:r>
            <a:endParaRPr lang="en-US" dirty="0"/>
          </a:p>
        </p:txBody>
      </p:sp>
      <p:sp>
        <p:nvSpPr>
          <p:cNvPr id="3" name="Content Placeholder 2"/>
          <p:cNvSpPr>
            <a:spLocks noGrp="1"/>
          </p:cNvSpPr>
          <p:nvPr>
            <p:ph idx="1"/>
          </p:nvPr>
        </p:nvSpPr>
        <p:spPr/>
        <p:txBody>
          <a:bodyPr/>
          <a:lstStyle/>
          <a:p>
            <a:r>
              <a:rPr lang="en-US" dirty="0" smtClean="0"/>
              <a:t>Only correspondence at interest points?</a:t>
            </a:r>
          </a:p>
          <a:p>
            <a:r>
              <a:rPr lang="en-US" dirty="0" smtClean="0"/>
              <a:t>Setup: assume rectified images</a:t>
            </a:r>
          </a:p>
          <a:p>
            <a:pPr lvl="1"/>
            <a:r>
              <a:rPr lang="en-US" dirty="0" smtClean="0"/>
              <a:t>Correspondence only along scan-lines</a:t>
            </a:r>
          </a:p>
          <a:p>
            <a:pPr lvl="1"/>
            <a:r>
              <a:rPr lang="en-US" dirty="0" smtClean="0"/>
              <a:t>Can be represented using disparity</a:t>
            </a:r>
            <a:endParaRPr lang="en-US" dirty="0"/>
          </a:p>
        </p:txBody>
      </p:sp>
    </p:spTree>
    <p:extLst>
      <p:ext uri="{BB962C8B-B14F-4D97-AF65-F5344CB8AC3E}">
        <p14:creationId xmlns:p14="http://schemas.microsoft.com/office/powerpoint/2010/main" val="2384509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Horn-</a:t>
            </a:r>
            <a:r>
              <a:rPr lang="en-US" dirty="0" err="1" smtClean="0"/>
              <a:t>Schunk</a:t>
            </a:r>
            <a:endParaRPr lang="en-US" dirty="0"/>
          </a:p>
        </p:txBody>
      </p:sp>
      <p:pic>
        <p:nvPicPr>
          <p:cNvPr id="4" name="Picture 3"/>
          <p:cNvPicPr>
            <a:picLocks noChangeAspect="1"/>
          </p:cNvPicPr>
          <p:nvPr/>
        </p:nvPicPr>
        <p:blipFill>
          <a:blip r:embed="rId2"/>
          <a:stretch>
            <a:fillRect/>
          </a:stretch>
        </p:blipFill>
        <p:spPr>
          <a:xfrm>
            <a:off x="1968500" y="2076450"/>
            <a:ext cx="8255000" cy="469900"/>
          </a:xfrm>
          <a:prstGeom prst="rect">
            <a:avLst/>
          </a:prstGeom>
        </p:spPr>
      </p:pic>
      <p:sp>
        <p:nvSpPr>
          <p:cNvPr id="6" name="Up Arrow Callout 5"/>
          <p:cNvSpPr/>
          <p:nvPr/>
        </p:nvSpPr>
        <p:spPr>
          <a:xfrm>
            <a:off x="3149600" y="4080933"/>
            <a:ext cx="1964267" cy="1086379"/>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Data</a:t>
            </a:r>
            <a:endParaRPr lang="en-US" dirty="0"/>
          </a:p>
        </p:txBody>
      </p:sp>
      <p:sp>
        <p:nvSpPr>
          <p:cNvPr id="8" name="Up Arrow Callout 7"/>
          <p:cNvSpPr/>
          <p:nvPr/>
        </p:nvSpPr>
        <p:spPr>
          <a:xfrm>
            <a:off x="7603067" y="4080933"/>
            <a:ext cx="1964267" cy="1086379"/>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Smoothness</a:t>
            </a:r>
            <a:endParaRPr lang="en-US" dirty="0"/>
          </a:p>
        </p:txBody>
      </p:sp>
      <p:pic>
        <p:nvPicPr>
          <p:cNvPr id="9" name="Picture 8"/>
          <p:cNvPicPr>
            <a:picLocks noChangeAspect="1"/>
          </p:cNvPicPr>
          <p:nvPr/>
        </p:nvPicPr>
        <p:blipFill>
          <a:blip r:embed="rId3"/>
          <a:stretch>
            <a:fillRect/>
          </a:stretch>
        </p:blipFill>
        <p:spPr>
          <a:xfrm>
            <a:off x="215900" y="2921000"/>
            <a:ext cx="11760200" cy="1016000"/>
          </a:xfrm>
          <a:prstGeom prst="rect">
            <a:avLst/>
          </a:prstGeom>
        </p:spPr>
      </p:pic>
    </p:spTree>
    <p:extLst>
      <p:ext uri="{BB962C8B-B14F-4D97-AF65-F5344CB8AC3E}">
        <p14:creationId xmlns:p14="http://schemas.microsoft.com/office/powerpoint/2010/main" val="85585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Variational</a:t>
            </a:r>
            <a:r>
              <a:rPr lang="en-US" dirty="0" smtClean="0"/>
              <a:t> minimization</a:t>
            </a:r>
            <a:endParaRPr lang="en-US" dirty="0"/>
          </a:p>
        </p:txBody>
      </p:sp>
      <p:sp>
        <p:nvSpPr>
          <p:cNvPr id="3" name="Content Placeholder 2"/>
          <p:cNvSpPr>
            <a:spLocks noGrp="1"/>
          </p:cNvSpPr>
          <p:nvPr>
            <p:ph idx="1"/>
          </p:nvPr>
        </p:nvSpPr>
        <p:spPr/>
        <p:txBody>
          <a:bodyPr/>
          <a:lstStyle/>
          <a:p>
            <a:r>
              <a:rPr lang="en-US" dirty="0" smtClean="0"/>
              <a:t>u and v are </a:t>
            </a:r>
            <a:r>
              <a:rPr lang="en-US" i="1" dirty="0" smtClean="0"/>
              <a:t>functions</a:t>
            </a:r>
          </a:p>
          <a:p>
            <a:r>
              <a:rPr lang="en-US" dirty="0" smtClean="0"/>
              <a:t>Euler-</a:t>
            </a:r>
            <a:r>
              <a:rPr lang="en-US" dirty="0" err="1" smtClean="0"/>
              <a:t>lagrange</a:t>
            </a:r>
            <a:r>
              <a:rPr lang="en-US" dirty="0" smtClean="0"/>
              <a:t> equations</a:t>
            </a:r>
          </a:p>
          <a:p>
            <a:pPr lvl="1"/>
            <a:r>
              <a:rPr lang="en-US" dirty="0" smtClean="0"/>
              <a:t>Similar to “gradient=0”</a:t>
            </a:r>
          </a:p>
          <a:p>
            <a:pPr lvl="1"/>
            <a:endParaRPr lang="en-US" dirty="0"/>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endParaRPr lang="en-US" dirty="0"/>
          </a:p>
        </p:txBody>
      </p:sp>
      <p:pic>
        <p:nvPicPr>
          <p:cNvPr id="5" name="Picture 4"/>
          <p:cNvPicPr>
            <a:picLocks noChangeAspect="1"/>
          </p:cNvPicPr>
          <p:nvPr/>
        </p:nvPicPr>
        <p:blipFill>
          <a:blip r:embed="rId2"/>
          <a:stretch>
            <a:fillRect/>
          </a:stretch>
        </p:blipFill>
        <p:spPr>
          <a:xfrm>
            <a:off x="1883833" y="3276600"/>
            <a:ext cx="3171825" cy="685800"/>
          </a:xfrm>
          <a:prstGeom prst="rect">
            <a:avLst/>
          </a:prstGeom>
        </p:spPr>
      </p:pic>
      <p:pic>
        <p:nvPicPr>
          <p:cNvPr id="6" name="Picture 5"/>
          <p:cNvPicPr>
            <a:picLocks noChangeAspect="1"/>
          </p:cNvPicPr>
          <p:nvPr/>
        </p:nvPicPr>
        <p:blipFill>
          <a:blip r:embed="rId3"/>
          <a:stretch>
            <a:fillRect/>
          </a:stretch>
        </p:blipFill>
        <p:spPr>
          <a:xfrm>
            <a:off x="1883833" y="4359275"/>
            <a:ext cx="2400300" cy="787450"/>
          </a:xfrm>
          <a:prstGeom prst="rect">
            <a:avLst/>
          </a:prstGeom>
        </p:spPr>
      </p:pic>
    </p:spTree>
    <p:extLst>
      <p:ext uri="{BB962C8B-B14F-4D97-AF65-F5344CB8AC3E}">
        <p14:creationId xmlns:p14="http://schemas.microsoft.com/office/powerpoint/2010/main" val="17232951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Variational</a:t>
            </a:r>
            <a:r>
              <a:rPr lang="en-US" dirty="0" smtClean="0"/>
              <a:t> minimization</a:t>
            </a:r>
            <a:endParaRPr lang="en-US" dirty="0"/>
          </a:p>
        </p:txBody>
      </p:sp>
      <p:pic>
        <p:nvPicPr>
          <p:cNvPr id="4" name="Picture 3"/>
          <p:cNvPicPr>
            <a:picLocks noChangeAspect="1"/>
          </p:cNvPicPr>
          <p:nvPr/>
        </p:nvPicPr>
        <p:blipFill>
          <a:blip r:embed="rId2"/>
          <a:stretch>
            <a:fillRect/>
          </a:stretch>
        </p:blipFill>
        <p:spPr>
          <a:xfrm>
            <a:off x="5573182" y="2006600"/>
            <a:ext cx="5780618" cy="758114"/>
          </a:xfrm>
          <a:prstGeom prst="rect">
            <a:avLst/>
          </a:prstGeom>
        </p:spPr>
      </p:pic>
      <p:pic>
        <p:nvPicPr>
          <p:cNvPr id="5" name="Picture 4"/>
          <p:cNvPicPr>
            <a:picLocks noChangeAspect="1"/>
          </p:cNvPicPr>
          <p:nvPr/>
        </p:nvPicPr>
        <p:blipFill>
          <a:blip r:embed="rId3"/>
          <a:stretch>
            <a:fillRect/>
          </a:stretch>
        </p:blipFill>
        <p:spPr>
          <a:xfrm>
            <a:off x="6214533" y="3010136"/>
            <a:ext cx="4356102" cy="871221"/>
          </a:xfrm>
          <a:prstGeom prst="rect">
            <a:avLst/>
          </a:prstGeom>
        </p:spPr>
      </p:pic>
      <p:pic>
        <p:nvPicPr>
          <p:cNvPr id="6" name="Picture 5"/>
          <p:cNvPicPr>
            <a:picLocks noChangeAspect="1"/>
          </p:cNvPicPr>
          <p:nvPr/>
        </p:nvPicPr>
        <p:blipFill>
          <a:blip r:embed="rId4"/>
          <a:stretch>
            <a:fillRect/>
          </a:stretch>
        </p:blipFill>
        <p:spPr>
          <a:xfrm>
            <a:off x="376769" y="2006600"/>
            <a:ext cx="3171825" cy="685800"/>
          </a:xfrm>
          <a:prstGeom prst="rect">
            <a:avLst/>
          </a:prstGeom>
        </p:spPr>
      </p:pic>
      <p:pic>
        <p:nvPicPr>
          <p:cNvPr id="7" name="Picture 6"/>
          <p:cNvPicPr>
            <a:picLocks noChangeAspect="1"/>
          </p:cNvPicPr>
          <p:nvPr/>
        </p:nvPicPr>
        <p:blipFill>
          <a:blip r:embed="rId5"/>
          <a:stretch>
            <a:fillRect/>
          </a:stretch>
        </p:blipFill>
        <p:spPr>
          <a:xfrm>
            <a:off x="376769" y="3089275"/>
            <a:ext cx="2400300" cy="787450"/>
          </a:xfrm>
          <a:prstGeom prst="rect">
            <a:avLst/>
          </a:prstGeom>
        </p:spPr>
      </p:pic>
      <p:pic>
        <p:nvPicPr>
          <p:cNvPr id="9" name="Picture 8"/>
          <p:cNvPicPr>
            <a:picLocks noChangeAspect="1"/>
          </p:cNvPicPr>
          <p:nvPr/>
        </p:nvPicPr>
        <p:blipFill>
          <a:blip r:embed="rId6"/>
          <a:stretch>
            <a:fillRect/>
          </a:stretch>
        </p:blipFill>
        <p:spPr>
          <a:xfrm>
            <a:off x="6214533" y="4126779"/>
            <a:ext cx="4356102" cy="885638"/>
          </a:xfrm>
          <a:prstGeom prst="rect">
            <a:avLst/>
          </a:prstGeom>
        </p:spPr>
      </p:pic>
    </p:spTree>
    <p:extLst>
      <p:ext uri="{BB962C8B-B14F-4D97-AF65-F5344CB8AC3E}">
        <p14:creationId xmlns:p14="http://schemas.microsoft.com/office/powerpoint/2010/main" val="1268108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MPI-Sintel</a:t>
            </a:r>
            <a:endParaRPr lang="en-US" dirty="0"/>
          </a:p>
        </p:txBody>
      </p:sp>
      <p:sp>
        <p:nvSpPr>
          <p:cNvPr id="4" name="Content Placeholder 3"/>
          <p:cNvSpPr>
            <a:spLocks noGrp="1"/>
          </p:cNvSpPr>
          <p:nvPr>
            <p:ph sz="half" idx="1"/>
          </p:nvPr>
        </p:nvSpPr>
        <p:spPr/>
        <p:txBody>
          <a:bodyPr/>
          <a:lstStyle/>
          <a:p>
            <a:r>
              <a:rPr lang="en-US" dirty="0" smtClean="0"/>
              <a:t>Open-source animated movie “Sintel”</a:t>
            </a:r>
          </a:p>
          <a:p>
            <a:r>
              <a:rPr lang="en-US" dirty="0" smtClean="0"/>
              <a:t>“Naturalistic” video</a:t>
            </a:r>
          </a:p>
          <a:p>
            <a:r>
              <a:rPr lang="en-US" dirty="0" smtClean="0"/>
              <a:t>Ground truth optical flow</a:t>
            </a:r>
          </a:p>
          <a:p>
            <a:r>
              <a:rPr lang="en-US" dirty="0" smtClean="0"/>
              <a:t>Large motions</a:t>
            </a:r>
          </a:p>
          <a:p>
            <a:r>
              <a:rPr lang="en-US" dirty="0" smtClean="0"/>
              <a:t>Complex scenes</a:t>
            </a:r>
            <a:endParaRPr lang="en-US" dirty="0"/>
          </a:p>
        </p:txBody>
      </p:sp>
      <p:pic>
        <p:nvPicPr>
          <p:cNvPr id="6" name="Picture 5"/>
          <p:cNvPicPr>
            <a:picLocks noChangeAspect="1"/>
          </p:cNvPicPr>
          <p:nvPr/>
        </p:nvPicPr>
        <p:blipFill>
          <a:blip r:embed="rId2"/>
          <a:stretch>
            <a:fillRect/>
          </a:stretch>
        </p:blipFill>
        <p:spPr>
          <a:xfrm>
            <a:off x="5317065" y="1422400"/>
            <a:ext cx="6256867" cy="4052375"/>
          </a:xfrm>
          <a:prstGeom prst="rect">
            <a:avLst/>
          </a:prstGeom>
        </p:spPr>
      </p:pic>
    </p:spTree>
    <p:extLst>
      <p:ext uri="{BB962C8B-B14F-4D97-AF65-F5344CB8AC3E}">
        <p14:creationId xmlns:p14="http://schemas.microsoft.com/office/powerpoint/2010/main" val="6741064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MPI-Sintel results</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733" y="1883833"/>
            <a:ext cx="4563609" cy="1943099"/>
          </a:xfrm>
          <a:prstGeom prst="rect">
            <a:avLst/>
          </a:prstGeom>
        </p:spPr>
      </p:pic>
      <p:pic>
        <p:nvPicPr>
          <p:cNvPr id="8" name="Picture 7"/>
          <p:cNvPicPr>
            <a:picLocks noChangeAspect="1"/>
          </p:cNvPicPr>
          <p:nvPr/>
        </p:nvPicPr>
        <p:blipFill>
          <a:blip r:embed="rId3"/>
          <a:stretch>
            <a:fillRect/>
          </a:stretch>
        </p:blipFill>
        <p:spPr>
          <a:xfrm>
            <a:off x="740870" y="4229761"/>
            <a:ext cx="5249333" cy="2235068"/>
          </a:xfrm>
          <a:prstGeom prst="rect">
            <a:avLst/>
          </a:prstGeom>
        </p:spPr>
      </p:pic>
      <p:pic>
        <p:nvPicPr>
          <p:cNvPr id="9" name="Picture 8"/>
          <p:cNvPicPr>
            <a:picLocks noChangeAspect="1"/>
          </p:cNvPicPr>
          <p:nvPr/>
        </p:nvPicPr>
        <p:blipFill>
          <a:blip r:embed="rId4"/>
          <a:stretch>
            <a:fillRect/>
          </a:stretch>
        </p:blipFill>
        <p:spPr>
          <a:xfrm>
            <a:off x="6383867" y="2630519"/>
            <a:ext cx="5619847" cy="2392825"/>
          </a:xfrm>
          <a:prstGeom prst="rect">
            <a:avLst/>
          </a:prstGeom>
        </p:spPr>
      </p:pic>
    </p:spTree>
    <p:extLst>
      <p:ext uri="{BB962C8B-B14F-4D97-AF65-F5344CB8AC3E}">
        <p14:creationId xmlns:p14="http://schemas.microsoft.com/office/powerpoint/2010/main" val="5089894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Optical flow with large displacements</a:t>
            </a:r>
            <a:endParaRPr lang="en-US" dirty="0"/>
          </a:p>
        </p:txBody>
      </p:sp>
      <p:sp>
        <p:nvSpPr>
          <p:cNvPr id="3" name="Content Placeholder 2"/>
          <p:cNvSpPr>
            <a:spLocks noGrp="1"/>
          </p:cNvSpPr>
          <p:nvPr>
            <p:ph idx="1"/>
          </p:nvPr>
        </p:nvSpPr>
        <p:spPr>
          <a:xfrm>
            <a:off x="838200" y="1825624"/>
            <a:ext cx="10515600" cy="2339975"/>
          </a:xfrm>
        </p:spPr>
        <p:txBody>
          <a:bodyPr>
            <a:normAutofit lnSpcReduction="10000"/>
          </a:bodyPr>
          <a:lstStyle/>
          <a:p>
            <a:r>
              <a:rPr lang="en-US" dirty="0" smtClean="0"/>
              <a:t>Optical flow constraint equation assumes differential optical flow</a:t>
            </a:r>
          </a:p>
          <a:p>
            <a:r>
              <a:rPr lang="en-US" dirty="0" smtClean="0"/>
              <a:t>“Large displacement”?</a:t>
            </a:r>
          </a:p>
          <a:p>
            <a:r>
              <a:rPr lang="en-US" dirty="0" smtClean="0"/>
              <a:t>Key idea: reducing resolution reduces displacement</a:t>
            </a:r>
          </a:p>
          <a:p>
            <a:r>
              <a:rPr lang="en-US" dirty="0" smtClean="0"/>
              <a:t>Reduce resolution, then </a:t>
            </a:r>
            <a:r>
              <a:rPr lang="en-US" dirty="0" err="1" smtClean="0"/>
              <a:t>upsample</a:t>
            </a:r>
            <a:r>
              <a:rPr lang="en-US" dirty="0" smtClean="0"/>
              <a:t>?</a:t>
            </a:r>
          </a:p>
          <a:p>
            <a:pPr lvl="1"/>
            <a:r>
              <a:rPr lang="en-US" dirty="0" smtClean="0"/>
              <a:t>will lose fine details</a:t>
            </a:r>
          </a:p>
          <a:p>
            <a:endParaRPr lang="en-US" dirty="0"/>
          </a:p>
        </p:txBody>
      </p:sp>
      <p:grpSp>
        <p:nvGrpSpPr>
          <p:cNvPr id="27" name="Group 26"/>
          <p:cNvGrpSpPr/>
          <p:nvPr/>
        </p:nvGrpSpPr>
        <p:grpSpPr>
          <a:xfrm>
            <a:off x="54995" y="4452935"/>
            <a:ext cx="11137938" cy="2312431"/>
            <a:chOff x="54995" y="4452935"/>
            <a:chExt cx="11137938" cy="231243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95" y="4452935"/>
              <a:ext cx="4563609" cy="1943099"/>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1334" y="4452936"/>
              <a:ext cx="2963334" cy="1261732"/>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398" y="4452935"/>
              <a:ext cx="1988502" cy="846667"/>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9211" y="4452935"/>
              <a:ext cx="1273722" cy="542327"/>
            </a:xfrm>
            <a:prstGeom prst="rect">
              <a:avLst/>
            </a:prstGeom>
          </p:spPr>
        </p:pic>
        <p:cxnSp>
          <p:nvCxnSpPr>
            <p:cNvPr id="9" name="Straight Arrow Connector 8"/>
            <p:cNvCxnSpPr/>
            <p:nvPr/>
          </p:nvCxnSpPr>
          <p:spPr>
            <a:xfrm flipV="1">
              <a:off x="1371600" y="5960532"/>
              <a:ext cx="16933" cy="435502"/>
            </a:xfrm>
            <a:prstGeom prst="straightConnector1">
              <a:avLst/>
            </a:prstGeom>
            <a:ln w="38100">
              <a:solidFill>
                <a:srgbClr val="FFFF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571067" y="5424484"/>
              <a:ext cx="16933" cy="290184"/>
            </a:xfrm>
            <a:prstGeom prst="straightConnector1">
              <a:avLst/>
            </a:prstGeom>
            <a:ln w="38100">
              <a:solidFill>
                <a:srgbClr val="FFFF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8398934" y="5083802"/>
              <a:ext cx="0" cy="164592"/>
            </a:xfrm>
            <a:prstGeom prst="straightConnector1">
              <a:avLst/>
            </a:prstGeom>
            <a:ln w="38100">
              <a:solidFill>
                <a:srgbClr val="FFFF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10261600" y="4876268"/>
              <a:ext cx="1" cy="91440"/>
            </a:xfrm>
            <a:prstGeom prst="straightConnector1">
              <a:avLst/>
            </a:prstGeom>
            <a:ln w="38100">
              <a:solidFill>
                <a:srgbClr val="FFFF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858471" y="6396034"/>
              <a:ext cx="427529" cy="369332"/>
            </a:xfrm>
            <a:prstGeom prst="rect">
              <a:avLst/>
            </a:prstGeom>
            <a:noFill/>
          </p:spPr>
          <p:txBody>
            <a:bodyPr wrap="square" rtlCol="0">
              <a:spAutoFit/>
            </a:bodyPr>
            <a:lstStyle/>
            <a:p>
              <a:r>
                <a:rPr lang="en-US" dirty="0" smtClean="0"/>
                <a:t>27</a:t>
              </a:r>
              <a:endParaRPr lang="en-US" dirty="0"/>
            </a:p>
          </p:txBody>
        </p:sp>
        <p:sp>
          <p:nvSpPr>
            <p:cNvPr id="21" name="TextBox 20"/>
            <p:cNvSpPr txBox="1"/>
            <p:nvPr/>
          </p:nvSpPr>
          <p:spPr>
            <a:xfrm>
              <a:off x="5935210" y="5714668"/>
              <a:ext cx="421396" cy="369332"/>
            </a:xfrm>
            <a:prstGeom prst="rect">
              <a:avLst/>
            </a:prstGeom>
            <a:noFill/>
          </p:spPr>
          <p:txBody>
            <a:bodyPr wrap="square" rtlCol="0">
              <a:spAutoFit/>
            </a:bodyPr>
            <a:lstStyle/>
            <a:p>
              <a:r>
                <a:rPr lang="en-US" dirty="0" smtClean="0"/>
                <a:t>13</a:t>
              </a:r>
              <a:endParaRPr lang="en-US" dirty="0"/>
            </a:p>
          </p:txBody>
        </p:sp>
        <p:sp>
          <p:nvSpPr>
            <p:cNvPr id="22" name="TextBox 21"/>
            <p:cNvSpPr txBox="1"/>
            <p:nvPr/>
          </p:nvSpPr>
          <p:spPr>
            <a:xfrm>
              <a:off x="8593744" y="5291873"/>
              <a:ext cx="363989" cy="369332"/>
            </a:xfrm>
            <a:prstGeom prst="rect">
              <a:avLst/>
            </a:prstGeom>
            <a:noFill/>
          </p:spPr>
          <p:txBody>
            <a:bodyPr wrap="square" rtlCol="0">
              <a:spAutoFit/>
            </a:bodyPr>
            <a:lstStyle/>
            <a:p>
              <a:r>
                <a:rPr lang="en-US" dirty="0" smtClean="0"/>
                <a:t>6</a:t>
              </a:r>
              <a:endParaRPr lang="en-US" dirty="0"/>
            </a:p>
          </p:txBody>
        </p:sp>
        <p:sp>
          <p:nvSpPr>
            <p:cNvPr id="23" name="TextBox 22"/>
            <p:cNvSpPr txBox="1"/>
            <p:nvPr/>
          </p:nvSpPr>
          <p:spPr>
            <a:xfrm>
              <a:off x="10445935" y="4957016"/>
              <a:ext cx="259042" cy="369332"/>
            </a:xfrm>
            <a:prstGeom prst="rect">
              <a:avLst/>
            </a:prstGeom>
            <a:noFill/>
          </p:spPr>
          <p:txBody>
            <a:bodyPr wrap="square" rtlCol="0">
              <a:spAutoFit/>
            </a:bodyPr>
            <a:lstStyle/>
            <a:p>
              <a:r>
                <a:rPr lang="en-US" dirty="0" smtClean="0"/>
                <a:t>3</a:t>
              </a:r>
              <a:endParaRPr lang="en-US" dirty="0"/>
            </a:p>
          </p:txBody>
        </p:sp>
      </p:grpSp>
      <p:sp>
        <p:nvSpPr>
          <p:cNvPr id="24" name="TextBox 23"/>
          <p:cNvSpPr txBox="1"/>
          <p:nvPr/>
        </p:nvSpPr>
        <p:spPr>
          <a:xfrm>
            <a:off x="10401739" y="6211368"/>
            <a:ext cx="435593" cy="369332"/>
          </a:xfrm>
          <a:prstGeom prst="rect">
            <a:avLst/>
          </a:prstGeom>
          <a:noFill/>
        </p:spPr>
        <p:txBody>
          <a:bodyPr wrap="square" rtlCol="0">
            <a:spAutoFit/>
          </a:bodyPr>
          <a:lstStyle/>
          <a:p>
            <a:r>
              <a:rPr lang="en-US" dirty="0" smtClean="0"/>
              <a:t>24</a:t>
            </a:r>
            <a:endParaRPr lang="en-US" dirty="0"/>
          </a:p>
        </p:txBody>
      </p:sp>
      <p:cxnSp>
        <p:nvCxnSpPr>
          <p:cNvPr id="26" name="Straight Arrow Connector 25"/>
          <p:cNvCxnSpPr/>
          <p:nvPr/>
        </p:nvCxnSpPr>
        <p:spPr>
          <a:xfrm>
            <a:off x="10556072" y="5299602"/>
            <a:ext cx="0" cy="9117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962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Optical flow with large displacements</a:t>
            </a:r>
            <a:endParaRPr lang="en-US" dirty="0"/>
          </a:p>
        </p:txBody>
      </p:sp>
      <p:sp>
        <p:nvSpPr>
          <p:cNvPr id="3" name="Content Placeholder 2"/>
          <p:cNvSpPr>
            <a:spLocks noGrp="1"/>
          </p:cNvSpPr>
          <p:nvPr>
            <p:ph idx="1"/>
          </p:nvPr>
        </p:nvSpPr>
        <p:spPr/>
        <p:txBody>
          <a:bodyPr/>
          <a:lstStyle/>
          <a:p>
            <a:r>
              <a:rPr lang="en-US" dirty="0" smtClean="0"/>
              <a:t>Key idea 2: Use </a:t>
            </a:r>
            <a:r>
              <a:rPr lang="en-US" dirty="0" err="1" smtClean="0"/>
              <a:t>upsampled</a:t>
            </a:r>
            <a:r>
              <a:rPr lang="en-US" dirty="0" smtClean="0"/>
              <a:t> flow as </a:t>
            </a:r>
            <a:r>
              <a:rPr lang="en-US" i="1" dirty="0" smtClean="0"/>
              <a:t>initialization</a:t>
            </a:r>
          </a:p>
          <a:p>
            <a:r>
              <a:rPr lang="en-US" i="1" dirty="0" smtClean="0"/>
              <a:t>Changes to initialization will be infinitesimal</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944" y="2945867"/>
            <a:ext cx="1273722" cy="542327"/>
          </a:xfrm>
          <a:prstGeom prst="rect">
            <a:avLst/>
          </a:prstGeom>
        </p:spPr>
      </p:pic>
      <p:sp>
        <p:nvSpPr>
          <p:cNvPr id="5" name="Right Arrow 4"/>
          <p:cNvSpPr/>
          <p:nvPr/>
        </p:nvSpPr>
        <p:spPr>
          <a:xfrm>
            <a:off x="2523066" y="3081448"/>
            <a:ext cx="592667" cy="271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268133" y="2945867"/>
            <a:ext cx="1236134" cy="5423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compute flow</a:t>
            </a:r>
            <a:endParaRPr lang="en-US" dirty="0"/>
          </a:p>
        </p:txBody>
      </p:sp>
      <p:sp>
        <p:nvSpPr>
          <p:cNvPr id="7" name="Down Arrow 6"/>
          <p:cNvSpPr/>
          <p:nvPr/>
        </p:nvSpPr>
        <p:spPr>
          <a:xfrm>
            <a:off x="3708400" y="3623732"/>
            <a:ext cx="304800" cy="4741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268133" y="4368267"/>
            <a:ext cx="1236134" cy="5423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use as </a:t>
            </a:r>
            <a:r>
              <a:rPr lang="en-US" dirty="0" err="1" smtClean="0"/>
              <a:t>init</a:t>
            </a:r>
            <a:endParaRPr lang="en-US" dirty="0"/>
          </a:p>
        </p:txBody>
      </p:sp>
      <p:sp>
        <p:nvSpPr>
          <p:cNvPr id="9" name="Rounded Rectangle 8"/>
          <p:cNvSpPr/>
          <p:nvPr/>
        </p:nvSpPr>
        <p:spPr>
          <a:xfrm>
            <a:off x="5934515" y="4368267"/>
            <a:ext cx="1236134" cy="5423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compute flow</a:t>
            </a:r>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8331" y="5655200"/>
            <a:ext cx="1988502" cy="846667"/>
          </a:xfrm>
          <a:prstGeom prst="rect">
            <a:avLst/>
          </a:prstGeom>
        </p:spPr>
      </p:pic>
      <p:sp>
        <p:nvSpPr>
          <p:cNvPr id="11" name="Right Arrow 10"/>
          <p:cNvSpPr/>
          <p:nvPr/>
        </p:nvSpPr>
        <p:spPr>
          <a:xfrm>
            <a:off x="4842933" y="4503848"/>
            <a:ext cx="715398" cy="271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p:cNvSpPr/>
          <p:nvPr/>
        </p:nvSpPr>
        <p:spPr>
          <a:xfrm>
            <a:off x="6552582" y="5121822"/>
            <a:ext cx="203200" cy="3221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7552266" y="4503848"/>
            <a:ext cx="715398" cy="271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483600" y="4368267"/>
            <a:ext cx="1998133" cy="646331"/>
          </a:xfrm>
          <a:prstGeom prst="rect">
            <a:avLst/>
          </a:prstGeom>
          <a:noFill/>
        </p:spPr>
        <p:txBody>
          <a:bodyPr wrap="square" rtlCol="0">
            <a:spAutoFit/>
          </a:bodyPr>
          <a:lstStyle/>
          <a:p>
            <a:r>
              <a:rPr lang="mr-IN" sz="3600" dirty="0" smtClean="0"/>
              <a:t>…</a:t>
            </a:r>
            <a:endParaRPr lang="en-US" sz="3600" dirty="0"/>
          </a:p>
        </p:txBody>
      </p:sp>
      <p:sp>
        <p:nvSpPr>
          <p:cNvPr id="15" name="TextBox 14"/>
          <p:cNvSpPr txBox="1"/>
          <p:nvPr/>
        </p:nvSpPr>
        <p:spPr>
          <a:xfrm>
            <a:off x="0" y="6450723"/>
            <a:ext cx="12192000" cy="369332"/>
          </a:xfrm>
          <a:prstGeom prst="rect">
            <a:avLst/>
          </a:prstGeom>
          <a:noFill/>
        </p:spPr>
        <p:txBody>
          <a:bodyPr wrap="square" rtlCol="0">
            <a:spAutoFit/>
          </a:bodyPr>
          <a:lstStyle/>
          <a:p>
            <a:r>
              <a:rPr lang="en-US" dirty="0" err="1"/>
              <a:t>Brox</a:t>
            </a:r>
            <a:r>
              <a:rPr lang="en-US" dirty="0"/>
              <a:t>, Thomas, et al. "High accuracy optical flow estimation based on a theory for warping." </a:t>
            </a:r>
            <a:r>
              <a:rPr lang="en-US" i="1" dirty="0"/>
              <a:t>Computer Vision-ECCV 2004</a:t>
            </a:r>
            <a:r>
              <a:rPr lang="en-US" dirty="0"/>
              <a:t> (2004)</a:t>
            </a:r>
          </a:p>
        </p:txBody>
      </p:sp>
    </p:spTree>
    <p:extLst>
      <p:ext uri="{BB962C8B-B14F-4D97-AF65-F5344CB8AC3E}">
        <p14:creationId xmlns:p14="http://schemas.microsoft.com/office/powerpoint/2010/main" val="4722778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Coarse-to-fine processing</a:t>
            </a:r>
            <a:endParaRPr lang="en-US" dirty="0"/>
          </a:p>
        </p:txBody>
      </p:sp>
      <p:sp>
        <p:nvSpPr>
          <p:cNvPr id="3" name="Content Placeholder 2"/>
          <p:cNvSpPr>
            <a:spLocks noGrp="1"/>
          </p:cNvSpPr>
          <p:nvPr>
            <p:ph idx="1"/>
          </p:nvPr>
        </p:nvSpPr>
        <p:spPr/>
        <p:txBody>
          <a:bodyPr/>
          <a:lstStyle/>
          <a:p>
            <a:r>
              <a:rPr lang="en-US" dirty="0" smtClean="0"/>
              <a:t>A specific instance of a general idea</a:t>
            </a:r>
          </a:p>
          <a:p>
            <a:r>
              <a:rPr lang="en-US" dirty="0" smtClean="0"/>
              <a:t>Coarse scales:</a:t>
            </a:r>
          </a:p>
          <a:p>
            <a:pPr lvl="1"/>
            <a:r>
              <a:rPr lang="en-US" dirty="0" smtClean="0"/>
              <a:t>Global / large structures</a:t>
            </a:r>
          </a:p>
          <a:p>
            <a:pPr lvl="1"/>
            <a:r>
              <a:rPr lang="en-US" dirty="0" smtClean="0"/>
              <a:t>Long-range relationships</a:t>
            </a:r>
          </a:p>
          <a:p>
            <a:pPr lvl="1"/>
            <a:r>
              <a:rPr lang="en-US" dirty="0" smtClean="0"/>
              <a:t>But: imprecise localization</a:t>
            </a:r>
          </a:p>
          <a:p>
            <a:r>
              <a:rPr lang="en-US" dirty="0" smtClean="0"/>
              <a:t>Fine scales:</a:t>
            </a:r>
          </a:p>
          <a:p>
            <a:pPr lvl="1"/>
            <a:r>
              <a:rPr lang="en-US" dirty="0" smtClean="0"/>
              <a:t>Precise localization</a:t>
            </a:r>
          </a:p>
          <a:p>
            <a:pPr lvl="1"/>
            <a:r>
              <a:rPr lang="en-US" dirty="0" smtClean="0"/>
              <a:t>But: aperture problem</a:t>
            </a:r>
          </a:p>
          <a:p>
            <a:r>
              <a:rPr lang="en-US" dirty="0" smtClean="0"/>
              <a:t>Idea: start from coarse scales, add fine scale detail</a:t>
            </a:r>
          </a:p>
        </p:txBody>
      </p:sp>
    </p:spTree>
    <p:extLst>
      <p:ext uri="{BB962C8B-B14F-4D97-AF65-F5344CB8AC3E}">
        <p14:creationId xmlns:p14="http://schemas.microsoft.com/office/powerpoint/2010/main" val="17063445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Coarse-to-fine processing</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5434" y="1274234"/>
            <a:ext cx="7632700" cy="4953000"/>
          </a:xfrm>
          <a:prstGeom prst="rect">
            <a:avLst/>
          </a:prstGeom>
        </p:spPr>
      </p:pic>
      <p:sp>
        <p:nvSpPr>
          <p:cNvPr id="5" name="TextBox 4"/>
          <p:cNvSpPr txBox="1"/>
          <p:nvPr/>
        </p:nvSpPr>
        <p:spPr>
          <a:xfrm>
            <a:off x="0" y="6227234"/>
            <a:ext cx="12192000" cy="646331"/>
          </a:xfrm>
          <a:prstGeom prst="rect">
            <a:avLst/>
          </a:prstGeom>
          <a:noFill/>
        </p:spPr>
        <p:txBody>
          <a:bodyPr wrap="square" rtlCol="0">
            <a:spAutoFit/>
          </a:bodyPr>
          <a:lstStyle/>
          <a:p>
            <a:r>
              <a:rPr lang="en-US" dirty="0" smtClean="0"/>
              <a:t>U-Net: Convolutional Networks for Biomedical Image Segmentation. Olaf </a:t>
            </a:r>
            <a:r>
              <a:rPr lang="en-US" dirty="0" err="1" smtClean="0"/>
              <a:t>Ronneberger</a:t>
            </a:r>
            <a:r>
              <a:rPr lang="en-US" dirty="0" smtClean="0"/>
              <a:t>, Philipp Fischer, and Thomas </a:t>
            </a:r>
            <a:r>
              <a:rPr lang="en-US" dirty="0" err="1" smtClean="0"/>
              <a:t>Brox</a:t>
            </a:r>
            <a:r>
              <a:rPr lang="en-US" dirty="0" smtClean="0"/>
              <a:t>. In </a:t>
            </a:r>
            <a:r>
              <a:rPr lang="en-US" i="1" dirty="0" smtClean="0"/>
              <a:t>MICCAI, </a:t>
            </a:r>
            <a:r>
              <a:rPr lang="en-US" dirty="0" smtClean="0"/>
              <a:t>2015.</a:t>
            </a:r>
            <a:endParaRPr lang="en-US" dirty="0"/>
          </a:p>
        </p:txBody>
      </p:sp>
    </p:spTree>
    <p:extLst>
      <p:ext uri="{BB962C8B-B14F-4D97-AF65-F5344CB8AC3E}">
        <p14:creationId xmlns:p14="http://schemas.microsoft.com/office/powerpoint/2010/main" val="15375185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Optical flow for large displacements</a:t>
            </a:r>
            <a:endParaRPr lang="en-US" dirty="0"/>
          </a:p>
        </p:txBody>
      </p:sp>
      <p:sp>
        <p:nvSpPr>
          <p:cNvPr id="3" name="Content Placeholder 2"/>
          <p:cNvSpPr>
            <a:spLocks noGrp="1"/>
          </p:cNvSpPr>
          <p:nvPr>
            <p:ph idx="1"/>
          </p:nvPr>
        </p:nvSpPr>
        <p:spPr>
          <a:xfrm>
            <a:off x="838200" y="1825625"/>
            <a:ext cx="10515600" cy="1747308"/>
          </a:xfrm>
        </p:spPr>
        <p:txBody>
          <a:bodyPr/>
          <a:lstStyle/>
          <a:p>
            <a:r>
              <a:rPr lang="en-US" dirty="0" smtClean="0"/>
              <a:t>Horn-</a:t>
            </a:r>
            <a:r>
              <a:rPr lang="en-US" dirty="0" err="1" smtClean="0"/>
              <a:t>schunk</a:t>
            </a:r>
            <a:r>
              <a:rPr lang="en-US" dirty="0" smtClean="0"/>
              <a:t> variants match using color - Bad!</a:t>
            </a:r>
          </a:p>
          <a:p>
            <a:r>
              <a:rPr lang="en-US" dirty="0" smtClean="0"/>
              <a:t>Use descriptor matching (e.g. SIFT) on sparse points</a:t>
            </a:r>
          </a:p>
          <a:p>
            <a:r>
              <a:rPr lang="en-US" dirty="0" smtClean="0"/>
              <a:t>Use smoothness to propagate</a:t>
            </a:r>
          </a:p>
        </p:txBody>
      </p:sp>
      <p:sp>
        <p:nvSpPr>
          <p:cNvPr id="4" name="Rectangle 3"/>
          <p:cNvSpPr/>
          <p:nvPr/>
        </p:nvSpPr>
        <p:spPr>
          <a:xfrm>
            <a:off x="0" y="6488668"/>
            <a:ext cx="12192000" cy="369332"/>
          </a:xfrm>
          <a:prstGeom prst="rect">
            <a:avLst/>
          </a:prstGeom>
        </p:spPr>
        <p:txBody>
          <a:bodyPr wrap="square">
            <a:spAutoFit/>
          </a:bodyPr>
          <a:lstStyle/>
          <a:p>
            <a:r>
              <a:rPr lang="en-US" b="0" i="0" dirty="0" err="1" smtClean="0">
                <a:solidFill>
                  <a:srgbClr val="222222"/>
                </a:solidFill>
                <a:effectLst/>
                <a:latin typeface="Arial" charset="0"/>
              </a:rPr>
              <a:t>Brox</a:t>
            </a:r>
            <a:r>
              <a:rPr lang="en-US" b="0" i="0" dirty="0" smtClean="0">
                <a:solidFill>
                  <a:srgbClr val="222222"/>
                </a:solidFill>
                <a:effectLst/>
                <a:latin typeface="Arial" charset="0"/>
              </a:rPr>
              <a:t>, Thomas, Christoph </a:t>
            </a:r>
            <a:r>
              <a:rPr lang="en-US" b="0" i="0" dirty="0" err="1" smtClean="0">
                <a:solidFill>
                  <a:srgbClr val="222222"/>
                </a:solidFill>
                <a:effectLst/>
                <a:latin typeface="Arial" charset="0"/>
              </a:rPr>
              <a:t>Bregler</a:t>
            </a:r>
            <a:r>
              <a:rPr lang="en-US" b="0" i="0" dirty="0" smtClean="0">
                <a:solidFill>
                  <a:srgbClr val="222222"/>
                </a:solidFill>
                <a:effectLst/>
                <a:latin typeface="Arial" charset="0"/>
              </a:rPr>
              <a:t>, and </a:t>
            </a:r>
            <a:r>
              <a:rPr lang="en-US" b="0" i="0" dirty="0" err="1" smtClean="0">
                <a:solidFill>
                  <a:srgbClr val="222222"/>
                </a:solidFill>
                <a:effectLst/>
                <a:latin typeface="Arial" charset="0"/>
              </a:rPr>
              <a:t>Jitendra</a:t>
            </a:r>
            <a:r>
              <a:rPr lang="en-US" b="0" i="0" dirty="0" smtClean="0">
                <a:solidFill>
                  <a:srgbClr val="222222"/>
                </a:solidFill>
                <a:effectLst/>
                <a:latin typeface="Arial" charset="0"/>
              </a:rPr>
              <a:t> Malik. "Large displacement optical flow." </a:t>
            </a:r>
            <a:r>
              <a:rPr lang="en-US" b="0" i="1" dirty="0" smtClean="0">
                <a:solidFill>
                  <a:srgbClr val="222222"/>
                </a:solidFill>
                <a:effectLst/>
                <a:latin typeface="Arial" charset="0"/>
              </a:rPr>
              <a:t>CVPR, </a:t>
            </a:r>
            <a:r>
              <a:rPr lang="en-US" b="0" dirty="0" smtClean="0">
                <a:solidFill>
                  <a:srgbClr val="222222"/>
                </a:solidFill>
                <a:effectLst/>
                <a:latin typeface="Arial" charset="0"/>
              </a:rPr>
              <a:t>2009</a:t>
            </a:r>
            <a:r>
              <a:rPr lang="en-US" b="0" i="0" dirty="0" smtClean="0">
                <a:solidFill>
                  <a:srgbClr val="222222"/>
                </a:solidFill>
                <a:effectLst/>
                <a:latin typeface="Arial" charset="0"/>
              </a:rPr>
              <a:t>.</a:t>
            </a:r>
            <a:endParaRPr lang="en-US" dirty="0"/>
          </a:p>
        </p:txBody>
      </p:sp>
    </p:spTree>
    <p:extLst>
      <p:ext uri="{BB962C8B-B14F-4D97-AF65-F5344CB8AC3E}">
        <p14:creationId xmlns:p14="http://schemas.microsoft.com/office/powerpoint/2010/main" val="19829049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Dense correspondence</a:t>
            </a:r>
            <a:endParaRPr lang="en-US" dirty="0"/>
          </a:p>
        </p:txBody>
      </p:sp>
      <p:pic>
        <p:nvPicPr>
          <p:cNvPr id="4" name="Picture 3"/>
          <p:cNvPicPr>
            <a:picLocks noChangeAspect="1"/>
          </p:cNvPicPr>
          <p:nvPr/>
        </p:nvPicPr>
        <p:blipFill>
          <a:blip r:embed="rId2"/>
          <a:stretch>
            <a:fillRect/>
          </a:stretch>
        </p:blipFill>
        <p:spPr>
          <a:xfrm>
            <a:off x="3657600" y="1600200"/>
            <a:ext cx="4876800" cy="3657600"/>
          </a:xfrm>
          <a:prstGeom prst="rect">
            <a:avLst/>
          </a:prstGeom>
        </p:spPr>
      </p:pic>
    </p:spTree>
    <p:extLst>
      <p:ext uri="{BB962C8B-B14F-4D97-AF65-F5344CB8AC3E}">
        <p14:creationId xmlns:p14="http://schemas.microsoft.com/office/powerpoint/2010/main" val="4399086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displacement optical flow (LDOF)</a:t>
            </a:r>
            <a:endParaRPr lang="en-US" dirty="0"/>
          </a:p>
        </p:txBody>
      </p:sp>
      <p:pic>
        <p:nvPicPr>
          <p:cNvPr id="4" name="Picture 3"/>
          <p:cNvPicPr>
            <a:picLocks noChangeAspect="1"/>
          </p:cNvPicPr>
          <p:nvPr/>
        </p:nvPicPr>
        <p:blipFill>
          <a:blip r:embed="rId2"/>
          <a:stretch>
            <a:fillRect/>
          </a:stretch>
        </p:blipFill>
        <p:spPr>
          <a:xfrm>
            <a:off x="3979334" y="4362318"/>
            <a:ext cx="4927599" cy="209807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266" y="1392172"/>
            <a:ext cx="4563609" cy="1943099"/>
          </a:xfrm>
          <a:prstGeom prst="rect">
            <a:avLst/>
          </a:prstGeom>
        </p:spPr>
      </p:pic>
      <p:pic>
        <p:nvPicPr>
          <p:cNvPr id="6" name="Picture 5"/>
          <p:cNvPicPr>
            <a:picLocks noChangeAspect="1"/>
          </p:cNvPicPr>
          <p:nvPr/>
        </p:nvPicPr>
        <p:blipFill>
          <a:blip r:embed="rId4"/>
          <a:stretch>
            <a:fillRect/>
          </a:stretch>
        </p:blipFill>
        <p:spPr>
          <a:xfrm>
            <a:off x="6096000" y="1392172"/>
            <a:ext cx="5008070" cy="2132343"/>
          </a:xfrm>
          <a:prstGeom prst="rect">
            <a:avLst/>
          </a:prstGeom>
        </p:spPr>
      </p:pic>
    </p:spTree>
    <p:extLst>
      <p:ext uri="{BB962C8B-B14F-4D97-AF65-F5344CB8AC3E}">
        <p14:creationId xmlns:p14="http://schemas.microsoft.com/office/powerpoint/2010/main" val="5234503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Dense correspondence</a:t>
            </a:r>
            <a:endParaRPr lang="en-US" dirty="0"/>
          </a:p>
        </p:txBody>
      </p:sp>
      <p:pic>
        <p:nvPicPr>
          <p:cNvPr id="3" name="Picture 2"/>
          <p:cNvPicPr>
            <a:picLocks noChangeAspect="1"/>
          </p:cNvPicPr>
          <p:nvPr/>
        </p:nvPicPr>
        <p:blipFill>
          <a:blip r:embed="rId2"/>
          <a:stretch>
            <a:fillRect/>
          </a:stretch>
        </p:blipFill>
        <p:spPr>
          <a:xfrm>
            <a:off x="3657600" y="1600200"/>
            <a:ext cx="4876800" cy="3657600"/>
          </a:xfrm>
          <a:prstGeom prst="rect">
            <a:avLst/>
          </a:prstGeom>
        </p:spPr>
      </p:pic>
    </p:spTree>
    <p:extLst>
      <p:ext uri="{BB962C8B-B14F-4D97-AF65-F5344CB8AC3E}">
        <p14:creationId xmlns:p14="http://schemas.microsoft.com/office/powerpoint/2010/main" val="19059171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Dense correspondence</a:t>
            </a:r>
            <a:endParaRPr lang="en-US" dirty="0"/>
          </a:p>
        </p:txBody>
      </p:sp>
      <p:sp>
        <p:nvSpPr>
          <p:cNvPr id="3" name="Content Placeholder 2"/>
          <p:cNvSpPr>
            <a:spLocks noGrp="1"/>
          </p:cNvSpPr>
          <p:nvPr>
            <p:ph idx="1"/>
          </p:nvPr>
        </p:nvSpPr>
        <p:spPr/>
        <p:txBody>
          <a:bodyPr>
            <a:normAutofit/>
          </a:bodyPr>
          <a:lstStyle/>
          <a:p>
            <a:r>
              <a:rPr lang="en-US" dirty="0" smtClean="0"/>
              <a:t>Goal: Assign disparity value to each pixel</a:t>
            </a:r>
          </a:p>
          <a:p>
            <a:r>
              <a:rPr lang="en-US" dirty="0" smtClean="0"/>
              <a:t>Problem: most pixels will be ambiguous</a:t>
            </a:r>
          </a:p>
          <a:p>
            <a:r>
              <a:rPr lang="en-US" dirty="0" smtClean="0"/>
              <a:t>Solution: propagate from unambiguous to ambiguous pixels</a:t>
            </a:r>
          </a:p>
          <a:p>
            <a:r>
              <a:rPr lang="en-US" dirty="0" smtClean="0"/>
              <a:t>Basic idea: nearby pixels likely to have same disparity (</a:t>
            </a:r>
            <a:r>
              <a:rPr lang="en-US" i="1" dirty="0" smtClean="0"/>
              <a:t>smoothness</a:t>
            </a:r>
            <a:r>
              <a:rPr lang="en-US" dirty="0" smtClean="0"/>
              <a:t>)</a:t>
            </a:r>
            <a:endParaRPr lang="en-US" dirty="0"/>
          </a:p>
        </p:txBody>
      </p:sp>
    </p:spTree>
    <p:extLst>
      <p:ext uri="{BB962C8B-B14F-4D97-AF65-F5344CB8AC3E}">
        <p14:creationId xmlns:p14="http://schemas.microsoft.com/office/powerpoint/2010/main" val="8835454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Dense correspondence</a:t>
            </a:r>
            <a:endParaRPr lang="en-US" dirty="0"/>
          </a:p>
        </p:txBody>
      </p:sp>
      <p:sp>
        <p:nvSpPr>
          <p:cNvPr id="3" name="Content Placeholder 2"/>
          <p:cNvSpPr>
            <a:spLocks noGrp="1"/>
          </p:cNvSpPr>
          <p:nvPr>
            <p:ph idx="1"/>
          </p:nvPr>
        </p:nvSpPr>
        <p:spPr/>
        <p:txBody>
          <a:bodyPr>
            <a:normAutofit/>
          </a:bodyPr>
          <a:lstStyle/>
          <a:p>
            <a:r>
              <a:rPr lang="en-US" dirty="0" smtClean="0"/>
              <a:t>Obtain disparity through optimization</a:t>
            </a:r>
          </a:p>
          <a:p>
            <a:endParaRPr lang="en-US" dirty="0" smtClean="0"/>
          </a:p>
          <a:p>
            <a:endParaRPr lang="en-US" dirty="0" smtClean="0"/>
          </a:p>
          <a:p>
            <a:endParaRPr lang="en-US" dirty="0"/>
          </a:p>
          <a:p>
            <a:endParaRPr lang="en-US" dirty="0" smtClean="0"/>
          </a:p>
        </p:txBody>
      </p:sp>
      <p:pic>
        <p:nvPicPr>
          <p:cNvPr id="6" name="Picture 5"/>
          <p:cNvPicPr>
            <a:picLocks noChangeAspect="1"/>
          </p:cNvPicPr>
          <p:nvPr/>
        </p:nvPicPr>
        <p:blipFill>
          <a:blip r:embed="rId2"/>
          <a:stretch>
            <a:fillRect/>
          </a:stretch>
        </p:blipFill>
        <p:spPr>
          <a:xfrm>
            <a:off x="838200" y="3558387"/>
            <a:ext cx="10701867" cy="885814"/>
          </a:xfrm>
          <a:prstGeom prst="rect">
            <a:avLst/>
          </a:prstGeom>
        </p:spPr>
      </p:pic>
      <p:sp>
        <p:nvSpPr>
          <p:cNvPr id="4" name="Up Arrow Callout 3"/>
          <p:cNvSpPr/>
          <p:nvPr/>
        </p:nvSpPr>
        <p:spPr>
          <a:xfrm>
            <a:off x="3386667" y="4233334"/>
            <a:ext cx="2319866" cy="2286000"/>
          </a:xfrm>
          <a:prstGeom prst="upArrowCallout">
            <a:avLst>
              <a:gd name="adj1" fmla="val 11667"/>
              <a:gd name="adj2" fmla="val 13889"/>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Based on </a:t>
            </a:r>
            <a:r>
              <a:rPr lang="en-US" sz="2400" dirty="0" err="1" smtClean="0"/>
              <a:t>e.g</a:t>
            </a:r>
            <a:r>
              <a:rPr lang="en-US" sz="2400" dirty="0" smtClean="0"/>
              <a:t> NCC distance</a:t>
            </a:r>
            <a:endParaRPr lang="en-US" sz="2400" dirty="0"/>
          </a:p>
        </p:txBody>
      </p:sp>
      <p:sp>
        <p:nvSpPr>
          <p:cNvPr id="7" name="Up Arrow Callout 6"/>
          <p:cNvSpPr/>
          <p:nvPr/>
        </p:nvSpPr>
        <p:spPr>
          <a:xfrm>
            <a:off x="7806267" y="4233334"/>
            <a:ext cx="2319866" cy="2286000"/>
          </a:xfrm>
          <a:prstGeom prst="upArrowCallout">
            <a:avLst>
              <a:gd name="adj1" fmla="val 11667"/>
              <a:gd name="adj2" fmla="val 13889"/>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(d(</a:t>
            </a:r>
            <a:r>
              <a:rPr lang="en-US" sz="2400" dirty="0" err="1" smtClean="0"/>
              <a:t>i,j</a:t>
            </a:r>
            <a:r>
              <a:rPr lang="en-US" sz="2400" dirty="0" smtClean="0"/>
              <a:t>) </a:t>
            </a:r>
            <a:r>
              <a:rPr lang="mr-IN" sz="2400" dirty="0" smtClean="0"/>
              <a:t>–</a:t>
            </a:r>
            <a:r>
              <a:rPr lang="en-US" sz="2400" dirty="0" smtClean="0"/>
              <a:t> d(</a:t>
            </a:r>
            <a:r>
              <a:rPr lang="en-US" sz="2400" dirty="0" err="1" smtClean="0"/>
              <a:t>k,l</a:t>
            </a:r>
            <a:r>
              <a:rPr lang="en-US" sz="2400" dirty="0" smtClean="0"/>
              <a:t>))</a:t>
            </a:r>
            <a:r>
              <a:rPr lang="en-US" sz="2400" baseline="30000" dirty="0" smtClean="0"/>
              <a:t>2</a:t>
            </a:r>
            <a:endParaRPr lang="en-US" sz="2400" baseline="30000" dirty="0"/>
          </a:p>
        </p:txBody>
      </p:sp>
    </p:spTree>
    <p:extLst>
      <p:ext uri="{BB962C8B-B14F-4D97-AF65-F5344CB8AC3E}">
        <p14:creationId xmlns:p14="http://schemas.microsoft.com/office/powerpoint/2010/main" val="107458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Detour: Graphical models</a:t>
            </a:r>
            <a:endParaRPr lang="en-US" dirty="0"/>
          </a:p>
        </p:txBody>
      </p:sp>
      <p:sp>
        <p:nvSpPr>
          <p:cNvPr id="3" name="Content Placeholder 2"/>
          <p:cNvSpPr>
            <a:spLocks noGrp="1"/>
          </p:cNvSpPr>
          <p:nvPr>
            <p:ph idx="1"/>
          </p:nvPr>
        </p:nvSpPr>
        <p:spPr>
          <a:xfrm>
            <a:off x="838200" y="1825625"/>
            <a:ext cx="10515600" cy="1154642"/>
          </a:xfrm>
        </p:spPr>
        <p:txBody>
          <a:bodyPr>
            <a:normAutofit fontScale="85000" lnSpcReduction="20000"/>
          </a:bodyPr>
          <a:lstStyle/>
          <a:p>
            <a:r>
              <a:rPr lang="en-US" dirty="0" smtClean="0"/>
              <a:t>Probabilistic models with graphs</a:t>
            </a:r>
          </a:p>
          <a:p>
            <a:r>
              <a:rPr lang="en-US" dirty="0" smtClean="0"/>
              <a:t>Nodes are variables</a:t>
            </a:r>
          </a:p>
          <a:p>
            <a:r>
              <a:rPr lang="en-US" dirty="0" smtClean="0"/>
              <a:t>Edges determine dependency structure</a:t>
            </a:r>
            <a:endParaRPr lang="en-US" dirty="0"/>
          </a:p>
        </p:txBody>
      </p:sp>
      <p:sp>
        <p:nvSpPr>
          <p:cNvPr id="4" name="Oval 3"/>
          <p:cNvSpPr/>
          <p:nvPr/>
        </p:nvSpPr>
        <p:spPr>
          <a:xfrm>
            <a:off x="3183467" y="3285067"/>
            <a:ext cx="660400" cy="6265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183467" y="5147734"/>
            <a:ext cx="660400" cy="6265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859867" y="4250267"/>
            <a:ext cx="660400" cy="626533"/>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739467" y="4250266"/>
            <a:ext cx="660400" cy="62653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a:stCxn id="4" idx="5"/>
            <a:endCxn id="6" idx="1"/>
          </p:cNvCxnSpPr>
          <p:nvPr/>
        </p:nvCxnSpPr>
        <p:spPr>
          <a:xfrm>
            <a:off x="3747154" y="3819846"/>
            <a:ext cx="1209426" cy="522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5" idx="7"/>
            <a:endCxn id="6" idx="3"/>
          </p:cNvCxnSpPr>
          <p:nvPr/>
        </p:nvCxnSpPr>
        <p:spPr>
          <a:xfrm flipV="1">
            <a:off x="3747154" y="4785046"/>
            <a:ext cx="1209426" cy="454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520267" y="4557825"/>
            <a:ext cx="1219200" cy="5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1303867" y="5151278"/>
            <a:ext cx="660400" cy="6265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a:stCxn id="15" idx="6"/>
            <a:endCxn id="5" idx="2"/>
          </p:cNvCxnSpPr>
          <p:nvPr/>
        </p:nvCxnSpPr>
        <p:spPr>
          <a:xfrm flipV="1">
            <a:off x="1964267" y="5461001"/>
            <a:ext cx="1219200" cy="35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472488" y="4373159"/>
            <a:ext cx="1710266" cy="369332"/>
          </a:xfrm>
          <a:prstGeom prst="rect">
            <a:avLst/>
          </a:prstGeom>
          <a:noFill/>
        </p:spPr>
        <p:txBody>
          <a:bodyPr wrap="square" rtlCol="0">
            <a:spAutoFit/>
          </a:bodyPr>
          <a:lstStyle/>
          <a:p>
            <a:r>
              <a:rPr lang="en-US" dirty="0" smtClean="0"/>
              <a:t>I wake up</a:t>
            </a:r>
            <a:endParaRPr lang="en-US" dirty="0"/>
          </a:p>
        </p:txBody>
      </p:sp>
      <p:sp>
        <p:nvSpPr>
          <p:cNvPr id="20" name="TextBox 19"/>
          <p:cNvSpPr txBox="1"/>
          <p:nvPr/>
        </p:nvSpPr>
        <p:spPr>
          <a:xfrm>
            <a:off x="5065511" y="3850048"/>
            <a:ext cx="1710266" cy="369332"/>
          </a:xfrm>
          <a:prstGeom prst="rect">
            <a:avLst/>
          </a:prstGeom>
          <a:noFill/>
        </p:spPr>
        <p:txBody>
          <a:bodyPr wrap="square" rtlCol="0">
            <a:spAutoFit/>
          </a:bodyPr>
          <a:lstStyle/>
          <a:p>
            <a:r>
              <a:rPr lang="en-US" smtClean="0"/>
              <a:t>Alarm rings</a:t>
            </a:r>
            <a:endParaRPr lang="en-US" dirty="0"/>
          </a:p>
        </p:txBody>
      </p:sp>
      <p:sp>
        <p:nvSpPr>
          <p:cNvPr id="21" name="TextBox 20"/>
          <p:cNvSpPr txBox="1"/>
          <p:nvPr/>
        </p:nvSpPr>
        <p:spPr>
          <a:xfrm>
            <a:off x="3657603" y="3001781"/>
            <a:ext cx="1710266" cy="369332"/>
          </a:xfrm>
          <a:prstGeom prst="rect">
            <a:avLst/>
          </a:prstGeom>
          <a:noFill/>
        </p:spPr>
        <p:txBody>
          <a:bodyPr wrap="square" rtlCol="0">
            <a:spAutoFit/>
          </a:bodyPr>
          <a:lstStyle/>
          <a:p>
            <a:r>
              <a:rPr lang="en-US" smtClean="0"/>
              <a:t>It is 8 am</a:t>
            </a:r>
            <a:endParaRPr lang="en-US" dirty="0"/>
          </a:p>
        </p:txBody>
      </p:sp>
      <p:sp>
        <p:nvSpPr>
          <p:cNvPr id="22" name="TextBox 21"/>
          <p:cNvSpPr txBox="1"/>
          <p:nvPr/>
        </p:nvSpPr>
        <p:spPr>
          <a:xfrm>
            <a:off x="3843867" y="5404935"/>
            <a:ext cx="1710266" cy="646331"/>
          </a:xfrm>
          <a:prstGeom prst="rect">
            <a:avLst/>
          </a:prstGeom>
          <a:noFill/>
        </p:spPr>
        <p:txBody>
          <a:bodyPr wrap="square" rtlCol="0">
            <a:spAutoFit/>
          </a:bodyPr>
          <a:lstStyle/>
          <a:p>
            <a:r>
              <a:rPr lang="en-US" dirty="0" smtClean="0"/>
              <a:t>Roommate sets </a:t>
            </a:r>
            <a:r>
              <a:rPr lang="en-US" smtClean="0"/>
              <a:t>up prank</a:t>
            </a:r>
            <a:endParaRPr lang="en-US" dirty="0"/>
          </a:p>
        </p:txBody>
      </p:sp>
      <p:sp>
        <p:nvSpPr>
          <p:cNvPr id="23" name="TextBox 22"/>
          <p:cNvSpPr txBox="1"/>
          <p:nvPr/>
        </p:nvSpPr>
        <p:spPr>
          <a:xfrm>
            <a:off x="581758" y="4529668"/>
            <a:ext cx="1710266" cy="646331"/>
          </a:xfrm>
          <a:prstGeom prst="rect">
            <a:avLst/>
          </a:prstGeom>
          <a:noFill/>
        </p:spPr>
        <p:txBody>
          <a:bodyPr wrap="square" rtlCol="0">
            <a:spAutoFit/>
          </a:bodyPr>
          <a:lstStyle/>
          <a:p>
            <a:r>
              <a:rPr lang="en-US" dirty="0" smtClean="0"/>
              <a:t>Naughty roommate</a:t>
            </a:r>
            <a:endParaRPr lang="en-US" dirty="0"/>
          </a:p>
        </p:txBody>
      </p:sp>
    </p:spTree>
    <p:extLst>
      <p:ext uri="{BB962C8B-B14F-4D97-AF65-F5344CB8AC3E}">
        <p14:creationId xmlns:p14="http://schemas.microsoft.com/office/powerpoint/2010/main" val="65562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5" grpId="0" animBg="1"/>
      <p:bldP spid="19" grpId="0"/>
      <p:bldP spid="20" grpId="0"/>
      <p:bldP spid="21" grpId="0"/>
      <p:bldP spid="22" grpId="0"/>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3312</TotalTime>
  <Words>1133</Words>
  <Application>Microsoft Macintosh PowerPoint</Application>
  <PresentationFormat>Widescreen</PresentationFormat>
  <Paragraphs>193</Paragraphs>
  <Slides>50</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Calibri</vt:lpstr>
      <vt:lpstr>Calibri Light</vt:lpstr>
      <vt:lpstr>Mangal</vt:lpstr>
      <vt:lpstr>Times New Roman</vt:lpstr>
      <vt:lpstr>宋体</vt:lpstr>
      <vt:lpstr>Arial</vt:lpstr>
      <vt:lpstr>Office Theme</vt:lpstr>
      <vt:lpstr>Announcements</vt:lpstr>
      <vt:lpstr>Dense correspondence (continued)</vt:lpstr>
      <vt:lpstr>An example binocular stereo algorithm</vt:lpstr>
      <vt:lpstr>Dense correspondence</vt:lpstr>
      <vt:lpstr>Dense correspondence</vt:lpstr>
      <vt:lpstr>Dense correspondence</vt:lpstr>
      <vt:lpstr>Dense correspondence</vt:lpstr>
      <vt:lpstr>Dense correspondence</vt:lpstr>
      <vt:lpstr>Detour: Graphical models</vt:lpstr>
      <vt:lpstr>Markov Random Fields (MRFs)</vt:lpstr>
      <vt:lpstr>Markov Random Fields (MRFs)</vt:lpstr>
      <vt:lpstr>Dense correspondence as MRFs</vt:lpstr>
      <vt:lpstr>Aligning depth boundaries to image boundaries</vt:lpstr>
      <vt:lpstr>Other applications of MRFs / CRFs</vt:lpstr>
      <vt:lpstr>Optimizing MRFs</vt:lpstr>
      <vt:lpstr>Dense correspondence with MRFs</vt:lpstr>
      <vt:lpstr>Optical flow</vt:lpstr>
      <vt:lpstr>PowerPoint Presentation</vt:lpstr>
      <vt:lpstr>PowerPoint Presentation</vt:lpstr>
      <vt:lpstr>Optical flow due to camera motion</vt:lpstr>
      <vt:lpstr>Optical flow due to camera motion</vt:lpstr>
      <vt:lpstr>PowerPoint Presentation</vt:lpstr>
      <vt:lpstr>PowerPoint Presentation</vt:lpstr>
      <vt:lpstr>PowerPoint Presentation</vt:lpstr>
      <vt:lpstr>PowerPoint Presentation</vt:lpstr>
      <vt:lpstr>PowerPoint Presentation</vt:lpstr>
      <vt:lpstr>Optical flow for moving scenes</vt:lpstr>
      <vt:lpstr>Optical flow for moving scenes</vt:lpstr>
      <vt:lpstr>Optical flow for moving scenes</vt:lpstr>
      <vt:lpstr>Motion segmentation in humans</vt:lpstr>
      <vt:lpstr>Motion segmentation in humans</vt:lpstr>
      <vt:lpstr>Motion segmentation in humans</vt:lpstr>
      <vt:lpstr>PowerPoint Presentation</vt:lpstr>
      <vt:lpstr>Optical flow for moving scenes</vt:lpstr>
      <vt:lpstr>Optical flow for moving scenes</vt:lpstr>
      <vt:lpstr>Estimating optical flow</vt:lpstr>
      <vt:lpstr>Optical flow constraint equation</vt:lpstr>
      <vt:lpstr>Lucas-Kanade</vt:lpstr>
      <vt:lpstr>Horn-Schunk</vt:lpstr>
      <vt:lpstr>Horn-Schunk</vt:lpstr>
      <vt:lpstr>Variational minimization</vt:lpstr>
      <vt:lpstr>Variational minimization</vt:lpstr>
      <vt:lpstr>MPI-Sintel</vt:lpstr>
      <vt:lpstr>MPI-Sintel results</vt:lpstr>
      <vt:lpstr>Optical flow with large displacements</vt:lpstr>
      <vt:lpstr>Optical flow with large displacements</vt:lpstr>
      <vt:lpstr>Coarse-to-fine processing</vt:lpstr>
      <vt:lpstr>Coarse-to-fine processing</vt:lpstr>
      <vt:lpstr>Optical flow for large displacements</vt:lpstr>
      <vt:lpstr>Large displacement optical flow (LDOF)</vt:lpstr>
    </vt:vector>
  </TitlesOfParts>
  <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Dense correspondence (continued)</dc:title>
  <dc:creator>Bharath Hariharan</dc:creator>
  <cp:lastModifiedBy>Bharath Hariharan</cp:lastModifiedBy>
  <cp:revision>43</cp:revision>
  <dcterms:created xsi:type="dcterms:W3CDTF">2017-09-10T18:07:51Z</dcterms:created>
  <dcterms:modified xsi:type="dcterms:W3CDTF">2017-09-13T01:20:15Z</dcterms:modified>
</cp:coreProperties>
</file>