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309" r:id="rId2"/>
    <p:sldId id="310" r:id="rId3"/>
    <p:sldId id="311" r:id="rId4"/>
    <p:sldId id="312" r:id="rId5"/>
    <p:sldId id="269" r:id="rId6"/>
    <p:sldId id="313" r:id="rId7"/>
    <p:sldId id="317" r:id="rId8"/>
    <p:sldId id="314" r:id="rId9"/>
    <p:sldId id="315" r:id="rId10"/>
    <p:sldId id="316" r:id="rId11"/>
    <p:sldId id="266" r:id="rId12"/>
    <p:sldId id="361" r:id="rId13"/>
    <p:sldId id="384" r:id="rId14"/>
    <p:sldId id="319" r:id="rId15"/>
    <p:sldId id="362" r:id="rId16"/>
    <p:sldId id="363" r:id="rId17"/>
    <p:sldId id="364" r:id="rId18"/>
    <p:sldId id="365" r:id="rId19"/>
    <p:sldId id="367" r:id="rId20"/>
    <p:sldId id="368" r:id="rId21"/>
    <p:sldId id="369" r:id="rId22"/>
    <p:sldId id="370" r:id="rId23"/>
    <p:sldId id="383" r:id="rId24"/>
    <p:sldId id="380" r:id="rId25"/>
    <p:sldId id="371" r:id="rId26"/>
    <p:sldId id="372" r:id="rId27"/>
    <p:sldId id="373" r:id="rId28"/>
    <p:sldId id="374" r:id="rId29"/>
    <p:sldId id="375" r:id="rId30"/>
    <p:sldId id="376" r:id="rId31"/>
    <p:sldId id="377" r:id="rId32"/>
    <p:sldId id="329" r:id="rId33"/>
    <p:sldId id="379" r:id="rId34"/>
    <p:sldId id="355" r:id="rId35"/>
    <p:sldId id="381" r:id="rId36"/>
    <p:sldId id="325" r:id="rId37"/>
    <p:sldId id="320" r:id="rId38"/>
    <p:sldId id="321" r:id="rId39"/>
    <p:sldId id="323" r:id="rId40"/>
    <p:sldId id="322" r:id="rId41"/>
    <p:sldId id="324" r:id="rId42"/>
    <p:sldId id="276" r:id="rId43"/>
    <p:sldId id="330" r:id="rId44"/>
    <p:sldId id="331" r:id="rId45"/>
    <p:sldId id="387" r:id="rId46"/>
    <p:sldId id="385" r:id="rId47"/>
    <p:sldId id="386" r:id="rId48"/>
    <p:sldId id="358" r:id="rId49"/>
    <p:sldId id="382" r:id="rId50"/>
    <p:sldId id="378" r:id="rId51"/>
    <p:sldId id="345" r:id="rId52"/>
    <p:sldId id="336" r:id="rId53"/>
    <p:sldId id="337" r:id="rId54"/>
    <p:sldId id="338" r:id="rId55"/>
    <p:sldId id="339" r:id="rId56"/>
    <p:sldId id="340" r:id="rId57"/>
    <p:sldId id="341" r:id="rId58"/>
    <p:sldId id="342" r:id="rId59"/>
    <p:sldId id="343" r:id="rId60"/>
    <p:sldId id="344" r:id="rId61"/>
    <p:sldId id="346" r:id="rId62"/>
    <p:sldId id="348" r:id="rId63"/>
    <p:sldId id="347" r:id="rId64"/>
    <p:sldId id="349" r:id="rId65"/>
    <p:sldId id="350" r:id="rId66"/>
    <p:sldId id="351" r:id="rId67"/>
    <p:sldId id="352" r:id="rId68"/>
    <p:sldId id="354" r:id="rId69"/>
    <p:sldId id="353" r:id="rId70"/>
    <p:sldId id="357" r:id="rId71"/>
    <p:sldId id="359" r:id="rId72"/>
    <p:sldId id="36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46"/>
  </p:normalViewPr>
  <p:slideViewPr>
    <p:cSldViewPr snapToGrid="0" snapToObjects="1">
      <p:cViewPr varScale="1">
        <p:scale>
          <a:sx n="76" d="100"/>
          <a:sy n="76" d="100"/>
        </p:scale>
        <p:origin x="216" y="5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5CE99-8D89-1D4B-9BCF-30BEB829924E}" type="datetimeFigureOut">
              <a:rPr lang="en-US" smtClean="0"/>
              <a:t>9/6/17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4B596-0F7C-7F49-9C75-0F9336E34E89}" type="slidenum">
              <a:rPr lang="en-US" smtClean="0"/>
              <a:t>‹#›</a:t>
            </a:fld>
            <a:endParaRPr lang="en-US"/>
          </a:p>
        </p:txBody>
      </p:sp>
    </p:spTree>
    <p:extLst>
      <p:ext uri="{BB962C8B-B14F-4D97-AF65-F5344CB8AC3E}">
        <p14:creationId xmlns:p14="http://schemas.microsoft.com/office/powerpoint/2010/main" val="110729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major tool we have is machine learning.</a:t>
            </a:r>
          </a:p>
          <a:p>
            <a:r>
              <a:rPr lang="en-US" baseline="0" dirty="0" smtClean="0"/>
              <a:t>A major breakthrough in the past decade has been the re-discovery of black-box machine learning techniques, in particular convolutional networks.</a:t>
            </a:r>
          </a:p>
          <a:p>
            <a:r>
              <a:rPr lang="en-US" baseline="0" dirty="0" smtClean="0"/>
              <a:t>You give these things a dataset of input, output pairs, and they learn to map inputs to outputs.</a:t>
            </a:r>
          </a:p>
          <a:p>
            <a:r>
              <a:rPr lang="en-US" baseline="0" dirty="0" smtClean="0"/>
              <a:t>They seem to be especially effective on images.</a:t>
            </a:r>
          </a:p>
          <a:p>
            <a:endParaRPr lang="en-US" baseline="0" dirty="0" smtClean="0"/>
          </a:p>
          <a:p>
            <a:r>
              <a:rPr lang="en-US" baseline="0" dirty="0" smtClean="0"/>
              <a:t>Note that I said “Re-discovered”. These were techniques that were invented in the 80’s, or even before that. But it turns out that where they really shine is data. The more data you have, the better they are.</a:t>
            </a:r>
          </a:p>
        </p:txBody>
      </p:sp>
      <p:sp>
        <p:nvSpPr>
          <p:cNvPr id="4" name="Slide Number Placeholder 3"/>
          <p:cNvSpPr>
            <a:spLocks noGrp="1"/>
          </p:cNvSpPr>
          <p:nvPr>
            <p:ph type="sldNum" sz="quarter" idx="10"/>
          </p:nvPr>
        </p:nvSpPr>
        <p:spPr/>
        <p:txBody>
          <a:bodyPr/>
          <a:lstStyle/>
          <a:p>
            <a:fld id="{FBB6C228-F7BE-8C40-8CDA-F98A99B708A6}" type="slidenum">
              <a:rPr lang="en-US" smtClean="0"/>
              <a:t>50</a:t>
            </a:fld>
            <a:endParaRPr lang="en-US"/>
          </a:p>
        </p:txBody>
      </p:sp>
    </p:spTree>
    <p:extLst>
      <p:ext uri="{BB962C8B-B14F-4D97-AF65-F5344CB8AC3E}">
        <p14:creationId xmlns:p14="http://schemas.microsoft.com/office/powerpoint/2010/main" val="61071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60</a:t>
            </a:fld>
            <a:endParaRPr lang="en-US"/>
          </a:p>
        </p:txBody>
      </p:sp>
    </p:spTree>
    <p:extLst>
      <p:ext uri="{BB962C8B-B14F-4D97-AF65-F5344CB8AC3E}">
        <p14:creationId xmlns:p14="http://schemas.microsoft.com/office/powerpoint/2010/main" val="1379121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884F2C-4570-5E42-9547-697AC2A48AA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143736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84F2C-4570-5E42-9547-697AC2A48AA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36964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84F2C-4570-5E42-9547-697AC2A48AA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208247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84F2C-4570-5E42-9547-697AC2A48AA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68320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884F2C-4570-5E42-9547-697AC2A48AA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212964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884F2C-4570-5E42-9547-697AC2A48AAC}"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87125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884F2C-4570-5E42-9547-697AC2A48AAC}"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158457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884F2C-4570-5E42-9547-697AC2A48AAC}"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97318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84F2C-4570-5E42-9547-697AC2A48AAC}"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106023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884F2C-4570-5E42-9547-697AC2A48AAC}"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168101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884F2C-4570-5E42-9547-697AC2A48AAC}"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A6A5E-BEC1-AB4F-AE16-3EDD45C06E69}" type="slidenum">
              <a:rPr lang="en-US" smtClean="0"/>
              <a:t>‹#›</a:t>
            </a:fld>
            <a:endParaRPr lang="en-US"/>
          </a:p>
        </p:txBody>
      </p:sp>
    </p:spTree>
    <p:extLst>
      <p:ext uri="{BB962C8B-B14F-4D97-AF65-F5344CB8AC3E}">
        <p14:creationId xmlns:p14="http://schemas.microsoft.com/office/powerpoint/2010/main" val="5888007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84F2C-4570-5E42-9547-697AC2A48AAC}" type="datetimeFigureOut">
              <a:rPr lang="en-US" smtClean="0"/>
              <a:t>9/6/17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A6A5E-BEC1-AB4F-AE16-3EDD45C06E69}" type="slidenum">
              <a:rPr lang="en-US" smtClean="0"/>
              <a:t>‹#›</a:t>
            </a:fld>
            <a:endParaRPr lang="en-US"/>
          </a:p>
        </p:txBody>
      </p:sp>
    </p:spTree>
    <p:extLst>
      <p:ext uri="{BB962C8B-B14F-4D97-AF65-F5344CB8AC3E}">
        <p14:creationId xmlns:p14="http://schemas.microsoft.com/office/powerpoint/2010/main" val="82805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f"/><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6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tif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 Id="rId3" Type="http://schemas.openxmlformats.org/officeDocument/2006/relationships/image" Target="../media/image5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0133" y="2223029"/>
            <a:ext cx="9144000" cy="2387600"/>
          </a:xfrm>
        </p:spPr>
        <p:txBody>
          <a:bodyPr/>
          <a:lstStyle/>
          <a:p>
            <a:r>
              <a:rPr lang="en-US" dirty="0" smtClean="0"/>
              <a:t>The correspondence problem</a:t>
            </a:r>
            <a:endParaRPr lang="en-US" dirty="0"/>
          </a:p>
        </p:txBody>
      </p:sp>
    </p:spTree>
    <p:extLst>
      <p:ext uri="{BB962C8B-B14F-4D97-AF65-F5344CB8AC3E}">
        <p14:creationId xmlns:p14="http://schemas.microsoft.com/office/powerpoint/2010/main" val="1932695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aperture problem</a:t>
            </a:r>
            <a:endParaRPr lang="en-US" dirty="0"/>
          </a:p>
        </p:txBody>
      </p:sp>
      <p:sp>
        <p:nvSpPr>
          <p:cNvPr id="3" name="Content Placeholder 2"/>
          <p:cNvSpPr>
            <a:spLocks noGrp="1"/>
          </p:cNvSpPr>
          <p:nvPr>
            <p:ph idx="1"/>
          </p:nvPr>
        </p:nvSpPr>
        <p:spPr>
          <a:xfrm>
            <a:off x="838200" y="1825626"/>
            <a:ext cx="10515600" cy="782108"/>
          </a:xfrm>
        </p:spPr>
        <p:txBody>
          <a:bodyPr/>
          <a:lstStyle/>
          <a:p>
            <a:r>
              <a:rPr lang="en-US" i="1" dirty="0" smtClean="0"/>
              <a:t>Some local neighborhoods</a:t>
            </a:r>
            <a:r>
              <a:rPr lang="en-US" dirty="0" smtClean="0"/>
              <a:t> are ambiguous</a:t>
            </a:r>
          </a:p>
        </p:txBody>
      </p:sp>
      <p:sp>
        <p:nvSpPr>
          <p:cNvPr id="4" name="Cube 3"/>
          <p:cNvSpPr/>
          <p:nvPr/>
        </p:nvSpPr>
        <p:spPr>
          <a:xfrm>
            <a:off x="2606722" y="3425588"/>
            <a:ext cx="1624084"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rot="20522934" flipH="1">
            <a:off x="7305627" y="3243492"/>
            <a:ext cx="1427399"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p:cNvSpPr/>
          <p:nvPr/>
        </p:nvSpPr>
        <p:spPr>
          <a:xfrm>
            <a:off x="2946400" y="4013200"/>
            <a:ext cx="355600" cy="3217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rot="20517772">
            <a:off x="7947946" y="3762345"/>
            <a:ext cx="529442" cy="671043"/>
          </a:xfrm>
          <a:prstGeom prst="rect">
            <a:avLst/>
          </a:prstGeom>
          <a:solidFill>
            <a:srgbClr val="FFFF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009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aperture problem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146300"/>
            <a:ext cx="6705600" cy="2552700"/>
          </a:xfrm>
          <a:prstGeom prst="rect">
            <a:avLst/>
          </a:prstGeom>
        </p:spPr>
      </p:pic>
    </p:spTree>
    <p:extLst>
      <p:ext uri="{BB962C8B-B14F-4D97-AF65-F5344CB8AC3E}">
        <p14:creationId xmlns:p14="http://schemas.microsoft.com/office/powerpoint/2010/main" val="1150872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correspondences</a:t>
            </a:r>
            <a:endParaRPr lang="en-US" dirty="0"/>
          </a:p>
        </p:txBody>
      </p:sp>
      <p:sp>
        <p:nvSpPr>
          <p:cNvPr id="3" name="Content Placeholder 2"/>
          <p:cNvSpPr>
            <a:spLocks noGrp="1"/>
          </p:cNvSpPr>
          <p:nvPr>
            <p:ph idx="1"/>
          </p:nvPr>
        </p:nvSpPr>
        <p:spPr/>
        <p:txBody>
          <a:bodyPr/>
          <a:lstStyle/>
          <a:p>
            <a:r>
              <a:rPr lang="en-US" dirty="0" smtClean="0"/>
              <a:t>For many applications, a few good correspondences suffice</a:t>
            </a:r>
          </a:p>
          <a:p>
            <a:pPr lvl="1"/>
            <a:r>
              <a:rPr lang="en-US" dirty="0" smtClean="0"/>
              <a:t>Camera calibration</a:t>
            </a:r>
          </a:p>
          <a:p>
            <a:pPr lvl="1"/>
            <a:r>
              <a:rPr lang="en-US" dirty="0" smtClean="0"/>
              <a:t>Estimating essential matrix</a:t>
            </a:r>
          </a:p>
          <a:p>
            <a:pPr lvl="1"/>
            <a:r>
              <a:rPr lang="en-US" dirty="0" smtClean="0"/>
              <a:t>Reconstructing a sparse cloud of 3D points</a:t>
            </a:r>
          </a:p>
          <a:p>
            <a:pPr lvl="1"/>
            <a:endParaRPr lang="en-US" dirty="0"/>
          </a:p>
          <a:p>
            <a:r>
              <a:rPr lang="en-US" dirty="0" smtClean="0"/>
              <a:t>Detect points that will produce good correspondences</a:t>
            </a:r>
          </a:p>
          <a:p>
            <a:r>
              <a:rPr lang="en-US" dirty="0" smtClean="0"/>
              <a:t>Match detected points from both images</a:t>
            </a:r>
          </a:p>
          <a:p>
            <a:pPr lvl="1"/>
            <a:endParaRPr lang="en-US" dirty="0"/>
          </a:p>
        </p:txBody>
      </p:sp>
    </p:spTree>
    <p:extLst>
      <p:ext uri="{BB962C8B-B14F-4D97-AF65-F5344CB8AC3E}">
        <p14:creationId xmlns:p14="http://schemas.microsoft.com/office/powerpoint/2010/main" val="619888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 point detectors</a:t>
            </a:r>
            <a:endParaRPr lang="en-US" dirty="0"/>
          </a:p>
        </p:txBody>
      </p:sp>
      <p:sp>
        <p:nvSpPr>
          <p:cNvPr id="3" name="Content Placeholder 2"/>
          <p:cNvSpPr>
            <a:spLocks noGrp="1"/>
          </p:cNvSpPr>
          <p:nvPr>
            <p:ph idx="1"/>
          </p:nvPr>
        </p:nvSpPr>
        <p:spPr/>
        <p:txBody>
          <a:bodyPr/>
          <a:lstStyle/>
          <a:p>
            <a:r>
              <a:rPr lang="en-US" dirty="0" smtClean="0"/>
              <a:t>Informative: Must be able to reliably match from two views</a:t>
            </a:r>
          </a:p>
          <a:p>
            <a:r>
              <a:rPr lang="en-US" dirty="0" smtClean="0"/>
              <a:t>Reproducible: Must be detected in both views</a:t>
            </a:r>
            <a:endParaRPr lang="en-US" dirty="0"/>
          </a:p>
        </p:txBody>
      </p:sp>
    </p:spTree>
    <p:extLst>
      <p:ext uri="{BB962C8B-B14F-4D97-AF65-F5344CB8AC3E}">
        <p14:creationId xmlns:p14="http://schemas.microsoft.com/office/powerpoint/2010/main" val="1333994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Harris corner detector</a:t>
            </a:r>
            <a:endParaRPr lang="en-US" dirty="0"/>
          </a:p>
        </p:txBody>
      </p:sp>
      <p:sp>
        <p:nvSpPr>
          <p:cNvPr id="3" name="Content Placeholder 2"/>
          <p:cNvSpPr>
            <a:spLocks noGrp="1"/>
          </p:cNvSpPr>
          <p:nvPr>
            <p:ph idx="1"/>
          </p:nvPr>
        </p:nvSpPr>
        <p:spPr/>
        <p:txBody>
          <a:bodyPr/>
          <a:lstStyle/>
          <a:p>
            <a:r>
              <a:rPr lang="en-US" dirty="0" smtClean="0"/>
              <a:t>Main idea: Translating patch should cause large differences</a:t>
            </a:r>
          </a:p>
          <a:p>
            <a:r>
              <a:rPr lang="en-US" dirty="0" smtClean="0"/>
              <a:t>An example of an </a:t>
            </a:r>
            <a:r>
              <a:rPr lang="en-US" i="1" dirty="0" smtClean="0"/>
              <a:t>interest point detector</a:t>
            </a:r>
            <a:endParaRPr lang="en-US" dirty="0"/>
          </a:p>
        </p:txBody>
      </p:sp>
      <p:sp>
        <p:nvSpPr>
          <p:cNvPr id="4" name="Rectangle 3"/>
          <p:cNvSpPr/>
          <p:nvPr/>
        </p:nvSpPr>
        <p:spPr>
          <a:xfrm>
            <a:off x="4094328" y="3753134"/>
            <a:ext cx="2320120" cy="2423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p:cNvSpPr/>
          <p:nvPr/>
        </p:nvSpPr>
        <p:spPr>
          <a:xfrm>
            <a:off x="4449170" y="3411940"/>
            <a:ext cx="641445" cy="696036"/>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6093725" y="3411940"/>
            <a:ext cx="641445" cy="696036"/>
          </a:xfrm>
          <a:prstGeom prst="fram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4449170" y="4794451"/>
            <a:ext cx="641445" cy="696036"/>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24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3.95833E-6 1.48148E-6 C 3.95833E-6 0.0331 0.01002 0.05995 0.02239 0.05995 C 0.03698 0.05995 0.04218 0.03009 0.0444 0.01204 L 0.04674 -0.01204 C 0.04895 -0.03009 0.05455 -0.05996 0.07096 -0.05996 C 0.08151 -0.05996 0.09349 -0.0331 0.09349 1.48148E-6 C 0.09349 0.0331 0.08151 0.05995 0.07096 0.05995 C 0.05455 0.05995 0.04895 0.03009 0.04674 0.01204 L 0.0444 -0.01204 C 0.04218 -0.03009 0.03698 -0.05996 0.02239 -0.05996 C 0.01002 -0.05996 3.95833E-6 -0.0331 3.95833E-6 1.48148E-6 Z " pathEditMode="relative" rAng="0" ptsTypes="AAAAAAAAAAA">
                                      <p:cBhvr>
                                        <p:cTn id="6" dur="2000" fill="hold"/>
                                        <p:tgtEl>
                                          <p:spTgt spid="7"/>
                                        </p:tgtEl>
                                        <p:attrNameLst>
                                          <p:attrName>ppt_x</p:attrName>
                                          <p:attrName>ppt_y</p:attrName>
                                        </p:attrNameLst>
                                      </p:cBhvr>
                                      <p:rCtr x="4674"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5833E-6 1.85185E-6 L 0.08229 -0.00093 " pathEditMode="relative" rAng="0" ptsTypes="AA">
                                      <p:cBhvr>
                                        <p:cTn id="10" dur="2000" fill="hold"/>
                                        <p:tgtEl>
                                          <p:spTgt spid="5"/>
                                        </p:tgtEl>
                                        <p:attrNameLst>
                                          <p:attrName>ppt_x</p:attrName>
                                          <p:attrName>ppt_y</p:attrName>
                                        </p:attrNameLst>
                                      </p:cBhvr>
                                      <p:rCtr x="411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Detour: Basic edge detection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0075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as functions</a:t>
            </a:r>
            <a:endParaRPr lang="en-US" dirty="0"/>
          </a:p>
        </p:txBody>
      </p:sp>
      <p:sp>
        <p:nvSpPr>
          <p:cNvPr id="3" name="Content Placeholder 2"/>
          <p:cNvSpPr>
            <a:spLocks noGrp="1"/>
          </p:cNvSpPr>
          <p:nvPr>
            <p:ph idx="1"/>
          </p:nvPr>
        </p:nvSpPr>
        <p:spPr>
          <a:xfrm>
            <a:off x="838200" y="1825625"/>
            <a:ext cx="5909733" cy="4351338"/>
          </a:xfrm>
        </p:spPr>
        <p:txBody>
          <a:bodyPr/>
          <a:lstStyle/>
          <a:p>
            <a:r>
              <a:rPr lang="en-US" dirty="0" smtClean="0"/>
              <a:t>I : </a:t>
            </a:r>
            <a:r>
              <a:rPr lang="en-US" b="1" dirty="0" smtClean="0"/>
              <a:t>R</a:t>
            </a:r>
            <a:r>
              <a:rPr lang="en-US" baseline="30000" dirty="0" smtClean="0"/>
              <a:t>2</a:t>
            </a:r>
            <a:r>
              <a:rPr lang="en-US" dirty="0" smtClean="0">
                <a:sym typeface="Wingdings"/>
              </a:rPr>
              <a:t></a:t>
            </a:r>
            <a:r>
              <a:rPr lang="en-US" b="1" dirty="0" smtClean="0">
                <a:sym typeface="Wingdings"/>
              </a:rPr>
              <a:t>R</a:t>
            </a:r>
          </a:p>
          <a:p>
            <a:r>
              <a:rPr lang="en-US" i="1" dirty="0" smtClean="0">
                <a:sym typeface="Wingdings"/>
              </a:rPr>
              <a:t>Smooth</a:t>
            </a:r>
          </a:p>
          <a:p>
            <a:r>
              <a:rPr lang="en-US" dirty="0" smtClean="0">
                <a:sym typeface="Wingdings"/>
              </a:rPr>
              <a:t>Can talk of </a:t>
            </a:r>
            <a:r>
              <a:rPr lang="en-US" i="1" dirty="0" smtClean="0">
                <a:sym typeface="Wingdings"/>
              </a:rPr>
              <a:t>derivatives, second derivatives </a:t>
            </a:r>
            <a:r>
              <a:rPr lang="en-US" dirty="0" smtClean="0">
                <a:sym typeface="Wingdings"/>
              </a:rPr>
              <a:t>etc.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64" y="631399"/>
            <a:ext cx="5854700" cy="43942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89109" y="3776725"/>
            <a:ext cx="2702257" cy="2848482"/>
          </a:xfrm>
          <a:prstGeom prst="rect">
            <a:avLst/>
          </a:prstGeom>
        </p:spPr>
      </p:pic>
    </p:spTree>
    <p:extLst>
      <p:ext uri="{BB962C8B-B14F-4D97-AF65-F5344CB8AC3E}">
        <p14:creationId xmlns:p14="http://schemas.microsoft.com/office/powerpoint/2010/main" val="178853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edges? 1D analog</a:t>
            </a:r>
            <a:endParaRPr lang="en-US" dirty="0"/>
          </a:p>
        </p:txBody>
      </p:sp>
      <p:sp>
        <p:nvSpPr>
          <p:cNvPr id="3" name="Rectangle 2"/>
          <p:cNvSpPr/>
          <p:nvPr/>
        </p:nvSpPr>
        <p:spPr>
          <a:xfrm>
            <a:off x="838200" y="1946071"/>
            <a:ext cx="2907082" cy="180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839244" y="2559847"/>
            <a:ext cx="2906038" cy="876821"/>
          </a:xfrm>
          <a:custGeom>
            <a:avLst/>
            <a:gdLst>
              <a:gd name="connsiteX0" fmla="*/ 0 w 2906038"/>
              <a:gd name="connsiteY0" fmla="*/ 864295 h 876821"/>
              <a:gd name="connsiteX1" fmla="*/ 901874 w 2906038"/>
              <a:gd name="connsiteY1" fmla="*/ 876821 h 876821"/>
              <a:gd name="connsiteX2" fmla="*/ 1828800 w 2906038"/>
              <a:gd name="connsiteY2" fmla="*/ 0 h 876821"/>
              <a:gd name="connsiteX3" fmla="*/ 2906038 w 2906038"/>
              <a:gd name="connsiteY3" fmla="*/ 0 h 876821"/>
            </a:gdLst>
            <a:ahLst/>
            <a:cxnLst>
              <a:cxn ang="0">
                <a:pos x="connsiteX0" y="connsiteY0"/>
              </a:cxn>
              <a:cxn ang="0">
                <a:pos x="connsiteX1" y="connsiteY1"/>
              </a:cxn>
              <a:cxn ang="0">
                <a:pos x="connsiteX2" y="connsiteY2"/>
              </a:cxn>
              <a:cxn ang="0">
                <a:pos x="connsiteX3" y="connsiteY3"/>
              </a:cxn>
            </a:cxnLst>
            <a:rect l="l" t="t" r="r" b="b"/>
            <a:pathLst>
              <a:path w="2906038" h="876821">
                <a:moveTo>
                  <a:pt x="0" y="864295"/>
                </a:moveTo>
                <a:lnTo>
                  <a:pt x="901874" y="876821"/>
                </a:lnTo>
                <a:lnTo>
                  <a:pt x="1828800" y="0"/>
                </a:lnTo>
                <a:lnTo>
                  <a:pt x="2906038"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28975" y="1261998"/>
            <a:ext cx="3853842" cy="2890382"/>
          </a:xfrm>
          <a:prstGeom prst="rect">
            <a:avLst/>
          </a:prstGeom>
        </p:spPr>
      </p:pic>
      <p:sp>
        <p:nvSpPr>
          <p:cNvPr id="7" name="Rectangle 6"/>
          <p:cNvSpPr/>
          <p:nvPr/>
        </p:nvSpPr>
        <p:spPr>
          <a:xfrm>
            <a:off x="4485362" y="1946071"/>
            <a:ext cx="2907082" cy="180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496844" y="2517732"/>
            <a:ext cx="2906038" cy="914400"/>
          </a:xfrm>
          <a:custGeom>
            <a:avLst/>
            <a:gdLst>
              <a:gd name="connsiteX0" fmla="*/ 0 w 2906038"/>
              <a:gd name="connsiteY0" fmla="*/ 0 h 914400"/>
              <a:gd name="connsiteX1" fmla="*/ 1189972 w 2906038"/>
              <a:gd name="connsiteY1" fmla="*/ 0 h 914400"/>
              <a:gd name="connsiteX2" fmla="*/ 1853852 w 2906038"/>
              <a:gd name="connsiteY2" fmla="*/ 914400 h 914400"/>
              <a:gd name="connsiteX3" fmla="*/ 2906038 w 2906038"/>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2906038" h="914400">
                <a:moveTo>
                  <a:pt x="0" y="0"/>
                </a:moveTo>
                <a:lnTo>
                  <a:pt x="1189972" y="0"/>
                </a:lnTo>
                <a:lnTo>
                  <a:pt x="1853852" y="914400"/>
                </a:lnTo>
                <a:lnTo>
                  <a:pt x="2906038" y="9144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9413" y="1402754"/>
            <a:ext cx="3853842" cy="2890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2552131" y="4435522"/>
                <a:ext cx="6974006" cy="799001"/>
              </a:xfrm>
              <a:prstGeom prst="rect">
                <a:avLst/>
              </a:prstGeom>
              <a:noFill/>
            </p:spPr>
            <p:txBody>
              <a:bodyPr wrap="square" rtlCol="0">
                <a:spAutoFit/>
              </a:bodyPr>
              <a:lstStyle/>
              <a:p>
                <a:pPr algn="ctr"/>
                <a:r>
                  <a:rPr lang="en-US" sz="3200" dirty="0" smtClean="0"/>
                  <a:t>Edge = where </a:t>
                </a:r>
                <a14:m>
                  <m:oMath xmlns:m="http://schemas.openxmlformats.org/officeDocument/2006/math">
                    <m:r>
                      <a:rPr lang="en-US" sz="3200" b="0" i="0" smtClean="0">
                        <a:latin typeface="Cambria Math" charset="0"/>
                      </a:rPr>
                      <m:t>|</m:t>
                    </m:r>
                    <m:f>
                      <m:fPr>
                        <m:ctrlPr>
                          <a:rPr lang="mr-IN" sz="3200" i="1" smtClean="0">
                            <a:latin typeface="Cambria Math" charset="0"/>
                          </a:rPr>
                        </m:ctrlPr>
                      </m:fPr>
                      <m:num>
                        <m:r>
                          <a:rPr lang="en-US" sz="3200" b="0" i="1" smtClean="0">
                            <a:latin typeface="Cambria Math" charset="0"/>
                          </a:rPr>
                          <m:t>𝑑𝐼</m:t>
                        </m:r>
                      </m:num>
                      <m:den>
                        <m:r>
                          <a:rPr lang="en-US" sz="3200" b="0" i="1" smtClean="0">
                            <a:latin typeface="Cambria Math" charset="0"/>
                          </a:rPr>
                          <m:t>𝑑𝑡</m:t>
                        </m:r>
                      </m:den>
                    </m:f>
                    <m:r>
                      <a:rPr lang="en-US" sz="3200" b="0" i="1" smtClean="0">
                        <a:latin typeface="Cambria Math" charset="0"/>
                      </a:rPr>
                      <m:t>| </m:t>
                    </m:r>
                  </m:oMath>
                </a14:m>
                <a:r>
                  <a:rPr lang="en-US" sz="3200" dirty="0" smtClean="0"/>
                  <a:t>is maximum</a:t>
                </a:r>
                <a:endParaRPr lang="en-US" sz="3200" dirty="0"/>
              </a:p>
            </p:txBody>
          </p:sp>
        </mc:Choice>
        <mc:Fallback>
          <p:sp>
            <p:nvSpPr>
              <p:cNvPr id="5" name="TextBox 4"/>
              <p:cNvSpPr txBox="1">
                <a:spLocks noRot="1" noChangeAspect="1" noMove="1" noResize="1" noEditPoints="1" noAdjustHandles="1" noChangeArrowheads="1" noChangeShapeType="1" noTextEdit="1"/>
              </p:cNvSpPr>
              <p:nvPr/>
            </p:nvSpPr>
            <p:spPr>
              <a:xfrm>
                <a:off x="2552131" y="4435522"/>
                <a:ext cx="6974006" cy="799001"/>
              </a:xfrm>
              <a:prstGeom prst="rect">
                <a:avLst/>
              </a:prstGeom>
              <a:blipFill rotWithShape="0">
                <a:blip r:embed="rId3"/>
                <a:stretch>
                  <a:fillRect b="-12214"/>
                </a:stretch>
              </a:blipFill>
            </p:spPr>
            <p:txBody>
              <a:bodyPr/>
              <a:lstStyle/>
              <a:p>
                <a:r>
                  <a:rPr lang="en-US">
                    <a:noFill/>
                  </a:rPr>
                  <a:t> </a:t>
                </a:r>
              </a:p>
            </p:txBody>
          </p:sp>
        </mc:Fallback>
      </mc:AlternateContent>
    </p:spTree>
    <p:extLst>
      <p:ext uri="{BB962C8B-B14F-4D97-AF65-F5344CB8AC3E}">
        <p14:creationId xmlns:p14="http://schemas.microsoft.com/office/powerpoint/2010/main" val="1531523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analog</a:t>
            </a:r>
            <a:endParaRPr lang="en-US" dirty="0"/>
          </a:p>
        </p:txBody>
      </p:sp>
      <p:sp>
        <p:nvSpPr>
          <p:cNvPr id="3" name="Rectangle 2"/>
          <p:cNvSpPr/>
          <p:nvPr/>
        </p:nvSpPr>
        <p:spPr>
          <a:xfrm>
            <a:off x="838200" y="1946071"/>
            <a:ext cx="2907082" cy="180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839244" y="2563679"/>
            <a:ext cx="2906038" cy="876821"/>
          </a:xfrm>
          <a:custGeom>
            <a:avLst/>
            <a:gdLst>
              <a:gd name="connsiteX0" fmla="*/ 0 w 2906038"/>
              <a:gd name="connsiteY0" fmla="*/ 864295 h 876821"/>
              <a:gd name="connsiteX1" fmla="*/ 901874 w 2906038"/>
              <a:gd name="connsiteY1" fmla="*/ 876821 h 876821"/>
              <a:gd name="connsiteX2" fmla="*/ 1828800 w 2906038"/>
              <a:gd name="connsiteY2" fmla="*/ 0 h 876821"/>
              <a:gd name="connsiteX3" fmla="*/ 2906038 w 2906038"/>
              <a:gd name="connsiteY3" fmla="*/ 0 h 876821"/>
            </a:gdLst>
            <a:ahLst/>
            <a:cxnLst>
              <a:cxn ang="0">
                <a:pos x="connsiteX0" y="connsiteY0"/>
              </a:cxn>
              <a:cxn ang="0">
                <a:pos x="connsiteX1" y="connsiteY1"/>
              </a:cxn>
              <a:cxn ang="0">
                <a:pos x="connsiteX2" y="connsiteY2"/>
              </a:cxn>
              <a:cxn ang="0">
                <a:pos x="connsiteX3" y="connsiteY3"/>
              </a:cxn>
            </a:cxnLst>
            <a:rect l="l" t="t" r="r" b="b"/>
            <a:pathLst>
              <a:path w="2906038" h="876821">
                <a:moveTo>
                  <a:pt x="0" y="864295"/>
                </a:moveTo>
                <a:lnTo>
                  <a:pt x="901874" y="876821"/>
                </a:lnTo>
                <a:lnTo>
                  <a:pt x="1828800" y="0"/>
                </a:lnTo>
                <a:lnTo>
                  <a:pt x="2906038"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85362" y="1946071"/>
            <a:ext cx="2907082" cy="180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496844" y="2517732"/>
            <a:ext cx="2906038" cy="914400"/>
          </a:xfrm>
          <a:custGeom>
            <a:avLst/>
            <a:gdLst>
              <a:gd name="connsiteX0" fmla="*/ 0 w 2906038"/>
              <a:gd name="connsiteY0" fmla="*/ 0 h 914400"/>
              <a:gd name="connsiteX1" fmla="*/ 1189972 w 2906038"/>
              <a:gd name="connsiteY1" fmla="*/ 0 h 914400"/>
              <a:gd name="connsiteX2" fmla="*/ 1853852 w 2906038"/>
              <a:gd name="connsiteY2" fmla="*/ 914400 h 914400"/>
              <a:gd name="connsiteX3" fmla="*/ 2906038 w 2906038"/>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2906038" h="914400">
                <a:moveTo>
                  <a:pt x="0" y="0"/>
                </a:moveTo>
                <a:lnTo>
                  <a:pt x="1189972" y="0"/>
                </a:lnTo>
                <a:lnTo>
                  <a:pt x="1853852" y="914400"/>
                </a:lnTo>
                <a:lnTo>
                  <a:pt x="2906038" y="9144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4363595"/>
            <a:ext cx="2907082" cy="180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39244" y="4622104"/>
            <a:ext cx="2906038" cy="1102291"/>
          </a:xfrm>
          <a:custGeom>
            <a:avLst/>
            <a:gdLst>
              <a:gd name="connsiteX0" fmla="*/ 0 w 2906038"/>
              <a:gd name="connsiteY0" fmla="*/ 1089764 h 1114817"/>
              <a:gd name="connsiteX1" fmla="*/ 914400 w 2906038"/>
              <a:gd name="connsiteY1" fmla="*/ 1102291 h 1114817"/>
              <a:gd name="connsiteX2" fmla="*/ 914400 w 2906038"/>
              <a:gd name="connsiteY2" fmla="*/ 0 h 1114817"/>
              <a:gd name="connsiteX3" fmla="*/ 1791222 w 2906038"/>
              <a:gd name="connsiteY3" fmla="*/ 0 h 1114817"/>
              <a:gd name="connsiteX4" fmla="*/ 1878904 w 2906038"/>
              <a:gd name="connsiteY4" fmla="*/ 1114817 h 1114817"/>
              <a:gd name="connsiteX5" fmla="*/ 2906038 w 2906038"/>
              <a:gd name="connsiteY5" fmla="*/ 1102291 h 1114817"/>
              <a:gd name="connsiteX0" fmla="*/ 0 w 2906038"/>
              <a:gd name="connsiteY0" fmla="*/ 1089764 h 1114817"/>
              <a:gd name="connsiteX1" fmla="*/ 914400 w 2906038"/>
              <a:gd name="connsiteY1" fmla="*/ 1102291 h 1114817"/>
              <a:gd name="connsiteX2" fmla="*/ 914400 w 2906038"/>
              <a:gd name="connsiteY2" fmla="*/ 0 h 1114817"/>
              <a:gd name="connsiteX3" fmla="*/ 1828800 w 2906038"/>
              <a:gd name="connsiteY3" fmla="*/ 12526 h 1114817"/>
              <a:gd name="connsiteX4" fmla="*/ 1878904 w 2906038"/>
              <a:gd name="connsiteY4" fmla="*/ 1114817 h 1114817"/>
              <a:gd name="connsiteX5" fmla="*/ 2906038 w 2906038"/>
              <a:gd name="connsiteY5" fmla="*/ 1102291 h 1114817"/>
              <a:gd name="connsiteX0" fmla="*/ 0 w 2906038"/>
              <a:gd name="connsiteY0" fmla="*/ 1089764 h 1127343"/>
              <a:gd name="connsiteX1" fmla="*/ 914400 w 2906038"/>
              <a:gd name="connsiteY1" fmla="*/ 1102291 h 1127343"/>
              <a:gd name="connsiteX2" fmla="*/ 914400 w 2906038"/>
              <a:gd name="connsiteY2" fmla="*/ 0 h 1127343"/>
              <a:gd name="connsiteX3" fmla="*/ 1828800 w 2906038"/>
              <a:gd name="connsiteY3" fmla="*/ 12526 h 1127343"/>
              <a:gd name="connsiteX4" fmla="*/ 1828800 w 2906038"/>
              <a:gd name="connsiteY4" fmla="*/ 1127343 h 1127343"/>
              <a:gd name="connsiteX5" fmla="*/ 2906038 w 2906038"/>
              <a:gd name="connsiteY5" fmla="*/ 1102291 h 1127343"/>
              <a:gd name="connsiteX0" fmla="*/ 0 w 2906038"/>
              <a:gd name="connsiteY0" fmla="*/ 1089764 h 1102291"/>
              <a:gd name="connsiteX1" fmla="*/ 914400 w 2906038"/>
              <a:gd name="connsiteY1" fmla="*/ 1102291 h 1102291"/>
              <a:gd name="connsiteX2" fmla="*/ 914400 w 2906038"/>
              <a:gd name="connsiteY2" fmla="*/ 0 h 1102291"/>
              <a:gd name="connsiteX3" fmla="*/ 1828800 w 2906038"/>
              <a:gd name="connsiteY3" fmla="*/ 12526 h 1102291"/>
              <a:gd name="connsiteX4" fmla="*/ 1828800 w 2906038"/>
              <a:gd name="connsiteY4" fmla="*/ 1102291 h 1102291"/>
              <a:gd name="connsiteX5" fmla="*/ 2906038 w 2906038"/>
              <a:gd name="connsiteY5" fmla="*/ 1102291 h 110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038" h="1102291">
                <a:moveTo>
                  <a:pt x="0" y="1089764"/>
                </a:moveTo>
                <a:lnTo>
                  <a:pt x="914400" y="1102291"/>
                </a:lnTo>
                <a:lnTo>
                  <a:pt x="914400" y="0"/>
                </a:lnTo>
                <a:lnTo>
                  <a:pt x="1828800" y="12526"/>
                </a:lnTo>
                <a:lnTo>
                  <a:pt x="1828800" y="1102291"/>
                </a:lnTo>
                <a:lnTo>
                  <a:pt x="2906038" y="110229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6844" y="4368132"/>
            <a:ext cx="2907082" cy="180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471792" y="4747364"/>
            <a:ext cx="2918564" cy="1127343"/>
          </a:xfrm>
          <a:custGeom>
            <a:avLst/>
            <a:gdLst>
              <a:gd name="connsiteX0" fmla="*/ 0 w 2893512"/>
              <a:gd name="connsiteY0" fmla="*/ 1227551 h 1315233"/>
              <a:gd name="connsiteX1" fmla="*/ 1227551 w 2893512"/>
              <a:gd name="connsiteY1" fmla="*/ 1240077 h 1315233"/>
              <a:gd name="connsiteX2" fmla="*/ 1177446 w 2893512"/>
              <a:gd name="connsiteY2" fmla="*/ 0 h 1315233"/>
              <a:gd name="connsiteX3" fmla="*/ 1991638 w 2893512"/>
              <a:gd name="connsiteY3" fmla="*/ 0 h 1315233"/>
              <a:gd name="connsiteX4" fmla="*/ 1853852 w 2893512"/>
              <a:gd name="connsiteY4" fmla="*/ 1302707 h 1315233"/>
              <a:gd name="connsiteX5" fmla="*/ 2893512 w 2893512"/>
              <a:gd name="connsiteY5" fmla="*/ 1315233 h 1315233"/>
              <a:gd name="connsiteX0" fmla="*/ 0 w 2893512"/>
              <a:gd name="connsiteY0" fmla="*/ 1227551 h 1315233"/>
              <a:gd name="connsiteX1" fmla="*/ 1177446 w 2893512"/>
              <a:gd name="connsiteY1" fmla="*/ 1252603 h 1315233"/>
              <a:gd name="connsiteX2" fmla="*/ 1177446 w 2893512"/>
              <a:gd name="connsiteY2" fmla="*/ 0 h 1315233"/>
              <a:gd name="connsiteX3" fmla="*/ 1991638 w 2893512"/>
              <a:gd name="connsiteY3" fmla="*/ 0 h 1315233"/>
              <a:gd name="connsiteX4" fmla="*/ 1853852 w 2893512"/>
              <a:gd name="connsiteY4" fmla="*/ 1302707 h 1315233"/>
              <a:gd name="connsiteX5" fmla="*/ 2893512 w 2893512"/>
              <a:gd name="connsiteY5" fmla="*/ 1315233 h 1315233"/>
              <a:gd name="connsiteX0" fmla="*/ 0 w 2893512"/>
              <a:gd name="connsiteY0" fmla="*/ 1227551 h 1315233"/>
              <a:gd name="connsiteX1" fmla="*/ 1177446 w 2893512"/>
              <a:gd name="connsiteY1" fmla="*/ 1252603 h 1315233"/>
              <a:gd name="connsiteX2" fmla="*/ 1177446 w 2893512"/>
              <a:gd name="connsiteY2" fmla="*/ 0 h 1315233"/>
              <a:gd name="connsiteX3" fmla="*/ 1853852 w 2893512"/>
              <a:gd name="connsiteY3" fmla="*/ 12526 h 1315233"/>
              <a:gd name="connsiteX4" fmla="*/ 1853852 w 2893512"/>
              <a:gd name="connsiteY4" fmla="*/ 1302707 h 1315233"/>
              <a:gd name="connsiteX5" fmla="*/ 2893512 w 2893512"/>
              <a:gd name="connsiteY5" fmla="*/ 1315233 h 1315233"/>
              <a:gd name="connsiteX0" fmla="*/ 0 w 2931090"/>
              <a:gd name="connsiteY0" fmla="*/ 200416 h 1315233"/>
              <a:gd name="connsiteX1" fmla="*/ 1215024 w 2931090"/>
              <a:gd name="connsiteY1" fmla="*/ 1252603 h 1315233"/>
              <a:gd name="connsiteX2" fmla="*/ 1215024 w 2931090"/>
              <a:gd name="connsiteY2" fmla="*/ 0 h 1315233"/>
              <a:gd name="connsiteX3" fmla="*/ 1891430 w 2931090"/>
              <a:gd name="connsiteY3" fmla="*/ 12526 h 1315233"/>
              <a:gd name="connsiteX4" fmla="*/ 1891430 w 2931090"/>
              <a:gd name="connsiteY4" fmla="*/ 1302707 h 1315233"/>
              <a:gd name="connsiteX5" fmla="*/ 2931090 w 2931090"/>
              <a:gd name="connsiteY5" fmla="*/ 1315233 h 1315233"/>
              <a:gd name="connsiteX0" fmla="*/ 0 w 2931090"/>
              <a:gd name="connsiteY0" fmla="*/ 200416 h 1315233"/>
              <a:gd name="connsiteX1" fmla="*/ 1215024 w 2931090"/>
              <a:gd name="connsiteY1" fmla="*/ 200416 h 1315233"/>
              <a:gd name="connsiteX2" fmla="*/ 1215024 w 2931090"/>
              <a:gd name="connsiteY2" fmla="*/ 0 h 1315233"/>
              <a:gd name="connsiteX3" fmla="*/ 1891430 w 2931090"/>
              <a:gd name="connsiteY3" fmla="*/ 12526 h 1315233"/>
              <a:gd name="connsiteX4" fmla="*/ 1891430 w 2931090"/>
              <a:gd name="connsiteY4" fmla="*/ 1302707 h 1315233"/>
              <a:gd name="connsiteX5" fmla="*/ 2931090 w 2931090"/>
              <a:gd name="connsiteY5" fmla="*/ 1315233 h 1315233"/>
              <a:gd name="connsiteX0" fmla="*/ 0 w 2931090"/>
              <a:gd name="connsiteY0" fmla="*/ 187890 h 1315233"/>
              <a:gd name="connsiteX1" fmla="*/ 1215024 w 2931090"/>
              <a:gd name="connsiteY1" fmla="*/ 187890 h 1315233"/>
              <a:gd name="connsiteX2" fmla="*/ 1227550 w 2931090"/>
              <a:gd name="connsiteY2" fmla="*/ 1315233 h 1315233"/>
              <a:gd name="connsiteX3" fmla="*/ 1891430 w 2931090"/>
              <a:gd name="connsiteY3" fmla="*/ 0 h 1315233"/>
              <a:gd name="connsiteX4" fmla="*/ 1891430 w 2931090"/>
              <a:gd name="connsiteY4" fmla="*/ 1290181 h 1315233"/>
              <a:gd name="connsiteX5" fmla="*/ 2931090 w 2931090"/>
              <a:gd name="connsiteY5" fmla="*/ 1302707 h 1315233"/>
              <a:gd name="connsiteX0" fmla="*/ 0 w 2931090"/>
              <a:gd name="connsiteY0" fmla="*/ 0 h 1127343"/>
              <a:gd name="connsiteX1" fmla="*/ 1215024 w 2931090"/>
              <a:gd name="connsiteY1" fmla="*/ 0 h 1127343"/>
              <a:gd name="connsiteX2" fmla="*/ 1227550 w 2931090"/>
              <a:gd name="connsiteY2" fmla="*/ 1127343 h 1127343"/>
              <a:gd name="connsiteX3" fmla="*/ 1853852 w 2931090"/>
              <a:gd name="connsiteY3" fmla="*/ 764088 h 1127343"/>
              <a:gd name="connsiteX4" fmla="*/ 1891430 w 2931090"/>
              <a:gd name="connsiteY4" fmla="*/ 1102291 h 1127343"/>
              <a:gd name="connsiteX5" fmla="*/ 2931090 w 2931090"/>
              <a:gd name="connsiteY5" fmla="*/ 1114817 h 1127343"/>
              <a:gd name="connsiteX0" fmla="*/ 0 w 2931090"/>
              <a:gd name="connsiteY0" fmla="*/ 0 h 1127343"/>
              <a:gd name="connsiteX1" fmla="*/ 1215024 w 2931090"/>
              <a:gd name="connsiteY1" fmla="*/ 0 h 1127343"/>
              <a:gd name="connsiteX2" fmla="*/ 1227550 w 2931090"/>
              <a:gd name="connsiteY2" fmla="*/ 1127343 h 1127343"/>
              <a:gd name="connsiteX3" fmla="*/ 1853852 w 2931090"/>
              <a:gd name="connsiteY3" fmla="*/ 764088 h 1127343"/>
              <a:gd name="connsiteX4" fmla="*/ 1841326 w 2931090"/>
              <a:gd name="connsiteY4" fmla="*/ 25052 h 1127343"/>
              <a:gd name="connsiteX5" fmla="*/ 2931090 w 2931090"/>
              <a:gd name="connsiteY5" fmla="*/ 1114817 h 1127343"/>
              <a:gd name="connsiteX0" fmla="*/ 0 w 2918564"/>
              <a:gd name="connsiteY0" fmla="*/ 0 h 1127343"/>
              <a:gd name="connsiteX1" fmla="*/ 1215024 w 2918564"/>
              <a:gd name="connsiteY1" fmla="*/ 0 h 1127343"/>
              <a:gd name="connsiteX2" fmla="*/ 1227550 w 2918564"/>
              <a:gd name="connsiteY2" fmla="*/ 1127343 h 1127343"/>
              <a:gd name="connsiteX3" fmla="*/ 1853852 w 2918564"/>
              <a:gd name="connsiteY3" fmla="*/ 764088 h 1127343"/>
              <a:gd name="connsiteX4" fmla="*/ 1841326 w 2918564"/>
              <a:gd name="connsiteY4" fmla="*/ 25052 h 1127343"/>
              <a:gd name="connsiteX5" fmla="*/ 2918564 w 2918564"/>
              <a:gd name="connsiteY5" fmla="*/ 25052 h 1127343"/>
              <a:gd name="connsiteX0" fmla="*/ 0 w 2918564"/>
              <a:gd name="connsiteY0" fmla="*/ 0 h 1127343"/>
              <a:gd name="connsiteX1" fmla="*/ 1215024 w 2918564"/>
              <a:gd name="connsiteY1" fmla="*/ 0 h 1127343"/>
              <a:gd name="connsiteX2" fmla="*/ 1227550 w 2918564"/>
              <a:gd name="connsiteY2" fmla="*/ 1127343 h 1127343"/>
              <a:gd name="connsiteX3" fmla="*/ 1878904 w 2918564"/>
              <a:gd name="connsiteY3" fmla="*/ 1127343 h 1127343"/>
              <a:gd name="connsiteX4" fmla="*/ 1841326 w 2918564"/>
              <a:gd name="connsiteY4" fmla="*/ 25052 h 1127343"/>
              <a:gd name="connsiteX5" fmla="*/ 2918564 w 2918564"/>
              <a:gd name="connsiteY5" fmla="*/ 25052 h 1127343"/>
              <a:gd name="connsiteX0" fmla="*/ 0 w 2918564"/>
              <a:gd name="connsiteY0" fmla="*/ 0 h 1127343"/>
              <a:gd name="connsiteX1" fmla="*/ 1215024 w 2918564"/>
              <a:gd name="connsiteY1" fmla="*/ 0 h 1127343"/>
              <a:gd name="connsiteX2" fmla="*/ 1227550 w 2918564"/>
              <a:gd name="connsiteY2" fmla="*/ 1127343 h 1127343"/>
              <a:gd name="connsiteX3" fmla="*/ 1878904 w 2918564"/>
              <a:gd name="connsiteY3" fmla="*/ 1127343 h 1127343"/>
              <a:gd name="connsiteX4" fmla="*/ 1878904 w 2918564"/>
              <a:gd name="connsiteY4" fmla="*/ 37578 h 1127343"/>
              <a:gd name="connsiteX5" fmla="*/ 2918564 w 2918564"/>
              <a:gd name="connsiteY5" fmla="*/ 25052 h 1127343"/>
              <a:gd name="connsiteX0" fmla="*/ 0 w 2918564"/>
              <a:gd name="connsiteY0" fmla="*/ 0 h 1127343"/>
              <a:gd name="connsiteX1" fmla="*/ 1215024 w 2918564"/>
              <a:gd name="connsiteY1" fmla="*/ 0 h 1127343"/>
              <a:gd name="connsiteX2" fmla="*/ 1227550 w 2918564"/>
              <a:gd name="connsiteY2" fmla="*/ 1127343 h 1127343"/>
              <a:gd name="connsiteX3" fmla="*/ 1878904 w 2918564"/>
              <a:gd name="connsiteY3" fmla="*/ 1127343 h 1127343"/>
              <a:gd name="connsiteX4" fmla="*/ 1866378 w 2918564"/>
              <a:gd name="connsiteY4" fmla="*/ 12526 h 1127343"/>
              <a:gd name="connsiteX5" fmla="*/ 2918564 w 2918564"/>
              <a:gd name="connsiteY5" fmla="*/ 25052 h 11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564" h="1127343">
                <a:moveTo>
                  <a:pt x="0" y="0"/>
                </a:moveTo>
                <a:lnTo>
                  <a:pt x="1215024" y="0"/>
                </a:lnTo>
                <a:lnTo>
                  <a:pt x="1227550" y="1127343"/>
                </a:lnTo>
                <a:lnTo>
                  <a:pt x="1878904" y="1127343"/>
                </a:lnTo>
                <a:lnTo>
                  <a:pt x="1866378" y="12526"/>
                </a:lnTo>
                <a:lnTo>
                  <a:pt x="2918564" y="2505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9413" y="3850028"/>
            <a:ext cx="3941522" cy="29561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9413" y="1402754"/>
            <a:ext cx="3853842" cy="2890382"/>
          </a:xfrm>
          <a:prstGeom prst="rect">
            <a:avLst/>
          </a:prstGeom>
        </p:spPr>
      </p:pic>
      <p:sp>
        <p:nvSpPr>
          <p:cNvPr id="5" name="Donut 4"/>
          <p:cNvSpPr/>
          <p:nvPr/>
        </p:nvSpPr>
        <p:spPr>
          <a:xfrm>
            <a:off x="1501254" y="4067033"/>
            <a:ext cx="1583140" cy="1241946"/>
          </a:xfrm>
          <a:prstGeom prst="donut">
            <a:avLst>
              <a:gd name="adj" fmla="val 74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283390" y="5103422"/>
            <a:ext cx="1583140" cy="1241946"/>
          </a:xfrm>
          <a:prstGeom prst="donut">
            <a:avLst>
              <a:gd name="adj" fmla="val 74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9477521" y="5339179"/>
            <a:ext cx="1583140" cy="1241946"/>
          </a:xfrm>
          <a:prstGeom prst="donut">
            <a:avLst>
              <a:gd name="adj" fmla="val 74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0001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as signals</a:t>
            </a:r>
            <a:endParaRPr lang="en-US" dirty="0"/>
          </a:p>
        </p:txBody>
      </p:sp>
      <p:sp>
        <p:nvSpPr>
          <p:cNvPr id="3" name="Content Placeholder 2"/>
          <p:cNvSpPr>
            <a:spLocks noGrp="1"/>
          </p:cNvSpPr>
          <p:nvPr>
            <p:ph idx="1"/>
          </p:nvPr>
        </p:nvSpPr>
        <p:spPr>
          <a:xfrm>
            <a:off x="838200" y="1825625"/>
            <a:ext cx="10515600" cy="1239308"/>
          </a:xfrm>
        </p:spPr>
        <p:txBody>
          <a:bodyPr/>
          <a:lstStyle/>
          <a:p>
            <a:r>
              <a:rPr lang="en-US" dirty="0" smtClean="0"/>
              <a:t>Signals over </a:t>
            </a:r>
            <a:r>
              <a:rPr lang="en-US" i="1" dirty="0" smtClean="0"/>
              <a:t>spatial domain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606721" y="2575722"/>
            <a:ext cx="2702257" cy="28484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5854700" cy="4394200"/>
          </a:xfrm>
          <a:prstGeom prst="rect">
            <a:avLst/>
          </a:prstGeom>
        </p:spPr>
      </p:pic>
    </p:spTree>
    <p:extLst>
      <p:ext uri="{BB962C8B-B14F-4D97-AF65-F5344CB8AC3E}">
        <p14:creationId xmlns:p14="http://schemas.microsoft.com/office/powerpoint/2010/main" val="738482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Till now</a:t>
            </a:r>
            <a:endParaRPr lang="en-US" dirty="0"/>
          </a:p>
        </p:txBody>
      </p:sp>
      <p:sp>
        <p:nvSpPr>
          <p:cNvPr id="3" name="Content Placeholder 2"/>
          <p:cNvSpPr>
            <a:spLocks noGrp="1"/>
          </p:cNvSpPr>
          <p:nvPr>
            <p:ph idx="1"/>
          </p:nvPr>
        </p:nvSpPr>
        <p:spPr/>
        <p:txBody>
          <a:bodyPr/>
          <a:lstStyle/>
          <a:p>
            <a:r>
              <a:rPr lang="en-US" dirty="0" smtClean="0"/>
              <a:t>Geometry of image formation</a:t>
            </a:r>
          </a:p>
          <a:p>
            <a:r>
              <a:rPr lang="en-US" dirty="0" smtClean="0"/>
              <a:t>Stereo reconstruction</a:t>
            </a:r>
          </a:p>
          <a:p>
            <a:pPr lvl="1"/>
            <a:r>
              <a:rPr lang="en-US" dirty="0" smtClean="0"/>
              <a:t>Given 3D </a:t>
            </a:r>
            <a:r>
              <a:rPr lang="en-US" dirty="0" smtClean="0">
                <a:sym typeface="Wingdings"/>
              </a:rPr>
              <a:t> 2D correspondence, find K, R, t</a:t>
            </a:r>
          </a:p>
          <a:p>
            <a:pPr lvl="1"/>
            <a:r>
              <a:rPr lang="en-US" dirty="0" smtClean="0">
                <a:sym typeface="Wingdings"/>
              </a:rPr>
              <a:t>Given 2 images, correspondence, K, R, t, find 3D points</a:t>
            </a:r>
          </a:p>
          <a:p>
            <a:pPr lvl="1"/>
            <a:r>
              <a:rPr lang="en-US" dirty="0" smtClean="0">
                <a:sym typeface="Wingdings"/>
              </a:rPr>
              <a:t>Given 2 images, correspondence, find F, E, R, t, 3D points</a:t>
            </a:r>
            <a:endParaRPr lang="en-US" dirty="0"/>
          </a:p>
        </p:txBody>
      </p:sp>
    </p:spTree>
    <p:extLst>
      <p:ext uri="{BB962C8B-B14F-4D97-AF65-F5344CB8AC3E}">
        <p14:creationId xmlns:p14="http://schemas.microsoft.com/office/powerpoint/2010/main" val="2116989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Time-Invariant Systems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842558"/>
                <a:ext cx="10515600" cy="4351338"/>
              </a:xfrm>
            </p:spPr>
            <p:txBody>
              <a:bodyPr>
                <a:normAutofit/>
              </a:bodyPr>
              <a:lstStyle/>
              <a:p>
                <a:r>
                  <a:rPr lang="en-US" dirty="0" smtClean="0"/>
                  <a:t>Transformation of signals: </a:t>
                </a:r>
                <a14:m>
                  <m:oMath xmlns:m="http://schemas.openxmlformats.org/officeDocument/2006/math">
                    <m:r>
                      <a:rPr lang="en-US" b="0" i="1" smtClean="0">
                        <a:latin typeface="Cambria Math" charset="0"/>
                      </a:rPr>
                      <m:t>𝑥</m:t>
                    </m:r>
                    <m:d>
                      <m:dPr>
                        <m:ctrlPr>
                          <a:rPr lang="en-US" b="0" i="1" smtClean="0">
                            <a:latin typeface="Cambria Math" charset="0"/>
                          </a:rPr>
                        </m:ctrlPr>
                      </m:dPr>
                      <m:e>
                        <m:r>
                          <a:rPr lang="en-US" b="0" i="1" smtClean="0">
                            <a:latin typeface="Cambria Math" charset="0"/>
                          </a:rPr>
                          <m:t>𝑡</m:t>
                        </m:r>
                      </m:e>
                    </m:d>
                    <m:r>
                      <a:rPr lang="is-I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oMath>
                </a14:m>
                <a:endParaRPr lang="en-US" dirty="0" smtClean="0"/>
              </a:p>
              <a:p>
                <a:r>
                  <a:rPr lang="en-US" dirty="0" smtClean="0"/>
                  <a:t>Linear: </a:t>
                </a:r>
                <a14:m>
                  <m:oMath xmlns:m="http://schemas.openxmlformats.org/officeDocument/2006/math">
                    <m:nary>
                      <m:naryPr>
                        <m:chr m:val="∑"/>
                        <m:supHide m:val="on"/>
                        <m:ctrlPr>
                          <a:rPr lang="en-US" i="1" smtClean="0">
                            <a:latin typeface="Cambria Math" charset="0"/>
                          </a:rPr>
                        </m:ctrlPr>
                      </m:naryPr>
                      <m:sub>
                        <m:r>
                          <m:rPr>
                            <m:brk m:alnAt="7"/>
                          </m:rPr>
                          <a:rPr lang="en-US" b="0" i="1" smtClean="0">
                            <a:latin typeface="Cambria Math" charset="0"/>
                          </a:rPr>
                          <m:t>𝑘</m:t>
                        </m:r>
                      </m:sub>
                      <m:sup/>
                      <m:e>
                        <m:r>
                          <a:rPr lang="en-US" b="0" i="1" smtClean="0">
                            <a:latin typeface="Cambria Math" charset="0"/>
                          </a:rPr>
                          <m:t>𝑐</m:t>
                        </m:r>
                        <m:r>
                          <a:rPr lang="en-US" b="0" i="1" baseline="-25000" smtClean="0">
                            <a:latin typeface="Cambria Math" charset="0"/>
                          </a:rPr>
                          <m:t>𝑘</m:t>
                        </m:r>
                        <m:r>
                          <a:rPr lang="en-US" b="0" i="1" smtClean="0">
                            <a:latin typeface="Cambria Math" charset="0"/>
                          </a:rPr>
                          <m:t>𝑥</m:t>
                        </m:r>
                        <m:r>
                          <a:rPr lang="en-US" b="0" i="1" baseline="-25000" smtClean="0">
                            <a:latin typeface="Cambria Math" charset="0"/>
                          </a:rPr>
                          <m:t>𝑘</m:t>
                        </m:r>
                        <m:d>
                          <m:dPr>
                            <m:ctrlPr>
                              <a:rPr lang="en-US" b="0" i="1" smtClean="0">
                                <a:latin typeface="Cambria Math" charset="0"/>
                              </a:rPr>
                            </m:ctrlPr>
                          </m:dPr>
                          <m:e>
                            <m:r>
                              <a:rPr lang="en-US" b="0" i="1" smtClean="0">
                                <a:latin typeface="Cambria Math" charset="0"/>
                              </a:rPr>
                              <m:t>𝑡</m:t>
                            </m:r>
                          </m:e>
                        </m:d>
                        <m:r>
                          <a:rPr lang="en-US" i="1">
                            <a:latin typeface="Cambria Math" charset="0"/>
                            <a:ea typeface="Cambria Math" charset="0"/>
                            <a:cs typeface="Cambria Math" charset="0"/>
                          </a:rPr>
                          <m:t>→</m:t>
                        </m:r>
                        <m:nary>
                          <m:naryPr>
                            <m:chr m:val="∑"/>
                            <m:supHide m:val="on"/>
                            <m:ctrlPr>
                              <a:rPr lang="en-US" i="1" smtClean="0">
                                <a:latin typeface="Cambria Math" charset="0"/>
                                <a:ea typeface="Cambria Math" charset="0"/>
                                <a:cs typeface="Cambria Math" charset="0"/>
                              </a:rPr>
                            </m:ctrlPr>
                          </m:naryPr>
                          <m:sub>
                            <m:r>
                              <m:rPr>
                                <m:brk m:alnAt="7"/>
                              </m:rPr>
                              <a:rPr lang="en-US" b="0" i="1" smtClean="0">
                                <a:latin typeface="Cambria Math" charset="0"/>
                                <a:ea typeface="Cambria Math" charset="0"/>
                                <a:cs typeface="Cambria Math" charset="0"/>
                              </a:rPr>
                              <m:t>𝑘</m:t>
                            </m:r>
                          </m:sub>
                          <m:sup/>
                          <m:e>
                            <m:r>
                              <a:rPr lang="en-US" b="0" i="1" smtClean="0">
                                <a:latin typeface="Cambria Math" charset="0"/>
                                <a:ea typeface="Cambria Math" charset="0"/>
                                <a:cs typeface="Cambria Math" charset="0"/>
                              </a:rPr>
                              <m:t>𝑐</m:t>
                            </m:r>
                            <m:r>
                              <a:rPr lang="en-US" b="0" i="1" baseline="-25000" smtClean="0">
                                <a:latin typeface="Cambria Math" charset="0"/>
                                <a:ea typeface="Cambria Math" charset="0"/>
                                <a:cs typeface="Cambria Math" charset="0"/>
                              </a:rPr>
                              <m:t>𝑘</m:t>
                            </m:r>
                            <m:r>
                              <a:rPr lang="en-US" b="0" i="1" smtClean="0">
                                <a:latin typeface="Cambria Math" charset="0"/>
                                <a:ea typeface="Cambria Math" charset="0"/>
                                <a:cs typeface="Cambria Math" charset="0"/>
                              </a:rPr>
                              <m:t>𝑦</m:t>
                            </m:r>
                            <m:r>
                              <a:rPr lang="en-US" b="0" i="1" baseline="-25000" smtClean="0">
                                <a:latin typeface="Cambria Math" charset="0"/>
                                <a:ea typeface="Cambria Math" charset="0"/>
                                <a:cs typeface="Cambria Math" charset="0"/>
                              </a:rPr>
                              <m:t>𝑘</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e>
                        </m:nary>
                      </m:e>
                    </m:nary>
                  </m:oMath>
                </a14:m>
                <a:endParaRPr lang="en-US" dirty="0" smtClean="0"/>
              </a:p>
              <a:p>
                <a:r>
                  <a:rPr lang="en-US" dirty="0" smtClean="0"/>
                  <a:t>Time-invariant: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𝑡</m:t>
                    </m:r>
                    <m:r>
                      <a:rPr lang="en-US" b="0" i="1" smtClean="0">
                        <a:latin typeface="Cambria Math" charset="0"/>
                      </a:rPr>
                      <m:t>−</m:t>
                    </m:r>
                    <m:r>
                      <a:rPr lang="en-US" b="0" i="1" smtClean="0">
                        <a:latin typeface="Cambria Math" charset="0"/>
                      </a:rPr>
                      <m:t>𝑇</m:t>
                    </m:r>
                    <m:r>
                      <a:rPr lang="en-US" b="0" i="1" smtClean="0">
                        <a:latin typeface="Cambria Math" charset="0"/>
                      </a:rPr>
                      <m:t>)→</m:t>
                    </m:r>
                    <m:r>
                      <a:rPr lang="en-US" b="0" i="1" smtClean="0">
                        <a:latin typeface="Cambria Math" charset="0"/>
                        <a:ea typeface="Cambria Math" charset="0"/>
                        <a:cs typeface="Cambria Math" charset="0"/>
                      </a:rPr>
                      <m:t>𝑦</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𝑇</m:t>
                    </m:r>
                    <m:r>
                      <a:rPr lang="en-US" b="0" i="1" smtClean="0">
                        <a:latin typeface="Cambria Math" charset="0"/>
                        <a:ea typeface="Cambria Math" charset="0"/>
                        <a:cs typeface="Cambria Math" charset="0"/>
                      </a:rPr>
                      <m:t>)</m:t>
                    </m:r>
                  </m:oMath>
                </a14:m>
                <a:endParaRPr lang="en-US" dirty="0" smtClean="0"/>
              </a:p>
              <a:p>
                <a:endParaRPr lang="en-US" b="0" i="1" dirty="0" smtClean="0">
                  <a:latin typeface="Cambria Math" charset="0"/>
                </a:endParaRPr>
              </a:p>
              <a:p>
                <a:r>
                  <a:rPr lang="en-US" b="0" dirty="0" smtClean="0">
                    <a:solidFill>
                      <a:srgbClr val="FF0000"/>
                    </a:solidFill>
                  </a:rPr>
                  <a:t>Result (</a:t>
                </a:r>
                <a:r>
                  <a:rPr lang="en-US" dirty="0">
                    <a:solidFill>
                      <a:srgbClr val="FF0000"/>
                    </a:solidFill>
                  </a:rPr>
                  <a:t>s</a:t>
                </a:r>
                <a:r>
                  <a:rPr lang="en-US" dirty="0" smtClean="0">
                    <a:solidFill>
                      <a:srgbClr val="FF0000"/>
                    </a:solidFill>
                  </a:rPr>
                  <a:t>ignal processing): Every LTI system can be represented as a </a:t>
                </a:r>
                <a:r>
                  <a:rPr lang="en-US" i="1" dirty="0">
                    <a:solidFill>
                      <a:srgbClr val="FF0000"/>
                    </a:solidFill>
                  </a:rPr>
                  <a:t>c</a:t>
                </a:r>
                <a:r>
                  <a:rPr lang="en-US" i="1" dirty="0" smtClean="0">
                    <a:solidFill>
                      <a:srgbClr val="FF0000"/>
                    </a:solidFill>
                  </a:rPr>
                  <a:t>onvolution</a:t>
                </a:r>
                <a:r>
                  <a:rPr lang="en-US" dirty="0" smtClean="0">
                    <a:solidFill>
                      <a:srgbClr val="FF0000"/>
                    </a:solidFill>
                  </a:rPr>
                  <a:t>:</a:t>
                </a:r>
              </a:p>
              <a:p>
                <a14:m>
                  <m:oMath xmlns:m="http://schemas.openxmlformats.org/officeDocument/2006/math">
                    <m:r>
                      <a:rPr lang="en-US" b="0" i="1" smtClean="0">
                        <a:latin typeface="Cambria Math" charset="0"/>
                      </a:rPr>
                      <m:t>𝑦</m:t>
                    </m:r>
                    <m:d>
                      <m:dPr>
                        <m:ctrlPr>
                          <a:rPr lang="en-US" b="0" i="1" smtClean="0">
                            <a:latin typeface="Cambria Math" charset="0"/>
                          </a:rPr>
                        </m:ctrlPr>
                      </m:dPr>
                      <m:e>
                        <m:r>
                          <a:rPr lang="en-US" b="0" i="1" smtClean="0">
                            <a:latin typeface="Cambria Math" charset="0"/>
                          </a:rPr>
                          <m:t>𝑡</m:t>
                        </m:r>
                      </m:e>
                    </m:d>
                    <m:r>
                      <a:rPr lang="en-US" b="0" i="1" smtClean="0">
                        <a:latin typeface="Cambria Math" charset="0"/>
                      </a:rPr>
                      <m:t>= </m:t>
                    </m:r>
                    <m:d>
                      <m:dPr>
                        <m:ctrlPr>
                          <a:rPr lang="en-US" b="0" i="1" smtClean="0">
                            <a:latin typeface="Cambria Math" charset="0"/>
                          </a:rPr>
                        </m:ctrlPr>
                      </m:dPr>
                      <m:e>
                        <m:r>
                          <a:rPr lang="en-US" b="0" i="1" smtClean="0">
                            <a:latin typeface="Cambria Math" charset="0"/>
                          </a:rPr>
                          <m:t>h</m:t>
                        </m:r>
                        <m:r>
                          <a:rPr lang="en-US" b="0" i="1" smtClean="0">
                            <a:latin typeface="Cambria Math" charset="0"/>
                          </a:rPr>
                          <m:t>∗</m:t>
                        </m:r>
                        <m:r>
                          <a:rPr lang="en-US" b="0" i="1" smtClean="0">
                            <a:latin typeface="Cambria Math" charset="0"/>
                          </a:rPr>
                          <m:t>𝑥</m:t>
                        </m:r>
                      </m:e>
                    </m:d>
                    <m:d>
                      <m:dPr>
                        <m:ctrlPr>
                          <a:rPr lang="en-US" b="0" i="1" smtClean="0">
                            <a:latin typeface="Cambria Math" charset="0"/>
                          </a:rPr>
                        </m:ctrlPr>
                      </m:dPr>
                      <m:e>
                        <m:r>
                          <a:rPr lang="en-US" b="0" i="1" smtClean="0">
                            <a:latin typeface="Cambria Math" charset="0"/>
                          </a:rPr>
                          <m:t>𝑡</m:t>
                        </m:r>
                      </m:e>
                    </m:d>
                    <m:r>
                      <a:rPr lang="en-US" b="0" i="1" smtClean="0">
                        <a:latin typeface="Cambria Math" charset="0"/>
                      </a:rPr>
                      <m:t>= </m:t>
                    </m:r>
                    <m:nary>
                      <m:naryPr>
                        <m:ctrlPr>
                          <a:rPr lang="is-IS" b="0" i="1" smtClean="0">
                            <a:latin typeface="Cambria Math" charset="0"/>
                          </a:rPr>
                        </m:ctrlPr>
                      </m:naryPr>
                      <m:sub>
                        <m:r>
                          <m:rPr>
                            <m:brk m:alnAt="23"/>
                          </m:rPr>
                          <a:rPr lang="en-US" b="0" i="1" smtClean="0">
                            <a:latin typeface="Cambria Math" charset="0"/>
                          </a:rPr>
                          <m:t>−</m:t>
                        </m:r>
                        <m:r>
                          <a:rPr lang="en-US" b="0" i="1" smtClean="0">
                            <a:latin typeface="Cambria Math" charset="0"/>
                            <a:ea typeface="Cambria Math" charset="0"/>
                            <a:cs typeface="Cambria Math" charset="0"/>
                          </a:rPr>
                          <m:t>∞</m:t>
                        </m:r>
                      </m:sub>
                      <m:sup>
                        <m:r>
                          <a:rPr lang="is-IS" b="0" i="1" smtClean="0">
                            <a:latin typeface="Cambria Math" charset="0"/>
                            <a:ea typeface="Cambria Math" charset="0"/>
                            <a:cs typeface="Cambria Math" charset="0"/>
                          </a:rPr>
                          <m:t>∞</m:t>
                        </m:r>
                      </m:sup>
                      <m:e>
                        <m:r>
                          <a:rPr lang="en-US" b="0" i="1" smtClean="0">
                            <a:latin typeface="Cambria Math" charset="0"/>
                          </a:rPr>
                          <m:t>h</m:t>
                        </m:r>
                        <m:d>
                          <m:dPr>
                            <m:ctrlPr>
                              <a:rPr lang="en-US" b="0" i="1" smtClean="0">
                                <a:latin typeface="Cambria Math" charset="0"/>
                              </a:rPr>
                            </m:ctrlPr>
                          </m:dPr>
                          <m:e>
                            <m:r>
                              <a:rPr lang="en-US" b="0" i="1" smtClean="0">
                                <a:latin typeface="Cambria Math" charset="0"/>
                              </a:rPr>
                              <m:t>𝑧</m:t>
                            </m:r>
                          </m:e>
                        </m:d>
                        <m:r>
                          <a:rPr lang="en-US" b="0" i="1" smtClean="0">
                            <a:latin typeface="Cambria Math" charset="0"/>
                          </a:rPr>
                          <m:t>𝑔</m:t>
                        </m:r>
                        <m:d>
                          <m:dPr>
                            <m:ctrlPr>
                              <a:rPr lang="en-US" b="0" i="1" smtClean="0">
                                <a:latin typeface="Cambria Math" charset="0"/>
                              </a:rPr>
                            </m:ctrlPr>
                          </m:dPr>
                          <m:e>
                            <m:r>
                              <a:rPr lang="en-US" b="0" i="1" smtClean="0">
                                <a:latin typeface="Cambria Math" charset="0"/>
                              </a:rPr>
                              <m:t>𝑡</m:t>
                            </m:r>
                            <m:r>
                              <a:rPr lang="en-US" b="0" i="1" smtClean="0">
                                <a:latin typeface="Cambria Math" charset="0"/>
                              </a:rPr>
                              <m:t>−</m:t>
                            </m:r>
                            <m:r>
                              <a:rPr lang="en-US" b="0" i="1" smtClean="0">
                                <a:latin typeface="Cambria Math" charset="0"/>
                              </a:rPr>
                              <m:t>𝑧</m:t>
                            </m:r>
                          </m:e>
                        </m:d>
                        <m:r>
                          <a:rPr lang="en-US" b="0" i="1" smtClean="0">
                            <a:latin typeface="Cambria Math" charset="0"/>
                          </a:rPr>
                          <m:t>𝑑𝑧</m:t>
                        </m:r>
                      </m:e>
                    </m:nary>
                  </m:oMath>
                </a14:m>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842558"/>
                <a:ext cx="10515600" cy="4351338"/>
              </a:xfrm>
              <a:blipFill rotWithShape="0">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13644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926926" y="3908120"/>
            <a:ext cx="10521863" cy="2113361"/>
          </a:xfrm>
          <a:custGeom>
            <a:avLst/>
            <a:gdLst>
              <a:gd name="connsiteX0" fmla="*/ 0 w 10521863"/>
              <a:gd name="connsiteY0" fmla="*/ 1954061 h 2113361"/>
              <a:gd name="connsiteX1" fmla="*/ 1277655 w 10521863"/>
              <a:gd name="connsiteY1" fmla="*/ 814192 h 2113361"/>
              <a:gd name="connsiteX2" fmla="*/ 2605414 w 10521863"/>
              <a:gd name="connsiteY2" fmla="*/ 2104373 h 2113361"/>
              <a:gd name="connsiteX3" fmla="*/ 4196219 w 10521863"/>
              <a:gd name="connsiteY3" fmla="*/ 1415442 h 2113361"/>
              <a:gd name="connsiteX4" fmla="*/ 4997885 w 10521863"/>
              <a:gd name="connsiteY4" fmla="*/ 1991639 h 2113361"/>
              <a:gd name="connsiteX5" fmla="*/ 5498926 w 10521863"/>
              <a:gd name="connsiteY5" fmla="*/ 1 h 2113361"/>
              <a:gd name="connsiteX6" fmla="*/ 6150279 w 10521863"/>
              <a:gd name="connsiteY6" fmla="*/ 1979113 h 2113361"/>
              <a:gd name="connsiteX7" fmla="*/ 6926893 w 10521863"/>
              <a:gd name="connsiteY7" fmla="*/ 1615858 h 2113361"/>
              <a:gd name="connsiteX8" fmla="*/ 7703507 w 10521863"/>
              <a:gd name="connsiteY8" fmla="*/ 1866379 h 2113361"/>
              <a:gd name="connsiteX9" fmla="*/ 8617907 w 10521863"/>
              <a:gd name="connsiteY9" fmla="*/ 1954061 h 2113361"/>
              <a:gd name="connsiteX10" fmla="*/ 9106422 w 10521863"/>
              <a:gd name="connsiteY10" fmla="*/ 1139869 h 2113361"/>
              <a:gd name="connsiteX11" fmla="*/ 9995770 w 10521863"/>
              <a:gd name="connsiteY11" fmla="*/ 1803748 h 2113361"/>
              <a:gd name="connsiteX12" fmla="*/ 10521863 w 10521863"/>
              <a:gd name="connsiteY12" fmla="*/ 1778696 h 211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21863" h="2113361">
                <a:moveTo>
                  <a:pt x="0" y="1954061"/>
                </a:moveTo>
                <a:cubicBezTo>
                  <a:pt x="421709" y="1371600"/>
                  <a:pt x="843419" y="789140"/>
                  <a:pt x="1277655" y="814192"/>
                </a:cubicBezTo>
                <a:cubicBezTo>
                  <a:pt x="1711891" y="839244"/>
                  <a:pt x="2118987" y="2004165"/>
                  <a:pt x="2605414" y="2104373"/>
                </a:cubicBezTo>
                <a:cubicBezTo>
                  <a:pt x="3091841" y="2204581"/>
                  <a:pt x="3797474" y="1434231"/>
                  <a:pt x="4196219" y="1415442"/>
                </a:cubicBezTo>
                <a:cubicBezTo>
                  <a:pt x="4594964" y="1396653"/>
                  <a:pt x="4780767" y="2227546"/>
                  <a:pt x="4997885" y="1991639"/>
                </a:cubicBezTo>
                <a:cubicBezTo>
                  <a:pt x="5215003" y="1755732"/>
                  <a:pt x="5306860" y="2089"/>
                  <a:pt x="5498926" y="1"/>
                </a:cubicBezTo>
                <a:cubicBezTo>
                  <a:pt x="5690992" y="-2087"/>
                  <a:pt x="5912285" y="1709803"/>
                  <a:pt x="6150279" y="1979113"/>
                </a:cubicBezTo>
                <a:cubicBezTo>
                  <a:pt x="6388274" y="2248423"/>
                  <a:pt x="6668022" y="1634647"/>
                  <a:pt x="6926893" y="1615858"/>
                </a:cubicBezTo>
                <a:cubicBezTo>
                  <a:pt x="7185764" y="1597069"/>
                  <a:pt x="7421671" y="1810012"/>
                  <a:pt x="7703507" y="1866379"/>
                </a:cubicBezTo>
                <a:cubicBezTo>
                  <a:pt x="7985343" y="1922746"/>
                  <a:pt x="8384088" y="2075146"/>
                  <a:pt x="8617907" y="1954061"/>
                </a:cubicBezTo>
                <a:cubicBezTo>
                  <a:pt x="8851726" y="1832976"/>
                  <a:pt x="8876778" y="1164921"/>
                  <a:pt x="9106422" y="1139869"/>
                </a:cubicBezTo>
                <a:cubicBezTo>
                  <a:pt x="9336066" y="1114817"/>
                  <a:pt x="9759863" y="1697277"/>
                  <a:pt x="9995770" y="1803748"/>
                </a:cubicBezTo>
                <a:cubicBezTo>
                  <a:pt x="10231677" y="1910219"/>
                  <a:pt x="10521863" y="1778696"/>
                  <a:pt x="10521863" y="17786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302640" y="2300222"/>
            <a:ext cx="926993" cy="1668276"/>
          </a:xfrm>
          <a:custGeom>
            <a:avLst/>
            <a:gdLst>
              <a:gd name="connsiteX0" fmla="*/ 12593 w 926993"/>
              <a:gd name="connsiteY0" fmla="*/ 944019 h 1668276"/>
              <a:gd name="connsiteX1" fmla="*/ 100275 w 926993"/>
              <a:gd name="connsiteY1" fmla="*/ 17093 h 1668276"/>
              <a:gd name="connsiteX2" fmla="*/ 751628 w 926993"/>
              <a:gd name="connsiteY2" fmla="*/ 1658003 h 1668276"/>
              <a:gd name="connsiteX3" fmla="*/ 926993 w 926993"/>
              <a:gd name="connsiteY3" fmla="*/ 756129 h 1668276"/>
            </a:gdLst>
            <a:ahLst/>
            <a:cxnLst>
              <a:cxn ang="0">
                <a:pos x="connsiteX0" y="connsiteY0"/>
              </a:cxn>
              <a:cxn ang="0">
                <a:pos x="connsiteX1" y="connsiteY1"/>
              </a:cxn>
              <a:cxn ang="0">
                <a:pos x="connsiteX2" y="connsiteY2"/>
              </a:cxn>
              <a:cxn ang="0">
                <a:pos x="connsiteX3" y="connsiteY3"/>
              </a:cxn>
            </a:cxnLst>
            <a:rect l="l" t="t" r="r" b="b"/>
            <a:pathLst>
              <a:path w="926993" h="1668276">
                <a:moveTo>
                  <a:pt x="12593" y="944019"/>
                </a:moveTo>
                <a:cubicBezTo>
                  <a:pt x="-5152" y="421057"/>
                  <a:pt x="-22897" y="-101904"/>
                  <a:pt x="100275" y="17093"/>
                </a:cubicBezTo>
                <a:cubicBezTo>
                  <a:pt x="223447" y="136090"/>
                  <a:pt x="613842" y="1534830"/>
                  <a:pt x="751628" y="1658003"/>
                </a:cubicBezTo>
                <a:cubicBezTo>
                  <a:pt x="889414" y="1781176"/>
                  <a:pt x="926993" y="756129"/>
                  <a:pt x="926993" y="7561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1302639" y="2300222"/>
            <a:ext cx="926993" cy="1668276"/>
          </a:xfrm>
          <a:custGeom>
            <a:avLst/>
            <a:gdLst>
              <a:gd name="connsiteX0" fmla="*/ 12593 w 926993"/>
              <a:gd name="connsiteY0" fmla="*/ 944019 h 1668276"/>
              <a:gd name="connsiteX1" fmla="*/ 100275 w 926993"/>
              <a:gd name="connsiteY1" fmla="*/ 17093 h 1668276"/>
              <a:gd name="connsiteX2" fmla="*/ 751628 w 926993"/>
              <a:gd name="connsiteY2" fmla="*/ 1658003 h 1668276"/>
              <a:gd name="connsiteX3" fmla="*/ 926993 w 926993"/>
              <a:gd name="connsiteY3" fmla="*/ 756129 h 1668276"/>
            </a:gdLst>
            <a:ahLst/>
            <a:cxnLst>
              <a:cxn ang="0">
                <a:pos x="connsiteX0" y="connsiteY0"/>
              </a:cxn>
              <a:cxn ang="0">
                <a:pos x="connsiteX1" y="connsiteY1"/>
              </a:cxn>
              <a:cxn ang="0">
                <a:pos x="connsiteX2" y="connsiteY2"/>
              </a:cxn>
              <a:cxn ang="0">
                <a:pos x="connsiteX3" y="connsiteY3"/>
              </a:cxn>
            </a:cxnLst>
            <a:rect l="l" t="t" r="r" b="b"/>
            <a:pathLst>
              <a:path w="926993" h="1668276">
                <a:moveTo>
                  <a:pt x="12593" y="944019"/>
                </a:moveTo>
                <a:cubicBezTo>
                  <a:pt x="-5152" y="421057"/>
                  <a:pt x="-22897" y="-101904"/>
                  <a:pt x="100275" y="17093"/>
                </a:cubicBezTo>
                <a:cubicBezTo>
                  <a:pt x="223447" y="136090"/>
                  <a:pt x="613842" y="1534830"/>
                  <a:pt x="751628" y="1658003"/>
                </a:cubicBezTo>
                <a:cubicBezTo>
                  <a:pt x="889414" y="1781176"/>
                  <a:pt x="926993" y="756129"/>
                  <a:pt x="926993" y="7561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p:txBody>
          <a:bodyPr/>
          <a:lstStyle/>
          <a:p>
            <a:r>
              <a:rPr lang="en-US" dirty="0" smtClean="0"/>
              <a:t>Convolution</a:t>
            </a:r>
            <a:endParaRPr lang="en-US" dirty="0"/>
          </a:p>
        </p:txBody>
      </p:sp>
    </p:spTree>
    <p:extLst>
      <p:ext uri="{BB962C8B-B14F-4D97-AF65-F5344CB8AC3E}">
        <p14:creationId xmlns:p14="http://schemas.microsoft.com/office/powerpoint/2010/main" val="170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926926" y="3908120"/>
            <a:ext cx="10521863" cy="2113361"/>
          </a:xfrm>
          <a:custGeom>
            <a:avLst/>
            <a:gdLst>
              <a:gd name="connsiteX0" fmla="*/ 0 w 10521863"/>
              <a:gd name="connsiteY0" fmla="*/ 1954061 h 2113361"/>
              <a:gd name="connsiteX1" fmla="*/ 1277655 w 10521863"/>
              <a:gd name="connsiteY1" fmla="*/ 814192 h 2113361"/>
              <a:gd name="connsiteX2" fmla="*/ 2605414 w 10521863"/>
              <a:gd name="connsiteY2" fmla="*/ 2104373 h 2113361"/>
              <a:gd name="connsiteX3" fmla="*/ 4196219 w 10521863"/>
              <a:gd name="connsiteY3" fmla="*/ 1415442 h 2113361"/>
              <a:gd name="connsiteX4" fmla="*/ 4997885 w 10521863"/>
              <a:gd name="connsiteY4" fmla="*/ 1991639 h 2113361"/>
              <a:gd name="connsiteX5" fmla="*/ 5498926 w 10521863"/>
              <a:gd name="connsiteY5" fmla="*/ 1 h 2113361"/>
              <a:gd name="connsiteX6" fmla="*/ 6150279 w 10521863"/>
              <a:gd name="connsiteY6" fmla="*/ 1979113 h 2113361"/>
              <a:gd name="connsiteX7" fmla="*/ 6926893 w 10521863"/>
              <a:gd name="connsiteY7" fmla="*/ 1615858 h 2113361"/>
              <a:gd name="connsiteX8" fmla="*/ 7703507 w 10521863"/>
              <a:gd name="connsiteY8" fmla="*/ 1866379 h 2113361"/>
              <a:gd name="connsiteX9" fmla="*/ 8617907 w 10521863"/>
              <a:gd name="connsiteY9" fmla="*/ 1954061 h 2113361"/>
              <a:gd name="connsiteX10" fmla="*/ 9106422 w 10521863"/>
              <a:gd name="connsiteY10" fmla="*/ 1139869 h 2113361"/>
              <a:gd name="connsiteX11" fmla="*/ 9995770 w 10521863"/>
              <a:gd name="connsiteY11" fmla="*/ 1803748 h 2113361"/>
              <a:gd name="connsiteX12" fmla="*/ 10521863 w 10521863"/>
              <a:gd name="connsiteY12" fmla="*/ 1778696 h 211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21863" h="2113361">
                <a:moveTo>
                  <a:pt x="0" y="1954061"/>
                </a:moveTo>
                <a:cubicBezTo>
                  <a:pt x="421709" y="1371600"/>
                  <a:pt x="843419" y="789140"/>
                  <a:pt x="1277655" y="814192"/>
                </a:cubicBezTo>
                <a:cubicBezTo>
                  <a:pt x="1711891" y="839244"/>
                  <a:pt x="2118987" y="2004165"/>
                  <a:pt x="2605414" y="2104373"/>
                </a:cubicBezTo>
                <a:cubicBezTo>
                  <a:pt x="3091841" y="2204581"/>
                  <a:pt x="3797474" y="1434231"/>
                  <a:pt x="4196219" y="1415442"/>
                </a:cubicBezTo>
                <a:cubicBezTo>
                  <a:pt x="4594964" y="1396653"/>
                  <a:pt x="4780767" y="2227546"/>
                  <a:pt x="4997885" y="1991639"/>
                </a:cubicBezTo>
                <a:cubicBezTo>
                  <a:pt x="5215003" y="1755732"/>
                  <a:pt x="5306860" y="2089"/>
                  <a:pt x="5498926" y="1"/>
                </a:cubicBezTo>
                <a:cubicBezTo>
                  <a:pt x="5690992" y="-2087"/>
                  <a:pt x="5912285" y="1709803"/>
                  <a:pt x="6150279" y="1979113"/>
                </a:cubicBezTo>
                <a:cubicBezTo>
                  <a:pt x="6388274" y="2248423"/>
                  <a:pt x="6668022" y="1634647"/>
                  <a:pt x="6926893" y="1615858"/>
                </a:cubicBezTo>
                <a:cubicBezTo>
                  <a:pt x="7185764" y="1597069"/>
                  <a:pt x="7421671" y="1810012"/>
                  <a:pt x="7703507" y="1866379"/>
                </a:cubicBezTo>
                <a:cubicBezTo>
                  <a:pt x="7985343" y="1922746"/>
                  <a:pt x="8384088" y="2075146"/>
                  <a:pt x="8617907" y="1954061"/>
                </a:cubicBezTo>
                <a:cubicBezTo>
                  <a:pt x="8851726" y="1832976"/>
                  <a:pt x="8876778" y="1164921"/>
                  <a:pt x="9106422" y="1139869"/>
                </a:cubicBezTo>
                <a:cubicBezTo>
                  <a:pt x="9336066" y="1114817"/>
                  <a:pt x="9759863" y="1697277"/>
                  <a:pt x="9995770" y="1803748"/>
                </a:cubicBezTo>
                <a:cubicBezTo>
                  <a:pt x="10231677" y="1910219"/>
                  <a:pt x="10521863" y="1778696"/>
                  <a:pt x="10521863" y="17786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26926" y="3073982"/>
            <a:ext cx="926994" cy="2502414"/>
            <a:chOff x="926926" y="3073982"/>
            <a:chExt cx="926994" cy="2502414"/>
          </a:xfrm>
        </p:grpSpPr>
        <p:sp>
          <p:nvSpPr>
            <p:cNvPr id="6" name="Freeform 5"/>
            <p:cNvSpPr/>
            <p:nvPr/>
          </p:nvSpPr>
          <p:spPr>
            <a:xfrm>
              <a:off x="926926" y="3073982"/>
              <a:ext cx="926993" cy="1668276"/>
            </a:xfrm>
            <a:custGeom>
              <a:avLst/>
              <a:gdLst>
                <a:gd name="connsiteX0" fmla="*/ 12593 w 926993"/>
                <a:gd name="connsiteY0" fmla="*/ 944019 h 1668276"/>
                <a:gd name="connsiteX1" fmla="*/ 100275 w 926993"/>
                <a:gd name="connsiteY1" fmla="*/ 17093 h 1668276"/>
                <a:gd name="connsiteX2" fmla="*/ 751628 w 926993"/>
                <a:gd name="connsiteY2" fmla="*/ 1658003 h 1668276"/>
                <a:gd name="connsiteX3" fmla="*/ 926993 w 926993"/>
                <a:gd name="connsiteY3" fmla="*/ 756129 h 1668276"/>
              </a:gdLst>
              <a:ahLst/>
              <a:cxnLst>
                <a:cxn ang="0">
                  <a:pos x="connsiteX0" y="connsiteY0"/>
                </a:cxn>
                <a:cxn ang="0">
                  <a:pos x="connsiteX1" y="connsiteY1"/>
                </a:cxn>
                <a:cxn ang="0">
                  <a:pos x="connsiteX2" y="connsiteY2"/>
                </a:cxn>
                <a:cxn ang="0">
                  <a:pos x="connsiteX3" y="connsiteY3"/>
                </a:cxn>
              </a:cxnLst>
              <a:rect l="l" t="t" r="r" b="b"/>
              <a:pathLst>
                <a:path w="926993" h="1668276">
                  <a:moveTo>
                    <a:pt x="12593" y="944019"/>
                  </a:moveTo>
                  <a:cubicBezTo>
                    <a:pt x="-5152" y="421057"/>
                    <a:pt x="-22897" y="-101904"/>
                    <a:pt x="100275" y="17093"/>
                  </a:cubicBezTo>
                  <a:cubicBezTo>
                    <a:pt x="223447" y="136090"/>
                    <a:pt x="613842" y="1534830"/>
                    <a:pt x="751628" y="1658003"/>
                  </a:cubicBezTo>
                  <a:cubicBezTo>
                    <a:pt x="889414" y="1781176"/>
                    <a:pt x="926993" y="756129"/>
                    <a:pt x="926993" y="75612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6" idx="0"/>
            </p:cNvCxnSpPr>
            <p:nvPr/>
          </p:nvCxnSpPr>
          <p:spPr>
            <a:xfrm flipH="1">
              <a:off x="926926" y="4018001"/>
              <a:ext cx="12593" cy="155839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853919" y="3823474"/>
              <a:ext cx="1" cy="175292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3" name="Freeform 12"/>
          <p:cNvSpPr/>
          <p:nvPr/>
        </p:nvSpPr>
        <p:spPr>
          <a:xfrm>
            <a:off x="1320800" y="1504787"/>
            <a:ext cx="9804400" cy="2044958"/>
          </a:xfrm>
          <a:custGeom>
            <a:avLst/>
            <a:gdLst>
              <a:gd name="connsiteX0" fmla="*/ 0 w 9804400"/>
              <a:gd name="connsiteY0" fmla="*/ 1231812 h 1948347"/>
              <a:gd name="connsiteX1" fmla="*/ 558800 w 9804400"/>
              <a:gd name="connsiteY1" fmla="*/ 1197945 h 1948347"/>
              <a:gd name="connsiteX2" fmla="*/ 1083733 w 9804400"/>
              <a:gd name="connsiteY2" fmla="*/ 723812 h 1948347"/>
              <a:gd name="connsiteX3" fmla="*/ 1710267 w 9804400"/>
              <a:gd name="connsiteY3" fmla="*/ 689945 h 1948347"/>
              <a:gd name="connsiteX4" fmla="*/ 2150533 w 9804400"/>
              <a:gd name="connsiteY4" fmla="*/ 1113279 h 1948347"/>
              <a:gd name="connsiteX5" fmla="*/ 2844800 w 9804400"/>
              <a:gd name="connsiteY5" fmla="*/ 1147145 h 1948347"/>
              <a:gd name="connsiteX6" fmla="*/ 3115733 w 9804400"/>
              <a:gd name="connsiteY6" fmla="*/ 605279 h 1948347"/>
              <a:gd name="connsiteX7" fmla="*/ 4622800 w 9804400"/>
              <a:gd name="connsiteY7" fmla="*/ 1943012 h 1948347"/>
              <a:gd name="connsiteX8" fmla="*/ 5418667 w 9804400"/>
              <a:gd name="connsiteY8" fmla="*/ 12612 h 1948347"/>
              <a:gd name="connsiteX9" fmla="*/ 5977467 w 9804400"/>
              <a:gd name="connsiteY9" fmla="*/ 1096345 h 1948347"/>
              <a:gd name="connsiteX10" fmla="*/ 6671733 w 9804400"/>
              <a:gd name="connsiteY10" fmla="*/ 842345 h 1948347"/>
              <a:gd name="connsiteX11" fmla="*/ 7992533 w 9804400"/>
              <a:gd name="connsiteY11" fmla="*/ 910079 h 1948347"/>
              <a:gd name="connsiteX12" fmla="*/ 8534400 w 9804400"/>
              <a:gd name="connsiteY12" fmla="*/ 1587412 h 1948347"/>
              <a:gd name="connsiteX13" fmla="*/ 8856133 w 9804400"/>
              <a:gd name="connsiteY13" fmla="*/ 1689012 h 1948347"/>
              <a:gd name="connsiteX14" fmla="*/ 9211733 w 9804400"/>
              <a:gd name="connsiteY14" fmla="*/ 825412 h 1948347"/>
              <a:gd name="connsiteX15" fmla="*/ 9804400 w 9804400"/>
              <a:gd name="connsiteY15" fmla="*/ 774612 h 1948347"/>
              <a:gd name="connsiteX0" fmla="*/ 0 w 9804400"/>
              <a:gd name="connsiteY0" fmla="*/ 1231812 h 1948347"/>
              <a:gd name="connsiteX1" fmla="*/ 558800 w 9804400"/>
              <a:gd name="connsiteY1" fmla="*/ 1197945 h 1948347"/>
              <a:gd name="connsiteX2" fmla="*/ 1083733 w 9804400"/>
              <a:gd name="connsiteY2" fmla="*/ 723812 h 1948347"/>
              <a:gd name="connsiteX3" fmla="*/ 1896534 w 9804400"/>
              <a:gd name="connsiteY3" fmla="*/ 740745 h 1948347"/>
              <a:gd name="connsiteX4" fmla="*/ 2150533 w 9804400"/>
              <a:gd name="connsiteY4" fmla="*/ 1113279 h 1948347"/>
              <a:gd name="connsiteX5" fmla="*/ 2844800 w 9804400"/>
              <a:gd name="connsiteY5" fmla="*/ 1147145 h 1948347"/>
              <a:gd name="connsiteX6" fmla="*/ 3115733 w 9804400"/>
              <a:gd name="connsiteY6" fmla="*/ 605279 h 1948347"/>
              <a:gd name="connsiteX7" fmla="*/ 4622800 w 9804400"/>
              <a:gd name="connsiteY7" fmla="*/ 1943012 h 1948347"/>
              <a:gd name="connsiteX8" fmla="*/ 5418667 w 9804400"/>
              <a:gd name="connsiteY8" fmla="*/ 12612 h 1948347"/>
              <a:gd name="connsiteX9" fmla="*/ 5977467 w 9804400"/>
              <a:gd name="connsiteY9" fmla="*/ 1096345 h 1948347"/>
              <a:gd name="connsiteX10" fmla="*/ 6671733 w 9804400"/>
              <a:gd name="connsiteY10" fmla="*/ 842345 h 1948347"/>
              <a:gd name="connsiteX11" fmla="*/ 7992533 w 9804400"/>
              <a:gd name="connsiteY11" fmla="*/ 910079 h 1948347"/>
              <a:gd name="connsiteX12" fmla="*/ 8534400 w 9804400"/>
              <a:gd name="connsiteY12" fmla="*/ 1587412 h 1948347"/>
              <a:gd name="connsiteX13" fmla="*/ 8856133 w 9804400"/>
              <a:gd name="connsiteY13" fmla="*/ 1689012 h 1948347"/>
              <a:gd name="connsiteX14" fmla="*/ 9211733 w 9804400"/>
              <a:gd name="connsiteY14" fmla="*/ 825412 h 1948347"/>
              <a:gd name="connsiteX15" fmla="*/ 9804400 w 9804400"/>
              <a:gd name="connsiteY15" fmla="*/ 774612 h 1948347"/>
              <a:gd name="connsiteX0" fmla="*/ 0 w 9804400"/>
              <a:gd name="connsiteY0" fmla="*/ 1231812 h 1948347"/>
              <a:gd name="connsiteX1" fmla="*/ 558800 w 9804400"/>
              <a:gd name="connsiteY1" fmla="*/ 1197945 h 1948347"/>
              <a:gd name="connsiteX2" fmla="*/ 1083733 w 9804400"/>
              <a:gd name="connsiteY2" fmla="*/ 723812 h 1948347"/>
              <a:gd name="connsiteX3" fmla="*/ 1896534 w 9804400"/>
              <a:gd name="connsiteY3" fmla="*/ 740745 h 1948347"/>
              <a:gd name="connsiteX4" fmla="*/ 2150533 w 9804400"/>
              <a:gd name="connsiteY4" fmla="*/ 1113279 h 1948347"/>
              <a:gd name="connsiteX5" fmla="*/ 2844800 w 9804400"/>
              <a:gd name="connsiteY5" fmla="*/ 1147145 h 1948347"/>
              <a:gd name="connsiteX6" fmla="*/ 3115733 w 9804400"/>
              <a:gd name="connsiteY6" fmla="*/ 605279 h 1948347"/>
              <a:gd name="connsiteX7" fmla="*/ 4622800 w 9804400"/>
              <a:gd name="connsiteY7" fmla="*/ 1943012 h 1948347"/>
              <a:gd name="connsiteX8" fmla="*/ 5418667 w 9804400"/>
              <a:gd name="connsiteY8" fmla="*/ 12612 h 1948347"/>
              <a:gd name="connsiteX9" fmla="*/ 5977467 w 9804400"/>
              <a:gd name="connsiteY9" fmla="*/ 1096345 h 1948347"/>
              <a:gd name="connsiteX10" fmla="*/ 6671733 w 9804400"/>
              <a:gd name="connsiteY10" fmla="*/ 842345 h 1948347"/>
              <a:gd name="connsiteX11" fmla="*/ 7992533 w 9804400"/>
              <a:gd name="connsiteY11" fmla="*/ 910079 h 1948347"/>
              <a:gd name="connsiteX12" fmla="*/ 8534400 w 9804400"/>
              <a:gd name="connsiteY12" fmla="*/ 1587412 h 1948347"/>
              <a:gd name="connsiteX13" fmla="*/ 8856133 w 9804400"/>
              <a:gd name="connsiteY13" fmla="*/ 1689012 h 1948347"/>
              <a:gd name="connsiteX14" fmla="*/ 9211733 w 9804400"/>
              <a:gd name="connsiteY14" fmla="*/ 825412 h 1948347"/>
              <a:gd name="connsiteX15" fmla="*/ 9804400 w 9804400"/>
              <a:gd name="connsiteY15" fmla="*/ 774612 h 1948347"/>
              <a:gd name="connsiteX0" fmla="*/ 0 w 9804400"/>
              <a:gd name="connsiteY0" fmla="*/ 1231812 h 1948336"/>
              <a:gd name="connsiteX1" fmla="*/ 558800 w 9804400"/>
              <a:gd name="connsiteY1" fmla="*/ 1197945 h 1948336"/>
              <a:gd name="connsiteX2" fmla="*/ 1083733 w 9804400"/>
              <a:gd name="connsiteY2" fmla="*/ 723812 h 1948336"/>
              <a:gd name="connsiteX3" fmla="*/ 1896534 w 9804400"/>
              <a:gd name="connsiteY3" fmla="*/ 740745 h 1948336"/>
              <a:gd name="connsiteX4" fmla="*/ 2150533 w 9804400"/>
              <a:gd name="connsiteY4" fmla="*/ 1113279 h 1948336"/>
              <a:gd name="connsiteX5" fmla="*/ 3302000 w 9804400"/>
              <a:gd name="connsiteY5" fmla="*/ 1164078 h 1948336"/>
              <a:gd name="connsiteX6" fmla="*/ 3115733 w 9804400"/>
              <a:gd name="connsiteY6" fmla="*/ 605279 h 1948336"/>
              <a:gd name="connsiteX7" fmla="*/ 4622800 w 9804400"/>
              <a:gd name="connsiteY7" fmla="*/ 1943012 h 1948336"/>
              <a:gd name="connsiteX8" fmla="*/ 5418667 w 9804400"/>
              <a:gd name="connsiteY8" fmla="*/ 12612 h 1948336"/>
              <a:gd name="connsiteX9" fmla="*/ 5977467 w 9804400"/>
              <a:gd name="connsiteY9" fmla="*/ 1096345 h 1948336"/>
              <a:gd name="connsiteX10" fmla="*/ 6671733 w 9804400"/>
              <a:gd name="connsiteY10" fmla="*/ 842345 h 1948336"/>
              <a:gd name="connsiteX11" fmla="*/ 7992533 w 9804400"/>
              <a:gd name="connsiteY11" fmla="*/ 910079 h 1948336"/>
              <a:gd name="connsiteX12" fmla="*/ 8534400 w 9804400"/>
              <a:gd name="connsiteY12" fmla="*/ 1587412 h 1948336"/>
              <a:gd name="connsiteX13" fmla="*/ 8856133 w 9804400"/>
              <a:gd name="connsiteY13" fmla="*/ 1689012 h 1948336"/>
              <a:gd name="connsiteX14" fmla="*/ 9211733 w 9804400"/>
              <a:gd name="connsiteY14" fmla="*/ 825412 h 1948336"/>
              <a:gd name="connsiteX15" fmla="*/ 9804400 w 9804400"/>
              <a:gd name="connsiteY15" fmla="*/ 774612 h 1948336"/>
              <a:gd name="connsiteX0" fmla="*/ 0 w 9804400"/>
              <a:gd name="connsiteY0" fmla="*/ 1231812 h 1953199"/>
              <a:gd name="connsiteX1" fmla="*/ 558800 w 9804400"/>
              <a:gd name="connsiteY1" fmla="*/ 1197945 h 1953199"/>
              <a:gd name="connsiteX2" fmla="*/ 1083733 w 9804400"/>
              <a:gd name="connsiteY2" fmla="*/ 723812 h 1953199"/>
              <a:gd name="connsiteX3" fmla="*/ 1896534 w 9804400"/>
              <a:gd name="connsiteY3" fmla="*/ 740745 h 1953199"/>
              <a:gd name="connsiteX4" fmla="*/ 2150533 w 9804400"/>
              <a:gd name="connsiteY4" fmla="*/ 1113279 h 1953199"/>
              <a:gd name="connsiteX5" fmla="*/ 3302000 w 9804400"/>
              <a:gd name="connsiteY5" fmla="*/ 1164078 h 1953199"/>
              <a:gd name="connsiteX6" fmla="*/ 4334933 w 9804400"/>
              <a:gd name="connsiteY6" fmla="*/ 791546 h 1953199"/>
              <a:gd name="connsiteX7" fmla="*/ 4622800 w 9804400"/>
              <a:gd name="connsiteY7" fmla="*/ 1943012 h 1953199"/>
              <a:gd name="connsiteX8" fmla="*/ 5418667 w 9804400"/>
              <a:gd name="connsiteY8" fmla="*/ 12612 h 1953199"/>
              <a:gd name="connsiteX9" fmla="*/ 5977467 w 9804400"/>
              <a:gd name="connsiteY9" fmla="*/ 1096345 h 1953199"/>
              <a:gd name="connsiteX10" fmla="*/ 6671733 w 9804400"/>
              <a:gd name="connsiteY10" fmla="*/ 842345 h 1953199"/>
              <a:gd name="connsiteX11" fmla="*/ 7992533 w 9804400"/>
              <a:gd name="connsiteY11" fmla="*/ 910079 h 1953199"/>
              <a:gd name="connsiteX12" fmla="*/ 8534400 w 9804400"/>
              <a:gd name="connsiteY12" fmla="*/ 1587412 h 1953199"/>
              <a:gd name="connsiteX13" fmla="*/ 8856133 w 9804400"/>
              <a:gd name="connsiteY13" fmla="*/ 1689012 h 1953199"/>
              <a:gd name="connsiteX14" fmla="*/ 9211733 w 9804400"/>
              <a:gd name="connsiteY14" fmla="*/ 825412 h 1953199"/>
              <a:gd name="connsiteX15" fmla="*/ 9804400 w 9804400"/>
              <a:gd name="connsiteY15" fmla="*/ 774612 h 1953199"/>
              <a:gd name="connsiteX0" fmla="*/ 0 w 9804400"/>
              <a:gd name="connsiteY0" fmla="*/ 1232269 h 1970474"/>
              <a:gd name="connsiteX1" fmla="*/ 558800 w 9804400"/>
              <a:gd name="connsiteY1" fmla="*/ 1198402 h 1970474"/>
              <a:gd name="connsiteX2" fmla="*/ 1083733 w 9804400"/>
              <a:gd name="connsiteY2" fmla="*/ 724269 h 1970474"/>
              <a:gd name="connsiteX3" fmla="*/ 1896534 w 9804400"/>
              <a:gd name="connsiteY3" fmla="*/ 741202 h 1970474"/>
              <a:gd name="connsiteX4" fmla="*/ 2150533 w 9804400"/>
              <a:gd name="connsiteY4" fmla="*/ 1113736 h 1970474"/>
              <a:gd name="connsiteX5" fmla="*/ 3302000 w 9804400"/>
              <a:gd name="connsiteY5" fmla="*/ 1164535 h 1970474"/>
              <a:gd name="connsiteX6" fmla="*/ 4334933 w 9804400"/>
              <a:gd name="connsiteY6" fmla="*/ 792003 h 1970474"/>
              <a:gd name="connsiteX7" fmla="*/ 4758267 w 9804400"/>
              <a:gd name="connsiteY7" fmla="*/ 1960402 h 1970474"/>
              <a:gd name="connsiteX8" fmla="*/ 5418667 w 9804400"/>
              <a:gd name="connsiteY8" fmla="*/ 13069 h 1970474"/>
              <a:gd name="connsiteX9" fmla="*/ 5977467 w 9804400"/>
              <a:gd name="connsiteY9" fmla="*/ 1096802 h 1970474"/>
              <a:gd name="connsiteX10" fmla="*/ 6671733 w 9804400"/>
              <a:gd name="connsiteY10" fmla="*/ 842802 h 1970474"/>
              <a:gd name="connsiteX11" fmla="*/ 7992533 w 9804400"/>
              <a:gd name="connsiteY11" fmla="*/ 910536 h 1970474"/>
              <a:gd name="connsiteX12" fmla="*/ 8534400 w 9804400"/>
              <a:gd name="connsiteY12" fmla="*/ 1587869 h 1970474"/>
              <a:gd name="connsiteX13" fmla="*/ 8856133 w 9804400"/>
              <a:gd name="connsiteY13" fmla="*/ 1689469 h 1970474"/>
              <a:gd name="connsiteX14" fmla="*/ 9211733 w 9804400"/>
              <a:gd name="connsiteY14" fmla="*/ 825869 h 1970474"/>
              <a:gd name="connsiteX15" fmla="*/ 9804400 w 9804400"/>
              <a:gd name="connsiteY15" fmla="*/ 775069 h 1970474"/>
              <a:gd name="connsiteX0" fmla="*/ 0 w 9804400"/>
              <a:gd name="connsiteY0" fmla="*/ 1223836 h 1995855"/>
              <a:gd name="connsiteX1" fmla="*/ 558800 w 9804400"/>
              <a:gd name="connsiteY1" fmla="*/ 1189969 h 1995855"/>
              <a:gd name="connsiteX2" fmla="*/ 1083733 w 9804400"/>
              <a:gd name="connsiteY2" fmla="*/ 715836 h 1995855"/>
              <a:gd name="connsiteX3" fmla="*/ 1896534 w 9804400"/>
              <a:gd name="connsiteY3" fmla="*/ 732769 h 1995855"/>
              <a:gd name="connsiteX4" fmla="*/ 2150533 w 9804400"/>
              <a:gd name="connsiteY4" fmla="*/ 1105303 h 1995855"/>
              <a:gd name="connsiteX5" fmla="*/ 3302000 w 9804400"/>
              <a:gd name="connsiteY5" fmla="*/ 1156102 h 1995855"/>
              <a:gd name="connsiteX6" fmla="*/ 4334933 w 9804400"/>
              <a:gd name="connsiteY6" fmla="*/ 783570 h 1995855"/>
              <a:gd name="connsiteX7" fmla="*/ 4758267 w 9804400"/>
              <a:gd name="connsiteY7" fmla="*/ 1951969 h 1995855"/>
              <a:gd name="connsiteX8" fmla="*/ 5012267 w 9804400"/>
              <a:gd name="connsiteY8" fmla="*/ 1579436 h 1995855"/>
              <a:gd name="connsiteX9" fmla="*/ 5418667 w 9804400"/>
              <a:gd name="connsiteY9" fmla="*/ 4636 h 1995855"/>
              <a:gd name="connsiteX10" fmla="*/ 5977467 w 9804400"/>
              <a:gd name="connsiteY10" fmla="*/ 1088369 h 1995855"/>
              <a:gd name="connsiteX11" fmla="*/ 6671733 w 9804400"/>
              <a:gd name="connsiteY11" fmla="*/ 834369 h 1995855"/>
              <a:gd name="connsiteX12" fmla="*/ 7992533 w 9804400"/>
              <a:gd name="connsiteY12" fmla="*/ 902103 h 1995855"/>
              <a:gd name="connsiteX13" fmla="*/ 8534400 w 9804400"/>
              <a:gd name="connsiteY13" fmla="*/ 1579436 h 1995855"/>
              <a:gd name="connsiteX14" fmla="*/ 8856133 w 9804400"/>
              <a:gd name="connsiteY14" fmla="*/ 1681036 h 1995855"/>
              <a:gd name="connsiteX15" fmla="*/ 9211733 w 9804400"/>
              <a:gd name="connsiteY15" fmla="*/ 817436 h 1995855"/>
              <a:gd name="connsiteX16" fmla="*/ 9804400 w 9804400"/>
              <a:gd name="connsiteY16" fmla="*/ 766636 h 1995855"/>
              <a:gd name="connsiteX0" fmla="*/ 0 w 9804400"/>
              <a:gd name="connsiteY0" fmla="*/ 1223836 h 1981215"/>
              <a:gd name="connsiteX1" fmla="*/ 558800 w 9804400"/>
              <a:gd name="connsiteY1" fmla="*/ 1189969 h 1981215"/>
              <a:gd name="connsiteX2" fmla="*/ 1083733 w 9804400"/>
              <a:gd name="connsiteY2" fmla="*/ 715836 h 1981215"/>
              <a:gd name="connsiteX3" fmla="*/ 1896534 w 9804400"/>
              <a:gd name="connsiteY3" fmla="*/ 732769 h 1981215"/>
              <a:gd name="connsiteX4" fmla="*/ 2150533 w 9804400"/>
              <a:gd name="connsiteY4" fmla="*/ 1105303 h 1981215"/>
              <a:gd name="connsiteX5" fmla="*/ 3302000 w 9804400"/>
              <a:gd name="connsiteY5" fmla="*/ 1156102 h 1981215"/>
              <a:gd name="connsiteX6" fmla="*/ 4334933 w 9804400"/>
              <a:gd name="connsiteY6" fmla="*/ 783570 h 1981215"/>
              <a:gd name="connsiteX7" fmla="*/ 4588934 w 9804400"/>
              <a:gd name="connsiteY7" fmla="*/ 1935036 h 1981215"/>
              <a:gd name="connsiteX8" fmla="*/ 5012267 w 9804400"/>
              <a:gd name="connsiteY8" fmla="*/ 1579436 h 1981215"/>
              <a:gd name="connsiteX9" fmla="*/ 5418667 w 9804400"/>
              <a:gd name="connsiteY9" fmla="*/ 4636 h 1981215"/>
              <a:gd name="connsiteX10" fmla="*/ 5977467 w 9804400"/>
              <a:gd name="connsiteY10" fmla="*/ 1088369 h 1981215"/>
              <a:gd name="connsiteX11" fmla="*/ 6671733 w 9804400"/>
              <a:gd name="connsiteY11" fmla="*/ 834369 h 1981215"/>
              <a:gd name="connsiteX12" fmla="*/ 7992533 w 9804400"/>
              <a:gd name="connsiteY12" fmla="*/ 902103 h 1981215"/>
              <a:gd name="connsiteX13" fmla="*/ 8534400 w 9804400"/>
              <a:gd name="connsiteY13" fmla="*/ 1579436 h 1981215"/>
              <a:gd name="connsiteX14" fmla="*/ 8856133 w 9804400"/>
              <a:gd name="connsiteY14" fmla="*/ 1681036 h 1981215"/>
              <a:gd name="connsiteX15" fmla="*/ 9211733 w 9804400"/>
              <a:gd name="connsiteY15" fmla="*/ 817436 h 1981215"/>
              <a:gd name="connsiteX16" fmla="*/ 9804400 w 9804400"/>
              <a:gd name="connsiteY16" fmla="*/ 766636 h 1981215"/>
              <a:gd name="connsiteX0" fmla="*/ 0 w 9804400"/>
              <a:gd name="connsiteY0" fmla="*/ 1229626 h 2086971"/>
              <a:gd name="connsiteX1" fmla="*/ 558800 w 9804400"/>
              <a:gd name="connsiteY1" fmla="*/ 1195759 h 2086971"/>
              <a:gd name="connsiteX2" fmla="*/ 1083733 w 9804400"/>
              <a:gd name="connsiteY2" fmla="*/ 721626 h 2086971"/>
              <a:gd name="connsiteX3" fmla="*/ 1896534 w 9804400"/>
              <a:gd name="connsiteY3" fmla="*/ 738559 h 2086971"/>
              <a:gd name="connsiteX4" fmla="*/ 2150533 w 9804400"/>
              <a:gd name="connsiteY4" fmla="*/ 1111093 h 2086971"/>
              <a:gd name="connsiteX5" fmla="*/ 3302000 w 9804400"/>
              <a:gd name="connsiteY5" fmla="*/ 1161892 h 2086971"/>
              <a:gd name="connsiteX6" fmla="*/ 4334933 w 9804400"/>
              <a:gd name="connsiteY6" fmla="*/ 789360 h 2086971"/>
              <a:gd name="connsiteX7" fmla="*/ 4588934 w 9804400"/>
              <a:gd name="connsiteY7" fmla="*/ 1940826 h 2086971"/>
              <a:gd name="connsiteX8" fmla="*/ 5080001 w 9804400"/>
              <a:gd name="connsiteY8" fmla="*/ 1856160 h 2086971"/>
              <a:gd name="connsiteX9" fmla="*/ 5418667 w 9804400"/>
              <a:gd name="connsiteY9" fmla="*/ 10426 h 2086971"/>
              <a:gd name="connsiteX10" fmla="*/ 5977467 w 9804400"/>
              <a:gd name="connsiteY10" fmla="*/ 1094159 h 2086971"/>
              <a:gd name="connsiteX11" fmla="*/ 6671733 w 9804400"/>
              <a:gd name="connsiteY11" fmla="*/ 840159 h 2086971"/>
              <a:gd name="connsiteX12" fmla="*/ 7992533 w 9804400"/>
              <a:gd name="connsiteY12" fmla="*/ 907893 h 2086971"/>
              <a:gd name="connsiteX13" fmla="*/ 8534400 w 9804400"/>
              <a:gd name="connsiteY13" fmla="*/ 1585226 h 2086971"/>
              <a:gd name="connsiteX14" fmla="*/ 8856133 w 9804400"/>
              <a:gd name="connsiteY14" fmla="*/ 1686826 h 2086971"/>
              <a:gd name="connsiteX15" fmla="*/ 9211733 w 9804400"/>
              <a:gd name="connsiteY15" fmla="*/ 823226 h 2086971"/>
              <a:gd name="connsiteX16" fmla="*/ 9804400 w 9804400"/>
              <a:gd name="connsiteY16" fmla="*/ 772426 h 2086971"/>
              <a:gd name="connsiteX0" fmla="*/ 0 w 9804400"/>
              <a:gd name="connsiteY0" fmla="*/ 1335075 h 2192420"/>
              <a:gd name="connsiteX1" fmla="*/ 558800 w 9804400"/>
              <a:gd name="connsiteY1" fmla="*/ 1301208 h 2192420"/>
              <a:gd name="connsiteX2" fmla="*/ 1083733 w 9804400"/>
              <a:gd name="connsiteY2" fmla="*/ 827075 h 2192420"/>
              <a:gd name="connsiteX3" fmla="*/ 1896534 w 9804400"/>
              <a:gd name="connsiteY3" fmla="*/ 844008 h 2192420"/>
              <a:gd name="connsiteX4" fmla="*/ 2150533 w 9804400"/>
              <a:gd name="connsiteY4" fmla="*/ 1216542 h 2192420"/>
              <a:gd name="connsiteX5" fmla="*/ 3302000 w 9804400"/>
              <a:gd name="connsiteY5" fmla="*/ 1267341 h 2192420"/>
              <a:gd name="connsiteX6" fmla="*/ 4334933 w 9804400"/>
              <a:gd name="connsiteY6" fmla="*/ 894809 h 2192420"/>
              <a:gd name="connsiteX7" fmla="*/ 4588934 w 9804400"/>
              <a:gd name="connsiteY7" fmla="*/ 2046275 h 2192420"/>
              <a:gd name="connsiteX8" fmla="*/ 5080001 w 9804400"/>
              <a:gd name="connsiteY8" fmla="*/ 1961609 h 2192420"/>
              <a:gd name="connsiteX9" fmla="*/ 5418667 w 9804400"/>
              <a:gd name="connsiteY9" fmla="*/ 115875 h 2192420"/>
              <a:gd name="connsiteX10" fmla="*/ 5757333 w 9804400"/>
              <a:gd name="connsiteY10" fmla="*/ 302142 h 2192420"/>
              <a:gd name="connsiteX11" fmla="*/ 5977467 w 9804400"/>
              <a:gd name="connsiteY11" fmla="*/ 1199608 h 2192420"/>
              <a:gd name="connsiteX12" fmla="*/ 6671733 w 9804400"/>
              <a:gd name="connsiteY12" fmla="*/ 945608 h 2192420"/>
              <a:gd name="connsiteX13" fmla="*/ 7992533 w 9804400"/>
              <a:gd name="connsiteY13" fmla="*/ 1013342 h 2192420"/>
              <a:gd name="connsiteX14" fmla="*/ 8534400 w 9804400"/>
              <a:gd name="connsiteY14" fmla="*/ 1690675 h 2192420"/>
              <a:gd name="connsiteX15" fmla="*/ 8856133 w 9804400"/>
              <a:gd name="connsiteY15" fmla="*/ 1792275 h 2192420"/>
              <a:gd name="connsiteX16" fmla="*/ 9211733 w 9804400"/>
              <a:gd name="connsiteY16" fmla="*/ 928675 h 2192420"/>
              <a:gd name="connsiteX17" fmla="*/ 9804400 w 9804400"/>
              <a:gd name="connsiteY17" fmla="*/ 877875 h 2192420"/>
              <a:gd name="connsiteX0" fmla="*/ 0 w 9804400"/>
              <a:gd name="connsiteY0" fmla="*/ 1187613 h 2044958"/>
              <a:gd name="connsiteX1" fmla="*/ 558800 w 9804400"/>
              <a:gd name="connsiteY1" fmla="*/ 1153746 h 2044958"/>
              <a:gd name="connsiteX2" fmla="*/ 1083733 w 9804400"/>
              <a:gd name="connsiteY2" fmla="*/ 679613 h 2044958"/>
              <a:gd name="connsiteX3" fmla="*/ 1896534 w 9804400"/>
              <a:gd name="connsiteY3" fmla="*/ 696546 h 2044958"/>
              <a:gd name="connsiteX4" fmla="*/ 2150533 w 9804400"/>
              <a:gd name="connsiteY4" fmla="*/ 1069080 h 2044958"/>
              <a:gd name="connsiteX5" fmla="*/ 3302000 w 9804400"/>
              <a:gd name="connsiteY5" fmla="*/ 1119879 h 2044958"/>
              <a:gd name="connsiteX6" fmla="*/ 4334933 w 9804400"/>
              <a:gd name="connsiteY6" fmla="*/ 747347 h 2044958"/>
              <a:gd name="connsiteX7" fmla="*/ 4588934 w 9804400"/>
              <a:gd name="connsiteY7" fmla="*/ 1898813 h 2044958"/>
              <a:gd name="connsiteX8" fmla="*/ 5080001 w 9804400"/>
              <a:gd name="connsiteY8" fmla="*/ 1814147 h 2044958"/>
              <a:gd name="connsiteX9" fmla="*/ 5215467 w 9804400"/>
              <a:gd name="connsiteY9" fmla="*/ 188546 h 2044958"/>
              <a:gd name="connsiteX10" fmla="*/ 5757333 w 9804400"/>
              <a:gd name="connsiteY10" fmla="*/ 154680 h 2044958"/>
              <a:gd name="connsiteX11" fmla="*/ 5977467 w 9804400"/>
              <a:gd name="connsiteY11" fmla="*/ 1052146 h 2044958"/>
              <a:gd name="connsiteX12" fmla="*/ 6671733 w 9804400"/>
              <a:gd name="connsiteY12" fmla="*/ 798146 h 2044958"/>
              <a:gd name="connsiteX13" fmla="*/ 7992533 w 9804400"/>
              <a:gd name="connsiteY13" fmla="*/ 865880 h 2044958"/>
              <a:gd name="connsiteX14" fmla="*/ 8534400 w 9804400"/>
              <a:gd name="connsiteY14" fmla="*/ 1543213 h 2044958"/>
              <a:gd name="connsiteX15" fmla="*/ 8856133 w 9804400"/>
              <a:gd name="connsiteY15" fmla="*/ 1644813 h 2044958"/>
              <a:gd name="connsiteX16" fmla="*/ 9211733 w 9804400"/>
              <a:gd name="connsiteY16" fmla="*/ 781213 h 2044958"/>
              <a:gd name="connsiteX17" fmla="*/ 9804400 w 9804400"/>
              <a:gd name="connsiteY17" fmla="*/ 730413 h 2044958"/>
              <a:gd name="connsiteX0" fmla="*/ 0 w 9804400"/>
              <a:gd name="connsiteY0" fmla="*/ 1187613 h 2044958"/>
              <a:gd name="connsiteX1" fmla="*/ 558800 w 9804400"/>
              <a:gd name="connsiteY1" fmla="*/ 1153746 h 2044958"/>
              <a:gd name="connsiteX2" fmla="*/ 1083733 w 9804400"/>
              <a:gd name="connsiteY2" fmla="*/ 679613 h 2044958"/>
              <a:gd name="connsiteX3" fmla="*/ 1896534 w 9804400"/>
              <a:gd name="connsiteY3" fmla="*/ 696546 h 2044958"/>
              <a:gd name="connsiteX4" fmla="*/ 2150533 w 9804400"/>
              <a:gd name="connsiteY4" fmla="*/ 1069080 h 2044958"/>
              <a:gd name="connsiteX5" fmla="*/ 3302000 w 9804400"/>
              <a:gd name="connsiteY5" fmla="*/ 1119879 h 2044958"/>
              <a:gd name="connsiteX6" fmla="*/ 4334933 w 9804400"/>
              <a:gd name="connsiteY6" fmla="*/ 747347 h 2044958"/>
              <a:gd name="connsiteX7" fmla="*/ 4588934 w 9804400"/>
              <a:gd name="connsiteY7" fmla="*/ 1898813 h 2044958"/>
              <a:gd name="connsiteX8" fmla="*/ 5080001 w 9804400"/>
              <a:gd name="connsiteY8" fmla="*/ 1814147 h 2044958"/>
              <a:gd name="connsiteX9" fmla="*/ 5215467 w 9804400"/>
              <a:gd name="connsiteY9" fmla="*/ 188546 h 2044958"/>
              <a:gd name="connsiteX10" fmla="*/ 5757333 w 9804400"/>
              <a:gd name="connsiteY10" fmla="*/ 154680 h 2044958"/>
              <a:gd name="connsiteX11" fmla="*/ 6163734 w 9804400"/>
              <a:gd name="connsiteY11" fmla="*/ 1035212 h 2044958"/>
              <a:gd name="connsiteX12" fmla="*/ 6671733 w 9804400"/>
              <a:gd name="connsiteY12" fmla="*/ 798146 h 2044958"/>
              <a:gd name="connsiteX13" fmla="*/ 7992533 w 9804400"/>
              <a:gd name="connsiteY13" fmla="*/ 865880 h 2044958"/>
              <a:gd name="connsiteX14" fmla="*/ 8534400 w 9804400"/>
              <a:gd name="connsiteY14" fmla="*/ 1543213 h 2044958"/>
              <a:gd name="connsiteX15" fmla="*/ 8856133 w 9804400"/>
              <a:gd name="connsiteY15" fmla="*/ 1644813 h 2044958"/>
              <a:gd name="connsiteX16" fmla="*/ 9211733 w 9804400"/>
              <a:gd name="connsiteY16" fmla="*/ 781213 h 2044958"/>
              <a:gd name="connsiteX17" fmla="*/ 9804400 w 9804400"/>
              <a:gd name="connsiteY17" fmla="*/ 730413 h 20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4400" h="2044958">
                <a:moveTo>
                  <a:pt x="0" y="1187613"/>
                </a:moveTo>
                <a:cubicBezTo>
                  <a:pt x="189089" y="1213013"/>
                  <a:pt x="378178" y="1238413"/>
                  <a:pt x="558800" y="1153746"/>
                </a:cubicBezTo>
                <a:cubicBezTo>
                  <a:pt x="739422" y="1069079"/>
                  <a:pt x="860777" y="755813"/>
                  <a:pt x="1083733" y="679613"/>
                </a:cubicBezTo>
                <a:cubicBezTo>
                  <a:pt x="1306689" y="603413"/>
                  <a:pt x="1718734" y="631635"/>
                  <a:pt x="1896534" y="696546"/>
                </a:cubicBezTo>
                <a:cubicBezTo>
                  <a:pt x="2074334" y="761457"/>
                  <a:pt x="1916289" y="998525"/>
                  <a:pt x="2150533" y="1069080"/>
                </a:cubicBezTo>
                <a:cubicBezTo>
                  <a:pt x="2384777" y="1139635"/>
                  <a:pt x="2937933" y="1173501"/>
                  <a:pt x="3302000" y="1119879"/>
                </a:cubicBezTo>
                <a:cubicBezTo>
                  <a:pt x="3666067" y="1066257"/>
                  <a:pt x="4120444" y="617525"/>
                  <a:pt x="4334933" y="747347"/>
                </a:cubicBezTo>
                <a:cubicBezTo>
                  <a:pt x="4549422" y="877169"/>
                  <a:pt x="4464756" y="1721013"/>
                  <a:pt x="4588934" y="1898813"/>
                </a:cubicBezTo>
                <a:cubicBezTo>
                  <a:pt x="4713112" y="2076613"/>
                  <a:pt x="4969934" y="2138702"/>
                  <a:pt x="5080001" y="1814147"/>
                </a:cubicBezTo>
                <a:cubicBezTo>
                  <a:pt x="5190068" y="1489592"/>
                  <a:pt x="5102578" y="465124"/>
                  <a:pt x="5215467" y="188546"/>
                </a:cubicBezTo>
                <a:cubicBezTo>
                  <a:pt x="5328356" y="-88032"/>
                  <a:pt x="5664200" y="-25942"/>
                  <a:pt x="5757333" y="154680"/>
                </a:cubicBezTo>
                <a:cubicBezTo>
                  <a:pt x="5850466" y="335302"/>
                  <a:pt x="6011334" y="927968"/>
                  <a:pt x="6163734" y="1035212"/>
                </a:cubicBezTo>
                <a:cubicBezTo>
                  <a:pt x="6316134" y="1142456"/>
                  <a:pt x="6366933" y="826368"/>
                  <a:pt x="6671733" y="798146"/>
                </a:cubicBezTo>
                <a:cubicBezTo>
                  <a:pt x="6976533" y="769924"/>
                  <a:pt x="7682089" y="741702"/>
                  <a:pt x="7992533" y="865880"/>
                </a:cubicBezTo>
                <a:cubicBezTo>
                  <a:pt x="8302977" y="990058"/>
                  <a:pt x="8390467" y="1413391"/>
                  <a:pt x="8534400" y="1543213"/>
                </a:cubicBezTo>
                <a:cubicBezTo>
                  <a:pt x="8678333" y="1673035"/>
                  <a:pt x="8743244" y="1771813"/>
                  <a:pt x="8856133" y="1644813"/>
                </a:cubicBezTo>
                <a:cubicBezTo>
                  <a:pt x="8969022" y="1517813"/>
                  <a:pt x="9053689" y="933613"/>
                  <a:pt x="9211733" y="781213"/>
                </a:cubicBezTo>
                <a:cubicBezTo>
                  <a:pt x="9369778" y="628813"/>
                  <a:pt x="9804400" y="730413"/>
                  <a:pt x="9804400" y="730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p:txBody>
          <a:bodyPr/>
          <a:lstStyle/>
          <a:p>
            <a:r>
              <a:rPr lang="en-US" dirty="0" smtClean="0"/>
              <a:t>Convolution</a:t>
            </a:r>
            <a:endParaRPr lang="en-US" dirty="0"/>
          </a:p>
        </p:txBody>
      </p:sp>
    </p:spTree>
    <p:extLst>
      <p:ext uri="{BB962C8B-B14F-4D97-AF65-F5344CB8AC3E}">
        <p14:creationId xmlns:p14="http://schemas.microsoft.com/office/powerpoint/2010/main" val="8241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29167E-6 4.07407E-6 L 0.76367 0.00648 " pathEditMode="relative" rAng="0" ptsTypes="AA">
                                      <p:cBhvr>
                                        <p:cTn id="6" dur="4500" fill="hold"/>
                                        <p:tgtEl>
                                          <p:spTgt spid="12"/>
                                        </p:tgtEl>
                                        <p:attrNameLst>
                                          <p:attrName>ppt_x</p:attrName>
                                          <p:attrName>ppt_y</p:attrName>
                                        </p:attrNameLst>
                                      </p:cBhvr>
                                      <p:rCtr x="38190" y="231"/>
                                    </p:animMotion>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Time-Invariant Systems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842558"/>
                <a:ext cx="10515600" cy="4351338"/>
              </a:xfrm>
            </p:spPr>
            <p:txBody>
              <a:bodyPr>
                <a:normAutofit lnSpcReduction="10000"/>
              </a:bodyPr>
              <a:lstStyle/>
              <a:p>
                <a:r>
                  <a:rPr lang="en-US" dirty="0" smtClean="0"/>
                  <a:t>Transformation of signals: </a:t>
                </a:r>
                <a14:m>
                  <m:oMath xmlns:m="http://schemas.openxmlformats.org/officeDocument/2006/math">
                    <m:r>
                      <a:rPr lang="en-US" b="0" i="1" smtClean="0">
                        <a:latin typeface="Cambria Math" charset="0"/>
                      </a:rPr>
                      <m:t>𝑥</m:t>
                    </m:r>
                    <m:d>
                      <m:dPr>
                        <m:ctrlPr>
                          <a:rPr lang="en-US" b="0" i="1" smtClean="0">
                            <a:latin typeface="Cambria Math" charset="0"/>
                          </a:rPr>
                        </m:ctrlPr>
                      </m:dPr>
                      <m:e>
                        <m:r>
                          <a:rPr lang="en-US" b="0" i="1" smtClean="0">
                            <a:latin typeface="Cambria Math" charset="0"/>
                          </a:rPr>
                          <m:t>𝑡</m:t>
                        </m:r>
                      </m:e>
                    </m:d>
                    <m:r>
                      <a:rPr lang="is-I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𝑦</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oMath>
                </a14:m>
                <a:endParaRPr lang="en-US" dirty="0" smtClean="0"/>
              </a:p>
              <a:p>
                <a:r>
                  <a:rPr lang="en-US" dirty="0" smtClean="0"/>
                  <a:t>Linear: </a:t>
                </a:r>
                <a14:m>
                  <m:oMath xmlns:m="http://schemas.openxmlformats.org/officeDocument/2006/math">
                    <m:nary>
                      <m:naryPr>
                        <m:chr m:val="∑"/>
                        <m:supHide m:val="on"/>
                        <m:ctrlPr>
                          <a:rPr lang="en-US" i="1" smtClean="0">
                            <a:latin typeface="Cambria Math" charset="0"/>
                          </a:rPr>
                        </m:ctrlPr>
                      </m:naryPr>
                      <m:sub>
                        <m:r>
                          <m:rPr>
                            <m:brk m:alnAt="7"/>
                          </m:rPr>
                          <a:rPr lang="en-US" b="0" i="1" smtClean="0">
                            <a:latin typeface="Cambria Math" charset="0"/>
                          </a:rPr>
                          <m:t>𝑘</m:t>
                        </m:r>
                      </m:sub>
                      <m:sup/>
                      <m:e>
                        <m:r>
                          <a:rPr lang="en-US" b="0" i="1" smtClean="0">
                            <a:latin typeface="Cambria Math" charset="0"/>
                          </a:rPr>
                          <m:t>𝑐</m:t>
                        </m:r>
                        <m:r>
                          <a:rPr lang="en-US" b="0" i="1" baseline="-25000" smtClean="0">
                            <a:latin typeface="Cambria Math" charset="0"/>
                          </a:rPr>
                          <m:t>𝑘</m:t>
                        </m:r>
                        <m:r>
                          <a:rPr lang="en-US" b="0" i="1" smtClean="0">
                            <a:latin typeface="Cambria Math" charset="0"/>
                          </a:rPr>
                          <m:t>𝑥</m:t>
                        </m:r>
                        <m:r>
                          <a:rPr lang="en-US" b="0" i="1" baseline="-25000" smtClean="0">
                            <a:latin typeface="Cambria Math" charset="0"/>
                          </a:rPr>
                          <m:t>𝑘</m:t>
                        </m:r>
                        <m:d>
                          <m:dPr>
                            <m:ctrlPr>
                              <a:rPr lang="en-US" b="0" i="1" smtClean="0">
                                <a:latin typeface="Cambria Math" charset="0"/>
                              </a:rPr>
                            </m:ctrlPr>
                          </m:dPr>
                          <m:e>
                            <m:r>
                              <a:rPr lang="en-US" b="0" i="1" smtClean="0">
                                <a:latin typeface="Cambria Math" charset="0"/>
                              </a:rPr>
                              <m:t>𝑡</m:t>
                            </m:r>
                          </m:e>
                        </m:d>
                        <m:r>
                          <a:rPr lang="en-US" i="1">
                            <a:latin typeface="Cambria Math" charset="0"/>
                            <a:ea typeface="Cambria Math" charset="0"/>
                            <a:cs typeface="Cambria Math" charset="0"/>
                          </a:rPr>
                          <m:t>→</m:t>
                        </m:r>
                        <m:nary>
                          <m:naryPr>
                            <m:chr m:val="∑"/>
                            <m:supHide m:val="on"/>
                            <m:ctrlPr>
                              <a:rPr lang="en-US" i="1" smtClean="0">
                                <a:latin typeface="Cambria Math" charset="0"/>
                                <a:ea typeface="Cambria Math" charset="0"/>
                                <a:cs typeface="Cambria Math" charset="0"/>
                              </a:rPr>
                            </m:ctrlPr>
                          </m:naryPr>
                          <m:sub>
                            <m:r>
                              <m:rPr>
                                <m:brk m:alnAt="7"/>
                              </m:rPr>
                              <a:rPr lang="en-US" b="0" i="1" smtClean="0">
                                <a:latin typeface="Cambria Math" charset="0"/>
                                <a:ea typeface="Cambria Math" charset="0"/>
                                <a:cs typeface="Cambria Math" charset="0"/>
                              </a:rPr>
                              <m:t>𝑘</m:t>
                            </m:r>
                          </m:sub>
                          <m:sup/>
                          <m:e>
                            <m:r>
                              <a:rPr lang="en-US" b="0" i="1" smtClean="0">
                                <a:latin typeface="Cambria Math" charset="0"/>
                                <a:ea typeface="Cambria Math" charset="0"/>
                                <a:cs typeface="Cambria Math" charset="0"/>
                              </a:rPr>
                              <m:t>𝑐</m:t>
                            </m:r>
                            <m:r>
                              <a:rPr lang="en-US" b="0" i="1" baseline="-25000" smtClean="0">
                                <a:latin typeface="Cambria Math" charset="0"/>
                                <a:ea typeface="Cambria Math" charset="0"/>
                                <a:cs typeface="Cambria Math" charset="0"/>
                              </a:rPr>
                              <m:t>𝑘</m:t>
                            </m:r>
                            <m:r>
                              <a:rPr lang="en-US" b="0" i="1" smtClean="0">
                                <a:latin typeface="Cambria Math" charset="0"/>
                                <a:ea typeface="Cambria Math" charset="0"/>
                                <a:cs typeface="Cambria Math" charset="0"/>
                              </a:rPr>
                              <m:t>𝑦</m:t>
                            </m:r>
                            <m:r>
                              <a:rPr lang="en-US" b="0" i="1" baseline="-25000" smtClean="0">
                                <a:latin typeface="Cambria Math" charset="0"/>
                                <a:ea typeface="Cambria Math" charset="0"/>
                                <a:cs typeface="Cambria Math" charset="0"/>
                              </a:rPr>
                              <m:t>𝑘</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e>
                        </m:nary>
                      </m:e>
                    </m:nary>
                  </m:oMath>
                </a14:m>
                <a:endParaRPr lang="en-US" dirty="0" smtClean="0"/>
              </a:p>
              <a:p>
                <a:r>
                  <a:rPr lang="en-US" dirty="0" smtClean="0"/>
                  <a:t>Time-invariant: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𝑡</m:t>
                    </m:r>
                    <m:r>
                      <a:rPr lang="en-US" b="0" i="1" smtClean="0">
                        <a:latin typeface="Cambria Math" charset="0"/>
                      </a:rPr>
                      <m:t>−</m:t>
                    </m:r>
                    <m:r>
                      <a:rPr lang="en-US" b="0" i="1" smtClean="0">
                        <a:latin typeface="Cambria Math" charset="0"/>
                      </a:rPr>
                      <m:t>𝑇</m:t>
                    </m:r>
                    <m:r>
                      <a:rPr lang="en-US" b="0" i="1" smtClean="0">
                        <a:latin typeface="Cambria Math" charset="0"/>
                      </a:rPr>
                      <m:t>)→</m:t>
                    </m:r>
                    <m:r>
                      <a:rPr lang="en-US" b="0" i="1" smtClean="0">
                        <a:latin typeface="Cambria Math" charset="0"/>
                        <a:ea typeface="Cambria Math" charset="0"/>
                        <a:cs typeface="Cambria Math" charset="0"/>
                      </a:rPr>
                      <m:t>𝑦</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𝑇</m:t>
                    </m:r>
                    <m:r>
                      <a:rPr lang="en-US" b="0" i="1" smtClean="0">
                        <a:latin typeface="Cambria Math" charset="0"/>
                        <a:ea typeface="Cambria Math" charset="0"/>
                        <a:cs typeface="Cambria Math" charset="0"/>
                      </a:rPr>
                      <m:t>)</m:t>
                    </m:r>
                  </m:oMath>
                </a14:m>
                <a:endParaRPr lang="en-US" dirty="0" smtClean="0"/>
              </a:p>
              <a:p>
                <a:endParaRPr lang="en-US" b="0" i="1" dirty="0" smtClean="0">
                  <a:latin typeface="Cambria Math" charset="0"/>
                </a:endParaRPr>
              </a:p>
              <a:p>
                <a:r>
                  <a:rPr lang="en-US" b="0" dirty="0" smtClean="0">
                    <a:solidFill>
                      <a:srgbClr val="FF0000"/>
                    </a:solidFill>
                  </a:rPr>
                  <a:t>Result (</a:t>
                </a:r>
                <a:r>
                  <a:rPr lang="en-US" dirty="0">
                    <a:solidFill>
                      <a:srgbClr val="FF0000"/>
                    </a:solidFill>
                  </a:rPr>
                  <a:t>s</a:t>
                </a:r>
                <a:r>
                  <a:rPr lang="en-US" dirty="0" smtClean="0">
                    <a:solidFill>
                      <a:srgbClr val="FF0000"/>
                    </a:solidFill>
                  </a:rPr>
                  <a:t>ignal processing): Every LTI system can be represented as a </a:t>
                </a:r>
                <a:r>
                  <a:rPr lang="en-US" i="1" dirty="0">
                    <a:solidFill>
                      <a:srgbClr val="FF0000"/>
                    </a:solidFill>
                  </a:rPr>
                  <a:t>c</a:t>
                </a:r>
                <a:r>
                  <a:rPr lang="en-US" i="1" dirty="0" smtClean="0">
                    <a:solidFill>
                      <a:srgbClr val="FF0000"/>
                    </a:solidFill>
                  </a:rPr>
                  <a:t>onvolution</a:t>
                </a:r>
                <a:r>
                  <a:rPr lang="en-US" dirty="0" smtClean="0">
                    <a:solidFill>
                      <a:srgbClr val="FF0000"/>
                    </a:solidFill>
                  </a:rPr>
                  <a:t>:</a:t>
                </a:r>
              </a:p>
              <a:p>
                <a14:m>
                  <m:oMath xmlns:m="http://schemas.openxmlformats.org/officeDocument/2006/math">
                    <m:r>
                      <a:rPr lang="en-US" b="0" i="1" smtClean="0">
                        <a:latin typeface="Cambria Math" charset="0"/>
                      </a:rPr>
                      <m:t>𝑦</m:t>
                    </m:r>
                    <m:d>
                      <m:dPr>
                        <m:ctrlPr>
                          <a:rPr lang="en-US" b="0" i="1" smtClean="0">
                            <a:latin typeface="Cambria Math" charset="0"/>
                          </a:rPr>
                        </m:ctrlPr>
                      </m:dPr>
                      <m:e>
                        <m:r>
                          <a:rPr lang="en-US" b="0" i="1" smtClean="0">
                            <a:latin typeface="Cambria Math" charset="0"/>
                          </a:rPr>
                          <m:t>𝑡</m:t>
                        </m:r>
                      </m:e>
                    </m:d>
                    <m:r>
                      <a:rPr lang="en-US" b="0" i="1" smtClean="0">
                        <a:latin typeface="Cambria Math" charset="0"/>
                      </a:rPr>
                      <m:t>= </m:t>
                    </m:r>
                    <m:d>
                      <m:dPr>
                        <m:ctrlPr>
                          <a:rPr lang="en-US" b="0" i="1" smtClean="0">
                            <a:latin typeface="Cambria Math" charset="0"/>
                          </a:rPr>
                        </m:ctrlPr>
                      </m:dPr>
                      <m:e>
                        <m:r>
                          <a:rPr lang="en-US" b="0" i="1" smtClean="0">
                            <a:latin typeface="Cambria Math" charset="0"/>
                          </a:rPr>
                          <m:t>h</m:t>
                        </m:r>
                        <m:r>
                          <a:rPr lang="en-US" b="0" i="1" smtClean="0">
                            <a:latin typeface="Cambria Math" charset="0"/>
                          </a:rPr>
                          <m:t>∗</m:t>
                        </m:r>
                        <m:r>
                          <a:rPr lang="en-US" b="0" i="1" smtClean="0">
                            <a:latin typeface="Cambria Math" charset="0"/>
                          </a:rPr>
                          <m:t>𝑥</m:t>
                        </m:r>
                      </m:e>
                    </m:d>
                    <m:d>
                      <m:dPr>
                        <m:ctrlPr>
                          <a:rPr lang="en-US" b="0" i="1" smtClean="0">
                            <a:latin typeface="Cambria Math" charset="0"/>
                          </a:rPr>
                        </m:ctrlPr>
                      </m:dPr>
                      <m:e>
                        <m:r>
                          <a:rPr lang="en-US" b="0" i="1" smtClean="0">
                            <a:latin typeface="Cambria Math" charset="0"/>
                          </a:rPr>
                          <m:t>𝑡</m:t>
                        </m:r>
                      </m:e>
                    </m:d>
                    <m:r>
                      <a:rPr lang="en-US" b="0" i="1" smtClean="0">
                        <a:latin typeface="Cambria Math" charset="0"/>
                      </a:rPr>
                      <m:t>= </m:t>
                    </m:r>
                    <m:nary>
                      <m:naryPr>
                        <m:ctrlPr>
                          <a:rPr lang="is-IS" b="0" i="1" smtClean="0">
                            <a:latin typeface="Cambria Math" charset="0"/>
                          </a:rPr>
                        </m:ctrlPr>
                      </m:naryPr>
                      <m:sub>
                        <m:r>
                          <m:rPr>
                            <m:brk m:alnAt="23"/>
                          </m:rPr>
                          <a:rPr lang="en-US" b="0" i="1" smtClean="0">
                            <a:latin typeface="Cambria Math" charset="0"/>
                          </a:rPr>
                          <m:t>−</m:t>
                        </m:r>
                        <m:r>
                          <a:rPr lang="en-US" b="0" i="1" smtClean="0">
                            <a:latin typeface="Cambria Math" charset="0"/>
                            <a:ea typeface="Cambria Math" charset="0"/>
                            <a:cs typeface="Cambria Math" charset="0"/>
                          </a:rPr>
                          <m:t>∞</m:t>
                        </m:r>
                      </m:sub>
                      <m:sup>
                        <m:r>
                          <a:rPr lang="is-IS" b="0" i="1" smtClean="0">
                            <a:latin typeface="Cambria Math" charset="0"/>
                            <a:ea typeface="Cambria Math" charset="0"/>
                            <a:cs typeface="Cambria Math" charset="0"/>
                          </a:rPr>
                          <m:t>∞</m:t>
                        </m:r>
                      </m:sup>
                      <m:e>
                        <m:r>
                          <a:rPr lang="en-US" b="0" i="1" smtClean="0">
                            <a:latin typeface="Cambria Math" charset="0"/>
                          </a:rPr>
                          <m:t>h</m:t>
                        </m:r>
                        <m:d>
                          <m:dPr>
                            <m:ctrlPr>
                              <a:rPr lang="en-US" b="0" i="1" smtClean="0">
                                <a:latin typeface="Cambria Math" charset="0"/>
                              </a:rPr>
                            </m:ctrlPr>
                          </m:dPr>
                          <m:e>
                            <m:r>
                              <a:rPr lang="en-US" b="0" i="1" smtClean="0">
                                <a:latin typeface="Cambria Math" charset="0"/>
                              </a:rPr>
                              <m:t>𝑧</m:t>
                            </m:r>
                          </m:e>
                        </m:d>
                        <m:r>
                          <a:rPr lang="en-US" b="0" i="1" smtClean="0">
                            <a:latin typeface="Cambria Math" charset="0"/>
                          </a:rPr>
                          <m:t>𝑔</m:t>
                        </m:r>
                        <m:d>
                          <m:dPr>
                            <m:ctrlPr>
                              <a:rPr lang="en-US" b="0" i="1" smtClean="0">
                                <a:latin typeface="Cambria Math" charset="0"/>
                              </a:rPr>
                            </m:ctrlPr>
                          </m:dPr>
                          <m:e>
                            <m:r>
                              <a:rPr lang="en-US" b="0" i="1" smtClean="0">
                                <a:latin typeface="Cambria Math" charset="0"/>
                              </a:rPr>
                              <m:t>𝑡</m:t>
                            </m:r>
                            <m:r>
                              <a:rPr lang="en-US" b="0" i="1" smtClean="0">
                                <a:latin typeface="Cambria Math" charset="0"/>
                              </a:rPr>
                              <m:t>−</m:t>
                            </m:r>
                            <m:r>
                              <a:rPr lang="en-US" b="0" i="1" smtClean="0">
                                <a:latin typeface="Cambria Math" charset="0"/>
                              </a:rPr>
                              <m:t>𝑧</m:t>
                            </m:r>
                          </m:e>
                        </m:d>
                        <m:r>
                          <a:rPr lang="en-US" b="0" i="1" smtClean="0">
                            <a:latin typeface="Cambria Math" charset="0"/>
                          </a:rPr>
                          <m:t>𝑑𝑧</m:t>
                        </m:r>
                      </m:e>
                    </m:nary>
                  </m:oMath>
                </a14:m>
                <a:endParaRPr lang="en-US" dirty="0" smtClean="0"/>
              </a:p>
              <a:p>
                <a:r>
                  <a:rPr lang="en-US" dirty="0" smtClean="0"/>
                  <a:t>Derivative operation is linear and time invariant </a:t>
                </a:r>
                <a:r>
                  <a:rPr lang="en-US" dirty="0" smtClean="0">
                    <a:sym typeface="Wingdings"/>
                  </a:rPr>
                  <a:t> derivative is convolution</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842558"/>
                <a:ext cx="10515600" cy="4351338"/>
              </a:xfrm>
              <a:blipFill rotWithShape="0">
                <a:blip r:embed="rId2"/>
                <a:stretch>
                  <a:fillRect l="-1043" t="-3081"/>
                </a:stretch>
              </a:blipFill>
            </p:spPr>
            <p:txBody>
              <a:bodyPr/>
              <a:lstStyle/>
              <a:p>
                <a:r>
                  <a:rPr lang="en-US">
                    <a:noFill/>
                  </a:rPr>
                  <a:t> </a:t>
                </a:r>
              </a:p>
            </p:txBody>
          </p:sp>
        </mc:Fallback>
      </mc:AlternateContent>
    </p:spTree>
    <p:extLst>
      <p:ext uri="{BB962C8B-B14F-4D97-AF65-F5344CB8AC3E}">
        <p14:creationId xmlns:p14="http://schemas.microsoft.com/office/powerpoint/2010/main" val="21072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1D to 2D</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825625"/>
                <a:ext cx="5359400" cy="4351338"/>
              </a:xfrm>
            </p:spPr>
            <p:txBody>
              <a:bodyPr/>
              <a:lstStyle/>
              <a:p>
                <a:r>
                  <a:rPr lang="en-US" i="1" dirty="0" smtClean="0"/>
                  <a:t>Two </a:t>
                </a:r>
                <a:r>
                  <a:rPr lang="en-US" dirty="0" smtClean="0"/>
                  <a:t>derivatives</a:t>
                </a:r>
              </a:p>
              <a:p>
                <a:pPr lvl="1"/>
                <a14:m>
                  <m:oMath xmlns:m="http://schemas.openxmlformats.org/officeDocument/2006/math">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𝑥</m:t>
                        </m:r>
                      </m:sub>
                    </m:sSub>
                    <m:r>
                      <a:rPr lang="en-US" b="0" i="1" smtClean="0">
                        <a:latin typeface="Cambria Math" charset="0"/>
                      </a:rPr>
                      <m:t>= </m:t>
                    </m:r>
                    <m:f>
                      <m:fPr>
                        <m:ctrlPr>
                          <a:rPr lang="mr-IN" b="0" i="1" smtClean="0">
                            <a:latin typeface="Cambria Math" charset="0"/>
                          </a:rPr>
                        </m:ctrlPr>
                      </m:fPr>
                      <m:num>
                        <m:r>
                          <a:rPr lang="en-US" b="0" i="1" smtClean="0">
                            <a:latin typeface="Cambria Math" charset="0"/>
                          </a:rPr>
                          <m:t>𝜕</m:t>
                        </m:r>
                        <m:r>
                          <a:rPr lang="en-US" b="0" i="1" smtClean="0">
                            <a:latin typeface="Cambria Math" charset="0"/>
                          </a:rPr>
                          <m:t>𝐼</m:t>
                        </m:r>
                      </m:num>
                      <m:den>
                        <m:r>
                          <a:rPr lang="en-US" b="0" i="1" smtClean="0">
                            <a:latin typeface="Cambria Math" charset="0"/>
                          </a:rPr>
                          <m:t>𝜕</m:t>
                        </m:r>
                        <m:r>
                          <a:rPr lang="en-US" b="0" i="1" smtClean="0">
                            <a:latin typeface="Cambria Math" charset="0"/>
                          </a:rPr>
                          <m:t>𝑥</m:t>
                        </m:r>
                      </m:den>
                    </m:f>
                  </m:oMath>
                </a14:m>
                <a:endParaRPr lang="en-US" i="1" dirty="0" smtClean="0"/>
              </a:p>
              <a:p>
                <a:pPr lvl="1"/>
                <a14:m>
                  <m:oMath xmlns:m="http://schemas.openxmlformats.org/officeDocument/2006/math">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𝑦</m:t>
                        </m:r>
                      </m:sub>
                    </m:sSub>
                    <m:r>
                      <a:rPr lang="en-US" b="0" i="1" smtClean="0">
                        <a:latin typeface="Cambria Math" charset="0"/>
                      </a:rPr>
                      <m:t>= </m:t>
                    </m:r>
                    <m:f>
                      <m:fPr>
                        <m:ctrlPr>
                          <a:rPr lang="mr-IN" b="0" i="1" smtClean="0">
                            <a:latin typeface="Cambria Math" charset="0"/>
                          </a:rPr>
                        </m:ctrlPr>
                      </m:fPr>
                      <m:num>
                        <m:r>
                          <a:rPr lang="en-US" b="0" i="1" smtClean="0">
                            <a:latin typeface="Cambria Math" charset="0"/>
                          </a:rPr>
                          <m:t>𝜕</m:t>
                        </m:r>
                        <m:r>
                          <a:rPr lang="en-US" b="0" i="1" smtClean="0">
                            <a:latin typeface="Cambria Math" charset="0"/>
                          </a:rPr>
                          <m:t>𝐼</m:t>
                        </m:r>
                      </m:num>
                      <m:den>
                        <m:r>
                          <a:rPr lang="en-US" b="0" i="1" smtClean="0">
                            <a:latin typeface="Cambria Math" charset="0"/>
                          </a:rPr>
                          <m:t>𝜕</m:t>
                        </m:r>
                        <m:r>
                          <a:rPr lang="en-US" b="0" i="1" smtClean="0">
                            <a:latin typeface="Cambria Math" charset="0"/>
                          </a:rPr>
                          <m:t>𝑦</m:t>
                        </m:r>
                      </m:den>
                    </m:f>
                  </m:oMath>
                </a14:m>
                <a:endParaRPr lang="en-US" i="1" dirty="0" smtClean="0"/>
              </a:p>
              <a:p>
                <a:r>
                  <a:rPr lang="en-US" dirty="0" smtClean="0"/>
                  <a:t>Image gradient: </a:t>
                </a:r>
                <a14:m>
                  <m:oMath xmlns:m="http://schemas.openxmlformats.org/officeDocument/2006/math">
                    <m:r>
                      <a:rPr lang="en-US" b="0" i="0" smtClean="0">
                        <a:latin typeface="Cambria Math" charset="0"/>
                      </a:rPr>
                      <m:t>∇</m:t>
                    </m:r>
                    <m:r>
                      <a:rPr lang="en-US" b="0" i="1" smtClean="0">
                        <a:latin typeface="Cambria Math" charset="0"/>
                      </a:rPr>
                      <m:t>𝐼</m:t>
                    </m:r>
                    <m:r>
                      <a:rPr lang="en-US" b="0" i="1" smtClean="0">
                        <a:latin typeface="Cambria Math" charset="0"/>
                      </a:rPr>
                      <m:t>=(</m:t>
                    </m:r>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𝑥</m:t>
                        </m:r>
                      </m:sub>
                    </m:sSub>
                    <m:r>
                      <a:rPr lang="en-US" b="0" i="1" smtClean="0">
                        <a:latin typeface="Cambria Math" charset="0"/>
                      </a:rPr>
                      <m:t>, </m:t>
                    </m:r>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𝑦</m:t>
                        </m:r>
                      </m:sub>
                    </m:sSub>
                    <m:r>
                      <a:rPr lang="en-US" b="0" i="1" smtClean="0">
                        <a:latin typeface="Cambria Math" charset="0"/>
                      </a:rPr>
                      <m:t>)</m:t>
                    </m:r>
                  </m:oMath>
                </a14:m>
                <a:endParaRPr lang="en-US" dirty="0" smtClean="0"/>
              </a:p>
              <a:p>
                <a:r>
                  <a:rPr lang="en-US" dirty="0" smtClean="0"/>
                  <a:t>Two quantities of interest:</a:t>
                </a:r>
              </a:p>
              <a:p>
                <a:pPr lvl="1"/>
                <a:r>
                  <a:rPr lang="en-US" dirty="0" smtClean="0"/>
                  <a:t>magnitude of gradient: </a:t>
                </a:r>
                <a14:m>
                  <m:oMath xmlns:m="http://schemas.openxmlformats.org/officeDocument/2006/math">
                    <m:r>
                      <m:rPr>
                        <m:lit/>
                      </m:rPr>
                      <a:rPr lang="en-US" b="0" i="1" smtClean="0">
                        <a:latin typeface="Cambria Math" charset="0"/>
                      </a:rPr>
                      <m:t>||</m:t>
                    </m:r>
                    <m:r>
                      <a:rPr lang="en-US" b="0" i="0" smtClean="0">
                        <a:latin typeface="Cambria Math" charset="0"/>
                      </a:rPr>
                      <m:t>∇</m:t>
                    </m:r>
                    <m:r>
                      <a:rPr lang="en-US" b="0" i="1" smtClean="0">
                        <a:latin typeface="Cambria Math" charset="0"/>
                      </a:rPr>
                      <m:t>𝐼</m:t>
                    </m:r>
                    <m:r>
                      <m:rPr>
                        <m:lit/>
                      </m:rPr>
                      <a:rPr lang="en-US" b="0" i="1" smtClean="0">
                        <a:latin typeface="Cambria Math" charset="0"/>
                      </a:rPr>
                      <m:t>||</m:t>
                    </m:r>
                  </m:oMath>
                </a14:m>
                <a:endParaRPr lang="en-US" b="0" dirty="0" smtClean="0"/>
              </a:p>
              <a:p>
                <a:pPr lvl="1"/>
                <a:r>
                  <a:rPr lang="en-US" dirty="0" smtClean="0"/>
                  <a:t>direction of gradient: </a:t>
                </a:r>
                <a14:m>
                  <m:oMath xmlns:m="http://schemas.openxmlformats.org/officeDocument/2006/math">
                    <m:func>
                      <m:funcPr>
                        <m:ctrlPr>
                          <a:rPr lang="mr-IN" i="1" smtClean="0">
                            <a:latin typeface="Cambria Math" charset="0"/>
                          </a:rPr>
                        </m:ctrlPr>
                      </m:funcPr>
                      <m:fName>
                        <m:sSup>
                          <m:sSupPr>
                            <m:ctrlPr>
                              <a:rPr lang="mr-IN" i="1" smtClean="0">
                                <a:latin typeface="Cambria Math" charset="0"/>
                              </a:rPr>
                            </m:ctrlPr>
                          </m:sSupPr>
                          <m:e>
                            <m:r>
                              <m:rPr>
                                <m:sty m:val="p"/>
                              </m:rPr>
                              <a:rPr lang="mr-IN" i="0" smtClean="0">
                                <a:latin typeface="Cambria Math" charset="0"/>
                              </a:rPr>
                              <m:t>tan</m:t>
                            </m:r>
                          </m:e>
                          <m:sup>
                            <m:r>
                              <a:rPr lang="mr-IN" i="1" smtClean="0">
                                <a:latin typeface="Cambria Math" charset="0"/>
                              </a:rPr>
                              <m:t>−1</m:t>
                            </m:r>
                          </m:sup>
                        </m:sSup>
                      </m:fName>
                      <m:e>
                        <m:f>
                          <m:fPr>
                            <m:ctrlPr>
                              <a:rPr lang="mr-IN" i="1" smtClean="0">
                                <a:latin typeface="Cambria Math" charset="0"/>
                              </a:rPr>
                            </m:ctrlPr>
                          </m:fPr>
                          <m:num>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𝑦</m:t>
                                </m:r>
                              </m:sub>
                            </m:sSub>
                          </m:num>
                          <m:den>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𝑥</m:t>
                                </m:r>
                              </m:sub>
                            </m:sSub>
                          </m:den>
                        </m:f>
                      </m:e>
                    </m:func>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825625"/>
                <a:ext cx="5359400" cy="4351338"/>
              </a:xfrm>
              <a:blipFill rotWithShape="0">
                <a:blip r:embed="rId2"/>
                <a:stretch>
                  <a:fillRect l="-2048" t="-2241"/>
                </a:stretch>
              </a:blipFill>
            </p:spPr>
            <p:txBody>
              <a:bodyPr/>
              <a:lstStyle/>
              <a:p>
                <a:r>
                  <a:rPr lang="en-US">
                    <a:noFill/>
                  </a:rPr>
                  <a:t> </a:t>
                </a:r>
              </a:p>
            </p:txBody>
          </p:sp>
        </mc:Fallback>
      </mc:AlternateContent>
      <p:sp>
        <p:nvSpPr>
          <p:cNvPr id="4" name="Rectangle 3"/>
          <p:cNvSpPr/>
          <p:nvPr/>
        </p:nvSpPr>
        <p:spPr>
          <a:xfrm>
            <a:off x="8619067" y="1354667"/>
            <a:ext cx="2269066" cy="19134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619067" y="4001294"/>
            <a:ext cx="2269066" cy="19134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619067" y="1354667"/>
            <a:ext cx="2286000" cy="1930400"/>
          </a:xfrm>
          <a:custGeom>
            <a:avLst/>
            <a:gdLst>
              <a:gd name="connsiteX0" fmla="*/ 931333 w 2286000"/>
              <a:gd name="connsiteY0" fmla="*/ 0 h 1930400"/>
              <a:gd name="connsiteX1" fmla="*/ 0 w 2286000"/>
              <a:gd name="connsiteY1" fmla="*/ 1574800 h 1930400"/>
              <a:gd name="connsiteX2" fmla="*/ 16933 w 2286000"/>
              <a:gd name="connsiteY2" fmla="*/ 1930400 h 1930400"/>
              <a:gd name="connsiteX3" fmla="*/ 2286000 w 2286000"/>
              <a:gd name="connsiteY3" fmla="*/ 1913466 h 1930400"/>
              <a:gd name="connsiteX4" fmla="*/ 2269066 w 2286000"/>
              <a:gd name="connsiteY4" fmla="*/ 0 h 1930400"/>
              <a:gd name="connsiteX5" fmla="*/ 931333 w 2286000"/>
              <a:gd name="connsiteY5"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0" h="1930400">
                <a:moveTo>
                  <a:pt x="931333" y="0"/>
                </a:moveTo>
                <a:lnTo>
                  <a:pt x="0" y="1574800"/>
                </a:lnTo>
                <a:lnTo>
                  <a:pt x="16933" y="1930400"/>
                </a:lnTo>
                <a:lnTo>
                  <a:pt x="2286000" y="1913466"/>
                </a:lnTo>
                <a:lnTo>
                  <a:pt x="2269066" y="0"/>
                </a:lnTo>
                <a:lnTo>
                  <a:pt x="931333"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619066" y="4001293"/>
            <a:ext cx="2286000" cy="1930400"/>
          </a:xfrm>
          <a:custGeom>
            <a:avLst/>
            <a:gdLst>
              <a:gd name="connsiteX0" fmla="*/ 931333 w 2286000"/>
              <a:gd name="connsiteY0" fmla="*/ 0 h 1930400"/>
              <a:gd name="connsiteX1" fmla="*/ 0 w 2286000"/>
              <a:gd name="connsiteY1" fmla="*/ 1574800 h 1930400"/>
              <a:gd name="connsiteX2" fmla="*/ 16933 w 2286000"/>
              <a:gd name="connsiteY2" fmla="*/ 1930400 h 1930400"/>
              <a:gd name="connsiteX3" fmla="*/ 2286000 w 2286000"/>
              <a:gd name="connsiteY3" fmla="*/ 1913466 h 1930400"/>
              <a:gd name="connsiteX4" fmla="*/ 2269066 w 2286000"/>
              <a:gd name="connsiteY4" fmla="*/ 0 h 1930400"/>
              <a:gd name="connsiteX5" fmla="*/ 931333 w 2286000"/>
              <a:gd name="connsiteY5"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0" h="1930400">
                <a:moveTo>
                  <a:pt x="931333" y="0"/>
                </a:moveTo>
                <a:lnTo>
                  <a:pt x="0" y="1574800"/>
                </a:lnTo>
                <a:lnTo>
                  <a:pt x="16933" y="1930400"/>
                </a:lnTo>
                <a:lnTo>
                  <a:pt x="2286000" y="1913466"/>
                </a:lnTo>
                <a:lnTo>
                  <a:pt x="2269066" y="0"/>
                </a:lnTo>
                <a:lnTo>
                  <a:pt x="931333" y="0"/>
                </a:lnTo>
                <a:close/>
              </a:path>
            </a:pathLst>
          </a:custGeom>
          <a:gradFill>
            <a:gsLst>
              <a:gs pos="0">
                <a:schemeClr val="tx1"/>
              </a:gs>
              <a:gs pos="67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8170334" y="1495690"/>
            <a:ext cx="973667" cy="519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8657167" y="4555067"/>
            <a:ext cx="605370" cy="221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89333" y="2015067"/>
            <a:ext cx="13546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068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Derivatives amplify high frequency noise</a:t>
            </a:r>
            <a:endParaRPr lang="en-US" dirty="0"/>
          </a:p>
        </p:txBody>
      </p:sp>
      <p:sp>
        <p:nvSpPr>
          <p:cNvPr id="3" name="Content Placeholder 2"/>
          <p:cNvSpPr>
            <a:spLocks noGrp="1"/>
          </p:cNvSpPr>
          <p:nvPr>
            <p:ph idx="1"/>
          </p:nvPr>
        </p:nvSpPr>
        <p:spPr>
          <a:xfrm>
            <a:off x="838200" y="1825626"/>
            <a:ext cx="10515600" cy="579372"/>
          </a:xfrm>
        </p:spPr>
        <p:txBody>
          <a:bodyPr/>
          <a:lstStyle/>
          <a:p>
            <a:r>
              <a:rPr lang="en-US" dirty="0" smtClean="0"/>
              <a:t>d(sin </a:t>
            </a:r>
            <a:r>
              <a:rPr lang="en-US" dirty="0" err="1" smtClean="0"/>
              <a:t>wx</a:t>
            </a:r>
            <a:r>
              <a:rPr lang="en-US" dirty="0" smtClean="0"/>
              <a:t>) / dx = w sin </a:t>
            </a:r>
            <a:r>
              <a:rPr lang="en-US" dirty="0" err="1" smtClean="0"/>
              <a:t>wx</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78246" y="4512501"/>
            <a:ext cx="3127332" cy="23454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7161" y="2033914"/>
            <a:ext cx="3248417" cy="24363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8504" y="2203016"/>
            <a:ext cx="3022948" cy="22672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63452" y="4343399"/>
            <a:ext cx="3073052" cy="2304789"/>
          </a:xfrm>
          <a:prstGeom prst="rect">
            <a:avLst/>
          </a:prstGeom>
        </p:spPr>
      </p:pic>
    </p:spTree>
    <p:extLst>
      <p:ext uri="{BB962C8B-B14F-4D97-AF65-F5344CB8AC3E}">
        <p14:creationId xmlns:p14="http://schemas.microsoft.com/office/powerpoint/2010/main" val="344318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t>
            </a:r>
            <a:r>
              <a:rPr lang="en-US" i="1" dirty="0" smtClean="0"/>
              <a:t>kill high frequency noise</a:t>
            </a:r>
            <a:endParaRPr lang="en-US" dirty="0"/>
          </a:p>
        </p:txBody>
      </p:sp>
      <p:sp>
        <p:nvSpPr>
          <p:cNvPr id="3" name="Content Placeholder 2"/>
          <p:cNvSpPr>
            <a:spLocks noGrp="1"/>
          </p:cNvSpPr>
          <p:nvPr>
            <p:ph idx="1"/>
          </p:nvPr>
        </p:nvSpPr>
        <p:spPr>
          <a:xfrm>
            <a:off x="838200" y="1825624"/>
            <a:ext cx="10515600" cy="1463485"/>
          </a:xfrm>
        </p:spPr>
        <p:txBody>
          <a:bodyPr>
            <a:normAutofit lnSpcReduction="10000"/>
          </a:bodyPr>
          <a:lstStyle/>
          <a:p>
            <a:r>
              <a:rPr lang="en-US" dirty="0" smtClean="0"/>
              <a:t>Low-pass filter</a:t>
            </a:r>
          </a:p>
          <a:p>
            <a:r>
              <a:rPr lang="en-US" dirty="0" smtClean="0"/>
              <a:t>Simple solution: Filter with Gaussian</a:t>
            </a:r>
          </a:p>
          <a:p>
            <a:r>
              <a:rPr lang="en-US" dirty="0" smtClean="0"/>
              <a:t>Another convolution!</a:t>
            </a:r>
            <a:endParaRPr lang="en-US" dirty="0"/>
          </a:p>
        </p:txBody>
      </p:sp>
      <p:pic>
        <p:nvPicPr>
          <p:cNvPr id="4" name="Picture 3"/>
          <p:cNvPicPr>
            <a:picLocks noChangeAspect="1"/>
          </p:cNvPicPr>
          <p:nvPr/>
        </p:nvPicPr>
        <p:blipFill>
          <a:blip r:embed="rId2"/>
          <a:stretch>
            <a:fillRect/>
          </a:stretch>
        </p:blipFill>
        <p:spPr>
          <a:xfrm>
            <a:off x="2482850" y="3150347"/>
            <a:ext cx="7226300" cy="3479800"/>
          </a:xfrm>
          <a:prstGeom prst="rect">
            <a:avLst/>
          </a:prstGeom>
        </p:spPr>
      </p:pic>
      <p:sp>
        <p:nvSpPr>
          <p:cNvPr id="5" name="Rectangle 4"/>
          <p:cNvSpPr/>
          <p:nvPr/>
        </p:nvSpPr>
        <p:spPr>
          <a:xfrm>
            <a:off x="0" y="6488668"/>
            <a:ext cx="12192000" cy="276999"/>
          </a:xfrm>
          <a:prstGeom prst="rect">
            <a:avLst/>
          </a:prstGeom>
        </p:spPr>
        <p:txBody>
          <a:bodyPr wrap="square">
            <a:spAutoFit/>
          </a:bodyPr>
          <a:lstStyle/>
          <a:p>
            <a:r>
              <a:rPr lang="en-US" sz="1200" dirty="0" smtClean="0"/>
              <a:t>https://</a:t>
            </a:r>
            <a:r>
              <a:rPr lang="en-US" sz="1200" dirty="0" err="1" smtClean="0"/>
              <a:t>software.intel.com</a:t>
            </a:r>
            <a:r>
              <a:rPr lang="en-US" sz="1200" dirty="0" smtClean="0"/>
              <a:t>/</a:t>
            </a:r>
            <a:r>
              <a:rPr lang="en-US" sz="1200" dirty="0" err="1" smtClean="0"/>
              <a:t>en</a:t>
            </a:r>
            <a:r>
              <a:rPr lang="en-US" sz="1200" dirty="0" smtClean="0"/>
              <a:t>-us/articles/iir-gaussian-blur-filter-implementation-using-intel-advanced-vector-extensions</a:t>
            </a:r>
            <a:endParaRPr lang="en-US" sz="1200" dirty="0"/>
          </a:p>
        </p:txBody>
      </p:sp>
    </p:spTree>
    <p:extLst>
      <p:ext uri="{BB962C8B-B14F-4D97-AF65-F5344CB8AC3E}">
        <p14:creationId xmlns:p14="http://schemas.microsoft.com/office/powerpoint/2010/main" val="1645546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important observation</a:t>
            </a:r>
            <a:endParaRPr lang="en-US" dirty="0"/>
          </a:p>
        </p:txBody>
      </p:sp>
      <p:pic>
        <p:nvPicPr>
          <p:cNvPr id="3" name="Picture 2" descr="Screen Shot 2015-02-09 at 9.27.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09801"/>
            <a:ext cx="9144000" cy="2421133"/>
          </a:xfrm>
          <a:prstGeom prst="rect">
            <a:avLst/>
          </a:prstGeom>
        </p:spPr>
      </p:pic>
      <p:sp>
        <p:nvSpPr>
          <p:cNvPr id="4" name="TextBox 3"/>
          <p:cNvSpPr txBox="1"/>
          <p:nvPr/>
        </p:nvSpPr>
        <p:spPr>
          <a:xfrm>
            <a:off x="8161867" y="6488668"/>
            <a:ext cx="4030133" cy="369332"/>
          </a:xfrm>
          <a:prstGeom prst="rect">
            <a:avLst/>
          </a:prstGeom>
          <a:noFill/>
        </p:spPr>
        <p:txBody>
          <a:bodyPr wrap="square" rtlCol="0">
            <a:spAutoFit/>
          </a:bodyPr>
          <a:lstStyle/>
          <a:p>
            <a:r>
              <a:rPr lang="en-US" dirty="0" smtClean="0"/>
              <a:t>slide credit: </a:t>
            </a:r>
            <a:r>
              <a:rPr lang="en-US" dirty="0" err="1" smtClean="0"/>
              <a:t>Jitendra</a:t>
            </a:r>
            <a:r>
              <a:rPr lang="en-US" dirty="0" smtClean="0"/>
              <a:t> Malik</a:t>
            </a:r>
            <a:endParaRPr lang="en-US" dirty="0"/>
          </a:p>
        </p:txBody>
      </p:sp>
    </p:spTree>
    <p:extLst>
      <p:ext uri="{BB962C8B-B14F-4D97-AF65-F5344CB8AC3E}">
        <p14:creationId xmlns:p14="http://schemas.microsoft.com/office/powerpoint/2010/main" val="1409938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1D Gaussian and its derivatives</a:t>
            </a:r>
            <a:endParaRPr lang="en-US" dirty="0"/>
          </a:p>
        </p:txBody>
      </p:sp>
      <p:pic>
        <p:nvPicPr>
          <p:cNvPr id="3" name="Picture 2" descr="Screen Shot 2015-02-08 at 10.22.14 PM.png"/>
          <p:cNvPicPr>
            <a:picLocks noChangeAspect="1"/>
          </p:cNvPicPr>
          <p:nvPr/>
        </p:nvPicPr>
        <p:blipFill rotWithShape="1">
          <a:blip r:embed="rId2">
            <a:extLst>
              <a:ext uri="{28A0092B-C50C-407E-A947-70E740481C1C}">
                <a14:useLocalDpi xmlns:a14="http://schemas.microsoft.com/office/drawing/2010/main" val="0"/>
              </a:ext>
            </a:extLst>
          </a:blip>
          <a:srcRect l="21347" t="22864" r="-817" b="-1873"/>
          <a:stretch/>
        </p:blipFill>
        <p:spPr>
          <a:xfrm>
            <a:off x="5334000" y="2971801"/>
            <a:ext cx="7266760" cy="2363749"/>
          </a:xfrm>
          <a:prstGeom prst="rect">
            <a:avLst/>
          </a:prstGeom>
        </p:spPr>
      </p:pic>
      <p:pic>
        <p:nvPicPr>
          <p:cNvPr id="4" name="Picture 3" descr="Screen Shot 2015-02-08 at 10.2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828801"/>
            <a:ext cx="3851290" cy="2824279"/>
          </a:xfrm>
          <a:prstGeom prst="rect">
            <a:avLst/>
          </a:prstGeom>
        </p:spPr>
      </p:pic>
      <p:pic>
        <p:nvPicPr>
          <p:cNvPr id="5" name="Picture 4" descr="Screen Shot 2015-02-08 at 10.23.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5791200"/>
            <a:ext cx="8305800" cy="779188"/>
          </a:xfrm>
          <a:prstGeom prst="rect">
            <a:avLst/>
          </a:prstGeom>
        </p:spPr>
      </p:pic>
      <p:sp>
        <p:nvSpPr>
          <p:cNvPr id="6" name="TextBox 5"/>
          <p:cNvSpPr txBox="1"/>
          <p:nvPr/>
        </p:nvSpPr>
        <p:spPr>
          <a:xfrm>
            <a:off x="8161867" y="6488668"/>
            <a:ext cx="4030133" cy="369332"/>
          </a:xfrm>
          <a:prstGeom prst="rect">
            <a:avLst/>
          </a:prstGeom>
          <a:noFill/>
        </p:spPr>
        <p:txBody>
          <a:bodyPr wrap="square" rtlCol="0">
            <a:spAutoFit/>
          </a:bodyPr>
          <a:lstStyle/>
          <a:p>
            <a:r>
              <a:rPr lang="en-US" dirty="0" smtClean="0"/>
              <a:t>slide credit: </a:t>
            </a:r>
            <a:r>
              <a:rPr lang="en-US" dirty="0" err="1" smtClean="0"/>
              <a:t>Jitendra</a:t>
            </a:r>
            <a:r>
              <a:rPr lang="en-US" dirty="0" smtClean="0"/>
              <a:t> Malik</a:t>
            </a:r>
            <a:endParaRPr lang="en-US" dirty="0"/>
          </a:p>
        </p:txBody>
      </p:sp>
    </p:spTree>
    <p:extLst>
      <p:ext uri="{BB962C8B-B14F-4D97-AF65-F5344CB8AC3E}">
        <p14:creationId xmlns:p14="http://schemas.microsoft.com/office/powerpoint/2010/main" val="1507405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Dimensional Gaussian</a:t>
            </a:r>
            <a:endParaRPr lang="en-US" dirty="0"/>
          </a:p>
        </p:txBody>
      </p:sp>
      <p:pic>
        <p:nvPicPr>
          <p:cNvPr id="3" name="Picture 2" descr="Screen Shot 2015-02-08 at 10.28.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514600"/>
            <a:ext cx="7035800" cy="1892300"/>
          </a:xfrm>
          <a:prstGeom prst="rect">
            <a:avLst/>
          </a:prstGeom>
        </p:spPr>
      </p:pic>
      <p:sp>
        <p:nvSpPr>
          <p:cNvPr id="4" name="TextBox 3"/>
          <p:cNvSpPr txBox="1"/>
          <p:nvPr/>
        </p:nvSpPr>
        <p:spPr>
          <a:xfrm>
            <a:off x="8161867" y="6488668"/>
            <a:ext cx="4030133" cy="369332"/>
          </a:xfrm>
          <a:prstGeom prst="rect">
            <a:avLst/>
          </a:prstGeom>
          <a:noFill/>
        </p:spPr>
        <p:txBody>
          <a:bodyPr wrap="square" rtlCol="0">
            <a:spAutoFit/>
          </a:bodyPr>
          <a:lstStyle/>
          <a:p>
            <a:r>
              <a:rPr lang="en-US" dirty="0" smtClean="0"/>
              <a:t>slide credit: </a:t>
            </a:r>
            <a:r>
              <a:rPr lang="en-US" dirty="0" err="1" smtClean="0"/>
              <a:t>Jitendra</a:t>
            </a:r>
            <a:r>
              <a:rPr lang="en-US" dirty="0" smtClean="0"/>
              <a:t> Malik</a:t>
            </a:r>
            <a:endParaRPr lang="en-US" dirty="0"/>
          </a:p>
        </p:txBody>
      </p:sp>
    </p:spTree>
    <p:extLst>
      <p:ext uri="{BB962C8B-B14F-4D97-AF65-F5344CB8AC3E}">
        <p14:creationId xmlns:p14="http://schemas.microsoft.com/office/powerpoint/2010/main" val="1095167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Till now</a:t>
            </a:r>
            <a:endParaRPr lang="en-US" dirty="0"/>
          </a:p>
        </p:txBody>
      </p:sp>
      <p:sp>
        <p:nvSpPr>
          <p:cNvPr id="3" name="Content Placeholder 2"/>
          <p:cNvSpPr>
            <a:spLocks noGrp="1"/>
          </p:cNvSpPr>
          <p:nvPr>
            <p:ph idx="1"/>
          </p:nvPr>
        </p:nvSpPr>
        <p:spPr/>
        <p:txBody>
          <a:bodyPr/>
          <a:lstStyle/>
          <a:p>
            <a:r>
              <a:rPr lang="en-US" dirty="0" smtClean="0"/>
              <a:t>Geometry of image formation</a:t>
            </a:r>
          </a:p>
          <a:p>
            <a:r>
              <a:rPr lang="en-US" dirty="0" smtClean="0"/>
              <a:t>Stereo reconstruction</a:t>
            </a:r>
          </a:p>
          <a:p>
            <a:pPr lvl="1"/>
            <a:r>
              <a:rPr lang="en-US" dirty="0" smtClean="0"/>
              <a:t>Given 3D </a:t>
            </a:r>
            <a:r>
              <a:rPr lang="en-US" dirty="0" smtClean="0">
                <a:sym typeface="Wingdings"/>
              </a:rPr>
              <a:t> 2D correspondence, find K, R, t</a:t>
            </a:r>
          </a:p>
          <a:p>
            <a:pPr lvl="1"/>
            <a:r>
              <a:rPr lang="en-US" dirty="0" smtClean="0">
                <a:sym typeface="Wingdings"/>
              </a:rPr>
              <a:t>Given 2 images, </a:t>
            </a:r>
            <a:r>
              <a:rPr lang="en-US" dirty="0" smtClean="0">
                <a:solidFill>
                  <a:srgbClr val="FF0000"/>
                </a:solidFill>
                <a:sym typeface="Wingdings"/>
              </a:rPr>
              <a:t>correspondence</a:t>
            </a:r>
            <a:r>
              <a:rPr lang="en-US" dirty="0" smtClean="0">
                <a:sym typeface="Wingdings"/>
              </a:rPr>
              <a:t>, K, R, t, find 3D points</a:t>
            </a:r>
          </a:p>
          <a:p>
            <a:pPr lvl="1"/>
            <a:r>
              <a:rPr lang="en-US" dirty="0" smtClean="0">
                <a:sym typeface="Wingdings"/>
              </a:rPr>
              <a:t>Given 2 images, </a:t>
            </a:r>
            <a:r>
              <a:rPr lang="en-US" dirty="0" smtClean="0">
                <a:solidFill>
                  <a:srgbClr val="FF0000"/>
                </a:solidFill>
                <a:sym typeface="Wingdings"/>
              </a:rPr>
              <a:t>correspondence</a:t>
            </a:r>
            <a:r>
              <a:rPr lang="en-US" dirty="0" smtClean="0">
                <a:sym typeface="Wingdings"/>
              </a:rPr>
              <a:t>, find F, E, R, t, 3D points</a:t>
            </a:r>
          </a:p>
          <a:p>
            <a:pPr lvl="1"/>
            <a:endParaRPr lang="en-US" dirty="0"/>
          </a:p>
        </p:txBody>
      </p:sp>
    </p:spTree>
    <p:extLst>
      <p:ext uri="{BB962C8B-B14F-4D97-AF65-F5344CB8AC3E}">
        <p14:creationId xmlns:p14="http://schemas.microsoft.com/office/powerpoint/2010/main" val="739799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convolved with 2D Gaussian</a:t>
            </a:r>
            <a:endParaRPr lang="en-US" dirty="0"/>
          </a:p>
        </p:txBody>
      </p:sp>
      <p:pic>
        <p:nvPicPr>
          <p:cNvPr id="3" name="Picture 2" descr="Screen Shot 2015-02-08 at 10.45.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209800"/>
            <a:ext cx="5715000" cy="2881246"/>
          </a:xfrm>
          <a:prstGeom prst="rect">
            <a:avLst/>
          </a:prstGeom>
        </p:spPr>
      </p:pic>
      <p:pic>
        <p:nvPicPr>
          <p:cNvPr id="4" name="Picture 3" descr="Screen Shot 2015-02-08 at 10.45.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209800"/>
            <a:ext cx="2895600" cy="2895600"/>
          </a:xfrm>
          <a:prstGeom prst="rect">
            <a:avLst/>
          </a:prstGeom>
        </p:spPr>
      </p:pic>
      <p:sp>
        <p:nvSpPr>
          <p:cNvPr id="5" name="TextBox 4"/>
          <p:cNvSpPr txBox="1"/>
          <p:nvPr/>
        </p:nvSpPr>
        <p:spPr>
          <a:xfrm>
            <a:off x="8161867" y="6488668"/>
            <a:ext cx="4030133" cy="369332"/>
          </a:xfrm>
          <a:prstGeom prst="rect">
            <a:avLst/>
          </a:prstGeom>
          <a:noFill/>
        </p:spPr>
        <p:txBody>
          <a:bodyPr wrap="square" rtlCol="0">
            <a:spAutoFit/>
          </a:bodyPr>
          <a:lstStyle/>
          <a:p>
            <a:r>
              <a:rPr lang="en-US" dirty="0" smtClean="0"/>
              <a:t>slide credit: </a:t>
            </a:r>
            <a:r>
              <a:rPr lang="en-US" dirty="0" err="1" smtClean="0"/>
              <a:t>Jitendra</a:t>
            </a:r>
            <a:r>
              <a:rPr lang="en-US" dirty="0" smtClean="0"/>
              <a:t> Malik</a:t>
            </a:r>
            <a:endParaRPr lang="en-US" dirty="0"/>
          </a:p>
        </p:txBody>
      </p:sp>
    </p:spTree>
    <p:extLst>
      <p:ext uri="{BB962C8B-B14F-4D97-AF65-F5344CB8AC3E}">
        <p14:creationId xmlns:p14="http://schemas.microsoft.com/office/powerpoint/2010/main" val="395682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convolution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51848" y="1825625"/>
                <a:ext cx="10515600" cy="4351338"/>
              </a:xfrm>
            </p:spPr>
            <p:txBody>
              <a:bodyPr/>
              <a:lstStyle/>
              <a:p>
                <a:r>
                  <a:rPr lang="en-US" dirty="0" smtClean="0"/>
                  <a:t>Images are discrete</a:t>
                </a:r>
              </a:p>
              <a:p>
                <a:r>
                  <a:rPr lang="en-US" dirty="0" smtClean="0"/>
                  <a:t>Use discrete convolution instead!</a:t>
                </a:r>
              </a:p>
              <a:p>
                <a:r>
                  <a:rPr lang="en-US" dirty="0" smtClean="0"/>
                  <a:t>1D: </a:t>
                </a:r>
                <a14:m>
                  <m:oMath xmlns:m="http://schemas.openxmlformats.org/officeDocument/2006/math">
                    <m:d>
                      <m:dPr>
                        <m:ctrlPr>
                          <a:rPr lang="en-US" b="0" i="0" smtClean="0">
                            <a:latin typeface="Cambria Math" charset="0"/>
                          </a:rPr>
                        </m:ctrlPr>
                      </m:dPr>
                      <m:e>
                        <m:r>
                          <a:rPr lang="en-US" b="0" i="1" smtClean="0">
                            <a:latin typeface="Cambria Math" charset="0"/>
                          </a:rPr>
                          <m:t>𝑓</m:t>
                        </m:r>
                        <m:r>
                          <a:rPr lang="en-US" b="0" i="1" smtClean="0">
                            <a:latin typeface="Cambria Math" charset="0"/>
                          </a:rPr>
                          <m:t>∗</m:t>
                        </m:r>
                        <m:r>
                          <a:rPr lang="en-US" b="0" i="1" smtClean="0">
                            <a:latin typeface="Cambria Math" charset="0"/>
                          </a:rPr>
                          <m:t>𝑔</m:t>
                        </m:r>
                      </m:e>
                    </m:d>
                    <m:d>
                      <m:dPr>
                        <m:begChr m:val="["/>
                        <m:endChr m:val="]"/>
                        <m:ctrlPr>
                          <a:rPr lang="en-US" b="0" i="1" smtClean="0">
                            <a:latin typeface="Cambria Math" charset="0"/>
                          </a:rPr>
                        </m:ctrlPr>
                      </m:dPr>
                      <m:e>
                        <m:r>
                          <a:rPr lang="en-US" b="0" i="1" smtClean="0">
                            <a:latin typeface="Cambria Math" charset="0"/>
                          </a:rPr>
                          <m:t>𝑛</m:t>
                        </m:r>
                      </m:e>
                    </m:d>
                    <m:r>
                      <a:rPr lang="en-US" b="0" i="1" smtClean="0">
                        <a:latin typeface="Cambria Math" charset="0"/>
                      </a:rPr>
                      <m:t>=</m:t>
                    </m:r>
                    <m:nary>
                      <m:naryPr>
                        <m:chr m:val="∑"/>
                        <m:supHide m:val="on"/>
                        <m:ctrlPr>
                          <a:rPr lang="en-US" b="0" i="1" smtClean="0">
                            <a:latin typeface="Cambria Math" charset="0"/>
                          </a:rPr>
                        </m:ctrlPr>
                      </m:naryPr>
                      <m:sub>
                        <m:r>
                          <m:rPr>
                            <m:brk m:alnAt="7"/>
                          </m:rPr>
                          <a:rPr lang="en-US" b="0" i="1" smtClean="0">
                            <a:latin typeface="Cambria Math" charset="0"/>
                          </a:rPr>
                          <m:t>𝑘</m:t>
                        </m:r>
                      </m:sub>
                      <m:sup/>
                      <m:e>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𝑘</m:t>
                            </m:r>
                          </m:e>
                        </m:d>
                        <m:r>
                          <a:rPr lang="en-US" b="0" i="1" smtClean="0">
                            <a:latin typeface="Cambria Math" charset="0"/>
                          </a:rPr>
                          <m:t>𝑔</m:t>
                        </m:r>
                        <m:r>
                          <a:rPr lang="en-US" b="0" i="1" smtClean="0">
                            <a:latin typeface="Cambria Math" charset="0"/>
                          </a:rPr>
                          <m:t>[</m:t>
                        </m:r>
                        <m:r>
                          <a:rPr lang="en-US" b="0" i="1" smtClean="0">
                            <a:latin typeface="Cambria Math" charset="0"/>
                          </a:rPr>
                          <m:t>𝑛</m:t>
                        </m:r>
                        <m:r>
                          <a:rPr lang="en-US" b="0" i="1" smtClean="0">
                            <a:latin typeface="Cambria Math" charset="0"/>
                          </a:rPr>
                          <m:t>−</m:t>
                        </m:r>
                        <m:r>
                          <a:rPr lang="en-US" b="0" i="1" smtClean="0">
                            <a:latin typeface="Cambria Math" charset="0"/>
                          </a:rPr>
                          <m:t>𝑘</m:t>
                        </m:r>
                        <m:r>
                          <a:rPr lang="en-US" b="0" i="1" smtClean="0">
                            <a:latin typeface="Cambria Math" charset="0"/>
                          </a:rPr>
                          <m:t>]</m:t>
                        </m:r>
                      </m:e>
                    </m:nary>
                  </m:oMath>
                </a14:m>
                <a:endParaRPr lang="en-US" dirty="0" smtClean="0"/>
              </a:p>
              <a:p>
                <a:r>
                  <a:rPr lang="en-US" dirty="0" smtClean="0"/>
                  <a:t>2D: </a:t>
                </a:r>
                <a14:m>
                  <m:oMath xmlns:m="http://schemas.openxmlformats.org/officeDocument/2006/math">
                    <m:d>
                      <m:dPr>
                        <m:ctrlPr>
                          <a:rPr lang="en-US" b="0" i="1" smtClean="0">
                            <a:latin typeface="Cambria Math" charset="0"/>
                          </a:rPr>
                        </m:ctrlPr>
                      </m:dPr>
                      <m:e>
                        <m:r>
                          <a:rPr lang="en-US" b="0" i="1" smtClean="0">
                            <a:latin typeface="Cambria Math" charset="0"/>
                          </a:rPr>
                          <m:t>𝑓</m:t>
                        </m:r>
                        <m:r>
                          <a:rPr lang="en-US" b="0" i="1" smtClean="0">
                            <a:latin typeface="Cambria Math" charset="0"/>
                          </a:rPr>
                          <m:t> ∗</m:t>
                        </m:r>
                        <m:r>
                          <a:rPr lang="en-US" b="0" i="1" smtClean="0">
                            <a:latin typeface="Cambria Math" charset="0"/>
                          </a:rPr>
                          <m:t>𝑔</m:t>
                        </m:r>
                      </m:e>
                    </m:d>
                    <m:d>
                      <m:dPr>
                        <m:begChr m:val="["/>
                        <m:endChr m:val="]"/>
                        <m:ctrlPr>
                          <a:rPr lang="en-US" b="0" i="1" smtClean="0">
                            <a:latin typeface="Cambria Math" charset="0"/>
                          </a:rPr>
                        </m:ctrlPr>
                      </m:dPr>
                      <m:e>
                        <m:r>
                          <a:rPr lang="en-US" b="0" i="1" smtClean="0">
                            <a:latin typeface="Cambria Math" charset="0"/>
                          </a:rPr>
                          <m:t>𝑚</m:t>
                        </m:r>
                        <m:r>
                          <a:rPr lang="en-US" b="0" i="1" smtClean="0">
                            <a:latin typeface="Cambria Math" charset="0"/>
                          </a:rPr>
                          <m:t>,</m:t>
                        </m:r>
                        <m:r>
                          <a:rPr lang="en-US" b="0" i="1" smtClean="0">
                            <a:latin typeface="Cambria Math" charset="0"/>
                          </a:rPr>
                          <m:t>𝑛</m:t>
                        </m:r>
                      </m:e>
                    </m:d>
                    <m:r>
                      <a:rPr lang="en-US" b="0" i="1" smtClean="0">
                        <a:latin typeface="Cambria Math" charset="0"/>
                      </a:rPr>
                      <m:t>= </m:t>
                    </m:r>
                    <m:nary>
                      <m:naryPr>
                        <m:chr m:val="∑"/>
                        <m:supHide m:val="on"/>
                        <m:ctrlPr>
                          <a:rPr lang="en-US" b="0" i="1" smtClean="0">
                            <a:latin typeface="Cambria Math" charset="0"/>
                          </a:rPr>
                        </m:ctrlPr>
                      </m:naryPr>
                      <m:sub>
                        <m:r>
                          <m:rPr>
                            <m:brk m:alnAt="7"/>
                          </m:rPr>
                          <a:rPr lang="en-US" b="0" i="1" smtClean="0">
                            <a:latin typeface="Cambria Math" charset="0"/>
                          </a:rPr>
                          <m:t>𝑘</m:t>
                        </m:r>
                      </m:sub>
                      <m:sup/>
                      <m:e>
                        <m:nary>
                          <m:naryPr>
                            <m:chr m:val="∑"/>
                            <m:supHide m:val="on"/>
                            <m:ctrlPr>
                              <a:rPr lang="en-US" b="0" i="1" smtClean="0">
                                <a:latin typeface="Cambria Math" charset="0"/>
                              </a:rPr>
                            </m:ctrlPr>
                          </m:naryPr>
                          <m:sub>
                            <m:r>
                              <m:rPr>
                                <m:brk m:alnAt="7"/>
                              </m:rPr>
                              <a:rPr lang="en-US" b="0" i="1" smtClean="0">
                                <a:latin typeface="Cambria Math" charset="0"/>
                              </a:rPr>
                              <m:t>𝑙</m:t>
                            </m:r>
                          </m:sub>
                          <m:sup/>
                          <m:e>
                            <m:r>
                              <a:rPr lang="en-US" b="0" i="1" smtClean="0">
                                <a:latin typeface="Cambria Math" charset="0"/>
                              </a:rPr>
                              <m:t>𝑓</m:t>
                            </m:r>
                            <m:d>
                              <m:dPr>
                                <m:begChr m:val="["/>
                                <m:endChr m:val="]"/>
                                <m:ctrlPr>
                                  <a:rPr lang="en-US" b="0" i="1" smtClean="0">
                                    <a:latin typeface="Cambria Math" charset="0"/>
                                  </a:rPr>
                                </m:ctrlPr>
                              </m:dPr>
                              <m:e>
                                <m:r>
                                  <a:rPr lang="en-US" b="0" i="1" smtClean="0">
                                    <a:latin typeface="Cambria Math" charset="0"/>
                                  </a:rPr>
                                  <m:t>𝑘</m:t>
                                </m:r>
                                <m:r>
                                  <a:rPr lang="en-US" b="0" i="1" smtClean="0">
                                    <a:latin typeface="Cambria Math" charset="0"/>
                                  </a:rPr>
                                  <m:t>,</m:t>
                                </m:r>
                                <m:r>
                                  <a:rPr lang="en-US" b="0" i="1" smtClean="0">
                                    <a:latin typeface="Cambria Math" charset="0"/>
                                  </a:rPr>
                                  <m:t>𝑙</m:t>
                                </m:r>
                              </m:e>
                            </m:d>
                            <m:r>
                              <a:rPr lang="en-US" b="0" i="1" smtClean="0">
                                <a:latin typeface="Cambria Math" charset="0"/>
                              </a:rPr>
                              <m:t>𝑔</m:t>
                            </m:r>
                            <m:r>
                              <a:rPr lang="en-US" b="0" i="1" smtClean="0">
                                <a:latin typeface="Cambria Math" charset="0"/>
                              </a:rPr>
                              <m:t>[</m:t>
                            </m:r>
                            <m:r>
                              <a:rPr lang="en-US" b="0" i="1" smtClean="0">
                                <a:latin typeface="Cambria Math" charset="0"/>
                              </a:rPr>
                              <m:t>𝑚</m:t>
                            </m:r>
                            <m:r>
                              <a:rPr lang="en-US" b="0" i="1" smtClean="0">
                                <a:latin typeface="Cambria Math" charset="0"/>
                              </a:rPr>
                              <m:t>−</m:t>
                            </m:r>
                            <m:r>
                              <a:rPr lang="en-US" b="0" i="1" smtClean="0">
                                <a:latin typeface="Cambria Math" charset="0"/>
                              </a:rPr>
                              <m:t>𝑘</m:t>
                            </m:r>
                            <m:r>
                              <a:rPr lang="en-US" b="0" i="1" smtClean="0">
                                <a:latin typeface="Cambria Math" charset="0"/>
                              </a:rPr>
                              <m:t>,</m:t>
                            </m:r>
                            <m:r>
                              <a:rPr lang="en-US" b="0" i="1" smtClean="0">
                                <a:latin typeface="Cambria Math" charset="0"/>
                              </a:rPr>
                              <m:t>𝑛</m:t>
                            </m:r>
                            <m:r>
                              <a:rPr lang="en-US" b="0" i="1" smtClean="0">
                                <a:latin typeface="Cambria Math" charset="0"/>
                              </a:rPr>
                              <m:t>−</m:t>
                            </m:r>
                            <m:r>
                              <a:rPr lang="en-US" b="0" i="1" smtClean="0">
                                <a:latin typeface="Cambria Math" charset="0"/>
                              </a:rPr>
                              <m:t>𝑙</m:t>
                            </m:r>
                            <m:r>
                              <a:rPr lang="en-US" b="0" i="1" smtClean="0">
                                <a:latin typeface="Cambria Math" charset="0"/>
                              </a:rPr>
                              <m:t>]</m:t>
                            </m:r>
                          </m:e>
                        </m:nary>
                      </m:e>
                    </m:nary>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51848" y="1825625"/>
                <a:ext cx="10515600" cy="4351338"/>
              </a:xfrm>
              <a:blipFill rotWithShape="0">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1630893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 to correspondence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93174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corners</a:t>
            </a:r>
            <a:endParaRPr lang="en-US" dirty="0"/>
          </a:p>
        </p:txBody>
      </p:sp>
      <p:sp>
        <p:nvSpPr>
          <p:cNvPr id="3" name="Content Placeholder 2"/>
          <p:cNvSpPr>
            <a:spLocks noGrp="1"/>
          </p:cNvSpPr>
          <p:nvPr>
            <p:ph idx="1"/>
          </p:nvPr>
        </p:nvSpPr>
        <p:spPr/>
        <p:txBody>
          <a:bodyPr/>
          <a:lstStyle/>
          <a:p>
            <a:r>
              <a:rPr lang="en-US" dirty="0" smtClean="0"/>
              <a:t>Main idea: Translating patch should cause large differences</a:t>
            </a:r>
          </a:p>
          <a:p>
            <a:r>
              <a:rPr lang="en-US" dirty="0" smtClean="0"/>
              <a:t>An example of an </a:t>
            </a:r>
            <a:r>
              <a:rPr lang="en-US" i="1" dirty="0" smtClean="0"/>
              <a:t>interest point detector</a:t>
            </a:r>
            <a:endParaRPr lang="en-US" dirty="0"/>
          </a:p>
        </p:txBody>
      </p:sp>
      <p:sp>
        <p:nvSpPr>
          <p:cNvPr id="4" name="Rectangle 3"/>
          <p:cNvSpPr/>
          <p:nvPr/>
        </p:nvSpPr>
        <p:spPr>
          <a:xfrm>
            <a:off x="4094328" y="3753134"/>
            <a:ext cx="2320120" cy="2423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p:cNvSpPr/>
          <p:nvPr/>
        </p:nvSpPr>
        <p:spPr>
          <a:xfrm>
            <a:off x="4449170" y="3411940"/>
            <a:ext cx="641445" cy="696036"/>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6093725" y="3411940"/>
            <a:ext cx="641445" cy="696036"/>
          </a:xfrm>
          <a:prstGeom prst="fram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4449170" y="4794451"/>
            <a:ext cx="641445" cy="696036"/>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752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3.95833E-6 1.48148E-6 C 3.95833E-6 0.0331 0.01002 0.05995 0.02239 0.05995 C 0.03698 0.05995 0.04218 0.03009 0.0444 0.01204 L 0.04674 -0.01204 C 0.04895 -0.03009 0.05455 -0.05996 0.07096 -0.05996 C 0.08151 -0.05996 0.09349 -0.0331 0.09349 1.48148E-6 C 0.09349 0.0331 0.08151 0.05995 0.07096 0.05995 C 0.05455 0.05995 0.04895 0.03009 0.04674 0.01204 L 0.0444 -0.01204 C 0.04218 -0.03009 0.03698 -0.05996 0.02239 -0.05996 C 0.01002 -0.05996 3.95833E-6 -0.0331 3.95833E-6 1.48148E-6 Z " pathEditMode="relative" rAng="0" ptsTypes="AAAAAAAAAAA">
                                      <p:cBhvr>
                                        <p:cTn id="6" dur="2000" fill="hold"/>
                                        <p:tgtEl>
                                          <p:spTgt spid="7"/>
                                        </p:tgtEl>
                                        <p:attrNameLst>
                                          <p:attrName>ppt_x</p:attrName>
                                          <p:attrName>ppt_y</p:attrName>
                                        </p:attrNameLst>
                                      </p:cBhvr>
                                      <p:rCtr x="4674"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5833E-6 1.85185E-6 L 0.08229 -0.00093 " pathEditMode="relative" rAng="0" ptsTypes="AA">
                                      <p:cBhvr>
                                        <p:cTn id="10" dur="2000" fill="hold"/>
                                        <p:tgtEl>
                                          <p:spTgt spid="5"/>
                                        </p:tgtEl>
                                        <p:attrNameLst>
                                          <p:attrName>ppt_x</p:attrName>
                                          <p:attrName>ppt_y</p:attrName>
                                        </p:attrNameLst>
                                      </p:cBhvr>
                                      <p:rCtr x="411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second moment matrix</a:t>
            </a:r>
            <a:endParaRPr lang="en-US" dirty="0"/>
          </a:p>
        </p:txBody>
      </p:sp>
      <p:pic>
        <p:nvPicPr>
          <p:cNvPr id="4" name="Picture 3"/>
          <p:cNvPicPr>
            <a:picLocks noChangeAspect="1"/>
          </p:cNvPicPr>
          <p:nvPr/>
        </p:nvPicPr>
        <p:blipFill>
          <a:blip r:embed="rId2"/>
          <a:stretch>
            <a:fillRect/>
          </a:stretch>
        </p:blipFill>
        <p:spPr>
          <a:xfrm>
            <a:off x="1134533" y="1825625"/>
            <a:ext cx="4775200" cy="990600"/>
          </a:xfrm>
          <a:prstGeom prst="rect">
            <a:avLst/>
          </a:prstGeom>
        </p:spPr>
      </p:pic>
      <p:sp>
        <p:nvSpPr>
          <p:cNvPr id="6" name="Rectangle 5"/>
          <p:cNvSpPr/>
          <p:nvPr/>
        </p:nvSpPr>
        <p:spPr>
          <a:xfrm>
            <a:off x="1625600" y="3674533"/>
            <a:ext cx="1625600" cy="1473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83200" y="3674533"/>
            <a:ext cx="1625600" cy="147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300133" y="3674533"/>
            <a:ext cx="1642534" cy="1490134"/>
          </a:xfrm>
          <a:custGeom>
            <a:avLst/>
            <a:gdLst>
              <a:gd name="connsiteX0" fmla="*/ 0 w 1676400"/>
              <a:gd name="connsiteY0" fmla="*/ 965200 h 1490134"/>
              <a:gd name="connsiteX1" fmla="*/ 982133 w 1676400"/>
              <a:gd name="connsiteY1" fmla="*/ 0 h 1490134"/>
              <a:gd name="connsiteX2" fmla="*/ 1676400 w 1676400"/>
              <a:gd name="connsiteY2" fmla="*/ 0 h 1490134"/>
              <a:gd name="connsiteX3" fmla="*/ 1659466 w 1676400"/>
              <a:gd name="connsiteY3" fmla="*/ 1490134 h 1490134"/>
              <a:gd name="connsiteX4" fmla="*/ 33866 w 1676400"/>
              <a:gd name="connsiteY4" fmla="*/ 1473200 h 1490134"/>
              <a:gd name="connsiteX5" fmla="*/ 0 w 1676400"/>
              <a:gd name="connsiteY5" fmla="*/ 965200 h 1490134"/>
              <a:gd name="connsiteX0" fmla="*/ 0 w 1676400"/>
              <a:gd name="connsiteY0" fmla="*/ 965200 h 1490134"/>
              <a:gd name="connsiteX1" fmla="*/ 982133 w 1676400"/>
              <a:gd name="connsiteY1" fmla="*/ 0 h 1490134"/>
              <a:gd name="connsiteX2" fmla="*/ 1676400 w 1676400"/>
              <a:gd name="connsiteY2" fmla="*/ 16933 h 1490134"/>
              <a:gd name="connsiteX3" fmla="*/ 1659466 w 1676400"/>
              <a:gd name="connsiteY3" fmla="*/ 1490134 h 1490134"/>
              <a:gd name="connsiteX4" fmla="*/ 33866 w 1676400"/>
              <a:gd name="connsiteY4" fmla="*/ 1473200 h 1490134"/>
              <a:gd name="connsiteX5" fmla="*/ 0 w 1676400"/>
              <a:gd name="connsiteY5" fmla="*/ 965200 h 1490134"/>
              <a:gd name="connsiteX0" fmla="*/ 1 w 1642534"/>
              <a:gd name="connsiteY0" fmla="*/ 982133 h 1490134"/>
              <a:gd name="connsiteX1" fmla="*/ 948267 w 1642534"/>
              <a:gd name="connsiteY1" fmla="*/ 0 h 1490134"/>
              <a:gd name="connsiteX2" fmla="*/ 1642534 w 1642534"/>
              <a:gd name="connsiteY2" fmla="*/ 16933 h 1490134"/>
              <a:gd name="connsiteX3" fmla="*/ 1625600 w 1642534"/>
              <a:gd name="connsiteY3" fmla="*/ 1490134 h 1490134"/>
              <a:gd name="connsiteX4" fmla="*/ 0 w 1642534"/>
              <a:gd name="connsiteY4" fmla="*/ 1473200 h 1490134"/>
              <a:gd name="connsiteX5" fmla="*/ 1 w 1642534"/>
              <a:gd name="connsiteY5" fmla="*/ 982133 h 149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2534" h="1490134">
                <a:moveTo>
                  <a:pt x="1" y="982133"/>
                </a:moveTo>
                <a:lnTo>
                  <a:pt x="948267" y="0"/>
                </a:lnTo>
                <a:lnTo>
                  <a:pt x="1642534" y="16933"/>
                </a:lnTo>
                <a:lnTo>
                  <a:pt x="1625600" y="1490134"/>
                </a:lnTo>
                <a:lnTo>
                  <a:pt x="0" y="1473200"/>
                </a:lnTo>
                <a:cubicBezTo>
                  <a:pt x="0" y="1309511"/>
                  <a:pt x="1" y="1145822"/>
                  <a:pt x="1" y="98213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78800" y="3674533"/>
            <a:ext cx="1625600" cy="147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652933" y="4411133"/>
            <a:ext cx="1151467" cy="736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90133" y="5334000"/>
            <a:ext cx="2032000" cy="646331"/>
          </a:xfrm>
          <a:prstGeom prst="rect">
            <a:avLst/>
          </a:prstGeom>
          <a:noFill/>
        </p:spPr>
        <p:txBody>
          <a:bodyPr wrap="square" rtlCol="0">
            <a:spAutoFit/>
          </a:bodyPr>
          <a:lstStyle/>
          <a:p>
            <a:r>
              <a:rPr lang="en-US" smtClean="0"/>
              <a:t>both eigenvalues close to 0</a:t>
            </a:r>
            <a:endParaRPr lang="en-US"/>
          </a:p>
        </p:txBody>
      </p:sp>
      <p:sp>
        <p:nvSpPr>
          <p:cNvPr id="12" name="TextBox 11"/>
          <p:cNvSpPr txBox="1"/>
          <p:nvPr/>
        </p:nvSpPr>
        <p:spPr>
          <a:xfrm>
            <a:off x="5105400" y="5333999"/>
            <a:ext cx="2032000" cy="646331"/>
          </a:xfrm>
          <a:prstGeom prst="rect">
            <a:avLst/>
          </a:prstGeom>
          <a:noFill/>
        </p:spPr>
        <p:txBody>
          <a:bodyPr wrap="square" rtlCol="0">
            <a:spAutoFit/>
          </a:bodyPr>
          <a:lstStyle/>
          <a:p>
            <a:r>
              <a:rPr lang="en-US" dirty="0" smtClean="0"/>
              <a:t>one eigenvalue close to 0</a:t>
            </a:r>
            <a:endParaRPr lang="en-US" dirty="0"/>
          </a:p>
        </p:txBody>
      </p:sp>
      <p:cxnSp>
        <p:nvCxnSpPr>
          <p:cNvPr id="14" name="Straight Arrow Connector 13"/>
          <p:cNvCxnSpPr/>
          <p:nvPr/>
        </p:nvCxnSpPr>
        <p:spPr>
          <a:xfrm flipV="1">
            <a:off x="5740400" y="3064933"/>
            <a:ext cx="1168400" cy="11006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24600" y="2418602"/>
            <a:ext cx="2032000" cy="646331"/>
          </a:xfrm>
          <a:prstGeom prst="rect">
            <a:avLst/>
          </a:prstGeom>
          <a:noFill/>
        </p:spPr>
        <p:txBody>
          <a:bodyPr wrap="square" rtlCol="0">
            <a:spAutoFit/>
          </a:bodyPr>
          <a:lstStyle/>
          <a:p>
            <a:r>
              <a:rPr lang="en-US" dirty="0" smtClean="0"/>
              <a:t>eigenvector with small eigenvalue</a:t>
            </a:r>
            <a:endParaRPr lang="en-US" dirty="0"/>
          </a:p>
        </p:txBody>
      </p:sp>
      <p:sp>
        <p:nvSpPr>
          <p:cNvPr id="16" name="TextBox 15"/>
          <p:cNvSpPr txBox="1"/>
          <p:nvPr/>
        </p:nvSpPr>
        <p:spPr>
          <a:xfrm>
            <a:off x="7975600" y="5181380"/>
            <a:ext cx="2032000" cy="646331"/>
          </a:xfrm>
          <a:prstGeom prst="rect">
            <a:avLst/>
          </a:prstGeom>
          <a:noFill/>
        </p:spPr>
        <p:txBody>
          <a:bodyPr wrap="square" rtlCol="0">
            <a:spAutoFit/>
          </a:bodyPr>
          <a:lstStyle/>
          <a:p>
            <a:r>
              <a:rPr lang="en-US" dirty="0" smtClean="0"/>
              <a:t>both eigenvalues away from 0</a:t>
            </a:r>
            <a:endParaRPr lang="en-US" dirty="0"/>
          </a:p>
        </p:txBody>
      </p:sp>
    </p:spTree>
    <p:extLst>
      <p:ext uri="{BB962C8B-B14F-4D97-AF65-F5344CB8AC3E}">
        <p14:creationId xmlns:p14="http://schemas.microsoft.com/office/powerpoint/2010/main" val="13259970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Harris corner detector</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Look at </a:t>
                </a:r>
                <a:r>
                  <a:rPr lang="en-US" dirty="0" err="1" smtClean="0"/>
                  <a:t>det</a:t>
                </a:r>
                <a:r>
                  <a:rPr lang="en-US" dirty="0" smtClean="0"/>
                  <a:t>(G) </a:t>
                </a:r>
                <a:r>
                  <a:rPr lang="mr-IN" dirty="0" smtClean="0"/>
                  <a:t>–</a:t>
                </a:r>
                <a:r>
                  <a:rPr lang="en-US" dirty="0" smtClean="0"/>
                  <a:t> a trace(G)</a:t>
                </a:r>
                <a:r>
                  <a:rPr lang="en-US" baseline="30000" dirty="0" smtClean="0"/>
                  <a:t>2</a:t>
                </a:r>
              </a:p>
              <a:p>
                <a:r>
                  <a:rPr lang="en-US" dirty="0" smtClean="0"/>
                  <a:t>Equal to </a:t>
                </a:r>
                <a14:m>
                  <m:oMath xmlns:m="http://schemas.openxmlformats.org/officeDocument/2006/math">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1</m:t>
                        </m:r>
                      </m:sub>
                    </m:sSub>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2</m:t>
                        </m:r>
                      </m:sub>
                    </m:sSub>
                    <m:r>
                      <a:rPr lang="en-US" b="0" i="1" smtClean="0">
                        <a:latin typeface="Cambria Math" charset="0"/>
                      </a:rPr>
                      <m:t>−</m:t>
                    </m:r>
                    <m:r>
                      <a:rPr lang="en-US" b="0" i="1" smtClean="0">
                        <a:latin typeface="Cambria Math" charset="0"/>
                      </a:rPr>
                      <m:t>𝑎</m:t>
                    </m:r>
                    <m:sSup>
                      <m:sSupPr>
                        <m:ctrlPr>
                          <a:rPr lang="en-US" b="0" i="1" smtClean="0">
                            <a:latin typeface="Cambria Math" charset="0"/>
                          </a:rPr>
                        </m:ctrlPr>
                      </m:sSupPr>
                      <m:e>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2</m:t>
                                </m:r>
                              </m:sub>
                            </m:sSub>
                          </m:e>
                        </m:d>
                      </m:e>
                      <m:sup>
                        <m:r>
                          <a:rPr lang="en-US" b="0" i="1" smtClean="0">
                            <a:latin typeface="Cambria Math" charset="0"/>
                          </a:rPr>
                          <m:t>2</m:t>
                        </m:r>
                      </m:sup>
                    </m:sSup>
                  </m:oMath>
                </a14:m>
                <a:endParaRPr lang="en-US" b="0" dirty="0" smtClean="0"/>
              </a:p>
              <a:p>
                <a:r>
                  <a:rPr lang="en-US" dirty="0" smtClean="0"/>
                  <a:t>In general, want both </a:t>
                </a:r>
                <a14:m>
                  <m:oMath xmlns:m="http://schemas.openxmlformats.org/officeDocument/2006/math">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1</m:t>
                        </m:r>
                      </m:sub>
                    </m:sSub>
                  </m:oMath>
                </a14:m>
                <a:r>
                  <a:rPr lang="en-US" dirty="0" smtClean="0"/>
                  <a:t> and </a:t>
                </a:r>
                <a14:m>
                  <m:oMath xmlns:m="http://schemas.openxmlformats.org/officeDocument/2006/math">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2</m:t>
                        </m:r>
                      </m:sub>
                    </m:sSub>
                  </m:oMath>
                </a14:m>
                <a:r>
                  <a:rPr lang="en-US" dirty="0" smtClean="0"/>
                  <a:t> to be high</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1247404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patch similarity</a:t>
            </a:r>
            <a:endParaRPr lang="en-US" dirty="0"/>
          </a:p>
        </p:txBody>
      </p:sp>
      <p:sp>
        <p:nvSpPr>
          <p:cNvPr id="3" name="Content Placeholder 2"/>
          <p:cNvSpPr>
            <a:spLocks noGrp="1"/>
          </p:cNvSpPr>
          <p:nvPr>
            <p:ph idx="1"/>
          </p:nvPr>
        </p:nvSpPr>
        <p:spPr/>
        <p:txBody>
          <a:bodyPr/>
          <a:lstStyle/>
          <a:p>
            <a:r>
              <a:rPr lang="en-US" dirty="0" smtClean="0"/>
              <a:t>Idea 1: SSD</a:t>
            </a:r>
          </a:p>
          <a:p>
            <a:pPr lvl="1"/>
            <a:r>
              <a:rPr lang="en-US" dirty="0" smtClean="0"/>
              <a:t>Sum of squared distances between pixel values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48" y="2837787"/>
            <a:ext cx="5852160" cy="3886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360" y="2837787"/>
            <a:ext cx="5263860" cy="3495532"/>
          </a:xfrm>
          <a:prstGeom prst="rect">
            <a:avLst/>
          </a:prstGeom>
        </p:spPr>
      </p:pic>
      <p:sp>
        <p:nvSpPr>
          <p:cNvPr id="6" name="Frame 5"/>
          <p:cNvSpPr/>
          <p:nvPr/>
        </p:nvSpPr>
        <p:spPr>
          <a:xfrm>
            <a:off x="3998794" y="5009487"/>
            <a:ext cx="600502" cy="532262"/>
          </a:xfrm>
          <a:prstGeom prst="fram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0442812" y="3897219"/>
            <a:ext cx="600502" cy="532262"/>
          </a:xfrm>
          <a:prstGeom prst="fram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7026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patch similarity is hard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34" y="2501900"/>
            <a:ext cx="2444496" cy="21518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00" y="2422144"/>
            <a:ext cx="2493264" cy="2194560"/>
          </a:xfrm>
          <a:prstGeom prst="rect">
            <a:avLst/>
          </a:prstGeom>
        </p:spPr>
      </p:pic>
    </p:spTree>
    <p:extLst>
      <p:ext uri="{BB962C8B-B14F-4D97-AF65-F5344CB8AC3E}">
        <p14:creationId xmlns:p14="http://schemas.microsoft.com/office/powerpoint/2010/main" val="1063323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patch similarity is hard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2146300"/>
            <a:ext cx="10375900" cy="2552700"/>
          </a:xfrm>
          <a:prstGeom prst="rect">
            <a:avLst/>
          </a:prstGeom>
        </p:spPr>
      </p:pic>
      <p:sp>
        <p:nvSpPr>
          <p:cNvPr id="3" name="Rectangle 2"/>
          <p:cNvSpPr/>
          <p:nvPr/>
        </p:nvSpPr>
        <p:spPr>
          <a:xfrm>
            <a:off x="8026400" y="1690688"/>
            <a:ext cx="3674533" cy="382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469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can be misleading</a:t>
            </a:r>
            <a:endParaRPr lang="en-US" dirty="0"/>
          </a:p>
        </p:txBody>
      </p:sp>
      <p:pic>
        <p:nvPicPr>
          <p:cNvPr id="3" name="Picture 2"/>
          <p:cNvPicPr>
            <a:picLocks noChangeAspect="1"/>
          </p:cNvPicPr>
          <p:nvPr/>
        </p:nvPicPr>
        <p:blipFill>
          <a:blip r:embed="rId2"/>
          <a:stretch>
            <a:fillRect/>
          </a:stretch>
        </p:blipFill>
        <p:spPr>
          <a:xfrm>
            <a:off x="6495324" y="2197149"/>
            <a:ext cx="5588000" cy="4318000"/>
          </a:xfrm>
          <a:prstGeom prst="rect">
            <a:avLst/>
          </a:prstGeom>
        </p:spPr>
      </p:pic>
      <mc:AlternateContent xmlns:mc="http://schemas.openxmlformats.org/markup-compatibility/2006">
        <mc:Choice xmlns:a14="http://schemas.microsoft.com/office/drawing/2010/main" Requires="a14">
          <p:sp>
            <p:nvSpPr>
              <p:cNvPr id="4" name="TextBox 3"/>
              <p:cNvSpPr txBox="1"/>
              <p:nvPr/>
            </p:nvSpPr>
            <p:spPr>
              <a:xfrm>
                <a:off x="2122733" y="3357211"/>
                <a:ext cx="2387600" cy="707886"/>
              </a:xfrm>
              <a:prstGeom prst="rect">
                <a:avLst/>
              </a:prstGeom>
              <a:noFill/>
            </p:spPr>
            <p:txBody>
              <a:bodyPr wrap="square" rtlCol="0">
                <a:spAutoFit/>
              </a:bodyPr>
              <a:lstStyle/>
              <a:p>
                <a:r>
                  <a:rPr lang="en-US" sz="4000" dirty="0" smtClean="0"/>
                  <a:t>I = </a:t>
                </a:r>
                <a14:m>
                  <m:oMath xmlns:m="http://schemas.openxmlformats.org/officeDocument/2006/math">
                    <m:r>
                      <a:rPr lang="en-US" sz="4000" i="1" smtClean="0">
                        <a:latin typeface="Cambria Math" charset="0"/>
                        <a:ea typeface="Cambria Math" charset="0"/>
                        <a:cs typeface="Cambria Math" charset="0"/>
                      </a:rPr>
                      <m:t>𝜌</m:t>
                    </m:r>
                    <m:r>
                      <a:rPr lang="en-US" sz="4000" b="0" i="1" smtClean="0">
                        <a:latin typeface="Cambria Math" charset="0"/>
                        <a:ea typeface="Cambria Math" charset="0"/>
                        <a:cs typeface="Cambria Math" charset="0"/>
                      </a:rPr>
                      <m:t>𝐼</m:t>
                    </m:r>
                    <m:r>
                      <a:rPr lang="en-US" sz="4000" b="0" i="1" baseline="-25000" smtClean="0">
                        <a:latin typeface="Cambria Math" charset="0"/>
                        <a:ea typeface="Cambria Math" charset="0"/>
                        <a:cs typeface="Cambria Math" charset="0"/>
                      </a:rPr>
                      <m:t>𝑙</m:t>
                    </m:r>
                    <m:r>
                      <a:rPr lang="en-US" sz="4000" b="1" i="1" smtClean="0">
                        <a:latin typeface="Cambria Math" charset="0"/>
                        <a:ea typeface="Cambria Math" charset="0"/>
                        <a:cs typeface="Cambria Math" charset="0"/>
                      </a:rPr>
                      <m:t>𝒍</m:t>
                    </m:r>
                    <m:r>
                      <a:rPr lang="en-US" sz="4000" b="1" i="1" smtClean="0">
                        <a:latin typeface="Cambria Math" charset="0"/>
                        <a:ea typeface="Cambria Math" charset="0"/>
                        <a:cs typeface="Cambria Math" charset="0"/>
                      </a:rPr>
                      <m:t> ∙</m:t>
                    </m:r>
                    <m:r>
                      <a:rPr lang="en-US" sz="4000" b="1" i="1" smtClean="0">
                        <a:latin typeface="Cambria Math" charset="0"/>
                        <a:ea typeface="Cambria Math" charset="0"/>
                        <a:cs typeface="Cambria Math" charset="0"/>
                      </a:rPr>
                      <m:t>𝒏</m:t>
                    </m:r>
                  </m:oMath>
                </a14:m>
                <a:endParaRPr lang="en-US" sz="4000" b="1" dirty="0"/>
              </a:p>
            </p:txBody>
          </p:sp>
        </mc:Choice>
        <mc:Fallback>
          <p:sp>
            <p:nvSpPr>
              <p:cNvPr id="4" name="TextBox 3"/>
              <p:cNvSpPr txBox="1">
                <a:spLocks noRot="1" noChangeAspect="1" noMove="1" noResize="1" noEditPoints="1" noAdjustHandles="1" noChangeArrowheads="1" noChangeShapeType="1" noTextEdit="1"/>
              </p:cNvSpPr>
              <p:nvPr/>
            </p:nvSpPr>
            <p:spPr>
              <a:xfrm>
                <a:off x="2122733" y="3357211"/>
                <a:ext cx="2387600" cy="707886"/>
              </a:xfrm>
              <a:prstGeom prst="rect">
                <a:avLst/>
              </a:prstGeom>
              <a:blipFill rotWithShape="0">
                <a:blip r:embed="rId3"/>
                <a:stretch>
                  <a:fillRect l="-8929" t="-15517" b="-36207"/>
                </a:stretch>
              </a:blipFill>
            </p:spPr>
            <p:txBody>
              <a:bodyPr/>
              <a:lstStyle/>
              <a:p>
                <a:r>
                  <a:rPr lang="en-US">
                    <a:noFill/>
                  </a:rPr>
                  <a:t> </a:t>
                </a:r>
              </a:p>
            </p:txBody>
          </p:sp>
        </mc:Fallback>
      </mc:AlternateContent>
      <p:sp>
        <p:nvSpPr>
          <p:cNvPr id="6" name="TextBox 5"/>
          <p:cNvSpPr txBox="1"/>
          <p:nvPr/>
        </p:nvSpPr>
        <p:spPr>
          <a:xfrm>
            <a:off x="2470245" y="4558355"/>
            <a:ext cx="1473958" cy="830997"/>
          </a:xfrm>
          <a:prstGeom prst="rect">
            <a:avLst/>
          </a:prstGeom>
          <a:noFill/>
        </p:spPr>
        <p:txBody>
          <a:bodyPr wrap="square" rtlCol="0">
            <a:spAutoFit/>
          </a:bodyPr>
          <a:lstStyle/>
          <a:p>
            <a:pPr algn="ctr"/>
            <a:r>
              <a:rPr lang="en-US" sz="2400" dirty="0" smtClean="0"/>
              <a:t>Lighting direction</a:t>
            </a:r>
            <a:endParaRPr lang="en-US" sz="2400" dirty="0"/>
          </a:p>
        </p:txBody>
      </p:sp>
      <p:sp>
        <p:nvSpPr>
          <p:cNvPr id="7" name="TextBox 6"/>
          <p:cNvSpPr txBox="1"/>
          <p:nvPr/>
        </p:nvSpPr>
        <p:spPr>
          <a:xfrm>
            <a:off x="4028871" y="4558354"/>
            <a:ext cx="1473958" cy="830997"/>
          </a:xfrm>
          <a:prstGeom prst="rect">
            <a:avLst/>
          </a:prstGeom>
          <a:noFill/>
        </p:spPr>
        <p:txBody>
          <a:bodyPr wrap="square" rtlCol="0">
            <a:spAutoFit/>
          </a:bodyPr>
          <a:lstStyle/>
          <a:p>
            <a:pPr algn="ctr"/>
            <a:r>
              <a:rPr lang="en-US" sz="2400" smtClean="0"/>
              <a:t>Surface normal</a:t>
            </a:r>
            <a:endParaRPr lang="en-US" sz="2400" dirty="0"/>
          </a:p>
        </p:txBody>
      </p:sp>
      <p:sp>
        <p:nvSpPr>
          <p:cNvPr id="8" name="TextBox 7"/>
          <p:cNvSpPr txBox="1"/>
          <p:nvPr/>
        </p:nvSpPr>
        <p:spPr>
          <a:xfrm>
            <a:off x="3207224" y="2435251"/>
            <a:ext cx="1473958" cy="830997"/>
          </a:xfrm>
          <a:prstGeom prst="rect">
            <a:avLst/>
          </a:prstGeom>
          <a:noFill/>
        </p:spPr>
        <p:txBody>
          <a:bodyPr wrap="square" rtlCol="0">
            <a:spAutoFit/>
          </a:bodyPr>
          <a:lstStyle/>
          <a:p>
            <a:pPr algn="ctr"/>
            <a:r>
              <a:rPr lang="en-US" sz="2400" smtClean="0"/>
              <a:t>Light color</a:t>
            </a:r>
            <a:endParaRPr lang="en-US" sz="2400" dirty="0"/>
          </a:p>
        </p:txBody>
      </p:sp>
      <p:sp>
        <p:nvSpPr>
          <p:cNvPr id="9" name="TextBox 8"/>
          <p:cNvSpPr txBox="1"/>
          <p:nvPr/>
        </p:nvSpPr>
        <p:spPr>
          <a:xfrm>
            <a:off x="1585415" y="2435250"/>
            <a:ext cx="1473958" cy="461665"/>
          </a:xfrm>
          <a:prstGeom prst="rect">
            <a:avLst/>
          </a:prstGeom>
          <a:noFill/>
        </p:spPr>
        <p:txBody>
          <a:bodyPr wrap="square" rtlCol="0">
            <a:spAutoFit/>
          </a:bodyPr>
          <a:lstStyle/>
          <a:p>
            <a:pPr algn="ctr"/>
            <a:r>
              <a:rPr lang="en-US" sz="2400" dirty="0" smtClean="0"/>
              <a:t>Albedo</a:t>
            </a:r>
            <a:endParaRPr lang="en-US" sz="2400" dirty="0"/>
          </a:p>
        </p:txBody>
      </p:sp>
      <p:cxnSp>
        <p:nvCxnSpPr>
          <p:cNvPr id="11" name="Straight Arrow Connector 10"/>
          <p:cNvCxnSpPr>
            <a:stCxn id="8" idx="2"/>
          </p:cNvCxnSpPr>
          <p:nvPr/>
        </p:nvCxnSpPr>
        <p:spPr>
          <a:xfrm flipH="1">
            <a:off x="3316533" y="3266248"/>
            <a:ext cx="627670" cy="2139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2"/>
          </p:cNvCxnSpPr>
          <p:nvPr/>
        </p:nvCxnSpPr>
        <p:spPr>
          <a:xfrm>
            <a:off x="2322394" y="2896915"/>
            <a:ext cx="625650" cy="674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48062" y="3973437"/>
            <a:ext cx="445765" cy="5707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229573" y="3973437"/>
            <a:ext cx="365428" cy="6236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15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correspondence problem</a:t>
            </a:r>
            <a:endParaRPr lang="en-US" dirty="0"/>
          </a:p>
        </p:txBody>
      </p:sp>
      <p:sp>
        <p:nvSpPr>
          <p:cNvPr id="4" name="Cube 3"/>
          <p:cNvSpPr/>
          <p:nvPr/>
        </p:nvSpPr>
        <p:spPr>
          <a:xfrm>
            <a:off x="2606722" y="3425588"/>
            <a:ext cx="1624084"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rot="20522934" flipH="1">
            <a:off x="7305627" y="3243492"/>
            <a:ext cx="1427399"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63333" y="4021414"/>
            <a:ext cx="169334" cy="182096"/>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044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distance metric</a:t>
            </a:r>
            <a:endParaRPr lang="en-US" dirty="0"/>
          </a:p>
        </p:txBody>
      </p:sp>
      <p:sp>
        <p:nvSpPr>
          <p:cNvPr id="3" name="Content Placeholder 2"/>
          <p:cNvSpPr>
            <a:spLocks noGrp="1"/>
          </p:cNvSpPr>
          <p:nvPr>
            <p:ph idx="1"/>
          </p:nvPr>
        </p:nvSpPr>
        <p:spPr/>
        <p:txBody>
          <a:bodyPr/>
          <a:lstStyle/>
          <a:p>
            <a:r>
              <a:rPr lang="en-US" dirty="0" smtClean="0"/>
              <a:t>Two qualities</a:t>
            </a:r>
          </a:p>
          <a:p>
            <a:pPr lvl="1"/>
            <a:r>
              <a:rPr lang="en-US" dirty="0" smtClean="0"/>
              <a:t>Invariance: resilient to light, viewpoint </a:t>
            </a:r>
            <a:r>
              <a:rPr lang="en-US" dirty="0" err="1" smtClean="0"/>
              <a:t>etc</a:t>
            </a:r>
            <a:endParaRPr lang="en-US" dirty="0" smtClean="0"/>
          </a:p>
          <a:p>
            <a:pPr lvl="1"/>
            <a:endParaRPr lang="en-US" dirty="0" smtClean="0"/>
          </a:p>
          <a:p>
            <a:pPr lvl="1"/>
            <a:r>
              <a:rPr lang="en-US" dirty="0" smtClean="0"/>
              <a:t>Specificity: should not give false positive matches</a:t>
            </a:r>
            <a:endParaRPr lang="en-US" dirty="0"/>
          </a:p>
        </p:txBody>
      </p:sp>
    </p:spTree>
    <p:extLst>
      <p:ext uri="{BB962C8B-B14F-4D97-AF65-F5344CB8AC3E}">
        <p14:creationId xmlns:p14="http://schemas.microsoft.com/office/powerpoint/2010/main" val="561063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2: NCC</a:t>
            </a:r>
            <a:endParaRPr lang="en-US" dirty="0"/>
          </a:p>
        </p:txBody>
      </p:sp>
      <p:sp>
        <p:nvSpPr>
          <p:cNvPr id="3" name="Content Placeholder 2"/>
          <p:cNvSpPr>
            <a:spLocks noGrp="1"/>
          </p:cNvSpPr>
          <p:nvPr>
            <p:ph idx="1"/>
          </p:nvPr>
        </p:nvSpPr>
        <p:spPr/>
        <p:txBody>
          <a:bodyPr/>
          <a:lstStyle/>
          <a:p>
            <a:r>
              <a:rPr lang="en-US" dirty="0" smtClean="0"/>
              <a:t>NCC : </a:t>
            </a:r>
            <a:r>
              <a:rPr lang="en-US" i="1" dirty="0" smtClean="0"/>
              <a:t>Normalized cross correlation</a:t>
            </a:r>
          </a:p>
          <a:p>
            <a:endParaRPr lang="en-US" i="1" dirty="0"/>
          </a:p>
          <a:p>
            <a:endParaRPr lang="en-US" i="1" dirty="0" smtClean="0"/>
          </a:p>
          <a:p>
            <a:endParaRPr lang="en-US" i="1" dirty="0"/>
          </a:p>
          <a:p>
            <a:endParaRPr lang="en-US" i="1" dirty="0"/>
          </a:p>
          <a:p>
            <a:r>
              <a:rPr lang="en-US" dirty="0" smtClean="0"/>
              <a:t>Matches the </a:t>
            </a:r>
            <a:r>
              <a:rPr lang="en-US" i="1" dirty="0" smtClean="0"/>
              <a:t>pattern </a:t>
            </a:r>
            <a:r>
              <a:rPr lang="en-US" dirty="0" smtClean="0"/>
              <a:t>of intensities in each patch</a:t>
            </a:r>
          </a:p>
          <a:p>
            <a:endParaRPr lang="en-US" dirty="0" smtClean="0"/>
          </a:p>
          <a:p>
            <a:endParaRPr lang="en-US" dirty="0"/>
          </a:p>
        </p:txBody>
      </p:sp>
      <p:pic>
        <p:nvPicPr>
          <p:cNvPr id="5" name="Picture 4"/>
          <p:cNvPicPr>
            <a:picLocks noChangeAspect="1"/>
          </p:cNvPicPr>
          <p:nvPr/>
        </p:nvPicPr>
        <p:blipFill>
          <a:blip r:embed="rId2"/>
          <a:stretch>
            <a:fillRect/>
          </a:stretch>
        </p:blipFill>
        <p:spPr>
          <a:xfrm>
            <a:off x="1377950" y="2679700"/>
            <a:ext cx="9436100" cy="1498600"/>
          </a:xfrm>
          <a:prstGeom prst="rect">
            <a:avLst/>
          </a:prstGeom>
        </p:spPr>
      </p:pic>
    </p:spTree>
    <p:extLst>
      <p:ext uri="{BB962C8B-B14F-4D97-AF65-F5344CB8AC3E}">
        <p14:creationId xmlns:p14="http://schemas.microsoft.com/office/powerpoint/2010/main" val="8028238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3741" y="220133"/>
            <a:ext cx="6803860" cy="6400800"/>
            <a:chOff x="3203741" y="220133"/>
            <a:chExt cx="6803860" cy="6400800"/>
          </a:xfrm>
        </p:grpSpPr>
        <p:pic>
          <p:nvPicPr>
            <p:cNvPr id="3" name="Picture 2"/>
            <p:cNvPicPr>
              <a:picLocks noChangeAspect="1"/>
            </p:cNvPicPr>
            <p:nvPr/>
          </p:nvPicPr>
          <p:blipFill>
            <a:blip r:embed="rId2"/>
            <a:stretch>
              <a:fillRect/>
            </a:stretch>
          </p:blipFill>
          <p:spPr>
            <a:xfrm>
              <a:off x="3203741" y="1338083"/>
              <a:ext cx="6803860" cy="5282850"/>
            </a:xfrm>
            <a:prstGeom prst="rect">
              <a:avLst/>
            </a:prstGeom>
          </p:spPr>
        </p:pic>
        <p:cxnSp>
          <p:nvCxnSpPr>
            <p:cNvPr id="5" name="Straight Connector 4"/>
            <p:cNvCxnSpPr/>
            <p:nvPr/>
          </p:nvCxnSpPr>
          <p:spPr>
            <a:xfrm flipV="1">
              <a:off x="7501467" y="1913467"/>
              <a:ext cx="0" cy="13885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977467" y="3843868"/>
              <a:ext cx="491066" cy="524932"/>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687733" y="4233335"/>
              <a:ext cx="948266" cy="321732"/>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8669867" y="1524000"/>
              <a:ext cx="489154" cy="762000"/>
            </a:xfrm>
            <a:custGeom>
              <a:avLst/>
              <a:gdLst>
                <a:gd name="connsiteX0" fmla="*/ 101600 w 489154"/>
                <a:gd name="connsiteY0" fmla="*/ 0 h 762000"/>
                <a:gd name="connsiteX1" fmla="*/ 440266 w 489154"/>
                <a:gd name="connsiteY1" fmla="*/ 220133 h 762000"/>
                <a:gd name="connsiteX2" fmla="*/ 440266 w 489154"/>
                <a:gd name="connsiteY2" fmla="*/ 541867 h 762000"/>
                <a:gd name="connsiteX3" fmla="*/ 0 w 489154"/>
                <a:gd name="connsiteY3" fmla="*/ 762000 h 762000"/>
                <a:gd name="connsiteX4" fmla="*/ 0 w 489154"/>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54" h="762000">
                  <a:moveTo>
                    <a:pt x="101600" y="0"/>
                  </a:moveTo>
                  <a:cubicBezTo>
                    <a:pt x="242711" y="64911"/>
                    <a:pt x="383822" y="129822"/>
                    <a:pt x="440266" y="220133"/>
                  </a:cubicBezTo>
                  <a:cubicBezTo>
                    <a:pt x="496710" y="310444"/>
                    <a:pt x="513644" y="451556"/>
                    <a:pt x="440266" y="541867"/>
                  </a:cubicBezTo>
                  <a:cubicBezTo>
                    <a:pt x="366888" y="632178"/>
                    <a:pt x="0" y="762000"/>
                    <a:pt x="0" y="762000"/>
                  </a:cubicBezTo>
                  <a:lnTo>
                    <a:pt x="0" y="76200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Callout 15"/>
            <p:cNvSpPr/>
            <p:nvPr/>
          </p:nvSpPr>
          <p:spPr>
            <a:xfrm>
              <a:off x="5012267" y="1690688"/>
              <a:ext cx="2489200" cy="1052512"/>
            </a:xfrm>
            <a:prstGeom prst="rightArrowCallout">
              <a:avLst>
                <a:gd name="adj1" fmla="val 18565"/>
                <a:gd name="adj2" fmla="val 18565"/>
                <a:gd name="adj3" fmla="val 3787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Depth Discontinuity</a:t>
              </a:r>
              <a:endParaRPr lang="en-US"/>
            </a:p>
          </p:txBody>
        </p:sp>
        <p:sp>
          <p:nvSpPr>
            <p:cNvPr id="17" name="Down Arrow Callout 16"/>
            <p:cNvSpPr/>
            <p:nvPr/>
          </p:nvSpPr>
          <p:spPr>
            <a:xfrm>
              <a:off x="8297334" y="220133"/>
              <a:ext cx="1439334" cy="1470555"/>
            </a:xfrm>
            <a:prstGeom prst="downArrowCallout">
              <a:avLst>
                <a:gd name="adj1" fmla="val 11301"/>
                <a:gd name="adj2" fmla="val 16781"/>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Normal discontinuity</a:t>
              </a:r>
              <a:endParaRPr lang="en-US"/>
            </a:p>
          </p:txBody>
        </p:sp>
        <p:sp>
          <p:nvSpPr>
            <p:cNvPr id="18" name="Right Arrow Callout 17"/>
            <p:cNvSpPr/>
            <p:nvPr/>
          </p:nvSpPr>
          <p:spPr>
            <a:xfrm>
              <a:off x="3733800" y="3502555"/>
              <a:ext cx="2489200" cy="1052512"/>
            </a:xfrm>
            <a:prstGeom prst="rightArrowCallout">
              <a:avLst>
                <a:gd name="adj1" fmla="val 18565"/>
                <a:gd name="adj2" fmla="val 18565"/>
                <a:gd name="adj3" fmla="val 3787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Albedo Edge</a:t>
              </a:r>
              <a:endParaRPr lang="en-US" dirty="0"/>
            </a:p>
          </p:txBody>
        </p:sp>
        <p:sp>
          <p:nvSpPr>
            <p:cNvPr id="20" name="Up Arrow Callout 19"/>
            <p:cNvSpPr/>
            <p:nvPr/>
          </p:nvSpPr>
          <p:spPr>
            <a:xfrm>
              <a:off x="7442199" y="4394201"/>
              <a:ext cx="1574802" cy="1253067"/>
            </a:xfrm>
            <a:prstGeom prst="upArrowCallout">
              <a:avLst>
                <a:gd name="adj1" fmla="val 11005"/>
                <a:gd name="adj2" fmla="val 17003"/>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Shadow</a:t>
              </a:r>
              <a:endParaRPr lang="en-US"/>
            </a:p>
          </p:txBody>
        </p:sp>
      </p:grpSp>
      <p:sp>
        <p:nvSpPr>
          <p:cNvPr id="2" name="Title 1"/>
          <p:cNvSpPr>
            <a:spLocks noGrp="1"/>
          </p:cNvSpPr>
          <p:nvPr>
            <p:ph type="title"/>
          </p:nvPr>
        </p:nvSpPr>
        <p:spPr>
          <a:xfrm>
            <a:off x="838200" y="365125"/>
            <a:ext cx="6273800" cy="1325563"/>
          </a:xfrm>
        </p:spPr>
        <p:txBody>
          <a:bodyPr/>
          <a:lstStyle/>
          <a:p>
            <a:r>
              <a:rPr lang="en-US" dirty="0" smtClean="0"/>
              <a:t>Better representation </a:t>
            </a:r>
            <a:r>
              <a:rPr lang="en-US" smtClean="0"/>
              <a:t>than color: Edges</a:t>
            </a:r>
            <a:endParaRPr lang="en-US" dirty="0"/>
          </a:p>
        </p:txBody>
      </p:sp>
    </p:spTree>
    <p:extLst>
      <p:ext uri="{BB962C8B-B14F-4D97-AF65-F5344CB8AC3E}">
        <p14:creationId xmlns:p14="http://schemas.microsoft.com/office/powerpoint/2010/main" val="573634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patch similarity is hard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2146300"/>
            <a:ext cx="10375900" cy="2552700"/>
          </a:xfrm>
          <a:prstGeom prst="rect">
            <a:avLst/>
          </a:prstGeom>
        </p:spPr>
      </p:pic>
    </p:spTree>
    <p:extLst>
      <p:ext uri="{BB962C8B-B14F-4D97-AF65-F5344CB8AC3E}">
        <p14:creationId xmlns:p14="http://schemas.microsoft.com/office/powerpoint/2010/main" val="666775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a feature descriptor</a:t>
            </a:r>
            <a:endParaRPr lang="en-US" dirty="0"/>
          </a:p>
        </p:txBody>
      </p:sp>
      <p:sp>
        <p:nvSpPr>
          <p:cNvPr id="3" name="Content Placeholder 2"/>
          <p:cNvSpPr>
            <a:spLocks noGrp="1"/>
          </p:cNvSpPr>
          <p:nvPr>
            <p:ph idx="1"/>
          </p:nvPr>
        </p:nvSpPr>
        <p:spPr/>
        <p:txBody>
          <a:bodyPr/>
          <a:lstStyle/>
          <a:p>
            <a:r>
              <a:rPr lang="en-US" dirty="0" smtClean="0"/>
              <a:t>Match </a:t>
            </a:r>
            <a:r>
              <a:rPr lang="en-US" i="1" dirty="0" smtClean="0"/>
              <a:t>pattern of edges</a:t>
            </a:r>
          </a:p>
          <a:p>
            <a:pPr lvl="1"/>
            <a:r>
              <a:rPr lang="en-US" dirty="0" smtClean="0"/>
              <a:t>Edge orientation </a:t>
            </a:r>
            <a:r>
              <a:rPr lang="mr-IN" dirty="0" smtClean="0"/>
              <a:t>–</a:t>
            </a:r>
            <a:r>
              <a:rPr lang="en-US" dirty="0" smtClean="0"/>
              <a:t> clue to shape</a:t>
            </a:r>
          </a:p>
          <a:p>
            <a:pPr lvl="1"/>
            <a:endParaRPr lang="en-US" i="1" dirty="0" smtClean="0"/>
          </a:p>
          <a:p>
            <a:r>
              <a:rPr lang="en-US" dirty="0" smtClean="0"/>
              <a:t>Be resilient to </a:t>
            </a:r>
            <a:r>
              <a:rPr lang="en-US" i="1" dirty="0" smtClean="0"/>
              <a:t>small deformations</a:t>
            </a:r>
          </a:p>
          <a:p>
            <a:pPr lvl="1"/>
            <a:r>
              <a:rPr lang="en-US" dirty="0" smtClean="0"/>
              <a:t>Deformations might move pixels around, but slightly</a:t>
            </a:r>
          </a:p>
          <a:p>
            <a:pPr lvl="1"/>
            <a:r>
              <a:rPr lang="en-US" dirty="0" smtClean="0"/>
              <a:t>Deformations might change edge orientations, but slightly</a:t>
            </a:r>
            <a:endParaRPr lang="en-US" dirty="0"/>
          </a:p>
        </p:txBody>
      </p:sp>
    </p:spTree>
    <p:extLst>
      <p:ext uri="{BB962C8B-B14F-4D97-AF65-F5344CB8AC3E}">
        <p14:creationId xmlns:p14="http://schemas.microsoft.com/office/powerpoint/2010/main" val="9332846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Rotational invariance by quantization</a:t>
            </a:r>
            <a:endParaRPr lang="en-US" dirty="0"/>
          </a:p>
        </p:txBody>
      </p:sp>
      <p:cxnSp>
        <p:nvCxnSpPr>
          <p:cNvPr id="5" name="Straight Connector 4"/>
          <p:cNvCxnSpPr/>
          <p:nvPr/>
        </p:nvCxnSpPr>
        <p:spPr>
          <a:xfrm>
            <a:off x="2252133" y="3522133"/>
            <a:ext cx="1930400" cy="16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252133" y="2607734"/>
            <a:ext cx="1507067" cy="931333"/>
          </a:xfrm>
          <a:prstGeom prst="line">
            <a:avLst/>
          </a:prstGeom>
        </p:spPr>
        <p:style>
          <a:lnRef idx="1">
            <a:schemeClr val="accent1"/>
          </a:lnRef>
          <a:fillRef idx="0">
            <a:schemeClr val="accent1"/>
          </a:fillRef>
          <a:effectRef idx="0">
            <a:schemeClr val="accent1"/>
          </a:effectRef>
          <a:fontRef idx="minor">
            <a:schemeClr val="tx1"/>
          </a:fontRef>
        </p:style>
      </p:cxnSp>
      <p:sp>
        <p:nvSpPr>
          <p:cNvPr id="8" name="Arc 7"/>
          <p:cNvSpPr/>
          <p:nvPr/>
        </p:nvSpPr>
        <p:spPr>
          <a:xfrm rot="2590523">
            <a:off x="2406491" y="3056468"/>
            <a:ext cx="753534" cy="46566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081867" y="3104635"/>
            <a:ext cx="812800" cy="369332"/>
          </a:xfrm>
          <a:prstGeom prst="rect">
            <a:avLst/>
          </a:prstGeom>
          <a:noFill/>
        </p:spPr>
        <p:txBody>
          <a:bodyPr wrap="square" rtlCol="0">
            <a:spAutoFit/>
          </a:bodyPr>
          <a:lstStyle/>
          <a:p>
            <a:r>
              <a:rPr lang="en-US" smtClean="0"/>
              <a:t>37</a:t>
            </a:r>
            <a:endParaRPr lang="en-US"/>
          </a:p>
        </p:txBody>
      </p:sp>
      <p:cxnSp>
        <p:nvCxnSpPr>
          <p:cNvPr id="10" name="Straight Connector 9"/>
          <p:cNvCxnSpPr/>
          <p:nvPr/>
        </p:nvCxnSpPr>
        <p:spPr>
          <a:xfrm>
            <a:off x="6349994" y="3522134"/>
            <a:ext cx="1930400" cy="16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349994" y="2607735"/>
            <a:ext cx="1507067" cy="931333"/>
          </a:xfrm>
          <a:prstGeom prst="line">
            <a:avLst/>
          </a:prstGeom>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2590523">
            <a:off x="6504352" y="3056469"/>
            <a:ext cx="753534" cy="46566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179728" y="3104636"/>
            <a:ext cx="812800" cy="369332"/>
          </a:xfrm>
          <a:prstGeom prst="rect">
            <a:avLst/>
          </a:prstGeom>
          <a:noFill/>
        </p:spPr>
        <p:txBody>
          <a:bodyPr wrap="square" rtlCol="0">
            <a:spAutoFit/>
          </a:bodyPr>
          <a:lstStyle/>
          <a:p>
            <a:r>
              <a:rPr lang="en-US" dirty="0" smtClean="0"/>
              <a:t>42</a:t>
            </a:r>
            <a:endParaRPr lang="en-US" dirty="0"/>
          </a:p>
        </p:txBody>
      </p:sp>
      <p:sp>
        <p:nvSpPr>
          <p:cNvPr id="14" name="TextBox 13"/>
          <p:cNvSpPr txBox="1"/>
          <p:nvPr/>
        </p:nvSpPr>
        <p:spPr>
          <a:xfrm>
            <a:off x="3217333" y="4961467"/>
            <a:ext cx="4097861" cy="584775"/>
          </a:xfrm>
          <a:prstGeom prst="rect">
            <a:avLst/>
          </a:prstGeom>
          <a:noFill/>
        </p:spPr>
        <p:txBody>
          <a:bodyPr wrap="square" rtlCol="0">
            <a:spAutoFit/>
          </a:bodyPr>
          <a:lstStyle/>
          <a:p>
            <a:pPr algn="ctr"/>
            <a:r>
              <a:rPr lang="en-US" sz="3200" dirty="0" smtClean="0"/>
              <a:t>Between 30 and 45</a:t>
            </a:r>
            <a:endParaRPr lang="en-US" sz="3200" dirty="0"/>
          </a:p>
        </p:txBody>
      </p:sp>
      <p:cxnSp>
        <p:nvCxnSpPr>
          <p:cNvPr id="16" name="Straight Arrow Connector 15"/>
          <p:cNvCxnSpPr>
            <a:endCxn id="14" idx="0"/>
          </p:cNvCxnSpPr>
          <p:nvPr/>
        </p:nvCxnSpPr>
        <p:spPr>
          <a:xfrm>
            <a:off x="3217333" y="3716895"/>
            <a:ext cx="2048931" cy="1244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0"/>
          </p:cNvCxnSpPr>
          <p:nvPr/>
        </p:nvCxnSpPr>
        <p:spPr>
          <a:xfrm flipH="1">
            <a:off x="5266264" y="3627981"/>
            <a:ext cx="1837264" cy="1333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425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invariance by </a:t>
            </a:r>
            <a:r>
              <a:rPr lang="en-US" dirty="0" err="1" smtClean="0"/>
              <a:t>histogramming</a:t>
            </a:r>
            <a:endParaRPr lang="en-US" dirty="0"/>
          </a:p>
        </p:txBody>
      </p:sp>
      <p:sp>
        <p:nvSpPr>
          <p:cNvPr id="5" name="Oval 4"/>
          <p:cNvSpPr/>
          <p:nvPr/>
        </p:nvSpPr>
        <p:spPr>
          <a:xfrm>
            <a:off x="1151465" y="2624666"/>
            <a:ext cx="643467"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151464" y="3389311"/>
            <a:ext cx="643467"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99732" y="2810933"/>
            <a:ext cx="897467" cy="72813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44267" y="2421466"/>
            <a:ext cx="643467"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042399" y="3064933"/>
            <a:ext cx="643467"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97800" y="3039532"/>
            <a:ext cx="897467" cy="72813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44800" y="5198533"/>
            <a:ext cx="5249333" cy="584775"/>
          </a:xfrm>
          <a:prstGeom prst="rect">
            <a:avLst/>
          </a:prstGeom>
          <a:noFill/>
        </p:spPr>
        <p:txBody>
          <a:bodyPr wrap="square" rtlCol="0">
            <a:spAutoFit/>
          </a:bodyPr>
          <a:lstStyle/>
          <a:p>
            <a:pPr algn="ctr"/>
            <a:r>
              <a:rPr lang="en-US" sz="3200" dirty="0" smtClean="0"/>
              <a:t>2 blue balls, one red box</a:t>
            </a:r>
            <a:endParaRPr lang="en-US" sz="3200" dirty="0"/>
          </a:p>
        </p:txBody>
      </p:sp>
      <p:cxnSp>
        <p:nvCxnSpPr>
          <p:cNvPr id="13" name="Straight Arrow Connector 12"/>
          <p:cNvCxnSpPr>
            <a:endCxn id="11" idx="0"/>
          </p:cNvCxnSpPr>
          <p:nvPr/>
        </p:nvCxnSpPr>
        <p:spPr>
          <a:xfrm flipH="1">
            <a:off x="5469467" y="3998911"/>
            <a:ext cx="2065866" cy="11996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0"/>
          </p:cNvCxnSpPr>
          <p:nvPr/>
        </p:nvCxnSpPr>
        <p:spPr>
          <a:xfrm>
            <a:off x="2844800" y="3761844"/>
            <a:ext cx="2624667" cy="14366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786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SIFT descriptor</a:t>
            </a:r>
            <a:endParaRPr lang="en-US" dirty="0"/>
          </a:p>
        </p:txBody>
      </p:sp>
      <p:sp>
        <p:nvSpPr>
          <p:cNvPr id="3" name="Content Placeholder 2"/>
          <p:cNvSpPr>
            <a:spLocks noGrp="1"/>
          </p:cNvSpPr>
          <p:nvPr>
            <p:ph idx="1"/>
          </p:nvPr>
        </p:nvSpPr>
        <p:spPr/>
        <p:txBody>
          <a:bodyPr/>
          <a:lstStyle/>
          <a:p>
            <a:r>
              <a:rPr lang="en-US" dirty="0" smtClean="0"/>
              <a:t>Compute edge magnitudes + orientations</a:t>
            </a:r>
          </a:p>
          <a:p>
            <a:r>
              <a:rPr lang="en-US" dirty="0" smtClean="0"/>
              <a:t>Quantize orientations </a:t>
            </a:r>
            <a:r>
              <a:rPr lang="en-US" i="1" dirty="0" smtClean="0"/>
              <a:t>(rotational invariance)</a:t>
            </a:r>
          </a:p>
          <a:p>
            <a:r>
              <a:rPr lang="en-US" dirty="0" smtClean="0"/>
              <a:t>Divide into spatial cells</a:t>
            </a:r>
          </a:p>
          <a:p>
            <a:r>
              <a:rPr lang="en-US" dirty="0" smtClean="0"/>
              <a:t>Compute orientation histogram in each cell </a:t>
            </a:r>
            <a:r>
              <a:rPr lang="en-US" i="1" dirty="0" smtClean="0"/>
              <a:t>(spatial invariance)</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550" y="3767666"/>
            <a:ext cx="6692900" cy="2832100"/>
          </a:xfrm>
          <a:prstGeom prst="rect">
            <a:avLst/>
          </a:prstGeom>
        </p:spPr>
      </p:pic>
    </p:spTree>
    <p:extLst>
      <p:ext uri="{BB962C8B-B14F-4D97-AF65-F5344CB8AC3E}">
        <p14:creationId xmlns:p14="http://schemas.microsoft.com/office/powerpoint/2010/main" val="3990918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SIFT descriptor </a:t>
            </a:r>
            <a:r>
              <a:rPr lang="mr-IN" dirty="0" smtClean="0"/>
              <a:t>–</a:t>
            </a:r>
            <a:r>
              <a:rPr lang="en-US" dirty="0" smtClean="0"/>
              <a:t> rotation invariance</a:t>
            </a:r>
            <a:endParaRPr lang="en-US" dirty="0"/>
          </a:p>
        </p:txBody>
      </p:sp>
      <p:sp>
        <p:nvSpPr>
          <p:cNvPr id="3" name="Content Placeholder 2"/>
          <p:cNvSpPr>
            <a:spLocks noGrp="1"/>
          </p:cNvSpPr>
          <p:nvPr>
            <p:ph idx="1"/>
          </p:nvPr>
        </p:nvSpPr>
        <p:spPr/>
        <p:txBody>
          <a:bodyPr/>
          <a:lstStyle/>
          <a:p>
            <a:r>
              <a:rPr lang="en-US" dirty="0" smtClean="0"/>
              <a:t>Identify peak in rotation histogram</a:t>
            </a:r>
          </a:p>
          <a:p>
            <a:r>
              <a:rPr lang="en-US" dirty="0" smtClean="0"/>
              <a:t>Specify orientation bins relative to the peak</a:t>
            </a:r>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267" y="3048794"/>
            <a:ext cx="4152900" cy="1905000"/>
          </a:xfrm>
          <a:prstGeom prst="rect">
            <a:avLst/>
          </a:prstGeom>
        </p:spPr>
      </p:pic>
    </p:spTree>
    <p:extLst>
      <p:ext uri="{BB962C8B-B14F-4D97-AF65-F5344CB8AC3E}">
        <p14:creationId xmlns:p14="http://schemas.microsoft.com/office/powerpoint/2010/main" val="1554462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SIFT descriptor - Foreshadowing modernity</a:t>
            </a:r>
            <a:endParaRPr lang="en-US" dirty="0"/>
          </a:p>
        </p:txBody>
      </p:sp>
      <p:sp>
        <p:nvSpPr>
          <p:cNvPr id="4" name="Rounded Rectangle 3"/>
          <p:cNvSpPr/>
          <p:nvPr/>
        </p:nvSpPr>
        <p:spPr>
          <a:xfrm>
            <a:off x="1540933" y="2285999"/>
            <a:ext cx="1896534" cy="1388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Convolve w</a:t>
            </a:r>
            <a:r>
              <a:rPr lang="en-US" smtClean="0"/>
              <a:t>/ derivative of Gaussian</a:t>
            </a:r>
            <a:endParaRPr lang="en-US"/>
          </a:p>
        </p:txBody>
      </p:sp>
      <p:sp>
        <p:nvSpPr>
          <p:cNvPr id="5" name="Rounded Rectangle 4"/>
          <p:cNvSpPr/>
          <p:nvPr/>
        </p:nvSpPr>
        <p:spPr>
          <a:xfrm>
            <a:off x="4368799" y="2285998"/>
            <a:ext cx="1896534" cy="1388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Quantize orientation</a:t>
            </a:r>
            <a:endParaRPr lang="en-US"/>
          </a:p>
        </p:txBody>
      </p:sp>
      <p:sp>
        <p:nvSpPr>
          <p:cNvPr id="6" name="Rounded Rectangle 5"/>
          <p:cNvSpPr/>
          <p:nvPr/>
        </p:nvSpPr>
        <p:spPr>
          <a:xfrm>
            <a:off x="7196666" y="2285998"/>
            <a:ext cx="1896534" cy="1388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Add into histogram</a:t>
            </a:r>
            <a:endParaRPr lang="en-US" dirty="0"/>
          </a:p>
        </p:txBody>
      </p:sp>
      <p:sp>
        <p:nvSpPr>
          <p:cNvPr id="10" name="Right Arrow 9"/>
          <p:cNvSpPr/>
          <p:nvPr/>
        </p:nvSpPr>
        <p:spPr>
          <a:xfrm>
            <a:off x="3674533" y="2853262"/>
            <a:ext cx="457200" cy="254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502399" y="2853262"/>
            <a:ext cx="457200" cy="254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540933" y="4269841"/>
            <a:ext cx="7552267" cy="1391174"/>
            <a:chOff x="1540933" y="4269841"/>
            <a:chExt cx="7552267" cy="1391174"/>
          </a:xfrm>
        </p:grpSpPr>
        <p:sp>
          <p:nvSpPr>
            <p:cNvPr id="7" name="Rounded Rectangle 6"/>
            <p:cNvSpPr/>
            <p:nvPr/>
          </p:nvSpPr>
          <p:spPr>
            <a:xfrm>
              <a:off x="1540933" y="4269843"/>
              <a:ext cx="1896534" cy="1388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Convolution</a:t>
              </a:r>
              <a:endParaRPr lang="en-US"/>
            </a:p>
          </p:txBody>
        </p:sp>
        <p:sp>
          <p:nvSpPr>
            <p:cNvPr id="8" name="Rounded Rectangle 7"/>
            <p:cNvSpPr/>
            <p:nvPr/>
          </p:nvSpPr>
          <p:spPr>
            <a:xfrm>
              <a:off x="4368799" y="4272482"/>
              <a:ext cx="1896534" cy="1388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Pointwise Non-linearity</a:t>
              </a:r>
              <a:endParaRPr lang="en-US" dirty="0"/>
            </a:p>
          </p:txBody>
        </p:sp>
        <p:sp>
          <p:nvSpPr>
            <p:cNvPr id="9" name="Rounded Rectangle 8"/>
            <p:cNvSpPr/>
            <p:nvPr/>
          </p:nvSpPr>
          <p:spPr>
            <a:xfrm>
              <a:off x="7196666" y="4269841"/>
              <a:ext cx="1896534" cy="13885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Average pooling</a:t>
              </a:r>
              <a:endParaRPr lang="en-US" dirty="0"/>
            </a:p>
          </p:txBody>
        </p:sp>
        <p:sp>
          <p:nvSpPr>
            <p:cNvPr id="12" name="Right Arrow 11"/>
            <p:cNvSpPr/>
            <p:nvPr/>
          </p:nvSpPr>
          <p:spPr>
            <a:xfrm>
              <a:off x="6493932" y="4837105"/>
              <a:ext cx="457200" cy="254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683000" y="4814346"/>
              <a:ext cx="457200" cy="254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960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an image look like?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96838" y="1540700"/>
            <a:ext cx="4535468" cy="47808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30739022"/>
              </p:ext>
            </p:extLst>
          </p:nvPr>
        </p:nvGraphicFramePr>
        <p:xfrm>
          <a:off x="423794" y="2373098"/>
          <a:ext cx="2751550" cy="2061115"/>
        </p:xfrm>
        <a:graphic>
          <a:graphicData uri="http://schemas.openxmlformats.org/drawingml/2006/table">
            <a:tbl>
              <a:tblPr firstRow="1" bandRow="1">
                <a:tableStyleId>{5940675A-B579-460E-94D1-54222C63F5DA}</a:tableStyleId>
              </a:tblPr>
              <a:tblGrid>
                <a:gridCol w="550310"/>
                <a:gridCol w="550310"/>
                <a:gridCol w="550310"/>
                <a:gridCol w="550310"/>
                <a:gridCol w="550310"/>
              </a:tblGrid>
              <a:tr h="412223">
                <a:tc>
                  <a:txBody>
                    <a:bodyPr/>
                    <a:lstStyle/>
                    <a:p>
                      <a:r>
                        <a:rPr lang="en-US" dirty="0" smtClean="0"/>
                        <a:t>71</a:t>
                      </a:r>
                      <a:endParaRPr lang="en-US" dirty="0"/>
                    </a:p>
                  </a:txBody>
                  <a:tcPr/>
                </a:tc>
                <a:tc>
                  <a:txBody>
                    <a:bodyPr/>
                    <a:lstStyle/>
                    <a:p>
                      <a:r>
                        <a:rPr lang="en-US" dirty="0" smtClean="0"/>
                        <a:t>109</a:t>
                      </a:r>
                      <a:endParaRPr lang="en-US" dirty="0"/>
                    </a:p>
                  </a:txBody>
                  <a:tcPr/>
                </a:tc>
                <a:tc>
                  <a:txBody>
                    <a:bodyPr/>
                    <a:lstStyle/>
                    <a:p>
                      <a:r>
                        <a:rPr lang="en-US" dirty="0" smtClean="0"/>
                        <a:t>61</a:t>
                      </a:r>
                      <a:endParaRPr lang="en-US" dirty="0"/>
                    </a:p>
                  </a:txBody>
                  <a:tcPr/>
                </a:tc>
                <a:tc>
                  <a:txBody>
                    <a:bodyPr/>
                    <a:lstStyle/>
                    <a:p>
                      <a:r>
                        <a:rPr lang="en-US" dirty="0" smtClean="0"/>
                        <a:t>71</a:t>
                      </a:r>
                      <a:endParaRPr lang="en-US" dirty="0"/>
                    </a:p>
                  </a:txBody>
                  <a:tcPr/>
                </a:tc>
                <a:tc>
                  <a:txBody>
                    <a:bodyPr/>
                    <a:lstStyle/>
                    <a:p>
                      <a:r>
                        <a:rPr lang="en-US" dirty="0" smtClean="0"/>
                        <a:t>86</a:t>
                      </a:r>
                      <a:endParaRPr lang="en-US" dirty="0"/>
                    </a:p>
                  </a:txBody>
                  <a:tcPr/>
                </a:tc>
              </a:tr>
              <a:tr h="412223">
                <a:tc>
                  <a:txBody>
                    <a:bodyPr/>
                    <a:lstStyle/>
                    <a:p>
                      <a:r>
                        <a:rPr lang="en-US" dirty="0" smtClean="0"/>
                        <a:t>66</a:t>
                      </a:r>
                      <a:endParaRPr lang="en-US" dirty="0"/>
                    </a:p>
                  </a:txBody>
                  <a:tcPr/>
                </a:tc>
                <a:tc>
                  <a:txBody>
                    <a:bodyPr/>
                    <a:lstStyle/>
                    <a:p>
                      <a:r>
                        <a:rPr lang="en-US" dirty="0" smtClean="0"/>
                        <a:t>96</a:t>
                      </a:r>
                      <a:endParaRPr lang="en-US" dirty="0"/>
                    </a:p>
                  </a:txBody>
                  <a:tcPr/>
                </a:tc>
                <a:tc>
                  <a:txBody>
                    <a:bodyPr/>
                    <a:lstStyle/>
                    <a:p>
                      <a:r>
                        <a:rPr lang="en-US" dirty="0" smtClean="0"/>
                        <a:t>77</a:t>
                      </a:r>
                      <a:endParaRPr lang="en-US" dirty="0"/>
                    </a:p>
                  </a:txBody>
                  <a:tcPr/>
                </a:tc>
                <a:tc>
                  <a:txBody>
                    <a:bodyPr/>
                    <a:lstStyle/>
                    <a:p>
                      <a:r>
                        <a:rPr lang="en-US" dirty="0" smtClean="0"/>
                        <a:t>76</a:t>
                      </a:r>
                      <a:endParaRPr lang="en-US" dirty="0"/>
                    </a:p>
                  </a:txBody>
                  <a:tcPr/>
                </a:tc>
                <a:tc>
                  <a:txBody>
                    <a:bodyPr/>
                    <a:lstStyle/>
                    <a:p>
                      <a:r>
                        <a:rPr lang="en-US" dirty="0" smtClean="0"/>
                        <a:t>77</a:t>
                      </a:r>
                      <a:endParaRPr lang="en-US" dirty="0"/>
                    </a:p>
                  </a:txBody>
                  <a:tcPr/>
                </a:tc>
              </a:tr>
              <a:tr h="412223">
                <a:tc>
                  <a:txBody>
                    <a:bodyPr/>
                    <a:lstStyle/>
                    <a:p>
                      <a:r>
                        <a:rPr lang="en-US" dirty="0" smtClean="0"/>
                        <a:t>63</a:t>
                      </a:r>
                      <a:endParaRPr lang="en-US" dirty="0"/>
                    </a:p>
                  </a:txBody>
                  <a:tcPr/>
                </a:tc>
                <a:tc>
                  <a:txBody>
                    <a:bodyPr/>
                    <a:lstStyle/>
                    <a:p>
                      <a:r>
                        <a:rPr lang="en-US" dirty="0" smtClean="0"/>
                        <a:t>98</a:t>
                      </a:r>
                      <a:endParaRPr lang="en-US" dirty="0"/>
                    </a:p>
                  </a:txBody>
                  <a:tcPr/>
                </a:tc>
                <a:tc>
                  <a:txBody>
                    <a:bodyPr/>
                    <a:lstStyle/>
                    <a:p>
                      <a:r>
                        <a:rPr lang="en-US" dirty="0" smtClean="0"/>
                        <a:t>82</a:t>
                      </a:r>
                      <a:endParaRPr lang="en-US" dirty="0"/>
                    </a:p>
                  </a:txBody>
                  <a:tcPr>
                    <a:solidFill>
                      <a:srgbClr val="92D050"/>
                    </a:solidFill>
                  </a:tcPr>
                </a:tc>
                <a:tc>
                  <a:txBody>
                    <a:bodyPr/>
                    <a:lstStyle/>
                    <a:p>
                      <a:r>
                        <a:rPr lang="en-US" dirty="0" smtClean="0"/>
                        <a:t>79</a:t>
                      </a:r>
                      <a:endParaRPr lang="en-US" dirty="0"/>
                    </a:p>
                  </a:txBody>
                  <a:tcPr/>
                </a:tc>
                <a:tc>
                  <a:txBody>
                    <a:bodyPr/>
                    <a:lstStyle/>
                    <a:p>
                      <a:r>
                        <a:rPr lang="en-US" dirty="0" smtClean="0"/>
                        <a:t>64</a:t>
                      </a:r>
                      <a:endParaRPr lang="en-US" dirty="0"/>
                    </a:p>
                  </a:txBody>
                  <a:tcPr/>
                </a:tc>
              </a:tr>
              <a:tr h="412223">
                <a:tc>
                  <a:txBody>
                    <a:bodyPr/>
                    <a:lstStyle/>
                    <a:p>
                      <a:r>
                        <a:rPr lang="en-US" dirty="0" smtClean="0"/>
                        <a:t>65</a:t>
                      </a:r>
                      <a:endParaRPr lang="en-US" dirty="0"/>
                    </a:p>
                  </a:txBody>
                  <a:tcPr/>
                </a:tc>
                <a:tc>
                  <a:txBody>
                    <a:bodyPr/>
                    <a:lstStyle/>
                    <a:p>
                      <a:r>
                        <a:rPr lang="en-US" dirty="0" smtClean="0"/>
                        <a:t>105</a:t>
                      </a:r>
                      <a:endParaRPr lang="en-US" dirty="0"/>
                    </a:p>
                  </a:txBody>
                  <a:tcPr/>
                </a:tc>
                <a:tc>
                  <a:txBody>
                    <a:bodyPr/>
                    <a:lstStyle/>
                    <a:p>
                      <a:r>
                        <a:rPr lang="en-US" dirty="0" smtClean="0"/>
                        <a:t>73</a:t>
                      </a:r>
                      <a:endParaRPr lang="en-US" dirty="0"/>
                    </a:p>
                  </a:txBody>
                  <a:tcPr/>
                </a:tc>
                <a:tc>
                  <a:txBody>
                    <a:bodyPr/>
                    <a:lstStyle/>
                    <a:p>
                      <a:r>
                        <a:rPr lang="en-US" dirty="0" smtClean="0"/>
                        <a:t>92</a:t>
                      </a:r>
                      <a:endParaRPr lang="en-US" dirty="0"/>
                    </a:p>
                  </a:txBody>
                  <a:tcPr/>
                </a:tc>
                <a:tc>
                  <a:txBody>
                    <a:bodyPr/>
                    <a:lstStyle/>
                    <a:p>
                      <a:r>
                        <a:rPr lang="en-US" dirty="0" smtClean="0"/>
                        <a:t>83</a:t>
                      </a:r>
                      <a:endParaRPr lang="en-US" dirty="0"/>
                    </a:p>
                  </a:txBody>
                  <a:tcPr/>
                </a:tc>
              </a:tr>
              <a:tr h="412223">
                <a:tc>
                  <a:txBody>
                    <a:bodyPr/>
                    <a:lstStyle/>
                    <a:p>
                      <a:r>
                        <a:rPr lang="en-US" dirty="0" smtClean="0"/>
                        <a:t>90</a:t>
                      </a:r>
                      <a:endParaRPr lang="en-US" dirty="0"/>
                    </a:p>
                  </a:txBody>
                  <a:tcPr/>
                </a:tc>
                <a:tc>
                  <a:txBody>
                    <a:bodyPr/>
                    <a:lstStyle/>
                    <a:p>
                      <a:r>
                        <a:rPr lang="en-US" dirty="0" smtClean="0"/>
                        <a:t>107</a:t>
                      </a:r>
                      <a:endParaRPr lang="en-US" dirty="0"/>
                    </a:p>
                  </a:txBody>
                  <a:tcPr/>
                </a:tc>
                <a:tc>
                  <a:txBody>
                    <a:bodyPr/>
                    <a:lstStyle/>
                    <a:p>
                      <a:r>
                        <a:rPr lang="en-US" dirty="0" smtClean="0"/>
                        <a:t>80</a:t>
                      </a:r>
                      <a:endParaRPr lang="en-US" dirty="0"/>
                    </a:p>
                  </a:txBody>
                  <a:tcPr/>
                </a:tc>
                <a:tc>
                  <a:txBody>
                    <a:bodyPr/>
                    <a:lstStyle/>
                    <a:p>
                      <a:r>
                        <a:rPr lang="en-US" dirty="0" smtClean="0"/>
                        <a:t>96</a:t>
                      </a:r>
                      <a:endParaRPr lang="en-US" dirty="0"/>
                    </a:p>
                  </a:txBody>
                  <a:tcPr/>
                </a:tc>
                <a:tc>
                  <a:txBody>
                    <a:bodyPr/>
                    <a:lstStyle/>
                    <a:p>
                      <a:r>
                        <a:rPr lang="en-US" dirty="0" smtClean="0"/>
                        <a:t>113</a:t>
                      </a:r>
                      <a:endParaRPr lang="en-US" dirty="0"/>
                    </a:p>
                  </a:txBody>
                  <a:tcPr/>
                </a:tc>
              </a:tr>
            </a:tbl>
          </a:graphicData>
        </a:graphic>
      </p:graphicFrame>
      <p:sp>
        <p:nvSpPr>
          <p:cNvPr id="10" name="Freeform 9"/>
          <p:cNvSpPr/>
          <p:nvPr/>
        </p:nvSpPr>
        <p:spPr>
          <a:xfrm>
            <a:off x="438411" y="1528175"/>
            <a:ext cx="4809994" cy="839244"/>
          </a:xfrm>
          <a:custGeom>
            <a:avLst/>
            <a:gdLst>
              <a:gd name="connsiteX0" fmla="*/ 4559474 w 4809994"/>
              <a:gd name="connsiteY0" fmla="*/ 0 h 839244"/>
              <a:gd name="connsiteX1" fmla="*/ 0 w 4809994"/>
              <a:gd name="connsiteY1" fmla="*/ 826718 h 839244"/>
              <a:gd name="connsiteX2" fmla="*/ 2743200 w 4809994"/>
              <a:gd name="connsiteY2" fmla="*/ 839244 h 839244"/>
              <a:gd name="connsiteX3" fmla="*/ 4809994 w 4809994"/>
              <a:gd name="connsiteY3" fmla="*/ 0 h 839244"/>
              <a:gd name="connsiteX4" fmla="*/ 4559474 w 4809994"/>
              <a:gd name="connsiteY4" fmla="*/ 0 h 83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994" h="839244">
                <a:moveTo>
                  <a:pt x="4559474" y="0"/>
                </a:moveTo>
                <a:lnTo>
                  <a:pt x="0" y="826718"/>
                </a:lnTo>
                <a:lnTo>
                  <a:pt x="2743200" y="839244"/>
                </a:lnTo>
                <a:lnTo>
                  <a:pt x="4809994" y="0"/>
                </a:lnTo>
                <a:lnTo>
                  <a:pt x="4559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156559" y="1515649"/>
            <a:ext cx="2116899" cy="2931091"/>
          </a:xfrm>
          <a:custGeom>
            <a:avLst/>
            <a:gdLst>
              <a:gd name="connsiteX0" fmla="*/ 2116899 w 2116899"/>
              <a:gd name="connsiteY0" fmla="*/ 0 h 2931091"/>
              <a:gd name="connsiteX1" fmla="*/ 0 w 2116899"/>
              <a:gd name="connsiteY1" fmla="*/ 864296 h 2931091"/>
              <a:gd name="connsiteX2" fmla="*/ 12526 w 2116899"/>
              <a:gd name="connsiteY2" fmla="*/ 2931091 h 2931091"/>
              <a:gd name="connsiteX3" fmla="*/ 2116899 w 2116899"/>
              <a:gd name="connsiteY3" fmla="*/ 225469 h 2931091"/>
              <a:gd name="connsiteX4" fmla="*/ 2116899 w 2116899"/>
              <a:gd name="connsiteY4" fmla="*/ 0 h 293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99" h="2931091">
                <a:moveTo>
                  <a:pt x="2116899" y="0"/>
                </a:moveTo>
                <a:lnTo>
                  <a:pt x="0" y="864296"/>
                </a:lnTo>
                <a:cubicBezTo>
                  <a:pt x="4175" y="1553228"/>
                  <a:pt x="8351" y="2242159"/>
                  <a:pt x="12526" y="2931091"/>
                </a:cubicBezTo>
                <a:lnTo>
                  <a:pt x="2116899" y="225469"/>
                </a:lnTo>
                <a:lnTo>
                  <a:pt x="2116899" y="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5629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Foreshadowing modernity</a:t>
            </a:r>
            <a:endParaRPr lang="en-US" dirty="0"/>
          </a:p>
        </p:txBody>
      </p:sp>
      <p:grpSp>
        <p:nvGrpSpPr>
          <p:cNvPr id="5" name="Group 4"/>
          <p:cNvGrpSpPr/>
          <p:nvPr/>
        </p:nvGrpSpPr>
        <p:grpSpPr>
          <a:xfrm>
            <a:off x="1673900" y="2450899"/>
            <a:ext cx="8656823" cy="2192146"/>
            <a:chOff x="149899" y="2450899"/>
            <a:chExt cx="8656823" cy="2192146"/>
          </a:xfrm>
        </p:grpSpPr>
        <p:sp>
          <p:nvSpPr>
            <p:cNvPr id="6" name="Cube 5"/>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1524000" y="5903894"/>
            <a:ext cx="9144000" cy="954107"/>
          </a:xfrm>
          <a:prstGeom prst="rect">
            <a:avLst/>
          </a:prstGeom>
          <a:noFill/>
        </p:spPr>
        <p:txBody>
          <a:bodyPr wrap="square" rtlCol="0">
            <a:spAutoFit/>
          </a:bodyPr>
          <a:lstStyle/>
          <a:p>
            <a:pPr marL="228600" indent="-228600">
              <a:buFont typeface="+mj-lt"/>
              <a:buAutoNum type="arabicPeriod"/>
            </a:pPr>
            <a:r>
              <a:rPr lang="en-US" sz="1400" dirty="0"/>
              <a:t>Yann </a:t>
            </a:r>
            <a:r>
              <a:rPr lang="en-US" sz="1400" dirty="0" err="1"/>
              <a:t>LeCun</a:t>
            </a:r>
            <a:r>
              <a:rPr lang="en-US" sz="1400" dirty="0"/>
              <a:t>, Léon </a:t>
            </a:r>
            <a:r>
              <a:rPr lang="en-US" sz="1400" dirty="0" err="1"/>
              <a:t>Bottou</a:t>
            </a:r>
            <a:r>
              <a:rPr lang="en-US" sz="1400" dirty="0"/>
              <a:t>, </a:t>
            </a:r>
            <a:r>
              <a:rPr lang="en-US" sz="1400" dirty="0" err="1"/>
              <a:t>Yoshua</a:t>
            </a:r>
            <a:r>
              <a:rPr lang="en-US" sz="1400" dirty="0"/>
              <a:t> </a:t>
            </a:r>
            <a:r>
              <a:rPr lang="en-US" sz="1400" dirty="0" err="1"/>
              <a:t>Bengio</a:t>
            </a:r>
            <a:r>
              <a:rPr lang="en-US" sz="1400" dirty="0"/>
              <a:t>, and Patrick </a:t>
            </a:r>
            <a:r>
              <a:rPr lang="en-US" sz="1400" dirty="0" err="1"/>
              <a:t>Haffner</a:t>
            </a:r>
            <a:r>
              <a:rPr lang="en-US" sz="1400" dirty="0"/>
              <a:t>. Gradient-based learning applied to document recognition. </a:t>
            </a:r>
            <a:r>
              <a:rPr lang="en-US" sz="1400" i="1" dirty="0"/>
              <a:t>Proceedings of the IEEE</a:t>
            </a:r>
            <a:r>
              <a:rPr lang="en-US" sz="1400" dirty="0"/>
              <a:t> 86.11 (1998): 2278-2324.</a:t>
            </a:r>
          </a:p>
          <a:p>
            <a:pPr marL="228600" indent="-228600">
              <a:buFont typeface="+mj-lt"/>
              <a:buAutoNum type="arabicPeriod"/>
            </a:pPr>
            <a:r>
              <a:rPr lang="en-US" sz="1400" dirty="0"/>
              <a:t>Alex </a:t>
            </a:r>
            <a:r>
              <a:rPr lang="en-US" sz="1400" dirty="0" err="1"/>
              <a:t>Krizhevsky</a:t>
            </a:r>
            <a:r>
              <a:rPr lang="en-US" sz="1400" dirty="0"/>
              <a:t>, Ilya </a:t>
            </a:r>
            <a:r>
              <a:rPr lang="en-US" sz="1400" dirty="0" err="1"/>
              <a:t>Sutskever</a:t>
            </a:r>
            <a:r>
              <a:rPr lang="en-US" sz="1400" dirty="0"/>
              <a:t>, and Geoffrey E. Hinton. </a:t>
            </a:r>
            <a:r>
              <a:rPr lang="en-US" sz="1400" dirty="0" err="1"/>
              <a:t>Imagenet</a:t>
            </a:r>
            <a:r>
              <a:rPr lang="en-US" sz="1400" dirty="0"/>
              <a:t> classification with deep convolutional neural networks. In </a:t>
            </a:r>
            <a:r>
              <a:rPr lang="en-US" sz="1400" i="1" dirty="0"/>
              <a:t>NIPS</a:t>
            </a:r>
            <a:r>
              <a:rPr lang="en-US" sz="1400" dirty="0"/>
              <a:t> 2012.</a:t>
            </a:r>
          </a:p>
        </p:txBody>
      </p:sp>
      <p:sp>
        <p:nvSpPr>
          <p:cNvPr id="17" name="16-Point Star 16"/>
          <p:cNvSpPr/>
          <p:nvPr/>
        </p:nvSpPr>
        <p:spPr>
          <a:xfrm>
            <a:off x="6395805" y="1690688"/>
            <a:ext cx="4957996" cy="1482237"/>
          </a:xfrm>
          <a:prstGeom prst="star1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Convolutional Networks</a:t>
            </a:r>
            <a:endParaRPr lang="en-US" dirty="0">
              <a:solidFill>
                <a:schemeClr val="tx1"/>
              </a:solidFill>
            </a:endParaRPr>
          </a:p>
        </p:txBody>
      </p:sp>
    </p:spTree>
    <p:extLst>
      <p:ext uri="{BB962C8B-B14F-4D97-AF65-F5344CB8AC3E}">
        <p14:creationId xmlns:p14="http://schemas.microsoft.com/office/powerpoint/2010/main" val="13873974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correspondence for stereo</a:t>
            </a:r>
            <a:endParaRPr lang="en-US" dirty="0"/>
          </a:p>
        </p:txBody>
      </p:sp>
      <p:sp>
        <p:nvSpPr>
          <p:cNvPr id="3" name="Content Placeholder 2"/>
          <p:cNvSpPr>
            <a:spLocks noGrp="1"/>
          </p:cNvSpPr>
          <p:nvPr>
            <p:ph idx="1"/>
          </p:nvPr>
        </p:nvSpPr>
        <p:spPr/>
        <p:txBody>
          <a:bodyPr/>
          <a:lstStyle/>
          <a:p>
            <a:r>
              <a:rPr lang="en-US" dirty="0" smtClean="0"/>
              <a:t>Given two images:</a:t>
            </a:r>
          </a:p>
          <a:p>
            <a:pPr lvl="1"/>
            <a:r>
              <a:rPr lang="en-US" dirty="0" smtClean="0"/>
              <a:t>Detect </a:t>
            </a:r>
            <a:r>
              <a:rPr lang="en-US" dirty="0" err="1" smtClean="0"/>
              <a:t>keypoints</a:t>
            </a:r>
            <a:r>
              <a:rPr lang="en-US" dirty="0" smtClean="0"/>
              <a:t> in each image</a:t>
            </a:r>
          </a:p>
          <a:p>
            <a:pPr lvl="1"/>
            <a:r>
              <a:rPr lang="en-US" dirty="0" smtClean="0"/>
              <a:t>Use descriptor to compute similarities and match</a:t>
            </a:r>
          </a:p>
          <a:p>
            <a:pPr lvl="1"/>
            <a:r>
              <a:rPr lang="en-US" dirty="0" smtClean="0"/>
              <a:t>Use matched correspondences to estimate </a:t>
            </a:r>
            <a:r>
              <a:rPr lang="en-US" dirty="0" err="1" smtClean="0"/>
              <a:t>eg</a:t>
            </a:r>
            <a:r>
              <a:rPr lang="en-US" dirty="0" smtClean="0"/>
              <a:t>., F, E, R, t, 3D points </a:t>
            </a:r>
            <a:r>
              <a:rPr lang="en-US" dirty="0" err="1" smtClean="0"/>
              <a:t>etc</a:t>
            </a:r>
            <a:r>
              <a:rPr lang="mr-IN" dirty="0" smtClean="0"/>
              <a:t>…</a:t>
            </a:r>
            <a:endParaRPr lang="en-US" dirty="0"/>
          </a:p>
        </p:txBody>
      </p:sp>
    </p:spTree>
    <p:extLst>
      <p:ext uri="{BB962C8B-B14F-4D97-AF65-F5344CB8AC3E}">
        <p14:creationId xmlns:p14="http://schemas.microsoft.com/office/powerpoint/2010/main" val="14334922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Outliers</a:t>
            </a:r>
          </a:p>
        </p:txBody>
      </p:sp>
      <p:pic>
        <p:nvPicPr>
          <p:cNvPr id="4" name="Picture 2"/>
          <p:cNvPicPr>
            <a:picLocks noChangeAspect="1" noChangeArrowheads="1"/>
          </p:cNvPicPr>
          <p:nvPr/>
        </p:nvPicPr>
        <p:blipFill>
          <a:blip r:embed="rId2" cstate="print"/>
          <a:srcRect/>
          <a:stretch>
            <a:fillRect/>
          </a:stretch>
        </p:blipFill>
        <p:spPr bwMode="auto">
          <a:xfrm>
            <a:off x="1219200" y="1828800"/>
            <a:ext cx="8951496" cy="4114800"/>
          </a:xfrm>
          <a:prstGeom prst="rect">
            <a:avLst/>
          </a:prstGeom>
          <a:noFill/>
          <a:ln w="9525">
            <a:noFill/>
            <a:miter lim="800000"/>
            <a:headEnd/>
            <a:tailEnd/>
          </a:ln>
        </p:spPr>
      </p:pic>
      <p:sp>
        <p:nvSpPr>
          <p:cNvPr id="5" name="Oval 4"/>
          <p:cNvSpPr/>
          <p:nvPr/>
        </p:nvSpPr>
        <p:spPr>
          <a:xfrm>
            <a:off x="9556596" y="1719147"/>
            <a:ext cx="501804" cy="501804"/>
          </a:xfrm>
          <a:prstGeom prst="ellipse">
            <a:avLst/>
          </a:prstGeom>
          <a:noFill/>
          <a:ln w="57150">
            <a:solidFill>
              <a:srgbClr val="FF0000"/>
            </a:solidFill>
          </a:ln>
          <a:effectLst>
            <a:outerShdw blurRad="63500" sx="107000" sy="107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045498" y="4287645"/>
            <a:ext cx="501804" cy="501804"/>
          </a:xfrm>
          <a:prstGeom prst="ellipse">
            <a:avLst/>
          </a:prstGeom>
          <a:noFill/>
          <a:ln w="57150">
            <a:solidFill>
              <a:srgbClr val="FF0000"/>
            </a:solidFill>
          </a:ln>
          <a:effectLst>
            <a:outerShdw blurRad="63500" sx="107000" sy="107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8458200" y="1371600"/>
            <a:ext cx="1128132" cy="434898"/>
          </a:xfrm>
          <a:prstGeom prst="straightConnector1">
            <a:avLst/>
          </a:prstGeom>
          <a:noFill/>
          <a:ln w="57150">
            <a:solidFill>
              <a:srgbClr val="FF0000"/>
            </a:solidFill>
            <a:tailEnd type="triangle"/>
          </a:ln>
          <a:effectLst>
            <a:outerShdw blurRad="63500" sx="107000" sy="107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p:cNvCxnSpPr/>
          <p:nvPr/>
        </p:nvCxnSpPr>
        <p:spPr>
          <a:xfrm rot="16200000" flipH="1">
            <a:off x="7394186" y="2435614"/>
            <a:ext cx="2910472" cy="782443"/>
          </a:xfrm>
          <a:prstGeom prst="straightConnector1">
            <a:avLst/>
          </a:prstGeom>
          <a:noFill/>
          <a:ln w="57150">
            <a:solidFill>
              <a:srgbClr val="FF0000"/>
            </a:solidFill>
            <a:tailEnd type="triangle"/>
          </a:ln>
          <a:effectLst>
            <a:outerShdw blurRad="63500" sx="101000" sy="10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cxnSp>
      <p:sp>
        <p:nvSpPr>
          <p:cNvPr id="13" name="TextBox 12"/>
          <p:cNvSpPr txBox="1"/>
          <p:nvPr/>
        </p:nvSpPr>
        <p:spPr>
          <a:xfrm>
            <a:off x="7848601" y="971490"/>
            <a:ext cx="994247" cy="400110"/>
          </a:xfrm>
          <a:prstGeom prst="rect">
            <a:avLst/>
          </a:prstGeom>
          <a:noFill/>
        </p:spPr>
        <p:txBody>
          <a:bodyPr wrap="none" rtlCol="0">
            <a:spAutoFit/>
          </a:bodyPr>
          <a:lstStyle/>
          <a:p>
            <a:r>
              <a:rPr lang="en-US" sz="2000" b="1" dirty="0"/>
              <a:t>outliers</a:t>
            </a:r>
          </a:p>
        </p:txBody>
      </p:sp>
      <p:sp>
        <p:nvSpPr>
          <p:cNvPr id="9" name="Oval 8"/>
          <p:cNvSpPr/>
          <p:nvPr/>
        </p:nvSpPr>
        <p:spPr>
          <a:xfrm>
            <a:off x="7620000" y="3124200"/>
            <a:ext cx="1219200" cy="2743200"/>
          </a:xfrm>
          <a:prstGeom prst="ellipse">
            <a:avLst/>
          </a:prstGeom>
          <a:noFill/>
          <a:ln w="57150">
            <a:solidFill>
              <a:srgbClr val="00FF00"/>
            </a:solidFill>
          </a:ln>
          <a:effectLst>
            <a:outerShdw blurRad="63500" sx="107000" sy="107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70260" y="5772090"/>
            <a:ext cx="830740" cy="400110"/>
          </a:xfrm>
          <a:prstGeom prst="rect">
            <a:avLst/>
          </a:prstGeom>
          <a:noFill/>
        </p:spPr>
        <p:txBody>
          <a:bodyPr wrap="none" rtlCol="0">
            <a:spAutoFit/>
          </a:bodyPr>
          <a:lstStyle/>
          <a:p>
            <a:r>
              <a:rPr lang="en-US" sz="2000" b="1" dirty="0"/>
              <a:t>inliers</a:t>
            </a:r>
          </a:p>
        </p:txBody>
      </p:sp>
      <p:sp>
        <p:nvSpPr>
          <p:cNvPr id="3" name="TextBox 2"/>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1570662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p:bldP spid="9"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Robustness</a:t>
            </a:r>
          </a:p>
        </p:txBody>
      </p:sp>
      <p:sp>
        <p:nvSpPr>
          <p:cNvPr id="3" name="Content Placeholder 2"/>
          <p:cNvSpPr>
            <a:spLocks noGrp="1"/>
          </p:cNvSpPr>
          <p:nvPr>
            <p:ph idx="1"/>
          </p:nvPr>
        </p:nvSpPr>
        <p:spPr>
          <a:xfrm>
            <a:off x="1981200" y="1371600"/>
            <a:ext cx="8229600" cy="5486400"/>
          </a:xfrm>
        </p:spPr>
        <p:txBody>
          <a:bodyPr>
            <a:normAutofit lnSpcReduction="10000"/>
          </a:bodyPr>
          <a:lstStyle/>
          <a:p>
            <a:r>
              <a:rPr lang="en-US" dirty="0"/>
              <a:t>Let’s consider a simpler example… linear regression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smtClean="0"/>
          </a:p>
          <a:p>
            <a:endParaRPr lang="en-US" dirty="0"/>
          </a:p>
          <a:p>
            <a:r>
              <a:rPr lang="en-US" dirty="0" smtClean="0"/>
              <a:t>How </a:t>
            </a:r>
            <a:r>
              <a:rPr lang="en-US" dirty="0"/>
              <a:t>can we fix this?</a:t>
            </a:r>
          </a:p>
        </p:txBody>
      </p:sp>
      <p:pic>
        <p:nvPicPr>
          <p:cNvPr id="373762" name="Picture 2"/>
          <p:cNvPicPr>
            <a:picLocks noChangeAspect="1" noChangeArrowheads="1"/>
          </p:cNvPicPr>
          <p:nvPr/>
        </p:nvPicPr>
        <p:blipFill>
          <a:blip r:embed="rId2" cstate="print"/>
          <a:srcRect/>
          <a:stretch>
            <a:fillRect/>
          </a:stretch>
        </p:blipFill>
        <p:spPr bwMode="auto">
          <a:xfrm>
            <a:off x="2286000" y="2362200"/>
            <a:ext cx="3352800" cy="3352800"/>
          </a:xfrm>
          <a:prstGeom prst="rect">
            <a:avLst/>
          </a:prstGeom>
          <a:noFill/>
          <a:ln w="9525">
            <a:solidFill>
              <a:schemeClr val="tx1"/>
            </a:solidFill>
            <a:miter lim="800000"/>
            <a:headEnd/>
            <a:tailEnd/>
          </a:ln>
          <a:effectLst>
            <a:outerShdw blurRad="101600" dist="76200" dir="2700000" algn="tl" rotWithShape="0">
              <a:prstClr val="black">
                <a:alpha val="40000"/>
              </a:prstClr>
            </a:outerShdw>
          </a:effectLst>
        </p:spPr>
      </p:pic>
      <p:sp>
        <p:nvSpPr>
          <p:cNvPr id="5" name="Rectangle 4"/>
          <p:cNvSpPr/>
          <p:nvPr/>
        </p:nvSpPr>
        <p:spPr>
          <a:xfrm>
            <a:off x="2104854" y="5791200"/>
            <a:ext cx="3759171" cy="369332"/>
          </a:xfrm>
          <a:prstGeom prst="rect">
            <a:avLst/>
          </a:prstGeom>
        </p:spPr>
        <p:txBody>
          <a:bodyPr wrap="none">
            <a:spAutoFit/>
          </a:bodyPr>
          <a:lstStyle/>
          <a:p>
            <a:r>
              <a:rPr lang="en-US" dirty="0"/>
              <a:t>Problem: Fit a line to these </a:t>
            </a:r>
            <a:r>
              <a:rPr lang="en-US" dirty="0" err="1"/>
              <a:t>datapoints</a:t>
            </a: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6553200" y="2362200"/>
            <a:ext cx="3352800" cy="3352800"/>
          </a:xfrm>
          <a:prstGeom prst="rect">
            <a:avLst/>
          </a:prstGeom>
          <a:noFill/>
          <a:ln w="9525">
            <a:solidFill>
              <a:schemeClr val="tx1"/>
            </a:solidFill>
            <a:miter lim="800000"/>
            <a:headEnd/>
            <a:tailEnd/>
          </a:ln>
          <a:effectLst>
            <a:outerShdw blurRad="101600" dist="76200" dir="2700000" algn="tl" rotWithShape="0">
              <a:prstClr val="black">
                <a:alpha val="40000"/>
              </a:prstClr>
            </a:outerShdw>
          </a:effectLst>
        </p:spPr>
      </p:pic>
      <p:sp>
        <p:nvSpPr>
          <p:cNvPr id="7" name="Right Arrow 6"/>
          <p:cNvSpPr/>
          <p:nvPr/>
        </p:nvSpPr>
        <p:spPr>
          <a:xfrm>
            <a:off x="5867400" y="3810000"/>
            <a:ext cx="457200" cy="533400"/>
          </a:xfrm>
          <a:prstGeom prst="rightArrow">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6705600" y="3657600"/>
            <a:ext cx="3048000" cy="533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38854" y="5791200"/>
            <a:ext cx="1705147" cy="369332"/>
          </a:xfrm>
          <a:prstGeom prst="rect">
            <a:avLst/>
          </a:prstGeom>
        </p:spPr>
        <p:txBody>
          <a:bodyPr wrap="none">
            <a:spAutoFit/>
          </a:bodyPr>
          <a:lstStyle/>
          <a:p>
            <a:r>
              <a:rPr lang="en-US"/>
              <a:t>Least squares fit</a:t>
            </a:r>
            <a:endParaRPr lang="en-US" dirty="0"/>
          </a:p>
        </p:txBody>
      </p:sp>
      <p:sp>
        <p:nvSpPr>
          <p:cNvPr id="10" name="TextBox 9"/>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91146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762"/>
                                        </p:tgtEl>
                                        <p:attrNameLst>
                                          <p:attrName>style.visibility</p:attrName>
                                        </p:attrNameLst>
                                      </p:cBhvr>
                                      <p:to>
                                        <p:strVal val="visible"/>
                                      </p:to>
                                    </p:set>
                                    <p:animEffect transition="in" filter="fade">
                                      <p:cBhvr>
                                        <p:cTn id="7" dur="500"/>
                                        <p:tgtEl>
                                          <p:spTgt spid="3737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a:t>
            </a:r>
          </a:p>
        </p:txBody>
      </p:sp>
      <p:sp>
        <p:nvSpPr>
          <p:cNvPr id="3" name="Content Placeholder 2"/>
          <p:cNvSpPr>
            <a:spLocks noGrp="1"/>
          </p:cNvSpPr>
          <p:nvPr>
            <p:ph idx="1"/>
          </p:nvPr>
        </p:nvSpPr>
        <p:spPr/>
        <p:txBody>
          <a:bodyPr/>
          <a:lstStyle/>
          <a:p>
            <a:r>
              <a:rPr lang="en-US" dirty="0"/>
              <a:t>Given a hypothesized line</a:t>
            </a:r>
          </a:p>
          <a:p>
            <a:r>
              <a:rPr lang="en-US" dirty="0"/>
              <a:t>Count the number of points that “agree” with the line</a:t>
            </a:r>
          </a:p>
          <a:p>
            <a:pPr lvl="1"/>
            <a:r>
              <a:rPr lang="en-US" dirty="0"/>
              <a:t>“Agree” = within a small distance of the line</a:t>
            </a:r>
          </a:p>
          <a:p>
            <a:pPr lvl="1"/>
            <a:r>
              <a:rPr lang="en-US" dirty="0"/>
              <a:t>I.e., the </a:t>
            </a:r>
            <a:r>
              <a:rPr lang="en-US" b="1" dirty="0"/>
              <a:t>inliers </a:t>
            </a:r>
            <a:r>
              <a:rPr lang="en-US" dirty="0"/>
              <a:t>to that line</a:t>
            </a:r>
          </a:p>
          <a:p>
            <a:pPr lvl="1">
              <a:buNone/>
            </a:pPr>
            <a:endParaRPr lang="en-US" dirty="0"/>
          </a:p>
          <a:p>
            <a:r>
              <a:rPr lang="en-US" dirty="0"/>
              <a:t>For all possible lines, select the one with the largest number of inliers</a:t>
            </a:r>
          </a:p>
        </p:txBody>
      </p:sp>
      <p:sp>
        <p:nvSpPr>
          <p:cNvPr id="4" name="TextBox 3"/>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740309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inliers</a:t>
            </a:r>
          </a:p>
        </p:txBody>
      </p:sp>
      <p:sp>
        <p:nvSpPr>
          <p:cNvPr id="7" name="Rectangle 6"/>
          <p:cNvSpPr/>
          <p:nvPr/>
        </p:nvSpPr>
        <p:spPr>
          <a:xfrm>
            <a:off x="3962400" y="1676400"/>
            <a:ext cx="4267200" cy="4267200"/>
          </a:xfrm>
          <a:prstGeom prst="rect">
            <a:avLst/>
          </a:prstGeom>
          <a:solidFill>
            <a:schemeClr val="bg1"/>
          </a:solidFill>
          <a:ln>
            <a:solidFill>
              <a:schemeClr val="tx1"/>
            </a:solid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953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054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8200" y="4572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768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72000" y="4800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19600" y="4953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78086" y="5181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91000" y="5410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19600" y="5105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53000" y="4114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57800" y="3886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0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102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562600" y="3276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7400" y="3124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19800" y="2895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43600" y="2667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84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00800" y="219891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629400" y="1981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24600"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91200" y="4419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324600" y="4876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3657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781800" y="3429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629400" y="3048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72200" y="3352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7912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484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705600" y="4572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1628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620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162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315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848600" y="4800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340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9530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48200" y="2971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768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0292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562600" y="2286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191000" y="2895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4958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648200" y="2286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2009133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inliers</a:t>
            </a:r>
          </a:p>
        </p:txBody>
      </p:sp>
      <p:sp>
        <p:nvSpPr>
          <p:cNvPr id="7" name="Rectangle 6"/>
          <p:cNvSpPr/>
          <p:nvPr/>
        </p:nvSpPr>
        <p:spPr>
          <a:xfrm>
            <a:off x="3962400" y="1676400"/>
            <a:ext cx="4267200" cy="4267200"/>
          </a:xfrm>
          <a:prstGeom prst="rect">
            <a:avLst/>
          </a:prstGeom>
          <a:solidFill>
            <a:schemeClr val="bg1"/>
          </a:solidFill>
          <a:ln>
            <a:solidFill>
              <a:schemeClr val="tx1"/>
            </a:solid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953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054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8200" y="4572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768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72000" y="4800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19600" y="4953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78086" y="5181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91000" y="5410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19600" y="5105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53000" y="4114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57800" y="3886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0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505200" y="2057400"/>
            <a:ext cx="4953000" cy="304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4102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562600" y="3276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7400" y="3124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19800" y="2895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43600" y="2667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84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00800" y="219891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629400" y="1981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24600"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91200" y="4419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324600" y="4876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3657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781800" y="3429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629400" y="3048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72200" y="3352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7912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484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705600" y="4572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1628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620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162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315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848600" y="4800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340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9530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48200" y="2971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768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0292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562600" y="2286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191000" y="2895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4958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648200" y="2286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320694" y="6019800"/>
            <a:ext cx="1461106" cy="523220"/>
          </a:xfrm>
          <a:prstGeom prst="rect">
            <a:avLst/>
          </a:prstGeom>
          <a:noFill/>
        </p:spPr>
        <p:txBody>
          <a:bodyPr wrap="none" rtlCol="0">
            <a:spAutoFit/>
          </a:bodyPr>
          <a:lstStyle/>
          <a:p>
            <a:r>
              <a:rPr lang="en-US" sz="2800" b="1" dirty="0"/>
              <a:t>Inliers: 3</a:t>
            </a:r>
          </a:p>
        </p:txBody>
      </p:sp>
      <p:sp>
        <p:nvSpPr>
          <p:cNvPr id="57" name="TextBox 56"/>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480339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3"/>
                                        </p:tgtEl>
                                      </p:cBhvr>
                                      <p:by x="150000" y="150000"/>
                                    </p:animScale>
                                  </p:childTnLst>
                                </p:cTn>
                              </p:par>
                              <p:par>
                                <p:cTn id="7" presetID="6" presetClass="emph" presetSubtype="0" fill="hold" grpId="0" nodeType="withEffect">
                                  <p:stCondLst>
                                    <p:cond delay="0"/>
                                  </p:stCondLst>
                                  <p:childTnLst>
                                    <p:animScale>
                                      <p:cBhvr>
                                        <p:cTn id="8" dur="500" fill="hold"/>
                                        <p:tgtEl>
                                          <p:spTgt spid="47"/>
                                        </p:tgtEl>
                                      </p:cBhvr>
                                      <p:by x="150000" y="150000"/>
                                    </p:animScale>
                                  </p:childTnLst>
                                </p:cTn>
                              </p:par>
                              <p:par>
                                <p:cTn id="9" presetID="6" presetClass="emph" presetSubtype="0" fill="hold" grpId="0" nodeType="withEffect">
                                  <p:stCondLst>
                                    <p:cond delay="0"/>
                                  </p:stCondLst>
                                  <p:childTnLst>
                                    <p:animScale>
                                      <p:cBhvr>
                                        <p:cTn id="10" dur="500" fill="hold"/>
                                        <p:tgtEl>
                                          <p:spTgt spid="55"/>
                                        </p:tgtEl>
                                      </p:cBhvr>
                                      <p:by x="150000" y="150000"/>
                                    </p:animScale>
                                  </p:childTnLst>
                                </p:cTn>
                              </p:par>
                              <p:par>
                                <p:cTn id="11" presetID="19" presetClass="emph" presetSubtype="0" fill="hold" grpId="1" nodeType="withEffect">
                                  <p:stCondLst>
                                    <p:cond delay="0"/>
                                  </p:stCondLst>
                                  <p:childTnLst>
                                    <p:animClr clrSpc="rgb" dir="cw">
                                      <p:cBhvr override="childStyle">
                                        <p:cTn id="12" dur="500" fill="hold"/>
                                        <p:tgtEl>
                                          <p:spTgt spid="55"/>
                                        </p:tgtEl>
                                        <p:attrNameLst>
                                          <p:attrName>style.color</p:attrName>
                                        </p:attrNameLst>
                                      </p:cBhvr>
                                      <p:to>
                                        <a:srgbClr val="00FF00"/>
                                      </p:to>
                                    </p:animClr>
                                    <p:animClr clrSpc="rgb" dir="cw">
                                      <p:cBhvr>
                                        <p:cTn id="13" dur="500" fill="hold"/>
                                        <p:tgtEl>
                                          <p:spTgt spid="55"/>
                                        </p:tgtEl>
                                        <p:attrNameLst>
                                          <p:attrName>fillcolor</p:attrName>
                                        </p:attrNameLst>
                                      </p:cBhvr>
                                      <p:to>
                                        <a:srgbClr val="00FF00"/>
                                      </p:to>
                                    </p:animClr>
                                    <p:set>
                                      <p:cBhvr>
                                        <p:cTn id="14" dur="500" fill="hold"/>
                                        <p:tgtEl>
                                          <p:spTgt spid="55"/>
                                        </p:tgtEl>
                                        <p:attrNameLst>
                                          <p:attrName>fill.type</p:attrName>
                                        </p:attrNameLst>
                                      </p:cBhvr>
                                      <p:to>
                                        <p:strVal val="solid"/>
                                      </p:to>
                                    </p:set>
                                    <p:set>
                                      <p:cBhvr>
                                        <p:cTn id="15" dur="500" fill="hold"/>
                                        <p:tgtEl>
                                          <p:spTgt spid="55"/>
                                        </p:tgtEl>
                                        <p:attrNameLst>
                                          <p:attrName>fill.on</p:attrName>
                                        </p:attrNameLst>
                                      </p:cBhvr>
                                      <p:to>
                                        <p:strVal val="true"/>
                                      </p:to>
                                    </p:set>
                                  </p:childTnLst>
                                </p:cTn>
                              </p:par>
                              <p:par>
                                <p:cTn id="16" presetID="19" presetClass="emph" presetSubtype="0" fill="hold" grpId="1" nodeType="withEffect">
                                  <p:stCondLst>
                                    <p:cond delay="0"/>
                                  </p:stCondLst>
                                  <p:childTnLst>
                                    <p:animClr clrSpc="rgb" dir="cw">
                                      <p:cBhvr override="childStyle">
                                        <p:cTn id="17" dur="500" fill="hold"/>
                                        <p:tgtEl>
                                          <p:spTgt spid="23"/>
                                        </p:tgtEl>
                                        <p:attrNameLst>
                                          <p:attrName>style.color</p:attrName>
                                        </p:attrNameLst>
                                      </p:cBhvr>
                                      <p:to>
                                        <a:srgbClr val="00FF00"/>
                                      </p:to>
                                    </p:animClr>
                                    <p:animClr clrSpc="rgb" dir="cw">
                                      <p:cBhvr>
                                        <p:cTn id="18" dur="500" fill="hold"/>
                                        <p:tgtEl>
                                          <p:spTgt spid="23"/>
                                        </p:tgtEl>
                                        <p:attrNameLst>
                                          <p:attrName>fillcolor</p:attrName>
                                        </p:attrNameLst>
                                      </p:cBhvr>
                                      <p:to>
                                        <a:srgbClr val="00FF00"/>
                                      </p:to>
                                    </p:animClr>
                                    <p:set>
                                      <p:cBhvr>
                                        <p:cTn id="19" dur="500" fill="hold"/>
                                        <p:tgtEl>
                                          <p:spTgt spid="23"/>
                                        </p:tgtEl>
                                        <p:attrNameLst>
                                          <p:attrName>fill.type</p:attrName>
                                        </p:attrNameLst>
                                      </p:cBhvr>
                                      <p:to>
                                        <p:strVal val="solid"/>
                                      </p:to>
                                    </p:set>
                                    <p:set>
                                      <p:cBhvr>
                                        <p:cTn id="20" dur="500" fill="hold"/>
                                        <p:tgtEl>
                                          <p:spTgt spid="23"/>
                                        </p:tgtEl>
                                        <p:attrNameLst>
                                          <p:attrName>fill.on</p:attrName>
                                        </p:attrNameLst>
                                      </p:cBhvr>
                                      <p:to>
                                        <p:strVal val="true"/>
                                      </p:to>
                                    </p:set>
                                  </p:childTnLst>
                                </p:cTn>
                              </p:par>
                              <p:par>
                                <p:cTn id="21" presetID="19" presetClass="emph" presetSubtype="0" fill="hold" grpId="1" nodeType="withEffect">
                                  <p:stCondLst>
                                    <p:cond delay="0"/>
                                  </p:stCondLst>
                                  <p:childTnLst>
                                    <p:animClr clrSpc="rgb" dir="cw">
                                      <p:cBhvr override="childStyle">
                                        <p:cTn id="22" dur="500" fill="hold"/>
                                        <p:tgtEl>
                                          <p:spTgt spid="47"/>
                                        </p:tgtEl>
                                        <p:attrNameLst>
                                          <p:attrName>style.color</p:attrName>
                                        </p:attrNameLst>
                                      </p:cBhvr>
                                      <p:to>
                                        <a:srgbClr val="00FF00"/>
                                      </p:to>
                                    </p:animClr>
                                    <p:animClr clrSpc="rgb" dir="cw">
                                      <p:cBhvr>
                                        <p:cTn id="23" dur="500" fill="hold"/>
                                        <p:tgtEl>
                                          <p:spTgt spid="47"/>
                                        </p:tgtEl>
                                        <p:attrNameLst>
                                          <p:attrName>fillcolor</p:attrName>
                                        </p:attrNameLst>
                                      </p:cBhvr>
                                      <p:to>
                                        <a:srgbClr val="00FF00"/>
                                      </p:to>
                                    </p:animClr>
                                    <p:set>
                                      <p:cBhvr>
                                        <p:cTn id="24" dur="500" fill="hold"/>
                                        <p:tgtEl>
                                          <p:spTgt spid="47"/>
                                        </p:tgtEl>
                                        <p:attrNameLst>
                                          <p:attrName>fill.type</p:attrName>
                                        </p:attrNameLst>
                                      </p:cBhvr>
                                      <p:to>
                                        <p:strVal val="solid"/>
                                      </p:to>
                                    </p:set>
                                    <p:set>
                                      <p:cBhvr>
                                        <p:cTn id="25" dur="500" fill="hold"/>
                                        <p:tgtEl>
                                          <p:spTgt spid="47"/>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7" grpId="0" animBg="1"/>
      <p:bldP spid="47" grpId="1" animBg="1"/>
      <p:bldP spid="55" grpId="0" animBg="1"/>
      <p:bldP spid="55" grpId="1" animBg="1"/>
      <p:bldP spid="5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inliers</a:t>
            </a:r>
          </a:p>
        </p:txBody>
      </p:sp>
      <p:sp>
        <p:nvSpPr>
          <p:cNvPr id="7" name="Rectangle 6"/>
          <p:cNvSpPr/>
          <p:nvPr/>
        </p:nvSpPr>
        <p:spPr>
          <a:xfrm>
            <a:off x="3962400" y="1676400"/>
            <a:ext cx="4267200" cy="4267200"/>
          </a:xfrm>
          <a:prstGeom prst="rect">
            <a:avLst/>
          </a:prstGeom>
          <a:solidFill>
            <a:schemeClr val="bg1"/>
          </a:solidFill>
          <a:ln>
            <a:solidFill>
              <a:schemeClr val="tx1"/>
            </a:solid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5400000" flipH="1" flipV="1">
            <a:off x="2993922" y="2140974"/>
            <a:ext cx="4756356" cy="32766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953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054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8200" y="4572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768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72000" y="4800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19600" y="4953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78086" y="5181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91000" y="5410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19600" y="5105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53000" y="4114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57800" y="3886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0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102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562600" y="3276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67400" y="3124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19800" y="2895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43600" y="2667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84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00800" y="219891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629400" y="1981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781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24600"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172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477000" y="3886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3657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781800" y="3429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629400" y="3048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72200" y="3352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7912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484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705600" y="4572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162800" y="4495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620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162800"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315200" y="3733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848600" y="4800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340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105400" y="3048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48200" y="2971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768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029200" y="2514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572000" y="2438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191000" y="2895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495800" y="2743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648200" y="2286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320694" y="6019800"/>
            <a:ext cx="1643848" cy="523220"/>
          </a:xfrm>
          <a:prstGeom prst="rect">
            <a:avLst/>
          </a:prstGeom>
          <a:noFill/>
        </p:spPr>
        <p:txBody>
          <a:bodyPr wrap="none" rtlCol="0">
            <a:spAutoFit/>
          </a:bodyPr>
          <a:lstStyle/>
          <a:p>
            <a:r>
              <a:rPr lang="en-US" sz="2800" b="1" dirty="0"/>
              <a:t>Inliers: 20</a:t>
            </a:r>
          </a:p>
        </p:txBody>
      </p:sp>
      <p:sp>
        <p:nvSpPr>
          <p:cNvPr id="57" name="TextBox 56"/>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679434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15"/>
                                        </p:tgtEl>
                                      </p:cBhvr>
                                      <p:by x="150000" y="150000"/>
                                    </p:animScale>
                                  </p:childTnLst>
                                </p:cTn>
                              </p:par>
                              <p:par>
                                <p:cTn id="7" presetID="6" presetClass="emph" presetSubtype="0" fill="hold" grpId="0" nodeType="withEffect">
                                  <p:stCondLst>
                                    <p:cond delay="0"/>
                                  </p:stCondLst>
                                  <p:childTnLst>
                                    <p:animScale>
                                      <p:cBhvr>
                                        <p:cTn id="8" dur="500" fill="hold"/>
                                        <p:tgtEl>
                                          <p:spTgt spid="14"/>
                                        </p:tgtEl>
                                      </p:cBhvr>
                                      <p:by x="150000" y="150000"/>
                                    </p:animScale>
                                  </p:childTnLst>
                                </p:cTn>
                              </p:par>
                              <p:par>
                                <p:cTn id="9" presetID="6" presetClass="emph" presetSubtype="0" fill="hold" grpId="0" nodeType="withEffect">
                                  <p:stCondLst>
                                    <p:cond delay="0"/>
                                  </p:stCondLst>
                                  <p:childTnLst>
                                    <p:animScale>
                                      <p:cBhvr>
                                        <p:cTn id="10" dur="500" fill="hold"/>
                                        <p:tgtEl>
                                          <p:spTgt spid="16"/>
                                        </p:tgtEl>
                                      </p:cBhvr>
                                      <p:by x="150000" y="150000"/>
                                    </p:animScale>
                                  </p:childTnLst>
                                </p:cTn>
                              </p:par>
                              <p:par>
                                <p:cTn id="11" presetID="6" presetClass="emph" presetSubtype="0" fill="hold" grpId="0" nodeType="withEffect">
                                  <p:stCondLst>
                                    <p:cond delay="0"/>
                                  </p:stCondLst>
                                  <p:childTnLst>
                                    <p:animScale>
                                      <p:cBhvr>
                                        <p:cTn id="12" dur="500" fill="hold"/>
                                        <p:tgtEl>
                                          <p:spTgt spid="13"/>
                                        </p:tgtEl>
                                      </p:cBhvr>
                                      <p:by x="150000" y="150000"/>
                                    </p:animScale>
                                  </p:childTnLst>
                                </p:cTn>
                              </p:par>
                              <p:par>
                                <p:cTn id="13" presetID="6" presetClass="emph" presetSubtype="0" fill="hold" grpId="0" nodeType="withEffect">
                                  <p:stCondLst>
                                    <p:cond delay="0"/>
                                  </p:stCondLst>
                                  <p:childTnLst>
                                    <p:animScale>
                                      <p:cBhvr>
                                        <p:cTn id="14" dur="500" fill="hold"/>
                                        <p:tgtEl>
                                          <p:spTgt spid="12"/>
                                        </p:tgtEl>
                                      </p:cBhvr>
                                      <p:by x="150000" y="150000"/>
                                    </p:animScale>
                                  </p:childTnLst>
                                </p:cTn>
                              </p:par>
                              <p:par>
                                <p:cTn id="15" presetID="6" presetClass="emph" presetSubtype="0" fill="hold" grpId="0" nodeType="withEffect">
                                  <p:stCondLst>
                                    <p:cond delay="0"/>
                                  </p:stCondLst>
                                  <p:childTnLst>
                                    <p:animScale>
                                      <p:cBhvr>
                                        <p:cTn id="16" dur="500" fill="hold"/>
                                        <p:tgtEl>
                                          <p:spTgt spid="10"/>
                                        </p:tgtEl>
                                      </p:cBhvr>
                                      <p:by x="150000" y="150000"/>
                                    </p:animScale>
                                  </p:childTnLst>
                                </p:cTn>
                              </p:par>
                              <p:par>
                                <p:cTn id="17" presetID="6" presetClass="emph" presetSubtype="0" fill="hold" grpId="0" nodeType="withEffect">
                                  <p:stCondLst>
                                    <p:cond delay="0"/>
                                  </p:stCondLst>
                                  <p:childTnLst>
                                    <p:animScale>
                                      <p:cBhvr>
                                        <p:cTn id="18" dur="500" fill="hold"/>
                                        <p:tgtEl>
                                          <p:spTgt spid="11"/>
                                        </p:tgtEl>
                                      </p:cBhvr>
                                      <p:by x="150000" y="150000"/>
                                    </p:animScale>
                                  </p:childTnLst>
                                </p:cTn>
                              </p:par>
                              <p:par>
                                <p:cTn id="19" presetID="6" presetClass="emph" presetSubtype="0" fill="hold" grpId="0" nodeType="withEffect">
                                  <p:stCondLst>
                                    <p:cond delay="0"/>
                                  </p:stCondLst>
                                  <p:childTnLst>
                                    <p:animScale>
                                      <p:cBhvr>
                                        <p:cTn id="20" dur="500" fill="hold"/>
                                        <p:tgtEl>
                                          <p:spTgt spid="8"/>
                                        </p:tgtEl>
                                      </p:cBhvr>
                                      <p:by x="150000" y="150000"/>
                                    </p:animScale>
                                  </p:childTnLst>
                                </p:cTn>
                              </p:par>
                              <p:par>
                                <p:cTn id="21" presetID="6" presetClass="emph" presetSubtype="0" fill="hold" grpId="0" nodeType="withEffect">
                                  <p:stCondLst>
                                    <p:cond delay="0"/>
                                  </p:stCondLst>
                                  <p:childTnLst>
                                    <p:animScale>
                                      <p:cBhvr>
                                        <p:cTn id="22" dur="500" fill="hold"/>
                                        <p:tgtEl>
                                          <p:spTgt spid="17"/>
                                        </p:tgtEl>
                                      </p:cBhvr>
                                      <p:by x="150000" y="150000"/>
                                    </p:animScale>
                                  </p:childTnLst>
                                </p:cTn>
                              </p:par>
                              <p:par>
                                <p:cTn id="23" presetID="6" presetClass="emph" presetSubtype="0" fill="hold" grpId="0" nodeType="withEffect">
                                  <p:stCondLst>
                                    <p:cond delay="0"/>
                                  </p:stCondLst>
                                  <p:childTnLst>
                                    <p:animScale>
                                      <p:cBhvr>
                                        <p:cTn id="24" dur="500" fill="hold"/>
                                        <p:tgtEl>
                                          <p:spTgt spid="9"/>
                                        </p:tgtEl>
                                      </p:cBhvr>
                                      <p:by x="150000" y="150000"/>
                                    </p:animScale>
                                  </p:childTnLst>
                                </p:cTn>
                              </p:par>
                              <p:par>
                                <p:cTn id="25" presetID="6" presetClass="emph" presetSubtype="0" fill="hold" grpId="0" nodeType="withEffect">
                                  <p:stCondLst>
                                    <p:cond delay="0"/>
                                  </p:stCondLst>
                                  <p:childTnLst>
                                    <p:animScale>
                                      <p:cBhvr>
                                        <p:cTn id="26" dur="500" fill="hold"/>
                                        <p:tgtEl>
                                          <p:spTgt spid="18"/>
                                        </p:tgtEl>
                                      </p:cBhvr>
                                      <p:by x="150000" y="150000"/>
                                    </p:animScale>
                                  </p:childTnLst>
                                </p:cTn>
                              </p:par>
                              <p:par>
                                <p:cTn id="27" presetID="6" presetClass="emph" presetSubtype="0" fill="hold" grpId="0" nodeType="withEffect">
                                  <p:stCondLst>
                                    <p:cond delay="0"/>
                                  </p:stCondLst>
                                  <p:childTnLst>
                                    <p:animScale>
                                      <p:cBhvr>
                                        <p:cTn id="28" dur="500" fill="hold"/>
                                        <p:tgtEl>
                                          <p:spTgt spid="19"/>
                                        </p:tgtEl>
                                      </p:cBhvr>
                                      <p:by x="150000" y="150000"/>
                                    </p:animScale>
                                  </p:childTnLst>
                                </p:cTn>
                              </p:par>
                              <p:par>
                                <p:cTn id="29" presetID="6" presetClass="emph" presetSubtype="0" fill="hold" grpId="0" nodeType="withEffect">
                                  <p:stCondLst>
                                    <p:cond delay="0"/>
                                  </p:stCondLst>
                                  <p:childTnLst>
                                    <p:animScale>
                                      <p:cBhvr>
                                        <p:cTn id="30" dur="500" fill="hold"/>
                                        <p:tgtEl>
                                          <p:spTgt spid="22"/>
                                        </p:tgtEl>
                                      </p:cBhvr>
                                      <p:by x="150000" y="150000"/>
                                    </p:animScale>
                                  </p:childTnLst>
                                </p:cTn>
                              </p:par>
                              <p:par>
                                <p:cTn id="31" presetID="6" presetClass="emph" presetSubtype="0" fill="hold" grpId="0" nodeType="withEffect">
                                  <p:stCondLst>
                                    <p:cond delay="0"/>
                                  </p:stCondLst>
                                  <p:childTnLst>
                                    <p:animScale>
                                      <p:cBhvr>
                                        <p:cTn id="32" dur="500" fill="hold"/>
                                        <p:tgtEl>
                                          <p:spTgt spid="23"/>
                                        </p:tgtEl>
                                      </p:cBhvr>
                                      <p:by x="150000" y="150000"/>
                                    </p:animScale>
                                  </p:childTnLst>
                                </p:cTn>
                              </p:par>
                              <p:par>
                                <p:cTn id="33" presetID="6" presetClass="emph" presetSubtype="0" fill="hold" grpId="0" nodeType="withEffect">
                                  <p:stCondLst>
                                    <p:cond delay="0"/>
                                  </p:stCondLst>
                                  <p:childTnLst>
                                    <p:animScale>
                                      <p:cBhvr>
                                        <p:cTn id="34" dur="500" fill="hold"/>
                                        <p:tgtEl>
                                          <p:spTgt spid="24"/>
                                        </p:tgtEl>
                                      </p:cBhvr>
                                      <p:by x="150000" y="150000"/>
                                    </p:animScale>
                                  </p:childTnLst>
                                </p:cTn>
                              </p:par>
                              <p:par>
                                <p:cTn id="35" presetID="6" presetClass="emph" presetSubtype="0" fill="hold" grpId="0" nodeType="withEffect">
                                  <p:stCondLst>
                                    <p:cond delay="0"/>
                                  </p:stCondLst>
                                  <p:childTnLst>
                                    <p:animScale>
                                      <p:cBhvr>
                                        <p:cTn id="36" dur="500" fill="hold"/>
                                        <p:tgtEl>
                                          <p:spTgt spid="25"/>
                                        </p:tgtEl>
                                      </p:cBhvr>
                                      <p:by x="150000" y="150000"/>
                                    </p:animScale>
                                  </p:childTnLst>
                                </p:cTn>
                              </p:par>
                              <p:par>
                                <p:cTn id="37" presetID="6" presetClass="emph" presetSubtype="0" fill="hold" grpId="0" nodeType="withEffect">
                                  <p:stCondLst>
                                    <p:cond delay="0"/>
                                  </p:stCondLst>
                                  <p:childTnLst>
                                    <p:animScale>
                                      <p:cBhvr>
                                        <p:cTn id="38" dur="500" fill="hold"/>
                                        <p:tgtEl>
                                          <p:spTgt spid="26"/>
                                        </p:tgtEl>
                                      </p:cBhvr>
                                      <p:by x="150000" y="150000"/>
                                    </p:animScale>
                                  </p:childTnLst>
                                </p:cTn>
                              </p:par>
                              <p:par>
                                <p:cTn id="39" presetID="6" presetClass="emph" presetSubtype="0" fill="hold" grpId="0" nodeType="withEffect">
                                  <p:stCondLst>
                                    <p:cond delay="0"/>
                                  </p:stCondLst>
                                  <p:childTnLst>
                                    <p:animScale>
                                      <p:cBhvr>
                                        <p:cTn id="40" dur="500" fill="hold"/>
                                        <p:tgtEl>
                                          <p:spTgt spid="27"/>
                                        </p:tgtEl>
                                      </p:cBhvr>
                                      <p:by x="150000" y="150000"/>
                                    </p:animScale>
                                  </p:childTnLst>
                                </p:cTn>
                              </p:par>
                              <p:par>
                                <p:cTn id="41" presetID="6" presetClass="emph" presetSubtype="0" fill="hold" grpId="0" nodeType="withEffect">
                                  <p:stCondLst>
                                    <p:cond delay="0"/>
                                  </p:stCondLst>
                                  <p:childTnLst>
                                    <p:animScale>
                                      <p:cBhvr>
                                        <p:cTn id="42" dur="500" fill="hold"/>
                                        <p:tgtEl>
                                          <p:spTgt spid="28"/>
                                        </p:tgtEl>
                                      </p:cBhvr>
                                      <p:by x="150000" y="150000"/>
                                    </p:animScale>
                                  </p:childTnLst>
                                </p:cTn>
                              </p:par>
                              <p:par>
                                <p:cTn id="43" presetID="6" presetClass="emph" presetSubtype="0" fill="hold" grpId="0" nodeType="withEffect">
                                  <p:stCondLst>
                                    <p:cond delay="0"/>
                                  </p:stCondLst>
                                  <p:childTnLst>
                                    <p:animScale>
                                      <p:cBhvr>
                                        <p:cTn id="44" dur="500" fill="hold"/>
                                        <p:tgtEl>
                                          <p:spTgt spid="29"/>
                                        </p:tgtEl>
                                      </p:cBhvr>
                                      <p:by x="150000" y="150000"/>
                                    </p:animScale>
                                  </p:childTnLst>
                                </p:cTn>
                              </p:par>
                              <p:par>
                                <p:cTn id="45" presetID="19" presetClass="emph" presetSubtype="0" fill="hold" grpId="1" nodeType="withEffect">
                                  <p:stCondLst>
                                    <p:cond delay="0"/>
                                  </p:stCondLst>
                                  <p:childTnLst>
                                    <p:animClr clrSpc="rgb" dir="cw">
                                      <p:cBhvr override="childStyle">
                                        <p:cTn id="46" dur="500" fill="hold"/>
                                        <p:tgtEl>
                                          <p:spTgt spid="15"/>
                                        </p:tgtEl>
                                        <p:attrNameLst>
                                          <p:attrName>style.color</p:attrName>
                                        </p:attrNameLst>
                                      </p:cBhvr>
                                      <p:to>
                                        <a:srgbClr val="00FF00"/>
                                      </p:to>
                                    </p:animClr>
                                    <p:animClr clrSpc="rgb" dir="cw">
                                      <p:cBhvr>
                                        <p:cTn id="47" dur="500" fill="hold"/>
                                        <p:tgtEl>
                                          <p:spTgt spid="15"/>
                                        </p:tgtEl>
                                        <p:attrNameLst>
                                          <p:attrName>fillcolor</p:attrName>
                                        </p:attrNameLst>
                                      </p:cBhvr>
                                      <p:to>
                                        <a:srgbClr val="00FF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9" presetClass="emph" presetSubtype="0" fill="hold" grpId="1" nodeType="withEffect">
                                  <p:stCondLst>
                                    <p:cond delay="0"/>
                                  </p:stCondLst>
                                  <p:childTnLst>
                                    <p:animClr clrSpc="rgb" dir="cw">
                                      <p:cBhvr override="childStyle">
                                        <p:cTn id="51" dur="500" fill="hold"/>
                                        <p:tgtEl>
                                          <p:spTgt spid="14"/>
                                        </p:tgtEl>
                                        <p:attrNameLst>
                                          <p:attrName>style.color</p:attrName>
                                        </p:attrNameLst>
                                      </p:cBhvr>
                                      <p:to>
                                        <a:srgbClr val="00FF00"/>
                                      </p:to>
                                    </p:animClr>
                                    <p:animClr clrSpc="rgb" dir="cw">
                                      <p:cBhvr>
                                        <p:cTn id="52" dur="500" fill="hold"/>
                                        <p:tgtEl>
                                          <p:spTgt spid="14"/>
                                        </p:tgtEl>
                                        <p:attrNameLst>
                                          <p:attrName>fillcolor</p:attrName>
                                        </p:attrNameLst>
                                      </p:cBhvr>
                                      <p:to>
                                        <a:srgbClr val="00FF00"/>
                                      </p:to>
                                    </p:animClr>
                                    <p:set>
                                      <p:cBhvr>
                                        <p:cTn id="53" dur="500" fill="hold"/>
                                        <p:tgtEl>
                                          <p:spTgt spid="14"/>
                                        </p:tgtEl>
                                        <p:attrNameLst>
                                          <p:attrName>fill.type</p:attrName>
                                        </p:attrNameLst>
                                      </p:cBhvr>
                                      <p:to>
                                        <p:strVal val="solid"/>
                                      </p:to>
                                    </p:set>
                                    <p:set>
                                      <p:cBhvr>
                                        <p:cTn id="54" dur="500" fill="hold"/>
                                        <p:tgtEl>
                                          <p:spTgt spid="14"/>
                                        </p:tgtEl>
                                        <p:attrNameLst>
                                          <p:attrName>fill.on</p:attrName>
                                        </p:attrNameLst>
                                      </p:cBhvr>
                                      <p:to>
                                        <p:strVal val="true"/>
                                      </p:to>
                                    </p:set>
                                  </p:childTnLst>
                                </p:cTn>
                              </p:par>
                              <p:par>
                                <p:cTn id="55" presetID="19" presetClass="emph" presetSubtype="0" fill="hold" grpId="1" nodeType="withEffect">
                                  <p:stCondLst>
                                    <p:cond delay="0"/>
                                  </p:stCondLst>
                                  <p:childTnLst>
                                    <p:animClr clrSpc="rgb" dir="cw">
                                      <p:cBhvr override="childStyle">
                                        <p:cTn id="56" dur="500" fill="hold"/>
                                        <p:tgtEl>
                                          <p:spTgt spid="16"/>
                                        </p:tgtEl>
                                        <p:attrNameLst>
                                          <p:attrName>style.color</p:attrName>
                                        </p:attrNameLst>
                                      </p:cBhvr>
                                      <p:to>
                                        <a:srgbClr val="00FF00"/>
                                      </p:to>
                                    </p:animClr>
                                    <p:animClr clrSpc="rgb" dir="cw">
                                      <p:cBhvr>
                                        <p:cTn id="57" dur="500" fill="hold"/>
                                        <p:tgtEl>
                                          <p:spTgt spid="16"/>
                                        </p:tgtEl>
                                        <p:attrNameLst>
                                          <p:attrName>fillcolor</p:attrName>
                                        </p:attrNameLst>
                                      </p:cBhvr>
                                      <p:to>
                                        <a:srgbClr val="00FF00"/>
                                      </p:to>
                                    </p:animClr>
                                    <p:set>
                                      <p:cBhvr>
                                        <p:cTn id="58" dur="500" fill="hold"/>
                                        <p:tgtEl>
                                          <p:spTgt spid="16"/>
                                        </p:tgtEl>
                                        <p:attrNameLst>
                                          <p:attrName>fill.type</p:attrName>
                                        </p:attrNameLst>
                                      </p:cBhvr>
                                      <p:to>
                                        <p:strVal val="solid"/>
                                      </p:to>
                                    </p:set>
                                    <p:set>
                                      <p:cBhvr>
                                        <p:cTn id="59" dur="500" fill="hold"/>
                                        <p:tgtEl>
                                          <p:spTgt spid="16"/>
                                        </p:tgtEl>
                                        <p:attrNameLst>
                                          <p:attrName>fill.on</p:attrName>
                                        </p:attrNameLst>
                                      </p:cBhvr>
                                      <p:to>
                                        <p:strVal val="true"/>
                                      </p:to>
                                    </p:set>
                                  </p:childTnLst>
                                </p:cTn>
                              </p:par>
                              <p:par>
                                <p:cTn id="60" presetID="19" presetClass="emph" presetSubtype="0" fill="hold" grpId="1" nodeType="withEffect">
                                  <p:stCondLst>
                                    <p:cond delay="0"/>
                                  </p:stCondLst>
                                  <p:childTnLst>
                                    <p:animClr clrSpc="rgb" dir="cw">
                                      <p:cBhvr override="childStyle">
                                        <p:cTn id="61" dur="500" fill="hold"/>
                                        <p:tgtEl>
                                          <p:spTgt spid="13"/>
                                        </p:tgtEl>
                                        <p:attrNameLst>
                                          <p:attrName>style.color</p:attrName>
                                        </p:attrNameLst>
                                      </p:cBhvr>
                                      <p:to>
                                        <a:srgbClr val="00FF00"/>
                                      </p:to>
                                    </p:animClr>
                                    <p:animClr clrSpc="rgb" dir="cw">
                                      <p:cBhvr>
                                        <p:cTn id="62" dur="500" fill="hold"/>
                                        <p:tgtEl>
                                          <p:spTgt spid="13"/>
                                        </p:tgtEl>
                                        <p:attrNameLst>
                                          <p:attrName>fillcolor</p:attrName>
                                        </p:attrNameLst>
                                      </p:cBhvr>
                                      <p:to>
                                        <a:srgbClr val="00FF00"/>
                                      </p:to>
                                    </p:animClr>
                                    <p:set>
                                      <p:cBhvr>
                                        <p:cTn id="63" dur="500" fill="hold"/>
                                        <p:tgtEl>
                                          <p:spTgt spid="13"/>
                                        </p:tgtEl>
                                        <p:attrNameLst>
                                          <p:attrName>fill.type</p:attrName>
                                        </p:attrNameLst>
                                      </p:cBhvr>
                                      <p:to>
                                        <p:strVal val="solid"/>
                                      </p:to>
                                    </p:set>
                                    <p:set>
                                      <p:cBhvr>
                                        <p:cTn id="64" dur="500" fill="hold"/>
                                        <p:tgtEl>
                                          <p:spTgt spid="13"/>
                                        </p:tgtEl>
                                        <p:attrNameLst>
                                          <p:attrName>fill.on</p:attrName>
                                        </p:attrNameLst>
                                      </p:cBhvr>
                                      <p:to>
                                        <p:strVal val="true"/>
                                      </p:to>
                                    </p:set>
                                  </p:childTnLst>
                                </p:cTn>
                              </p:par>
                              <p:par>
                                <p:cTn id="65" presetID="19" presetClass="emph" presetSubtype="0" fill="hold" grpId="1" nodeType="withEffect">
                                  <p:stCondLst>
                                    <p:cond delay="0"/>
                                  </p:stCondLst>
                                  <p:childTnLst>
                                    <p:animClr clrSpc="rgb" dir="cw">
                                      <p:cBhvr override="childStyle">
                                        <p:cTn id="66" dur="500" fill="hold"/>
                                        <p:tgtEl>
                                          <p:spTgt spid="12"/>
                                        </p:tgtEl>
                                        <p:attrNameLst>
                                          <p:attrName>style.color</p:attrName>
                                        </p:attrNameLst>
                                      </p:cBhvr>
                                      <p:to>
                                        <a:srgbClr val="00FF00"/>
                                      </p:to>
                                    </p:animClr>
                                    <p:animClr clrSpc="rgb" dir="cw">
                                      <p:cBhvr>
                                        <p:cTn id="67" dur="500" fill="hold"/>
                                        <p:tgtEl>
                                          <p:spTgt spid="12"/>
                                        </p:tgtEl>
                                        <p:attrNameLst>
                                          <p:attrName>fillcolor</p:attrName>
                                        </p:attrNameLst>
                                      </p:cBhvr>
                                      <p:to>
                                        <a:srgbClr val="00FF00"/>
                                      </p:to>
                                    </p:animClr>
                                    <p:set>
                                      <p:cBhvr>
                                        <p:cTn id="68" dur="500" fill="hold"/>
                                        <p:tgtEl>
                                          <p:spTgt spid="12"/>
                                        </p:tgtEl>
                                        <p:attrNameLst>
                                          <p:attrName>fill.type</p:attrName>
                                        </p:attrNameLst>
                                      </p:cBhvr>
                                      <p:to>
                                        <p:strVal val="solid"/>
                                      </p:to>
                                    </p:set>
                                    <p:set>
                                      <p:cBhvr>
                                        <p:cTn id="69" dur="500" fill="hold"/>
                                        <p:tgtEl>
                                          <p:spTgt spid="12"/>
                                        </p:tgtEl>
                                        <p:attrNameLst>
                                          <p:attrName>fill.on</p:attrName>
                                        </p:attrNameLst>
                                      </p:cBhvr>
                                      <p:to>
                                        <p:strVal val="true"/>
                                      </p:to>
                                    </p:set>
                                  </p:childTnLst>
                                </p:cTn>
                              </p:par>
                              <p:par>
                                <p:cTn id="70" presetID="19" presetClass="emph" presetSubtype="0" fill="hold" grpId="1" nodeType="withEffect">
                                  <p:stCondLst>
                                    <p:cond delay="0"/>
                                  </p:stCondLst>
                                  <p:childTnLst>
                                    <p:animClr clrSpc="rgb" dir="cw">
                                      <p:cBhvr override="childStyle">
                                        <p:cTn id="71" dur="500" fill="hold"/>
                                        <p:tgtEl>
                                          <p:spTgt spid="10"/>
                                        </p:tgtEl>
                                        <p:attrNameLst>
                                          <p:attrName>style.color</p:attrName>
                                        </p:attrNameLst>
                                      </p:cBhvr>
                                      <p:to>
                                        <a:srgbClr val="00FF00"/>
                                      </p:to>
                                    </p:animClr>
                                    <p:animClr clrSpc="rgb" dir="cw">
                                      <p:cBhvr>
                                        <p:cTn id="72" dur="500" fill="hold"/>
                                        <p:tgtEl>
                                          <p:spTgt spid="10"/>
                                        </p:tgtEl>
                                        <p:attrNameLst>
                                          <p:attrName>fillcolor</p:attrName>
                                        </p:attrNameLst>
                                      </p:cBhvr>
                                      <p:to>
                                        <a:srgbClr val="00FF00"/>
                                      </p:to>
                                    </p:animClr>
                                    <p:set>
                                      <p:cBhvr>
                                        <p:cTn id="73" dur="500" fill="hold"/>
                                        <p:tgtEl>
                                          <p:spTgt spid="10"/>
                                        </p:tgtEl>
                                        <p:attrNameLst>
                                          <p:attrName>fill.type</p:attrName>
                                        </p:attrNameLst>
                                      </p:cBhvr>
                                      <p:to>
                                        <p:strVal val="solid"/>
                                      </p:to>
                                    </p:set>
                                    <p:set>
                                      <p:cBhvr>
                                        <p:cTn id="74" dur="500" fill="hold"/>
                                        <p:tgtEl>
                                          <p:spTgt spid="10"/>
                                        </p:tgtEl>
                                        <p:attrNameLst>
                                          <p:attrName>fill.on</p:attrName>
                                        </p:attrNameLst>
                                      </p:cBhvr>
                                      <p:to>
                                        <p:strVal val="true"/>
                                      </p:to>
                                    </p:set>
                                  </p:childTnLst>
                                </p:cTn>
                              </p:par>
                              <p:par>
                                <p:cTn id="75" presetID="19" presetClass="emph" presetSubtype="0" fill="hold" grpId="1" nodeType="withEffect">
                                  <p:stCondLst>
                                    <p:cond delay="0"/>
                                  </p:stCondLst>
                                  <p:childTnLst>
                                    <p:animClr clrSpc="rgb" dir="cw">
                                      <p:cBhvr override="childStyle">
                                        <p:cTn id="76" dur="500" fill="hold"/>
                                        <p:tgtEl>
                                          <p:spTgt spid="11"/>
                                        </p:tgtEl>
                                        <p:attrNameLst>
                                          <p:attrName>style.color</p:attrName>
                                        </p:attrNameLst>
                                      </p:cBhvr>
                                      <p:to>
                                        <a:srgbClr val="00FF00"/>
                                      </p:to>
                                    </p:animClr>
                                    <p:animClr clrSpc="rgb" dir="cw">
                                      <p:cBhvr>
                                        <p:cTn id="77" dur="500" fill="hold"/>
                                        <p:tgtEl>
                                          <p:spTgt spid="11"/>
                                        </p:tgtEl>
                                        <p:attrNameLst>
                                          <p:attrName>fillcolor</p:attrName>
                                        </p:attrNameLst>
                                      </p:cBhvr>
                                      <p:to>
                                        <a:srgbClr val="00FF00"/>
                                      </p:to>
                                    </p:animClr>
                                    <p:set>
                                      <p:cBhvr>
                                        <p:cTn id="78" dur="500" fill="hold"/>
                                        <p:tgtEl>
                                          <p:spTgt spid="11"/>
                                        </p:tgtEl>
                                        <p:attrNameLst>
                                          <p:attrName>fill.type</p:attrName>
                                        </p:attrNameLst>
                                      </p:cBhvr>
                                      <p:to>
                                        <p:strVal val="solid"/>
                                      </p:to>
                                    </p:set>
                                    <p:set>
                                      <p:cBhvr>
                                        <p:cTn id="79" dur="500" fill="hold"/>
                                        <p:tgtEl>
                                          <p:spTgt spid="11"/>
                                        </p:tgtEl>
                                        <p:attrNameLst>
                                          <p:attrName>fill.on</p:attrName>
                                        </p:attrNameLst>
                                      </p:cBhvr>
                                      <p:to>
                                        <p:strVal val="true"/>
                                      </p:to>
                                    </p:set>
                                  </p:childTnLst>
                                </p:cTn>
                              </p:par>
                              <p:par>
                                <p:cTn id="80" presetID="19" presetClass="emph" presetSubtype="0" fill="hold" grpId="1" nodeType="withEffect">
                                  <p:stCondLst>
                                    <p:cond delay="0"/>
                                  </p:stCondLst>
                                  <p:childTnLst>
                                    <p:animClr clrSpc="rgb" dir="cw">
                                      <p:cBhvr override="childStyle">
                                        <p:cTn id="81" dur="500" fill="hold"/>
                                        <p:tgtEl>
                                          <p:spTgt spid="8"/>
                                        </p:tgtEl>
                                        <p:attrNameLst>
                                          <p:attrName>style.color</p:attrName>
                                        </p:attrNameLst>
                                      </p:cBhvr>
                                      <p:to>
                                        <a:srgbClr val="00FF00"/>
                                      </p:to>
                                    </p:animClr>
                                    <p:animClr clrSpc="rgb" dir="cw">
                                      <p:cBhvr>
                                        <p:cTn id="82" dur="500" fill="hold"/>
                                        <p:tgtEl>
                                          <p:spTgt spid="8"/>
                                        </p:tgtEl>
                                        <p:attrNameLst>
                                          <p:attrName>fillcolor</p:attrName>
                                        </p:attrNameLst>
                                      </p:cBhvr>
                                      <p:to>
                                        <a:srgbClr val="00FF00"/>
                                      </p:to>
                                    </p:animClr>
                                    <p:set>
                                      <p:cBhvr>
                                        <p:cTn id="83" dur="500" fill="hold"/>
                                        <p:tgtEl>
                                          <p:spTgt spid="8"/>
                                        </p:tgtEl>
                                        <p:attrNameLst>
                                          <p:attrName>fill.type</p:attrName>
                                        </p:attrNameLst>
                                      </p:cBhvr>
                                      <p:to>
                                        <p:strVal val="solid"/>
                                      </p:to>
                                    </p:set>
                                    <p:set>
                                      <p:cBhvr>
                                        <p:cTn id="84" dur="500" fill="hold"/>
                                        <p:tgtEl>
                                          <p:spTgt spid="8"/>
                                        </p:tgtEl>
                                        <p:attrNameLst>
                                          <p:attrName>fill.on</p:attrName>
                                        </p:attrNameLst>
                                      </p:cBhvr>
                                      <p:to>
                                        <p:strVal val="true"/>
                                      </p:to>
                                    </p:set>
                                  </p:childTnLst>
                                </p:cTn>
                              </p:par>
                              <p:par>
                                <p:cTn id="85" presetID="19" presetClass="emph" presetSubtype="0" fill="hold" grpId="1" nodeType="withEffect">
                                  <p:stCondLst>
                                    <p:cond delay="0"/>
                                  </p:stCondLst>
                                  <p:childTnLst>
                                    <p:animClr clrSpc="rgb" dir="cw">
                                      <p:cBhvr override="childStyle">
                                        <p:cTn id="86" dur="500" fill="hold"/>
                                        <p:tgtEl>
                                          <p:spTgt spid="17"/>
                                        </p:tgtEl>
                                        <p:attrNameLst>
                                          <p:attrName>style.color</p:attrName>
                                        </p:attrNameLst>
                                      </p:cBhvr>
                                      <p:to>
                                        <a:srgbClr val="00FF00"/>
                                      </p:to>
                                    </p:animClr>
                                    <p:animClr clrSpc="rgb" dir="cw">
                                      <p:cBhvr>
                                        <p:cTn id="87" dur="500" fill="hold"/>
                                        <p:tgtEl>
                                          <p:spTgt spid="17"/>
                                        </p:tgtEl>
                                        <p:attrNameLst>
                                          <p:attrName>fillcolor</p:attrName>
                                        </p:attrNameLst>
                                      </p:cBhvr>
                                      <p:to>
                                        <a:srgbClr val="00FF00"/>
                                      </p:to>
                                    </p:animClr>
                                    <p:set>
                                      <p:cBhvr>
                                        <p:cTn id="88" dur="500" fill="hold"/>
                                        <p:tgtEl>
                                          <p:spTgt spid="17"/>
                                        </p:tgtEl>
                                        <p:attrNameLst>
                                          <p:attrName>fill.type</p:attrName>
                                        </p:attrNameLst>
                                      </p:cBhvr>
                                      <p:to>
                                        <p:strVal val="solid"/>
                                      </p:to>
                                    </p:set>
                                    <p:set>
                                      <p:cBhvr>
                                        <p:cTn id="89" dur="500" fill="hold"/>
                                        <p:tgtEl>
                                          <p:spTgt spid="17"/>
                                        </p:tgtEl>
                                        <p:attrNameLst>
                                          <p:attrName>fill.on</p:attrName>
                                        </p:attrNameLst>
                                      </p:cBhvr>
                                      <p:to>
                                        <p:strVal val="true"/>
                                      </p:to>
                                    </p:set>
                                  </p:childTnLst>
                                </p:cTn>
                              </p:par>
                              <p:par>
                                <p:cTn id="90" presetID="19" presetClass="emph" presetSubtype="0" fill="hold" grpId="1" nodeType="withEffect">
                                  <p:stCondLst>
                                    <p:cond delay="0"/>
                                  </p:stCondLst>
                                  <p:childTnLst>
                                    <p:animClr clrSpc="rgb" dir="cw">
                                      <p:cBhvr override="childStyle">
                                        <p:cTn id="91" dur="500" fill="hold"/>
                                        <p:tgtEl>
                                          <p:spTgt spid="9"/>
                                        </p:tgtEl>
                                        <p:attrNameLst>
                                          <p:attrName>style.color</p:attrName>
                                        </p:attrNameLst>
                                      </p:cBhvr>
                                      <p:to>
                                        <a:srgbClr val="00FF00"/>
                                      </p:to>
                                    </p:animClr>
                                    <p:animClr clrSpc="rgb" dir="cw">
                                      <p:cBhvr>
                                        <p:cTn id="92" dur="500" fill="hold"/>
                                        <p:tgtEl>
                                          <p:spTgt spid="9"/>
                                        </p:tgtEl>
                                        <p:attrNameLst>
                                          <p:attrName>fillcolor</p:attrName>
                                        </p:attrNameLst>
                                      </p:cBhvr>
                                      <p:to>
                                        <a:srgbClr val="00FF00"/>
                                      </p:to>
                                    </p:animClr>
                                    <p:set>
                                      <p:cBhvr>
                                        <p:cTn id="93" dur="500" fill="hold"/>
                                        <p:tgtEl>
                                          <p:spTgt spid="9"/>
                                        </p:tgtEl>
                                        <p:attrNameLst>
                                          <p:attrName>fill.type</p:attrName>
                                        </p:attrNameLst>
                                      </p:cBhvr>
                                      <p:to>
                                        <p:strVal val="solid"/>
                                      </p:to>
                                    </p:set>
                                    <p:set>
                                      <p:cBhvr>
                                        <p:cTn id="94" dur="500" fill="hold"/>
                                        <p:tgtEl>
                                          <p:spTgt spid="9"/>
                                        </p:tgtEl>
                                        <p:attrNameLst>
                                          <p:attrName>fill.on</p:attrName>
                                        </p:attrNameLst>
                                      </p:cBhvr>
                                      <p:to>
                                        <p:strVal val="true"/>
                                      </p:to>
                                    </p:set>
                                  </p:childTnLst>
                                </p:cTn>
                              </p:par>
                              <p:par>
                                <p:cTn id="95" presetID="19" presetClass="emph" presetSubtype="0" fill="hold" grpId="1" nodeType="withEffect">
                                  <p:stCondLst>
                                    <p:cond delay="0"/>
                                  </p:stCondLst>
                                  <p:childTnLst>
                                    <p:animClr clrSpc="rgb" dir="cw">
                                      <p:cBhvr override="childStyle">
                                        <p:cTn id="96" dur="500" fill="hold"/>
                                        <p:tgtEl>
                                          <p:spTgt spid="18"/>
                                        </p:tgtEl>
                                        <p:attrNameLst>
                                          <p:attrName>style.color</p:attrName>
                                        </p:attrNameLst>
                                      </p:cBhvr>
                                      <p:to>
                                        <a:srgbClr val="00FF00"/>
                                      </p:to>
                                    </p:animClr>
                                    <p:animClr clrSpc="rgb" dir="cw">
                                      <p:cBhvr>
                                        <p:cTn id="97" dur="500" fill="hold"/>
                                        <p:tgtEl>
                                          <p:spTgt spid="18"/>
                                        </p:tgtEl>
                                        <p:attrNameLst>
                                          <p:attrName>fillcolor</p:attrName>
                                        </p:attrNameLst>
                                      </p:cBhvr>
                                      <p:to>
                                        <a:srgbClr val="00FF00"/>
                                      </p:to>
                                    </p:animClr>
                                    <p:set>
                                      <p:cBhvr>
                                        <p:cTn id="98" dur="500" fill="hold"/>
                                        <p:tgtEl>
                                          <p:spTgt spid="18"/>
                                        </p:tgtEl>
                                        <p:attrNameLst>
                                          <p:attrName>fill.type</p:attrName>
                                        </p:attrNameLst>
                                      </p:cBhvr>
                                      <p:to>
                                        <p:strVal val="solid"/>
                                      </p:to>
                                    </p:set>
                                    <p:set>
                                      <p:cBhvr>
                                        <p:cTn id="99" dur="500" fill="hold"/>
                                        <p:tgtEl>
                                          <p:spTgt spid="18"/>
                                        </p:tgtEl>
                                        <p:attrNameLst>
                                          <p:attrName>fill.on</p:attrName>
                                        </p:attrNameLst>
                                      </p:cBhvr>
                                      <p:to>
                                        <p:strVal val="true"/>
                                      </p:to>
                                    </p:set>
                                  </p:childTnLst>
                                </p:cTn>
                              </p:par>
                              <p:par>
                                <p:cTn id="100" presetID="19" presetClass="emph" presetSubtype="0" fill="hold" grpId="1" nodeType="withEffect">
                                  <p:stCondLst>
                                    <p:cond delay="0"/>
                                  </p:stCondLst>
                                  <p:childTnLst>
                                    <p:animClr clrSpc="rgb" dir="cw">
                                      <p:cBhvr override="childStyle">
                                        <p:cTn id="101" dur="500" fill="hold"/>
                                        <p:tgtEl>
                                          <p:spTgt spid="19"/>
                                        </p:tgtEl>
                                        <p:attrNameLst>
                                          <p:attrName>style.color</p:attrName>
                                        </p:attrNameLst>
                                      </p:cBhvr>
                                      <p:to>
                                        <a:srgbClr val="00FF00"/>
                                      </p:to>
                                    </p:animClr>
                                    <p:animClr clrSpc="rgb" dir="cw">
                                      <p:cBhvr>
                                        <p:cTn id="102" dur="500" fill="hold"/>
                                        <p:tgtEl>
                                          <p:spTgt spid="19"/>
                                        </p:tgtEl>
                                        <p:attrNameLst>
                                          <p:attrName>fillcolor</p:attrName>
                                        </p:attrNameLst>
                                      </p:cBhvr>
                                      <p:to>
                                        <a:srgbClr val="00FF00"/>
                                      </p:to>
                                    </p:animClr>
                                    <p:set>
                                      <p:cBhvr>
                                        <p:cTn id="103" dur="500" fill="hold"/>
                                        <p:tgtEl>
                                          <p:spTgt spid="19"/>
                                        </p:tgtEl>
                                        <p:attrNameLst>
                                          <p:attrName>fill.type</p:attrName>
                                        </p:attrNameLst>
                                      </p:cBhvr>
                                      <p:to>
                                        <p:strVal val="solid"/>
                                      </p:to>
                                    </p:set>
                                    <p:set>
                                      <p:cBhvr>
                                        <p:cTn id="104" dur="500" fill="hold"/>
                                        <p:tgtEl>
                                          <p:spTgt spid="19"/>
                                        </p:tgtEl>
                                        <p:attrNameLst>
                                          <p:attrName>fill.on</p:attrName>
                                        </p:attrNameLst>
                                      </p:cBhvr>
                                      <p:to>
                                        <p:strVal val="true"/>
                                      </p:to>
                                    </p:set>
                                  </p:childTnLst>
                                </p:cTn>
                              </p:par>
                              <p:par>
                                <p:cTn id="105" presetID="19" presetClass="emph" presetSubtype="0" fill="hold" grpId="1" nodeType="withEffect">
                                  <p:stCondLst>
                                    <p:cond delay="0"/>
                                  </p:stCondLst>
                                  <p:childTnLst>
                                    <p:animClr clrSpc="rgb" dir="cw">
                                      <p:cBhvr override="childStyle">
                                        <p:cTn id="106" dur="500" fill="hold"/>
                                        <p:tgtEl>
                                          <p:spTgt spid="22"/>
                                        </p:tgtEl>
                                        <p:attrNameLst>
                                          <p:attrName>style.color</p:attrName>
                                        </p:attrNameLst>
                                      </p:cBhvr>
                                      <p:to>
                                        <a:srgbClr val="00FF00"/>
                                      </p:to>
                                    </p:animClr>
                                    <p:animClr clrSpc="rgb" dir="cw">
                                      <p:cBhvr>
                                        <p:cTn id="107" dur="500" fill="hold"/>
                                        <p:tgtEl>
                                          <p:spTgt spid="22"/>
                                        </p:tgtEl>
                                        <p:attrNameLst>
                                          <p:attrName>fillcolor</p:attrName>
                                        </p:attrNameLst>
                                      </p:cBhvr>
                                      <p:to>
                                        <a:srgbClr val="00FF00"/>
                                      </p:to>
                                    </p:animClr>
                                    <p:set>
                                      <p:cBhvr>
                                        <p:cTn id="108" dur="500" fill="hold"/>
                                        <p:tgtEl>
                                          <p:spTgt spid="22"/>
                                        </p:tgtEl>
                                        <p:attrNameLst>
                                          <p:attrName>fill.type</p:attrName>
                                        </p:attrNameLst>
                                      </p:cBhvr>
                                      <p:to>
                                        <p:strVal val="solid"/>
                                      </p:to>
                                    </p:set>
                                    <p:set>
                                      <p:cBhvr>
                                        <p:cTn id="109" dur="500" fill="hold"/>
                                        <p:tgtEl>
                                          <p:spTgt spid="22"/>
                                        </p:tgtEl>
                                        <p:attrNameLst>
                                          <p:attrName>fill.on</p:attrName>
                                        </p:attrNameLst>
                                      </p:cBhvr>
                                      <p:to>
                                        <p:strVal val="true"/>
                                      </p:to>
                                    </p:set>
                                  </p:childTnLst>
                                </p:cTn>
                              </p:par>
                              <p:par>
                                <p:cTn id="110" presetID="19" presetClass="emph" presetSubtype="0" fill="hold" grpId="1" nodeType="withEffect">
                                  <p:stCondLst>
                                    <p:cond delay="0"/>
                                  </p:stCondLst>
                                  <p:childTnLst>
                                    <p:animClr clrSpc="rgb" dir="cw">
                                      <p:cBhvr override="childStyle">
                                        <p:cTn id="111" dur="500" fill="hold"/>
                                        <p:tgtEl>
                                          <p:spTgt spid="23"/>
                                        </p:tgtEl>
                                        <p:attrNameLst>
                                          <p:attrName>style.color</p:attrName>
                                        </p:attrNameLst>
                                      </p:cBhvr>
                                      <p:to>
                                        <a:srgbClr val="00FF00"/>
                                      </p:to>
                                    </p:animClr>
                                    <p:animClr clrSpc="rgb" dir="cw">
                                      <p:cBhvr>
                                        <p:cTn id="112" dur="500" fill="hold"/>
                                        <p:tgtEl>
                                          <p:spTgt spid="23"/>
                                        </p:tgtEl>
                                        <p:attrNameLst>
                                          <p:attrName>fillcolor</p:attrName>
                                        </p:attrNameLst>
                                      </p:cBhvr>
                                      <p:to>
                                        <a:srgbClr val="00FF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par>
                                <p:cTn id="115" presetID="19" presetClass="emph" presetSubtype="0" fill="hold" grpId="1" nodeType="withEffect">
                                  <p:stCondLst>
                                    <p:cond delay="0"/>
                                  </p:stCondLst>
                                  <p:childTnLst>
                                    <p:animClr clrSpc="rgb" dir="cw">
                                      <p:cBhvr override="childStyle">
                                        <p:cTn id="116" dur="500" fill="hold"/>
                                        <p:tgtEl>
                                          <p:spTgt spid="24"/>
                                        </p:tgtEl>
                                        <p:attrNameLst>
                                          <p:attrName>style.color</p:attrName>
                                        </p:attrNameLst>
                                      </p:cBhvr>
                                      <p:to>
                                        <a:srgbClr val="00FF00"/>
                                      </p:to>
                                    </p:animClr>
                                    <p:animClr clrSpc="rgb" dir="cw">
                                      <p:cBhvr>
                                        <p:cTn id="117" dur="500" fill="hold"/>
                                        <p:tgtEl>
                                          <p:spTgt spid="24"/>
                                        </p:tgtEl>
                                        <p:attrNameLst>
                                          <p:attrName>fillcolor</p:attrName>
                                        </p:attrNameLst>
                                      </p:cBhvr>
                                      <p:to>
                                        <a:srgbClr val="00FF00"/>
                                      </p:to>
                                    </p:animClr>
                                    <p:set>
                                      <p:cBhvr>
                                        <p:cTn id="118" dur="500" fill="hold"/>
                                        <p:tgtEl>
                                          <p:spTgt spid="24"/>
                                        </p:tgtEl>
                                        <p:attrNameLst>
                                          <p:attrName>fill.type</p:attrName>
                                        </p:attrNameLst>
                                      </p:cBhvr>
                                      <p:to>
                                        <p:strVal val="solid"/>
                                      </p:to>
                                    </p:set>
                                    <p:set>
                                      <p:cBhvr>
                                        <p:cTn id="119" dur="500" fill="hold"/>
                                        <p:tgtEl>
                                          <p:spTgt spid="24"/>
                                        </p:tgtEl>
                                        <p:attrNameLst>
                                          <p:attrName>fill.on</p:attrName>
                                        </p:attrNameLst>
                                      </p:cBhvr>
                                      <p:to>
                                        <p:strVal val="true"/>
                                      </p:to>
                                    </p:set>
                                  </p:childTnLst>
                                </p:cTn>
                              </p:par>
                              <p:par>
                                <p:cTn id="120" presetID="19" presetClass="emph" presetSubtype="0" fill="hold" grpId="1" nodeType="withEffect">
                                  <p:stCondLst>
                                    <p:cond delay="0"/>
                                  </p:stCondLst>
                                  <p:childTnLst>
                                    <p:animClr clrSpc="rgb" dir="cw">
                                      <p:cBhvr override="childStyle">
                                        <p:cTn id="121" dur="500" fill="hold"/>
                                        <p:tgtEl>
                                          <p:spTgt spid="25"/>
                                        </p:tgtEl>
                                        <p:attrNameLst>
                                          <p:attrName>style.color</p:attrName>
                                        </p:attrNameLst>
                                      </p:cBhvr>
                                      <p:to>
                                        <a:srgbClr val="00FF00"/>
                                      </p:to>
                                    </p:animClr>
                                    <p:animClr clrSpc="rgb" dir="cw">
                                      <p:cBhvr>
                                        <p:cTn id="122" dur="500" fill="hold"/>
                                        <p:tgtEl>
                                          <p:spTgt spid="25"/>
                                        </p:tgtEl>
                                        <p:attrNameLst>
                                          <p:attrName>fillcolor</p:attrName>
                                        </p:attrNameLst>
                                      </p:cBhvr>
                                      <p:to>
                                        <a:srgbClr val="00FF00"/>
                                      </p:to>
                                    </p:animClr>
                                    <p:set>
                                      <p:cBhvr>
                                        <p:cTn id="123" dur="500" fill="hold"/>
                                        <p:tgtEl>
                                          <p:spTgt spid="25"/>
                                        </p:tgtEl>
                                        <p:attrNameLst>
                                          <p:attrName>fill.type</p:attrName>
                                        </p:attrNameLst>
                                      </p:cBhvr>
                                      <p:to>
                                        <p:strVal val="solid"/>
                                      </p:to>
                                    </p:set>
                                    <p:set>
                                      <p:cBhvr>
                                        <p:cTn id="124" dur="500" fill="hold"/>
                                        <p:tgtEl>
                                          <p:spTgt spid="25"/>
                                        </p:tgtEl>
                                        <p:attrNameLst>
                                          <p:attrName>fill.on</p:attrName>
                                        </p:attrNameLst>
                                      </p:cBhvr>
                                      <p:to>
                                        <p:strVal val="true"/>
                                      </p:to>
                                    </p:set>
                                  </p:childTnLst>
                                </p:cTn>
                              </p:par>
                              <p:par>
                                <p:cTn id="125" presetID="19" presetClass="emph" presetSubtype="0" fill="hold" grpId="1" nodeType="withEffect">
                                  <p:stCondLst>
                                    <p:cond delay="0"/>
                                  </p:stCondLst>
                                  <p:childTnLst>
                                    <p:animClr clrSpc="rgb" dir="cw">
                                      <p:cBhvr override="childStyle">
                                        <p:cTn id="126" dur="500" fill="hold"/>
                                        <p:tgtEl>
                                          <p:spTgt spid="26"/>
                                        </p:tgtEl>
                                        <p:attrNameLst>
                                          <p:attrName>style.color</p:attrName>
                                        </p:attrNameLst>
                                      </p:cBhvr>
                                      <p:to>
                                        <a:srgbClr val="00FF00"/>
                                      </p:to>
                                    </p:animClr>
                                    <p:animClr clrSpc="rgb" dir="cw">
                                      <p:cBhvr>
                                        <p:cTn id="127" dur="500" fill="hold"/>
                                        <p:tgtEl>
                                          <p:spTgt spid="26"/>
                                        </p:tgtEl>
                                        <p:attrNameLst>
                                          <p:attrName>fillcolor</p:attrName>
                                        </p:attrNameLst>
                                      </p:cBhvr>
                                      <p:to>
                                        <a:srgbClr val="00FF00"/>
                                      </p:to>
                                    </p:animClr>
                                    <p:set>
                                      <p:cBhvr>
                                        <p:cTn id="128" dur="500" fill="hold"/>
                                        <p:tgtEl>
                                          <p:spTgt spid="26"/>
                                        </p:tgtEl>
                                        <p:attrNameLst>
                                          <p:attrName>fill.type</p:attrName>
                                        </p:attrNameLst>
                                      </p:cBhvr>
                                      <p:to>
                                        <p:strVal val="solid"/>
                                      </p:to>
                                    </p:set>
                                    <p:set>
                                      <p:cBhvr>
                                        <p:cTn id="129" dur="500" fill="hold"/>
                                        <p:tgtEl>
                                          <p:spTgt spid="26"/>
                                        </p:tgtEl>
                                        <p:attrNameLst>
                                          <p:attrName>fill.on</p:attrName>
                                        </p:attrNameLst>
                                      </p:cBhvr>
                                      <p:to>
                                        <p:strVal val="true"/>
                                      </p:to>
                                    </p:set>
                                  </p:childTnLst>
                                </p:cTn>
                              </p:par>
                              <p:par>
                                <p:cTn id="130" presetID="19" presetClass="emph" presetSubtype="0" fill="hold" grpId="1" nodeType="withEffect">
                                  <p:stCondLst>
                                    <p:cond delay="0"/>
                                  </p:stCondLst>
                                  <p:childTnLst>
                                    <p:animClr clrSpc="rgb" dir="cw">
                                      <p:cBhvr override="childStyle">
                                        <p:cTn id="131" dur="500" fill="hold"/>
                                        <p:tgtEl>
                                          <p:spTgt spid="27"/>
                                        </p:tgtEl>
                                        <p:attrNameLst>
                                          <p:attrName>style.color</p:attrName>
                                        </p:attrNameLst>
                                      </p:cBhvr>
                                      <p:to>
                                        <a:srgbClr val="00FF00"/>
                                      </p:to>
                                    </p:animClr>
                                    <p:animClr clrSpc="rgb" dir="cw">
                                      <p:cBhvr>
                                        <p:cTn id="132" dur="500" fill="hold"/>
                                        <p:tgtEl>
                                          <p:spTgt spid="27"/>
                                        </p:tgtEl>
                                        <p:attrNameLst>
                                          <p:attrName>fillcolor</p:attrName>
                                        </p:attrNameLst>
                                      </p:cBhvr>
                                      <p:to>
                                        <a:srgbClr val="00FF00"/>
                                      </p:to>
                                    </p:animClr>
                                    <p:set>
                                      <p:cBhvr>
                                        <p:cTn id="133" dur="500" fill="hold"/>
                                        <p:tgtEl>
                                          <p:spTgt spid="27"/>
                                        </p:tgtEl>
                                        <p:attrNameLst>
                                          <p:attrName>fill.type</p:attrName>
                                        </p:attrNameLst>
                                      </p:cBhvr>
                                      <p:to>
                                        <p:strVal val="solid"/>
                                      </p:to>
                                    </p:set>
                                    <p:set>
                                      <p:cBhvr>
                                        <p:cTn id="134" dur="500" fill="hold"/>
                                        <p:tgtEl>
                                          <p:spTgt spid="27"/>
                                        </p:tgtEl>
                                        <p:attrNameLst>
                                          <p:attrName>fill.on</p:attrName>
                                        </p:attrNameLst>
                                      </p:cBhvr>
                                      <p:to>
                                        <p:strVal val="true"/>
                                      </p:to>
                                    </p:set>
                                  </p:childTnLst>
                                </p:cTn>
                              </p:par>
                              <p:par>
                                <p:cTn id="135" presetID="19" presetClass="emph" presetSubtype="0" fill="hold" grpId="1" nodeType="withEffect">
                                  <p:stCondLst>
                                    <p:cond delay="0"/>
                                  </p:stCondLst>
                                  <p:childTnLst>
                                    <p:animClr clrSpc="rgb" dir="cw">
                                      <p:cBhvr override="childStyle">
                                        <p:cTn id="136" dur="500" fill="hold"/>
                                        <p:tgtEl>
                                          <p:spTgt spid="28"/>
                                        </p:tgtEl>
                                        <p:attrNameLst>
                                          <p:attrName>style.color</p:attrName>
                                        </p:attrNameLst>
                                      </p:cBhvr>
                                      <p:to>
                                        <a:srgbClr val="00FF00"/>
                                      </p:to>
                                    </p:animClr>
                                    <p:animClr clrSpc="rgb" dir="cw">
                                      <p:cBhvr>
                                        <p:cTn id="137" dur="500" fill="hold"/>
                                        <p:tgtEl>
                                          <p:spTgt spid="28"/>
                                        </p:tgtEl>
                                        <p:attrNameLst>
                                          <p:attrName>fillcolor</p:attrName>
                                        </p:attrNameLst>
                                      </p:cBhvr>
                                      <p:to>
                                        <a:srgbClr val="00FF00"/>
                                      </p:to>
                                    </p:animClr>
                                    <p:set>
                                      <p:cBhvr>
                                        <p:cTn id="138" dur="500" fill="hold"/>
                                        <p:tgtEl>
                                          <p:spTgt spid="28"/>
                                        </p:tgtEl>
                                        <p:attrNameLst>
                                          <p:attrName>fill.type</p:attrName>
                                        </p:attrNameLst>
                                      </p:cBhvr>
                                      <p:to>
                                        <p:strVal val="solid"/>
                                      </p:to>
                                    </p:set>
                                    <p:set>
                                      <p:cBhvr>
                                        <p:cTn id="139" dur="500" fill="hold"/>
                                        <p:tgtEl>
                                          <p:spTgt spid="28"/>
                                        </p:tgtEl>
                                        <p:attrNameLst>
                                          <p:attrName>fill.on</p:attrName>
                                        </p:attrNameLst>
                                      </p:cBhvr>
                                      <p:to>
                                        <p:strVal val="true"/>
                                      </p:to>
                                    </p:set>
                                  </p:childTnLst>
                                </p:cTn>
                              </p:par>
                              <p:par>
                                <p:cTn id="140" presetID="19" presetClass="emph" presetSubtype="0" fill="hold" grpId="1" nodeType="withEffect">
                                  <p:stCondLst>
                                    <p:cond delay="0"/>
                                  </p:stCondLst>
                                  <p:childTnLst>
                                    <p:animClr clrSpc="rgb" dir="cw">
                                      <p:cBhvr override="childStyle">
                                        <p:cTn id="141" dur="500" fill="hold"/>
                                        <p:tgtEl>
                                          <p:spTgt spid="29"/>
                                        </p:tgtEl>
                                        <p:attrNameLst>
                                          <p:attrName>style.color</p:attrName>
                                        </p:attrNameLst>
                                      </p:cBhvr>
                                      <p:to>
                                        <a:srgbClr val="00FF00"/>
                                      </p:to>
                                    </p:animClr>
                                    <p:animClr clrSpc="rgb" dir="cw">
                                      <p:cBhvr>
                                        <p:cTn id="142" dur="500" fill="hold"/>
                                        <p:tgtEl>
                                          <p:spTgt spid="29"/>
                                        </p:tgtEl>
                                        <p:attrNameLst>
                                          <p:attrName>fillcolor</p:attrName>
                                        </p:attrNameLst>
                                      </p:cBhvr>
                                      <p:to>
                                        <a:srgbClr val="00FF00"/>
                                      </p:to>
                                    </p:animClr>
                                    <p:set>
                                      <p:cBhvr>
                                        <p:cTn id="143" dur="500" fill="hold"/>
                                        <p:tgtEl>
                                          <p:spTgt spid="29"/>
                                        </p:tgtEl>
                                        <p:attrNameLst>
                                          <p:attrName>fill.type</p:attrName>
                                        </p:attrNameLst>
                                      </p:cBhvr>
                                      <p:to>
                                        <p:strVal val="solid"/>
                                      </p:to>
                                    </p:set>
                                    <p:set>
                                      <p:cBhvr>
                                        <p:cTn id="144" dur="500" fill="hold"/>
                                        <p:tgtEl>
                                          <p:spTgt spid="29"/>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60"/>
                                        </p:tgtEl>
                                        <p:attrNameLst>
                                          <p:attrName>style.visibility</p:attrName>
                                        </p:attrNameLst>
                                      </p:cBhvr>
                                      <p:to>
                                        <p:strVal val="visible"/>
                                      </p:to>
                                    </p:set>
                                    <p:animEffect transition="in" filter="fade">
                                      <p:cBhvr>
                                        <p:cTn id="1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6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find the best line?</a:t>
            </a:r>
          </a:p>
        </p:txBody>
      </p:sp>
      <p:sp>
        <p:nvSpPr>
          <p:cNvPr id="3" name="Content Placeholder 2"/>
          <p:cNvSpPr>
            <a:spLocks noGrp="1"/>
          </p:cNvSpPr>
          <p:nvPr>
            <p:ph idx="1"/>
          </p:nvPr>
        </p:nvSpPr>
        <p:spPr/>
        <p:txBody>
          <a:bodyPr/>
          <a:lstStyle/>
          <a:p>
            <a:endParaRPr lang="en-US" dirty="0"/>
          </a:p>
          <a:p>
            <a:r>
              <a:rPr lang="en-US" dirty="0"/>
              <a:t>Hypothesize-and-test</a:t>
            </a:r>
          </a:p>
          <a:p>
            <a:pPr lvl="1"/>
            <a:r>
              <a:rPr lang="en-US" dirty="0"/>
              <a:t>Try out many lines, keep the best one</a:t>
            </a:r>
          </a:p>
          <a:p>
            <a:pPr lvl="1"/>
            <a:r>
              <a:rPr lang="en-US" dirty="0"/>
              <a:t>Which lines?</a:t>
            </a:r>
          </a:p>
        </p:txBody>
      </p:sp>
      <p:sp>
        <p:nvSpPr>
          <p:cNvPr id="4" name="TextBox 3"/>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1091745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RANSAC</a:t>
            </a:r>
          </a:p>
        </p:txBody>
      </p:sp>
      <p:sp>
        <p:nvSpPr>
          <p:cNvPr id="3" name="Content Placeholder 2"/>
          <p:cNvSpPr>
            <a:spLocks noGrp="1"/>
          </p:cNvSpPr>
          <p:nvPr>
            <p:ph idx="1"/>
          </p:nvPr>
        </p:nvSpPr>
        <p:spPr>
          <a:xfrm>
            <a:off x="1981200" y="1600200"/>
            <a:ext cx="8229600" cy="4800600"/>
          </a:xfrm>
        </p:spPr>
        <p:txBody>
          <a:bodyPr/>
          <a:lstStyle/>
          <a:p>
            <a:r>
              <a:rPr lang="en-US" dirty="0"/>
              <a:t>Idea:</a:t>
            </a:r>
          </a:p>
          <a:p>
            <a:pPr lvl="1"/>
            <a:r>
              <a:rPr lang="en-US" dirty="0"/>
              <a:t>All the inliers will agree with each other on the translation vector; the (hopefully small) number of outliers will (hopefully) disagree with each other</a:t>
            </a:r>
          </a:p>
          <a:p>
            <a:pPr lvl="2"/>
            <a:r>
              <a:rPr lang="en-US" dirty="0"/>
              <a:t>RANSAC only has guarantees if there are &lt; 50% outliers</a:t>
            </a:r>
          </a:p>
          <a:p>
            <a:pPr lvl="2"/>
            <a:endParaRPr lang="en-US" dirty="0"/>
          </a:p>
          <a:p>
            <a:r>
              <a:rPr lang="en-US" dirty="0" smtClean="0"/>
              <a:t>“</a:t>
            </a:r>
            <a:r>
              <a:rPr lang="en-US" dirty="0" smtClean="0">
                <a:effectLst/>
              </a:rPr>
              <a:t>Happy families are all alike; every unhappy family is unhappy in its own way</a:t>
            </a:r>
            <a:r>
              <a:rPr lang="en-US" dirty="0" smtClean="0"/>
              <a:t>.”</a:t>
            </a:r>
            <a:endParaRPr lang="en-US" dirty="0"/>
          </a:p>
          <a:p>
            <a:pPr lvl="1">
              <a:buNone/>
            </a:pPr>
            <a:r>
              <a:rPr lang="en-US" dirty="0"/>
              <a:t>				</a:t>
            </a:r>
            <a:r>
              <a:rPr lang="en-US" sz="2000" dirty="0"/>
              <a:t>– </a:t>
            </a:r>
            <a:r>
              <a:rPr lang="en-US" sz="2000" dirty="0" smtClean="0"/>
              <a:t>Tolstoy</a:t>
            </a:r>
            <a:endParaRPr lang="en-US" dirty="0"/>
          </a:p>
        </p:txBody>
      </p:sp>
      <p:sp>
        <p:nvSpPr>
          <p:cNvPr id="4" name="TextBox 3"/>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1128426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aperture problem</a:t>
            </a:r>
            <a:endParaRPr lang="en-US" dirty="0"/>
          </a:p>
        </p:txBody>
      </p:sp>
      <p:sp>
        <p:nvSpPr>
          <p:cNvPr id="4" name="Cube 3"/>
          <p:cNvSpPr/>
          <p:nvPr/>
        </p:nvSpPr>
        <p:spPr>
          <a:xfrm>
            <a:off x="2606722" y="3425588"/>
            <a:ext cx="1624084"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rot="20522934" flipH="1">
            <a:off x="7305627" y="3243492"/>
            <a:ext cx="1427399"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63333" y="4021414"/>
            <a:ext cx="169334" cy="182096"/>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0517772">
            <a:off x="7715613" y="3562590"/>
            <a:ext cx="1072055" cy="1178917"/>
          </a:xfrm>
          <a:prstGeom prst="rect">
            <a:avLst/>
          </a:prstGeom>
          <a:solidFill>
            <a:srgbClr val="FFFF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32667" y="5943600"/>
            <a:ext cx="389466" cy="406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19326" y="5945741"/>
            <a:ext cx="389466" cy="406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117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RANSAC</a:t>
            </a:r>
          </a:p>
        </p:txBody>
      </p:sp>
      <p:sp>
        <p:nvSpPr>
          <p:cNvPr id="3" name="Content Placeholder 2"/>
          <p:cNvSpPr>
            <a:spLocks noGrp="1"/>
          </p:cNvSpPr>
          <p:nvPr>
            <p:ph idx="1"/>
          </p:nvPr>
        </p:nvSpPr>
        <p:spPr>
          <a:xfrm>
            <a:off x="1981200" y="1600200"/>
            <a:ext cx="8229600" cy="5105400"/>
          </a:xfrm>
        </p:spPr>
        <p:txBody>
          <a:bodyPr>
            <a:normAutofit/>
          </a:bodyPr>
          <a:lstStyle/>
          <a:p>
            <a:r>
              <a:rPr lang="en-US" dirty="0"/>
              <a:t>General version:</a:t>
            </a:r>
          </a:p>
          <a:p>
            <a:pPr marL="971550" lvl="1" indent="-514350">
              <a:buFont typeface="+mj-lt"/>
              <a:buAutoNum type="arabicPeriod"/>
            </a:pPr>
            <a:r>
              <a:rPr lang="en-US" dirty="0"/>
              <a:t>Randomly choose </a:t>
            </a:r>
            <a:r>
              <a:rPr lang="en-US" i="1" dirty="0"/>
              <a:t>s</a:t>
            </a:r>
            <a:r>
              <a:rPr lang="en-US" dirty="0"/>
              <a:t> samples</a:t>
            </a:r>
          </a:p>
          <a:p>
            <a:pPr marL="1371600" lvl="2" indent="-457200"/>
            <a:r>
              <a:rPr lang="en-US" dirty="0"/>
              <a:t>Typically </a:t>
            </a:r>
            <a:r>
              <a:rPr lang="en-US" i="1" dirty="0"/>
              <a:t>s</a:t>
            </a:r>
            <a:r>
              <a:rPr lang="en-US" dirty="0"/>
              <a:t> = minimum sample size that lets you fit a model</a:t>
            </a:r>
          </a:p>
          <a:p>
            <a:pPr marL="971550" lvl="1" indent="-514350">
              <a:buFont typeface="+mj-lt"/>
              <a:buAutoNum type="arabicPeriod"/>
            </a:pPr>
            <a:r>
              <a:rPr lang="en-US" dirty="0"/>
              <a:t>Fit a model (e.g., line) to those samples</a:t>
            </a:r>
          </a:p>
          <a:p>
            <a:pPr marL="971550" lvl="1" indent="-514350">
              <a:buFont typeface="+mj-lt"/>
              <a:buAutoNum type="arabicPeriod"/>
            </a:pPr>
            <a:r>
              <a:rPr lang="en-US" dirty="0"/>
              <a:t>Count the number of inliers that approximately fit the model</a:t>
            </a:r>
          </a:p>
          <a:p>
            <a:pPr marL="971550" lvl="1" indent="-514350">
              <a:buFont typeface="+mj-lt"/>
              <a:buAutoNum type="arabicPeriod"/>
            </a:pPr>
            <a:r>
              <a:rPr lang="en-US" dirty="0"/>
              <a:t>Repeat </a:t>
            </a:r>
            <a:r>
              <a:rPr lang="en-US" i="1" dirty="0"/>
              <a:t>N</a:t>
            </a:r>
            <a:r>
              <a:rPr lang="en-US" dirty="0"/>
              <a:t> times</a:t>
            </a:r>
          </a:p>
          <a:p>
            <a:pPr marL="971550" lvl="1" indent="-514350">
              <a:buFont typeface="+mj-lt"/>
              <a:buAutoNum type="arabicPeriod"/>
            </a:pPr>
            <a:r>
              <a:rPr lang="en-US" dirty="0"/>
              <a:t>Choose the model that has the largest set of </a:t>
            </a:r>
            <a:r>
              <a:rPr lang="en-US" dirty="0" smtClean="0"/>
              <a:t>inliers</a:t>
            </a:r>
          </a:p>
          <a:p>
            <a:r>
              <a:rPr lang="en-US" dirty="0" smtClean="0"/>
              <a:t>RANSAC gives two things:</a:t>
            </a:r>
          </a:p>
          <a:p>
            <a:pPr lvl="1"/>
            <a:r>
              <a:rPr lang="en-US" dirty="0" smtClean="0"/>
              <a:t>model that fits largest set of inliers</a:t>
            </a:r>
          </a:p>
          <a:p>
            <a:pPr lvl="1"/>
            <a:r>
              <a:rPr lang="en-US" dirty="0" smtClean="0"/>
              <a:t>set of inliers corresponding to model</a:t>
            </a:r>
            <a:endParaRPr lang="en-US" dirty="0"/>
          </a:p>
        </p:txBody>
      </p:sp>
      <p:sp>
        <p:nvSpPr>
          <p:cNvPr id="4" name="TextBox 3"/>
          <p:cNvSpPr txBox="1"/>
          <p:nvPr/>
        </p:nvSpPr>
        <p:spPr>
          <a:xfrm>
            <a:off x="7848601" y="6299200"/>
            <a:ext cx="4174066" cy="369332"/>
          </a:xfrm>
          <a:prstGeom prst="rect">
            <a:avLst/>
          </a:prstGeom>
          <a:noFill/>
        </p:spPr>
        <p:txBody>
          <a:bodyPr wrap="square" rtlCol="0">
            <a:spAutoFit/>
          </a:bodyPr>
          <a:lstStyle/>
          <a:p>
            <a:r>
              <a:rPr lang="en-US" dirty="0" smtClean="0"/>
              <a:t>slide credit: Noah </a:t>
            </a:r>
            <a:r>
              <a:rPr lang="en-US" dirty="0" err="1" smtClean="0"/>
              <a:t>Snavely</a:t>
            </a:r>
            <a:endParaRPr lang="en-US" dirty="0"/>
          </a:p>
        </p:txBody>
      </p:sp>
    </p:spTree>
    <p:extLst>
      <p:ext uri="{BB962C8B-B14F-4D97-AF65-F5344CB8AC3E}">
        <p14:creationId xmlns:p14="http://schemas.microsoft.com/office/powerpoint/2010/main" val="543501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binocular stereo algorithm</a:t>
            </a:r>
            <a:endParaRPr lang="en-US" dirty="0"/>
          </a:p>
        </p:txBody>
      </p:sp>
      <p:sp>
        <p:nvSpPr>
          <p:cNvPr id="3" name="Content Placeholder 2"/>
          <p:cNvSpPr>
            <a:spLocks noGrp="1"/>
          </p:cNvSpPr>
          <p:nvPr>
            <p:ph idx="1"/>
          </p:nvPr>
        </p:nvSpPr>
        <p:spPr>
          <a:xfrm>
            <a:off x="838200" y="1825625"/>
            <a:ext cx="9660467" cy="4351338"/>
          </a:xfrm>
        </p:spPr>
        <p:txBody>
          <a:bodyPr/>
          <a:lstStyle/>
          <a:p>
            <a:r>
              <a:rPr lang="en-US" dirty="0" smtClean="0"/>
              <a:t>Get images</a:t>
            </a:r>
          </a:p>
          <a:p>
            <a:r>
              <a:rPr lang="en-US" dirty="0" smtClean="0"/>
              <a:t>Extract interest points / </a:t>
            </a:r>
            <a:r>
              <a:rPr lang="en-US" dirty="0" err="1" smtClean="0"/>
              <a:t>keypoints</a:t>
            </a:r>
            <a:endParaRPr lang="en-US" dirty="0" smtClean="0"/>
          </a:p>
          <a:p>
            <a:r>
              <a:rPr lang="en-US" dirty="0" smtClean="0"/>
              <a:t>Match </a:t>
            </a:r>
            <a:r>
              <a:rPr lang="en-US" dirty="0" err="1" smtClean="0"/>
              <a:t>keypoints</a:t>
            </a:r>
            <a:r>
              <a:rPr lang="en-US" dirty="0" smtClean="0"/>
              <a:t> using SIFT</a:t>
            </a:r>
          </a:p>
          <a:p>
            <a:r>
              <a:rPr lang="en-US" dirty="0" smtClean="0"/>
              <a:t>Use RANSAC to fit E and get set of inlier matches</a:t>
            </a:r>
          </a:p>
          <a:p>
            <a:r>
              <a:rPr lang="en-US" dirty="0" smtClean="0"/>
              <a:t>Use inliers to triangulate</a:t>
            </a:r>
            <a:endParaRPr lang="en-US" dirty="0"/>
          </a:p>
        </p:txBody>
      </p:sp>
    </p:spTree>
    <p:extLst>
      <p:ext uri="{BB962C8B-B14F-4D97-AF65-F5344CB8AC3E}">
        <p14:creationId xmlns:p14="http://schemas.microsoft.com/office/powerpoint/2010/main" val="1313488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558800"/>
            <a:ext cx="8699500" cy="5727700"/>
          </a:xfrm>
          <a:prstGeom prst="rect">
            <a:avLst/>
          </a:prstGeom>
        </p:spPr>
      </p:pic>
      <p:sp>
        <p:nvSpPr>
          <p:cNvPr id="5" name="TextBox 4"/>
          <p:cNvSpPr txBox="1"/>
          <p:nvPr/>
        </p:nvSpPr>
        <p:spPr>
          <a:xfrm>
            <a:off x="304800" y="6286500"/>
            <a:ext cx="9228667" cy="369332"/>
          </a:xfrm>
          <a:prstGeom prst="rect">
            <a:avLst/>
          </a:prstGeom>
          <a:noFill/>
        </p:spPr>
        <p:txBody>
          <a:bodyPr wrap="square" rtlCol="0">
            <a:spAutoFit/>
          </a:bodyPr>
          <a:lstStyle/>
          <a:p>
            <a:r>
              <a:rPr lang="en-US" dirty="0" smtClean="0"/>
              <a:t>Building Rome in a day. Agarwal et al., ICCV 2009.</a:t>
            </a:r>
            <a:endParaRPr lang="en-US" dirty="0"/>
          </a:p>
        </p:txBody>
      </p:sp>
    </p:spTree>
    <p:extLst>
      <p:ext uri="{BB962C8B-B14F-4D97-AF65-F5344CB8AC3E}">
        <p14:creationId xmlns:p14="http://schemas.microsoft.com/office/powerpoint/2010/main" val="11032948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sp>
        <p:nvSpPr>
          <p:cNvPr id="3" name="Content Placeholder 2"/>
          <p:cNvSpPr>
            <a:spLocks noGrp="1"/>
          </p:cNvSpPr>
          <p:nvPr>
            <p:ph idx="1"/>
          </p:nvPr>
        </p:nvSpPr>
        <p:spPr/>
        <p:txBody>
          <a:bodyPr/>
          <a:lstStyle/>
          <a:p>
            <a:r>
              <a:rPr lang="en-US" dirty="0" smtClean="0"/>
              <a:t>Only correspondence at interest points?</a:t>
            </a:r>
          </a:p>
          <a:p>
            <a:r>
              <a:rPr lang="en-US" dirty="0" smtClean="0"/>
              <a:t>Setup: assume rectified images</a:t>
            </a:r>
          </a:p>
          <a:p>
            <a:pPr lvl="1"/>
            <a:r>
              <a:rPr lang="en-US" dirty="0" smtClean="0"/>
              <a:t>Correspondence only along scan-lines</a:t>
            </a:r>
          </a:p>
          <a:p>
            <a:pPr lvl="1"/>
            <a:r>
              <a:rPr lang="en-US" dirty="0" smtClean="0"/>
              <a:t>Can be represented using disparity</a:t>
            </a:r>
            <a:endParaRPr lang="en-US" dirty="0"/>
          </a:p>
        </p:txBody>
      </p:sp>
    </p:spTree>
    <p:extLst>
      <p:ext uri="{BB962C8B-B14F-4D97-AF65-F5344CB8AC3E}">
        <p14:creationId xmlns:p14="http://schemas.microsoft.com/office/powerpoint/2010/main" val="7122778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pic>
        <p:nvPicPr>
          <p:cNvPr id="4" name="Picture 3"/>
          <p:cNvPicPr>
            <a:picLocks noChangeAspect="1"/>
          </p:cNvPicPr>
          <p:nvPr/>
        </p:nvPicPr>
        <p:blipFill>
          <a:blip r:embed="rId2"/>
          <a:stretch>
            <a:fillRect/>
          </a:stretch>
        </p:blipFill>
        <p:spPr>
          <a:xfrm>
            <a:off x="3657600" y="1600200"/>
            <a:ext cx="4876800" cy="3657600"/>
          </a:xfrm>
          <a:prstGeom prst="rect">
            <a:avLst/>
          </a:prstGeom>
        </p:spPr>
      </p:pic>
    </p:spTree>
    <p:extLst>
      <p:ext uri="{BB962C8B-B14F-4D97-AF65-F5344CB8AC3E}">
        <p14:creationId xmlns:p14="http://schemas.microsoft.com/office/powerpoint/2010/main" val="527056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pic>
        <p:nvPicPr>
          <p:cNvPr id="3" name="Picture 2"/>
          <p:cNvPicPr>
            <a:picLocks noChangeAspect="1"/>
          </p:cNvPicPr>
          <p:nvPr/>
        </p:nvPicPr>
        <p:blipFill>
          <a:blip r:embed="rId2"/>
          <a:stretch>
            <a:fillRect/>
          </a:stretch>
        </p:blipFill>
        <p:spPr>
          <a:xfrm>
            <a:off x="3657600" y="1600200"/>
            <a:ext cx="4876800" cy="3657600"/>
          </a:xfrm>
          <a:prstGeom prst="rect">
            <a:avLst/>
          </a:prstGeom>
        </p:spPr>
      </p:pic>
    </p:spTree>
    <p:extLst>
      <p:ext uri="{BB962C8B-B14F-4D97-AF65-F5344CB8AC3E}">
        <p14:creationId xmlns:p14="http://schemas.microsoft.com/office/powerpoint/2010/main" val="5084151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a:t>
            </a:r>
            <a:endParaRPr lang="en-US" dirty="0"/>
          </a:p>
        </p:txBody>
      </p:sp>
      <p:sp>
        <p:nvSpPr>
          <p:cNvPr id="3" name="Content Placeholder 2"/>
          <p:cNvSpPr>
            <a:spLocks noGrp="1"/>
          </p:cNvSpPr>
          <p:nvPr>
            <p:ph idx="1"/>
          </p:nvPr>
        </p:nvSpPr>
        <p:spPr/>
        <p:txBody>
          <a:bodyPr/>
          <a:lstStyle/>
          <a:p>
            <a:r>
              <a:rPr lang="en-US" dirty="0" smtClean="0"/>
              <a:t>Goal:</a:t>
            </a:r>
          </a:p>
          <a:p>
            <a:pPr lvl="1"/>
            <a:r>
              <a:rPr lang="en-US" dirty="0" smtClean="0"/>
              <a:t>Assign disparity value to each pixel</a:t>
            </a:r>
          </a:p>
          <a:p>
            <a:r>
              <a:rPr lang="en-US" dirty="0" smtClean="0"/>
              <a:t>Basic idea:</a:t>
            </a:r>
          </a:p>
          <a:p>
            <a:pPr lvl="1"/>
            <a:r>
              <a:rPr lang="en-US" dirty="0" smtClean="0"/>
              <a:t>Disparity image should be </a:t>
            </a:r>
            <a:r>
              <a:rPr lang="en-US" i="1" dirty="0" smtClean="0"/>
              <a:t>smooth</a:t>
            </a:r>
            <a:endParaRPr lang="en-US" dirty="0" smtClean="0"/>
          </a:p>
          <a:p>
            <a:r>
              <a:rPr lang="en-US" dirty="0" smtClean="0"/>
              <a:t>Energy minimization</a:t>
            </a:r>
          </a:p>
          <a:p>
            <a:pPr lvl="1"/>
            <a:r>
              <a:rPr lang="en-US" dirty="0" smtClean="0"/>
              <a:t>min E(d), where d is disparity image</a:t>
            </a:r>
          </a:p>
          <a:p>
            <a:pPr lvl="1"/>
            <a:r>
              <a:rPr lang="en-US" dirty="0" smtClean="0"/>
              <a:t>E(d) = </a:t>
            </a:r>
            <a:r>
              <a:rPr lang="en-US" dirty="0" err="1" smtClean="0"/>
              <a:t>E</a:t>
            </a:r>
            <a:r>
              <a:rPr lang="en-US" baseline="-25000" dirty="0" err="1" smtClean="0"/>
              <a:t>data</a:t>
            </a:r>
            <a:r>
              <a:rPr lang="en-US" dirty="0" smtClean="0"/>
              <a:t>(d) + </a:t>
            </a:r>
            <a:r>
              <a:rPr lang="en-US" dirty="0" err="1" smtClean="0"/>
              <a:t>E</a:t>
            </a:r>
            <a:r>
              <a:rPr lang="en-US" baseline="-25000" dirty="0" err="1" smtClean="0"/>
              <a:t>smoothness</a:t>
            </a:r>
            <a:r>
              <a:rPr lang="en-US" dirty="0" smtClean="0"/>
              <a:t>(d)</a:t>
            </a:r>
          </a:p>
          <a:p>
            <a:r>
              <a:rPr lang="en-US" dirty="0" err="1" smtClean="0"/>
              <a:t>E</a:t>
            </a:r>
            <a:r>
              <a:rPr lang="en-US" baseline="-25000" dirty="0" err="1" smtClean="0"/>
              <a:t>data</a:t>
            </a:r>
            <a:r>
              <a:rPr lang="en-US" dirty="0" smtClean="0"/>
              <a:t>(d) : scores based on NCC (for example)</a:t>
            </a:r>
          </a:p>
          <a:p>
            <a:r>
              <a:rPr lang="en-US" dirty="0" err="1" smtClean="0"/>
              <a:t>E</a:t>
            </a:r>
            <a:r>
              <a:rPr lang="en-US" baseline="-25000" dirty="0" err="1" smtClean="0"/>
              <a:t>smoothness</a:t>
            </a:r>
            <a:r>
              <a:rPr lang="en-US" dirty="0" smtClean="0"/>
              <a:t>(d) = </a:t>
            </a:r>
          </a:p>
        </p:txBody>
      </p:sp>
      <p:pic>
        <p:nvPicPr>
          <p:cNvPr id="4" name="Picture 3"/>
          <p:cNvPicPr>
            <a:picLocks noChangeAspect="1"/>
          </p:cNvPicPr>
          <p:nvPr/>
        </p:nvPicPr>
        <p:blipFill>
          <a:blip r:embed="rId2"/>
          <a:stretch>
            <a:fillRect/>
          </a:stretch>
        </p:blipFill>
        <p:spPr>
          <a:xfrm>
            <a:off x="3200399" y="5424841"/>
            <a:ext cx="7044267" cy="752122"/>
          </a:xfrm>
          <a:prstGeom prst="rect">
            <a:avLst/>
          </a:prstGeom>
        </p:spPr>
      </p:pic>
    </p:spTree>
    <p:extLst>
      <p:ext uri="{BB962C8B-B14F-4D97-AF65-F5344CB8AC3E}">
        <p14:creationId xmlns:p14="http://schemas.microsoft.com/office/powerpoint/2010/main" val="11949167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Random Fields</a:t>
            </a:r>
            <a:endParaRPr lang="en-US" dirty="0"/>
          </a:p>
        </p:txBody>
      </p:sp>
      <p:sp>
        <p:nvSpPr>
          <p:cNvPr id="3" name="Content Placeholder 2"/>
          <p:cNvSpPr>
            <a:spLocks noGrp="1"/>
          </p:cNvSpPr>
          <p:nvPr>
            <p:ph idx="1"/>
          </p:nvPr>
        </p:nvSpPr>
        <p:spPr/>
        <p:txBody>
          <a:bodyPr/>
          <a:lstStyle/>
          <a:p>
            <a:r>
              <a:rPr lang="en-US" dirty="0" smtClean="0"/>
              <a:t>Probabilistic model</a:t>
            </a:r>
          </a:p>
          <a:p>
            <a:r>
              <a:rPr lang="en-US" dirty="0" smtClean="0"/>
              <a:t>Undirected graphical model</a:t>
            </a:r>
          </a:p>
          <a:p>
            <a:endParaRPr lang="en-US" dirty="0"/>
          </a:p>
          <a:p>
            <a:endParaRPr lang="en-US" dirty="0" smtClean="0"/>
          </a:p>
          <a:p>
            <a:r>
              <a:rPr lang="en-US" dirty="0" smtClean="0"/>
              <a:t>Undirected graph with nodes and edges</a:t>
            </a:r>
          </a:p>
          <a:p>
            <a:r>
              <a:rPr lang="en-US" dirty="0" smtClean="0"/>
              <a:t>Unary potential on nodes = </a:t>
            </a:r>
            <a:r>
              <a:rPr lang="en-US" i="1" dirty="0" smtClean="0"/>
              <a:t>data term</a:t>
            </a:r>
          </a:p>
          <a:p>
            <a:r>
              <a:rPr lang="en-US" dirty="0" smtClean="0"/>
              <a:t>Binary potential on edges = </a:t>
            </a:r>
            <a:r>
              <a:rPr lang="en-US" i="1" dirty="0" smtClean="0"/>
              <a:t>smoothness term</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3153834" y="3155950"/>
            <a:ext cx="2768600" cy="546100"/>
          </a:xfrm>
          <a:prstGeom prst="rect">
            <a:avLst/>
          </a:prstGeom>
        </p:spPr>
      </p:pic>
      <p:pic>
        <p:nvPicPr>
          <p:cNvPr id="5" name="Picture 4"/>
          <p:cNvPicPr>
            <a:picLocks noChangeAspect="1"/>
          </p:cNvPicPr>
          <p:nvPr/>
        </p:nvPicPr>
        <p:blipFill>
          <a:blip r:embed="rId3"/>
          <a:stretch>
            <a:fillRect/>
          </a:stretch>
        </p:blipFill>
        <p:spPr>
          <a:xfrm>
            <a:off x="683683" y="5507567"/>
            <a:ext cx="11061700" cy="1092200"/>
          </a:xfrm>
          <a:prstGeom prst="rect">
            <a:avLst/>
          </a:prstGeom>
        </p:spPr>
      </p:pic>
      <p:pic>
        <p:nvPicPr>
          <p:cNvPr id="6" name="Picture 5"/>
          <p:cNvPicPr>
            <a:picLocks noChangeAspect="1"/>
          </p:cNvPicPr>
          <p:nvPr/>
        </p:nvPicPr>
        <p:blipFill>
          <a:blip r:embed="rId4"/>
          <a:stretch>
            <a:fillRect/>
          </a:stretch>
        </p:blipFill>
        <p:spPr>
          <a:xfrm>
            <a:off x="7726892" y="1880394"/>
            <a:ext cx="3822700" cy="2120900"/>
          </a:xfrm>
          <a:prstGeom prst="rect">
            <a:avLst/>
          </a:prstGeom>
        </p:spPr>
      </p:pic>
    </p:spTree>
    <p:extLst>
      <p:ext uri="{BB962C8B-B14F-4D97-AF65-F5344CB8AC3E}">
        <p14:creationId xmlns:p14="http://schemas.microsoft.com/office/powerpoint/2010/main" val="2750775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MRFs</a:t>
            </a:r>
            <a:endParaRPr lang="en-US" dirty="0"/>
          </a:p>
        </p:txBody>
      </p:sp>
      <p:sp>
        <p:nvSpPr>
          <p:cNvPr id="3" name="Content Placeholder 2"/>
          <p:cNvSpPr>
            <a:spLocks noGrp="1"/>
          </p:cNvSpPr>
          <p:nvPr>
            <p:ph idx="1"/>
          </p:nvPr>
        </p:nvSpPr>
        <p:spPr/>
        <p:txBody>
          <a:bodyPr/>
          <a:lstStyle/>
          <a:p>
            <a:r>
              <a:rPr lang="en-US" dirty="0" smtClean="0"/>
              <a:t>NP-Hard</a:t>
            </a:r>
          </a:p>
          <a:p>
            <a:r>
              <a:rPr lang="en-US" dirty="0" smtClean="0"/>
              <a:t>Approximate solutions</a:t>
            </a:r>
          </a:p>
          <a:p>
            <a:pPr lvl="1"/>
            <a:r>
              <a:rPr lang="en-US" dirty="0" smtClean="0"/>
              <a:t>Message passing </a:t>
            </a:r>
          </a:p>
          <a:p>
            <a:pPr lvl="1"/>
            <a:r>
              <a:rPr lang="en-US" dirty="0" smtClean="0"/>
              <a:t>Graph cut-based solutions</a:t>
            </a:r>
          </a:p>
          <a:p>
            <a:pPr lvl="1"/>
            <a:endParaRPr lang="en-US" dirty="0"/>
          </a:p>
        </p:txBody>
      </p:sp>
      <p:pic>
        <p:nvPicPr>
          <p:cNvPr id="4" name="Picture 3"/>
          <p:cNvPicPr>
            <a:picLocks noChangeAspect="1"/>
          </p:cNvPicPr>
          <p:nvPr/>
        </p:nvPicPr>
        <p:blipFill>
          <a:blip r:embed="rId2"/>
          <a:stretch>
            <a:fillRect/>
          </a:stretch>
        </p:blipFill>
        <p:spPr>
          <a:xfrm>
            <a:off x="7726892" y="1880394"/>
            <a:ext cx="3822700" cy="2120900"/>
          </a:xfrm>
          <a:prstGeom prst="rect">
            <a:avLst/>
          </a:prstGeom>
        </p:spPr>
      </p:pic>
    </p:spTree>
    <p:extLst>
      <p:ext uri="{BB962C8B-B14F-4D97-AF65-F5344CB8AC3E}">
        <p14:creationId xmlns:p14="http://schemas.microsoft.com/office/powerpoint/2010/main" val="1311724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correspondence with MRFs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033" y="2510365"/>
            <a:ext cx="4906433" cy="3663022"/>
          </a:xfrm>
          <a:prstGeom prst="rect">
            <a:avLst/>
          </a:prstGeom>
        </p:spPr>
      </p:pic>
    </p:spTree>
    <p:extLst>
      <p:ext uri="{BB962C8B-B14F-4D97-AF65-F5344CB8AC3E}">
        <p14:creationId xmlns:p14="http://schemas.microsoft.com/office/powerpoint/2010/main" val="904673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aperture problem</a:t>
            </a:r>
            <a:endParaRPr lang="en-US" dirty="0"/>
          </a:p>
        </p:txBody>
      </p:sp>
      <p:sp>
        <p:nvSpPr>
          <p:cNvPr id="3" name="Content Placeholder 2"/>
          <p:cNvSpPr>
            <a:spLocks noGrp="1"/>
          </p:cNvSpPr>
          <p:nvPr>
            <p:ph idx="1"/>
          </p:nvPr>
        </p:nvSpPr>
        <p:spPr>
          <a:xfrm>
            <a:off x="838200" y="1825625"/>
            <a:ext cx="5371531" cy="4351338"/>
          </a:xfrm>
        </p:spPr>
        <p:txBody>
          <a:bodyPr/>
          <a:lstStyle/>
          <a:p>
            <a:r>
              <a:rPr lang="en-US" dirty="0" smtClean="0"/>
              <a:t>Individual pixels are ambiguous</a:t>
            </a:r>
          </a:p>
          <a:p>
            <a:r>
              <a:rPr lang="en-US" dirty="0" smtClean="0"/>
              <a:t>Idea: look at whole patch!</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453438" y="2275300"/>
            <a:ext cx="4133511" cy="435718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25466179"/>
              </p:ext>
            </p:extLst>
          </p:nvPr>
        </p:nvGraphicFramePr>
        <p:xfrm>
          <a:off x="2880394" y="3107698"/>
          <a:ext cx="2751550" cy="2061115"/>
        </p:xfrm>
        <a:graphic>
          <a:graphicData uri="http://schemas.openxmlformats.org/drawingml/2006/table">
            <a:tbl>
              <a:tblPr firstRow="1" bandRow="1">
                <a:tableStyleId>{5940675A-B579-460E-94D1-54222C63F5DA}</a:tableStyleId>
              </a:tblPr>
              <a:tblGrid>
                <a:gridCol w="550310"/>
                <a:gridCol w="550310"/>
                <a:gridCol w="550310"/>
                <a:gridCol w="550310"/>
                <a:gridCol w="550310"/>
              </a:tblGrid>
              <a:tr h="412223">
                <a:tc>
                  <a:txBody>
                    <a:bodyPr/>
                    <a:lstStyle/>
                    <a:p>
                      <a:r>
                        <a:rPr lang="en-US" dirty="0" smtClean="0"/>
                        <a:t>71</a:t>
                      </a:r>
                      <a:endParaRPr lang="en-US" dirty="0"/>
                    </a:p>
                  </a:txBody>
                  <a:tcPr>
                    <a:solidFill>
                      <a:schemeClr val="accent4">
                        <a:lumMod val="60000"/>
                        <a:lumOff val="40000"/>
                      </a:schemeClr>
                    </a:solidFill>
                  </a:tcPr>
                </a:tc>
                <a:tc>
                  <a:txBody>
                    <a:bodyPr/>
                    <a:lstStyle/>
                    <a:p>
                      <a:r>
                        <a:rPr lang="en-US" dirty="0" smtClean="0"/>
                        <a:t>109</a:t>
                      </a:r>
                      <a:endParaRPr lang="en-US" dirty="0"/>
                    </a:p>
                  </a:txBody>
                  <a:tcPr>
                    <a:solidFill>
                      <a:schemeClr val="accent4">
                        <a:lumMod val="60000"/>
                        <a:lumOff val="40000"/>
                      </a:schemeClr>
                    </a:solidFill>
                  </a:tcPr>
                </a:tc>
                <a:tc>
                  <a:txBody>
                    <a:bodyPr/>
                    <a:lstStyle/>
                    <a:p>
                      <a:r>
                        <a:rPr lang="en-US" dirty="0" smtClean="0"/>
                        <a:t>61</a:t>
                      </a:r>
                      <a:endParaRPr lang="en-US" dirty="0"/>
                    </a:p>
                  </a:txBody>
                  <a:tcPr>
                    <a:solidFill>
                      <a:schemeClr val="accent4">
                        <a:lumMod val="60000"/>
                        <a:lumOff val="40000"/>
                      </a:schemeClr>
                    </a:solidFill>
                  </a:tcPr>
                </a:tc>
                <a:tc>
                  <a:txBody>
                    <a:bodyPr/>
                    <a:lstStyle/>
                    <a:p>
                      <a:r>
                        <a:rPr lang="en-US" dirty="0" smtClean="0"/>
                        <a:t>71</a:t>
                      </a:r>
                      <a:endParaRPr lang="en-US" dirty="0"/>
                    </a:p>
                  </a:txBody>
                  <a:tcPr>
                    <a:solidFill>
                      <a:schemeClr val="accent4">
                        <a:lumMod val="60000"/>
                        <a:lumOff val="40000"/>
                      </a:schemeClr>
                    </a:solidFill>
                  </a:tcPr>
                </a:tc>
                <a:tc>
                  <a:txBody>
                    <a:bodyPr/>
                    <a:lstStyle/>
                    <a:p>
                      <a:r>
                        <a:rPr lang="en-US" dirty="0" smtClean="0"/>
                        <a:t>86</a:t>
                      </a:r>
                      <a:endParaRPr lang="en-US" dirty="0"/>
                    </a:p>
                  </a:txBody>
                  <a:tcPr>
                    <a:solidFill>
                      <a:schemeClr val="accent4">
                        <a:lumMod val="60000"/>
                        <a:lumOff val="40000"/>
                      </a:schemeClr>
                    </a:solidFill>
                  </a:tcPr>
                </a:tc>
              </a:tr>
              <a:tr h="412223">
                <a:tc>
                  <a:txBody>
                    <a:bodyPr/>
                    <a:lstStyle/>
                    <a:p>
                      <a:r>
                        <a:rPr lang="en-US" dirty="0" smtClean="0"/>
                        <a:t>66</a:t>
                      </a:r>
                      <a:endParaRPr lang="en-US" dirty="0"/>
                    </a:p>
                  </a:txBody>
                  <a:tcPr>
                    <a:solidFill>
                      <a:schemeClr val="accent4">
                        <a:lumMod val="60000"/>
                        <a:lumOff val="40000"/>
                      </a:schemeClr>
                    </a:solidFill>
                  </a:tcPr>
                </a:tc>
                <a:tc>
                  <a:txBody>
                    <a:bodyPr/>
                    <a:lstStyle/>
                    <a:p>
                      <a:r>
                        <a:rPr lang="en-US" dirty="0" smtClean="0"/>
                        <a:t>96</a:t>
                      </a:r>
                      <a:endParaRPr lang="en-US" dirty="0"/>
                    </a:p>
                  </a:txBody>
                  <a:tcPr>
                    <a:solidFill>
                      <a:schemeClr val="accent4">
                        <a:lumMod val="60000"/>
                        <a:lumOff val="40000"/>
                      </a:schemeClr>
                    </a:solidFill>
                  </a:tcPr>
                </a:tc>
                <a:tc>
                  <a:txBody>
                    <a:bodyPr/>
                    <a:lstStyle/>
                    <a:p>
                      <a:r>
                        <a:rPr lang="en-US" dirty="0" smtClean="0"/>
                        <a:t>77</a:t>
                      </a:r>
                      <a:endParaRPr lang="en-US" dirty="0"/>
                    </a:p>
                  </a:txBody>
                  <a:tcPr>
                    <a:solidFill>
                      <a:schemeClr val="accent4">
                        <a:lumMod val="60000"/>
                        <a:lumOff val="40000"/>
                      </a:schemeClr>
                    </a:solidFill>
                  </a:tcPr>
                </a:tc>
                <a:tc>
                  <a:txBody>
                    <a:bodyPr/>
                    <a:lstStyle/>
                    <a:p>
                      <a:r>
                        <a:rPr lang="en-US" dirty="0" smtClean="0"/>
                        <a:t>76</a:t>
                      </a:r>
                      <a:endParaRPr lang="en-US" dirty="0"/>
                    </a:p>
                  </a:txBody>
                  <a:tcPr>
                    <a:solidFill>
                      <a:schemeClr val="accent4">
                        <a:lumMod val="60000"/>
                        <a:lumOff val="40000"/>
                      </a:schemeClr>
                    </a:solidFill>
                  </a:tcPr>
                </a:tc>
                <a:tc>
                  <a:txBody>
                    <a:bodyPr/>
                    <a:lstStyle/>
                    <a:p>
                      <a:r>
                        <a:rPr lang="en-US" dirty="0" smtClean="0"/>
                        <a:t>77</a:t>
                      </a:r>
                      <a:endParaRPr lang="en-US" dirty="0"/>
                    </a:p>
                  </a:txBody>
                  <a:tcPr>
                    <a:solidFill>
                      <a:schemeClr val="accent4">
                        <a:lumMod val="60000"/>
                        <a:lumOff val="40000"/>
                      </a:schemeClr>
                    </a:solidFill>
                  </a:tcPr>
                </a:tc>
              </a:tr>
              <a:tr h="412223">
                <a:tc>
                  <a:txBody>
                    <a:bodyPr/>
                    <a:lstStyle/>
                    <a:p>
                      <a:r>
                        <a:rPr lang="en-US" dirty="0" smtClean="0"/>
                        <a:t>63</a:t>
                      </a:r>
                      <a:endParaRPr lang="en-US" dirty="0"/>
                    </a:p>
                  </a:txBody>
                  <a:tcPr>
                    <a:solidFill>
                      <a:schemeClr val="accent4">
                        <a:lumMod val="60000"/>
                        <a:lumOff val="40000"/>
                      </a:schemeClr>
                    </a:solidFill>
                  </a:tcPr>
                </a:tc>
                <a:tc>
                  <a:txBody>
                    <a:bodyPr/>
                    <a:lstStyle/>
                    <a:p>
                      <a:r>
                        <a:rPr lang="en-US" dirty="0" smtClean="0"/>
                        <a:t>98</a:t>
                      </a:r>
                      <a:endParaRPr lang="en-US" dirty="0"/>
                    </a:p>
                  </a:txBody>
                  <a:tcPr>
                    <a:solidFill>
                      <a:schemeClr val="accent4">
                        <a:lumMod val="60000"/>
                        <a:lumOff val="40000"/>
                      </a:schemeClr>
                    </a:solidFill>
                  </a:tcPr>
                </a:tc>
                <a:tc>
                  <a:txBody>
                    <a:bodyPr/>
                    <a:lstStyle/>
                    <a:p>
                      <a:r>
                        <a:rPr lang="en-US" dirty="0" smtClean="0"/>
                        <a:t>82</a:t>
                      </a:r>
                      <a:endParaRPr lang="en-US" dirty="0"/>
                    </a:p>
                  </a:txBody>
                  <a:tcPr>
                    <a:solidFill>
                      <a:srgbClr val="92D050"/>
                    </a:solidFill>
                  </a:tcPr>
                </a:tc>
                <a:tc>
                  <a:txBody>
                    <a:bodyPr/>
                    <a:lstStyle/>
                    <a:p>
                      <a:r>
                        <a:rPr lang="en-US" dirty="0" smtClean="0"/>
                        <a:t>79</a:t>
                      </a:r>
                      <a:endParaRPr lang="en-US" dirty="0"/>
                    </a:p>
                  </a:txBody>
                  <a:tcPr>
                    <a:solidFill>
                      <a:schemeClr val="accent4">
                        <a:lumMod val="60000"/>
                        <a:lumOff val="40000"/>
                      </a:schemeClr>
                    </a:solidFill>
                  </a:tcPr>
                </a:tc>
                <a:tc>
                  <a:txBody>
                    <a:bodyPr/>
                    <a:lstStyle/>
                    <a:p>
                      <a:r>
                        <a:rPr lang="en-US" dirty="0" smtClean="0"/>
                        <a:t>64</a:t>
                      </a:r>
                      <a:endParaRPr lang="en-US" dirty="0"/>
                    </a:p>
                  </a:txBody>
                  <a:tcPr>
                    <a:solidFill>
                      <a:schemeClr val="accent4">
                        <a:lumMod val="60000"/>
                        <a:lumOff val="40000"/>
                      </a:schemeClr>
                    </a:solidFill>
                  </a:tcPr>
                </a:tc>
              </a:tr>
              <a:tr h="412223">
                <a:tc>
                  <a:txBody>
                    <a:bodyPr/>
                    <a:lstStyle/>
                    <a:p>
                      <a:r>
                        <a:rPr lang="en-US" dirty="0" smtClean="0"/>
                        <a:t>65</a:t>
                      </a:r>
                      <a:endParaRPr lang="en-US" dirty="0"/>
                    </a:p>
                  </a:txBody>
                  <a:tcPr>
                    <a:solidFill>
                      <a:schemeClr val="accent4">
                        <a:lumMod val="60000"/>
                        <a:lumOff val="40000"/>
                      </a:schemeClr>
                    </a:solidFill>
                  </a:tcPr>
                </a:tc>
                <a:tc>
                  <a:txBody>
                    <a:bodyPr/>
                    <a:lstStyle/>
                    <a:p>
                      <a:r>
                        <a:rPr lang="en-US" dirty="0" smtClean="0"/>
                        <a:t>105</a:t>
                      </a:r>
                      <a:endParaRPr lang="en-US" dirty="0"/>
                    </a:p>
                  </a:txBody>
                  <a:tcPr>
                    <a:solidFill>
                      <a:schemeClr val="accent4">
                        <a:lumMod val="60000"/>
                        <a:lumOff val="40000"/>
                      </a:schemeClr>
                    </a:solidFill>
                  </a:tcPr>
                </a:tc>
                <a:tc>
                  <a:txBody>
                    <a:bodyPr/>
                    <a:lstStyle/>
                    <a:p>
                      <a:r>
                        <a:rPr lang="en-US" dirty="0" smtClean="0"/>
                        <a:t>73</a:t>
                      </a:r>
                      <a:endParaRPr lang="en-US" dirty="0"/>
                    </a:p>
                  </a:txBody>
                  <a:tcPr>
                    <a:solidFill>
                      <a:schemeClr val="accent4">
                        <a:lumMod val="60000"/>
                        <a:lumOff val="40000"/>
                      </a:schemeClr>
                    </a:solidFill>
                  </a:tcPr>
                </a:tc>
                <a:tc>
                  <a:txBody>
                    <a:bodyPr/>
                    <a:lstStyle/>
                    <a:p>
                      <a:r>
                        <a:rPr lang="en-US" dirty="0" smtClean="0"/>
                        <a:t>92</a:t>
                      </a:r>
                      <a:endParaRPr lang="en-US" dirty="0"/>
                    </a:p>
                  </a:txBody>
                  <a:tcPr>
                    <a:solidFill>
                      <a:schemeClr val="accent4">
                        <a:lumMod val="60000"/>
                        <a:lumOff val="40000"/>
                      </a:schemeClr>
                    </a:solidFill>
                  </a:tcPr>
                </a:tc>
                <a:tc>
                  <a:txBody>
                    <a:bodyPr/>
                    <a:lstStyle/>
                    <a:p>
                      <a:r>
                        <a:rPr lang="en-US" dirty="0" smtClean="0"/>
                        <a:t>83</a:t>
                      </a:r>
                      <a:endParaRPr lang="en-US" dirty="0"/>
                    </a:p>
                  </a:txBody>
                  <a:tcPr>
                    <a:solidFill>
                      <a:schemeClr val="accent4">
                        <a:lumMod val="60000"/>
                        <a:lumOff val="40000"/>
                      </a:schemeClr>
                    </a:solidFill>
                  </a:tcPr>
                </a:tc>
              </a:tr>
              <a:tr h="412223">
                <a:tc>
                  <a:txBody>
                    <a:bodyPr/>
                    <a:lstStyle/>
                    <a:p>
                      <a:r>
                        <a:rPr lang="en-US" dirty="0" smtClean="0"/>
                        <a:t>90</a:t>
                      </a:r>
                      <a:endParaRPr lang="en-US" dirty="0"/>
                    </a:p>
                  </a:txBody>
                  <a:tcPr>
                    <a:solidFill>
                      <a:schemeClr val="accent4">
                        <a:lumMod val="60000"/>
                        <a:lumOff val="40000"/>
                      </a:schemeClr>
                    </a:solidFill>
                  </a:tcPr>
                </a:tc>
                <a:tc>
                  <a:txBody>
                    <a:bodyPr/>
                    <a:lstStyle/>
                    <a:p>
                      <a:r>
                        <a:rPr lang="en-US" dirty="0" smtClean="0"/>
                        <a:t>107</a:t>
                      </a:r>
                      <a:endParaRPr lang="en-US" dirty="0"/>
                    </a:p>
                  </a:txBody>
                  <a:tcPr>
                    <a:solidFill>
                      <a:schemeClr val="accent4">
                        <a:lumMod val="60000"/>
                        <a:lumOff val="40000"/>
                      </a:schemeClr>
                    </a:solidFill>
                  </a:tcPr>
                </a:tc>
                <a:tc>
                  <a:txBody>
                    <a:bodyPr/>
                    <a:lstStyle/>
                    <a:p>
                      <a:r>
                        <a:rPr lang="en-US" dirty="0" smtClean="0"/>
                        <a:t>80</a:t>
                      </a:r>
                      <a:endParaRPr lang="en-US" dirty="0"/>
                    </a:p>
                  </a:txBody>
                  <a:tcPr>
                    <a:solidFill>
                      <a:schemeClr val="accent4">
                        <a:lumMod val="60000"/>
                        <a:lumOff val="40000"/>
                      </a:schemeClr>
                    </a:solidFill>
                  </a:tcPr>
                </a:tc>
                <a:tc>
                  <a:txBody>
                    <a:bodyPr/>
                    <a:lstStyle/>
                    <a:p>
                      <a:r>
                        <a:rPr lang="en-US" dirty="0" smtClean="0"/>
                        <a:t>96</a:t>
                      </a:r>
                      <a:endParaRPr lang="en-US" dirty="0"/>
                    </a:p>
                  </a:txBody>
                  <a:tcPr>
                    <a:solidFill>
                      <a:schemeClr val="accent4">
                        <a:lumMod val="60000"/>
                        <a:lumOff val="40000"/>
                      </a:schemeClr>
                    </a:solidFill>
                  </a:tcPr>
                </a:tc>
                <a:tc>
                  <a:txBody>
                    <a:bodyPr/>
                    <a:lstStyle/>
                    <a:p>
                      <a:r>
                        <a:rPr lang="en-US" dirty="0" smtClean="0"/>
                        <a:t>113</a:t>
                      </a:r>
                      <a:endParaRPr lang="en-US" dirty="0"/>
                    </a:p>
                  </a:txBody>
                  <a:tcPr>
                    <a:solidFill>
                      <a:schemeClr val="accent4">
                        <a:lumMod val="60000"/>
                        <a:lumOff val="40000"/>
                      </a:schemeClr>
                    </a:solidFill>
                  </a:tcPr>
                </a:tc>
              </a:tr>
            </a:tbl>
          </a:graphicData>
        </a:graphic>
      </p:graphicFrame>
      <p:sp>
        <p:nvSpPr>
          <p:cNvPr id="6" name="Freeform 5"/>
          <p:cNvSpPr/>
          <p:nvPr/>
        </p:nvSpPr>
        <p:spPr>
          <a:xfrm>
            <a:off x="2895011" y="2262775"/>
            <a:ext cx="4809994" cy="839244"/>
          </a:xfrm>
          <a:custGeom>
            <a:avLst/>
            <a:gdLst>
              <a:gd name="connsiteX0" fmla="*/ 4559474 w 4809994"/>
              <a:gd name="connsiteY0" fmla="*/ 0 h 839244"/>
              <a:gd name="connsiteX1" fmla="*/ 0 w 4809994"/>
              <a:gd name="connsiteY1" fmla="*/ 826718 h 839244"/>
              <a:gd name="connsiteX2" fmla="*/ 2743200 w 4809994"/>
              <a:gd name="connsiteY2" fmla="*/ 839244 h 839244"/>
              <a:gd name="connsiteX3" fmla="*/ 4809994 w 4809994"/>
              <a:gd name="connsiteY3" fmla="*/ 0 h 839244"/>
              <a:gd name="connsiteX4" fmla="*/ 4559474 w 4809994"/>
              <a:gd name="connsiteY4" fmla="*/ 0 h 83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994" h="839244">
                <a:moveTo>
                  <a:pt x="4559474" y="0"/>
                </a:moveTo>
                <a:lnTo>
                  <a:pt x="0" y="826718"/>
                </a:lnTo>
                <a:lnTo>
                  <a:pt x="2743200" y="839244"/>
                </a:lnTo>
                <a:lnTo>
                  <a:pt x="4809994" y="0"/>
                </a:lnTo>
                <a:lnTo>
                  <a:pt x="455947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613159" y="2250249"/>
            <a:ext cx="2116899" cy="2931091"/>
          </a:xfrm>
          <a:custGeom>
            <a:avLst/>
            <a:gdLst>
              <a:gd name="connsiteX0" fmla="*/ 2116899 w 2116899"/>
              <a:gd name="connsiteY0" fmla="*/ 0 h 2931091"/>
              <a:gd name="connsiteX1" fmla="*/ 0 w 2116899"/>
              <a:gd name="connsiteY1" fmla="*/ 864296 h 2931091"/>
              <a:gd name="connsiteX2" fmla="*/ 12526 w 2116899"/>
              <a:gd name="connsiteY2" fmla="*/ 2931091 h 2931091"/>
              <a:gd name="connsiteX3" fmla="*/ 2116899 w 2116899"/>
              <a:gd name="connsiteY3" fmla="*/ 225469 h 2931091"/>
              <a:gd name="connsiteX4" fmla="*/ 2116899 w 2116899"/>
              <a:gd name="connsiteY4" fmla="*/ 0 h 293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99" h="2931091">
                <a:moveTo>
                  <a:pt x="2116899" y="0"/>
                </a:moveTo>
                <a:lnTo>
                  <a:pt x="0" y="864296"/>
                </a:lnTo>
                <a:cubicBezTo>
                  <a:pt x="4175" y="1553228"/>
                  <a:pt x="8351" y="2242159"/>
                  <a:pt x="12526" y="2931091"/>
                </a:cubicBezTo>
                <a:lnTo>
                  <a:pt x="2116899" y="225469"/>
                </a:lnTo>
                <a:lnTo>
                  <a:pt x="2116899" y="0"/>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1086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992"/>
            <a:ext cx="10515600" cy="1325563"/>
          </a:xfrm>
        </p:spPr>
        <p:txBody>
          <a:bodyPr/>
          <a:lstStyle/>
          <a:p>
            <a:r>
              <a:rPr lang="en-US" dirty="0" smtClean="0"/>
              <a:t>Side note: Correspondence as a general problem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0" y="2518833"/>
            <a:ext cx="7747000" cy="4089400"/>
          </a:xfrm>
          <a:prstGeom prst="rect">
            <a:avLst/>
          </a:prstGeom>
        </p:spPr>
      </p:pic>
      <p:sp>
        <p:nvSpPr>
          <p:cNvPr id="5" name="TextBox 4"/>
          <p:cNvSpPr txBox="1"/>
          <p:nvPr/>
        </p:nvSpPr>
        <p:spPr>
          <a:xfrm>
            <a:off x="3572933" y="1913467"/>
            <a:ext cx="6146800" cy="646331"/>
          </a:xfrm>
          <a:prstGeom prst="rect">
            <a:avLst/>
          </a:prstGeom>
          <a:noFill/>
        </p:spPr>
        <p:txBody>
          <a:bodyPr wrap="square" rtlCol="0">
            <a:spAutoFit/>
          </a:bodyPr>
          <a:lstStyle/>
          <a:p>
            <a:pPr algn="ctr"/>
            <a:r>
              <a:rPr lang="en-US" sz="3600" dirty="0" smtClean="0"/>
              <a:t>Instance recognition</a:t>
            </a:r>
            <a:endParaRPr lang="en-US" sz="3600" dirty="0"/>
          </a:p>
        </p:txBody>
      </p:sp>
    </p:spTree>
    <p:extLst>
      <p:ext uri="{BB962C8B-B14F-4D97-AF65-F5344CB8AC3E}">
        <p14:creationId xmlns:p14="http://schemas.microsoft.com/office/powerpoint/2010/main" val="10958136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992"/>
            <a:ext cx="10515600" cy="1325563"/>
          </a:xfrm>
        </p:spPr>
        <p:txBody>
          <a:bodyPr/>
          <a:lstStyle/>
          <a:p>
            <a:r>
              <a:rPr lang="en-US" dirty="0" smtClean="0"/>
              <a:t>Side note: Correspondence as a general problem</a:t>
            </a:r>
            <a:endParaRPr lang="en-US" dirty="0"/>
          </a:p>
        </p:txBody>
      </p:sp>
      <p:sp>
        <p:nvSpPr>
          <p:cNvPr id="5" name="TextBox 4"/>
          <p:cNvSpPr txBox="1"/>
          <p:nvPr/>
        </p:nvSpPr>
        <p:spPr>
          <a:xfrm>
            <a:off x="3022600" y="2223869"/>
            <a:ext cx="6146800" cy="646331"/>
          </a:xfrm>
          <a:prstGeom prst="rect">
            <a:avLst/>
          </a:prstGeom>
          <a:noFill/>
        </p:spPr>
        <p:txBody>
          <a:bodyPr wrap="square" rtlCol="0">
            <a:spAutoFit/>
          </a:bodyPr>
          <a:lstStyle/>
          <a:p>
            <a:pPr algn="ctr"/>
            <a:r>
              <a:rPr lang="en-US" sz="3600" dirty="0" smtClean="0"/>
              <a:t>Object recognition</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2870200"/>
            <a:ext cx="7848600" cy="2540000"/>
          </a:xfrm>
          <a:prstGeom prst="rect">
            <a:avLst/>
          </a:prstGeom>
        </p:spPr>
      </p:pic>
    </p:spTree>
    <p:extLst>
      <p:ext uri="{BB962C8B-B14F-4D97-AF65-F5344CB8AC3E}">
        <p14:creationId xmlns:p14="http://schemas.microsoft.com/office/powerpoint/2010/main" val="14690048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 Correspondence as a general problem</a:t>
            </a:r>
            <a:endParaRPr lang="en-US" dirty="0"/>
          </a:p>
        </p:txBody>
      </p:sp>
      <p:pic>
        <p:nvPicPr>
          <p:cNvPr id="4" name="Picture 3"/>
          <p:cNvPicPr>
            <a:picLocks noChangeAspect="1"/>
          </p:cNvPicPr>
          <p:nvPr/>
        </p:nvPicPr>
        <p:blipFill>
          <a:blip r:embed="rId2"/>
          <a:stretch>
            <a:fillRect/>
          </a:stretch>
        </p:blipFill>
        <p:spPr>
          <a:xfrm>
            <a:off x="971041" y="2336799"/>
            <a:ext cx="4062730" cy="2709333"/>
          </a:xfrm>
          <a:prstGeom prst="rect">
            <a:avLst/>
          </a:prstGeom>
        </p:spPr>
      </p:pic>
      <p:pic>
        <p:nvPicPr>
          <p:cNvPr id="5" name="Picture 4"/>
          <p:cNvPicPr>
            <a:picLocks noChangeAspect="1"/>
          </p:cNvPicPr>
          <p:nvPr/>
        </p:nvPicPr>
        <p:blipFill>
          <a:blip r:embed="rId3"/>
          <a:stretch>
            <a:fillRect/>
          </a:stretch>
        </p:blipFill>
        <p:spPr>
          <a:xfrm>
            <a:off x="6737350" y="1272117"/>
            <a:ext cx="4102100" cy="5397500"/>
          </a:xfrm>
          <a:prstGeom prst="rect">
            <a:avLst/>
          </a:prstGeom>
        </p:spPr>
      </p:pic>
    </p:spTree>
    <p:extLst>
      <p:ext uri="{BB962C8B-B14F-4D97-AF65-F5344CB8AC3E}">
        <p14:creationId xmlns:p14="http://schemas.microsoft.com/office/powerpoint/2010/main" val="562446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aperture problem</a:t>
            </a:r>
            <a:endParaRPr lang="en-US" dirty="0"/>
          </a:p>
        </p:txBody>
      </p:sp>
      <p:sp>
        <p:nvSpPr>
          <p:cNvPr id="3" name="Content Placeholder 2"/>
          <p:cNvSpPr>
            <a:spLocks noGrp="1"/>
          </p:cNvSpPr>
          <p:nvPr>
            <p:ph idx="1"/>
          </p:nvPr>
        </p:nvSpPr>
        <p:spPr>
          <a:xfrm>
            <a:off x="838200" y="1825626"/>
            <a:ext cx="10515600" cy="953462"/>
          </a:xfrm>
        </p:spPr>
        <p:txBody>
          <a:bodyPr>
            <a:normAutofit lnSpcReduction="10000"/>
          </a:bodyPr>
          <a:lstStyle/>
          <a:p>
            <a:r>
              <a:rPr lang="en-US" dirty="0" smtClean="0"/>
              <a:t>Individual pixels are ambiguous</a:t>
            </a:r>
          </a:p>
          <a:p>
            <a:r>
              <a:rPr lang="en-US" dirty="0" smtClean="0"/>
              <a:t>Idea: Look at whole patches!</a:t>
            </a:r>
          </a:p>
        </p:txBody>
      </p:sp>
      <p:sp>
        <p:nvSpPr>
          <p:cNvPr id="4" name="Cube 3"/>
          <p:cNvSpPr/>
          <p:nvPr/>
        </p:nvSpPr>
        <p:spPr>
          <a:xfrm>
            <a:off x="2606722" y="3425588"/>
            <a:ext cx="1624084"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rot="20522934" flipH="1">
            <a:off x="7305627" y="3243492"/>
            <a:ext cx="1427399"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p:cNvSpPr/>
          <p:nvPr/>
        </p:nvSpPr>
        <p:spPr>
          <a:xfrm>
            <a:off x="2946400" y="4013200"/>
            <a:ext cx="355600" cy="3217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873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aperture problem</a:t>
            </a:r>
            <a:endParaRPr lang="en-US" dirty="0"/>
          </a:p>
        </p:txBody>
      </p:sp>
      <p:sp>
        <p:nvSpPr>
          <p:cNvPr id="3" name="Content Placeholder 2"/>
          <p:cNvSpPr>
            <a:spLocks noGrp="1"/>
          </p:cNvSpPr>
          <p:nvPr>
            <p:ph idx="1"/>
          </p:nvPr>
        </p:nvSpPr>
        <p:spPr>
          <a:xfrm>
            <a:off x="838200" y="1825626"/>
            <a:ext cx="10515600" cy="953462"/>
          </a:xfrm>
        </p:spPr>
        <p:txBody>
          <a:bodyPr>
            <a:normAutofit lnSpcReduction="10000"/>
          </a:bodyPr>
          <a:lstStyle/>
          <a:p>
            <a:r>
              <a:rPr lang="en-US" dirty="0" smtClean="0"/>
              <a:t>Individual pixels are ambiguous</a:t>
            </a:r>
          </a:p>
          <a:p>
            <a:r>
              <a:rPr lang="en-US" dirty="0" smtClean="0"/>
              <a:t>Idea: Look at whole patches!</a:t>
            </a:r>
          </a:p>
        </p:txBody>
      </p:sp>
      <p:sp>
        <p:nvSpPr>
          <p:cNvPr id="4" name="Cube 3"/>
          <p:cNvSpPr/>
          <p:nvPr/>
        </p:nvSpPr>
        <p:spPr>
          <a:xfrm>
            <a:off x="2606722" y="3425588"/>
            <a:ext cx="1624084"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rot="20522934" flipH="1">
            <a:off x="7305627" y="3243492"/>
            <a:ext cx="1427399" cy="1555845"/>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p:cNvSpPr/>
          <p:nvPr/>
        </p:nvSpPr>
        <p:spPr>
          <a:xfrm>
            <a:off x="2946400" y="4013200"/>
            <a:ext cx="355600" cy="3217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rot="20517772">
            <a:off x="7947946" y="3762345"/>
            <a:ext cx="529442" cy="671043"/>
          </a:xfrm>
          <a:prstGeom prst="rect">
            <a:avLst/>
          </a:prstGeom>
          <a:solidFill>
            <a:srgbClr val="FFFF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454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TotalTime>
  <Words>1724</Words>
  <Application>Microsoft Macintosh PowerPoint</Application>
  <PresentationFormat>Widescreen</PresentationFormat>
  <Paragraphs>339</Paragraphs>
  <Slides>72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Calibri</vt:lpstr>
      <vt:lpstr>Calibri Light</vt:lpstr>
      <vt:lpstr>Cambria Math</vt:lpstr>
      <vt:lpstr>Mangal</vt:lpstr>
      <vt:lpstr>Wingdings</vt:lpstr>
      <vt:lpstr>Arial</vt:lpstr>
      <vt:lpstr>Office Theme</vt:lpstr>
      <vt:lpstr>The correspondence problem</vt:lpstr>
      <vt:lpstr>Till now</vt:lpstr>
      <vt:lpstr>Till now</vt:lpstr>
      <vt:lpstr>The correspondence problem</vt:lpstr>
      <vt:lpstr>What does an image look like?</vt:lpstr>
      <vt:lpstr>The aperture problem</vt:lpstr>
      <vt:lpstr>The aperture problem</vt:lpstr>
      <vt:lpstr>The aperture problem</vt:lpstr>
      <vt:lpstr>The aperture problem</vt:lpstr>
      <vt:lpstr>The aperture problem</vt:lpstr>
      <vt:lpstr>The aperture problem</vt:lpstr>
      <vt:lpstr>Sparse correspondences</vt:lpstr>
      <vt:lpstr>Interest point detectors</vt:lpstr>
      <vt:lpstr>Harris corner detector</vt:lpstr>
      <vt:lpstr>Detour: Basic edge detection</vt:lpstr>
      <vt:lpstr>Images as functions</vt:lpstr>
      <vt:lpstr>What are edges? 1D analog</vt:lpstr>
      <vt:lpstr>1D analog</vt:lpstr>
      <vt:lpstr>Images as signals</vt:lpstr>
      <vt:lpstr>Linear Time-Invariant Systems</vt:lpstr>
      <vt:lpstr>Convolution</vt:lpstr>
      <vt:lpstr>Convolution</vt:lpstr>
      <vt:lpstr>Linear Time-Invariant Systems</vt:lpstr>
      <vt:lpstr>From 1D to 2D</vt:lpstr>
      <vt:lpstr>Derivatives amplify high frequency noise</vt:lpstr>
      <vt:lpstr>Solution: kill high frequency noise</vt:lpstr>
      <vt:lpstr>An important observation</vt:lpstr>
      <vt:lpstr>The 1D Gaussian and its derivatives</vt:lpstr>
      <vt:lpstr>Two Dimensional Gaussian</vt:lpstr>
      <vt:lpstr>Image convolved with 2D Gaussian</vt:lpstr>
      <vt:lpstr>Discrete convolution</vt:lpstr>
      <vt:lpstr>Back to correspondence</vt:lpstr>
      <vt:lpstr>Detecting corners</vt:lpstr>
      <vt:lpstr>The second moment matrix</vt:lpstr>
      <vt:lpstr>Harris corner detector</vt:lpstr>
      <vt:lpstr>Measuring patch similarity</vt:lpstr>
      <vt:lpstr>Measuring patch similarity is hard</vt:lpstr>
      <vt:lpstr>Measuring patch similarity is hard</vt:lpstr>
      <vt:lpstr>Color can be misleading</vt:lpstr>
      <vt:lpstr>A good distance metric</vt:lpstr>
      <vt:lpstr>Idea 2: NCC</vt:lpstr>
      <vt:lpstr>Better representation than color: Edges</vt:lpstr>
      <vt:lpstr>Measuring patch similarity is hard</vt:lpstr>
      <vt:lpstr>Towards a feature descriptor</vt:lpstr>
      <vt:lpstr>Rotational invariance by quantization</vt:lpstr>
      <vt:lpstr>Spatial invariance by histogramming</vt:lpstr>
      <vt:lpstr>The SIFT descriptor</vt:lpstr>
      <vt:lpstr>The SIFT descriptor – rotation invariance</vt:lpstr>
      <vt:lpstr>The SIFT descriptor - Foreshadowing modernity</vt:lpstr>
      <vt:lpstr>Foreshadowing modernity</vt:lpstr>
      <vt:lpstr>Using correspondence for stereo</vt:lpstr>
      <vt:lpstr>Outliers</vt:lpstr>
      <vt:lpstr>Robustness</vt:lpstr>
      <vt:lpstr>Idea</vt:lpstr>
      <vt:lpstr>Counting inliers</vt:lpstr>
      <vt:lpstr>Counting inliers</vt:lpstr>
      <vt:lpstr>Counting inliers</vt:lpstr>
      <vt:lpstr>How do we find the best line?</vt:lpstr>
      <vt:lpstr>RANSAC</vt:lpstr>
      <vt:lpstr>RANSAC</vt:lpstr>
      <vt:lpstr>An example binocular stereo algorithm</vt:lpstr>
      <vt:lpstr>PowerPoint Presentation</vt:lpstr>
      <vt:lpstr>Dense correspondence</vt:lpstr>
      <vt:lpstr>Dense correspondence</vt:lpstr>
      <vt:lpstr>Dense correspondence</vt:lpstr>
      <vt:lpstr>Dense correspondence</vt:lpstr>
      <vt:lpstr>Markov Random Fields</vt:lpstr>
      <vt:lpstr>Optimizing MRFs</vt:lpstr>
      <vt:lpstr>Dense correspondence with MRFs</vt:lpstr>
      <vt:lpstr>Side note: Correspondence as a general problem</vt:lpstr>
      <vt:lpstr>Side note: Correspondence as a general problem</vt:lpstr>
      <vt:lpstr>Side note: Correspondence as a general problem</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Bharath Hariharan</dc:creator>
  <cp:lastModifiedBy>Bharath Hariharan</cp:lastModifiedBy>
  <cp:revision>40</cp:revision>
  <dcterms:created xsi:type="dcterms:W3CDTF">2017-09-06T20:56:54Z</dcterms:created>
  <dcterms:modified xsi:type="dcterms:W3CDTF">2017-09-07T15:44:53Z</dcterms:modified>
</cp:coreProperties>
</file>