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284" r:id="rId4"/>
    <p:sldId id="285" r:id="rId5"/>
    <p:sldId id="264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80" r:id="rId18"/>
    <p:sldId id="278" r:id="rId19"/>
    <p:sldId id="282" r:id="rId20"/>
    <p:sldId id="283" r:id="rId21"/>
    <p:sldId id="286" r:id="rId22"/>
    <p:sldId id="287" r:id="rId23"/>
    <p:sldId id="289" r:id="rId24"/>
    <p:sldId id="290" r:id="rId25"/>
    <p:sldId id="288" r:id="rId26"/>
    <p:sldId id="293" r:id="rId27"/>
    <p:sldId id="294" r:id="rId28"/>
    <p:sldId id="291" r:id="rId29"/>
    <p:sldId id="26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2"/>
    <p:restoredTop sz="94595"/>
  </p:normalViewPr>
  <p:slideViewPr>
    <p:cSldViewPr snapToGrid="0" snapToObjects="1">
      <p:cViewPr varScale="1">
        <p:scale>
          <a:sx n="49" d="100"/>
          <a:sy n="49" d="100"/>
        </p:scale>
        <p:origin x="20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53B30-12EC-D948-8C5C-1FABCDF983B8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DB33B-E21B-A640-B1F2-989E13E3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8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E3DC7-A135-5F44-ADEE-38164D715151}" type="slidenum">
              <a:rPr lang="en-US"/>
              <a:pPr/>
              <a:t>2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17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C82C5-401F-A748-9AFC-D84E41D1C6DF}" type="slidenum">
              <a:rPr lang="en-US"/>
              <a:pPr/>
              <a:t>16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13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62" y="4343400"/>
            <a:ext cx="5486077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CA53A-13C4-4A43-BB78-B77CC862BE6B}" type="slidenum">
              <a:rPr lang="en-US"/>
              <a:pPr/>
              <a:t>3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9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77829-D5CB-A847-9C40-E2913BE070B5}" type="slidenum">
              <a:rPr lang="en-US"/>
              <a:pPr/>
              <a:t>6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5403C-420D-8F48-B354-2F7F5A624AC4}" type="slidenum">
              <a:rPr lang="en-US"/>
              <a:pPr/>
              <a:t>7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659C7-CF86-204A-A514-DF43B33D819E}" type="slidenum">
              <a:rPr lang="en-US"/>
              <a:pPr/>
              <a:t>8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7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62034-9D98-554A-A8BA-14722D663BF6}" type="slidenum">
              <a:rPr lang="en-US"/>
              <a:pPr/>
              <a:t>9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9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5B595-5999-2C4C-96EA-AE2E552367B2}" type="slidenum">
              <a:rPr lang="en-US"/>
              <a:pPr/>
              <a:t>10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6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E1FE2-8879-3444-B866-941D0058B0CA}" type="slidenum">
              <a:rPr lang="en-US"/>
              <a:pPr/>
              <a:t>13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2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039B7-C0CF-4C48-BB7C-99D154FA6872}" type="slidenum">
              <a:rPr lang="en-US"/>
              <a:pPr/>
              <a:t>14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4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7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5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0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6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2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0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13D79-2805-0141-8983-DA4CBB79BC5A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C5B81-9C3E-4940-93A4-8D74F159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f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Taking inspiration from biology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ON and OFF cells in retinal ganglia</a:t>
            </a:r>
          </a:p>
        </p:txBody>
      </p:sp>
      <p:pic>
        <p:nvPicPr>
          <p:cNvPr id="209923" name="Picture 3" descr="on-off-gangl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133601"/>
            <a:ext cx="8915400" cy="2797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&#10;kal7f0616.png                                                  00009F37350MHz                         B551EE0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04800"/>
            <a:ext cx="45370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66950" y="5635626"/>
            <a:ext cx="7696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10103"/>
                </a:solidFill>
                <a:latin typeface="Arial" charset="0"/>
              </a:rPr>
              <a:t>Figure 6.16  Receptive fields</a:t>
            </a:r>
            <a:endParaRPr lang="en-US" sz="1600">
              <a:solidFill>
                <a:srgbClr val="010103"/>
              </a:solidFill>
              <a:latin typeface="Arial" charset="0"/>
            </a:endParaRPr>
          </a:p>
          <a:p>
            <a:r>
              <a:rPr lang="en-US" sz="1600">
                <a:solidFill>
                  <a:srgbClr val="010103"/>
                </a:solidFill>
                <a:latin typeface="Arial" charset="0"/>
              </a:rPr>
              <a:t>The receptive field of a receptor is simply the area of the visual field from which light strikes that receptor. For any other cell in the visual system, the receptive </a:t>
            </a:r>
          </a:p>
          <a:p>
            <a:r>
              <a:rPr lang="en-US" sz="1600">
                <a:solidFill>
                  <a:srgbClr val="010103"/>
                </a:solidFill>
                <a:latin typeface="Arial" charset="0"/>
              </a:rPr>
              <a:t>field is determined by which receptors connect to the cell in question.</a:t>
            </a:r>
            <a:endParaRPr lang="en-US" sz="160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Receptive Fields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89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5-02-10 at 10.1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84" y="0"/>
            <a:ext cx="90822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scan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676401"/>
            <a:ext cx="6934200" cy="440531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 Selectivity in V1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Scan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667000"/>
            <a:ext cx="3200400" cy="2590800"/>
          </a:xfrm>
          <a:prstGeom prst="rect">
            <a:avLst/>
          </a:prstGeom>
          <a:noFill/>
        </p:spPr>
      </p:pic>
      <p:pic>
        <p:nvPicPr>
          <p:cNvPr id="187397" name="Picture 5" descr="Scan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667000"/>
            <a:ext cx="2952750" cy="2586038"/>
          </a:xfrm>
          <a:prstGeom prst="rect">
            <a:avLst/>
          </a:prstGeom>
          <a:noFill/>
        </p:spPr>
      </p:pic>
      <p:pic>
        <p:nvPicPr>
          <p:cNvPr id="187398" name="Picture 6" descr="Scan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0826" y="2667000"/>
            <a:ext cx="2797175" cy="25971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Receptive fields of simple cells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mtClean="0"/>
              <a:t>discovered by Hubel </a:t>
            </a:r>
            <a:r>
              <a:rPr lang="en-US" dirty="0" smtClean="0"/>
              <a:t>&amp; Wiesel)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Oriented Gaussian First and Second Derivatives</a:t>
            </a:r>
            <a:endParaRPr lang="en-US" sz="3600" dirty="0"/>
          </a:p>
        </p:txBody>
      </p:sp>
      <p:pic>
        <p:nvPicPr>
          <p:cNvPr id="3" name="Picture 2" descr="Screen Shot 2015-02-08 at 10.5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27960"/>
            <a:ext cx="9144000" cy="1220957"/>
          </a:xfrm>
          <a:prstGeom prst="rect">
            <a:avLst/>
          </a:prstGeom>
        </p:spPr>
      </p:pic>
      <p:pic>
        <p:nvPicPr>
          <p:cNvPr id="4" name="Picture 3" descr="Screen Shot 2015-02-08 at 10.5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30030"/>
            <a:ext cx="9144000" cy="122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scan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371601"/>
            <a:ext cx="7315200" cy="524192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7848600" cy="1295400"/>
          </a:xfrm>
        </p:spPr>
        <p:txBody>
          <a:bodyPr/>
          <a:lstStyle/>
          <a:p>
            <a:r>
              <a:rPr lang="en-US" dirty="0" smtClean="0"/>
              <a:t>Receptive fields of complex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5-02-11 at 9.29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2560"/>
            <a:ext cx="9144000" cy="6695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0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By NIH - http://</a:t>
            </a:r>
            <a:r>
              <a:rPr lang="en-US" dirty="0" err="1" smtClean="0"/>
              <a:t>www.nlm.nih.gov</a:t>
            </a:r>
            <a:r>
              <a:rPr lang="en-US" dirty="0" smtClean="0"/>
              <a:t>/</a:t>
            </a:r>
            <a:r>
              <a:rPr lang="en-US" dirty="0" err="1" smtClean="0"/>
              <a:t>hmd</a:t>
            </a:r>
            <a:r>
              <a:rPr lang="en-US" dirty="0" smtClean="0"/>
              <a:t>/emotions/</a:t>
            </a:r>
            <a:r>
              <a:rPr lang="en-US" dirty="0" err="1" smtClean="0"/>
              <a:t>frontiers.html</a:t>
            </a:r>
            <a:r>
              <a:rPr lang="en-US" dirty="0" smtClean="0"/>
              <a:t> (</a:t>
            </a:r>
            <a:r>
              <a:rPr lang="en-US" dirty="0" err="1" smtClean="0"/>
              <a:t>archive.org</a:t>
            </a:r>
            <a:r>
              <a:rPr lang="en-US" dirty="0" smtClean="0"/>
              <a:t>), Public Domain, 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/w/</a:t>
            </a:r>
            <a:r>
              <a:rPr lang="en-US" dirty="0" err="1" smtClean="0"/>
              <a:t>index.php?curid</a:t>
            </a:r>
            <a:r>
              <a:rPr lang="en-US" dirty="0" smtClean="0"/>
              <a:t>=8274336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65125"/>
            <a:ext cx="6032500" cy="6388100"/>
          </a:xfrm>
          <a:prstGeom prst="rect">
            <a:avLst/>
          </a:prstGeom>
        </p:spPr>
      </p:pic>
      <p:pic>
        <p:nvPicPr>
          <p:cNvPr id="6" name="Picture 5" descr="Screen Shot 2015-02-11 at 9.2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61" y="1259840"/>
            <a:ext cx="5165677" cy="37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01" y="1343847"/>
            <a:ext cx="2647043" cy="425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96" y="5596151"/>
            <a:ext cx="2109448" cy="442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39" y="1343847"/>
            <a:ext cx="2624316" cy="425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07" y="5596151"/>
            <a:ext cx="2109448" cy="442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49" y="1343848"/>
            <a:ext cx="2594626" cy="425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27" y="5596151"/>
            <a:ext cx="2109448" cy="442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Winrich</a:t>
            </a:r>
            <a:r>
              <a:rPr lang="en-US" dirty="0"/>
              <a:t> A. </a:t>
            </a:r>
            <a:r>
              <a:rPr lang="en-US" dirty="0" err="1" smtClean="0"/>
              <a:t>Freiwald</a:t>
            </a:r>
            <a:r>
              <a:rPr lang="en-US" dirty="0" smtClean="0"/>
              <a:t>, Doris </a:t>
            </a:r>
            <a:r>
              <a:rPr lang="en-US" dirty="0" err="1" smtClean="0"/>
              <a:t>Tsao</a:t>
            </a:r>
            <a:r>
              <a:rPr lang="en-US" dirty="0" smtClean="0"/>
              <a:t>. In </a:t>
            </a:r>
            <a:r>
              <a:rPr lang="en-US" i="1" dirty="0" smtClean="0"/>
              <a:t>Science, </a:t>
            </a:r>
            <a:r>
              <a:rPr lang="en-US" dirty="0" smtClean="0"/>
              <a:t>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scan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8534400" cy="69278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dirty="0" smtClean="0"/>
              <a:t> Malik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Winrich</a:t>
            </a:r>
            <a:r>
              <a:rPr lang="en-US" dirty="0"/>
              <a:t> A. </a:t>
            </a:r>
            <a:r>
              <a:rPr lang="en-US" dirty="0" err="1" smtClean="0"/>
              <a:t>Freiwald</a:t>
            </a:r>
            <a:r>
              <a:rPr lang="en-US" dirty="0" smtClean="0"/>
              <a:t>, Doris </a:t>
            </a:r>
            <a:r>
              <a:rPr lang="en-US" dirty="0" err="1" smtClean="0"/>
              <a:t>Tsao</a:t>
            </a:r>
            <a:r>
              <a:rPr lang="en-US" dirty="0" smtClean="0"/>
              <a:t>. In </a:t>
            </a:r>
            <a:r>
              <a:rPr lang="en-US" i="1" dirty="0" smtClean="0"/>
              <a:t>Science, </a:t>
            </a:r>
            <a:r>
              <a:rPr lang="en-US" dirty="0" smtClean="0"/>
              <a:t>2010.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515" y="2717800"/>
            <a:ext cx="19050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98" y="2717800"/>
            <a:ext cx="19050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481" y="2717800"/>
            <a:ext cx="1905000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64" y="2717800"/>
            <a:ext cx="1905000" cy="1422400"/>
          </a:xfrm>
          <a:prstGeom prst="rect">
            <a:avLst/>
          </a:prstGeom>
          <a:effectLst>
            <a:glow rad="419100">
              <a:srgbClr val="FFC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47" y="2733146"/>
            <a:ext cx="1905000" cy="142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87539" y="6473322"/>
            <a:ext cx="34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Images from CVL Face dataset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Winrich</a:t>
            </a:r>
            <a:r>
              <a:rPr lang="en-US" dirty="0"/>
              <a:t> A. </a:t>
            </a:r>
            <a:r>
              <a:rPr lang="en-US" dirty="0" err="1" smtClean="0"/>
              <a:t>Freiwald</a:t>
            </a:r>
            <a:r>
              <a:rPr lang="en-US" dirty="0" smtClean="0"/>
              <a:t>, Doris </a:t>
            </a:r>
            <a:r>
              <a:rPr lang="en-US" dirty="0" err="1" smtClean="0"/>
              <a:t>Tsao</a:t>
            </a:r>
            <a:r>
              <a:rPr lang="en-US" dirty="0" smtClean="0"/>
              <a:t>. In </a:t>
            </a:r>
            <a:r>
              <a:rPr lang="en-US" i="1" dirty="0" smtClean="0"/>
              <a:t>Science, </a:t>
            </a:r>
            <a:r>
              <a:rPr lang="en-US" dirty="0" smtClean="0"/>
              <a:t>2010.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515" y="2717800"/>
            <a:ext cx="19050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98" y="2717800"/>
            <a:ext cx="1905000" cy="1422400"/>
          </a:xfrm>
          <a:prstGeom prst="rect">
            <a:avLst/>
          </a:prstGeom>
          <a:effectLst>
            <a:glow rad="622300">
              <a:srgbClr val="FFC000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481" y="2717800"/>
            <a:ext cx="1905000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64" y="2717800"/>
            <a:ext cx="1905000" cy="1422400"/>
          </a:xfrm>
          <a:prstGeom prst="rect">
            <a:avLst/>
          </a:prstGeom>
          <a:effectLst>
            <a:glow rad="419100">
              <a:srgbClr val="FFC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47" y="2733146"/>
            <a:ext cx="1905000" cy="142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87539" y="6473322"/>
            <a:ext cx="34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Images from CVL Face dataset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51484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Winrich</a:t>
            </a:r>
            <a:r>
              <a:rPr lang="en-US" dirty="0"/>
              <a:t> A. </a:t>
            </a:r>
            <a:r>
              <a:rPr lang="en-US" dirty="0" err="1" smtClean="0"/>
              <a:t>Freiwald</a:t>
            </a:r>
            <a:r>
              <a:rPr lang="en-US" dirty="0" smtClean="0"/>
              <a:t>, Doris </a:t>
            </a:r>
            <a:r>
              <a:rPr lang="en-US" dirty="0" err="1" smtClean="0"/>
              <a:t>Tsao</a:t>
            </a:r>
            <a:r>
              <a:rPr lang="en-US" dirty="0" smtClean="0"/>
              <a:t>. In </a:t>
            </a:r>
            <a:r>
              <a:rPr lang="en-US" i="1" dirty="0" smtClean="0"/>
              <a:t>Science</a:t>
            </a:r>
            <a:r>
              <a:rPr lang="en-US" i="1" smtClean="0"/>
              <a:t>, </a:t>
            </a:r>
            <a:r>
              <a:rPr lang="en-US" smtClean="0"/>
              <a:t>2010.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515" y="2717800"/>
            <a:ext cx="1905000" cy="1422400"/>
          </a:xfrm>
          <a:prstGeom prst="rect">
            <a:avLst/>
          </a:prstGeom>
          <a:effectLst>
            <a:glow rad="609600">
              <a:srgbClr val="FFC000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98" y="2717800"/>
            <a:ext cx="1905000" cy="1422400"/>
          </a:xfrm>
          <a:prstGeom prst="rect">
            <a:avLst/>
          </a:prstGeom>
          <a:effectLst>
            <a:glow rad="622300">
              <a:srgbClr val="FFC000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481" y="2717800"/>
            <a:ext cx="1905000" cy="1422400"/>
          </a:xfrm>
          <a:prstGeom prst="rect">
            <a:avLst/>
          </a:prstGeom>
          <a:effectLst>
            <a:glow rad="622300">
              <a:srgbClr val="FFC000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64" y="2717800"/>
            <a:ext cx="1905000" cy="1422400"/>
          </a:xfrm>
          <a:prstGeom prst="rect">
            <a:avLst/>
          </a:prstGeom>
          <a:effectLst>
            <a:glow rad="419100">
              <a:srgbClr val="FFC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47" y="2733146"/>
            <a:ext cx="1905000" cy="1422400"/>
          </a:xfrm>
          <a:prstGeom prst="rect">
            <a:avLst/>
          </a:prstGeom>
          <a:effectLst>
            <a:glow rad="584200">
              <a:srgbClr val="FFC000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8787539" y="6473322"/>
            <a:ext cx="34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Images from CVL Face dataset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 vs machines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57" y="1286359"/>
            <a:ext cx="5264543" cy="557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05300" cy="43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728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Majaj</a:t>
            </a:r>
            <a:r>
              <a:rPr lang="en-US" dirty="0" smtClean="0"/>
              <a:t> et al. Journal of Neuroscience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 vs 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296261"/>
            <a:ext cx="8280400" cy="497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7466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Cadieu</a:t>
            </a:r>
            <a:r>
              <a:rPr lang="en-US" dirty="0" smtClean="0"/>
              <a:t> et al. PLOS Computational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Feedforward vs feedback</a:t>
            </a:r>
            <a:endParaRPr lang="en-US" altLang="zh-CN" dirty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950562" y="1538207"/>
            <a:ext cx="10668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/>
              <a:t>On a task of judging animal </a:t>
            </a:r>
            <a:r>
              <a:rPr lang="en-US" altLang="zh-CN" sz="2400" dirty="0" err="1"/>
              <a:t>vs</a:t>
            </a:r>
            <a:r>
              <a:rPr lang="en-US" altLang="zh-CN" sz="2400" dirty="0"/>
              <a:t>  no animal, humans can make mostly correct saccades in 150 ms (Kirchner &amp; Thorpe, 2006)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zh-CN" sz="2000" dirty="0"/>
          </a:p>
          <a:p>
            <a:pPr lvl="1">
              <a:lnSpc>
                <a:spcPct val="90000"/>
              </a:lnSpc>
            </a:pPr>
            <a:r>
              <a:rPr lang="en-US" altLang="zh-CN" sz="2000" dirty="0"/>
              <a:t>Comparable to synaptic delay in the retina, </a:t>
            </a:r>
            <a:r>
              <a:rPr lang="en-US" altLang="zh-CN" sz="2000" dirty="0">
                <a:sym typeface="Wingdings" charset="2"/>
              </a:rPr>
              <a:t>LGN, V1, V2, V4, IT pathway.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/>
              <a:t>Doesn’t rule out feed back but shows </a:t>
            </a:r>
            <a:r>
              <a:rPr lang="en-US" altLang="zh-CN" sz="2000" dirty="0">
                <a:solidFill>
                  <a:schemeClr val="accent1"/>
                </a:solidFill>
              </a:rPr>
              <a:t>feed forward only is very </a:t>
            </a:r>
            <a:r>
              <a:rPr lang="en-US" altLang="zh-CN" sz="2000" dirty="0" smtClean="0">
                <a:solidFill>
                  <a:schemeClr val="accent1"/>
                </a:solidFill>
              </a:rPr>
              <a:t>powerful</a:t>
            </a:r>
          </a:p>
          <a:p>
            <a:r>
              <a:rPr lang="en-US" altLang="zh-CN" dirty="0" smtClean="0"/>
              <a:t>But tons and tons of feedback connections!</a:t>
            </a:r>
          </a:p>
          <a:p>
            <a:r>
              <a:rPr lang="en-US" altLang="zh-CN" dirty="0" smtClean="0"/>
              <a:t>Hard images require feedback?</a:t>
            </a:r>
            <a:endParaRPr lang="en-US" altLang="zh-CN" dirty="0"/>
          </a:p>
          <a:p>
            <a:pPr lvl="1">
              <a:lnSpc>
                <a:spcPct val="90000"/>
              </a:lnSpc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537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Feed-forward model of the ventral strea</a:t>
            </a:r>
            <a:r>
              <a:rPr lang="en-US" sz="3600" dirty="0"/>
              <a:t>m</a:t>
            </a:r>
          </a:p>
        </p:txBody>
      </p:sp>
      <p:pic>
        <p:nvPicPr>
          <p:cNvPr id="4" name="Content Placeholder 3" descr="Screen Shot 2014-09-06 at 12.03.59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06" r="-5406"/>
          <a:stretch>
            <a:fillRect/>
          </a:stretch>
        </p:blipFill>
        <p:spPr>
          <a:xfrm>
            <a:off x="1676400" y="2209801"/>
            <a:ext cx="4495800" cy="2472517"/>
          </a:xfrm>
        </p:spPr>
      </p:pic>
      <p:pic>
        <p:nvPicPr>
          <p:cNvPr id="5" name="Picture 4" descr="Screen Shot 2014-09-06 at 12.05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1676400"/>
            <a:ext cx="328462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3336" y="6028840"/>
            <a:ext cx="9763932" cy="82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vision in babies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Multi-modal</a:t>
            </a:r>
          </a:p>
          <a:p>
            <a:r>
              <a:rPr lang="en-US" dirty="0" smtClean="0"/>
              <a:t>Incremental development</a:t>
            </a:r>
          </a:p>
          <a:p>
            <a:r>
              <a:rPr lang="en-US" dirty="0" smtClean="0"/>
              <a:t>Physical world</a:t>
            </a:r>
          </a:p>
          <a:p>
            <a:r>
              <a:rPr lang="en-US" dirty="0" smtClean="0"/>
              <a:t>Exploration and play</a:t>
            </a:r>
          </a:p>
          <a:p>
            <a:r>
              <a:rPr lang="en-US" dirty="0" smtClean="0"/>
              <a:t>Social world</a:t>
            </a:r>
          </a:p>
          <a:p>
            <a:r>
              <a:rPr lang="en-US" dirty="0" smtClean="0"/>
              <a:t>Symbolic language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14738"/>
            <a:ext cx="5181600" cy="39731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176963"/>
            <a:ext cx="1226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Smith, Linda, and Michael Gasser. "The development of embodied cognition: Six lessons from babies." </a:t>
            </a:r>
            <a:r>
              <a:rPr lang="en-US" b="0" i="1" dirty="0" smtClean="0">
                <a:solidFill>
                  <a:srgbClr val="222222"/>
                </a:solidFill>
                <a:effectLst/>
                <a:latin typeface="Arial" charset="0"/>
              </a:rPr>
              <a:t>Artificial life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11.1-2 (2005): 13-29.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eyes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63" y="1907627"/>
            <a:ext cx="5084381" cy="338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10" y="1907627"/>
            <a:ext cx="5806965" cy="32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 descr="scan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7027" y="247049"/>
            <a:ext cx="5710237" cy="60801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McCullough - Pitts model of the neuron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0" y="1388680"/>
            <a:ext cx="3289300" cy="990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992414" y="3402835"/>
                <a:ext cx="1103586" cy="11035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414" y="3402835"/>
                <a:ext cx="1103586" cy="11035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2207172" y="2538248"/>
            <a:ext cx="2785242" cy="1416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5" idx="1"/>
          </p:cNvCxnSpPr>
          <p:nvPr/>
        </p:nvCxnSpPr>
        <p:spPr>
          <a:xfrm flipV="1">
            <a:off x="2207172" y="3954628"/>
            <a:ext cx="2785242" cy="1416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1859797" y="3954628"/>
            <a:ext cx="313261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40745" y="2092277"/>
            <a:ext cx="68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/>
              <a:t>x</a:t>
            </a:r>
            <a:r>
              <a:rPr lang="en-US" sz="4400" i="1" baseline="-25000" dirty="0" smtClean="0"/>
              <a:t>1</a:t>
            </a:r>
            <a:endParaRPr lang="en-US" sz="4400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71459" y="3402835"/>
            <a:ext cx="68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/>
              <a:t>x</a:t>
            </a:r>
            <a:r>
              <a:rPr lang="en-US" sz="4400" i="1" baseline="-25000" dirty="0" smtClean="0"/>
              <a:t>2</a:t>
            </a:r>
            <a:endParaRPr lang="en-US" sz="4400" i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15628" y="4925036"/>
            <a:ext cx="68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/>
              <a:t>x</a:t>
            </a:r>
            <a:r>
              <a:rPr lang="en-US" sz="4400" i="1" baseline="-25000" dirty="0" smtClean="0"/>
              <a:t>3</a:t>
            </a:r>
            <a:endParaRPr lang="en-US" sz="4400" i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3081936" y="2398877"/>
            <a:ext cx="806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smtClean="0"/>
              <a:t>w</a:t>
            </a:r>
            <a:r>
              <a:rPr lang="en-US" sz="4400" i="1" baseline="-25000" smtClean="0"/>
              <a:t>1</a:t>
            </a:r>
            <a:endParaRPr lang="en-US" sz="4400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708240" y="3185187"/>
            <a:ext cx="806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smtClean="0"/>
              <a:t>w</a:t>
            </a:r>
            <a:r>
              <a:rPr lang="en-US" sz="4400" i="1" baseline="-25000"/>
              <a:t>2</a:t>
            </a:r>
            <a:endParaRPr lang="en-US" sz="4400" i="1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89455" y="4135644"/>
            <a:ext cx="806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/>
              <a:t>w</a:t>
            </a:r>
            <a:r>
              <a:rPr lang="en-US" sz="4400" i="1" baseline="-25000" dirty="0" smtClean="0"/>
              <a:t>3</a:t>
            </a:r>
            <a:endParaRPr lang="en-US" sz="4400" i="1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7501180" y="3402835"/>
            <a:ext cx="1131376" cy="1103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lbow Connector 21"/>
          <p:cNvCxnSpPr/>
          <p:nvPr/>
        </p:nvCxnSpPr>
        <p:spPr>
          <a:xfrm rot="10800000" flipV="1">
            <a:off x="7639418" y="3569907"/>
            <a:ext cx="854900" cy="818672"/>
          </a:xfrm>
          <a:prstGeom prst="bentConnector3">
            <a:avLst>
              <a:gd name="adj1" fmla="val 5000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3"/>
            <a:endCxn id="20" idx="1"/>
          </p:cNvCxnSpPr>
          <p:nvPr/>
        </p:nvCxnSpPr>
        <p:spPr>
          <a:xfrm>
            <a:off x="6096000" y="3954628"/>
            <a:ext cx="14051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3"/>
          </p:cNvCxnSpPr>
          <p:nvPr/>
        </p:nvCxnSpPr>
        <p:spPr>
          <a:xfrm>
            <a:off x="8632556" y="3954628"/>
            <a:ext cx="14051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5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313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5562600"/>
            <a:ext cx="3810000" cy="914400"/>
          </a:xfrm>
        </p:spPr>
        <p:txBody>
          <a:bodyPr/>
          <a:lstStyle/>
          <a:p>
            <a:r>
              <a:rPr lang="en-US"/>
              <a:t>Visual Areas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5559" y="6477000"/>
            <a:ext cx="476644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dirty="0" smtClean="0"/>
              <a:t> </a:t>
            </a:r>
            <a:r>
              <a:rPr lang="en-US" dirty="0" err="1" smtClean="0"/>
              <a:t>malik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43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 descr="scan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33400"/>
            <a:ext cx="7467600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photoreceptor mosaic:</a:t>
            </a:r>
            <a:br>
              <a:rPr lang="en-US" dirty="0" smtClean="0"/>
            </a:br>
            <a:r>
              <a:rPr lang="en-US" dirty="0"/>
              <a:t>r</a:t>
            </a:r>
            <a:r>
              <a:rPr lang="en-US" dirty="0" smtClean="0"/>
              <a:t>ods and cones are the eye’s pixels</a:t>
            </a:r>
            <a:endParaRPr lang="en-US" dirty="0"/>
          </a:p>
        </p:txBody>
      </p:sp>
      <p:pic>
        <p:nvPicPr>
          <p:cNvPr id="200707" name="Picture 3" descr="recptor-mosa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1414" y="2501901"/>
            <a:ext cx="4827587" cy="18526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three cone types have different spectral sensitivity functions</a:t>
            </a:r>
            <a:endParaRPr lang="en-US" dirty="0"/>
          </a:p>
        </p:txBody>
      </p:sp>
      <p:pic>
        <p:nvPicPr>
          <p:cNvPr id="202755" name="Picture 3" descr="LMS-curves"/>
          <p:cNvPicPr>
            <a:picLocks noChangeAspect="1" noChangeArrowheads="1"/>
          </p:cNvPicPr>
          <p:nvPr/>
        </p:nvPicPr>
        <p:blipFill rotWithShape="1">
          <a:blip r:embed="rId3"/>
          <a:srcRect l="12237"/>
          <a:stretch/>
        </p:blipFill>
        <p:spPr bwMode="auto">
          <a:xfrm>
            <a:off x="1169917" y="1852724"/>
            <a:ext cx="3937290" cy="312102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37" y="2065283"/>
            <a:ext cx="3019372" cy="30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scan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85800"/>
            <a:ext cx="8458200" cy="5746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48434" y="6090834"/>
            <a:ext cx="24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 smtClean="0"/>
              <a:t>Jitendra</a:t>
            </a:r>
            <a:r>
              <a:rPr lang="en-US" smtClean="0"/>
              <a:t> Malik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375</Words>
  <Application>Microsoft Macintosh PowerPoint</Application>
  <PresentationFormat>Widescreen</PresentationFormat>
  <Paragraphs>79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 Light</vt:lpstr>
      <vt:lpstr>Cambria Math</vt:lpstr>
      <vt:lpstr>DengXian</vt:lpstr>
      <vt:lpstr>DengXian Light</vt:lpstr>
      <vt:lpstr>Wingdings</vt:lpstr>
      <vt:lpstr>Arial</vt:lpstr>
      <vt:lpstr>Calibri</vt:lpstr>
      <vt:lpstr>Times New Roman</vt:lpstr>
      <vt:lpstr>Office Theme</vt:lpstr>
      <vt:lpstr>Taking inspiration from biology</vt:lpstr>
      <vt:lpstr>PowerPoint Presentation</vt:lpstr>
      <vt:lpstr>PowerPoint Presentation</vt:lpstr>
      <vt:lpstr>McCullough - Pitts model of the neuron</vt:lpstr>
      <vt:lpstr>Visual Areas</vt:lpstr>
      <vt:lpstr>PowerPoint Presentation</vt:lpstr>
      <vt:lpstr>The photoreceptor mosaic: rods and cones are the eye’s pixels</vt:lpstr>
      <vt:lpstr>The three cone types have different spectral sensitivity functions</vt:lpstr>
      <vt:lpstr>PowerPoint Presentation</vt:lpstr>
      <vt:lpstr>ON and OFF cells in retinal ganglia</vt:lpstr>
      <vt:lpstr>Receptive Fields</vt:lpstr>
      <vt:lpstr>PowerPoint Presentation</vt:lpstr>
      <vt:lpstr>Orientation Selectivity in V1</vt:lpstr>
      <vt:lpstr>Receptive fields of simple cells (discovered by Hubel &amp; Wiesel)</vt:lpstr>
      <vt:lpstr>Oriented Gaussian First and Second Derivatives</vt:lpstr>
      <vt:lpstr>Receptive fields of complex cells</vt:lpstr>
      <vt:lpstr>PowerPoint Presentation</vt:lpstr>
      <vt:lpstr>PowerPoint Presentation</vt:lpstr>
      <vt:lpstr>Increasing invariance</vt:lpstr>
      <vt:lpstr>Increasing invariance</vt:lpstr>
      <vt:lpstr>Increasing invariance</vt:lpstr>
      <vt:lpstr>Increasing invariance</vt:lpstr>
      <vt:lpstr>Brains vs machines</vt:lpstr>
      <vt:lpstr>Brains vs machines</vt:lpstr>
      <vt:lpstr>Feedforward vs feedback</vt:lpstr>
      <vt:lpstr>Feed-forward model of the ventral stream</vt:lpstr>
      <vt:lpstr>PowerPoint Presentation</vt:lpstr>
      <vt:lpstr>Development of vision in babies</vt:lpstr>
      <vt:lpstr>Animal eyes</vt:lpstr>
      <vt:lpstr>The end 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Science</dc:title>
  <dc:creator>Bharath Hariharan</dc:creator>
  <cp:lastModifiedBy>Bharath Hariharan</cp:lastModifiedBy>
  <cp:revision>28</cp:revision>
  <dcterms:created xsi:type="dcterms:W3CDTF">2017-11-28T02:59:02Z</dcterms:created>
  <dcterms:modified xsi:type="dcterms:W3CDTF">2017-12-01T16:34:28Z</dcterms:modified>
</cp:coreProperties>
</file>