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  <p:sldId id="262" r:id="rId8"/>
    <p:sldId id="270" r:id="rId9"/>
    <p:sldId id="264" r:id="rId10"/>
    <p:sldId id="266" r:id="rId11"/>
    <p:sldId id="265" r:id="rId12"/>
    <p:sldId id="267" r:id="rId13"/>
    <p:sldId id="268" r:id="rId14"/>
    <p:sldId id="273" r:id="rId15"/>
    <p:sldId id="269" r:id="rId16"/>
    <p:sldId id="274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4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3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1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4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3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7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E151B-8797-1E48-807E-5F0BA1F335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CF020-943D-1A49-B7A8-5F050A88D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6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Adversaries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 for convolutional networks</a:t>
            </a: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>
            <a:off x="4064000" y="3132666"/>
            <a:ext cx="4334933" cy="116840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 rot="18926583">
            <a:off x="5169668" y="1963393"/>
            <a:ext cx="1852663" cy="2624666"/>
          </a:xfrm>
          <a:prstGeom prst="parallelogram">
            <a:avLst>
              <a:gd name="adj" fmla="val 44488"/>
            </a:avLst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095999" y="3132666"/>
            <a:ext cx="491068" cy="1168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41533" y="2844800"/>
            <a:ext cx="1335284" cy="8720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1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Moar</a:t>
            </a:r>
            <a:r>
              <a:rPr lang="en-US" dirty="0" smtClean="0"/>
              <a:t> fun with adversarial examples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3755"/>
            <a:ext cx="5181600" cy="2547539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Transferable across models</a:t>
            </a:r>
            <a:endParaRPr lang="en-US" dirty="0" smtClean="0"/>
          </a:p>
          <a:p>
            <a:r>
              <a:rPr lang="en-US" dirty="0" smtClean="0"/>
              <a:t>Resilient to printing and photographing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65941"/>
            <a:ext cx="10058400" cy="21110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7654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Adversarial examples in the physical world. Alexey </a:t>
            </a:r>
            <a:r>
              <a:rPr lang="en-US" dirty="0" err="1" smtClean="0"/>
              <a:t>Kurakin</a:t>
            </a:r>
            <a:r>
              <a:rPr lang="en-US" dirty="0" smtClean="0"/>
              <a:t>, Ian </a:t>
            </a:r>
            <a:r>
              <a:rPr lang="en-US" dirty="0" err="1" smtClean="0"/>
              <a:t>Goodfellow</a:t>
            </a:r>
            <a:r>
              <a:rPr lang="en-US" dirty="0" smtClean="0"/>
              <a:t>, </a:t>
            </a:r>
            <a:r>
              <a:rPr lang="en-US" dirty="0" err="1" smtClean="0"/>
              <a:t>Samy</a:t>
            </a:r>
            <a:r>
              <a:rPr lang="en-US" dirty="0" smtClean="0"/>
              <a:t> </a:t>
            </a:r>
            <a:r>
              <a:rPr lang="en-US" dirty="0" err="1" smtClean="0"/>
              <a:t>Bengio</a:t>
            </a:r>
            <a:r>
              <a:rPr lang="en-US" dirty="0" smtClean="0"/>
              <a:t>. ICLR Workshop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turtle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3" y="1477513"/>
            <a:ext cx="9431867" cy="42710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6400" y="6309268"/>
            <a:ext cx="9709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Synthesizing robust adversarial examples. Anish </a:t>
            </a:r>
            <a:r>
              <a:rPr lang="en-US" dirty="0" err="1" smtClean="0"/>
              <a:t>Athalye</a:t>
            </a:r>
            <a:r>
              <a:rPr lang="en-US" dirty="0" smtClean="0"/>
              <a:t>, Logan </a:t>
            </a:r>
            <a:r>
              <a:rPr lang="en-US" dirty="0" err="1" smtClean="0"/>
              <a:t>Engstrom</a:t>
            </a:r>
            <a:r>
              <a:rPr lang="en-US" dirty="0" smtClean="0"/>
              <a:t> , Andrew </a:t>
            </a:r>
            <a:r>
              <a:rPr lang="en-US" dirty="0" err="1" smtClean="0"/>
              <a:t>Ilyas</a:t>
            </a:r>
            <a:r>
              <a:rPr lang="en-US" dirty="0" smtClean="0"/>
              <a:t> , Kevin Kwok.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turtle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4" y="2946400"/>
            <a:ext cx="9947652" cy="957528"/>
          </a:xfrm>
        </p:spPr>
      </p:pic>
    </p:spTree>
    <p:extLst>
      <p:ext uri="{BB962C8B-B14F-4D97-AF65-F5344CB8AC3E}">
        <p14:creationId xmlns:p14="http://schemas.microsoft.com/office/powerpoint/2010/main" val="11730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adversarial perturbations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“White-box” vs “black-box”</a:t>
            </a:r>
          </a:p>
          <a:p>
            <a:pPr lvl="1"/>
            <a:r>
              <a:rPr lang="en-US" dirty="0" smtClean="0"/>
              <a:t>Does adversary have access to the model?</a:t>
            </a:r>
          </a:p>
          <a:p>
            <a:r>
              <a:rPr lang="en-US" dirty="0" smtClean="0"/>
              <a:t>“Untargeted” vs “Targeted”</a:t>
            </a:r>
          </a:p>
          <a:p>
            <a:pPr lvl="1"/>
            <a:r>
              <a:rPr lang="en-US" dirty="0" smtClean="0"/>
              <a:t>Should the new output be incorrect in a particular 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 to adversaries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0" y="2118519"/>
            <a:ext cx="4533900" cy="46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3016251"/>
            <a:ext cx="9486900" cy="46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6800" y="4538133"/>
            <a:ext cx="6688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89.4% </a:t>
            </a:r>
            <a:r>
              <a:rPr lang="en-US" sz="4400" dirty="0" smtClean="0">
                <a:sym typeface="Wingdings"/>
              </a:rPr>
              <a:t> 17.9%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707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Learnt adversaries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41967"/>
            <a:ext cx="40513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and understanding neural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gradient of the score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66" y="1690688"/>
            <a:ext cx="8695267" cy="3804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45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Deep Inside Convolutional Networks: </a:t>
            </a:r>
            <a:r>
              <a:rPr lang="en-US" dirty="0" err="1" smtClean="0"/>
              <a:t>Visualising</a:t>
            </a:r>
            <a:r>
              <a:rPr lang="en-US" dirty="0" smtClean="0"/>
              <a:t> Image Classification Models and Saliency </a:t>
            </a:r>
            <a:r>
              <a:rPr lang="en-US" dirty="0" err="1" smtClean="0"/>
              <a:t>Maps.K</a:t>
            </a:r>
            <a:r>
              <a:rPr lang="en-US" dirty="0" smtClean="0"/>
              <a:t>. </a:t>
            </a:r>
            <a:r>
              <a:rPr lang="en-US" dirty="0" err="1" smtClean="0"/>
              <a:t>Simonyan</a:t>
            </a:r>
            <a:r>
              <a:rPr lang="en-US" dirty="0" smtClean="0"/>
              <a:t>, A. </a:t>
            </a:r>
            <a:r>
              <a:rPr lang="en-US" dirty="0" err="1" smtClean="0"/>
              <a:t>Vedaldi</a:t>
            </a:r>
            <a:r>
              <a:rPr lang="en-US" dirty="0" smtClean="0"/>
              <a:t>, A. Zisserman. ICLR Workshop 2014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image for a class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7" y="1430867"/>
            <a:ext cx="4305300" cy="110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83366"/>
            <a:ext cx="10058400" cy="36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3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86" y="1451429"/>
            <a:ext cx="4368800" cy="441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1771" y="1349829"/>
            <a:ext cx="3077029" cy="468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29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activation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average pooling + score = scoring + global average pooling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66" y="2300966"/>
            <a:ext cx="8729133" cy="4010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31190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Learning Deep Features for Discriminative Localization. </a:t>
            </a:r>
            <a:r>
              <a:rPr lang="en-US" u="sng" dirty="0" err="1"/>
              <a:t>Bolei</a:t>
            </a:r>
            <a:r>
              <a:rPr lang="en-US" u="sng" dirty="0"/>
              <a:t> Zhou</a:t>
            </a:r>
            <a:r>
              <a:rPr lang="en-US" dirty="0"/>
              <a:t>, Aditya Khosla, </a:t>
            </a:r>
            <a:r>
              <a:rPr lang="en-US" dirty="0" err="1"/>
              <a:t>Agata</a:t>
            </a:r>
            <a:r>
              <a:rPr lang="en-US" dirty="0"/>
              <a:t> </a:t>
            </a:r>
            <a:r>
              <a:rPr lang="en-US" dirty="0" err="1"/>
              <a:t>Lapedriza</a:t>
            </a:r>
            <a:r>
              <a:rPr lang="en-US" dirty="0"/>
              <a:t>, Aude Oliva, and Antonio </a:t>
            </a:r>
            <a:r>
              <a:rPr lang="en-US" dirty="0" err="1" smtClean="0"/>
              <a:t>Torralba</a:t>
            </a:r>
            <a:r>
              <a:rPr lang="en-US" dirty="0" smtClean="0"/>
              <a:t>. In </a:t>
            </a:r>
            <a:r>
              <a:rPr lang="en-US" i="1" dirty="0" smtClean="0"/>
              <a:t>CVPR,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6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convolutional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3556000"/>
            <a:ext cx="7416800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2479411"/>
            <a:ext cx="5130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convolutional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799"/>
            <a:ext cx="11829527" cy="2446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2923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Mahendran,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Aravindh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, and Andrea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Vedaldi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. "Understanding deep image representations by inverting them." </a:t>
            </a:r>
            <a:r>
              <a:rPr lang="en-US" b="0" i="1" dirty="0" smtClean="0">
                <a:solidFill>
                  <a:srgbClr val="222222"/>
                </a:solidFill>
                <a:effectLst/>
                <a:latin typeface="Arial" charset="0"/>
              </a:rPr>
              <a:t>Proceedings of the IEEE conference on computer vision and pattern recognition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. 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invert convolutional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5000"/>
            <a:ext cx="12067197" cy="3005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Dosovitskiy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, Alexey, and Thomas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Brox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. "Inverting visual representations with convolutional networks." </a:t>
            </a:r>
            <a:r>
              <a:rPr lang="en-US" b="0" i="1" dirty="0" smtClean="0">
                <a:solidFill>
                  <a:srgbClr val="222222"/>
                </a:solidFill>
                <a:effectLst/>
                <a:latin typeface="Arial" charset="0"/>
              </a:rPr>
              <a:t>Proceedings of the IEEE Conference on Computer Vision and Pattern Recognition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.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Side-effect - style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Content representation: </a:t>
            </a:r>
            <a:r>
              <a:rPr lang="en-US" dirty="0" smtClean="0"/>
              <a:t>feature map at each layer</a:t>
            </a:r>
          </a:p>
          <a:p>
            <a:r>
              <a:rPr lang="en-US" i="1" dirty="0" smtClean="0"/>
              <a:t>Style representation: </a:t>
            </a:r>
            <a:r>
              <a:rPr lang="en-US" dirty="0" smtClean="0"/>
              <a:t>Covariance matrix at each layer</a:t>
            </a:r>
          </a:p>
          <a:p>
            <a:pPr lvl="1"/>
            <a:r>
              <a:rPr lang="en-US" dirty="0" smtClean="0"/>
              <a:t>Spatially invariant</a:t>
            </a:r>
          </a:p>
          <a:p>
            <a:pPr lvl="1"/>
            <a:r>
              <a:rPr lang="en-US" dirty="0" smtClean="0"/>
              <a:t>Average second-order statistics</a:t>
            </a:r>
          </a:p>
          <a:p>
            <a:pPr lvl="1"/>
            <a:endParaRPr lang="en-US" dirty="0"/>
          </a:p>
          <a:p>
            <a:r>
              <a:rPr lang="en-US" dirty="0" smtClean="0"/>
              <a:t>Idea: Optimize x to match content of one image and style of another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67" y="2963332"/>
            <a:ext cx="2689796" cy="999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7696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Gatys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, Leon A., Alexander S. Ecker, and Matthias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Bethge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. "A neural algorithm of artistic style." </a:t>
            </a:r>
            <a:r>
              <a:rPr lang="en-US" b="0" i="1" dirty="0" err="1" smtClean="0">
                <a:solidFill>
                  <a:srgbClr val="222222"/>
                </a:solidFill>
                <a:effectLst/>
                <a:latin typeface="Arial" charset="0"/>
              </a:rPr>
              <a:t>arXiv</a:t>
            </a:r>
            <a:r>
              <a:rPr lang="en-US" b="0" i="1" dirty="0" smtClean="0">
                <a:solidFill>
                  <a:srgbClr val="222222"/>
                </a:solidFill>
                <a:effectLst/>
                <a:latin typeface="Arial" charset="0"/>
              </a:rPr>
              <a:t> preprint arXiv:1508.06576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 (2015).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 transfer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7" y="728133"/>
            <a:ext cx="52256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transfer style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05844"/>
            <a:ext cx="8839200" cy="3390900"/>
          </a:xfrm>
        </p:spPr>
      </p:pic>
      <p:sp>
        <p:nvSpPr>
          <p:cNvPr id="5" name="Rectangle 4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 smtClean="0">
                <a:solidFill>
                  <a:srgbClr val="4F6071"/>
                </a:solidFill>
                <a:effectLst/>
                <a:latin typeface="Arial" charset="0"/>
              </a:rPr>
              <a:t>Perceptual Losses for Real-Time Style Transfer and Super-Resolution</a:t>
            </a:r>
          </a:p>
          <a:p>
            <a:r>
              <a:rPr lang="en-US" b="0" i="1" u="sng" dirty="0" smtClean="0">
                <a:solidFill>
                  <a:srgbClr val="4F6071"/>
                </a:solidFill>
                <a:effectLst/>
                <a:latin typeface="Arial" charset="0"/>
              </a:rPr>
              <a:t>Justin Johnson</a:t>
            </a:r>
            <a:r>
              <a:rPr lang="en-US" b="0" i="1" dirty="0" smtClean="0">
                <a:solidFill>
                  <a:srgbClr val="4F6071"/>
                </a:solidFill>
                <a:effectLst/>
                <a:latin typeface="Arial" charset="0"/>
              </a:rPr>
              <a:t>, Alexandre </a:t>
            </a:r>
            <a:r>
              <a:rPr lang="en-US" b="0" i="1" dirty="0" err="1" smtClean="0">
                <a:solidFill>
                  <a:srgbClr val="4F6071"/>
                </a:solidFill>
                <a:effectLst/>
                <a:latin typeface="Arial" charset="0"/>
              </a:rPr>
              <a:t>Alahi</a:t>
            </a:r>
            <a:r>
              <a:rPr lang="en-US" b="0" i="1" dirty="0" smtClean="0">
                <a:solidFill>
                  <a:srgbClr val="4F6071"/>
                </a:solidFill>
                <a:effectLst/>
                <a:latin typeface="Arial" charset="0"/>
              </a:rPr>
              <a:t>, Li </a:t>
            </a:r>
            <a:r>
              <a:rPr lang="en-US" b="0" i="1" dirty="0" err="1" smtClean="0">
                <a:solidFill>
                  <a:srgbClr val="4F6071"/>
                </a:solidFill>
                <a:effectLst/>
                <a:latin typeface="Arial" charset="0"/>
              </a:rPr>
              <a:t>Fei-Fei</a:t>
            </a:r>
            <a:endParaRPr lang="en-US" b="0" i="1" dirty="0" smtClean="0">
              <a:solidFill>
                <a:srgbClr val="4F6071"/>
              </a:solidFill>
              <a:effectLst/>
              <a:latin typeface="Arial" charset="0"/>
            </a:endParaRPr>
          </a:p>
          <a:p>
            <a:r>
              <a:rPr lang="en-US" b="0" i="0" dirty="0" smtClean="0">
                <a:solidFill>
                  <a:srgbClr val="4F6071"/>
                </a:solidFill>
                <a:effectLst/>
                <a:latin typeface="Arial" charset="0"/>
              </a:rPr>
              <a:t>ECCV 2016</a:t>
            </a:r>
            <a:endParaRPr lang="en-US" b="0" i="0" dirty="0">
              <a:solidFill>
                <a:srgbClr val="4F607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transfer style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2231760"/>
            <a:ext cx="7340600" cy="2997200"/>
          </a:xfrm>
        </p:spPr>
      </p:pic>
      <p:sp>
        <p:nvSpPr>
          <p:cNvPr id="6" name="Rectangle 5"/>
          <p:cNvSpPr/>
          <p:nvPr/>
        </p:nvSpPr>
        <p:spPr>
          <a:xfrm>
            <a:off x="118534" y="5770032"/>
            <a:ext cx="12073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Huang, </a:t>
            </a:r>
            <a:r>
              <a:rPr lang="en-US" dirty="0" err="1" smtClean="0"/>
              <a:t>Xun</a:t>
            </a:r>
            <a:r>
              <a:rPr lang="en-US" dirty="0" smtClean="0"/>
              <a:t>; </a:t>
            </a:r>
            <a:r>
              <a:rPr lang="en-US" dirty="0" err="1" smtClean="0"/>
              <a:t>Belongie</a:t>
            </a:r>
            <a:r>
              <a:rPr lang="en-US" dirty="0" smtClean="0"/>
              <a:t>, Serge</a:t>
            </a:r>
          </a:p>
          <a:p>
            <a:r>
              <a:rPr lang="en-US" dirty="0" smtClean="0"/>
              <a:t>Arbitrary Style Transfer in Real-time with Adaptive Instance Normalization</a:t>
            </a:r>
          </a:p>
          <a:p>
            <a:r>
              <a:rPr lang="en-US" dirty="0" smtClean="0"/>
              <a:t>International Conference on Computer Vision (ICCV), Venice, Italy, 2017, (Oral).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7" y="1451316"/>
            <a:ext cx="4368800" cy="441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6853" y="1451316"/>
            <a:ext cx="3077029" cy="468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7-Point Star 2"/>
          <p:cNvSpPr/>
          <p:nvPr/>
        </p:nvSpPr>
        <p:spPr>
          <a:xfrm>
            <a:off x="7707086" y="2351314"/>
            <a:ext cx="3860800" cy="2598057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Ostrich!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7" y="1451316"/>
            <a:ext cx="4368800" cy="4419600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7707086" y="2351314"/>
            <a:ext cx="3860800" cy="2598057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Ostrich!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04225"/>
            <a:ext cx="12073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4A4A4A"/>
                </a:solidFill>
                <a:effectLst/>
                <a:latin typeface="Roboto" charset="0"/>
              </a:rPr>
              <a:t>Intriguing properties of neural networks</a:t>
            </a:r>
            <a:r>
              <a:rPr lang="en-US" dirty="0" smtClean="0"/>
              <a:t>. Christian </a:t>
            </a:r>
            <a:r>
              <a:rPr lang="en-US" dirty="0" err="1" smtClean="0"/>
              <a:t>Szegedy</a:t>
            </a:r>
            <a:r>
              <a:rPr lang="en-US" dirty="0" smtClean="0"/>
              <a:t>, </a:t>
            </a:r>
            <a:r>
              <a:rPr lang="en-US" dirty="0" err="1" smtClean="0"/>
              <a:t>Wojciech</a:t>
            </a:r>
            <a:r>
              <a:rPr lang="en-US" dirty="0" smtClean="0"/>
              <a:t> </a:t>
            </a:r>
            <a:r>
              <a:rPr lang="en-US" dirty="0" err="1" smtClean="0"/>
              <a:t>Zaremba</a:t>
            </a:r>
            <a:r>
              <a:rPr lang="en-US" dirty="0" smtClean="0"/>
              <a:t>, Ilya </a:t>
            </a:r>
            <a:r>
              <a:rPr lang="en-US" dirty="0" err="1" smtClean="0"/>
              <a:t>Sutskever</a:t>
            </a:r>
            <a:r>
              <a:rPr lang="en-US" dirty="0" smtClean="0"/>
              <a:t>, Joan Bruna, </a:t>
            </a:r>
            <a:r>
              <a:rPr lang="en-US" dirty="0" err="1" smtClean="0"/>
              <a:t>Dumitru</a:t>
            </a:r>
            <a:r>
              <a:rPr lang="en-US" dirty="0" smtClean="0"/>
              <a:t> </a:t>
            </a:r>
            <a:r>
              <a:rPr lang="en-US" dirty="0" err="1" smtClean="0"/>
              <a:t>Erhan</a:t>
            </a:r>
            <a:r>
              <a:rPr lang="en-US" dirty="0" smtClean="0"/>
              <a:t>, Ian </a:t>
            </a:r>
            <a:r>
              <a:rPr lang="en-US" dirty="0" err="1" smtClean="0"/>
              <a:t>Goodfellow</a:t>
            </a:r>
            <a:r>
              <a:rPr lang="en-US" dirty="0" smtClean="0"/>
              <a:t>, Rob Fergus. In ICLR, 2014</a:t>
            </a:r>
            <a:endParaRPr lang="en-US" b="0" i="0" dirty="0" smtClean="0">
              <a:solidFill>
                <a:srgbClr val="4A4A4A"/>
              </a:solidFill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</a:p>
          <a:p>
            <a:r>
              <a:rPr lang="en-US" dirty="0" smtClean="0"/>
              <a:t>Safety</a:t>
            </a:r>
          </a:p>
          <a:p>
            <a:r>
              <a:rPr lang="en-US" dirty="0" smtClean="0"/>
              <a:t>Hint to malfunction?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2222500"/>
            <a:ext cx="5524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 for linear classifiers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09417"/>
            <a:ext cx="23368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3233472"/>
            <a:ext cx="19177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3" y="4055927"/>
            <a:ext cx="3784600" cy="5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484" y="2430327"/>
            <a:ext cx="20193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484" y="5068616"/>
            <a:ext cx="2349500" cy="46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484" y="5782855"/>
            <a:ext cx="2413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 for convolutional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690688"/>
            <a:ext cx="84328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34" y="5835650"/>
            <a:ext cx="87503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050" y="2387600"/>
            <a:ext cx="3517900" cy="208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0" y="4845050"/>
            <a:ext cx="4533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 for convolutional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networks w/ </a:t>
            </a:r>
            <a:r>
              <a:rPr lang="en-US" dirty="0" err="1" smtClean="0"/>
              <a:t>RELUare</a:t>
            </a:r>
            <a:r>
              <a:rPr lang="en-US" dirty="0" smtClean="0"/>
              <a:t> differentiable almost everywhere</a:t>
            </a:r>
          </a:p>
          <a:p>
            <a:r>
              <a:rPr lang="en-US" dirty="0" smtClean="0"/>
              <a:t>Are </a:t>
            </a:r>
            <a:r>
              <a:rPr lang="en-US" i="1" dirty="0" smtClean="0"/>
              <a:t>linear </a:t>
            </a:r>
            <a:r>
              <a:rPr lang="en-US" dirty="0" smtClean="0"/>
              <a:t>almost everywhere</a:t>
            </a:r>
          </a:p>
          <a:p>
            <a:r>
              <a:rPr lang="en-US" dirty="0" smtClean="0"/>
              <a:t>Slope for a given x = gradient at x</a:t>
            </a:r>
          </a:p>
          <a:p>
            <a:r>
              <a:rPr lang="en-US" dirty="0" smtClean="0"/>
              <a:t>Can use gradient to generate an adversarial 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Explaining and Harnessing Adversarial Examples. Ian </a:t>
            </a:r>
            <a:r>
              <a:rPr lang="en-US" dirty="0" err="1" smtClean="0"/>
              <a:t>Goodfellow</a:t>
            </a:r>
            <a:r>
              <a:rPr lang="en-US" dirty="0" smtClean="0"/>
              <a:t>, Jonathon </a:t>
            </a:r>
            <a:r>
              <a:rPr lang="en-US" dirty="0" err="1" smtClean="0"/>
              <a:t>Shlens</a:t>
            </a:r>
            <a:r>
              <a:rPr lang="en-US" dirty="0" smtClean="0"/>
              <a:t>, Christian </a:t>
            </a:r>
            <a:r>
              <a:rPr lang="en-US" dirty="0" err="1" smtClean="0"/>
              <a:t>Szegedy</a:t>
            </a:r>
            <a:r>
              <a:rPr lang="en-US" dirty="0" smtClean="0"/>
              <a:t>. In </a:t>
            </a:r>
            <a:r>
              <a:rPr lang="en-US" i="1" dirty="0" smtClean="0"/>
              <a:t>ICLR 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434</Words>
  <Application>Microsoft Macintosh PowerPoint</Application>
  <PresentationFormat>Widescreen</PresentationFormat>
  <Paragraphs>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Calibri Light</vt:lpstr>
      <vt:lpstr>Roboto</vt:lpstr>
      <vt:lpstr>Wingdings</vt:lpstr>
      <vt:lpstr>Arial</vt:lpstr>
      <vt:lpstr>Office Theme</vt:lpstr>
      <vt:lpstr>Adversaries</vt:lpstr>
      <vt:lpstr>Adversarial examples</vt:lpstr>
      <vt:lpstr>Adversarial examples</vt:lpstr>
      <vt:lpstr>Adversarial examples</vt:lpstr>
      <vt:lpstr>Why do we care?</vt:lpstr>
      <vt:lpstr>Adversarial examples</vt:lpstr>
      <vt:lpstr>Adversarial examples for linear classifiers</vt:lpstr>
      <vt:lpstr>Adversarial examples for convolutional networks</vt:lpstr>
      <vt:lpstr>Adversarial examples for convolutional networks</vt:lpstr>
      <vt:lpstr>Adversarial examples for convolutional networks</vt:lpstr>
      <vt:lpstr>Moar fun with adversarial examples</vt:lpstr>
      <vt:lpstr>Adversarial turtle</vt:lpstr>
      <vt:lpstr>Adversarial turtle</vt:lpstr>
      <vt:lpstr>Kinds of adversarial perturbations</vt:lpstr>
      <vt:lpstr>Resilience to adversaries</vt:lpstr>
      <vt:lpstr>Learnt adversaries</vt:lpstr>
      <vt:lpstr>Visualizing and understanding neural networks</vt:lpstr>
      <vt:lpstr>The gradient of the score</vt:lpstr>
      <vt:lpstr>The image for a class</vt:lpstr>
      <vt:lpstr>Class activation maps</vt:lpstr>
      <vt:lpstr>Inverting convolutional networks</vt:lpstr>
      <vt:lpstr>Inverting convolutional networks</vt:lpstr>
      <vt:lpstr>Learning to invert convolutional networks</vt:lpstr>
      <vt:lpstr>Side-effect - style transfer</vt:lpstr>
      <vt:lpstr>Style transfer</vt:lpstr>
      <vt:lpstr>Learning to transfer style</vt:lpstr>
      <vt:lpstr>Learning to transfer style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19</cp:revision>
  <dcterms:created xsi:type="dcterms:W3CDTF">2017-11-16T05:16:46Z</dcterms:created>
  <dcterms:modified xsi:type="dcterms:W3CDTF">2017-11-16T16:43:15Z</dcterms:modified>
</cp:coreProperties>
</file>