
<file path=[Content_Types].xml><?xml version="1.0" encoding="utf-8"?>
<Types xmlns="http://schemas.openxmlformats.org/package/2006/content-types">
  <Default Extension="xml" ContentType="application/xml"/>
  <Default Extension="jpeg" ContentType="image/jpeg"/>
  <Default Extension="tiff" ContentType="image/tiff"/>
  <Default Extension="emf" ContentType="image/x-emf"/>
  <Default Extension="rels" ContentType="application/vnd.openxmlformats-package.relationships+xml"/>
  <Default Extension="wdp" ContentType="image/vnd.ms-photo"/>
  <Default Extension="png" ContentType="image/p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slides/slide57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59"/>
  </p:notesMasterIdLst>
  <p:sldIdLst>
    <p:sldId id="256" r:id="rId2"/>
    <p:sldId id="266" r:id="rId3"/>
    <p:sldId id="267" r:id="rId4"/>
    <p:sldId id="268" r:id="rId5"/>
    <p:sldId id="269" r:id="rId6"/>
    <p:sldId id="270" r:id="rId7"/>
    <p:sldId id="271" r:id="rId8"/>
    <p:sldId id="272" r:id="rId9"/>
    <p:sldId id="274" r:id="rId10"/>
    <p:sldId id="275" r:id="rId11"/>
    <p:sldId id="304" r:id="rId12"/>
    <p:sldId id="305" r:id="rId13"/>
    <p:sldId id="306" r:id="rId14"/>
    <p:sldId id="310" r:id="rId15"/>
    <p:sldId id="311" r:id="rId16"/>
    <p:sldId id="314" r:id="rId17"/>
    <p:sldId id="307" r:id="rId18"/>
    <p:sldId id="312" r:id="rId19"/>
    <p:sldId id="258" r:id="rId20"/>
    <p:sldId id="265" r:id="rId21"/>
    <p:sldId id="264" r:id="rId22"/>
    <p:sldId id="299" r:id="rId23"/>
    <p:sldId id="309" r:id="rId24"/>
    <p:sldId id="260" r:id="rId25"/>
    <p:sldId id="262" r:id="rId26"/>
    <p:sldId id="261" r:id="rId27"/>
    <p:sldId id="259" r:id="rId28"/>
    <p:sldId id="277" r:id="rId29"/>
    <p:sldId id="276" r:id="rId30"/>
    <p:sldId id="278" r:id="rId31"/>
    <p:sldId id="279" r:id="rId32"/>
    <p:sldId id="280" r:id="rId33"/>
    <p:sldId id="281" r:id="rId34"/>
    <p:sldId id="282" r:id="rId35"/>
    <p:sldId id="283" r:id="rId36"/>
    <p:sldId id="284" r:id="rId37"/>
    <p:sldId id="285" r:id="rId38"/>
    <p:sldId id="263" r:id="rId39"/>
    <p:sldId id="286" r:id="rId40"/>
    <p:sldId id="287" r:id="rId41"/>
    <p:sldId id="288" r:id="rId42"/>
    <p:sldId id="289" r:id="rId43"/>
    <p:sldId id="290" r:id="rId44"/>
    <p:sldId id="291" r:id="rId45"/>
    <p:sldId id="292" r:id="rId46"/>
    <p:sldId id="293" r:id="rId47"/>
    <p:sldId id="294" r:id="rId48"/>
    <p:sldId id="295" r:id="rId49"/>
    <p:sldId id="297" r:id="rId50"/>
    <p:sldId id="298" r:id="rId51"/>
    <p:sldId id="296" r:id="rId52"/>
    <p:sldId id="300" r:id="rId53"/>
    <p:sldId id="302" r:id="rId54"/>
    <p:sldId id="301" r:id="rId55"/>
    <p:sldId id="303" r:id="rId56"/>
    <p:sldId id="313" r:id="rId57"/>
    <p:sldId id="315" r:id="rId58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620"/>
    <p:restoredTop sz="94646"/>
  </p:normalViewPr>
  <p:slideViewPr>
    <p:cSldViewPr snapToGrid="0" snapToObjects="1">
      <p:cViewPr>
        <p:scale>
          <a:sx n="94" d="100"/>
          <a:sy n="94" d="100"/>
        </p:scale>
        <p:origin x="-1088" y="-4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4" Type="http://schemas.openxmlformats.org/officeDocument/2006/relationships/slide" Target="slides/slide13.xml"/><Relationship Id="rId15" Type="http://schemas.openxmlformats.org/officeDocument/2006/relationships/slide" Target="slides/slide14.xml"/><Relationship Id="rId16" Type="http://schemas.openxmlformats.org/officeDocument/2006/relationships/slide" Target="slides/slide15.xml"/><Relationship Id="rId17" Type="http://schemas.openxmlformats.org/officeDocument/2006/relationships/slide" Target="slides/slide16.xml"/><Relationship Id="rId18" Type="http://schemas.openxmlformats.org/officeDocument/2006/relationships/slide" Target="slides/slide17.xml"/><Relationship Id="rId19" Type="http://schemas.openxmlformats.org/officeDocument/2006/relationships/slide" Target="slides/slide18.xml"/><Relationship Id="rId63" Type="http://schemas.openxmlformats.org/officeDocument/2006/relationships/tableStyles" Target="tableStyles.xml"/><Relationship Id="rId50" Type="http://schemas.openxmlformats.org/officeDocument/2006/relationships/slide" Target="slides/slide49.xml"/><Relationship Id="rId51" Type="http://schemas.openxmlformats.org/officeDocument/2006/relationships/slide" Target="slides/slide50.xml"/><Relationship Id="rId52" Type="http://schemas.openxmlformats.org/officeDocument/2006/relationships/slide" Target="slides/slide51.xml"/><Relationship Id="rId53" Type="http://schemas.openxmlformats.org/officeDocument/2006/relationships/slide" Target="slides/slide52.xml"/><Relationship Id="rId54" Type="http://schemas.openxmlformats.org/officeDocument/2006/relationships/slide" Target="slides/slide53.xml"/><Relationship Id="rId55" Type="http://schemas.openxmlformats.org/officeDocument/2006/relationships/slide" Target="slides/slide54.xml"/><Relationship Id="rId56" Type="http://schemas.openxmlformats.org/officeDocument/2006/relationships/slide" Target="slides/slide55.xml"/><Relationship Id="rId57" Type="http://schemas.openxmlformats.org/officeDocument/2006/relationships/slide" Target="slides/slide56.xml"/><Relationship Id="rId58" Type="http://schemas.openxmlformats.org/officeDocument/2006/relationships/slide" Target="slides/slide57.xml"/><Relationship Id="rId59" Type="http://schemas.openxmlformats.org/officeDocument/2006/relationships/notesMaster" Target="notesMasters/notesMaster1.xml"/><Relationship Id="rId40" Type="http://schemas.openxmlformats.org/officeDocument/2006/relationships/slide" Target="slides/slide39.xml"/><Relationship Id="rId41" Type="http://schemas.openxmlformats.org/officeDocument/2006/relationships/slide" Target="slides/slide40.xml"/><Relationship Id="rId42" Type="http://schemas.openxmlformats.org/officeDocument/2006/relationships/slide" Target="slides/slide41.xml"/><Relationship Id="rId43" Type="http://schemas.openxmlformats.org/officeDocument/2006/relationships/slide" Target="slides/slide42.xml"/><Relationship Id="rId44" Type="http://schemas.openxmlformats.org/officeDocument/2006/relationships/slide" Target="slides/slide43.xml"/><Relationship Id="rId45" Type="http://schemas.openxmlformats.org/officeDocument/2006/relationships/slide" Target="slides/slide44.xml"/><Relationship Id="rId46" Type="http://schemas.openxmlformats.org/officeDocument/2006/relationships/slide" Target="slides/slide45.xml"/><Relationship Id="rId47" Type="http://schemas.openxmlformats.org/officeDocument/2006/relationships/slide" Target="slides/slide46.xml"/><Relationship Id="rId48" Type="http://schemas.openxmlformats.org/officeDocument/2006/relationships/slide" Target="slides/slide47.xml"/><Relationship Id="rId49" Type="http://schemas.openxmlformats.org/officeDocument/2006/relationships/slide" Target="slides/slide48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Relationship Id="rId3" Type="http://schemas.openxmlformats.org/officeDocument/2006/relationships/slide" Target="slides/slide2.xml"/><Relationship Id="rId4" Type="http://schemas.openxmlformats.org/officeDocument/2006/relationships/slide" Target="slides/slide3.xml"/><Relationship Id="rId5" Type="http://schemas.openxmlformats.org/officeDocument/2006/relationships/slide" Target="slides/slide4.xml"/><Relationship Id="rId6" Type="http://schemas.openxmlformats.org/officeDocument/2006/relationships/slide" Target="slides/slide5.xml"/><Relationship Id="rId7" Type="http://schemas.openxmlformats.org/officeDocument/2006/relationships/slide" Target="slides/slide6.xml"/><Relationship Id="rId8" Type="http://schemas.openxmlformats.org/officeDocument/2006/relationships/slide" Target="slides/slide7.xml"/><Relationship Id="rId9" Type="http://schemas.openxmlformats.org/officeDocument/2006/relationships/slide" Target="slides/slide8.xml"/><Relationship Id="rId30" Type="http://schemas.openxmlformats.org/officeDocument/2006/relationships/slide" Target="slides/slide29.xml"/><Relationship Id="rId31" Type="http://schemas.openxmlformats.org/officeDocument/2006/relationships/slide" Target="slides/slide30.xml"/><Relationship Id="rId32" Type="http://schemas.openxmlformats.org/officeDocument/2006/relationships/slide" Target="slides/slide31.xml"/><Relationship Id="rId33" Type="http://schemas.openxmlformats.org/officeDocument/2006/relationships/slide" Target="slides/slide32.xml"/><Relationship Id="rId34" Type="http://schemas.openxmlformats.org/officeDocument/2006/relationships/slide" Target="slides/slide33.xml"/><Relationship Id="rId35" Type="http://schemas.openxmlformats.org/officeDocument/2006/relationships/slide" Target="slides/slide34.xml"/><Relationship Id="rId36" Type="http://schemas.openxmlformats.org/officeDocument/2006/relationships/slide" Target="slides/slide35.xml"/><Relationship Id="rId37" Type="http://schemas.openxmlformats.org/officeDocument/2006/relationships/slide" Target="slides/slide36.xml"/><Relationship Id="rId38" Type="http://schemas.openxmlformats.org/officeDocument/2006/relationships/slide" Target="slides/slide37.xml"/><Relationship Id="rId39" Type="http://schemas.openxmlformats.org/officeDocument/2006/relationships/slide" Target="slides/slide38.xml"/><Relationship Id="rId20" Type="http://schemas.openxmlformats.org/officeDocument/2006/relationships/slide" Target="slides/slide19.xml"/><Relationship Id="rId21" Type="http://schemas.openxmlformats.org/officeDocument/2006/relationships/slide" Target="slides/slide20.xml"/><Relationship Id="rId22" Type="http://schemas.openxmlformats.org/officeDocument/2006/relationships/slide" Target="slides/slide21.xml"/><Relationship Id="rId23" Type="http://schemas.openxmlformats.org/officeDocument/2006/relationships/slide" Target="slides/slide22.xml"/><Relationship Id="rId24" Type="http://schemas.openxmlformats.org/officeDocument/2006/relationships/slide" Target="slides/slide23.xml"/><Relationship Id="rId25" Type="http://schemas.openxmlformats.org/officeDocument/2006/relationships/slide" Target="slides/slide24.xml"/><Relationship Id="rId26" Type="http://schemas.openxmlformats.org/officeDocument/2006/relationships/slide" Target="slides/slide25.xml"/><Relationship Id="rId27" Type="http://schemas.openxmlformats.org/officeDocument/2006/relationships/slide" Target="slides/slide26.xml"/><Relationship Id="rId28" Type="http://schemas.openxmlformats.org/officeDocument/2006/relationships/slide" Target="slides/slide27.xml"/><Relationship Id="rId29" Type="http://schemas.openxmlformats.org/officeDocument/2006/relationships/slide" Target="slides/slide28.xml"/><Relationship Id="rId60" Type="http://schemas.openxmlformats.org/officeDocument/2006/relationships/presProps" Target="presProps.xml"/><Relationship Id="rId61" Type="http://schemas.openxmlformats.org/officeDocument/2006/relationships/viewProps" Target="viewProps.xml"/><Relationship Id="rId62" Type="http://schemas.openxmlformats.org/officeDocument/2006/relationships/theme" Target="theme/theme1.xml"/><Relationship Id="rId10" Type="http://schemas.openxmlformats.org/officeDocument/2006/relationships/slide" Target="slides/slide9.xml"/><Relationship Id="rId11" Type="http://schemas.openxmlformats.org/officeDocument/2006/relationships/slide" Target="slides/slide10.xml"/><Relationship Id="rId12" Type="http://schemas.openxmlformats.org/officeDocument/2006/relationships/slide" Target="slides/slide1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8B78F222-6857-DE42-9A94-9DEA26B109BA}" type="datetimeFigureOut">
              <a:rPr lang="en-US" smtClean="0"/>
              <a:t>11/12/17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2B6D7BC2-41E4-D14E-99B2-ADD348AC5A8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38196219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E5DC8E-FB33-2F43-97B6-B8871260425E}" type="datetimeFigureOut">
              <a:rPr lang="en-US" smtClean="0"/>
              <a:t>11/12/17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68A3A90-4D3D-C543-808F-DEB850EB22B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9617409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E5DC8E-FB33-2F43-97B6-B8871260425E}" type="datetimeFigureOut">
              <a:rPr lang="en-US" smtClean="0"/>
              <a:t>11/12/17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68A3A90-4D3D-C543-808F-DEB850EB22B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8673418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E5DC8E-FB33-2F43-97B6-B8871260425E}" type="datetimeFigureOut">
              <a:rPr lang="en-US" smtClean="0"/>
              <a:t>11/12/17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68A3A90-4D3D-C543-808F-DEB850EB22B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9786527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E5DC8E-FB33-2F43-97B6-B8871260425E}" type="datetimeFigureOut">
              <a:rPr lang="en-US" smtClean="0"/>
              <a:t>11/12/17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68A3A90-4D3D-C543-808F-DEB850EB22B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564219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E5DC8E-FB33-2F43-97B6-B8871260425E}" type="datetimeFigureOut">
              <a:rPr lang="en-US" smtClean="0"/>
              <a:t>11/12/17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68A3A90-4D3D-C543-808F-DEB850EB22B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4473460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E5DC8E-FB33-2F43-97B6-B8871260425E}" type="datetimeFigureOut">
              <a:rPr lang="en-US" smtClean="0"/>
              <a:t>11/12/17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68A3A90-4D3D-C543-808F-DEB850EB22B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2817474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E5DC8E-FB33-2F43-97B6-B8871260425E}" type="datetimeFigureOut">
              <a:rPr lang="en-US" smtClean="0"/>
              <a:t>11/12/17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68A3A90-4D3D-C543-808F-DEB850EB22B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7958268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E5DC8E-FB33-2F43-97B6-B8871260425E}" type="datetimeFigureOut">
              <a:rPr lang="en-US" smtClean="0"/>
              <a:t>11/12/17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68A3A90-4D3D-C543-808F-DEB850EB22B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6167219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E5DC8E-FB33-2F43-97B6-B8871260425E}" type="datetimeFigureOut">
              <a:rPr lang="en-US" smtClean="0"/>
              <a:t>11/12/17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68A3A90-4D3D-C543-808F-DEB850EB22B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54290813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E5DC8E-FB33-2F43-97B6-B8871260425E}" type="datetimeFigureOut">
              <a:rPr lang="en-US" smtClean="0"/>
              <a:t>11/12/17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68A3A90-4D3D-C543-808F-DEB850EB22B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78122694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E5DC8E-FB33-2F43-97B6-B8871260425E}" type="datetimeFigureOut">
              <a:rPr lang="en-US" smtClean="0"/>
              <a:t>11/12/17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68A3A90-4D3D-C543-808F-DEB850EB22B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9209903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AE5DC8E-FB33-2F43-97B6-B8871260425E}" type="datetimeFigureOut">
              <a:rPr lang="en-US" smtClean="0"/>
              <a:t>11/12/17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68A3A90-4D3D-C543-808F-DEB850EB22B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3675197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.png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.tiff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.tiff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4.png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5.tiff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6.tiff"/><Relationship Id="rId3" Type="http://schemas.openxmlformats.org/officeDocument/2006/relationships/image" Target="../media/image7.tiff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8.tiff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9.tiff"/><Relationship Id="rId3" Type="http://schemas.openxmlformats.org/officeDocument/2006/relationships/image" Target="../media/image10.tiff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1.png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4" Type="http://schemas.openxmlformats.org/officeDocument/2006/relationships/image" Target="../media/image14.tiff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2.png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5.emf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6.emf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emf"/><Relationship Id="rId4" Type="http://schemas.openxmlformats.org/officeDocument/2006/relationships/image" Target="../media/image18.emf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6.emf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9.png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0.png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0.png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4" Type="http://schemas.openxmlformats.org/officeDocument/2006/relationships/image" Target="../media/image14.tiff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2.png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1.png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2.tiff"/><Relationship Id="rId3" Type="http://schemas.openxmlformats.org/officeDocument/2006/relationships/image" Target="../media/image3.tiff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tiff"/><Relationship Id="rId4" Type="http://schemas.openxmlformats.org/officeDocument/2006/relationships/image" Target="../media/image12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3.png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2.tiff"/></Relationships>
</file>

<file path=ppt/slides/_rels/slide3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3.png"/></Relationships>
</file>

<file path=ppt/slides/_rels/slide3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4.png"/></Relationships>
</file>

<file path=ppt/slides/_rels/slide3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5.png"/><Relationship Id="rId3" Type="http://schemas.openxmlformats.org/officeDocument/2006/relationships/image" Target="../media/image26.png"/></Relationships>
</file>

<file path=ppt/slides/_rels/slide3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7.png"/></Relationships>
</file>

<file path=ppt/slides/_rels/slide3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8.png"/></Relationships>
</file>

<file path=ppt/slides/_rels/slide3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9.tiff"/></Relationships>
</file>

<file path=ppt/slides/_rels/slide3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0.png"/></Relationships>
</file>

<file path=ppt/slides/_rels/slide3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5.emf"/></Relationships>
</file>

<file path=ppt/slides/_rels/slide3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1.png"/></Relationships>
</file>

<file path=ppt/slides/_rels/slide4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2.png"/></Relationships>
</file>

<file path=ppt/slides/_rels/slide4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3.tiff"/><Relationship Id="rId3" Type="http://schemas.openxmlformats.org/officeDocument/2006/relationships/image" Target="../media/image34.tiff"/></Relationships>
</file>

<file path=ppt/slides/_rels/slide4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3.tiff"/><Relationship Id="rId3" Type="http://schemas.openxmlformats.org/officeDocument/2006/relationships/image" Target="../media/image34.tiff"/></Relationships>
</file>

<file path=ppt/slides/_rels/slide4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5.png"/></Relationships>
</file>

<file path=ppt/slides/_rels/slide4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6.png"/></Relationships>
</file>

<file path=ppt/slides/_rels/slide4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7.tiff"/></Relationships>
</file>

<file path=ppt/slides/_rels/slide4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8.png"/></Relationships>
</file>

<file path=ppt/slides/_rels/slide4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0.png"/></Relationships>
</file>

<file path=ppt/slides/_rels/slide5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9.png"/></Relationships>
</file>

<file path=ppt/slides/_rels/slide5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emf"/><Relationship Id="rId4" Type="http://schemas.openxmlformats.org/officeDocument/2006/relationships/image" Target="../media/image41.emf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40.png"/></Relationships>
</file>

<file path=ppt/slides/_rels/slide5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4" Type="http://schemas.openxmlformats.org/officeDocument/2006/relationships/image" Target="../media/image14.tiff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2.png"/></Relationships>
</file>

<file path=ppt/slides/_rels/slide5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0.tiff"/></Relationships>
</file>

<file path=ppt/slides/_rels/slide5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2.jpeg"/><Relationship Id="rId4" Type="http://schemas.microsoft.com/office/2007/relationships/hdphoto" Target="../media/hdphoto1.wdp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0.tiff"/></Relationships>
</file>

<file path=ppt/slides/_rels/slide5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0.tiff"/><Relationship Id="rId3" Type="http://schemas.openxmlformats.org/officeDocument/2006/relationships/image" Target="../media/image43.emf"/></Relationships>
</file>

<file path=ppt/slides/_rels/slide5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9.tiff"/><Relationship Id="rId3" Type="http://schemas.openxmlformats.org/officeDocument/2006/relationships/image" Target="../media/image10.tiff"/></Relationships>
</file>

<file path=ppt/slides/_rels/slide5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44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dirty="0" smtClean="0"/>
              <a:t>GANs and generative models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5375874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Why generative modeling?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Understanding the visual world</a:t>
            </a:r>
          </a:p>
          <a:p>
            <a:r>
              <a:rPr lang="en-US" dirty="0" smtClean="0"/>
              <a:t>Generating samples for learning</a:t>
            </a:r>
          </a:p>
          <a:p>
            <a:r>
              <a:rPr lang="en-US" dirty="0" smtClean="0"/>
              <a:t>Unsupervised learning</a:t>
            </a:r>
          </a:p>
          <a:p>
            <a:r>
              <a:rPr lang="en-US" dirty="0" smtClean="0"/>
              <a:t>Graphics and image processing</a:t>
            </a:r>
          </a:p>
          <a:p>
            <a:r>
              <a:rPr lang="en-US" dirty="0" smtClean="0"/>
              <a:t>Art and creativity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8518670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Analysis by synthesis</a:t>
            </a:r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55700" y="1474062"/>
            <a:ext cx="4940300" cy="3644038"/>
          </a:xfrm>
          <a:prstGeom prst="rect">
            <a:avLst/>
          </a:prstGeom>
        </p:spPr>
      </p:pic>
      <p:sp>
        <p:nvSpPr>
          <p:cNvPr id="6" name="Rectangle 5"/>
          <p:cNvSpPr/>
          <p:nvPr/>
        </p:nvSpPr>
        <p:spPr>
          <a:xfrm>
            <a:off x="7294034" y="2963334"/>
            <a:ext cx="1947333" cy="1794933"/>
          </a:xfrm>
          <a:prstGeom prst="rect">
            <a:avLst/>
          </a:prstGeom>
          <a:scene3d>
            <a:camera prst="isometricOffAxis2Right"/>
            <a:lightRig rig="threePt" dir="t"/>
          </a:scene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Curved Down Arrow 6"/>
          <p:cNvSpPr/>
          <p:nvPr/>
        </p:nvSpPr>
        <p:spPr>
          <a:xfrm>
            <a:off x="4318000" y="1898188"/>
            <a:ext cx="3556000" cy="1049867"/>
          </a:xfrm>
          <a:prstGeom prst="curved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4055533" y="1474924"/>
            <a:ext cx="4080933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Hypothesize and generate</a:t>
            </a:r>
            <a:endParaRPr lang="en-US" sz="2800" dirty="0"/>
          </a:p>
        </p:txBody>
      </p:sp>
      <p:sp>
        <p:nvSpPr>
          <p:cNvPr id="11" name="TextBox 10"/>
          <p:cNvSpPr txBox="1"/>
          <p:nvPr/>
        </p:nvSpPr>
        <p:spPr>
          <a:xfrm>
            <a:off x="8415867" y="6488668"/>
            <a:ext cx="377613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Slide adapted from Bruno </a:t>
            </a:r>
            <a:r>
              <a:rPr lang="en-US" dirty="0" err="1" smtClean="0"/>
              <a:t>Olshausen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6280338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Generating samples for learning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662766" y="1690688"/>
            <a:ext cx="7158567" cy="477237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00825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Graphics and image processing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1436819"/>
            <a:ext cx="12192000" cy="456009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7480662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Art and creativity</a:t>
            </a:r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4100" y="1380222"/>
            <a:ext cx="8665633" cy="4873735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0" y="6129867"/>
            <a:ext cx="121920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Generative Visual Manipulation on the Natural Image Manifold. Jun-Yan Zhu, Philipp </a:t>
            </a:r>
            <a:r>
              <a:rPr lang="en-US" dirty="0" err="1" smtClean="0"/>
              <a:t>Krahenbuhl</a:t>
            </a:r>
            <a:r>
              <a:rPr lang="en-US" dirty="0" smtClean="0"/>
              <a:t>, Eli </a:t>
            </a:r>
            <a:r>
              <a:rPr lang="en-US" dirty="0" err="1" smtClean="0"/>
              <a:t>Schechtman</a:t>
            </a:r>
            <a:r>
              <a:rPr lang="en-US" dirty="0" smtClean="0"/>
              <a:t>, Alexei </a:t>
            </a:r>
            <a:r>
              <a:rPr lang="en-US" dirty="0" err="1" smtClean="0"/>
              <a:t>Efros</a:t>
            </a:r>
            <a:r>
              <a:rPr lang="en-US" dirty="0" smtClean="0"/>
              <a:t>. In ECCV 2016</a:t>
            </a:r>
          </a:p>
        </p:txBody>
      </p:sp>
    </p:spTree>
    <p:extLst>
      <p:ext uri="{BB962C8B-B14F-4D97-AF65-F5344CB8AC3E}">
        <p14:creationId xmlns:p14="http://schemas.microsoft.com/office/powerpoint/2010/main" val="115766837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Why is modeling images hard?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38200" y="1825625"/>
            <a:ext cx="4224867" cy="4351338"/>
          </a:xfrm>
        </p:spPr>
        <p:txBody>
          <a:bodyPr/>
          <a:lstStyle/>
          <a:p>
            <a:r>
              <a:rPr lang="en-US" dirty="0" smtClean="0"/>
              <a:t>High dimensional</a:t>
            </a:r>
          </a:p>
          <a:p>
            <a:r>
              <a:rPr lang="en-US" dirty="0" smtClean="0"/>
              <a:t>Highly correlated pixels</a:t>
            </a:r>
          </a:p>
          <a:p>
            <a:r>
              <a:rPr lang="en-US" dirty="0" smtClean="0"/>
              <a:t>Scenes, objects</a:t>
            </a:r>
            <a:r>
              <a:rPr lang="mr-IN" dirty="0" smtClean="0"/>
              <a:t>…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2988430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We have been doing generation for a while</a:t>
            </a:r>
            <a:r>
              <a:rPr lang="mr-IN" dirty="0" smtClean="0"/>
              <a:t>…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639735" y="2844799"/>
            <a:ext cx="2367491" cy="2367491"/>
          </a:xfrm>
          <a:prstGeom prst="rect">
            <a:avLst/>
          </a:prstGeom>
        </p:spPr>
      </p:pic>
      <p:sp>
        <p:nvSpPr>
          <p:cNvPr id="5" name="TextBox 4"/>
          <p:cNvSpPr txBox="1"/>
          <p:nvPr/>
        </p:nvSpPr>
        <p:spPr>
          <a:xfrm>
            <a:off x="4419600" y="5401733"/>
            <a:ext cx="28956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800" dirty="0" err="1" smtClean="0"/>
              <a:t>Perlin</a:t>
            </a:r>
            <a:r>
              <a:rPr lang="en-US" sz="2800" dirty="0" smtClean="0"/>
              <a:t> noise</a:t>
            </a:r>
            <a:endParaRPr lang="en-US" sz="2800" dirty="0"/>
          </a:p>
        </p:txBody>
      </p:sp>
    </p:spTree>
    <p:extLst>
      <p:ext uri="{BB962C8B-B14F-4D97-AF65-F5344CB8AC3E}">
        <p14:creationId xmlns:p14="http://schemas.microsoft.com/office/powerpoint/2010/main" val="50580503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We have been doing generation for a while</a:t>
            </a:r>
            <a:r>
              <a:rPr lang="mr-IN" dirty="0" smtClean="0"/>
              <a:t>…</a:t>
            </a:r>
            <a:endParaRPr lang="en-US" dirty="0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937934" y="2684728"/>
            <a:ext cx="2438400" cy="2438400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528733" y="1690688"/>
            <a:ext cx="4055533" cy="405553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566294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We have been doing generation for a while</a:t>
            </a:r>
            <a:r>
              <a:rPr lang="mr-IN" dirty="0" smtClean="0"/>
              <a:t>…</a:t>
            </a:r>
            <a:endParaRPr lang="en-US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637349" y="1690688"/>
            <a:ext cx="6201851" cy="468171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7040139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Learning generative models of images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>
                <a:solidFill>
                  <a:srgbClr val="FF0000"/>
                </a:solidFill>
              </a:rPr>
              <a:t>Standard probabilistic models </a:t>
            </a:r>
            <a:r>
              <a:rPr lang="en-US" dirty="0" smtClean="0"/>
              <a:t>(e.g. Gaussian)</a:t>
            </a:r>
          </a:p>
          <a:p>
            <a:pPr lvl="1"/>
            <a:r>
              <a:rPr lang="en-US" dirty="0" smtClean="0"/>
              <a:t>Can be sampled from</a:t>
            </a:r>
          </a:p>
          <a:p>
            <a:pPr lvl="1"/>
            <a:r>
              <a:rPr lang="en-US" dirty="0" smtClean="0"/>
              <a:t>Cannot capture arbitrary distributions</a:t>
            </a:r>
          </a:p>
          <a:p>
            <a:r>
              <a:rPr lang="en-US" dirty="0" smtClean="0">
                <a:solidFill>
                  <a:srgbClr val="00B0F0"/>
                </a:solidFill>
              </a:rPr>
              <a:t>Neural networks</a:t>
            </a:r>
          </a:p>
          <a:p>
            <a:pPr lvl="1"/>
            <a:r>
              <a:rPr lang="en-US" dirty="0" smtClean="0"/>
              <a:t>Can learn to model arbitrary functions</a:t>
            </a:r>
          </a:p>
          <a:p>
            <a:pPr lvl="1"/>
            <a:r>
              <a:rPr lang="en-US" dirty="0" smtClean="0"/>
              <a:t>Are deterministic</a:t>
            </a:r>
          </a:p>
          <a:p>
            <a:r>
              <a:rPr lang="en-US" dirty="0" smtClean="0"/>
              <a:t>Key idea 1: </a:t>
            </a:r>
            <a:r>
              <a:rPr lang="en-US" dirty="0" smtClean="0">
                <a:solidFill>
                  <a:srgbClr val="00B0F0"/>
                </a:solidFill>
              </a:rPr>
              <a:t>neural networks </a:t>
            </a:r>
            <a:r>
              <a:rPr lang="en-US" dirty="0" smtClean="0"/>
              <a:t>with </a:t>
            </a:r>
            <a:r>
              <a:rPr lang="en-US" dirty="0" smtClean="0">
                <a:solidFill>
                  <a:srgbClr val="FF0000"/>
                </a:solidFill>
              </a:rPr>
              <a:t>noise input</a:t>
            </a:r>
            <a:r>
              <a:rPr lang="en-US" dirty="0" smtClean="0"/>
              <a:t>!</a:t>
            </a:r>
          </a:p>
          <a:p>
            <a:pPr lvl="1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2356444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Learning generative models of images</a:t>
            </a:r>
            <a:endParaRPr lang="en-US" dirty="0"/>
          </a:p>
        </p:txBody>
      </p:sp>
      <p:sp>
        <p:nvSpPr>
          <p:cNvPr id="4" name="Oval 3"/>
          <p:cNvSpPr/>
          <p:nvPr/>
        </p:nvSpPr>
        <p:spPr>
          <a:xfrm>
            <a:off x="838201" y="2982689"/>
            <a:ext cx="2272911" cy="2265364"/>
          </a:xfrm>
          <a:prstGeom prst="ellipse">
            <a:avLst/>
          </a:prstGeom>
          <a:solidFill>
            <a:srgbClr val="FF0000"/>
          </a:solidFill>
          <a:ln>
            <a:noFill/>
          </a:ln>
          <a:effectLst>
            <a:softEdge rad="292100"/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400"/>
          </a:p>
        </p:txBody>
      </p:sp>
      <p:sp>
        <p:nvSpPr>
          <p:cNvPr id="5" name="Freeform 4"/>
          <p:cNvSpPr/>
          <p:nvPr/>
        </p:nvSpPr>
        <p:spPr>
          <a:xfrm>
            <a:off x="6541357" y="1924208"/>
            <a:ext cx="4812443" cy="3871168"/>
          </a:xfrm>
          <a:custGeom>
            <a:avLst/>
            <a:gdLst>
              <a:gd name="connsiteX0" fmla="*/ 1929008 w 3609332"/>
              <a:gd name="connsiteY0" fmla="*/ 2803168 h 2903376"/>
              <a:gd name="connsiteX1" fmla="*/ 1315233 w 3609332"/>
              <a:gd name="connsiteY1" fmla="*/ 2890850 h 2903376"/>
              <a:gd name="connsiteX2" fmla="*/ 901874 w 3609332"/>
              <a:gd name="connsiteY2" fmla="*/ 2878324 h 2903376"/>
              <a:gd name="connsiteX3" fmla="*/ 776614 w 3609332"/>
              <a:gd name="connsiteY3" fmla="*/ 2815694 h 2903376"/>
              <a:gd name="connsiteX4" fmla="*/ 701457 w 3609332"/>
              <a:gd name="connsiteY4" fmla="*/ 2765590 h 2903376"/>
              <a:gd name="connsiteX5" fmla="*/ 613775 w 3609332"/>
              <a:gd name="connsiteY5" fmla="*/ 2690434 h 2903376"/>
              <a:gd name="connsiteX6" fmla="*/ 551145 w 3609332"/>
              <a:gd name="connsiteY6" fmla="*/ 2640329 h 2903376"/>
              <a:gd name="connsiteX7" fmla="*/ 438411 w 3609332"/>
              <a:gd name="connsiteY7" fmla="*/ 2540121 h 2903376"/>
              <a:gd name="connsiteX8" fmla="*/ 388307 w 3609332"/>
              <a:gd name="connsiteY8" fmla="*/ 2464965 h 2903376"/>
              <a:gd name="connsiteX9" fmla="*/ 313151 w 3609332"/>
              <a:gd name="connsiteY9" fmla="*/ 2414861 h 2903376"/>
              <a:gd name="connsiteX10" fmla="*/ 275572 w 3609332"/>
              <a:gd name="connsiteY10" fmla="*/ 2339705 h 2903376"/>
              <a:gd name="connsiteX11" fmla="*/ 225468 w 3609332"/>
              <a:gd name="connsiteY11" fmla="*/ 2264549 h 2903376"/>
              <a:gd name="connsiteX12" fmla="*/ 187890 w 3609332"/>
              <a:gd name="connsiteY12" fmla="*/ 2201918 h 2903376"/>
              <a:gd name="connsiteX13" fmla="*/ 162838 w 3609332"/>
              <a:gd name="connsiteY13" fmla="*/ 2151814 h 2903376"/>
              <a:gd name="connsiteX14" fmla="*/ 125260 w 3609332"/>
              <a:gd name="connsiteY14" fmla="*/ 2089184 h 2903376"/>
              <a:gd name="connsiteX15" fmla="*/ 100208 w 3609332"/>
              <a:gd name="connsiteY15" fmla="*/ 2026554 h 2903376"/>
              <a:gd name="connsiteX16" fmla="*/ 87682 w 3609332"/>
              <a:gd name="connsiteY16" fmla="*/ 1988976 h 2903376"/>
              <a:gd name="connsiteX17" fmla="*/ 62630 w 3609332"/>
              <a:gd name="connsiteY17" fmla="*/ 1951398 h 2903376"/>
              <a:gd name="connsiteX18" fmla="*/ 37578 w 3609332"/>
              <a:gd name="connsiteY18" fmla="*/ 1876242 h 2903376"/>
              <a:gd name="connsiteX19" fmla="*/ 12526 w 3609332"/>
              <a:gd name="connsiteY19" fmla="*/ 1763508 h 2903376"/>
              <a:gd name="connsiteX20" fmla="*/ 0 w 3609332"/>
              <a:gd name="connsiteY20" fmla="*/ 1675825 h 2903376"/>
              <a:gd name="connsiteX21" fmla="*/ 12526 w 3609332"/>
              <a:gd name="connsiteY21" fmla="*/ 1412779 h 2903376"/>
              <a:gd name="connsiteX22" fmla="*/ 50104 w 3609332"/>
              <a:gd name="connsiteY22" fmla="*/ 1300045 h 2903376"/>
              <a:gd name="connsiteX23" fmla="*/ 75156 w 3609332"/>
              <a:gd name="connsiteY23" fmla="*/ 1224888 h 2903376"/>
              <a:gd name="connsiteX24" fmla="*/ 112734 w 3609332"/>
              <a:gd name="connsiteY24" fmla="*/ 1124680 h 2903376"/>
              <a:gd name="connsiteX25" fmla="*/ 137786 w 3609332"/>
              <a:gd name="connsiteY25" fmla="*/ 1074576 h 2903376"/>
              <a:gd name="connsiteX26" fmla="*/ 150312 w 3609332"/>
              <a:gd name="connsiteY26" fmla="*/ 1036998 h 2903376"/>
              <a:gd name="connsiteX27" fmla="*/ 200416 w 3609332"/>
              <a:gd name="connsiteY27" fmla="*/ 974368 h 2903376"/>
              <a:gd name="connsiteX28" fmla="*/ 250520 w 3609332"/>
              <a:gd name="connsiteY28" fmla="*/ 899212 h 2903376"/>
              <a:gd name="connsiteX29" fmla="*/ 325677 w 3609332"/>
              <a:gd name="connsiteY29" fmla="*/ 799003 h 2903376"/>
              <a:gd name="connsiteX30" fmla="*/ 388307 w 3609332"/>
              <a:gd name="connsiteY30" fmla="*/ 711321 h 2903376"/>
              <a:gd name="connsiteX31" fmla="*/ 563671 w 3609332"/>
              <a:gd name="connsiteY31" fmla="*/ 561009 h 2903376"/>
              <a:gd name="connsiteX32" fmla="*/ 601249 w 3609332"/>
              <a:gd name="connsiteY32" fmla="*/ 535957 h 2903376"/>
              <a:gd name="connsiteX33" fmla="*/ 638827 w 3609332"/>
              <a:gd name="connsiteY33" fmla="*/ 523431 h 2903376"/>
              <a:gd name="connsiteX34" fmla="*/ 701457 w 3609332"/>
              <a:gd name="connsiteY34" fmla="*/ 498379 h 2903376"/>
              <a:gd name="connsiteX35" fmla="*/ 801666 w 3609332"/>
              <a:gd name="connsiteY35" fmla="*/ 448275 h 2903376"/>
              <a:gd name="connsiteX36" fmla="*/ 939452 w 3609332"/>
              <a:gd name="connsiteY36" fmla="*/ 410697 h 2903376"/>
              <a:gd name="connsiteX37" fmla="*/ 1164920 w 3609332"/>
              <a:gd name="connsiteY37" fmla="*/ 423223 h 2903376"/>
              <a:gd name="connsiteX38" fmla="*/ 1177446 w 3609332"/>
              <a:gd name="connsiteY38" fmla="*/ 460801 h 2903376"/>
              <a:gd name="connsiteX39" fmla="*/ 1164920 w 3609332"/>
              <a:gd name="connsiteY39" fmla="*/ 836582 h 2903376"/>
              <a:gd name="connsiteX40" fmla="*/ 1139868 w 3609332"/>
              <a:gd name="connsiteY40" fmla="*/ 911738 h 2903376"/>
              <a:gd name="connsiteX41" fmla="*/ 1102290 w 3609332"/>
              <a:gd name="connsiteY41" fmla="*/ 1011946 h 2903376"/>
              <a:gd name="connsiteX42" fmla="*/ 1052186 w 3609332"/>
              <a:gd name="connsiteY42" fmla="*/ 1124680 h 2903376"/>
              <a:gd name="connsiteX43" fmla="*/ 1027134 w 3609332"/>
              <a:gd name="connsiteY43" fmla="*/ 1262466 h 2903376"/>
              <a:gd name="connsiteX44" fmla="*/ 1014608 w 3609332"/>
              <a:gd name="connsiteY44" fmla="*/ 1375201 h 2903376"/>
              <a:gd name="connsiteX45" fmla="*/ 1027134 w 3609332"/>
              <a:gd name="connsiteY45" fmla="*/ 1750982 h 2903376"/>
              <a:gd name="connsiteX46" fmla="*/ 1064712 w 3609332"/>
              <a:gd name="connsiteY46" fmla="*/ 1876242 h 2903376"/>
              <a:gd name="connsiteX47" fmla="*/ 1114816 w 3609332"/>
              <a:gd name="connsiteY47" fmla="*/ 1951398 h 2903376"/>
              <a:gd name="connsiteX48" fmla="*/ 1139868 w 3609332"/>
              <a:gd name="connsiteY48" fmla="*/ 2001502 h 2903376"/>
              <a:gd name="connsiteX49" fmla="*/ 1277655 w 3609332"/>
              <a:gd name="connsiteY49" fmla="*/ 2164340 h 2903376"/>
              <a:gd name="connsiteX50" fmla="*/ 1415441 w 3609332"/>
              <a:gd name="connsiteY50" fmla="*/ 2214445 h 2903376"/>
              <a:gd name="connsiteX51" fmla="*/ 1540701 w 3609332"/>
              <a:gd name="connsiteY51" fmla="*/ 2189392 h 2903376"/>
              <a:gd name="connsiteX52" fmla="*/ 1578279 w 3609332"/>
              <a:gd name="connsiteY52" fmla="*/ 2176866 h 2903376"/>
              <a:gd name="connsiteX53" fmla="*/ 1640909 w 3609332"/>
              <a:gd name="connsiteY53" fmla="*/ 2089184 h 2903376"/>
              <a:gd name="connsiteX54" fmla="*/ 1716066 w 3609332"/>
              <a:gd name="connsiteY54" fmla="*/ 1938872 h 2903376"/>
              <a:gd name="connsiteX55" fmla="*/ 1778696 w 3609332"/>
              <a:gd name="connsiteY55" fmla="*/ 1801086 h 2903376"/>
              <a:gd name="connsiteX56" fmla="*/ 1941534 w 3609332"/>
              <a:gd name="connsiteY56" fmla="*/ 1212362 h 2903376"/>
              <a:gd name="connsiteX57" fmla="*/ 1979112 w 3609332"/>
              <a:gd name="connsiteY57" fmla="*/ 999420 h 2903376"/>
              <a:gd name="connsiteX58" fmla="*/ 2029216 w 3609332"/>
              <a:gd name="connsiteY58" fmla="*/ 736373 h 2903376"/>
              <a:gd name="connsiteX59" fmla="*/ 2066794 w 3609332"/>
              <a:gd name="connsiteY59" fmla="*/ 548483 h 2903376"/>
              <a:gd name="connsiteX60" fmla="*/ 2091846 w 3609332"/>
              <a:gd name="connsiteY60" fmla="*/ 423223 h 2903376"/>
              <a:gd name="connsiteX61" fmla="*/ 2129425 w 3609332"/>
              <a:gd name="connsiteY61" fmla="*/ 323014 h 2903376"/>
              <a:gd name="connsiteX62" fmla="*/ 2167003 w 3609332"/>
              <a:gd name="connsiteY62" fmla="*/ 185228 h 2903376"/>
              <a:gd name="connsiteX63" fmla="*/ 2192055 w 3609332"/>
              <a:gd name="connsiteY63" fmla="*/ 147650 h 2903376"/>
              <a:gd name="connsiteX64" fmla="*/ 2204581 w 3609332"/>
              <a:gd name="connsiteY64" fmla="*/ 110072 h 2903376"/>
              <a:gd name="connsiteX65" fmla="*/ 2267211 w 3609332"/>
              <a:gd name="connsiteY65" fmla="*/ 34916 h 2903376"/>
              <a:gd name="connsiteX66" fmla="*/ 2304789 w 3609332"/>
              <a:gd name="connsiteY66" fmla="*/ 9864 h 2903376"/>
              <a:gd name="connsiteX67" fmla="*/ 2567835 w 3609332"/>
              <a:gd name="connsiteY67" fmla="*/ 59968 h 2903376"/>
              <a:gd name="connsiteX68" fmla="*/ 2592888 w 3609332"/>
              <a:gd name="connsiteY68" fmla="*/ 110072 h 2903376"/>
              <a:gd name="connsiteX69" fmla="*/ 2592888 w 3609332"/>
              <a:gd name="connsiteY69" fmla="*/ 510905 h 2903376"/>
              <a:gd name="connsiteX70" fmla="*/ 2542783 w 3609332"/>
              <a:gd name="connsiteY70" fmla="*/ 786477 h 2903376"/>
              <a:gd name="connsiteX71" fmla="*/ 2530257 w 3609332"/>
              <a:gd name="connsiteY71" fmla="*/ 849108 h 2903376"/>
              <a:gd name="connsiteX72" fmla="*/ 2517731 w 3609332"/>
              <a:gd name="connsiteY72" fmla="*/ 886686 h 2903376"/>
              <a:gd name="connsiteX73" fmla="*/ 2505205 w 3609332"/>
              <a:gd name="connsiteY73" fmla="*/ 949316 h 2903376"/>
              <a:gd name="connsiteX74" fmla="*/ 2492679 w 3609332"/>
              <a:gd name="connsiteY74" fmla="*/ 999420 h 2903376"/>
              <a:gd name="connsiteX75" fmla="*/ 2480153 w 3609332"/>
              <a:gd name="connsiteY75" fmla="*/ 1062050 h 2903376"/>
              <a:gd name="connsiteX76" fmla="*/ 2467627 w 3609332"/>
              <a:gd name="connsiteY76" fmla="*/ 1112154 h 2903376"/>
              <a:gd name="connsiteX77" fmla="*/ 2442575 w 3609332"/>
              <a:gd name="connsiteY77" fmla="*/ 1237414 h 2903376"/>
              <a:gd name="connsiteX78" fmla="*/ 2404997 w 3609332"/>
              <a:gd name="connsiteY78" fmla="*/ 1350149 h 2903376"/>
              <a:gd name="connsiteX79" fmla="*/ 2379945 w 3609332"/>
              <a:gd name="connsiteY79" fmla="*/ 1450357 h 2903376"/>
              <a:gd name="connsiteX80" fmla="*/ 2392471 w 3609332"/>
              <a:gd name="connsiteY80" fmla="*/ 1487935 h 2903376"/>
              <a:gd name="connsiteX81" fmla="*/ 2492679 w 3609332"/>
              <a:gd name="connsiteY81" fmla="*/ 1512987 h 2903376"/>
              <a:gd name="connsiteX82" fmla="*/ 2630466 w 3609332"/>
              <a:gd name="connsiteY82" fmla="*/ 1538039 h 2903376"/>
              <a:gd name="connsiteX83" fmla="*/ 2743200 w 3609332"/>
              <a:gd name="connsiteY83" fmla="*/ 1550565 h 2903376"/>
              <a:gd name="connsiteX84" fmla="*/ 3169085 w 3609332"/>
              <a:gd name="connsiteY84" fmla="*/ 1538039 h 2903376"/>
              <a:gd name="connsiteX85" fmla="*/ 3206663 w 3609332"/>
              <a:gd name="connsiteY85" fmla="*/ 1525513 h 2903376"/>
              <a:gd name="connsiteX86" fmla="*/ 3269293 w 3609332"/>
              <a:gd name="connsiteY86" fmla="*/ 1500461 h 2903376"/>
              <a:gd name="connsiteX87" fmla="*/ 3306871 w 3609332"/>
              <a:gd name="connsiteY87" fmla="*/ 1475409 h 2903376"/>
              <a:gd name="connsiteX88" fmla="*/ 3356975 w 3609332"/>
              <a:gd name="connsiteY88" fmla="*/ 1462883 h 2903376"/>
              <a:gd name="connsiteX89" fmla="*/ 3444657 w 3609332"/>
              <a:gd name="connsiteY89" fmla="*/ 1400253 h 2903376"/>
              <a:gd name="connsiteX90" fmla="*/ 3507288 w 3609332"/>
              <a:gd name="connsiteY90" fmla="*/ 1375201 h 2903376"/>
              <a:gd name="connsiteX91" fmla="*/ 3582444 w 3609332"/>
              <a:gd name="connsiteY91" fmla="*/ 1350149 h 2903376"/>
              <a:gd name="connsiteX92" fmla="*/ 3607496 w 3609332"/>
              <a:gd name="connsiteY92" fmla="*/ 1387727 h 2903376"/>
              <a:gd name="connsiteX93" fmla="*/ 3582444 w 3609332"/>
              <a:gd name="connsiteY93" fmla="*/ 1525513 h 2903376"/>
              <a:gd name="connsiteX94" fmla="*/ 3569918 w 3609332"/>
              <a:gd name="connsiteY94" fmla="*/ 1588143 h 2903376"/>
              <a:gd name="connsiteX95" fmla="*/ 3519814 w 3609332"/>
              <a:gd name="connsiteY95" fmla="*/ 1700877 h 2903376"/>
              <a:gd name="connsiteX96" fmla="*/ 3507288 w 3609332"/>
              <a:gd name="connsiteY96" fmla="*/ 1738455 h 2903376"/>
              <a:gd name="connsiteX97" fmla="*/ 3482235 w 3609332"/>
              <a:gd name="connsiteY97" fmla="*/ 1801086 h 2903376"/>
              <a:gd name="connsiteX98" fmla="*/ 3457183 w 3609332"/>
              <a:gd name="connsiteY98" fmla="*/ 1876242 h 2903376"/>
              <a:gd name="connsiteX99" fmla="*/ 3394553 w 3609332"/>
              <a:gd name="connsiteY99" fmla="*/ 1951398 h 2903376"/>
              <a:gd name="connsiteX100" fmla="*/ 3306871 w 3609332"/>
              <a:gd name="connsiteY100" fmla="*/ 2026554 h 2903376"/>
              <a:gd name="connsiteX101" fmla="*/ 3144033 w 3609332"/>
              <a:gd name="connsiteY101" fmla="*/ 2114236 h 2903376"/>
              <a:gd name="connsiteX102" fmla="*/ 3068877 w 3609332"/>
              <a:gd name="connsiteY102" fmla="*/ 2139288 h 2903376"/>
              <a:gd name="connsiteX103" fmla="*/ 2931090 w 3609332"/>
              <a:gd name="connsiteY103" fmla="*/ 2189392 h 2903376"/>
              <a:gd name="connsiteX104" fmla="*/ 2893512 w 3609332"/>
              <a:gd name="connsiteY104" fmla="*/ 2201918 h 2903376"/>
              <a:gd name="connsiteX105" fmla="*/ 2805830 w 3609332"/>
              <a:gd name="connsiteY105" fmla="*/ 2214445 h 2903376"/>
              <a:gd name="connsiteX106" fmla="*/ 2730674 w 3609332"/>
              <a:gd name="connsiteY106" fmla="*/ 2226971 h 2903376"/>
              <a:gd name="connsiteX107" fmla="*/ 2630466 w 3609332"/>
              <a:gd name="connsiteY107" fmla="*/ 2239497 h 2903376"/>
              <a:gd name="connsiteX108" fmla="*/ 2555309 w 3609332"/>
              <a:gd name="connsiteY108" fmla="*/ 2264549 h 2903376"/>
              <a:gd name="connsiteX109" fmla="*/ 2442575 w 3609332"/>
              <a:gd name="connsiteY109" fmla="*/ 2289601 h 2903376"/>
              <a:gd name="connsiteX110" fmla="*/ 2430049 w 3609332"/>
              <a:gd name="connsiteY110" fmla="*/ 2327179 h 2903376"/>
              <a:gd name="connsiteX111" fmla="*/ 2455101 w 3609332"/>
              <a:gd name="connsiteY111" fmla="*/ 2377283 h 2903376"/>
              <a:gd name="connsiteX112" fmla="*/ 2567835 w 3609332"/>
              <a:gd name="connsiteY112" fmla="*/ 2452439 h 2903376"/>
              <a:gd name="connsiteX113" fmla="*/ 2592888 w 3609332"/>
              <a:gd name="connsiteY113" fmla="*/ 2477491 h 2903376"/>
              <a:gd name="connsiteX114" fmla="*/ 2668044 w 3609332"/>
              <a:gd name="connsiteY114" fmla="*/ 2515069 h 2903376"/>
              <a:gd name="connsiteX115" fmla="*/ 2906038 w 3609332"/>
              <a:gd name="connsiteY115" fmla="*/ 2527595 h 2903376"/>
              <a:gd name="connsiteX116" fmla="*/ 2943616 w 3609332"/>
              <a:gd name="connsiteY116" fmla="*/ 2552647 h 2903376"/>
              <a:gd name="connsiteX117" fmla="*/ 2993720 w 3609332"/>
              <a:gd name="connsiteY117" fmla="*/ 2577699 h 2903376"/>
              <a:gd name="connsiteX118" fmla="*/ 3056351 w 3609332"/>
              <a:gd name="connsiteY118" fmla="*/ 2640329 h 2903376"/>
              <a:gd name="connsiteX119" fmla="*/ 3081403 w 3609332"/>
              <a:gd name="connsiteY119" fmla="*/ 2690434 h 2903376"/>
              <a:gd name="connsiteX120" fmla="*/ 3131507 w 3609332"/>
              <a:gd name="connsiteY120" fmla="*/ 2778116 h 2903376"/>
              <a:gd name="connsiteX121" fmla="*/ 3156559 w 3609332"/>
              <a:gd name="connsiteY121" fmla="*/ 2853272 h 2903376"/>
              <a:gd name="connsiteX122" fmla="*/ 2943616 w 3609332"/>
              <a:gd name="connsiteY122" fmla="*/ 2878324 h 2903376"/>
              <a:gd name="connsiteX123" fmla="*/ 2855934 w 3609332"/>
              <a:gd name="connsiteY123" fmla="*/ 2890850 h 2903376"/>
              <a:gd name="connsiteX124" fmla="*/ 2104372 w 3609332"/>
              <a:gd name="connsiteY124" fmla="*/ 2903376 h 2903376"/>
              <a:gd name="connsiteX125" fmla="*/ 1891430 w 3609332"/>
              <a:gd name="connsiteY125" fmla="*/ 2890850 h 2903376"/>
              <a:gd name="connsiteX126" fmla="*/ 1853852 w 3609332"/>
              <a:gd name="connsiteY126" fmla="*/ 2815694 h 2903376"/>
              <a:gd name="connsiteX127" fmla="*/ 1878904 w 3609332"/>
              <a:gd name="connsiteY127" fmla="*/ 2790642 h 2903376"/>
              <a:gd name="connsiteX128" fmla="*/ 1929008 w 3609332"/>
              <a:gd name="connsiteY128" fmla="*/ 2803168 h 290337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</a:cxnLst>
            <a:rect l="l" t="t" r="r" b="b"/>
            <a:pathLst>
              <a:path w="3609332" h="2903376">
                <a:moveTo>
                  <a:pt x="1929008" y="2803168"/>
                </a:moveTo>
                <a:lnTo>
                  <a:pt x="1315233" y="2890850"/>
                </a:lnTo>
                <a:cubicBezTo>
                  <a:pt x="1177447" y="2886675"/>
                  <a:pt x="1039296" y="2889173"/>
                  <a:pt x="901874" y="2878324"/>
                </a:cubicBezTo>
                <a:cubicBezTo>
                  <a:pt x="870666" y="2875860"/>
                  <a:pt x="800025" y="2830592"/>
                  <a:pt x="776614" y="2815694"/>
                </a:cubicBezTo>
                <a:cubicBezTo>
                  <a:pt x="751212" y="2799529"/>
                  <a:pt x="722747" y="2786880"/>
                  <a:pt x="701457" y="2765590"/>
                </a:cubicBezTo>
                <a:cubicBezTo>
                  <a:pt x="655934" y="2720067"/>
                  <a:pt x="670016" y="2730606"/>
                  <a:pt x="613775" y="2690434"/>
                </a:cubicBezTo>
                <a:cubicBezTo>
                  <a:pt x="433871" y="2561931"/>
                  <a:pt x="690785" y="2752043"/>
                  <a:pt x="551145" y="2640329"/>
                </a:cubicBezTo>
                <a:cubicBezTo>
                  <a:pt x="497356" y="2597297"/>
                  <a:pt x="492988" y="2621986"/>
                  <a:pt x="438411" y="2540121"/>
                </a:cubicBezTo>
                <a:cubicBezTo>
                  <a:pt x="421710" y="2515069"/>
                  <a:pt x="413359" y="2481666"/>
                  <a:pt x="388307" y="2464965"/>
                </a:cubicBezTo>
                <a:lnTo>
                  <a:pt x="313151" y="2414861"/>
                </a:lnTo>
                <a:cubicBezTo>
                  <a:pt x="201949" y="2248065"/>
                  <a:pt x="361992" y="2495260"/>
                  <a:pt x="275572" y="2339705"/>
                </a:cubicBezTo>
                <a:cubicBezTo>
                  <a:pt x="260950" y="2313385"/>
                  <a:pt x="240959" y="2290367"/>
                  <a:pt x="225468" y="2264549"/>
                </a:cubicBezTo>
                <a:cubicBezTo>
                  <a:pt x="212942" y="2243672"/>
                  <a:pt x="199714" y="2223201"/>
                  <a:pt x="187890" y="2201918"/>
                </a:cubicBezTo>
                <a:cubicBezTo>
                  <a:pt x="178822" y="2185595"/>
                  <a:pt x="171906" y="2168137"/>
                  <a:pt x="162838" y="2151814"/>
                </a:cubicBezTo>
                <a:cubicBezTo>
                  <a:pt x="151014" y="2130532"/>
                  <a:pt x="136148" y="2110960"/>
                  <a:pt x="125260" y="2089184"/>
                </a:cubicBezTo>
                <a:cubicBezTo>
                  <a:pt x="115204" y="2069073"/>
                  <a:pt x="108103" y="2047607"/>
                  <a:pt x="100208" y="2026554"/>
                </a:cubicBezTo>
                <a:cubicBezTo>
                  <a:pt x="95572" y="2014191"/>
                  <a:pt x="93587" y="2000786"/>
                  <a:pt x="87682" y="1988976"/>
                </a:cubicBezTo>
                <a:cubicBezTo>
                  <a:pt x="80949" y="1975511"/>
                  <a:pt x="68744" y="1965155"/>
                  <a:pt x="62630" y="1951398"/>
                </a:cubicBezTo>
                <a:cubicBezTo>
                  <a:pt x="51905" y="1927267"/>
                  <a:pt x="43983" y="1901861"/>
                  <a:pt x="37578" y="1876242"/>
                </a:cubicBezTo>
                <a:cubicBezTo>
                  <a:pt x="26318" y="1831201"/>
                  <a:pt x="20477" y="1811214"/>
                  <a:pt x="12526" y="1763508"/>
                </a:cubicBezTo>
                <a:cubicBezTo>
                  <a:pt x="7672" y="1734385"/>
                  <a:pt x="4175" y="1705053"/>
                  <a:pt x="0" y="1675825"/>
                </a:cubicBezTo>
                <a:cubicBezTo>
                  <a:pt x="4175" y="1588143"/>
                  <a:pt x="924" y="1499790"/>
                  <a:pt x="12526" y="1412779"/>
                </a:cubicBezTo>
                <a:cubicBezTo>
                  <a:pt x="17761" y="1373516"/>
                  <a:pt x="37578" y="1337623"/>
                  <a:pt x="50104" y="1300045"/>
                </a:cubicBezTo>
                <a:lnTo>
                  <a:pt x="75156" y="1224888"/>
                </a:lnTo>
                <a:cubicBezTo>
                  <a:pt x="88928" y="1183571"/>
                  <a:pt x="92764" y="1169612"/>
                  <a:pt x="112734" y="1124680"/>
                </a:cubicBezTo>
                <a:cubicBezTo>
                  <a:pt x="120318" y="1107617"/>
                  <a:pt x="130430" y="1091739"/>
                  <a:pt x="137786" y="1074576"/>
                </a:cubicBezTo>
                <a:cubicBezTo>
                  <a:pt x="142987" y="1062440"/>
                  <a:pt x="143314" y="1048195"/>
                  <a:pt x="150312" y="1036998"/>
                </a:cubicBezTo>
                <a:cubicBezTo>
                  <a:pt x="164482" y="1014327"/>
                  <a:pt x="183715" y="995245"/>
                  <a:pt x="200416" y="974368"/>
                </a:cubicBezTo>
                <a:cubicBezTo>
                  <a:pt x="222915" y="906872"/>
                  <a:pt x="197741" y="963719"/>
                  <a:pt x="250520" y="899212"/>
                </a:cubicBezTo>
                <a:cubicBezTo>
                  <a:pt x="276960" y="866896"/>
                  <a:pt x="302516" y="833744"/>
                  <a:pt x="325677" y="799003"/>
                </a:cubicBezTo>
                <a:cubicBezTo>
                  <a:pt x="343103" y="772864"/>
                  <a:pt x="368331" y="733517"/>
                  <a:pt x="388307" y="711321"/>
                </a:cubicBezTo>
                <a:cubicBezTo>
                  <a:pt x="446365" y="646812"/>
                  <a:pt x="490065" y="610080"/>
                  <a:pt x="563671" y="561009"/>
                </a:cubicBezTo>
                <a:cubicBezTo>
                  <a:pt x="576197" y="552658"/>
                  <a:pt x="587784" y="542690"/>
                  <a:pt x="601249" y="535957"/>
                </a:cubicBezTo>
                <a:cubicBezTo>
                  <a:pt x="613059" y="530052"/>
                  <a:pt x="626464" y="528067"/>
                  <a:pt x="638827" y="523431"/>
                </a:cubicBezTo>
                <a:cubicBezTo>
                  <a:pt x="659880" y="515536"/>
                  <a:pt x="681042" y="507801"/>
                  <a:pt x="701457" y="498379"/>
                </a:cubicBezTo>
                <a:cubicBezTo>
                  <a:pt x="735365" y="482729"/>
                  <a:pt x="765435" y="457333"/>
                  <a:pt x="801666" y="448275"/>
                </a:cubicBezTo>
                <a:cubicBezTo>
                  <a:pt x="914683" y="420021"/>
                  <a:pt x="869210" y="434111"/>
                  <a:pt x="939452" y="410697"/>
                </a:cubicBezTo>
                <a:cubicBezTo>
                  <a:pt x="1014608" y="414872"/>
                  <a:pt x="1091263" y="407716"/>
                  <a:pt x="1164920" y="423223"/>
                </a:cubicBezTo>
                <a:cubicBezTo>
                  <a:pt x="1177840" y="425943"/>
                  <a:pt x="1177446" y="447597"/>
                  <a:pt x="1177446" y="460801"/>
                </a:cubicBezTo>
                <a:cubicBezTo>
                  <a:pt x="1177446" y="586131"/>
                  <a:pt x="1175328" y="711685"/>
                  <a:pt x="1164920" y="836582"/>
                </a:cubicBezTo>
                <a:cubicBezTo>
                  <a:pt x="1162727" y="862898"/>
                  <a:pt x="1148219" y="886686"/>
                  <a:pt x="1139868" y="911738"/>
                </a:cubicBezTo>
                <a:cubicBezTo>
                  <a:pt x="1102641" y="1023419"/>
                  <a:pt x="1162201" y="847190"/>
                  <a:pt x="1102290" y="1011946"/>
                </a:cubicBezTo>
                <a:cubicBezTo>
                  <a:pt x="1066515" y="1110328"/>
                  <a:pt x="1095285" y="1060031"/>
                  <a:pt x="1052186" y="1124680"/>
                </a:cubicBezTo>
                <a:cubicBezTo>
                  <a:pt x="1042740" y="1171911"/>
                  <a:pt x="1033544" y="1214388"/>
                  <a:pt x="1027134" y="1262466"/>
                </a:cubicBezTo>
                <a:cubicBezTo>
                  <a:pt x="1022137" y="1299944"/>
                  <a:pt x="1018783" y="1337623"/>
                  <a:pt x="1014608" y="1375201"/>
                </a:cubicBezTo>
                <a:cubicBezTo>
                  <a:pt x="1018783" y="1500461"/>
                  <a:pt x="1019774" y="1625868"/>
                  <a:pt x="1027134" y="1750982"/>
                </a:cubicBezTo>
                <a:cubicBezTo>
                  <a:pt x="1028333" y="1771360"/>
                  <a:pt x="1061416" y="1869649"/>
                  <a:pt x="1064712" y="1876242"/>
                </a:cubicBezTo>
                <a:cubicBezTo>
                  <a:pt x="1078177" y="1903172"/>
                  <a:pt x="1099325" y="1925580"/>
                  <a:pt x="1114816" y="1951398"/>
                </a:cubicBezTo>
                <a:cubicBezTo>
                  <a:pt x="1124423" y="1967410"/>
                  <a:pt x="1130261" y="1985490"/>
                  <a:pt x="1139868" y="2001502"/>
                </a:cubicBezTo>
                <a:cubicBezTo>
                  <a:pt x="1168448" y="2049135"/>
                  <a:pt x="1229706" y="2140366"/>
                  <a:pt x="1277655" y="2164340"/>
                </a:cubicBezTo>
                <a:cubicBezTo>
                  <a:pt x="1354947" y="2202986"/>
                  <a:pt x="1309805" y="2184262"/>
                  <a:pt x="1415441" y="2214445"/>
                </a:cubicBezTo>
                <a:cubicBezTo>
                  <a:pt x="1457194" y="2206094"/>
                  <a:pt x="1499211" y="2198967"/>
                  <a:pt x="1540701" y="2189392"/>
                </a:cubicBezTo>
                <a:cubicBezTo>
                  <a:pt x="1553566" y="2186423"/>
                  <a:pt x="1568136" y="2185319"/>
                  <a:pt x="1578279" y="2176866"/>
                </a:cubicBezTo>
                <a:cubicBezTo>
                  <a:pt x="1586764" y="2169795"/>
                  <a:pt x="1631770" y="2104416"/>
                  <a:pt x="1640909" y="2089184"/>
                </a:cubicBezTo>
                <a:cubicBezTo>
                  <a:pt x="1717515" y="1961510"/>
                  <a:pt x="1668262" y="2046430"/>
                  <a:pt x="1716066" y="1938872"/>
                </a:cubicBezTo>
                <a:cubicBezTo>
                  <a:pt x="1743243" y="1877723"/>
                  <a:pt x="1754360" y="1876305"/>
                  <a:pt x="1778696" y="1801086"/>
                </a:cubicBezTo>
                <a:cubicBezTo>
                  <a:pt x="1794696" y="1751633"/>
                  <a:pt x="1929936" y="1305145"/>
                  <a:pt x="1941534" y="1212362"/>
                </a:cubicBezTo>
                <a:cubicBezTo>
                  <a:pt x="1963550" y="1036231"/>
                  <a:pt x="1941365" y="1188156"/>
                  <a:pt x="1979112" y="999420"/>
                </a:cubicBezTo>
                <a:cubicBezTo>
                  <a:pt x="1996617" y="911895"/>
                  <a:pt x="2012255" y="824005"/>
                  <a:pt x="2029216" y="736373"/>
                </a:cubicBezTo>
                <a:lnTo>
                  <a:pt x="2066794" y="548483"/>
                </a:lnTo>
                <a:cubicBezTo>
                  <a:pt x="2075145" y="506730"/>
                  <a:pt x="2078381" y="463618"/>
                  <a:pt x="2091846" y="423223"/>
                </a:cubicBezTo>
                <a:cubicBezTo>
                  <a:pt x="2111482" y="364314"/>
                  <a:pt x="2099468" y="397904"/>
                  <a:pt x="2129425" y="323014"/>
                </a:cubicBezTo>
                <a:cubicBezTo>
                  <a:pt x="2136148" y="289401"/>
                  <a:pt x="2148840" y="212472"/>
                  <a:pt x="2167003" y="185228"/>
                </a:cubicBezTo>
                <a:cubicBezTo>
                  <a:pt x="2175354" y="172702"/>
                  <a:pt x="2185322" y="161115"/>
                  <a:pt x="2192055" y="147650"/>
                </a:cubicBezTo>
                <a:cubicBezTo>
                  <a:pt x="2197960" y="135840"/>
                  <a:pt x="2198676" y="121882"/>
                  <a:pt x="2204581" y="110072"/>
                </a:cubicBezTo>
                <a:cubicBezTo>
                  <a:pt x="2218657" y="81920"/>
                  <a:pt x="2243466" y="54704"/>
                  <a:pt x="2267211" y="34916"/>
                </a:cubicBezTo>
                <a:cubicBezTo>
                  <a:pt x="2278776" y="25278"/>
                  <a:pt x="2292263" y="18215"/>
                  <a:pt x="2304789" y="9864"/>
                </a:cubicBezTo>
                <a:cubicBezTo>
                  <a:pt x="2504103" y="20354"/>
                  <a:pt x="2508896" y="-43173"/>
                  <a:pt x="2567835" y="59968"/>
                </a:cubicBezTo>
                <a:cubicBezTo>
                  <a:pt x="2577099" y="76180"/>
                  <a:pt x="2584537" y="93371"/>
                  <a:pt x="2592888" y="110072"/>
                </a:cubicBezTo>
                <a:cubicBezTo>
                  <a:pt x="2633030" y="270640"/>
                  <a:pt x="2611171" y="163542"/>
                  <a:pt x="2592888" y="510905"/>
                </a:cubicBezTo>
                <a:cubicBezTo>
                  <a:pt x="2583807" y="683428"/>
                  <a:pt x="2579971" y="600535"/>
                  <a:pt x="2542783" y="786477"/>
                </a:cubicBezTo>
                <a:cubicBezTo>
                  <a:pt x="2538608" y="807354"/>
                  <a:pt x="2535421" y="828453"/>
                  <a:pt x="2530257" y="849108"/>
                </a:cubicBezTo>
                <a:cubicBezTo>
                  <a:pt x="2527055" y="861917"/>
                  <a:pt x="2520933" y="873877"/>
                  <a:pt x="2517731" y="886686"/>
                </a:cubicBezTo>
                <a:cubicBezTo>
                  <a:pt x="2512567" y="907340"/>
                  <a:pt x="2509823" y="928533"/>
                  <a:pt x="2505205" y="949316"/>
                </a:cubicBezTo>
                <a:cubicBezTo>
                  <a:pt x="2501470" y="966121"/>
                  <a:pt x="2496414" y="982615"/>
                  <a:pt x="2492679" y="999420"/>
                </a:cubicBezTo>
                <a:cubicBezTo>
                  <a:pt x="2488061" y="1020203"/>
                  <a:pt x="2484771" y="1041267"/>
                  <a:pt x="2480153" y="1062050"/>
                </a:cubicBezTo>
                <a:cubicBezTo>
                  <a:pt x="2476418" y="1078855"/>
                  <a:pt x="2471234" y="1095321"/>
                  <a:pt x="2467627" y="1112154"/>
                </a:cubicBezTo>
                <a:cubicBezTo>
                  <a:pt x="2458705" y="1153789"/>
                  <a:pt x="2456040" y="1197019"/>
                  <a:pt x="2442575" y="1237414"/>
                </a:cubicBezTo>
                <a:cubicBezTo>
                  <a:pt x="2430049" y="1274992"/>
                  <a:pt x="2412765" y="1311307"/>
                  <a:pt x="2404997" y="1350149"/>
                </a:cubicBezTo>
                <a:cubicBezTo>
                  <a:pt x="2389882" y="1425726"/>
                  <a:pt x="2399204" y="1392581"/>
                  <a:pt x="2379945" y="1450357"/>
                </a:cubicBezTo>
                <a:cubicBezTo>
                  <a:pt x="2384120" y="1462883"/>
                  <a:pt x="2380929" y="1481523"/>
                  <a:pt x="2392471" y="1487935"/>
                </a:cubicBezTo>
                <a:cubicBezTo>
                  <a:pt x="2422569" y="1504656"/>
                  <a:pt x="2458917" y="1506235"/>
                  <a:pt x="2492679" y="1512987"/>
                </a:cubicBezTo>
                <a:cubicBezTo>
                  <a:pt x="2539913" y="1522434"/>
                  <a:pt x="2582385" y="1531628"/>
                  <a:pt x="2630466" y="1538039"/>
                </a:cubicBezTo>
                <a:cubicBezTo>
                  <a:pt x="2667944" y="1543036"/>
                  <a:pt x="2705622" y="1546390"/>
                  <a:pt x="2743200" y="1550565"/>
                </a:cubicBezTo>
                <a:cubicBezTo>
                  <a:pt x="2885162" y="1546390"/>
                  <a:pt x="3027269" y="1545705"/>
                  <a:pt x="3169085" y="1538039"/>
                </a:cubicBezTo>
                <a:cubicBezTo>
                  <a:pt x="3182269" y="1537326"/>
                  <a:pt x="3194300" y="1530149"/>
                  <a:pt x="3206663" y="1525513"/>
                </a:cubicBezTo>
                <a:cubicBezTo>
                  <a:pt x="3227716" y="1517618"/>
                  <a:pt x="3249182" y="1510517"/>
                  <a:pt x="3269293" y="1500461"/>
                </a:cubicBezTo>
                <a:cubicBezTo>
                  <a:pt x="3282758" y="1493728"/>
                  <a:pt x="3293034" y="1481339"/>
                  <a:pt x="3306871" y="1475409"/>
                </a:cubicBezTo>
                <a:cubicBezTo>
                  <a:pt x="3322694" y="1468628"/>
                  <a:pt x="3340274" y="1467058"/>
                  <a:pt x="3356975" y="1462883"/>
                </a:cubicBezTo>
                <a:cubicBezTo>
                  <a:pt x="3368322" y="1454373"/>
                  <a:pt x="3426341" y="1409411"/>
                  <a:pt x="3444657" y="1400253"/>
                </a:cubicBezTo>
                <a:cubicBezTo>
                  <a:pt x="3464768" y="1390197"/>
                  <a:pt x="3486157" y="1382885"/>
                  <a:pt x="3507288" y="1375201"/>
                </a:cubicBezTo>
                <a:cubicBezTo>
                  <a:pt x="3532105" y="1366177"/>
                  <a:pt x="3582444" y="1350149"/>
                  <a:pt x="3582444" y="1350149"/>
                </a:cubicBezTo>
                <a:cubicBezTo>
                  <a:pt x="3590795" y="1362675"/>
                  <a:pt x="3606133" y="1372734"/>
                  <a:pt x="3607496" y="1387727"/>
                </a:cubicBezTo>
                <a:cubicBezTo>
                  <a:pt x="3615211" y="1472595"/>
                  <a:pt x="3597033" y="1467155"/>
                  <a:pt x="3582444" y="1525513"/>
                </a:cubicBezTo>
                <a:cubicBezTo>
                  <a:pt x="3577280" y="1546167"/>
                  <a:pt x="3576036" y="1567751"/>
                  <a:pt x="3569918" y="1588143"/>
                </a:cubicBezTo>
                <a:cubicBezTo>
                  <a:pt x="3550495" y="1652886"/>
                  <a:pt x="3544488" y="1643305"/>
                  <a:pt x="3519814" y="1700877"/>
                </a:cubicBezTo>
                <a:cubicBezTo>
                  <a:pt x="3514613" y="1713013"/>
                  <a:pt x="3511924" y="1726092"/>
                  <a:pt x="3507288" y="1738455"/>
                </a:cubicBezTo>
                <a:cubicBezTo>
                  <a:pt x="3499393" y="1759509"/>
                  <a:pt x="3489919" y="1779955"/>
                  <a:pt x="3482235" y="1801086"/>
                </a:cubicBezTo>
                <a:cubicBezTo>
                  <a:pt x="3473210" y="1825903"/>
                  <a:pt x="3475856" y="1857569"/>
                  <a:pt x="3457183" y="1876242"/>
                </a:cubicBezTo>
                <a:cubicBezTo>
                  <a:pt x="3347398" y="1986027"/>
                  <a:pt x="3481749" y="1846763"/>
                  <a:pt x="3394553" y="1951398"/>
                </a:cubicBezTo>
                <a:cubicBezTo>
                  <a:pt x="3370362" y="1980427"/>
                  <a:pt x="3337972" y="2005820"/>
                  <a:pt x="3306871" y="2026554"/>
                </a:cubicBezTo>
                <a:cubicBezTo>
                  <a:pt x="3270910" y="2050528"/>
                  <a:pt x="3175987" y="2103585"/>
                  <a:pt x="3144033" y="2114236"/>
                </a:cubicBezTo>
                <a:cubicBezTo>
                  <a:pt x="3118981" y="2122587"/>
                  <a:pt x="3093694" y="2130264"/>
                  <a:pt x="3068877" y="2139288"/>
                </a:cubicBezTo>
                <a:cubicBezTo>
                  <a:pt x="2877150" y="2209006"/>
                  <a:pt x="3150396" y="2116290"/>
                  <a:pt x="2931090" y="2189392"/>
                </a:cubicBezTo>
                <a:cubicBezTo>
                  <a:pt x="2918564" y="2193567"/>
                  <a:pt x="2906583" y="2200051"/>
                  <a:pt x="2893512" y="2201918"/>
                </a:cubicBezTo>
                <a:lnTo>
                  <a:pt x="2805830" y="2214445"/>
                </a:lnTo>
                <a:cubicBezTo>
                  <a:pt x="2780728" y="2218307"/>
                  <a:pt x="2755816" y="2223379"/>
                  <a:pt x="2730674" y="2226971"/>
                </a:cubicBezTo>
                <a:cubicBezTo>
                  <a:pt x="2697350" y="2231732"/>
                  <a:pt x="2663869" y="2235322"/>
                  <a:pt x="2630466" y="2239497"/>
                </a:cubicBezTo>
                <a:cubicBezTo>
                  <a:pt x="2605414" y="2247848"/>
                  <a:pt x="2581204" y="2259370"/>
                  <a:pt x="2555309" y="2264549"/>
                </a:cubicBezTo>
                <a:cubicBezTo>
                  <a:pt x="2475798" y="2280451"/>
                  <a:pt x="2513333" y="2271911"/>
                  <a:pt x="2442575" y="2289601"/>
                </a:cubicBezTo>
                <a:cubicBezTo>
                  <a:pt x="2438400" y="2302127"/>
                  <a:pt x="2428182" y="2314108"/>
                  <a:pt x="2430049" y="2327179"/>
                </a:cubicBezTo>
                <a:cubicBezTo>
                  <a:pt x="2432690" y="2345664"/>
                  <a:pt x="2442949" y="2363106"/>
                  <a:pt x="2455101" y="2377283"/>
                </a:cubicBezTo>
                <a:cubicBezTo>
                  <a:pt x="2478039" y="2404044"/>
                  <a:pt x="2541698" y="2433770"/>
                  <a:pt x="2567835" y="2452439"/>
                </a:cubicBezTo>
                <a:cubicBezTo>
                  <a:pt x="2577445" y="2459303"/>
                  <a:pt x="2583666" y="2470114"/>
                  <a:pt x="2592888" y="2477491"/>
                </a:cubicBezTo>
                <a:cubicBezTo>
                  <a:pt x="2612106" y="2492865"/>
                  <a:pt x="2641923" y="2512694"/>
                  <a:pt x="2668044" y="2515069"/>
                </a:cubicBezTo>
                <a:cubicBezTo>
                  <a:pt x="2747159" y="2522261"/>
                  <a:pt x="2826707" y="2523420"/>
                  <a:pt x="2906038" y="2527595"/>
                </a:cubicBezTo>
                <a:cubicBezTo>
                  <a:pt x="2918564" y="2535946"/>
                  <a:pt x="2930545" y="2545178"/>
                  <a:pt x="2943616" y="2552647"/>
                </a:cubicBezTo>
                <a:cubicBezTo>
                  <a:pt x="2959828" y="2561911"/>
                  <a:pt x="2978981" y="2566235"/>
                  <a:pt x="2993720" y="2577699"/>
                </a:cubicBezTo>
                <a:cubicBezTo>
                  <a:pt x="3017025" y="2595825"/>
                  <a:pt x="3056351" y="2640329"/>
                  <a:pt x="3056351" y="2640329"/>
                </a:cubicBezTo>
                <a:cubicBezTo>
                  <a:pt x="3064702" y="2657031"/>
                  <a:pt x="3072139" y="2674221"/>
                  <a:pt x="3081403" y="2690434"/>
                </a:cubicBezTo>
                <a:cubicBezTo>
                  <a:pt x="3111533" y="2743162"/>
                  <a:pt x="3106271" y="2715026"/>
                  <a:pt x="3131507" y="2778116"/>
                </a:cubicBezTo>
                <a:cubicBezTo>
                  <a:pt x="3141314" y="2802634"/>
                  <a:pt x="3156559" y="2853272"/>
                  <a:pt x="3156559" y="2853272"/>
                </a:cubicBezTo>
                <a:cubicBezTo>
                  <a:pt x="2951176" y="2882612"/>
                  <a:pt x="3206501" y="2847397"/>
                  <a:pt x="2943616" y="2878324"/>
                </a:cubicBezTo>
                <a:cubicBezTo>
                  <a:pt x="2914294" y="2881774"/>
                  <a:pt x="2885445" y="2889969"/>
                  <a:pt x="2855934" y="2890850"/>
                </a:cubicBezTo>
                <a:cubicBezTo>
                  <a:pt x="2605490" y="2898326"/>
                  <a:pt x="2354893" y="2899201"/>
                  <a:pt x="2104372" y="2903376"/>
                </a:cubicBezTo>
                <a:cubicBezTo>
                  <a:pt x="2033391" y="2899201"/>
                  <a:pt x="1961008" y="2905498"/>
                  <a:pt x="1891430" y="2890850"/>
                </a:cubicBezTo>
                <a:cubicBezTo>
                  <a:pt x="1881303" y="2888718"/>
                  <a:pt x="1851625" y="2826830"/>
                  <a:pt x="1853852" y="2815694"/>
                </a:cubicBezTo>
                <a:cubicBezTo>
                  <a:pt x="1856168" y="2804114"/>
                  <a:pt x="1870553" y="2798993"/>
                  <a:pt x="1878904" y="2790642"/>
                </a:cubicBezTo>
                <a:lnTo>
                  <a:pt x="1929008" y="2803168"/>
                </a:lnTo>
                <a:close/>
              </a:path>
            </a:pathLst>
          </a:custGeom>
          <a:solidFill>
            <a:srgbClr val="7030A0"/>
          </a:solidFill>
          <a:ln>
            <a:noFill/>
          </a:ln>
          <a:effectLst>
            <a:softEdge rad="165100"/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400"/>
          </a:p>
        </p:txBody>
      </p:sp>
      <p:sp>
        <p:nvSpPr>
          <p:cNvPr id="6" name="Trapezoid 5"/>
          <p:cNvSpPr/>
          <p:nvPr/>
        </p:nvSpPr>
        <p:spPr>
          <a:xfrm rot="16200000">
            <a:off x="4074672" y="3290170"/>
            <a:ext cx="1503123" cy="1402916"/>
          </a:xfrm>
          <a:prstGeom prst="trapezoid">
            <a:avLst/>
          </a:prstGeom>
          <a:solidFill>
            <a:srgbClr val="00B0F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400"/>
          </a:p>
        </p:txBody>
      </p:sp>
      <p:sp>
        <p:nvSpPr>
          <p:cNvPr id="7" name="Right Arrow 6"/>
          <p:cNvSpPr/>
          <p:nvPr/>
        </p:nvSpPr>
        <p:spPr>
          <a:xfrm>
            <a:off x="3111112" y="3859793"/>
            <a:ext cx="696801" cy="255577"/>
          </a:xfrm>
          <a:prstGeom prst="rightArrow">
            <a:avLst/>
          </a:prstGeom>
          <a:solidFill>
            <a:schemeClr val="tx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400"/>
          </a:p>
        </p:txBody>
      </p:sp>
      <p:sp>
        <p:nvSpPr>
          <p:cNvPr id="8" name="Right Arrow 7"/>
          <p:cNvSpPr/>
          <p:nvPr/>
        </p:nvSpPr>
        <p:spPr>
          <a:xfrm>
            <a:off x="5752930" y="3839548"/>
            <a:ext cx="696801" cy="296065"/>
          </a:xfrm>
          <a:prstGeom prst="rightArrow">
            <a:avLst/>
          </a:prstGeom>
          <a:solidFill>
            <a:schemeClr val="tx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400"/>
          </a:p>
        </p:txBody>
      </p:sp>
    </p:spTree>
    <p:extLst>
      <p:ext uri="{BB962C8B-B14F-4D97-AF65-F5344CB8AC3E}">
        <p14:creationId xmlns:p14="http://schemas.microsoft.com/office/powerpoint/2010/main" val="111543816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Learning generative models of images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Two distributions: </a:t>
            </a:r>
            <a:r>
              <a:rPr lang="en-US" dirty="0" err="1" smtClean="0"/>
              <a:t>p</a:t>
            </a:r>
            <a:r>
              <a:rPr lang="en-US" baseline="-25000" dirty="0" err="1" smtClean="0"/>
              <a:t>real</a:t>
            </a:r>
            <a:r>
              <a:rPr lang="en-US" dirty="0" smtClean="0"/>
              <a:t> and </a:t>
            </a:r>
            <a:r>
              <a:rPr lang="en-US" dirty="0" err="1" smtClean="0"/>
              <a:t>p</a:t>
            </a:r>
            <a:r>
              <a:rPr lang="en-US" baseline="-25000" dirty="0" err="1" smtClean="0"/>
              <a:t>model</a:t>
            </a:r>
            <a:endParaRPr lang="en-US" baseline="-25000" dirty="0" smtClean="0"/>
          </a:p>
          <a:p>
            <a:r>
              <a:rPr lang="en-US" dirty="0" smtClean="0"/>
              <a:t>Both highly multimodal, high-dimensional</a:t>
            </a:r>
          </a:p>
          <a:p>
            <a:r>
              <a:rPr lang="en-US" dirty="0" smtClean="0"/>
              <a:t>Only have samples from each distribution</a:t>
            </a:r>
          </a:p>
          <a:p>
            <a:r>
              <a:rPr lang="en-US" dirty="0" smtClean="0"/>
              <a:t>Want to minimize the difference between the two </a:t>
            </a:r>
            <a:r>
              <a:rPr lang="en-US" dirty="0" smtClean="0"/>
              <a:t>distributions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8448449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Computing the difference between two distributions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38200" y="1825624"/>
            <a:ext cx="10515600" cy="4422775"/>
          </a:xfrm>
        </p:spPr>
        <p:txBody>
          <a:bodyPr/>
          <a:lstStyle/>
          <a:p>
            <a:r>
              <a:rPr lang="en-US" dirty="0" smtClean="0"/>
              <a:t>Idea 1: </a:t>
            </a:r>
            <a:r>
              <a:rPr lang="en-US" dirty="0" err="1" smtClean="0"/>
              <a:t>parzen</a:t>
            </a:r>
            <a:r>
              <a:rPr lang="en-US" dirty="0" smtClean="0"/>
              <a:t> window estimation</a:t>
            </a:r>
            <a:endParaRPr lang="en-US" dirty="0"/>
          </a:p>
        </p:txBody>
      </p:sp>
      <p:sp>
        <p:nvSpPr>
          <p:cNvPr id="4" name="Oval 3"/>
          <p:cNvSpPr/>
          <p:nvPr/>
        </p:nvSpPr>
        <p:spPr>
          <a:xfrm>
            <a:off x="7450667" y="2844800"/>
            <a:ext cx="254000" cy="25400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Oval 4"/>
          <p:cNvSpPr/>
          <p:nvPr/>
        </p:nvSpPr>
        <p:spPr>
          <a:xfrm>
            <a:off x="8856133" y="3098800"/>
            <a:ext cx="254000" cy="25400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Oval 5"/>
          <p:cNvSpPr/>
          <p:nvPr/>
        </p:nvSpPr>
        <p:spPr>
          <a:xfrm>
            <a:off x="8178800" y="3910011"/>
            <a:ext cx="254000" cy="25400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Oval 6"/>
          <p:cNvSpPr/>
          <p:nvPr/>
        </p:nvSpPr>
        <p:spPr>
          <a:xfrm>
            <a:off x="8983133" y="4037011"/>
            <a:ext cx="254000" cy="25400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Oval 7"/>
          <p:cNvSpPr/>
          <p:nvPr/>
        </p:nvSpPr>
        <p:spPr>
          <a:xfrm>
            <a:off x="7696201" y="4528079"/>
            <a:ext cx="254000" cy="25400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Oval 8"/>
          <p:cNvSpPr/>
          <p:nvPr/>
        </p:nvSpPr>
        <p:spPr>
          <a:xfrm>
            <a:off x="8559800" y="4680479"/>
            <a:ext cx="254000" cy="25400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Oval 9"/>
          <p:cNvSpPr/>
          <p:nvPr/>
        </p:nvSpPr>
        <p:spPr>
          <a:xfrm>
            <a:off x="7967132" y="4239706"/>
            <a:ext cx="254000" cy="254000"/>
          </a:xfrm>
          <a:prstGeom prst="ellipse">
            <a:avLst/>
          </a:prstGeom>
          <a:solidFill>
            <a:srgbClr val="FFC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Oval 10"/>
          <p:cNvSpPr/>
          <p:nvPr/>
        </p:nvSpPr>
        <p:spPr>
          <a:xfrm>
            <a:off x="9342967" y="4528079"/>
            <a:ext cx="254000" cy="25400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Oval 11"/>
          <p:cNvSpPr/>
          <p:nvPr/>
        </p:nvSpPr>
        <p:spPr>
          <a:xfrm>
            <a:off x="9342967" y="3469336"/>
            <a:ext cx="254000" cy="254000"/>
          </a:xfrm>
          <a:prstGeom prst="ellipse">
            <a:avLst/>
          </a:prstGeom>
          <a:solidFill>
            <a:srgbClr val="FFC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" name="Oval 12"/>
          <p:cNvSpPr/>
          <p:nvPr/>
        </p:nvSpPr>
        <p:spPr>
          <a:xfrm>
            <a:off x="9533466" y="4291011"/>
            <a:ext cx="254000" cy="254000"/>
          </a:xfrm>
          <a:prstGeom prst="ellipse">
            <a:avLst/>
          </a:prstGeom>
          <a:solidFill>
            <a:srgbClr val="FFC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" name="Oval 13"/>
          <p:cNvSpPr/>
          <p:nvPr/>
        </p:nvSpPr>
        <p:spPr>
          <a:xfrm>
            <a:off x="10261598" y="3772955"/>
            <a:ext cx="254000" cy="25400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" name="Oval 14"/>
          <p:cNvSpPr/>
          <p:nvPr/>
        </p:nvSpPr>
        <p:spPr>
          <a:xfrm>
            <a:off x="10016066" y="4031189"/>
            <a:ext cx="254000" cy="254000"/>
          </a:xfrm>
          <a:prstGeom prst="ellipse">
            <a:avLst/>
          </a:prstGeom>
          <a:solidFill>
            <a:srgbClr val="FFC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1712956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Computing the difference between two distributions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38200" y="1825624"/>
            <a:ext cx="6248402" cy="4422775"/>
          </a:xfrm>
        </p:spPr>
        <p:txBody>
          <a:bodyPr/>
          <a:lstStyle/>
          <a:p>
            <a:r>
              <a:rPr lang="en-US" dirty="0" smtClean="0"/>
              <a:t>Idea 1: </a:t>
            </a:r>
            <a:r>
              <a:rPr lang="en-US" dirty="0" err="1" smtClean="0"/>
              <a:t>parzen</a:t>
            </a:r>
            <a:r>
              <a:rPr lang="en-US" dirty="0" smtClean="0"/>
              <a:t> window estimation</a:t>
            </a:r>
          </a:p>
          <a:p>
            <a:r>
              <a:rPr lang="en-US" dirty="0" smtClean="0"/>
              <a:t>Problem: calculating distances an issue in high dimensional spaces</a:t>
            </a:r>
          </a:p>
          <a:p>
            <a:r>
              <a:rPr lang="en-US" dirty="0" smtClean="0"/>
              <a:t>Need dense sampling</a:t>
            </a:r>
          </a:p>
          <a:p>
            <a:endParaRPr lang="en-US" dirty="0"/>
          </a:p>
        </p:txBody>
      </p:sp>
      <p:sp>
        <p:nvSpPr>
          <p:cNvPr id="4" name="Oval 3"/>
          <p:cNvSpPr/>
          <p:nvPr/>
        </p:nvSpPr>
        <p:spPr>
          <a:xfrm>
            <a:off x="7450667" y="2844800"/>
            <a:ext cx="254000" cy="254000"/>
          </a:xfrm>
          <a:prstGeom prst="ellipse">
            <a:avLst/>
          </a:prstGeom>
          <a:effectLst>
            <a:glow rad="863600">
              <a:schemeClr val="accent1">
                <a:alpha val="49000"/>
              </a:schemeClr>
            </a:glo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Oval 4"/>
          <p:cNvSpPr/>
          <p:nvPr/>
        </p:nvSpPr>
        <p:spPr>
          <a:xfrm>
            <a:off x="8856133" y="3098800"/>
            <a:ext cx="254000" cy="254000"/>
          </a:xfrm>
          <a:prstGeom prst="ellipse">
            <a:avLst/>
          </a:prstGeom>
          <a:effectLst>
            <a:glow rad="850900">
              <a:schemeClr val="accent1">
                <a:alpha val="53000"/>
              </a:schemeClr>
            </a:glo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Oval 5"/>
          <p:cNvSpPr/>
          <p:nvPr/>
        </p:nvSpPr>
        <p:spPr>
          <a:xfrm>
            <a:off x="8178800" y="3910011"/>
            <a:ext cx="254000" cy="254000"/>
          </a:xfrm>
          <a:prstGeom prst="ellipse">
            <a:avLst/>
          </a:prstGeom>
          <a:effectLst>
            <a:glow rad="901700">
              <a:schemeClr val="accent1">
                <a:alpha val="56000"/>
              </a:schemeClr>
            </a:glo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Oval 6"/>
          <p:cNvSpPr/>
          <p:nvPr/>
        </p:nvSpPr>
        <p:spPr>
          <a:xfrm>
            <a:off x="8983133" y="4037011"/>
            <a:ext cx="254000" cy="254000"/>
          </a:xfrm>
          <a:prstGeom prst="ellipse">
            <a:avLst/>
          </a:prstGeom>
          <a:effectLst>
            <a:glow rad="838200">
              <a:schemeClr val="accent1">
                <a:alpha val="54000"/>
              </a:schemeClr>
            </a:glo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Oval 7"/>
          <p:cNvSpPr/>
          <p:nvPr/>
        </p:nvSpPr>
        <p:spPr>
          <a:xfrm>
            <a:off x="7696201" y="4528079"/>
            <a:ext cx="254000" cy="254000"/>
          </a:xfrm>
          <a:prstGeom prst="ellipse">
            <a:avLst/>
          </a:prstGeom>
          <a:effectLst>
            <a:glow rad="939800">
              <a:schemeClr val="accent1">
                <a:alpha val="49000"/>
              </a:schemeClr>
            </a:glo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Oval 8"/>
          <p:cNvSpPr/>
          <p:nvPr/>
        </p:nvSpPr>
        <p:spPr>
          <a:xfrm>
            <a:off x="8559800" y="4680479"/>
            <a:ext cx="254000" cy="25400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Oval 9"/>
          <p:cNvSpPr/>
          <p:nvPr/>
        </p:nvSpPr>
        <p:spPr>
          <a:xfrm>
            <a:off x="7967132" y="4239706"/>
            <a:ext cx="254000" cy="254000"/>
          </a:xfrm>
          <a:prstGeom prst="ellipse">
            <a:avLst/>
          </a:prstGeom>
          <a:solidFill>
            <a:srgbClr val="FFC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Oval 10"/>
          <p:cNvSpPr/>
          <p:nvPr/>
        </p:nvSpPr>
        <p:spPr>
          <a:xfrm>
            <a:off x="9342967" y="4528079"/>
            <a:ext cx="254000" cy="254000"/>
          </a:xfrm>
          <a:prstGeom prst="ellipse">
            <a:avLst/>
          </a:prstGeom>
          <a:effectLst>
            <a:glow rad="787400">
              <a:schemeClr val="accent1">
                <a:alpha val="51000"/>
              </a:schemeClr>
            </a:glo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Oval 11"/>
          <p:cNvSpPr/>
          <p:nvPr/>
        </p:nvSpPr>
        <p:spPr>
          <a:xfrm>
            <a:off x="9342967" y="3469336"/>
            <a:ext cx="254000" cy="254000"/>
          </a:xfrm>
          <a:prstGeom prst="ellipse">
            <a:avLst/>
          </a:prstGeom>
          <a:solidFill>
            <a:srgbClr val="FFC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" name="Oval 12"/>
          <p:cNvSpPr/>
          <p:nvPr/>
        </p:nvSpPr>
        <p:spPr>
          <a:xfrm>
            <a:off x="9533466" y="4291011"/>
            <a:ext cx="254000" cy="254000"/>
          </a:xfrm>
          <a:prstGeom prst="ellipse">
            <a:avLst/>
          </a:prstGeom>
          <a:solidFill>
            <a:srgbClr val="FFC000"/>
          </a:solidFill>
          <a:effectLst>
            <a:glow>
              <a:schemeClr val="accent1">
                <a:alpha val="40000"/>
              </a:schemeClr>
            </a:glo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" name="Oval 13"/>
          <p:cNvSpPr/>
          <p:nvPr/>
        </p:nvSpPr>
        <p:spPr>
          <a:xfrm>
            <a:off x="10261598" y="3772955"/>
            <a:ext cx="254000" cy="254000"/>
          </a:xfrm>
          <a:prstGeom prst="ellipse">
            <a:avLst/>
          </a:prstGeom>
          <a:effectLst>
            <a:glow rad="774700">
              <a:schemeClr val="accent1">
                <a:alpha val="62000"/>
              </a:schemeClr>
            </a:glo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" name="Oval 14"/>
          <p:cNvSpPr/>
          <p:nvPr/>
        </p:nvSpPr>
        <p:spPr>
          <a:xfrm>
            <a:off x="10016066" y="4031189"/>
            <a:ext cx="254000" cy="254000"/>
          </a:xfrm>
          <a:prstGeom prst="ellipse">
            <a:avLst/>
          </a:prstGeom>
          <a:solidFill>
            <a:srgbClr val="FFC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172522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Computing the difference between two distributions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38200" y="1825624"/>
            <a:ext cx="6248402" cy="4422775"/>
          </a:xfrm>
        </p:spPr>
        <p:txBody>
          <a:bodyPr/>
          <a:lstStyle/>
          <a:p>
            <a:r>
              <a:rPr lang="en-US" dirty="0" smtClean="0"/>
              <a:t>Idea 1: </a:t>
            </a:r>
            <a:r>
              <a:rPr lang="en-US" dirty="0" err="1" smtClean="0"/>
              <a:t>parzen</a:t>
            </a:r>
            <a:r>
              <a:rPr lang="en-US" dirty="0" smtClean="0"/>
              <a:t> window estimation</a:t>
            </a:r>
          </a:p>
          <a:p>
            <a:r>
              <a:rPr lang="en-US" dirty="0" smtClean="0"/>
              <a:t>Problem: calculating distances an issue in high dimensional spaces</a:t>
            </a:r>
          </a:p>
          <a:p>
            <a:r>
              <a:rPr lang="en-US" dirty="0" smtClean="0"/>
              <a:t>Need dense sampling</a:t>
            </a:r>
          </a:p>
          <a:p>
            <a:endParaRPr lang="en-US" dirty="0"/>
          </a:p>
        </p:txBody>
      </p:sp>
      <p:pic>
        <p:nvPicPr>
          <p:cNvPr id="16" name="Picture 15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188484" y="1825624"/>
            <a:ext cx="2736852" cy="1821251"/>
          </a:xfrm>
          <a:prstGeom prst="rect">
            <a:avLst/>
          </a:prstGeom>
        </p:spPr>
      </p:pic>
      <p:pic>
        <p:nvPicPr>
          <p:cNvPr id="17" name="Picture 16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086602" y="4305423"/>
            <a:ext cx="2889252" cy="162339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7602693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The adversary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652039" y="1690688"/>
            <a:ext cx="6633923" cy="4975443"/>
          </a:xfrm>
          <a:prstGeom prst="rect">
            <a:avLst/>
          </a:prstGeom>
        </p:spPr>
      </p:pic>
      <p:cxnSp>
        <p:nvCxnSpPr>
          <p:cNvPr id="6" name="Straight Connector 5"/>
          <p:cNvCxnSpPr/>
          <p:nvPr/>
        </p:nvCxnSpPr>
        <p:spPr>
          <a:xfrm>
            <a:off x="5561557" y="1690688"/>
            <a:ext cx="1970761" cy="4975443"/>
          </a:xfrm>
          <a:prstGeom prst="line">
            <a:avLst/>
          </a:prstGeom>
          <a:ln w="381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7424304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The adversary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Essentially the same idea as:</a:t>
            </a:r>
          </a:p>
          <a:p>
            <a:pPr lvl="1"/>
            <a:r>
              <a:rPr lang="en-US" dirty="0" smtClean="0"/>
              <a:t>Maximum mean discrepancy (MMD)</a:t>
            </a:r>
          </a:p>
          <a:p>
            <a:pPr lvl="1"/>
            <a:r>
              <a:rPr lang="en-US" dirty="0" smtClean="0">
                <a:latin typeface="Apple Chancery" charset="0"/>
                <a:ea typeface="Apple Chancery" charset="0"/>
                <a:cs typeface="Apple Chancery" charset="0"/>
              </a:rPr>
              <a:t>A</a:t>
            </a:r>
            <a:r>
              <a:rPr lang="en-US" dirty="0" smtClean="0"/>
              <a:t>-distance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6564520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Generative Adversarial Nets</a:t>
            </a:r>
            <a:endParaRPr lang="en-US" dirty="0"/>
          </a:p>
        </p:txBody>
      </p:sp>
      <p:sp>
        <p:nvSpPr>
          <p:cNvPr id="4" name="Rectangle 3"/>
          <p:cNvSpPr/>
          <p:nvPr/>
        </p:nvSpPr>
        <p:spPr>
          <a:xfrm>
            <a:off x="1278468" y="2380342"/>
            <a:ext cx="177800" cy="1306286"/>
          </a:xfrm>
          <a:prstGeom prst="rect">
            <a:avLst/>
          </a:prstGeom>
          <a:blipFill>
            <a:blip r:embed="rId2"/>
            <a:tile tx="0" ty="0" sx="100000" sy="100000" flip="none" algn="tl"/>
          </a:blip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Trapezoid 4"/>
          <p:cNvSpPr/>
          <p:nvPr/>
        </p:nvSpPr>
        <p:spPr>
          <a:xfrm rot="16200000">
            <a:off x="2675467" y="2517019"/>
            <a:ext cx="1032933" cy="1032933"/>
          </a:xfrm>
          <a:prstGeom prst="trapezoid">
            <a:avLst/>
          </a:prstGeom>
          <a:solidFill>
            <a:srgbClr val="FFFF0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6" name="Rectangle 5"/>
          <p:cNvSpPr/>
          <p:nvPr/>
        </p:nvSpPr>
        <p:spPr>
          <a:xfrm>
            <a:off x="5503333" y="2448680"/>
            <a:ext cx="1185333" cy="1169610"/>
          </a:xfrm>
          <a:prstGeom prst="rect">
            <a:avLst/>
          </a:prstGeom>
          <a:blipFill>
            <a:blip r:embed="rId3"/>
            <a:tile tx="0" ty="0" sx="100000" sy="100000" flip="none" algn="tl"/>
          </a:blip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Trapezoid 6"/>
          <p:cNvSpPr/>
          <p:nvPr/>
        </p:nvSpPr>
        <p:spPr>
          <a:xfrm rot="5400000">
            <a:off x="9127067" y="3763432"/>
            <a:ext cx="1286933" cy="1100667"/>
          </a:xfrm>
          <a:prstGeom prst="trapezoid">
            <a:avLst/>
          </a:prstGeom>
          <a:solidFill>
            <a:srgbClr val="C0000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9" name="Picture 8"/>
          <p:cNvPicPr>
            <a:picLocks noChangeAspect="1"/>
          </p:cNvPicPr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5537200" y="4631266"/>
            <a:ext cx="1202420" cy="1799133"/>
          </a:xfrm>
          <a:prstGeom prst="rect">
            <a:avLst/>
          </a:prstGeom>
        </p:spPr>
      </p:pic>
      <p:sp>
        <p:nvSpPr>
          <p:cNvPr id="10" name="Rounded Rectangle 9"/>
          <p:cNvSpPr/>
          <p:nvPr/>
        </p:nvSpPr>
        <p:spPr>
          <a:xfrm>
            <a:off x="7806266" y="3996267"/>
            <a:ext cx="626534" cy="634999"/>
          </a:xfrm>
          <a:prstGeom prst="round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/>
              <a:t>Or</a:t>
            </a:r>
            <a:endParaRPr lang="en-US" dirty="0"/>
          </a:p>
        </p:txBody>
      </p:sp>
      <p:cxnSp>
        <p:nvCxnSpPr>
          <p:cNvPr id="12" name="Straight Arrow Connector 11"/>
          <p:cNvCxnSpPr>
            <a:stCxn id="4" idx="3"/>
            <a:endCxn id="5" idx="0"/>
          </p:cNvCxnSpPr>
          <p:nvPr/>
        </p:nvCxnSpPr>
        <p:spPr>
          <a:xfrm>
            <a:off x="1456268" y="3033485"/>
            <a:ext cx="1219199" cy="0"/>
          </a:xfrm>
          <a:prstGeom prst="straightConnector1">
            <a:avLst/>
          </a:prstGeom>
          <a:ln w="381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" name="Straight Arrow Connector 13"/>
          <p:cNvCxnSpPr>
            <a:stCxn id="5" idx="2"/>
            <a:endCxn id="6" idx="1"/>
          </p:cNvCxnSpPr>
          <p:nvPr/>
        </p:nvCxnSpPr>
        <p:spPr>
          <a:xfrm>
            <a:off x="3708400" y="3033485"/>
            <a:ext cx="1794933" cy="0"/>
          </a:xfrm>
          <a:prstGeom prst="straightConnector1">
            <a:avLst/>
          </a:prstGeom>
          <a:ln w="381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7" name="Straight Arrow Connector 16"/>
          <p:cNvCxnSpPr>
            <a:stCxn id="6" idx="3"/>
            <a:endCxn id="10" idx="1"/>
          </p:cNvCxnSpPr>
          <p:nvPr/>
        </p:nvCxnSpPr>
        <p:spPr>
          <a:xfrm>
            <a:off x="6688666" y="3033485"/>
            <a:ext cx="1117600" cy="1280282"/>
          </a:xfrm>
          <a:prstGeom prst="straightConnector1">
            <a:avLst/>
          </a:prstGeom>
          <a:ln w="381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" name="Straight Arrow Connector 18"/>
          <p:cNvCxnSpPr>
            <a:stCxn id="9" idx="3"/>
            <a:endCxn id="10" idx="1"/>
          </p:cNvCxnSpPr>
          <p:nvPr/>
        </p:nvCxnSpPr>
        <p:spPr>
          <a:xfrm flipV="1">
            <a:off x="6739620" y="4313767"/>
            <a:ext cx="1066646" cy="1217066"/>
          </a:xfrm>
          <a:prstGeom prst="straightConnector1">
            <a:avLst/>
          </a:prstGeom>
          <a:ln w="381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Straight Arrow Connector 20"/>
          <p:cNvCxnSpPr>
            <a:stCxn id="10" idx="3"/>
            <a:endCxn id="7" idx="2"/>
          </p:cNvCxnSpPr>
          <p:nvPr/>
        </p:nvCxnSpPr>
        <p:spPr>
          <a:xfrm flipV="1">
            <a:off x="8432800" y="4313766"/>
            <a:ext cx="787400" cy="1"/>
          </a:xfrm>
          <a:prstGeom prst="straightConnector1">
            <a:avLst/>
          </a:prstGeom>
          <a:ln w="381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3" name="TextBox 22"/>
          <p:cNvSpPr txBox="1"/>
          <p:nvPr/>
        </p:nvSpPr>
        <p:spPr>
          <a:xfrm>
            <a:off x="10803467" y="4129099"/>
            <a:ext cx="138853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mtClean="0"/>
              <a:t>Real/fake?</a:t>
            </a:r>
            <a:endParaRPr lang="en-US"/>
          </a:p>
        </p:txBody>
      </p:sp>
      <p:cxnSp>
        <p:nvCxnSpPr>
          <p:cNvPr id="25" name="Straight Arrow Connector 24"/>
          <p:cNvCxnSpPr>
            <a:stCxn id="7" idx="0"/>
            <a:endCxn id="23" idx="1"/>
          </p:cNvCxnSpPr>
          <p:nvPr/>
        </p:nvCxnSpPr>
        <p:spPr>
          <a:xfrm flipV="1">
            <a:off x="10320867" y="4313765"/>
            <a:ext cx="482600" cy="1"/>
          </a:xfrm>
          <a:prstGeom prst="straightConnector1">
            <a:avLst/>
          </a:prstGeom>
          <a:ln w="381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6" name="TextBox 25"/>
          <p:cNvSpPr txBox="1"/>
          <p:nvPr/>
        </p:nvSpPr>
        <p:spPr>
          <a:xfrm>
            <a:off x="3048000" y="2848819"/>
            <a:ext cx="660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mtClean="0"/>
              <a:t>G</a:t>
            </a:r>
            <a:endParaRPr lang="en-US"/>
          </a:p>
        </p:txBody>
      </p:sp>
      <p:sp>
        <p:nvSpPr>
          <p:cNvPr id="27" name="TextBox 26"/>
          <p:cNvSpPr txBox="1"/>
          <p:nvPr/>
        </p:nvSpPr>
        <p:spPr>
          <a:xfrm>
            <a:off x="9571567" y="4129099"/>
            <a:ext cx="660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>
                <a:solidFill>
                  <a:schemeClr val="bg1"/>
                </a:solidFill>
              </a:rPr>
              <a:t>D</a:t>
            </a:r>
          </a:p>
        </p:txBody>
      </p:sp>
    </p:spTree>
    <p:extLst>
      <p:ext uri="{BB962C8B-B14F-4D97-AF65-F5344CB8AC3E}">
        <p14:creationId xmlns:p14="http://schemas.microsoft.com/office/powerpoint/2010/main" val="148781530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Generative Adversarial Nets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38200" y="1825624"/>
            <a:ext cx="10515600" cy="4879975"/>
          </a:xfrm>
        </p:spPr>
        <p:txBody>
          <a:bodyPr/>
          <a:lstStyle/>
          <a:p>
            <a:r>
              <a:rPr lang="en-US" dirty="0" smtClean="0"/>
              <a:t>Perspective 1: Two player game</a:t>
            </a:r>
          </a:p>
          <a:p>
            <a:pPr lvl="1"/>
            <a:r>
              <a:rPr lang="en-US" dirty="0" smtClean="0"/>
              <a:t>Discriminator’s job to distinguish model samples from real thing</a:t>
            </a:r>
          </a:p>
          <a:p>
            <a:pPr lvl="1"/>
            <a:r>
              <a:rPr lang="en-US" dirty="0" smtClean="0"/>
              <a:t>Generator’s job to fool the discriminator</a:t>
            </a:r>
          </a:p>
          <a:p>
            <a:pPr lvl="1"/>
            <a:endParaRPr lang="en-US" dirty="0"/>
          </a:p>
          <a:p>
            <a:r>
              <a:rPr lang="en-US" dirty="0" smtClean="0"/>
              <a:t>Perspective 2: Density estimation</a:t>
            </a:r>
          </a:p>
          <a:p>
            <a:endParaRPr lang="en-US" dirty="0"/>
          </a:p>
          <a:p>
            <a:endParaRPr lang="en-US" dirty="0" smtClean="0"/>
          </a:p>
          <a:p>
            <a:pPr lvl="1"/>
            <a:endParaRPr lang="en-US" dirty="0"/>
          </a:p>
          <a:p>
            <a:pPr lvl="1"/>
            <a:r>
              <a:rPr lang="en-US" dirty="0" smtClean="0"/>
              <a:t>Discriminator estimates density and tells generator which samples are unlikely</a:t>
            </a:r>
          </a:p>
          <a:p>
            <a:pPr lvl="1"/>
            <a:r>
              <a:rPr lang="en-US" dirty="0" smtClean="0"/>
              <a:t>Generator learns to sample</a:t>
            </a:r>
          </a:p>
          <a:p>
            <a:pPr lvl="1"/>
            <a:endParaRPr lang="en-US" dirty="0"/>
          </a:p>
          <a:p>
            <a:pPr lvl="1"/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263900" y="4042169"/>
            <a:ext cx="4745567" cy="91506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361898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8200" y="500062"/>
            <a:ext cx="10515600" cy="1325563"/>
          </a:xfrm>
        </p:spPr>
        <p:txBody>
          <a:bodyPr/>
          <a:lstStyle/>
          <a:p>
            <a:r>
              <a:rPr lang="en-US" dirty="0" smtClean="0"/>
              <a:t>Generative Adversarial Nets</a:t>
            </a:r>
            <a:endParaRPr lang="en-US" dirty="0"/>
          </a:p>
        </p:txBody>
      </p:sp>
      <p:sp>
        <p:nvSpPr>
          <p:cNvPr id="7" name="Content Placeholder 6"/>
          <p:cNvSpPr>
            <a:spLocks noGrp="1"/>
          </p:cNvSpPr>
          <p:nvPr>
            <p:ph idx="1"/>
          </p:nvPr>
        </p:nvSpPr>
        <p:spPr>
          <a:xfrm>
            <a:off x="838200" y="2763309"/>
            <a:ext cx="10515600" cy="3413654"/>
          </a:xfrm>
        </p:spPr>
        <p:txBody>
          <a:bodyPr/>
          <a:lstStyle/>
          <a:p>
            <a:r>
              <a:rPr lang="en-US" dirty="0" smtClean="0"/>
              <a:t>Training:</a:t>
            </a:r>
          </a:p>
          <a:p>
            <a:r>
              <a:rPr lang="en-US" dirty="0" smtClean="0"/>
              <a:t>Sample x</a:t>
            </a:r>
          </a:p>
          <a:p>
            <a:r>
              <a:rPr lang="en-US" dirty="0" smtClean="0"/>
              <a:t>Sample z</a:t>
            </a:r>
          </a:p>
          <a:p>
            <a:r>
              <a:rPr lang="en-US" dirty="0" smtClean="0"/>
              <a:t>Take step(s) along discriminator</a:t>
            </a:r>
          </a:p>
          <a:p>
            <a:r>
              <a:rPr lang="en-US" dirty="0" smtClean="0"/>
              <a:t>Take step(s) along generator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504950" y="1970617"/>
            <a:ext cx="9182100" cy="6477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9890501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Generative Adversarial Nets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504950" y="1970617"/>
            <a:ext cx="9182100" cy="647700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631950" y="3194050"/>
            <a:ext cx="8928100" cy="469900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587750" y="4239683"/>
            <a:ext cx="5016500" cy="4699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480225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Generative Adversarial Networks (GANs)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2023650"/>
            <a:ext cx="12192000" cy="400317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3752250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What do GANs generate?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73150" y="1603376"/>
            <a:ext cx="10045700" cy="5016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0603177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What do GANs generate?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9996" t="60190" r="69721" b="19219"/>
          <a:stretch/>
        </p:blipFill>
        <p:spPr>
          <a:xfrm>
            <a:off x="838199" y="1811867"/>
            <a:ext cx="3242733" cy="3242729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0372" t="20423" r="49990" b="59598"/>
          <a:stretch/>
        </p:blipFill>
        <p:spPr>
          <a:xfrm>
            <a:off x="4470401" y="1812011"/>
            <a:ext cx="3132666" cy="3242585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9721" t="40274" r="20165" b="39810"/>
          <a:stretch/>
        </p:blipFill>
        <p:spPr>
          <a:xfrm>
            <a:off x="7806267" y="1811866"/>
            <a:ext cx="3268133" cy="321366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9265137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" name="Trapezoid 27"/>
          <p:cNvSpPr/>
          <p:nvPr/>
        </p:nvSpPr>
        <p:spPr>
          <a:xfrm rot="5400000">
            <a:off x="9135232" y="3771596"/>
            <a:ext cx="1270604" cy="1100667"/>
          </a:xfrm>
          <a:prstGeom prst="trapezoid">
            <a:avLst/>
          </a:prstGeom>
          <a:effectLst>
            <a:glow rad="228600">
              <a:schemeClr val="accent2">
                <a:satMod val="175000"/>
                <a:alpha val="40000"/>
              </a:schemeClr>
            </a:glo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Unsupervised learning</a:t>
            </a:r>
            <a:endParaRPr lang="en-US" dirty="0"/>
          </a:p>
        </p:txBody>
      </p:sp>
      <p:sp>
        <p:nvSpPr>
          <p:cNvPr id="4" name="Rectangle 3"/>
          <p:cNvSpPr/>
          <p:nvPr/>
        </p:nvSpPr>
        <p:spPr>
          <a:xfrm>
            <a:off x="1278468" y="2380342"/>
            <a:ext cx="177800" cy="1306286"/>
          </a:xfrm>
          <a:prstGeom prst="rect">
            <a:avLst/>
          </a:prstGeom>
          <a:blipFill>
            <a:blip r:embed="rId2"/>
            <a:tile tx="0" ty="0" sx="100000" sy="100000" flip="none" algn="tl"/>
          </a:blip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Trapezoid 4"/>
          <p:cNvSpPr/>
          <p:nvPr/>
        </p:nvSpPr>
        <p:spPr>
          <a:xfrm rot="16200000">
            <a:off x="2675467" y="2517019"/>
            <a:ext cx="1032933" cy="1032933"/>
          </a:xfrm>
          <a:prstGeom prst="trapezoid">
            <a:avLst/>
          </a:prstGeom>
          <a:solidFill>
            <a:srgbClr val="FFFF0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6" name="Rectangle 5"/>
          <p:cNvSpPr/>
          <p:nvPr/>
        </p:nvSpPr>
        <p:spPr>
          <a:xfrm>
            <a:off x="5503333" y="2448680"/>
            <a:ext cx="1185333" cy="1169610"/>
          </a:xfrm>
          <a:prstGeom prst="rect">
            <a:avLst/>
          </a:prstGeom>
          <a:blipFill>
            <a:blip r:embed="rId3"/>
            <a:tile tx="0" ty="0" sx="100000" sy="100000" flip="none" algn="tl"/>
          </a:blip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Trapezoid 6"/>
          <p:cNvSpPr/>
          <p:nvPr/>
        </p:nvSpPr>
        <p:spPr>
          <a:xfrm rot="5400000">
            <a:off x="9127067" y="3763432"/>
            <a:ext cx="1286933" cy="1100667"/>
          </a:xfrm>
          <a:prstGeom prst="trapezoid">
            <a:avLst/>
          </a:prstGeom>
          <a:solidFill>
            <a:srgbClr val="C0000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9" name="Picture 8"/>
          <p:cNvPicPr>
            <a:picLocks noChangeAspect="1"/>
          </p:cNvPicPr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5537200" y="4631266"/>
            <a:ext cx="1202420" cy="1799133"/>
          </a:xfrm>
          <a:prstGeom prst="rect">
            <a:avLst/>
          </a:prstGeom>
        </p:spPr>
      </p:pic>
      <p:sp>
        <p:nvSpPr>
          <p:cNvPr id="10" name="Rounded Rectangle 9"/>
          <p:cNvSpPr/>
          <p:nvPr/>
        </p:nvSpPr>
        <p:spPr>
          <a:xfrm>
            <a:off x="7806266" y="3996267"/>
            <a:ext cx="626534" cy="634999"/>
          </a:xfrm>
          <a:prstGeom prst="round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/>
              <a:t>Or</a:t>
            </a:r>
            <a:endParaRPr lang="en-US" dirty="0"/>
          </a:p>
        </p:txBody>
      </p:sp>
      <p:cxnSp>
        <p:nvCxnSpPr>
          <p:cNvPr id="12" name="Straight Arrow Connector 11"/>
          <p:cNvCxnSpPr>
            <a:stCxn id="4" idx="3"/>
            <a:endCxn id="5" idx="0"/>
          </p:cNvCxnSpPr>
          <p:nvPr/>
        </p:nvCxnSpPr>
        <p:spPr>
          <a:xfrm>
            <a:off x="1456268" y="3033485"/>
            <a:ext cx="1219199" cy="0"/>
          </a:xfrm>
          <a:prstGeom prst="straightConnector1">
            <a:avLst/>
          </a:prstGeom>
          <a:ln w="381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" name="Straight Arrow Connector 13"/>
          <p:cNvCxnSpPr>
            <a:stCxn id="5" idx="2"/>
            <a:endCxn id="6" idx="1"/>
          </p:cNvCxnSpPr>
          <p:nvPr/>
        </p:nvCxnSpPr>
        <p:spPr>
          <a:xfrm>
            <a:off x="3708400" y="3033485"/>
            <a:ext cx="1794933" cy="0"/>
          </a:xfrm>
          <a:prstGeom prst="straightConnector1">
            <a:avLst/>
          </a:prstGeom>
          <a:ln w="381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7" name="Straight Arrow Connector 16"/>
          <p:cNvCxnSpPr>
            <a:stCxn id="6" idx="3"/>
            <a:endCxn id="10" idx="1"/>
          </p:cNvCxnSpPr>
          <p:nvPr/>
        </p:nvCxnSpPr>
        <p:spPr>
          <a:xfrm>
            <a:off x="6688666" y="3033485"/>
            <a:ext cx="1117600" cy="1280282"/>
          </a:xfrm>
          <a:prstGeom prst="straightConnector1">
            <a:avLst/>
          </a:prstGeom>
          <a:ln w="381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" name="Straight Arrow Connector 18"/>
          <p:cNvCxnSpPr>
            <a:stCxn id="9" idx="3"/>
            <a:endCxn id="10" idx="1"/>
          </p:cNvCxnSpPr>
          <p:nvPr/>
        </p:nvCxnSpPr>
        <p:spPr>
          <a:xfrm flipV="1">
            <a:off x="6739620" y="4313767"/>
            <a:ext cx="1066646" cy="1217066"/>
          </a:xfrm>
          <a:prstGeom prst="straightConnector1">
            <a:avLst/>
          </a:prstGeom>
          <a:ln w="381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Straight Arrow Connector 20"/>
          <p:cNvCxnSpPr>
            <a:stCxn id="10" idx="3"/>
            <a:endCxn id="7" idx="2"/>
          </p:cNvCxnSpPr>
          <p:nvPr/>
        </p:nvCxnSpPr>
        <p:spPr>
          <a:xfrm flipV="1">
            <a:off x="8432800" y="4313766"/>
            <a:ext cx="787400" cy="1"/>
          </a:xfrm>
          <a:prstGeom prst="straightConnector1">
            <a:avLst/>
          </a:prstGeom>
          <a:ln w="381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3" name="TextBox 22"/>
          <p:cNvSpPr txBox="1"/>
          <p:nvPr/>
        </p:nvSpPr>
        <p:spPr>
          <a:xfrm>
            <a:off x="10803467" y="4129099"/>
            <a:ext cx="138853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mtClean="0"/>
              <a:t>Real/fake?</a:t>
            </a:r>
            <a:endParaRPr lang="en-US"/>
          </a:p>
        </p:txBody>
      </p:sp>
      <p:cxnSp>
        <p:nvCxnSpPr>
          <p:cNvPr id="25" name="Straight Arrow Connector 24"/>
          <p:cNvCxnSpPr>
            <a:stCxn id="7" idx="0"/>
            <a:endCxn id="23" idx="1"/>
          </p:cNvCxnSpPr>
          <p:nvPr/>
        </p:nvCxnSpPr>
        <p:spPr>
          <a:xfrm flipV="1">
            <a:off x="10320867" y="4313765"/>
            <a:ext cx="482600" cy="1"/>
          </a:xfrm>
          <a:prstGeom prst="straightConnector1">
            <a:avLst/>
          </a:prstGeom>
          <a:ln w="381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6" name="TextBox 25"/>
          <p:cNvSpPr txBox="1"/>
          <p:nvPr/>
        </p:nvSpPr>
        <p:spPr>
          <a:xfrm>
            <a:off x="3048000" y="2848819"/>
            <a:ext cx="660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mtClean="0"/>
              <a:t>G</a:t>
            </a:r>
            <a:endParaRPr lang="en-US"/>
          </a:p>
        </p:txBody>
      </p:sp>
      <p:sp>
        <p:nvSpPr>
          <p:cNvPr id="27" name="TextBox 26"/>
          <p:cNvSpPr txBox="1"/>
          <p:nvPr/>
        </p:nvSpPr>
        <p:spPr>
          <a:xfrm>
            <a:off x="9571567" y="4129099"/>
            <a:ext cx="660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>
                <a:solidFill>
                  <a:schemeClr val="bg1"/>
                </a:solidFill>
              </a:rPr>
              <a:t>D</a:t>
            </a:r>
          </a:p>
        </p:txBody>
      </p:sp>
    </p:spTree>
    <p:extLst>
      <p:ext uri="{BB962C8B-B14F-4D97-AF65-F5344CB8AC3E}">
        <p14:creationId xmlns:p14="http://schemas.microsoft.com/office/powerpoint/2010/main" val="131765553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8" grpId="0" animBg="1"/>
    </p:bld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Understanding the visual world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71650" y="1465969"/>
            <a:ext cx="8648700" cy="450074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2597766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Using generative models for image processing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2"/>
          <a:srcRect r="87826" b="40284"/>
          <a:stretch/>
        </p:blipFill>
        <p:spPr>
          <a:xfrm>
            <a:off x="1538568" y="1388532"/>
            <a:ext cx="1621082" cy="5061309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990782" y="2536540"/>
            <a:ext cx="8201218" cy="306744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2582618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Conditional GANs</a:t>
            </a:r>
            <a:endParaRPr lang="en-US" dirty="0"/>
          </a:p>
        </p:txBody>
      </p:sp>
      <p:sp>
        <p:nvSpPr>
          <p:cNvPr id="8" name="Trapezoid 7"/>
          <p:cNvSpPr/>
          <p:nvPr/>
        </p:nvSpPr>
        <p:spPr>
          <a:xfrm rot="16200000">
            <a:off x="2675467" y="2517019"/>
            <a:ext cx="1032933" cy="1032933"/>
          </a:xfrm>
          <a:prstGeom prst="trapezoid">
            <a:avLst/>
          </a:prstGeom>
          <a:solidFill>
            <a:srgbClr val="FFFF0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9" name="Rectangle 8"/>
          <p:cNvSpPr/>
          <p:nvPr/>
        </p:nvSpPr>
        <p:spPr>
          <a:xfrm>
            <a:off x="5503333" y="2448680"/>
            <a:ext cx="1185333" cy="1169610"/>
          </a:xfrm>
          <a:prstGeom prst="rect">
            <a:avLst/>
          </a:prstGeom>
          <a:blipFill>
            <a:blip r:embed="rId2"/>
            <a:tile tx="0" ty="0" sx="100000" sy="100000" flip="none" algn="tl"/>
          </a:blip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Trapezoid 9"/>
          <p:cNvSpPr/>
          <p:nvPr/>
        </p:nvSpPr>
        <p:spPr>
          <a:xfrm rot="5400000">
            <a:off x="9127067" y="3763432"/>
            <a:ext cx="1286933" cy="1100667"/>
          </a:xfrm>
          <a:prstGeom prst="trapezoid">
            <a:avLst/>
          </a:prstGeom>
          <a:solidFill>
            <a:srgbClr val="C0000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1" name="Picture 10"/>
          <p:cNvPicPr>
            <a:picLocks noChangeAspect="1"/>
          </p:cNvPicPr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5537200" y="4631266"/>
            <a:ext cx="1202420" cy="1799133"/>
          </a:xfrm>
          <a:prstGeom prst="rect">
            <a:avLst/>
          </a:prstGeom>
        </p:spPr>
      </p:pic>
      <p:sp>
        <p:nvSpPr>
          <p:cNvPr id="12" name="Rounded Rectangle 11"/>
          <p:cNvSpPr/>
          <p:nvPr/>
        </p:nvSpPr>
        <p:spPr>
          <a:xfrm>
            <a:off x="7806266" y="3996267"/>
            <a:ext cx="626534" cy="634999"/>
          </a:xfrm>
          <a:prstGeom prst="round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/>
              <a:t>Or</a:t>
            </a:r>
            <a:endParaRPr lang="en-US" dirty="0"/>
          </a:p>
        </p:txBody>
      </p:sp>
      <p:cxnSp>
        <p:nvCxnSpPr>
          <p:cNvPr id="13" name="Straight Arrow Connector 12"/>
          <p:cNvCxnSpPr>
            <a:endCxn id="8" idx="0"/>
          </p:cNvCxnSpPr>
          <p:nvPr/>
        </p:nvCxnSpPr>
        <p:spPr>
          <a:xfrm>
            <a:off x="1456268" y="3033485"/>
            <a:ext cx="1219199" cy="0"/>
          </a:xfrm>
          <a:prstGeom prst="straightConnector1">
            <a:avLst/>
          </a:prstGeom>
          <a:ln w="381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" name="Straight Arrow Connector 13"/>
          <p:cNvCxnSpPr>
            <a:stCxn id="8" idx="2"/>
            <a:endCxn id="9" idx="1"/>
          </p:cNvCxnSpPr>
          <p:nvPr/>
        </p:nvCxnSpPr>
        <p:spPr>
          <a:xfrm>
            <a:off x="3708400" y="3033485"/>
            <a:ext cx="1794933" cy="0"/>
          </a:xfrm>
          <a:prstGeom prst="straightConnector1">
            <a:avLst/>
          </a:prstGeom>
          <a:ln w="381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" name="Straight Arrow Connector 14"/>
          <p:cNvCxnSpPr>
            <a:stCxn id="9" idx="3"/>
            <a:endCxn id="13" idx="1"/>
          </p:cNvCxnSpPr>
          <p:nvPr/>
        </p:nvCxnSpPr>
        <p:spPr>
          <a:xfrm>
            <a:off x="6688666" y="3033485"/>
            <a:ext cx="1117600" cy="1280282"/>
          </a:xfrm>
          <a:prstGeom prst="straightConnector1">
            <a:avLst/>
          </a:prstGeom>
          <a:ln w="381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6" name="Straight Arrow Connector 15"/>
          <p:cNvCxnSpPr>
            <a:stCxn id="12" idx="3"/>
            <a:endCxn id="13" idx="1"/>
          </p:cNvCxnSpPr>
          <p:nvPr/>
        </p:nvCxnSpPr>
        <p:spPr>
          <a:xfrm flipV="1">
            <a:off x="6739620" y="4313767"/>
            <a:ext cx="1066646" cy="1217066"/>
          </a:xfrm>
          <a:prstGeom prst="straightConnector1">
            <a:avLst/>
          </a:prstGeom>
          <a:ln w="381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7" name="Straight Arrow Connector 16"/>
          <p:cNvCxnSpPr>
            <a:stCxn id="13" idx="3"/>
            <a:endCxn id="10" idx="2"/>
          </p:cNvCxnSpPr>
          <p:nvPr/>
        </p:nvCxnSpPr>
        <p:spPr>
          <a:xfrm flipV="1">
            <a:off x="8432800" y="4313766"/>
            <a:ext cx="787400" cy="1"/>
          </a:xfrm>
          <a:prstGeom prst="straightConnector1">
            <a:avLst/>
          </a:prstGeom>
          <a:ln w="381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8" name="TextBox 17"/>
          <p:cNvSpPr txBox="1"/>
          <p:nvPr/>
        </p:nvSpPr>
        <p:spPr>
          <a:xfrm>
            <a:off x="10803467" y="4129099"/>
            <a:ext cx="138853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mtClean="0"/>
              <a:t>Real/fake?</a:t>
            </a:r>
            <a:endParaRPr lang="en-US"/>
          </a:p>
        </p:txBody>
      </p:sp>
      <p:cxnSp>
        <p:nvCxnSpPr>
          <p:cNvPr id="19" name="Straight Arrow Connector 18"/>
          <p:cNvCxnSpPr>
            <a:stCxn id="10" idx="0"/>
          </p:cNvCxnSpPr>
          <p:nvPr/>
        </p:nvCxnSpPr>
        <p:spPr>
          <a:xfrm flipV="1">
            <a:off x="10320867" y="4313765"/>
            <a:ext cx="482600" cy="1"/>
          </a:xfrm>
          <a:prstGeom prst="straightConnector1">
            <a:avLst/>
          </a:prstGeom>
          <a:ln w="381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0" name="TextBox 19"/>
          <p:cNvSpPr txBox="1"/>
          <p:nvPr/>
        </p:nvSpPr>
        <p:spPr>
          <a:xfrm>
            <a:off x="3048000" y="2848819"/>
            <a:ext cx="660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mtClean="0"/>
              <a:t>G</a:t>
            </a:r>
            <a:endParaRPr lang="en-US"/>
          </a:p>
        </p:txBody>
      </p:sp>
      <p:sp>
        <p:nvSpPr>
          <p:cNvPr id="21" name="TextBox 20"/>
          <p:cNvSpPr txBox="1"/>
          <p:nvPr/>
        </p:nvSpPr>
        <p:spPr>
          <a:xfrm>
            <a:off x="9571567" y="4129099"/>
            <a:ext cx="660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>
                <a:solidFill>
                  <a:schemeClr val="bg1"/>
                </a:solidFill>
              </a:rPr>
              <a:t>D</a:t>
            </a:r>
          </a:p>
        </p:txBody>
      </p:sp>
      <p:sp>
        <p:nvSpPr>
          <p:cNvPr id="22" name="Rectangle 21"/>
          <p:cNvSpPr/>
          <p:nvPr/>
        </p:nvSpPr>
        <p:spPr>
          <a:xfrm>
            <a:off x="254002" y="2416840"/>
            <a:ext cx="1185333" cy="1169610"/>
          </a:xfrm>
          <a:prstGeom prst="rect">
            <a:avLst/>
          </a:prstGeom>
          <a:blipFill>
            <a:blip r:embed="rId2"/>
            <a:tile tx="0" ty="0" sx="100000" sy="100000" flip="none" algn="tl"/>
          </a:blip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3" name="Rectangle 22"/>
          <p:cNvSpPr/>
          <p:nvPr/>
        </p:nvSpPr>
        <p:spPr>
          <a:xfrm>
            <a:off x="508000" y="2675466"/>
            <a:ext cx="694267" cy="677333"/>
          </a:xfrm>
          <a:prstGeom prst="rect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4" name="Rectangle 23"/>
          <p:cNvSpPr/>
          <p:nvPr/>
        </p:nvSpPr>
        <p:spPr>
          <a:xfrm>
            <a:off x="766233" y="3922485"/>
            <a:ext cx="177800" cy="1306286"/>
          </a:xfrm>
          <a:prstGeom prst="rect">
            <a:avLst/>
          </a:prstGeom>
          <a:blipFill>
            <a:blip r:embed="rId4"/>
            <a:tile tx="0" ty="0" sx="100000" sy="100000" flip="none" algn="tl"/>
          </a:blip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26" name="Straight Arrow Connector 25"/>
          <p:cNvCxnSpPr>
            <a:stCxn id="24" idx="3"/>
            <a:endCxn id="8" idx="0"/>
          </p:cNvCxnSpPr>
          <p:nvPr/>
        </p:nvCxnSpPr>
        <p:spPr>
          <a:xfrm flipV="1">
            <a:off x="944033" y="3033485"/>
            <a:ext cx="1731434" cy="1542143"/>
          </a:xfrm>
          <a:prstGeom prst="straightConnector1">
            <a:avLst/>
          </a:prstGeom>
          <a:ln w="381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89204024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Conditional GANs for image processing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2"/>
          <a:srcRect r="26290" b="40264"/>
          <a:stretch/>
        </p:blipFill>
        <p:spPr>
          <a:xfrm>
            <a:off x="1109134" y="1377161"/>
            <a:ext cx="9304867" cy="4799802"/>
          </a:xfrm>
          <a:prstGeom prst="rect">
            <a:avLst/>
          </a:prstGeom>
        </p:spPr>
      </p:pic>
      <p:sp>
        <p:nvSpPr>
          <p:cNvPr id="5" name="TextBox 4"/>
          <p:cNvSpPr txBox="1"/>
          <p:nvPr/>
        </p:nvSpPr>
        <p:spPr>
          <a:xfrm>
            <a:off x="0" y="6176963"/>
            <a:ext cx="121920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Context Encoders: Feature Learning by </a:t>
            </a:r>
            <a:r>
              <a:rPr lang="en-US" dirty="0" err="1" smtClean="0"/>
              <a:t>Inpainting</a:t>
            </a:r>
            <a:r>
              <a:rPr lang="en-US" dirty="0" smtClean="0"/>
              <a:t>. Deepak Pathak, Philipp </a:t>
            </a:r>
            <a:r>
              <a:rPr lang="en-US" dirty="0" err="1" smtClean="0"/>
              <a:t>Krahenbuhl</a:t>
            </a:r>
            <a:r>
              <a:rPr lang="en-US" dirty="0"/>
              <a:t>,</a:t>
            </a:r>
            <a:r>
              <a:rPr lang="en-US" dirty="0" smtClean="0"/>
              <a:t> Jeff Donahue, Trevor Darrell, Alexei A. </a:t>
            </a:r>
            <a:r>
              <a:rPr lang="en-US" dirty="0" err="1" smtClean="0"/>
              <a:t>Efros</a:t>
            </a:r>
            <a:r>
              <a:rPr lang="en-US" dirty="0" smtClean="0"/>
              <a:t>. In </a:t>
            </a:r>
            <a:r>
              <a:rPr lang="en-US" i="1" dirty="0" smtClean="0"/>
              <a:t>CVPR, </a:t>
            </a:r>
            <a:r>
              <a:rPr lang="en-US" dirty="0" smtClean="0"/>
              <a:t>2016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7399965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Conditional generation of images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954866" y="1337733"/>
            <a:ext cx="5727700" cy="5232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3094262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Conditional generation of images</a:t>
            </a:r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95400" y="2628899"/>
            <a:ext cx="10058400" cy="2646413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0" y="5960533"/>
            <a:ext cx="121920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Generative Adversarial Text to Image Synthesis. </a:t>
            </a:r>
            <a:r>
              <a:rPr lang="en-US" dirty="0"/>
              <a:t>Scott Reed, </a:t>
            </a:r>
            <a:r>
              <a:rPr lang="en-US" dirty="0" err="1"/>
              <a:t>Zeynep</a:t>
            </a:r>
            <a:r>
              <a:rPr lang="en-US" dirty="0"/>
              <a:t> </a:t>
            </a:r>
            <a:r>
              <a:rPr lang="en-US" dirty="0" err="1"/>
              <a:t>Akata</a:t>
            </a:r>
            <a:r>
              <a:rPr lang="en-US" dirty="0"/>
              <a:t>, </a:t>
            </a:r>
            <a:r>
              <a:rPr lang="en-US" dirty="0" err="1"/>
              <a:t>Xinchen</a:t>
            </a:r>
            <a:r>
              <a:rPr lang="en-US" dirty="0"/>
              <a:t> Yan, </a:t>
            </a:r>
            <a:r>
              <a:rPr lang="en-US" dirty="0" err="1"/>
              <a:t>Lajanugen</a:t>
            </a:r>
            <a:r>
              <a:rPr lang="en-US" dirty="0"/>
              <a:t> </a:t>
            </a:r>
            <a:r>
              <a:rPr lang="en-US" dirty="0" err="1"/>
              <a:t>Logeswaran</a:t>
            </a:r>
            <a:r>
              <a:rPr lang="en-US" dirty="0"/>
              <a:t>, </a:t>
            </a:r>
            <a:r>
              <a:rPr lang="en-US" dirty="0" err="1"/>
              <a:t>Bernt</a:t>
            </a:r>
            <a:r>
              <a:rPr lang="en-US" dirty="0"/>
              <a:t> Schiele, </a:t>
            </a:r>
            <a:r>
              <a:rPr lang="en-US" dirty="0" err="1"/>
              <a:t>Honglak</a:t>
            </a:r>
            <a:r>
              <a:rPr lang="en-US" dirty="0"/>
              <a:t> </a:t>
            </a:r>
            <a:r>
              <a:rPr lang="en-US" dirty="0" smtClean="0"/>
              <a:t>Lee. In </a:t>
            </a:r>
            <a:r>
              <a:rPr lang="en-US" i="1" dirty="0" smtClean="0"/>
              <a:t>ICML, </a:t>
            </a:r>
            <a:r>
              <a:rPr lang="en-US" dirty="0" smtClean="0"/>
              <a:t>2016.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6875241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Conditional generation of images</a:t>
            </a:r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66800" y="4080933"/>
            <a:ext cx="10058400" cy="1379780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66800" y="2391834"/>
            <a:ext cx="10058400" cy="131242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8911252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Conditional generation of images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95400" y="2480733"/>
            <a:ext cx="10058400" cy="2834728"/>
          </a:xfrm>
          <a:prstGeom prst="rect">
            <a:avLst/>
          </a:prstGeom>
        </p:spPr>
      </p:pic>
      <p:sp>
        <p:nvSpPr>
          <p:cNvPr id="5" name="TextBox 4"/>
          <p:cNvSpPr txBox="1"/>
          <p:nvPr/>
        </p:nvSpPr>
        <p:spPr>
          <a:xfrm>
            <a:off x="0" y="6105506"/>
            <a:ext cx="121920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Learning What and Where to Draw. </a:t>
            </a:r>
            <a:r>
              <a:rPr lang="en-US" dirty="0"/>
              <a:t>Scott Reed, </a:t>
            </a:r>
            <a:r>
              <a:rPr lang="en-US" dirty="0" err="1"/>
              <a:t>Zeynep</a:t>
            </a:r>
            <a:r>
              <a:rPr lang="en-US" dirty="0"/>
              <a:t> </a:t>
            </a:r>
            <a:r>
              <a:rPr lang="en-US" dirty="0" err="1"/>
              <a:t>Akata</a:t>
            </a:r>
            <a:r>
              <a:rPr lang="en-US" dirty="0"/>
              <a:t>, Santosh Mohan, Samuel </a:t>
            </a:r>
            <a:r>
              <a:rPr lang="en-US" dirty="0" err="1"/>
              <a:t>Tenka</a:t>
            </a:r>
            <a:r>
              <a:rPr lang="en-US" dirty="0"/>
              <a:t>, </a:t>
            </a:r>
            <a:r>
              <a:rPr lang="en-US" dirty="0" err="1"/>
              <a:t>Bernt</a:t>
            </a:r>
            <a:r>
              <a:rPr lang="en-US" dirty="0"/>
              <a:t> Schiele, </a:t>
            </a:r>
            <a:r>
              <a:rPr lang="en-US" dirty="0" err="1"/>
              <a:t>Honglak</a:t>
            </a:r>
            <a:r>
              <a:rPr lang="en-US" dirty="0"/>
              <a:t> </a:t>
            </a:r>
            <a:r>
              <a:rPr lang="en-US" dirty="0" smtClean="0"/>
              <a:t>Lee. In </a:t>
            </a:r>
            <a:r>
              <a:rPr lang="en-US" i="1" dirty="0" smtClean="0"/>
              <a:t>NIPS, </a:t>
            </a:r>
            <a:r>
              <a:rPr lang="en-US" dirty="0" smtClean="0"/>
              <a:t>2016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5726955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Conditional generation of images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55700" y="2667000"/>
            <a:ext cx="9867900" cy="1524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6290734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Beyond generation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1488062"/>
            <a:ext cx="12192000" cy="4491476"/>
          </a:xfrm>
          <a:prstGeom prst="rect">
            <a:avLst/>
          </a:prstGeom>
        </p:spPr>
      </p:pic>
      <p:sp>
        <p:nvSpPr>
          <p:cNvPr id="5" name="TextBox 4"/>
          <p:cNvSpPr txBox="1"/>
          <p:nvPr/>
        </p:nvSpPr>
        <p:spPr>
          <a:xfrm>
            <a:off x="0" y="6488668"/>
            <a:ext cx="121920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Image-to-Image Translation with Conditional Adversarial </a:t>
            </a:r>
            <a:r>
              <a:rPr lang="en-US" dirty="0" smtClean="0"/>
              <a:t>Nets. Phillip Isola, Jun-Yan Zhu, </a:t>
            </a:r>
            <a:r>
              <a:rPr lang="en-US" dirty="0" err="1" smtClean="0"/>
              <a:t>Tinghui</a:t>
            </a:r>
            <a:r>
              <a:rPr lang="en-US" dirty="0" smtClean="0"/>
              <a:t> Zhou, Alexei </a:t>
            </a:r>
            <a:r>
              <a:rPr lang="en-US" dirty="0" err="1" smtClean="0"/>
              <a:t>Efros</a:t>
            </a:r>
            <a:r>
              <a:rPr lang="en-US" dirty="0" smtClean="0"/>
              <a:t>. In </a:t>
            </a:r>
            <a:r>
              <a:rPr lang="en-US" i="1" dirty="0" smtClean="0"/>
              <a:t>CVPR, </a:t>
            </a:r>
            <a:r>
              <a:rPr lang="en-US" dirty="0" smtClean="0"/>
              <a:t>2017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4918895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Beyond generation</a:t>
            </a:r>
            <a:endParaRPr lang="en-US" dirty="0"/>
          </a:p>
        </p:txBody>
      </p:sp>
      <p:sp>
        <p:nvSpPr>
          <p:cNvPr id="5" name="Content Placeholder 4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No noise</a:t>
            </a:r>
          </a:p>
          <a:p>
            <a:r>
              <a:rPr lang="en-US" i="1" dirty="0" smtClean="0"/>
              <a:t>No sampling</a:t>
            </a:r>
          </a:p>
          <a:p>
            <a:r>
              <a:rPr lang="en-US" dirty="0" smtClean="0"/>
              <a:t>Generator is deterministic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096000" y="1418166"/>
            <a:ext cx="5611436" cy="479636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3485559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Adversaries as priors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38200" y="1825625"/>
            <a:ext cx="10515600" cy="1594908"/>
          </a:xfrm>
        </p:spPr>
        <p:txBody>
          <a:bodyPr/>
          <a:lstStyle/>
          <a:p>
            <a:r>
              <a:rPr lang="en-US" dirty="0" smtClean="0"/>
              <a:t>y* = </a:t>
            </a:r>
            <a:r>
              <a:rPr lang="en-US" dirty="0" err="1" smtClean="0"/>
              <a:t>arg</a:t>
            </a:r>
            <a:r>
              <a:rPr lang="en-US" dirty="0" smtClean="0"/>
              <a:t> min </a:t>
            </a:r>
            <a:r>
              <a:rPr lang="en-US" dirty="0" err="1" smtClean="0"/>
              <a:t>E</a:t>
            </a:r>
            <a:r>
              <a:rPr lang="en-US" baseline="-25000" dirty="0" err="1" smtClean="0"/>
              <a:t>data</a:t>
            </a:r>
            <a:r>
              <a:rPr lang="en-US" dirty="0" smtClean="0"/>
              <a:t>(y, x) + </a:t>
            </a:r>
            <a:r>
              <a:rPr lang="en-US" dirty="0" err="1" smtClean="0"/>
              <a:t>E</a:t>
            </a:r>
            <a:r>
              <a:rPr lang="en-US" baseline="-25000" dirty="0" err="1" smtClean="0"/>
              <a:t>prior</a:t>
            </a:r>
            <a:r>
              <a:rPr lang="en-US" dirty="0" smtClean="0"/>
              <a:t>(y, x)</a:t>
            </a:r>
          </a:p>
          <a:p>
            <a:r>
              <a:rPr lang="en-US" dirty="0" err="1" smtClean="0"/>
              <a:t>E</a:t>
            </a:r>
            <a:r>
              <a:rPr lang="en-US" baseline="-25000" dirty="0" err="1" smtClean="0"/>
              <a:t>prior</a:t>
            </a:r>
            <a:r>
              <a:rPr lang="en-US" dirty="0" smtClean="0"/>
              <a:t>(y, x) hard to define</a:t>
            </a:r>
          </a:p>
          <a:p>
            <a:r>
              <a:rPr lang="en-US" dirty="0" smtClean="0"/>
              <a:t>Idea: use adversary! 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723216" y="3420533"/>
            <a:ext cx="4745567" cy="91506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8463360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Adversaries as priors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10733" y="1690688"/>
            <a:ext cx="9028739" cy="4246033"/>
          </a:xfrm>
          <a:prstGeom prst="rect">
            <a:avLst/>
          </a:prstGeom>
        </p:spPr>
      </p:pic>
      <p:sp>
        <p:nvSpPr>
          <p:cNvPr id="5" name="Rectangle 4"/>
          <p:cNvSpPr/>
          <p:nvPr/>
        </p:nvSpPr>
        <p:spPr>
          <a:xfrm>
            <a:off x="0" y="6139934"/>
            <a:ext cx="121920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Semantic Segmentation using Adversarial Networks. Pauline Luc, Camille </a:t>
            </a:r>
            <a:r>
              <a:rPr lang="en-US" dirty="0" err="1" smtClean="0"/>
              <a:t>Couprie</a:t>
            </a:r>
            <a:r>
              <a:rPr lang="en-US" dirty="0" smtClean="0"/>
              <a:t>, </a:t>
            </a:r>
            <a:r>
              <a:rPr lang="en-US" dirty="0" err="1" smtClean="0"/>
              <a:t>Soumith</a:t>
            </a:r>
            <a:r>
              <a:rPr lang="en-US" dirty="0" smtClean="0"/>
              <a:t> </a:t>
            </a:r>
            <a:r>
              <a:rPr lang="en-US" dirty="0" err="1" smtClean="0"/>
              <a:t>Chintala</a:t>
            </a:r>
            <a:r>
              <a:rPr lang="en-US" dirty="0" smtClean="0"/>
              <a:t>, </a:t>
            </a:r>
            <a:r>
              <a:rPr lang="en-US" dirty="0" err="1" smtClean="0"/>
              <a:t>Jakob</a:t>
            </a:r>
            <a:r>
              <a:rPr lang="en-US" dirty="0" smtClean="0"/>
              <a:t> Verbeek. In </a:t>
            </a:r>
            <a:r>
              <a:rPr lang="en-US" i="1" dirty="0" smtClean="0"/>
              <a:t>NIPS Workshops, </a:t>
            </a:r>
            <a:r>
              <a:rPr lang="en-US" dirty="0" smtClean="0"/>
              <a:t>2016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4157493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Adversaries as priors</a:t>
            </a:r>
            <a:endParaRPr lang="en-US" dirty="0"/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148238" y="1816099"/>
            <a:ext cx="5895523" cy="141816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5021023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Adversaries as a difference between distributions</a:t>
            </a:r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90600" y="2520950"/>
            <a:ext cx="3822700" cy="2120900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223654" y="1934845"/>
            <a:ext cx="3342746" cy="2989785"/>
          </a:xfrm>
          <a:prstGeom prst="rect">
            <a:avLst/>
          </a:prstGeom>
        </p:spPr>
      </p:pic>
      <p:sp>
        <p:nvSpPr>
          <p:cNvPr id="7" name="TextBox 6"/>
          <p:cNvSpPr txBox="1"/>
          <p:nvPr/>
        </p:nvSpPr>
        <p:spPr>
          <a:xfrm>
            <a:off x="1388533" y="5757333"/>
            <a:ext cx="30988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600" dirty="0" smtClean="0"/>
              <a:t>Cat</a:t>
            </a:r>
            <a:endParaRPr lang="en-US" sz="3600" dirty="0"/>
          </a:p>
        </p:txBody>
      </p:sp>
      <p:sp>
        <p:nvSpPr>
          <p:cNvPr id="8" name="Down Arrow 7"/>
          <p:cNvSpPr/>
          <p:nvPr/>
        </p:nvSpPr>
        <p:spPr>
          <a:xfrm>
            <a:off x="2709333" y="4859867"/>
            <a:ext cx="423334" cy="897466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Down Arrow 8"/>
          <p:cNvSpPr/>
          <p:nvPr/>
        </p:nvSpPr>
        <p:spPr>
          <a:xfrm>
            <a:off x="8144933" y="4983897"/>
            <a:ext cx="423334" cy="832703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TextBox 9"/>
          <p:cNvSpPr txBox="1"/>
          <p:nvPr/>
        </p:nvSpPr>
        <p:spPr>
          <a:xfrm>
            <a:off x="8178800" y="5818889"/>
            <a:ext cx="423334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 smtClean="0"/>
              <a:t>?</a:t>
            </a:r>
            <a:endParaRPr lang="en-US" sz="3200" dirty="0"/>
          </a:p>
        </p:txBody>
      </p:sp>
    </p:spTree>
    <p:extLst>
      <p:ext uri="{BB962C8B-B14F-4D97-AF65-F5344CB8AC3E}">
        <p14:creationId xmlns:p14="http://schemas.microsoft.com/office/powerpoint/2010/main" val="67421423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Adversaries as a difference between distributions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56733" y="2048932"/>
            <a:ext cx="3177953" cy="1763183"/>
          </a:xfrm>
          <a:prstGeom prst="rect">
            <a:avLst/>
          </a:prstGeom>
        </p:spPr>
      </p:pic>
      <p:sp>
        <p:nvSpPr>
          <p:cNvPr id="5" name="Trapezoid 4"/>
          <p:cNvSpPr/>
          <p:nvPr/>
        </p:nvSpPr>
        <p:spPr>
          <a:xfrm rot="5400000">
            <a:off x="5283200" y="2218267"/>
            <a:ext cx="1540933" cy="1337733"/>
          </a:xfrm>
          <a:prstGeom prst="trapezoid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Right Arrow 5"/>
          <p:cNvSpPr/>
          <p:nvPr/>
        </p:nvSpPr>
        <p:spPr>
          <a:xfrm>
            <a:off x="4419600" y="2641600"/>
            <a:ext cx="762000" cy="440267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Right Arrow 6"/>
          <p:cNvSpPr/>
          <p:nvPr/>
        </p:nvSpPr>
        <p:spPr>
          <a:xfrm>
            <a:off x="6925733" y="2666999"/>
            <a:ext cx="762000" cy="440267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Rectangle 7"/>
          <p:cNvSpPr/>
          <p:nvPr/>
        </p:nvSpPr>
        <p:spPr>
          <a:xfrm>
            <a:off x="7972647" y="2252133"/>
            <a:ext cx="375486" cy="1134534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9" name="Picture 8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56733" y="4106965"/>
            <a:ext cx="2802467" cy="2506554"/>
          </a:xfrm>
          <a:prstGeom prst="rect">
            <a:avLst/>
          </a:prstGeom>
        </p:spPr>
      </p:pic>
      <p:sp>
        <p:nvSpPr>
          <p:cNvPr id="10" name="Right Arrow 9"/>
          <p:cNvSpPr/>
          <p:nvPr/>
        </p:nvSpPr>
        <p:spPr>
          <a:xfrm>
            <a:off x="4419600" y="4987709"/>
            <a:ext cx="762000" cy="440267"/>
          </a:xfrm>
          <a:prstGeom prst="rightArrow">
            <a:avLst/>
          </a:prstGeom>
          <a:solidFill>
            <a:srgbClr val="C0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Trapezoid 10"/>
          <p:cNvSpPr/>
          <p:nvPr/>
        </p:nvSpPr>
        <p:spPr>
          <a:xfrm rot="5400000">
            <a:off x="5325533" y="4538975"/>
            <a:ext cx="1540933" cy="1337733"/>
          </a:xfrm>
          <a:prstGeom prst="trapezoid">
            <a:avLst/>
          </a:prstGeom>
          <a:solidFill>
            <a:srgbClr val="C0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Right Arrow 11"/>
          <p:cNvSpPr/>
          <p:nvPr/>
        </p:nvSpPr>
        <p:spPr>
          <a:xfrm>
            <a:off x="7010399" y="4929284"/>
            <a:ext cx="762000" cy="440267"/>
          </a:xfrm>
          <a:prstGeom prst="rightArrow">
            <a:avLst/>
          </a:prstGeom>
          <a:solidFill>
            <a:srgbClr val="C0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1197307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0" presetClass="path" presetSubtype="0" accel="50000" decel="5000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8.33333E-7 -1.11111E-6 L 0.00156 0.34699 " pathEditMode="relative" rAng="0" ptsTypes="AA">
                                      <p:cBhvr>
                                        <p:cTn id="14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78" y="17338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 animBg="1"/>
      <p:bldP spid="10" grpId="0" animBg="1"/>
      <p:bldP spid="11" grpId="0" animBg="1"/>
      <p:bldP spid="12" grpId="0" animBg="1"/>
    </p:bldLst>
  </p:timing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Adversaries as a difference between distributions</a:t>
            </a:r>
            <a:endParaRPr lang="en-US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1443" y="2150533"/>
            <a:ext cx="11002357" cy="296051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7808169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Learning mappings without labels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idx="1"/>
          </p:nvPr>
        </p:nvSpPr>
        <p:spPr>
          <a:xfrm>
            <a:off x="838200" y="1825625"/>
            <a:ext cx="10515600" cy="1713442"/>
          </a:xfrm>
        </p:spPr>
        <p:txBody>
          <a:bodyPr>
            <a:normAutofit fontScale="92500" lnSpcReduction="20000"/>
          </a:bodyPr>
          <a:lstStyle/>
          <a:p>
            <a:r>
              <a:rPr lang="en-US" dirty="0" smtClean="0"/>
              <a:t>Want to learn a mapping f: x --&gt; y</a:t>
            </a:r>
          </a:p>
          <a:p>
            <a:r>
              <a:rPr lang="en-US" dirty="0" smtClean="0"/>
              <a:t>Supervised learning: have x, y pairs</a:t>
            </a:r>
          </a:p>
          <a:p>
            <a:r>
              <a:rPr lang="en-US" dirty="0" smtClean="0"/>
              <a:t>What if no pairs?</a:t>
            </a:r>
          </a:p>
          <a:p>
            <a:r>
              <a:rPr lang="en-US" dirty="0" smtClean="0"/>
              <a:t>Match </a:t>
            </a:r>
            <a:r>
              <a:rPr lang="en-US" i="1" dirty="0" smtClean="0"/>
              <a:t>Distribution over f(x) </a:t>
            </a:r>
            <a:r>
              <a:rPr lang="en-US" dirty="0" smtClean="0"/>
              <a:t>with </a:t>
            </a:r>
            <a:r>
              <a:rPr lang="en-US" i="1" dirty="0" smtClean="0"/>
              <a:t>Distribution over y</a:t>
            </a:r>
            <a:endParaRPr lang="en-US" dirty="0"/>
          </a:p>
        </p:txBody>
      </p:sp>
      <p:sp>
        <p:nvSpPr>
          <p:cNvPr id="5" name="Oval 4"/>
          <p:cNvSpPr/>
          <p:nvPr/>
        </p:nvSpPr>
        <p:spPr>
          <a:xfrm>
            <a:off x="2963333" y="4250267"/>
            <a:ext cx="186267" cy="186266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Oval 5"/>
          <p:cNvSpPr/>
          <p:nvPr/>
        </p:nvSpPr>
        <p:spPr>
          <a:xfrm>
            <a:off x="2540000" y="5147733"/>
            <a:ext cx="186267" cy="186266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Oval 6"/>
          <p:cNvSpPr/>
          <p:nvPr/>
        </p:nvSpPr>
        <p:spPr>
          <a:xfrm>
            <a:off x="1930400" y="4436533"/>
            <a:ext cx="186267" cy="186266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Oval 7"/>
          <p:cNvSpPr/>
          <p:nvPr/>
        </p:nvSpPr>
        <p:spPr>
          <a:xfrm>
            <a:off x="2726267" y="4699001"/>
            <a:ext cx="186267" cy="186266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Oval 8"/>
          <p:cNvSpPr/>
          <p:nvPr/>
        </p:nvSpPr>
        <p:spPr>
          <a:xfrm>
            <a:off x="2988732" y="6045201"/>
            <a:ext cx="186267" cy="186266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Oval 9"/>
          <p:cNvSpPr/>
          <p:nvPr/>
        </p:nvSpPr>
        <p:spPr>
          <a:xfrm>
            <a:off x="3208866" y="5122333"/>
            <a:ext cx="186267" cy="186266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Oval 10"/>
          <p:cNvSpPr/>
          <p:nvPr/>
        </p:nvSpPr>
        <p:spPr>
          <a:xfrm>
            <a:off x="2057401" y="5333999"/>
            <a:ext cx="186267" cy="186266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Oval 11"/>
          <p:cNvSpPr/>
          <p:nvPr/>
        </p:nvSpPr>
        <p:spPr>
          <a:xfrm>
            <a:off x="8127996" y="4842934"/>
            <a:ext cx="186267" cy="186266"/>
          </a:xfrm>
          <a:prstGeom prst="ellipse">
            <a:avLst/>
          </a:prstGeom>
          <a:solidFill>
            <a:srgbClr val="C00000"/>
          </a:solidFill>
          <a:ln>
            <a:solidFill>
              <a:srgbClr val="C0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" name="Oval 12"/>
          <p:cNvSpPr/>
          <p:nvPr/>
        </p:nvSpPr>
        <p:spPr>
          <a:xfrm>
            <a:off x="6832590" y="4800605"/>
            <a:ext cx="186267" cy="186266"/>
          </a:xfrm>
          <a:prstGeom prst="ellipse">
            <a:avLst/>
          </a:prstGeom>
          <a:solidFill>
            <a:srgbClr val="C00000"/>
          </a:solidFill>
          <a:ln>
            <a:solidFill>
              <a:srgbClr val="C0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" name="Oval 13"/>
          <p:cNvSpPr/>
          <p:nvPr/>
        </p:nvSpPr>
        <p:spPr>
          <a:xfrm>
            <a:off x="6096000" y="4648203"/>
            <a:ext cx="186267" cy="186266"/>
          </a:xfrm>
          <a:prstGeom prst="ellipse">
            <a:avLst/>
          </a:prstGeom>
          <a:solidFill>
            <a:srgbClr val="C00000"/>
          </a:solidFill>
          <a:ln>
            <a:solidFill>
              <a:srgbClr val="C0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" name="Oval 14"/>
          <p:cNvSpPr/>
          <p:nvPr/>
        </p:nvSpPr>
        <p:spPr>
          <a:xfrm>
            <a:off x="7120460" y="5240872"/>
            <a:ext cx="186267" cy="186266"/>
          </a:xfrm>
          <a:prstGeom prst="ellipse">
            <a:avLst/>
          </a:prstGeom>
          <a:solidFill>
            <a:srgbClr val="C00000"/>
          </a:solidFill>
          <a:ln>
            <a:solidFill>
              <a:srgbClr val="C0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" name="Oval 15"/>
          <p:cNvSpPr/>
          <p:nvPr/>
        </p:nvSpPr>
        <p:spPr>
          <a:xfrm>
            <a:off x="6062121" y="6231468"/>
            <a:ext cx="186267" cy="186266"/>
          </a:xfrm>
          <a:prstGeom prst="ellipse">
            <a:avLst/>
          </a:prstGeom>
          <a:solidFill>
            <a:srgbClr val="C00000"/>
          </a:solidFill>
          <a:ln>
            <a:solidFill>
              <a:srgbClr val="C0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7" name="Oval 16"/>
          <p:cNvSpPr/>
          <p:nvPr/>
        </p:nvSpPr>
        <p:spPr>
          <a:xfrm>
            <a:off x="7408330" y="4572006"/>
            <a:ext cx="186267" cy="186266"/>
          </a:xfrm>
          <a:prstGeom prst="ellipse">
            <a:avLst/>
          </a:prstGeom>
          <a:solidFill>
            <a:srgbClr val="C00000"/>
          </a:solidFill>
          <a:ln>
            <a:solidFill>
              <a:srgbClr val="C0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8" name="Oval 17"/>
          <p:cNvSpPr/>
          <p:nvPr/>
        </p:nvSpPr>
        <p:spPr>
          <a:xfrm>
            <a:off x="6036731" y="5232404"/>
            <a:ext cx="186267" cy="186266"/>
          </a:xfrm>
          <a:prstGeom prst="ellipse">
            <a:avLst/>
          </a:prstGeom>
          <a:solidFill>
            <a:srgbClr val="C00000"/>
          </a:solidFill>
          <a:ln>
            <a:solidFill>
              <a:srgbClr val="C0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9" name="7-Point Star 18"/>
          <p:cNvSpPr/>
          <p:nvPr/>
        </p:nvSpPr>
        <p:spPr>
          <a:xfrm>
            <a:off x="8314263" y="2336800"/>
            <a:ext cx="3539070" cy="1693333"/>
          </a:xfrm>
          <a:prstGeom prst="star7">
            <a:avLst/>
          </a:prstGeom>
          <a:solidFill>
            <a:srgbClr val="FFFF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200" dirty="0" smtClean="0">
                <a:solidFill>
                  <a:schemeClr val="tx1"/>
                </a:solidFill>
              </a:rPr>
              <a:t>Adversary!</a:t>
            </a:r>
            <a:endParaRPr lang="en-US" sz="3200" dirty="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9069172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0" presetClass="path" presetSubtype="0" accel="50000" decel="5000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4.375E-6 6.2963E-6 C 0.02382 -0.02823 0.04765 -0.05671 0.07916 -0.04444 C 0.11054 -0.03194 0.14974 0.02107 0.18893 0.07431 " pathEditMode="relative" ptsTypes="AAA">
                                      <p:cBhvr>
                                        <p:cTn id="6" dur="2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</p:animMotion>
                                  </p:childTnLst>
                                </p:cTn>
                              </p:par>
                              <p:par>
                                <p:cTn id="7" presetID="0" presetClass="path" presetSubtype="0" accel="50000" decel="5000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03606 -0.06898 C -0.0082 -0.03241 0.01966 0.00416 0.0694 0.02963 C 0.11914 0.05509 0.26237 0.08402 0.26237 0.08402 " pathEditMode="relative" ptsTypes="AAA">
                                      <p:cBhvr>
                                        <p:cTn id="8" dur="2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</p:animMotion>
                                  </p:childTnLst>
                                </p:cTn>
                              </p:par>
                              <p:par>
                                <p:cTn id="9" presetID="0" presetClass="path" presetSubtype="0" accel="50000" decel="5000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0 0 C 0.00781 -0.03195 0.01562 -0.06389 0.0444 -0.06412 C 0.07304 -0.06459 0.12252 -0.03357 0.17213 -0.00255 " pathEditMode="relative" ptsTypes="AAA">
                                      <p:cBhvr>
                                        <p:cTn id="10" dur="2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</p:animMotion>
                                  </p:childTnLst>
                                </p:cTn>
                              </p:par>
                              <p:par>
                                <p:cTn id="11" presetID="0" presetClass="path" presetSubtype="0" accel="50000" decel="5000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2.08333E-7 -1.11111E-6 C 0.06888 0.03172 0.13789 0.0632 0.20261 0.03936 C 0.26745 0.01551 0.3888 -0.14305 0.3888 -0.14305 " pathEditMode="relative" ptsTypes="AAA">
                                      <p:cBhvr>
                                        <p:cTn id="12" dur="2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</p:animMotion>
                                  </p:childTnLst>
                                </p:cTn>
                              </p:par>
                              <p:par>
                                <p:cTn id="13" presetID="0" presetClass="path" presetSubtype="0" accel="50000" decel="5000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5.625E-6 -7.40741E-6 C 0.04374 -0.00579 0.08762 -0.01181 0.16249 0.03726 C 0.23723 0.08611 0.44869 0.29421 0.44869 0.29421 " pathEditMode="relative" ptsTypes="AAA">
                                      <p:cBhvr>
                                        <p:cTn id="14" dur="2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</p:animMotion>
                                  </p:childTnLst>
                                </p:cTn>
                              </p:par>
                              <p:par>
                                <p:cTn id="15" presetID="0" presetClass="path" presetSubtype="0" accel="50000" decel="5000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0.0056 0.0162 C 0.03816 0.04444 0.07084 0.07245 0.10834 0.06296 C 0.14584 0.0537 0.2306 -0.04051 0.2306 -0.04051 " pathEditMode="relative" ptsTypes="AAA">
                                      <p:cBhvr>
                                        <p:cTn id="16" dur="2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</p:animMotion>
                                  </p:childTnLst>
                                </p:cTn>
                              </p:par>
                              <p:par>
                                <p:cTn id="17" presetID="0" presetClass="path" presetSubtype="0" accel="50000" decel="5000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8.95833E-6 -3.7037E-6 C 0.09335 -0.06458 0.18671 -0.12916 0.2388 -0.15069 C 0.29088 -0.17199 0.30169 -0.15023 0.31249 -0.12847 " pathEditMode="relative" ptsTypes="AAA">
                                      <p:cBhvr>
                                        <p:cTn id="18" dur="2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</p:animMotion>
                                  </p:childTnLst>
                                </p:cTn>
                              </p:par>
                              <p:par>
                                <p:cTn id="19" presetID="0" presetClass="path" presetSubtype="0" accel="50000" decel="5000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0.00065 -0.00486 L 0.38125 0.19283 " pathEditMode="relative" ptsTypes="AA">
                                      <p:cBhvr>
                                        <p:cTn id="20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6" grpId="0" animBg="1"/>
      <p:bldP spid="7" grpId="0" animBg="1"/>
      <p:bldP spid="8" grpId="0" animBg="1"/>
      <p:bldP spid="9" grpId="0" animBg="1"/>
      <p:bldP spid="10" grpId="0" animBg="1"/>
      <p:bldP spid="10" grpId="1" animBg="1"/>
      <p:bldP spid="11" grpId="0" animBg="1"/>
    </p:bldLst>
  </p:timing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Learning mappings without labels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38200" y="1825625"/>
            <a:ext cx="10515600" cy="2627842"/>
          </a:xfrm>
        </p:spPr>
        <p:txBody>
          <a:bodyPr/>
          <a:lstStyle/>
          <a:p>
            <a:r>
              <a:rPr lang="en-US" dirty="0" smtClean="0"/>
              <a:t>Want to learn a mapping f: x --&gt; y</a:t>
            </a:r>
          </a:p>
          <a:p>
            <a:r>
              <a:rPr lang="en-US" dirty="0" smtClean="0"/>
              <a:t>Supervised learning: have x, y pairs</a:t>
            </a:r>
          </a:p>
          <a:p>
            <a:r>
              <a:rPr lang="en-US" dirty="0" smtClean="0"/>
              <a:t>What if no pairs?</a:t>
            </a:r>
          </a:p>
          <a:p>
            <a:r>
              <a:rPr lang="en-US" dirty="0" smtClean="0"/>
              <a:t>Match </a:t>
            </a:r>
            <a:r>
              <a:rPr lang="en-US" i="1" dirty="0" smtClean="0"/>
              <a:t>Distribution over f(x) </a:t>
            </a:r>
            <a:r>
              <a:rPr lang="en-US" dirty="0" smtClean="0"/>
              <a:t>with </a:t>
            </a:r>
            <a:r>
              <a:rPr lang="en-US" i="1" dirty="0" smtClean="0"/>
              <a:t>Distribution over y</a:t>
            </a:r>
          </a:p>
          <a:p>
            <a:r>
              <a:rPr lang="en-US" i="1" dirty="0" smtClean="0"/>
              <a:t>Problem: what if  model ignores x?</a:t>
            </a:r>
            <a:endParaRPr lang="en-US" dirty="0" smtClean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806345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Forward-backward consistency</a:t>
            </a:r>
            <a:endParaRPr lang="en-US" dirty="0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66800" y="2095500"/>
            <a:ext cx="10058400" cy="2950089"/>
          </a:xfrm>
          <a:prstGeom prst="rect">
            <a:avLst/>
          </a:prstGeom>
        </p:spPr>
      </p:pic>
      <p:sp>
        <p:nvSpPr>
          <p:cNvPr id="7" name="TextBox 6"/>
          <p:cNvSpPr txBox="1"/>
          <p:nvPr/>
        </p:nvSpPr>
        <p:spPr>
          <a:xfrm>
            <a:off x="0" y="5774267"/>
            <a:ext cx="121920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Unpaired Image-to-Image Translation using Cycle-Consistent Adversarial Networks. Jun-Yan Zhu, </a:t>
            </a:r>
            <a:r>
              <a:rPr lang="en-US" dirty="0" err="1" smtClean="0"/>
              <a:t>Taesung</a:t>
            </a:r>
            <a:r>
              <a:rPr lang="en-US" dirty="0" smtClean="0"/>
              <a:t> Park, Phillip Isola, Alexei A. </a:t>
            </a:r>
            <a:r>
              <a:rPr lang="en-US" dirty="0" err="1" smtClean="0"/>
              <a:t>Efros</a:t>
            </a:r>
            <a:r>
              <a:rPr lang="en-US" dirty="0" smtClean="0"/>
              <a:t>. In </a:t>
            </a:r>
            <a:r>
              <a:rPr lang="en-US" i="1" dirty="0" smtClean="0"/>
              <a:t>ICCV, </a:t>
            </a:r>
            <a:r>
              <a:rPr lang="en-US" dirty="0" smtClean="0"/>
              <a:t>2017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7876516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Forward-backward consistency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89704" y="1475297"/>
            <a:ext cx="10212592" cy="490857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1255155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Maintaining semantics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00199" y="1690687"/>
            <a:ext cx="8815509" cy="3711045"/>
          </a:xfrm>
          <a:prstGeom prst="rect">
            <a:avLst/>
          </a:prstGeom>
        </p:spPr>
      </p:pic>
      <p:sp>
        <p:nvSpPr>
          <p:cNvPr id="5" name="Rectangle 4"/>
          <p:cNvSpPr/>
          <p:nvPr/>
        </p:nvSpPr>
        <p:spPr>
          <a:xfrm>
            <a:off x="168686" y="6123000"/>
            <a:ext cx="9838914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Unsupervised cross-domain image generation. </a:t>
            </a:r>
            <a:r>
              <a:rPr lang="en-US" dirty="0" err="1" smtClean="0"/>
              <a:t>Yaniv</a:t>
            </a:r>
            <a:r>
              <a:rPr lang="en-US" dirty="0" smtClean="0"/>
              <a:t> </a:t>
            </a:r>
            <a:r>
              <a:rPr lang="en-US" dirty="0" err="1" smtClean="0"/>
              <a:t>Taigman</a:t>
            </a:r>
            <a:r>
              <a:rPr lang="en-US" dirty="0" smtClean="0"/>
              <a:t>, Adam </a:t>
            </a:r>
            <a:r>
              <a:rPr lang="en-US" dirty="0" err="1" smtClean="0"/>
              <a:t>Polyak</a:t>
            </a:r>
            <a:r>
              <a:rPr lang="en-US" dirty="0" smtClean="0"/>
              <a:t> &amp; </a:t>
            </a:r>
            <a:r>
              <a:rPr lang="en-US" dirty="0" err="1" smtClean="0"/>
              <a:t>Lior</a:t>
            </a:r>
            <a:r>
              <a:rPr lang="en-US" dirty="0" smtClean="0"/>
              <a:t> Wolf. In </a:t>
            </a:r>
            <a:r>
              <a:rPr lang="en-US" i="1" dirty="0" smtClean="0"/>
              <a:t>ICLR, 2017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1201734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Chinks in the armor: high resolution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73150" y="1603376"/>
            <a:ext cx="10045700" cy="5016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661680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Course-to-fine generation</a:t>
            </a:r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8200" y="1858433"/>
            <a:ext cx="10058400" cy="394253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2266503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Chinks in the armor - mode collapse</a:t>
            </a:r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40366" y="1690688"/>
            <a:ext cx="8891422" cy="2611967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504950" y="4696884"/>
            <a:ext cx="9182100" cy="647700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504950" y="5673197"/>
            <a:ext cx="9182100" cy="6477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088047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Chinks in the armor - a feature space of images</a:t>
            </a:r>
            <a:endParaRPr lang="en-US" dirty="0"/>
          </a:p>
        </p:txBody>
      </p:sp>
      <p:sp>
        <p:nvSpPr>
          <p:cNvPr id="4" name="Rectangle 3"/>
          <p:cNvSpPr/>
          <p:nvPr/>
        </p:nvSpPr>
        <p:spPr>
          <a:xfrm>
            <a:off x="1278468" y="2380342"/>
            <a:ext cx="177800" cy="1306286"/>
          </a:xfrm>
          <a:prstGeom prst="rect">
            <a:avLst/>
          </a:prstGeom>
          <a:blipFill>
            <a:blip r:embed="rId2"/>
            <a:tile tx="0" ty="0" sx="100000" sy="100000" flip="none" algn="tl"/>
          </a:blip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Trapezoid 4"/>
          <p:cNvSpPr/>
          <p:nvPr/>
        </p:nvSpPr>
        <p:spPr>
          <a:xfrm rot="16200000">
            <a:off x="2675467" y="2517019"/>
            <a:ext cx="1032933" cy="1032933"/>
          </a:xfrm>
          <a:prstGeom prst="trapezoid">
            <a:avLst/>
          </a:prstGeom>
          <a:solidFill>
            <a:srgbClr val="FFFF0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6" name="Rectangle 5"/>
          <p:cNvSpPr/>
          <p:nvPr/>
        </p:nvSpPr>
        <p:spPr>
          <a:xfrm>
            <a:off x="5503333" y="2448680"/>
            <a:ext cx="1185333" cy="1169610"/>
          </a:xfrm>
          <a:prstGeom prst="rect">
            <a:avLst/>
          </a:prstGeom>
          <a:blipFill>
            <a:blip r:embed="rId3"/>
            <a:tile tx="0" ty="0" sx="100000" sy="100000" flip="none" algn="tl"/>
          </a:blip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Trapezoid 6"/>
          <p:cNvSpPr/>
          <p:nvPr/>
        </p:nvSpPr>
        <p:spPr>
          <a:xfrm rot="5400000">
            <a:off x="9127067" y="3763432"/>
            <a:ext cx="1286933" cy="1100667"/>
          </a:xfrm>
          <a:prstGeom prst="trapezoid">
            <a:avLst/>
          </a:prstGeom>
          <a:solidFill>
            <a:srgbClr val="C0000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8" name="Picture 7"/>
          <p:cNvPicPr>
            <a:picLocks noChangeAspect="1"/>
          </p:cNvPicPr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5537200" y="4631266"/>
            <a:ext cx="1202420" cy="1799133"/>
          </a:xfrm>
          <a:prstGeom prst="rect">
            <a:avLst/>
          </a:prstGeom>
        </p:spPr>
      </p:pic>
      <p:sp>
        <p:nvSpPr>
          <p:cNvPr id="9" name="Rounded Rectangle 8"/>
          <p:cNvSpPr/>
          <p:nvPr/>
        </p:nvSpPr>
        <p:spPr>
          <a:xfrm>
            <a:off x="7806266" y="3996267"/>
            <a:ext cx="626534" cy="634999"/>
          </a:xfrm>
          <a:prstGeom prst="round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/>
              <a:t>Or</a:t>
            </a:r>
            <a:endParaRPr lang="en-US" dirty="0"/>
          </a:p>
        </p:txBody>
      </p:sp>
      <p:cxnSp>
        <p:nvCxnSpPr>
          <p:cNvPr id="10" name="Straight Arrow Connector 9"/>
          <p:cNvCxnSpPr>
            <a:stCxn id="6" idx="3"/>
            <a:endCxn id="7" idx="0"/>
          </p:cNvCxnSpPr>
          <p:nvPr/>
        </p:nvCxnSpPr>
        <p:spPr>
          <a:xfrm>
            <a:off x="1456268" y="3033485"/>
            <a:ext cx="1219199" cy="0"/>
          </a:xfrm>
          <a:prstGeom prst="straightConnector1">
            <a:avLst/>
          </a:prstGeom>
          <a:ln w="381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" name="Straight Arrow Connector 10"/>
          <p:cNvCxnSpPr>
            <a:stCxn id="7" idx="2"/>
            <a:endCxn id="8" idx="1"/>
          </p:cNvCxnSpPr>
          <p:nvPr/>
        </p:nvCxnSpPr>
        <p:spPr>
          <a:xfrm>
            <a:off x="3708400" y="3033485"/>
            <a:ext cx="1794933" cy="0"/>
          </a:xfrm>
          <a:prstGeom prst="straightConnector1">
            <a:avLst/>
          </a:prstGeom>
          <a:ln w="381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" name="Straight Arrow Connector 11"/>
          <p:cNvCxnSpPr>
            <a:stCxn id="8" idx="3"/>
            <a:endCxn id="12" idx="1"/>
          </p:cNvCxnSpPr>
          <p:nvPr/>
        </p:nvCxnSpPr>
        <p:spPr>
          <a:xfrm>
            <a:off x="6688666" y="3033485"/>
            <a:ext cx="1117600" cy="1280282"/>
          </a:xfrm>
          <a:prstGeom prst="straightConnector1">
            <a:avLst/>
          </a:prstGeom>
          <a:ln w="381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" name="Straight Arrow Connector 12"/>
          <p:cNvCxnSpPr>
            <a:stCxn id="11" idx="3"/>
            <a:endCxn id="12" idx="1"/>
          </p:cNvCxnSpPr>
          <p:nvPr/>
        </p:nvCxnSpPr>
        <p:spPr>
          <a:xfrm flipV="1">
            <a:off x="6739620" y="4313767"/>
            <a:ext cx="1066646" cy="1217066"/>
          </a:xfrm>
          <a:prstGeom prst="straightConnector1">
            <a:avLst/>
          </a:prstGeom>
          <a:ln w="381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" name="Straight Arrow Connector 13"/>
          <p:cNvCxnSpPr>
            <a:stCxn id="12" idx="3"/>
            <a:endCxn id="9" idx="2"/>
          </p:cNvCxnSpPr>
          <p:nvPr/>
        </p:nvCxnSpPr>
        <p:spPr>
          <a:xfrm flipV="1">
            <a:off x="8432800" y="4313766"/>
            <a:ext cx="787400" cy="1"/>
          </a:xfrm>
          <a:prstGeom prst="straightConnector1">
            <a:avLst/>
          </a:prstGeom>
          <a:ln w="381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5" name="TextBox 14"/>
          <p:cNvSpPr txBox="1"/>
          <p:nvPr/>
        </p:nvSpPr>
        <p:spPr>
          <a:xfrm>
            <a:off x="10803467" y="4129099"/>
            <a:ext cx="138853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mtClean="0"/>
              <a:t>Real/fake?</a:t>
            </a:r>
            <a:endParaRPr lang="en-US"/>
          </a:p>
        </p:txBody>
      </p:sp>
      <p:cxnSp>
        <p:nvCxnSpPr>
          <p:cNvPr id="16" name="Straight Arrow Connector 15"/>
          <p:cNvCxnSpPr>
            <a:stCxn id="9" idx="0"/>
          </p:cNvCxnSpPr>
          <p:nvPr/>
        </p:nvCxnSpPr>
        <p:spPr>
          <a:xfrm flipV="1">
            <a:off x="10320867" y="4313765"/>
            <a:ext cx="482600" cy="1"/>
          </a:xfrm>
          <a:prstGeom prst="straightConnector1">
            <a:avLst/>
          </a:prstGeom>
          <a:ln w="381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7" name="TextBox 16"/>
          <p:cNvSpPr txBox="1"/>
          <p:nvPr/>
        </p:nvSpPr>
        <p:spPr>
          <a:xfrm>
            <a:off x="3048000" y="2848819"/>
            <a:ext cx="660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mtClean="0"/>
              <a:t>G</a:t>
            </a:r>
            <a:endParaRPr lang="en-US"/>
          </a:p>
        </p:txBody>
      </p:sp>
      <p:sp>
        <p:nvSpPr>
          <p:cNvPr id="18" name="TextBox 17"/>
          <p:cNvSpPr txBox="1"/>
          <p:nvPr/>
        </p:nvSpPr>
        <p:spPr>
          <a:xfrm>
            <a:off x="9571567" y="4129099"/>
            <a:ext cx="660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>
                <a:solidFill>
                  <a:schemeClr val="bg1"/>
                </a:solidFill>
              </a:rPr>
              <a:t>D</a:t>
            </a:r>
          </a:p>
        </p:txBody>
      </p:sp>
    </p:spTree>
    <p:extLst>
      <p:ext uri="{BB962C8B-B14F-4D97-AF65-F5344CB8AC3E}">
        <p14:creationId xmlns:p14="http://schemas.microsoft.com/office/powerpoint/2010/main" val="192549494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What we want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38200" y="2768600"/>
            <a:ext cx="3797300" cy="2133600"/>
          </a:xfrm>
          <a:prstGeom prst="rect">
            <a:avLst/>
          </a:prstGeom>
        </p:spPr>
      </p:pic>
      <p:sp>
        <p:nvSpPr>
          <p:cNvPr id="5" name="Right Arrow 4"/>
          <p:cNvSpPr/>
          <p:nvPr/>
        </p:nvSpPr>
        <p:spPr>
          <a:xfrm>
            <a:off x="5232400" y="3437466"/>
            <a:ext cx="1727200" cy="795867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TextBox 5"/>
          <p:cNvSpPr txBox="1"/>
          <p:nvPr/>
        </p:nvSpPr>
        <p:spPr>
          <a:xfrm>
            <a:off x="7556500" y="3235234"/>
            <a:ext cx="3403600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dirty="0" smtClean="0"/>
              <a:t>shape, color, pose</a:t>
            </a:r>
            <a:r>
              <a:rPr lang="mr-IN" sz="3600" dirty="0" smtClean="0"/>
              <a:t>…</a:t>
            </a:r>
            <a:endParaRPr lang="en-US" sz="3600" dirty="0"/>
          </a:p>
        </p:txBody>
      </p:sp>
    </p:spTree>
    <p:extLst>
      <p:ext uri="{BB962C8B-B14F-4D97-AF65-F5344CB8AC3E}">
        <p14:creationId xmlns:p14="http://schemas.microsoft.com/office/powerpoint/2010/main" val="22118394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Other generative models: </a:t>
            </a:r>
            <a:r>
              <a:rPr lang="en-US" dirty="0" err="1" smtClean="0"/>
              <a:t>variational</a:t>
            </a:r>
            <a:r>
              <a:rPr lang="en-US" dirty="0" smtClean="0"/>
              <a:t> </a:t>
            </a:r>
            <a:r>
              <a:rPr lang="en-US" dirty="0" err="1" smtClean="0"/>
              <a:t>autoencoders</a:t>
            </a:r>
            <a:endParaRPr lang="en-US" dirty="0"/>
          </a:p>
        </p:txBody>
      </p:sp>
      <p:sp>
        <p:nvSpPr>
          <p:cNvPr id="34" name="Content Placeholder 33"/>
          <p:cNvSpPr>
            <a:spLocks noGrp="1"/>
          </p:cNvSpPr>
          <p:nvPr>
            <p:ph idx="1"/>
          </p:nvPr>
        </p:nvSpPr>
        <p:spPr>
          <a:xfrm>
            <a:off x="838200" y="1825625"/>
            <a:ext cx="10515600" cy="744760"/>
          </a:xfrm>
        </p:spPr>
        <p:txBody>
          <a:bodyPr/>
          <a:lstStyle/>
          <a:p>
            <a:r>
              <a:rPr lang="en-US" dirty="0" smtClean="0"/>
              <a:t>Want a nice distribution P(z) that we can sample from</a:t>
            </a:r>
            <a:endParaRPr lang="en-US" dirty="0"/>
          </a:p>
        </p:txBody>
      </p:sp>
      <p:sp>
        <p:nvSpPr>
          <p:cNvPr id="4" name="Trapezoid 3"/>
          <p:cNvSpPr/>
          <p:nvPr/>
        </p:nvSpPr>
        <p:spPr>
          <a:xfrm rot="5400000">
            <a:off x="3670256" y="3272411"/>
            <a:ext cx="1070429" cy="909473"/>
          </a:xfrm>
          <a:prstGeom prst="trapezoid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2977852"/>
            <a:ext cx="2667148" cy="1498598"/>
          </a:xfrm>
          <a:prstGeom prst="rect">
            <a:avLst/>
          </a:prstGeom>
        </p:spPr>
      </p:pic>
      <p:cxnSp>
        <p:nvCxnSpPr>
          <p:cNvPr id="7" name="Straight Arrow Connector 6"/>
          <p:cNvCxnSpPr>
            <a:stCxn id="5" idx="3"/>
            <a:endCxn id="4" idx="2"/>
          </p:cNvCxnSpPr>
          <p:nvPr/>
        </p:nvCxnSpPr>
        <p:spPr>
          <a:xfrm flipV="1">
            <a:off x="2667148" y="3727148"/>
            <a:ext cx="1083586" cy="3"/>
          </a:xfrm>
          <a:prstGeom prst="straightConnector1">
            <a:avLst/>
          </a:prstGeom>
          <a:ln w="381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" name="Rectangle 7"/>
          <p:cNvSpPr/>
          <p:nvPr/>
        </p:nvSpPr>
        <p:spPr>
          <a:xfrm>
            <a:off x="5743793" y="3084890"/>
            <a:ext cx="162084" cy="1284513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0" name="Straight Arrow Connector 9"/>
          <p:cNvCxnSpPr>
            <a:stCxn id="4" idx="0"/>
            <a:endCxn id="8" idx="1"/>
          </p:cNvCxnSpPr>
          <p:nvPr/>
        </p:nvCxnSpPr>
        <p:spPr>
          <a:xfrm flipV="1">
            <a:off x="4660207" y="3727147"/>
            <a:ext cx="1083586" cy="1"/>
          </a:xfrm>
          <a:prstGeom prst="straightConnector1">
            <a:avLst/>
          </a:prstGeom>
          <a:ln w="381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" name="Trapezoid 10"/>
          <p:cNvSpPr/>
          <p:nvPr/>
        </p:nvSpPr>
        <p:spPr>
          <a:xfrm rot="16200000">
            <a:off x="6892929" y="3240892"/>
            <a:ext cx="1165576" cy="972507"/>
          </a:xfrm>
          <a:prstGeom prst="trapezoid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3" name="Straight Arrow Connector 12"/>
          <p:cNvCxnSpPr>
            <a:stCxn id="8" idx="3"/>
            <a:endCxn id="11" idx="0"/>
          </p:cNvCxnSpPr>
          <p:nvPr/>
        </p:nvCxnSpPr>
        <p:spPr>
          <a:xfrm flipV="1">
            <a:off x="5905877" y="3727146"/>
            <a:ext cx="1083587" cy="1"/>
          </a:xfrm>
          <a:prstGeom prst="straightConnector1">
            <a:avLst/>
          </a:prstGeom>
          <a:ln w="381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23" name="Picture 22"/>
          <p:cNvPicPr>
            <a:picLocks noChangeAspect="1"/>
          </p:cNvPicPr>
          <p:nvPr/>
        </p:nvPicPr>
        <p:blipFill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artisticLineDrawing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9054024" y="2977852"/>
            <a:ext cx="2667148" cy="1498598"/>
          </a:xfrm>
          <a:prstGeom prst="rect">
            <a:avLst/>
          </a:prstGeom>
        </p:spPr>
      </p:pic>
      <p:cxnSp>
        <p:nvCxnSpPr>
          <p:cNvPr id="25" name="Straight Arrow Connector 24"/>
          <p:cNvCxnSpPr>
            <a:stCxn id="11" idx="2"/>
            <a:endCxn id="23" idx="1"/>
          </p:cNvCxnSpPr>
          <p:nvPr/>
        </p:nvCxnSpPr>
        <p:spPr>
          <a:xfrm>
            <a:off x="7961971" y="3727146"/>
            <a:ext cx="1092053" cy="5"/>
          </a:xfrm>
          <a:prstGeom prst="straightConnector1">
            <a:avLst/>
          </a:prstGeom>
          <a:ln w="381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6" name="TextBox 25"/>
          <p:cNvSpPr txBox="1"/>
          <p:nvPr/>
        </p:nvSpPr>
        <p:spPr>
          <a:xfrm>
            <a:off x="5452533" y="4369403"/>
            <a:ext cx="829734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dirty="0" smtClean="0"/>
              <a:t>z</a:t>
            </a:r>
            <a:endParaRPr lang="en-US" sz="3200" dirty="0"/>
          </a:p>
        </p:txBody>
      </p:sp>
      <p:sp>
        <p:nvSpPr>
          <p:cNvPr id="27" name="TextBox 26"/>
          <p:cNvSpPr txBox="1"/>
          <p:nvPr/>
        </p:nvSpPr>
        <p:spPr>
          <a:xfrm>
            <a:off x="872067" y="4369403"/>
            <a:ext cx="829734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dirty="0" smtClean="0"/>
              <a:t>x</a:t>
            </a:r>
            <a:endParaRPr lang="en-US" sz="3200" dirty="0"/>
          </a:p>
        </p:txBody>
      </p:sp>
      <p:sp>
        <p:nvSpPr>
          <p:cNvPr id="28" name="TextBox 27"/>
          <p:cNvSpPr txBox="1"/>
          <p:nvPr/>
        </p:nvSpPr>
        <p:spPr>
          <a:xfrm>
            <a:off x="9972731" y="4476450"/>
            <a:ext cx="829734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dirty="0" smtClean="0"/>
              <a:t>x’</a:t>
            </a:r>
            <a:endParaRPr lang="en-US" sz="3200" dirty="0"/>
          </a:p>
        </p:txBody>
      </p:sp>
      <p:sp>
        <p:nvSpPr>
          <p:cNvPr id="29" name="TextBox 28"/>
          <p:cNvSpPr txBox="1"/>
          <p:nvPr/>
        </p:nvSpPr>
        <p:spPr>
          <a:xfrm>
            <a:off x="4445000" y="5823072"/>
            <a:ext cx="33020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dirty="0" smtClean="0"/>
              <a:t>L2 Loss</a:t>
            </a:r>
            <a:endParaRPr lang="en-US" sz="3200" dirty="0"/>
          </a:p>
        </p:txBody>
      </p:sp>
      <p:sp>
        <p:nvSpPr>
          <p:cNvPr id="30" name="Right Arrow 29"/>
          <p:cNvSpPr/>
          <p:nvPr/>
        </p:nvSpPr>
        <p:spPr>
          <a:xfrm rot="996350">
            <a:off x="1417023" y="5224181"/>
            <a:ext cx="4002671" cy="429696"/>
          </a:xfrm>
          <a:prstGeom prst="rightArrow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1" name="Down Arrow 30"/>
          <p:cNvSpPr/>
          <p:nvPr/>
        </p:nvSpPr>
        <p:spPr>
          <a:xfrm rot="3959281">
            <a:off x="8231118" y="3771401"/>
            <a:ext cx="344835" cy="3202868"/>
          </a:xfrm>
          <a:prstGeom prst="downArrow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2" name="TextBox 31"/>
          <p:cNvSpPr txBox="1"/>
          <p:nvPr/>
        </p:nvSpPr>
        <p:spPr>
          <a:xfrm>
            <a:off x="3928533" y="3471333"/>
            <a:ext cx="516467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dirty="0" smtClean="0">
                <a:solidFill>
                  <a:schemeClr val="bg1"/>
                </a:solidFill>
              </a:rPr>
              <a:t>E</a:t>
            </a:r>
            <a:endParaRPr lang="en-US" sz="3200" dirty="0">
              <a:solidFill>
                <a:schemeClr val="bg1"/>
              </a:solidFill>
            </a:endParaRPr>
          </a:p>
        </p:txBody>
      </p:sp>
      <p:sp>
        <p:nvSpPr>
          <p:cNvPr id="33" name="TextBox 32"/>
          <p:cNvSpPr txBox="1"/>
          <p:nvPr/>
        </p:nvSpPr>
        <p:spPr>
          <a:xfrm>
            <a:off x="7187271" y="3439279"/>
            <a:ext cx="516467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dirty="0">
                <a:solidFill>
                  <a:schemeClr val="bg1"/>
                </a:solidFill>
              </a:rPr>
              <a:t>D</a:t>
            </a:r>
          </a:p>
        </p:txBody>
      </p:sp>
    </p:spTree>
    <p:extLst>
      <p:ext uri="{BB962C8B-B14F-4D97-AF65-F5344CB8AC3E}">
        <p14:creationId xmlns:p14="http://schemas.microsoft.com/office/powerpoint/2010/main" val="69658603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Other generative models: </a:t>
            </a:r>
            <a:r>
              <a:rPr lang="en-US" dirty="0" err="1" smtClean="0"/>
              <a:t>variational</a:t>
            </a:r>
            <a:r>
              <a:rPr lang="en-US" dirty="0" smtClean="0"/>
              <a:t> </a:t>
            </a:r>
            <a:r>
              <a:rPr lang="en-US" dirty="0" err="1" smtClean="0"/>
              <a:t>autoencoders</a:t>
            </a:r>
            <a:endParaRPr lang="en-US" dirty="0"/>
          </a:p>
        </p:txBody>
      </p:sp>
      <p:sp>
        <p:nvSpPr>
          <p:cNvPr id="4" name="Trapezoid 3"/>
          <p:cNvSpPr/>
          <p:nvPr/>
        </p:nvSpPr>
        <p:spPr>
          <a:xfrm rot="5400000">
            <a:off x="3223986" y="3272408"/>
            <a:ext cx="1070429" cy="909473"/>
          </a:xfrm>
          <a:prstGeom prst="trapezoid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2977852"/>
            <a:ext cx="2667148" cy="1498598"/>
          </a:xfrm>
          <a:prstGeom prst="rect">
            <a:avLst/>
          </a:prstGeom>
        </p:spPr>
      </p:pic>
      <p:cxnSp>
        <p:nvCxnSpPr>
          <p:cNvPr id="7" name="Straight Arrow Connector 6"/>
          <p:cNvCxnSpPr>
            <a:stCxn id="5" idx="3"/>
            <a:endCxn id="4" idx="2"/>
          </p:cNvCxnSpPr>
          <p:nvPr/>
        </p:nvCxnSpPr>
        <p:spPr>
          <a:xfrm flipV="1">
            <a:off x="2667148" y="3727145"/>
            <a:ext cx="637316" cy="6"/>
          </a:xfrm>
          <a:prstGeom prst="straightConnector1">
            <a:avLst/>
          </a:prstGeom>
          <a:ln w="381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" name="Rectangle 7"/>
          <p:cNvSpPr/>
          <p:nvPr/>
        </p:nvSpPr>
        <p:spPr>
          <a:xfrm>
            <a:off x="5834276" y="3082552"/>
            <a:ext cx="162084" cy="1284513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Trapezoid 10"/>
          <p:cNvSpPr/>
          <p:nvPr/>
        </p:nvSpPr>
        <p:spPr>
          <a:xfrm rot="16200000">
            <a:off x="6754230" y="3237427"/>
            <a:ext cx="1165576" cy="972507"/>
          </a:xfrm>
          <a:prstGeom prst="trapezoid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3" name="Straight Arrow Connector 12"/>
          <p:cNvCxnSpPr>
            <a:stCxn id="8" idx="3"/>
            <a:endCxn id="11" idx="0"/>
          </p:cNvCxnSpPr>
          <p:nvPr/>
        </p:nvCxnSpPr>
        <p:spPr>
          <a:xfrm flipV="1">
            <a:off x="5996360" y="3723681"/>
            <a:ext cx="854405" cy="1128"/>
          </a:xfrm>
          <a:prstGeom prst="straightConnector1">
            <a:avLst/>
          </a:prstGeom>
          <a:ln w="381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5" name="Straight Arrow Connector 24"/>
          <p:cNvCxnSpPr>
            <a:stCxn id="11" idx="2"/>
          </p:cNvCxnSpPr>
          <p:nvPr/>
        </p:nvCxnSpPr>
        <p:spPr>
          <a:xfrm flipV="1">
            <a:off x="7823272" y="3723680"/>
            <a:ext cx="2113272" cy="1"/>
          </a:xfrm>
          <a:prstGeom prst="straightConnector1">
            <a:avLst/>
          </a:prstGeom>
          <a:ln w="381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6" name="TextBox 25"/>
          <p:cNvSpPr txBox="1"/>
          <p:nvPr/>
        </p:nvSpPr>
        <p:spPr>
          <a:xfrm>
            <a:off x="5513525" y="4325113"/>
            <a:ext cx="829734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dirty="0" smtClean="0"/>
              <a:t>z</a:t>
            </a:r>
            <a:endParaRPr lang="en-US" sz="3200" dirty="0"/>
          </a:p>
        </p:txBody>
      </p:sp>
      <p:sp>
        <p:nvSpPr>
          <p:cNvPr id="27" name="TextBox 26"/>
          <p:cNvSpPr txBox="1"/>
          <p:nvPr/>
        </p:nvSpPr>
        <p:spPr>
          <a:xfrm>
            <a:off x="872067" y="4369403"/>
            <a:ext cx="829734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dirty="0" smtClean="0"/>
              <a:t>x</a:t>
            </a:r>
            <a:endParaRPr lang="en-US" sz="3200" dirty="0"/>
          </a:p>
        </p:txBody>
      </p:sp>
      <p:sp>
        <p:nvSpPr>
          <p:cNvPr id="28" name="TextBox 27"/>
          <p:cNvSpPr txBox="1"/>
          <p:nvPr/>
        </p:nvSpPr>
        <p:spPr>
          <a:xfrm>
            <a:off x="9972730" y="4476450"/>
            <a:ext cx="1381069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dirty="0" smtClean="0"/>
              <a:t>P(. | z)</a:t>
            </a:r>
            <a:endParaRPr lang="en-US" sz="3200" dirty="0"/>
          </a:p>
        </p:txBody>
      </p:sp>
      <p:sp>
        <p:nvSpPr>
          <p:cNvPr id="29" name="TextBox 28"/>
          <p:cNvSpPr txBox="1"/>
          <p:nvPr/>
        </p:nvSpPr>
        <p:spPr>
          <a:xfrm>
            <a:off x="4445000" y="5823072"/>
            <a:ext cx="33020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smtClean="0"/>
              <a:t>-log P(</a:t>
            </a:r>
            <a:r>
              <a:rPr lang="en-US" sz="3200" dirty="0" err="1" smtClean="0"/>
              <a:t>x|z</a:t>
            </a:r>
            <a:r>
              <a:rPr lang="en-US" sz="3200" dirty="0" smtClean="0"/>
              <a:t>)</a:t>
            </a:r>
            <a:endParaRPr lang="en-US" sz="3200" dirty="0"/>
          </a:p>
        </p:txBody>
      </p:sp>
      <p:sp>
        <p:nvSpPr>
          <p:cNvPr id="30" name="Right Arrow 29"/>
          <p:cNvSpPr/>
          <p:nvPr/>
        </p:nvSpPr>
        <p:spPr>
          <a:xfrm rot="996350">
            <a:off x="1417023" y="5224181"/>
            <a:ext cx="4002671" cy="429696"/>
          </a:xfrm>
          <a:prstGeom prst="rightArrow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1" name="Down Arrow 30"/>
          <p:cNvSpPr/>
          <p:nvPr/>
        </p:nvSpPr>
        <p:spPr>
          <a:xfrm rot="3959281">
            <a:off x="8231118" y="3771401"/>
            <a:ext cx="344835" cy="3202868"/>
          </a:xfrm>
          <a:prstGeom prst="downArrow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" name="TextBox 15"/>
          <p:cNvSpPr txBox="1"/>
          <p:nvPr/>
        </p:nvSpPr>
        <p:spPr>
          <a:xfrm>
            <a:off x="3431148" y="3434756"/>
            <a:ext cx="594842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dirty="0" smtClean="0">
                <a:solidFill>
                  <a:schemeClr val="bg1"/>
                </a:solidFill>
              </a:rPr>
              <a:t>Q</a:t>
            </a:r>
            <a:endParaRPr lang="en-US" sz="3200" dirty="0">
              <a:solidFill>
                <a:schemeClr val="bg1"/>
              </a:solidFill>
            </a:endParaRPr>
          </a:p>
        </p:txBody>
      </p:sp>
      <p:sp>
        <p:nvSpPr>
          <p:cNvPr id="32" name="TextBox 31"/>
          <p:cNvSpPr txBox="1"/>
          <p:nvPr/>
        </p:nvSpPr>
        <p:spPr>
          <a:xfrm>
            <a:off x="7118524" y="3464492"/>
            <a:ext cx="594842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dirty="0">
                <a:solidFill>
                  <a:schemeClr val="bg1"/>
                </a:solidFill>
              </a:rPr>
              <a:t>P</a:t>
            </a:r>
            <a:endParaRPr lang="en-US" sz="3200" dirty="0">
              <a:solidFill>
                <a:schemeClr val="bg1"/>
              </a:solidFill>
            </a:endParaRPr>
          </a:p>
        </p:txBody>
      </p:sp>
      <p:sp>
        <p:nvSpPr>
          <p:cNvPr id="17" name="Freeform 16"/>
          <p:cNvSpPr/>
          <p:nvPr/>
        </p:nvSpPr>
        <p:spPr>
          <a:xfrm>
            <a:off x="4753390" y="3307429"/>
            <a:ext cx="541433" cy="839432"/>
          </a:xfrm>
          <a:custGeom>
            <a:avLst/>
            <a:gdLst>
              <a:gd name="connsiteX0" fmla="*/ 0 w 1320800"/>
              <a:gd name="connsiteY0" fmla="*/ 931646 h 1033246"/>
              <a:gd name="connsiteX1" fmla="*/ 287866 w 1320800"/>
              <a:gd name="connsiteY1" fmla="*/ 313 h 1033246"/>
              <a:gd name="connsiteX2" fmla="*/ 728133 w 1320800"/>
              <a:gd name="connsiteY2" fmla="*/ 830046 h 1033246"/>
              <a:gd name="connsiteX3" fmla="*/ 1320800 w 1320800"/>
              <a:gd name="connsiteY3" fmla="*/ 1033246 h 103324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1320800" h="1033246">
                <a:moveTo>
                  <a:pt x="0" y="931646"/>
                </a:moveTo>
                <a:cubicBezTo>
                  <a:pt x="83255" y="474446"/>
                  <a:pt x="166511" y="17246"/>
                  <a:pt x="287866" y="313"/>
                </a:cubicBezTo>
                <a:cubicBezTo>
                  <a:pt x="409222" y="-16620"/>
                  <a:pt x="555977" y="657891"/>
                  <a:pt x="728133" y="830046"/>
                </a:cubicBezTo>
                <a:cubicBezTo>
                  <a:pt x="900289" y="1002201"/>
                  <a:pt x="1320800" y="1033246"/>
                  <a:pt x="1320800" y="1033246"/>
                </a:cubicBezTo>
              </a:path>
            </a:pathLst>
          </a:custGeom>
          <a:noFill/>
          <a:ln w="5715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3" name="Freeform 32"/>
          <p:cNvSpPr/>
          <p:nvPr/>
        </p:nvSpPr>
        <p:spPr>
          <a:xfrm>
            <a:off x="10116881" y="3303964"/>
            <a:ext cx="541433" cy="839432"/>
          </a:xfrm>
          <a:custGeom>
            <a:avLst/>
            <a:gdLst>
              <a:gd name="connsiteX0" fmla="*/ 0 w 1320800"/>
              <a:gd name="connsiteY0" fmla="*/ 931646 h 1033246"/>
              <a:gd name="connsiteX1" fmla="*/ 287866 w 1320800"/>
              <a:gd name="connsiteY1" fmla="*/ 313 h 1033246"/>
              <a:gd name="connsiteX2" fmla="*/ 728133 w 1320800"/>
              <a:gd name="connsiteY2" fmla="*/ 830046 h 1033246"/>
              <a:gd name="connsiteX3" fmla="*/ 1320800 w 1320800"/>
              <a:gd name="connsiteY3" fmla="*/ 1033246 h 103324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1320800" h="1033246">
                <a:moveTo>
                  <a:pt x="0" y="931646"/>
                </a:moveTo>
                <a:cubicBezTo>
                  <a:pt x="83255" y="474446"/>
                  <a:pt x="166511" y="17246"/>
                  <a:pt x="287866" y="313"/>
                </a:cubicBezTo>
                <a:cubicBezTo>
                  <a:pt x="409222" y="-16620"/>
                  <a:pt x="555977" y="657891"/>
                  <a:pt x="728133" y="830046"/>
                </a:cubicBezTo>
                <a:cubicBezTo>
                  <a:pt x="900289" y="1002201"/>
                  <a:pt x="1320800" y="1033246"/>
                  <a:pt x="1320800" y="1033246"/>
                </a:cubicBezTo>
              </a:path>
            </a:pathLst>
          </a:custGeom>
          <a:noFill/>
          <a:ln w="5715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35" name="Straight Arrow Connector 34"/>
          <p:cNvCxnSpPr>
            <a:stCxn id="4" idx="0"/>
          </p:cNvCxnSpPr>
          <p:nvPr/>
        </p:nvCxnSpPr>
        <p:spPr>
          <a:xfrm flipV="1">
            <a:off x="4213937" y="3723681"/>
            <a:ext cx="539453" cy="3464"/>
          </a:xfrm>
          <a:prstGeom prst="straightConnector1">
            <a:avLst/>
          </a:prstGeom>
          <a:ln w="381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6" name="Straight Arrow Connector 35"/>
          <p:cNvCxnSpPr>
            <a:endCxn id="8" idx="1"/>
          </p:cNvCxnSpPr>
          <p:nvPr/>
        </p:nvCxnSpPr>
        <p:spPr>
          <a:xfrm>
            <a:off x="5195205" y="3723680"/>
            <a:ext cx="639071" cy="1129"/>
          </a:xfrm>
          <a:prstGeom prst="straightConnector1">
            <a:avLst/>
          </a:prstGeom>
          <a:ln w="3810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0" name="Down Arrow Callout 39"/>
          <p:cNvSpPr/>
          <p:nvPr/>
        </p:nvSpPr>
        <p:spPr>
          <a:xfrm>
            <a:off x="3362986" y="2040134"/>
            <a:ext cx="2990458" cy="1148332"/>
          </a:xfrm>
          <a:prstGeom prst="downArrowCallout">
            <a:avLst/>
          </a:prstGeom>
          <a:solidFill>
            <a:srgbClr val="FFC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41" name="Picture 40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536927" y="2231785"/>
            <a:ext cx="2704734" cy="324919"/>
          </a:xfrm>
          <a:prstGeom prst="rect">
            <a:avLst/>
          </a:prstGeom>
        </p:spPr>
      </p:pic>
      <p:sp>
        <p:nvSpPr>
          <p:cNvPr id="42" name="TextBox 41"/>
          <p:cNvSpPr txBox="1"/>
          <p:nvPr/>
        </p:nvSpPr>
        <p:spPr>
          <a:xfrm>
            <a:off x="0" y="6459054"/>
            <a:ext cx="121920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Tutorial on </a:t>
            </a:r>
            <a:r>
              <a:rPr lang="en-US" dirty="0" err="1" smtClean="0"/>
              <a:t>Variational</a:t>
            </a:r>
            <a:r>
              <a:rPr lang="en-US" dirty="0" smtClean="0"/>
              <a:t> </a:t>
            </a:r>
            <a:r>
              <a:rPr lang="en-US" dirty="0" err="1" smtClean="0"/>
              <a:t>Autoencoders</a:t>
            </a:r>
            <a:r>
              <a:rPr lang="en-US" dirty="0" smtClean="0"/>
              <a:t>. Carl </a:t>
            </a:r>
            <a:r>
              <a:rPr lang="en-US" dirty="0" err="1" smtClean="0"/>
              <a:t>Doersch</a:t>
            </a:r>
            <a:r>
              <a:rPr lang="en-US" dirty="0" smtClean="0"/>
              <a:t>. https://</a:t>
            </a:r>
            <a:r>
              <a:rPr lang="en-US" dirty="0" err="1" smtClean="0"/>
              <a:t>arxiv.org</a:t>
            </a:r>
            <a:r>
              <a:rPr lang="en-US" dirty="0" smtClean="0"/>
              <a:t>/pdf/1606.05908.pdf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53172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Beyond adversaries: perceptual losses</a:t>
            </a:r>
            <a:endParaRPr lang="en-US" dirty="0"/>
          </a:p>
        </p:txBody>
      </p:sp>
      <p:sp>
        <p:nvSpPr>
          <p:cNvPr id="6" name="Content Placeholder 5"/>
          <p:cNvSpPr>
            <a:spLocks noGrp="1"/>
          </p:cNvSpPr>
          <p:nvPr>
            <p:ph idx="1"/>
          </p:nvPr>
        </p:nvSpPr>
        <p:spPr>
          <a:xfrm>
            <a:off x="838200" y="4776715"/>
            <a:ext cx="10515600" cy="1400247"/>
          </a:xfrm>
        </p:spPr>
        <p:txBody>
          <a:bodyPr/>
          <a:lstStyle/>
          <a:p>
            <a:r>
              <a:rPr lang="en-US" dirty="0" smtClean="0"/>
              <a:t>Idea: Use a pre-trained </a:t>
            </a:r>
            <a:r>
              <a:rPr lang="en-US" dirty="0" err="1" smtClean="0"/>
              <a:t>convnet</a:t>
            </a:r>
            <a:r>
              <a:rPr lang="en-US" dirty="0" smtClean="0"/>
              <a:t>!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442776" y="2617194"/>
            <a:ext cx="2736852" cy="1821251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431510" y="2716123"/>
            <a:ext cx="2889252" cy="162339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61867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Beyond adversaries: perceptual losses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1562669"/>
            <a:ext cx="10058400" cy="4886960"/>
          </a:xfrm>
          <a:prstGeom prst="rect">
            <a:avLst/>
          </a:prstGeom>
        </p:spPr>
      </p:pic>
      <p:sp>
        <p:nvSpPr>
          <p:cNvPr id="5" name="TextBox 4"/>
          <p:cNvSpPr txBox="1"/>
          <p:nvPr/>
        </p:nvSpPr>
        <p:spPr>
          <a:xfrm>
            <a:off x="0" y="6449629"/>
            <a:ext cx="1089091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Photographic Image Synthesis with Cascaded Refinement Networks. </a:t>
            </a:r>
            <a:r>
              <a:rPr lang="en-US" dirty="0" err="1" smtClean="0"/>
              <a:t>Qifeng</a:t>
            </a:r>
            <a:r>
              <a:rPr lang="en-US" dirty="0" smtClean="0"/>
              <a:t> Chen and </a:t>
            </a:r>
            <a:r>
              <a:rPr lang="en-US" dirty="0" err="1" smtClean="0"/>
              <a:t>Vladlen</a:t>
            </a:r>
            <a:r>
              <a:rPr lang="en-US" dirty="0" smtClean="0"/>
              <a:t> </a:t>
            </a:r>
            <a:r>
              <a:rPr lang="en-US" dirty="0" err="1" smtClean="0"/>
              <a:t>Koltun</a:t>
            </a:r>
            <a:r>
              <a:rPr lang="en-US" dirty="0" smtClean="0"/>
              <a:t>. </a:t>
            </a:r>
            <a:r>
              <a:rPr lang="en-US" smtClean="0"/>
              <a:t>In </a:t>
            </a:r>
            <a:r>
              <a:rPr lang="en-US" i="1" smtClean="0"/>
              <a:t>ICCV, </a:t>
            </a:r>
            <a:r>
              <a:rPr lang="en-US" smtClean="0"/>
              <a:t>2017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2210291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Yu Gothic Light"/>
        <a:font script="Hang" typeface="맑은 고딕"/>
        <a:font script="Hans" typeface="DengXian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Yu Gothic"/>
        <a:font script="Hang" typeface="맑은 고딕"/>
        <a:font script="Hans" typeface="DengXian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Yu Gothic Light"/>
        <a:font script="Hang" typeface="맑은 고딕"/>
        <a:font script="Hans" typeface="DengXian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Yu Gothic"/>
        <a:font script="Hang" typeface="맑은 고딕"/>
        <a:font script="Hans" typeface="DengXian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2625</TotalTime>
  <Words>871</Words>
  <Application>Microsoft Macintosh PowerPoint</Application>
  <PresentationFormat>Widescreen</PresentationFormat>
  <Paragraphs>163</Paragraphs>
  <Slides>57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57</vt:i4>
      </vt:variant>
    </vt:vector>
  </HeadingPairs>
  <TitlesOfParts>
    <vt:vector size="63" baseType="lpstr">
      <vt:lpstr>Apple Chancery</vt:lpstr>
      <vt:lpstr>Calibri</vt:lpstr>
      <vt:lpstr>Calibri Light</vt:lpstr>
      <vt:lpstr>Mangal</vt:lpstr>
      <vt:lpstr>Arial</vt:lpstr>
      <vt:lpstr>Office Theme</vt:lpstr>
      <vt:lpstr>GANs and generative models</vt:lpstr>
      <vt:lpstr>Why generative modeling?</vt:lpstr>
      <vt:lpstr>Analysis by synthesis</vt:lpstr>
      <vt:lpstr>Generating samples for learning</vt:lpstr>
      <vt:lpstr>Graphics and image processing</vt:lpstr>
      <vt:lpstr>Art and creativity</vt:lpstr>
      <vt:lpstr>Why is modeling images hard?</vt:lpstr>
      <vt:lpstr>We have been doing generation for a while…</vt:lpstr>
      <vt:lpstr>We have been doing generation for a while…</vt:lpstr>
      <vt:lpstr>We have been doing generation for a while…</vt:lpstr>
      <vt:lpstr>Learning generative models of images</vt:lpstr>
      <vt:lpstr>Learning generative models of images</vt:lpstr>
      <vt:lpstr>Learning generative models of images</vt:lpstr>
      <vt:lpstr>Computing the difference between two distributions</vt:lpstr>
      <vt:lpstr>Computing the difference between two distributions</vt:lpstr>
      <vt:lpstr>Computing the difference between two distributions</vt:lpstr>
      <vt:lpstr>The adversary</vt:lpstr>
      <vt:lpstr>The adversary</vt:lpstr>
      <vt:lpstr>Generative Adversarial Nets</vt:lpstr>
      <vt:lpstr>Generative Adversarial Nets</vt:lpstr>
      <vt:lpstr>Generative Adversarial Nets</vt:lpstr>
      <vt:lpstr>Generative Adversarial Nets</vt:lpstr>
      <vt:lpstr>Generative Adversarial Networks (GANs)</vt:lpstr>
      <vt:lpstr>What do GANs generate?</vt:lpstr>
      <vt:lpstr>What do GANs generate?</vt:lpstr>
      <vt:lpstr>Unsupervised learning</vt:lpstr>
      <vt:lpstr>Understanding the visual world</vt:lpstr>
      <vt:lpstr>Using generative models for image processing</vt:lpstr>
      <vt:lpstr>Conditional GANs</vt:lpstr>
      <vt:lpstr>Conditional GANs for image processing</vt:lpstr>
      <vt:lpstr>Conditional generation of images</vt:lpstr>
      <vt:lpstr>Conditional generation of images</vt:lpstr>
      <vt:lpstr>Conditional generation of images</vt:lpstr>
      <vt:lpstr>Conditional generation of images</vt:lpstr>
      <vt:lpstr>Conditional generation of images</vt:lpstr>
      <vt:lpstr>Beyond generation</vt:lpstr>
      <vt:lpstr>Beyond generation</vt:lpstr>
      <vt:lpstr>Adversaries as priors</vt:lpstr>
      <vt:lpstr>Adversaries as priors</vt:lpstr>
      <vt:lpstr>Adversaries as priors</vt:lpstr>
      <vt:lpstr>Adversaries as a difference between distributions</vt:lpstr>
      <vt:lpstr>Adversaries as a difference between distributions</vt:lpstr>
      <vt:lpstr>Adversaries as a difference between distributions</vt:lpstr>
      <vt:lpstr>Learning mappings without labels</vt:lpstr>
      <vt:lpstr>Learning mappings without labels</vt:lpstr>
      <vt:lpstr>Forward-backward consistency</vt:lpstr>
      <vt:lpstr>Forward-backward consistency</vt:lpstr>
      <vt:lpstr>Maintaining semantics</vt:lpstr>
      <vt:lpstr>Chinks in the armor: high resolution</vt:lpstr>
      <vt:lpstr>Course-to-fine generation</vt:lpstr>
      <vt:lpstr>Chinks in the armor - mode collapse</vt:lpstr>
      <vt:lpstr>Chinks in the armor - a feature space of images</vt:lpstr>
      <vt:lpstr>What we want</vt:lpstr>
      <vt:lpstr>Other generative models: variational autoencoders</vt:lpstr>
      <vt:lpstr>Other generative models: variational autoencoders</vt:lpstr>
      <vt:lpstr>Beyond adversaries: perceptual losses</vt:lpstr>
      <vt:lpstr>Beyond adversaries: perceptual losses</vt:lpstr>
    </vt:vector>
  </TitlesOfParts>
  <Company/>
  <LinksUpToDate>false</LinksUpToDate>
  <SharedDoc>false</SharedDoc>
  <HyperlinksChanged>false</HyperlinksChanged>
  <AppVersion>15.0036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Bharath Hariharan</dc:creator>
  <cp:lastModifiedBy>Bharath Hariharan</cp:lastModifiedBy>
  <cp:revision>33</cp:revision>
  <dcterms:created xsi:type="dcterms:W3CDTF">2017-11-12T22:26:11Z</dcterms:created>
  <dcterms:modified xsi:type="dcterms:W3CDTF">2017-11-14T18:11:29Z</dcterms:modified>
</cp:coreProperties>
</file>