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48"/>
  </p:notesMasterIdLst>
  <p:sldIdLst>
    <p:sldId id="258" r:id="rId3"/>
    <p:sldId id="259" r:id="rId4"/>
    <p:sldId id="260" r:id="rId5"/>
    <p:sldId id="261" r:id="rId6"/>
    <p:sldId id="262" r:id="rId7"/>
    <p:sldId id="263" r:id="rId8"/>
    <p:sldId id="264" r:id="rId9"/>
    <p:sldId id="265" r:id="rId10"/>
    <p:sldId id="266" r:id="rId11"/>
    <p:sldId id="286" r:id="rId12"/>
    <p:sldId id="285" r:id="rId13"/>
    <p:sldId id="267" r:id="rId14"/>
    <p:sldId id="268" r:id="rId15"/>
    <p:sldId id="269" r:id="rId16"/>
    <p:sldId id="287" r:id="rId17"/>
    <p:sldId id="270" r:id="rId18"/>
    <p:sldId id="271" r:id="rId19"/>
    <p:sldId id="272" r:id="rId20"/>
    <p:sldId id="275" r:id="rId21"/>
    <p:sldId id="273" r:id="rId22"/>
    <p:sldId id="274" r:id="rId23"/>
    <p:sldId id="276" r:id="rId24"/>
    <p:sldId id="277" r:id="rId25"/>
    <p:sldId id="278" r:id="rId26"/>
    <p:sldId id="279" r:id="rId27"/>
    <p:sldId id="281" r:id="rId28"/>
    <p:sldId id="280" r:id="rId29"/>
    <p:sldId id="282" r:id="rId30"/>
    <p:sldId id="289" r:id="rId31"/>
    <p:sldId id="290" r:id="rId32"/>
    <p:sldId id="288" r:id="rId33"/>
    <p:sldId id="291" r:id="rId34"/>
    <p:sldId id="292"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1pPr>
    <a:lvl2pPr marL="0" marR="0" indent="857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2pPr>
    <a:lvl3pPr marL="0" marR="0" indent="1714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3pPr>
    <a:lvl4pPr marL="0" marR="0" indent="2571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4pPr>
    <a:lvl5pPr marL="0" marR="0" indent="3429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5pPr>
    <a:lvl6pPr marL="0" marR="0" indent="42862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6pPr>
    <a:lvl7pPr marL="0" marR="0" indent="51435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7pPr>
    <a:lvl8pPr marL="0" marR="0" indent="600075"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8pPr>
    <a:lvl9pPr marL="0" marR="0" indent="685800" algn="ctr" defTabSz="309563" rtl="0" fontAlgn="auto" latinLnBrk="0" hangingPunct="0">
      <a:lnSpc>
        <a:spcPct val="100000"/>
      </a:lnSpc>
      <a:spcBef>
        <a:spcPts val="0"/>
      </a:spcBef>
      <a:spcAft>
        <a:spcPts val="0"/>
      </a:spcAft>
      <a:buClrTx/>
      <a:buSzTx/>
      <a:buFontTx/>
      <a:buNone/>
      <a:tabLst/>
      <a:defRPr kumimoji="0" sz="1875" b="0" i="0" u="none" strike="noStrike" cap="none" spc="0" normalizeH="0" baseline="0">
        <a:ln>
          <a:noFill/>
        </a:ln>
        <a:solidFill>
          <a:srgbClr val="000000"/>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6"/>
  </p:normalViewPr>
  <p:slideViewPr>
    <p:cSldViewPr snapToGrid="0" snapToObjects="1">
      <p:cViewPr varScale="1">
        <p:scale>
          <a:sx n="102" d="100"/>
          <a:sy n="102" d="100"/>
        </p:scale>
        <p:origin x="176" y="44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So here’s the problem setup. We’ll first get to train</a:t>
            </a:r>
            <a:r>
              <a:rPr lang="en-US" baseline="0" dirty="0" smtClean="0"/>
              <a:t> our model on a large labeled dataset containing a set of “base” classes. Then we’ll get to see some “novel classes”, which have only a few training examples. Our task is to update our model so that it can now distinguish among all the classes in the combined set.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2</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870676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a:t>
            </a:r>
            <a:r>
              <a:rPr lang="en-US" baseline="0" dirty="0" smtClean="0"/>
              <a:t> decided to look at the human visual system more closely to figure out how it is able to learn good representations. One of the first things we realized was that humans don’t see static images, they see a moving scene, kind of like this constant video stream.</a:t>
            </a:r>
          </a:p>
          <a:p>
            <a:r>
              <a:rPr lang="en-US" baseline="0" dirty="0" smtClean="0"/>
              <a:t>In such a video stream, more often than not, objects tend to pop out. This is because they move differently from the background. In this video here, even though the cat is made up of a bunch of different colors, we still see it as a single object because all the cat pixels move together and differently from the rest of the background.</a:t>
            </a: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5</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98628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is evidence from human psychology that this is a really important</a:t>
            </a:r>
            <a:r>
              <a:rPr lang="en-US" baseline="0" dirty="0" smtClean="0"/>
              <a:t> cue. For example, if you show really young infants this static display on the left, then they cannot distinguish between the two options on the right. In other words, they are unable to decide if the two halves of the rod form a single unified object, or whether they are indeed two rods.</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6</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93843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However, if you show infants</a:t>
            </a:r>
            <a:r>
              <a:rPr lang="en-US" baseline="0" dirty="0" smtClean="0"/>
              <a:t> this moving display</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7</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735443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Then</a:t>
            </a:r>
            <a:r>
              <a:rPr lang="en-US" baseline="0" dirty="0" smtClean="0"/>
              <a:t> they do perceive the rod as connected. This suggests that very young infants are unable to perceive any sort of depth ordering in the static image, but when objects move, they actually use the fact that things that move together form part of a single object.</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8</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4497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a:t>
            </a:r>
            <a:r>
              <a:rPr lang="en-US" baseline="0" dirty="0" smtClean="0"/>
              <a:t> similar effect was found in adults and older children who had recently recovered from blindness. In particular, they had trouble grouping correctly overlapping, static shapes, but they had no trouble when the objects moved.</a:t>
            </a:r>
          </a:p>
          <a:p>
            <a:endParaRPr lang="en-US" baseline="0" dirty="0" smtClean="0"/>
          </a:p>
          <a:p>
            <a:r>
              <a:rPr lang="en-US" baseline="0" dirty="0" smtClean="0"/>
              <a:t>What’s more, their ability to recognize objects was also correlated with if the object moved, that is, if it was a motile object. All of this suggests that motion-based grouping appears early on, and basically bootstraps the other forms of grouping, and even recognition.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a:solidFill>
                  <a:prstClr val="black"/>
                </a:solidFill>
                <a:latin typeface="Calibri" panose="020F0502020204030204"/>
                <a:ea typeface=""/>
                <a:cs typeface=""/>
              </a:rPr>
              <a:pPr/>
              <a:t>9</a:t>
            </a:fld>
            <a:endParaRPr lang="en-US">
              <a:solidFill>
                <a:prstClr val="black"/>
              </a:solidFill>
              <a:latin typeface="Calibri" panose="020F0502020204030204"/>
              <a:ea typeface=""/>
              <a:cs typeface=""/>
            </a:endParaRPr>
          </a:p>
        </p:txBody>
      </p:sp>
    </p:spTree>
    <p:extLst>
      <p:ext uri="{BB962C8B-B14F-4D97-AF65-F5344CB8AC3E}">
        <p14:creationId xmlns:p14="http://schemas.microsoft.com/office/powerpoint/2010/main" val="1992780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led to a fairly straightforward approach to learning representations in an unsupervised manner: we collected a large number of </a:t>
            </a:r>
            <a:r>
              <a:rPr lang="en-US" baseline="0" dirty="0" err="1" smtClean="0"/>
              <a:t>uncurated</a:t>
            </a:r>
            <a:r>
              <a:rPr lang="en-US" baseline="0" dirty="0" smtClean="0"/>
              <a:t> videos, we used motion grouping to segment out the foreground in each frame, and then we trained a </a:t>
            </a:r>
            <a:r>
              <a:rPr lang="en-US" baseline="0" dirty="0" err="1" smtClean="0"/>
              <a:t>ConvNet</a:t>
            </a:r>
            <a:r>
              <a:rPr lang="en-US" baseline="0" dirty="0" smtClean="0"/>
              <a:t> to predict this foreground segmentation </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FBB6C228-F7BE-8C40-8CDA-F98A99B708A6}" type="slidenum">
              <a:rPr lang="en-US" smtClean="0"/>
              <a:t>10</a:t>
            </a:fld>
            <a:endParaRPr lang="en-US"/>
          </a:p>
        </p:txBody>
      </p:sp>
    </p:spTree>
    <p:extLst>
      <p:ext uri="{BB962C8B-B14F-4D97-AF65-F5344CB8AC3E}">
        <p14:creationId xmlns:p14="http://schemas.microsoft.com/office/powerpoint/2010/main" val="1991721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1F96D-EB04-B742-8CF0-9420B766703A}" type="datetimeFigureOut">
              <a:rPr lang="en-US" smtClean="0">
                <a:solidFill>
                  <a:prstClr val="black">
                    <a:tint val="75000"/>
                  </a:prstClr>
                </a:solidFill>
              </a:rPr>
              <a:pPr/>
              <a:t>11/8/17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4D2F9F-6685-614A-9B40-AC5F6F4C96E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hangingPunct="1"/>
            <a:fld id="{83C1F96D-EB04-B742-8CF0-9420B766703A}" type="datetimeFigureOut">
              <a:rPr lang="en-US" kern="1200" smtClean="0">
                <a:solidFill>
                  <a:prstClr val="black">
                    <a:tint val="75000"/>
                  </a:prstClr>
                </a:solidFill>
              </a:rPr>
              <a:pPr defTabSz="685800" hangingPunct="1"/>
              <a:t>11/8/17</a:t>
            </a:fld>
            <a:endParaRPr lang="en-US" kern="1200" smtClean="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hangingPunct="1"/>
            <a:endParaRPr lang="en-US" kern="1200" smtClean="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hangingPunct="1"/>
            <a:fld id="{184D2F9F-6685-614A-9B40-AC5F6F4C96EB}" type="slidenum">
              <a:rPr lang="en-US" kern="1200" smtClean="0">
                <a:solidFill>
                  <a:prstClr val="black">
                    <a:tint val="75000"/>
                  </a:prstClr>
                </a:solidFill>
              </a:rPr>
              <a:pPr defTabSz="685800" hangingPunct="1"/>
              <a:t>‹#›</a:t>
            </a:fld>
            <a:endParaRPr lang="en-US" kern="1200" smtClean="0">
              <a:solidFill>
                <a:prstClr val="black">
                  <a:tint val="75000"/>
                </a:prstClr>
              </a:solidFill>
            </a:endParaRPr>
          </a:p>
        </p:txBody>
      </p:sp>
    </p:spTree>
    <p:extLst>
      <p:ext uri="{BB962C8B-B14F-4D97-AF65-F5344CB8AC3E}">
        <p14:creationId xmlns:p14="http://schemas.microsoft.com/office/powerpoint/2010/main" val="90059231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hangingPunct="1"/>
            <a:fld id="{83C1F96D-EB04-B742-8CF0-9420B766703A}" type="datetimeFigureOut">
              <a:rPr lang="en-US" kern="1200" smtClean="0">
                <a:solidFill>
                  <a:prstClr val="black">
                    <a:tint val="75000"/>
                  </a:prstClr>
                </a:solidFill>
              </a:rPr>
              <a:pPr defTabSz="685800" hangingPunct="1"/>
              <a:t>11/8/17</a:t>
            </a:fld>
            <a:endParaRPr lang="en-US" kern="1200" smtClean="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hangingPunct="1"/>
            <a:endParaRPr lang="en-US" kern="1200" smtClean="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hangingPunct="1"/>
            <a:fld id="{184D2F9F-6685-614A-9B40-AC5F6F4C96EB}" type="slidenum">
              <a:rPr lang="en-US" kern="1200" smtClean="0">
                <a:solidFill>
                  <a:prstClr val="black">
                    <a:tint val="75000"/>
                  </a:prstClr>
                </a:solidFill>
              </a:rPr>
              <a:pPr defTabSz="685800" hangingPunct="1"/>
              <a:t>‹#›</a:t>
            </a:fld>
            <a:endParaRPr lang="en-US" kern="1200" smtClean="0">
              <a:solidFill>
                <a:prstClr val="black">
                  <a:tint val="75000"/>
                </a:prstClr>
              </a:solidFill>
            </a:endParaRPr>
          </a:p>
        </p:txBody>
      </p:sp>
    </p:spTree>
    <p:extLst>
      <p:ext uri="{BB962C8B-B14F-4D97-AF65-F5344CB8AC3E}">
        <p14:creationId xmlns:p14="http://schemas.microsoft.com/office/powerpoint/2010/main" val="79029414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1" Type="http://schemas.openxmlformats.org/officeDocument/2006/relationships/image" Target="../media/image26.jpg"/><Relationship Id="rId12" Type="http://schemas.openxmlformats.org/officeDocument/2006/relationships/image" Target="../media/image27.png"/><Relationship Id="rId13" Type="http://schemas.openxmlformats.org/officeDocument/2006/relationships/image" Target="../media/image28.png"/><Relationship Id="rId14" Type="http://schemas.openxmlformats.org/officeDocument/2006/relationships/image" Target="../media/image29.png"/><Relationship Id="rId1" Type="http://schemas.openxmlformats.org/officeDocument/2006/relationships/slideLayout" Target="../slideLayouts/slideLayout18.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jpg"/><Relationship Id="rId10"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tiff"/><Relationship Id="rId3" Type="http://schemas.openxmlformats.org/officeDocument/2006/relationships/image" Target="../media/image3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slideLayout" Target="../slideLayouts/slideLayout13.xml"/><Relationship Id="rId2" Type="http://schemas.openxmlformats.org/officeDocument/2006/relationships/image" Target="../media/image3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emf"/><Relationship Id="rId3"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6"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tiff"/><Relationship Id="rId3" Type="http://schemas.openxmlformats.org/officeDocument/2006/relationships/image" Target="../media/image4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tif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tiff"/><Relationship Id="rId1" Type="http://schemas.openxmlformats.org/officeDocument/2006/relationships/slideLayout" Target="../slideLayouts/slideLayout13.xml"/><Relationship Id="rId2"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3.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image" Target="../media/image9.tif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gif"/><Relationship Id="rId3" Type="http://schemas.openxmlformats.org/officeDocument/2006/relationships/image" Target="../media/image61.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tiff"/><Relationship Id="rId3" Type="http://schemas.openxmlformats.org/officeDocument/2006/relationships/image" Target="../media/image63.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13.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Embodied cognition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18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60859" y="934204"/>
            <a:ext cx="1810209" cy="3985439"/>
            <a:chOff x="23812" y="1245605"/>
            <a:chExt cx="2413612" cy="5313919"/>
          </a:xfrm>
        </p:grpSpPr>
        <p:sp>
          <p:nvSpPr>
            <p:cNvPr id="28" name="TextBox 27"/>
            <p:cNvSpPr txBox="1"/>
            <p:nvPr/>
          </p:nvSpPr>
          <p:spPr>
            <a:xfrm>
              <a:off x="23812" y="5451528"/>
              <a:ext cx="2413612" cy="1107996"/>
            </a:xfrm>
            <a:prstGeom prst="rect">
              <a:avLst/>
            </a:prstGeom>
            <a:noFill/>
          </p:spPr>
          <p:txBody>
            <a:bodyPr wrap="square" rtlCol="0">
              <a:spAutoFit/>
            </a:bodyPr>
            <a:lstStyle/>
            <a:p>
              <a:pPr algn="ctr"/>
              <a:r>
                <a:rPr lang="en-US" sz="2400" dirty="0">
                  <a:ea typeface="Times New Roman" charset="0"/>
                  <a:cs typeface="Times New Roman" charset="0"/>
                </a:rPr>
                <a:t>1. Collect videos</a:t>
              </a:r>
            </a:p>
          </p:txBody>
        </p:sp>
        <p:pic>
          <p:nvPicPr>
            <p:cNvPr id="4" name="Picture 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84384" y="2628203"/>
              <a:ext cx="1748453" cy="1311340"/>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85374" y="1245605"/>
              <a:ext cx="1747462" cy="1310018"/>
            </a:xfrm>
            <a:prstGeom prst="rect">
              <a:avLst/>
            </a:prstGeom>
          </p:spPr>
        </p:pic>
        <p:pic>
          <p:nvPicPr>
            <p:cNvPr id="9" name="Picture 8"/>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86123" y="4376605"/>
              <a:ext cx="1746714" cy="1084480"/>
            </a:xfrm>
            <a:prstGeom prst="rect">
              <a:avLst/>
            </a:prstGeom>
          </p:spPr>
        </p:pic>
        <p:grpSp>
          <p:nvGrpSpPr>
            <p:cNvPr id="10" name="Group 9"/>
            <p:cNvGrpSpPr/>
            <p:nvPr/>
          </p:nvGrpSpPr>
          <p:grpSpPr>
            <a:xfrm>
              <a:off x="1230618" y="3994132"/>
              <a:ext cx="55984" cy="311584"/>
              <a:chOff x="2233965" y="5953410"/>
              <a:chExt cx="91440" cy="508920"/>
            </a:xfrm>
          </p:grpSpPr>
          <p:sp>
            <p:nvSpPr>
              <p:cNvPr id="6" name="Oval 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sp>
            <p:nvSpPr>
              <p:cNvPr id="203" name="Oval 202"/>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sp>
            <p:nvSpPr>
              <p:cNvPr id="204" name="Oval 203"/>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grpSp>
      </p:grpSp>
      <p:grpSp>
        <p:nvGrpSpPr>
          <p:cNvPr id="7" name="Group 6"/>
          <p:cNvGrpSpPr/>
          <p:nvPr/>
        </p:nvGrpSpPr>
        <p:grpSpPr>
          <a:xfrm>
            <a:off x="3527144" y="943329"/>
            <a:ext cx="1810209" cy="3976314"/>
            <a:chOff x="3178858" y="1257772"/>
            <a:chExt cx="2413612" cy="5301752"/>
          </a:xfrm>
        </p:grpSpPr>
        <p:sp>
          <p:nvSpPr>
            <p:cNvPr id="29" name="TextBox 28"/>
            <p:cNvSpPr txBox="1"/>
            <p:nvPr/>
          </p:nvSpPr>
          <p:spPr>
            <a:xfrm>
              <a:off x="3178858" y="5451528"/>
              <a:ext cx="2413612" cy="1107996"/>
            </a:xfrm>
            <a:prstGeom prst="rect">
              <a:avLst/>
            </a:prstGeom>
            <a:noFill/>
          </p:spPr>
          <p:txBody>
            <a:bodyPr wrap="square" rtlCol="0">
              <a:spAutoFit/>
            </a:bodyPr>
            <a:lstStyle/>
            <a:p>
              <a:pPr algn="ctr"/>
              <a:r>
                <a:rPr lang="en-US" sz="2400" dirty="0">
                  <a:ea typeface="Times New Roman" charset="0"/>
                  <a:cs typeface="Times New Roman" charset="0"/>
                </a:rPr>
                <a:t>2. Segment using motion</a:t>
              </a:r>
            </a:p>
          </p:txBody>
        </p:sp>
        <p:pic>
          <p:nvPicPr>
            <p:cNvPr id="37" name="Picture 3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512332" y="2640370"/>
              <a:ext cx="1746691" cy="1310017"/>
            </a:xfrm>
            <a:prstGeom prst="rect">
              <a:avLst/>
            </a:prstGeom>
          </p:spPr>
        </p:pic>
        <p:pic>
          <p:nvPicPr>
            <p:cNvPr id="40" name="Picture 39"/>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12332" y="1257772"/>
              <a:ext cx="1746691" cy="1310018"/>
            </a:xfrm>
            <a:prstGeom prst="rect">
              <a:avLst/>
            </a:prstGeom>
          </p:spPr>
        </p:pic>
        <p:pic>
          <p:nvPicPr>
            <p:cNvPr id="41" name="Picture 40"/>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512308" y="4388772"/>
              <a:ext cx="1746714" cy="1084480"/>
            </a:xfrm>
            <a:prstGeom prst="rect">
              <a:avLst/>
            </a:prstGeom>
          </p:spPr>
        </p:pic>
        <p:grpSp>
          <p:nvGrpSpPr>
            <p:cNvPr id="205" name="Group 204"/>
            <p:cNvGrpSpPr/>
            <p:nvPr/>
          </p:nvGrpSpPr>
          <p:grpSpPr>
            <a:xfrm>
              <a:off x="4329681" y="4006298"/>
              <a:ext cx="55984" cy="311584"/>
              <a:chOff x="2233965" y="5953410"/>
              <a:chExt cx="91440" cy="508920"/>
            </a:xfrm>
          </p:grpSpPr>
          <p:sp>
            <p:nvSpPr>
              <p:cNvPr id="206" name="Oval 20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sp>
            <p:nvSpPr>
              <p:cNvPr id="207" name="Oval 206"/>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sp>
            <p:nvSpPr>
              <p:cNvPr id="208" name="Oval 207"/>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grpSp>
      </p:grpSp>
      <p:grpSp>
        <p:nvGrpSpPr>
          <p:cNvPr id="12" name="Group 11"/>
          <p:cNvGrpSpPr/>
          <p:nvPr/>
        </p:nvGrpSpPr>
        <p:grpSpPr>
          <a:xfrm>
            <a:off x="5906002" y="943329"/>
            <a:ext cx="1909298" cy="3984166"/>
            <a:chOff x="6350669" y="1257772"/>
            <a:chExt cx="2545731" cy="5312221"/>
          </a:xfrm>
        </p:grpSpPr>
        <p:pic>
          <p:nvPicPr>
            <p:cNvPr id="43" name="Picture 42"/>
            <p:cNvPicPr>
              <a:picLocks/>
            </p:cNvPicPr>
            <p:nvPr/>
          </p:nvPicPr>
          <p:blipFill>
            <a:blip r:embed="rId9" cstate="hqprint">
              <a:extLst>
                <a:ext uri="{28A0092B-C50C-407E-A947-70E740481C1C}">
                  <a14:useLocalDpi xmlns:a14="http://schemas.microsoft.com/office/drawing/2010/main"/>
                </a:ext>
              </a:extLst>
            </a:blip>
            <a:stretch>
              <a:fillRect/>
            </a:stretch>
          </p:blipFill>
          <p:spPr>
            <a:xfrm>
              <a:off x="6554706" y="1257772"/>
              <a:ext cx="1270829" cy="951722"/>
            </a:xfrm>
            <a:prstGeom prst="rect">
              <a:avLst/>
            </a:prstGeom>
            <a:ln w="47625">
              <a:solidFill>
                <a:schemeClr val="accent4"/>
              </a:solidFill>
            </a:ln>
          </p:spPr>
        </p:pic>
        <p:pic>
          <p:nvPicPr>
            <p:cNvPr id="42" name="Picture 41"/>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6350670" y="1703398"/>
              <a:ext cx="1268196" cy="951147"/>
            </a:xfrm>
            <a:prstGeom prst="rect">
              <a:avLst/>
            </a:prstGeom>
            <a:ln w="47625">
              <a:solidFill>
                <a:schemeClr val="accent4"/>
              </a:solidFill>
            </a:ln>
          </p:spPr>
        </p:pic>
        <p:sp>
          <p:nvSpPr>
            <p:cNvPr id="24" name="Down Arrow 23"/>
            <p:cNvSpPr/>
            <p:nvPr/>
          </p:nvSpPr>
          <p:spPr>
            <a:xfrm>
              <a:off x="7827539" y="3711906"/>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sp>
          <p:nvSpPr>
            <p:cNvPr id="30" name="TextBox 29"/>
            <p:cNvSpPr txBox="1"/>
            <p:nvPr/>
          </p:nvSpPr>
          <p:spPr>
            <a:xfrm>
              <a:off x="6350669" y="5461997"/>
              <a:ext cx="2545731" cy="1107996"/>
            </a:xfrm>
            <a:prstGeom prst="rect">
              <a:avLst/>
            </a:prstGeom>
            <a:noFill/>
          </p:spPr>
          <p:txBody>
            <a:bodyPr wrap="square" rtlCol="0">
              <a:spAutoFit/>
            </a:bodyPr>
            <a:lstStyle/>
            <a:p>
              <a:pPr algn="ctr"/>
              <a:r>
                <a:rPr lang="en-US" sz="2400" dirty="0">
                  <a:ea typeface="Times New Roman" charset="0"/>
                  <a:cs typeface="Times New Roman" charset="0"/>
                </a:rPr>
                <a:t>3. Train </a:t>
              </a:r>
              <a:r>
                <a:rPr lang="en-US" sz="2400" dirty="0" err="1">
                  <a:ea typeface="Times New Roman" charset="0"/>
                  <a:cs typeface="Times New Roman" charset="0"/>
                </a:rPr>
                <a:t>ConvNet</a:t>
              </a:r>
              <a:endParaRPr lang="en-US" sz="2400" dirty="0">
                <a:ea typeface="Times New Roman" charset="0"/>
                <a:cs typeface="Times New Roman" charset="0"/>
              </a:endParaRPr>
            </a:p>
          </p:txBody>
        </p:sp>
        <p:pic>
          <p:nvPicPr>
            <p:cNvPr id="44" name="Picture 43"/>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554661" y="1578700"/>
              <a:ext cx="1270829" cy="953122"/>
            </a:xfrm>
            <a:prstGeom prst="rect">
              <a:avLst/>
            </a:prstGeom>
            <a:ln w="47625">
              <a:solidFill>
                <a:schemeClr val="accent4"/>
              </a:solidFill>
            </a:ln>
          </p:spPr>
        </p:pic>
        <p:sp>
          <p:nvSpPr>
            <p:cNvPr id="2" name="Cube 1"/>
            <p:cNvSpPr/>
            <p:nvPr/>
          </p:nvSpPr>
          <p:spPr>
            <a:xfrm>
              <a:off x="6805233" y="2765061"/>
              <a:ext cx="384888" cy="1125772"/>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1" name="Cube 30"/>
            <p:cNvSpPr/>
            <p:nvPr/>
          </p:nvSpPr>
          <p:spPr>
            <a:xfrm>
              <a:off x="6916498" y="2946667"/>
              <a:ext cx="413257" cy="799041"/>
            </a:xfrm>
            <a:prstGeom prst="cube">
              <a:avLst>
                <a:gd name="adj" fmla="val 582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2" name="Cube 31"/>
            <p:cNvSpPr/>
            <p:nvPr/>
          </p:nvSpPr>
          <p:spPr>
            <a:xfrm>
              <a:off x="7190121" y="3104404"/>
              <a:ext cx="376464" cy="483566"/>
            </a:xfrm>
            <a:prstGeom prst="cube">
              <a:avLst>
                <a:gd name="adj" fmla="val 307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4" name="Cube 33"/>
            <p:cNvSpPr/>
            <p:nvPr/>
          </p:nvSpPr>
          <p:spPr>
            <a:xfrm>
              <a:off x="7512747" y="3302911"/>
              <a:ext cx="301217" cy="90650"/>
            </a:xfrm>
            <a:prstGeom prst="cube">
              <a:avLst>
                <a:gd name="adj" fmla="val 981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5" name="Cube 34"/>
            <p:cNvSpPr/>
            <p:nvPr/>
          </p:nvSpPr>
          <p:spPr>
            <a:xfrm>
              <a:off x="7841236" y="2979994"/>
              <a:ext cx="227772" cy="666217"/>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sp>
          <p:nvSpPr>
            <p:cNvPr id="36" name="Down Arrow 35"/>
            <p:cNvSpPr/>
            <p:nvPr/>
          </p:nvSpPr>
          <p:spPr>
            <a:xfrm>
              <a:off x="6890357" y="2721684"/>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1988" tIns="20994" rIns="41988" bIns="20994" numCol="1" spcCol="0" rtlCol="0" fromWordArt="0" anchor="ctr" anchorCtr="0" forceAA="0" compatLnSpc="1">
              <a:prstTxWarp prst="textNoShape">
                <a:avLst/>
              </a:prstTxWarp>
              <a:noAutofit/>
            </a:bodyPr>
            <a:lstStyle/>
            <a:p>
              <a:pPr algn="ctr"/>
              <a:endParaRPr lang="en-US" sz="827"/>
            </a:p>
          </p:txBody>
        </p:sp>
        <p:pic>
          <p:nvPicPr>
            <p:cNvPr id="38" name="Picture 37"/>
            <p:cNvPicPr>
              <a:picLocks/>
            </p:cNvPicPr>
            <p:nvPr/>
          </p:nvPicPr>
          <p:blipFill>
            <a:blip r:embed="rId12" cstate="hqprint">
              <a:extLst>
                <a:ext uri="{28A0092B-C50C-407E-A947-70E740481C1C}">
                  <a14:useLocalDpi xmlns:a14="http://schemas.microsoft.com/office/drawing/2010/main"/>
                </a:ext>
              </a:extLst>
            </a:blip>
            <a:stretch>
              <a:fillRect/>
            </a:stretch>
          </p:blipFill>
          <p:spPr>
            <a:xfrm>
              <a:off x="6554706" y="3995311"/>
              <a:ext cx="1234493" cy="1000045"/>
            </a:xfrm>
            <a:prstGeom prst="rect">
              <a:avLst/>
            </a:prstGeom>
            <a:ln w="47625">
              <a:solidFill>
                <a:schemeClr val="accent4"/>
              </a:solidFill>
            </a:ln>
          </p:spPr>
        </p:pic>
        <p:pic>
          <p:nvPicPr>
            <p:cNvPr id="39" name="Picture 38"/>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6350669" y="4443271"/>
              <a:ext cx="1268197" cy="951148"/>
            </a:xfrm>
            <a:prstGeom prst="rect">
              <a:avLst/>
            </a:prstGeom>
            <a:ln w="47625">
              <a:solidFill>
                <a:schemeClr val="accent4"/>
              </a:solidFill>
            </a:ln>
          </p:spPr>
        </p:pic>
        <p:pic>
          <p:nvPicPr>
            <p:cNvPr id="48" name="Picture 47"/>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7554661" y="4261011"/>
              <a:ext cx="1270829" cy="953122"/>
            </a:xfrm>
            <a:prstGeom prst="rect">
              <a:avLst/>
            </a:prstGeom>
            <a:ln w="47625">
              <a:solidFill>
                <a:schemeClr val="accent4"/>
              </a:solidFill>
            </a:ln>
          </p:spPr>
        </p:pic>
      </p:grpSp>
    </p:spTree>
    <p:extLst>
      <p:ext uri="{BB962C8B-B14F-4D97-AF65-F5344CB8AC3E}">
        <p14:creationId xmlns:p14="http://schemas.microsoft.com/office/powerpoint/2010/main" val="44502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humans do?</a:t>
            </a:r>
            <a:endParaRPr lang="en-US" dirty="0"/>
          </a:p>
        </p:txBody>
      </p:sp>
      <p:pic>
        <p:nvPicPr>
          <p:cNvPr id="3" name="Picture 2"/>
          <p:cNvPicPr>
            <a:picLocks noChangeAspect="1"/>
          </p:cNvPicPr>
          <p:nvPr/>
        </p:nvPicPr>
        <p:blipFill>
          <a:blip r:embed="rId2"/>
          <a:stretch>
            <a:fillRect/>
          </a:stretch>
        </p:blipFill>
        <p:spPr>
          <a:xfrm>
            <a:off x="1557799" y="1268016"/>
            <a:ext cx="6028403" cy="3415884"/>
          </a:xfrm>
          <a:prstGeom prst="rect">
            <a:avLst/>
          </a:prstGeom>
        </p:spPr>
      </p:pic>
    </p:spTree>
    <p:extLst>
      <p:ext uri="{BB962C8B-B14F-4D97-AF65-F5344CB8AC3E}">
        <p14:creationId xmlns:p14="http://schemas.microsoft.com/office/powerpoint/2010/main" val="1895441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Visually indicated sounds</a:t>
            </a:r>
            <a:endParaRPr lang="en-US" dirty="0"/>
          </a:p>
        </p:txBody>
      </p:sp>
      <p:pic>
        <p:nvPicPr>
          <p:cNvPr id="3" name="header-vi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4399" y="1879870"/>
            <a:ext cx="4707398" cy="2649859"/>
          </a:xfrm>
          <a:prstGeom prst="rect">
            <a:avLst/>
          </a:prstGeom>
        </p:spPr>
      </p:pic>
      <p:sp>
        <p:nvSpPr>
          <p:cNvPr id="5" name="TextBox 4"/>
          <p:cNvSpPr txBox="1"/>
          <p:nvPr/>
        </p:nvSpPr>
        <p:spPr>
          <a:xfrm>
            <a:off x="2876248" y="4655061"/>
            <a:ext cx="2927259" cy="369332"/>
          </a:xfrm>
          <a:prstGeom prst="rect">
            <a:avLst/>
          </a:prstGeom>
          <a:noFill/>
        </p:spPr>
        <p:txBody>
          <a:bodyPr wrap="square" rtlCol="0">
            <a:spAutoFit/>
          </a:bodyPr>
          <a:lstStyle/>
          <a:p>
            <a:r>
              <a:rPr lang="en-US" smtClean="0"/>
              <a:t>Owens </a:t>
            </a:r>
            <a:r>
              <a:rPr lang="en-US" dirty="0" smtClean="0"/>
              <a:t>et al, </a:t>
            </a:r>
            <a:r>
              <a:rPr lang="en-US" smtClean="0"/>
              <a:t>CVPR 2016</a:t>
            </a:r>
            <a:endParaRPr lang="en-US" dirty="0"/>
          </a:p>
        </p:txBody>
      </p:sp>
    </p:spTree>
    <p:extLst>
      <p:ext uri="{BB962C8B-B14F-4D97-AF65-F5344CB8AC3E}">
        <p14:creationId xmlns:p14="http://schemas.microsoft.com/office/powerpoint/2010/main" val="51488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Learning from </a:t>
            </a:r>
            <a:r>
              <a:rPr lang="en-US" dirty="0" err="1" smtClean="0"/>
              <a:t>egomotion</a:t>
            </a:r>
            <a:endParaRPr lang="en-US" dirty="0"/>
          </a:p>
        </p:txBody>
      </p:sp>
      <p:pic>
        <p:nvPicPr>
          <p:cNvPr id="5" name="Picture 4"/>
          <p:cNvPicPr>
            <a:picLocks noChangeAspect="1"/>
          </p:cNvPicPr>
          <p:nvPr/>
        </p:nvPicPr>
        <p:blipFill>
          <a:blip r:embed="rId2"/>
          <a:stretch>
            <a:fillRect/>
          </a:stretch>
        </p:blipFill>
        <p:spPr>
          <a:xfrm>
            <a:off x="2097776" y="1583607"/>
            <a:ext cx="4463182" cy="2486947"/>
          </a:xfrm>
          <a:prstGeom prst="rect">
            <a:avLst/>
          </a:prstGeom>
        </p:spPr>
      </p:pic>
      <p:sp>
        <p:nvSpPr>
          <p:cNvPr id="6" name="TextBox 5"/>
          <p:cNvSpPr txBox="1"/>
          <p:nvPr/>
        </p:nvSpPr>
        <p:spPr>
          <a:xfrm>
            <a:off x="2309418" y="4220170"/>
            <a:ext cx="2927259" cy="669414"/>
          </a:xfrm>
          <a:prstGeom prst="rect">
            <a:avLst/>
          </a:prstGeom>
          <a:noFill/>
        </p:spPr>
        <p:txBody>
          <a:bodyPr wrap="square" rtlCol="0">
            <a:spAutoFit/>
          </a:bodyPr>
          <a:lstStyle/>
          <a:p>
            <a:r>
              <a:rPr lang="en-US" dirty="0" smtClean="0"/>
              <a:t>Agrawal et al, ICCV 2015.</a:t>
            </a:r>
            <a:br>
              <a:rPr lang="en-US" dirty="0" smtClean="0"/>
            </a:br>
            <a:endParaRPr lang="en-US" dirty="0"/>
          </a:p>
        </p:txBody>
      </p:sp>
    </p:spTree>
    <p:extLst>
      <p:ext uri="{BB962C8B-B14F-4D97-AF65-F5344CB8AC3E}">
        <p14:creationId xmlns:p14="http://schemas.microsoft.com/office/powerpoint/2010/main" val="1834031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from </a:t>
            </a:r>
            <a:r>
              <a:rPr lang="en-US" dirty="0" err="1" smtClean="0"/>
              <a:t>egomotion</a:t>
            </a:r>
            <a:endParaRPr lang="en-US" dirty="0"/>
          </a:p>
        </p:txBody>
      </p:sp>
      <p:sp>
        <p:nvSpPr>
          <p:cNvPr id="3" name="Content Placeholder 2"/>
          <p:cNvSpPr>
            <a:spLocks noGrp="1"/>
          </p:cNvSpPr>
          <p:nvPr>
            <p:ph idx="1"/>
          </p:nvPr>
        </p:nvSpPr>
        <p:spPr>
          <a:xfrm>
            <a:off x="628650" y="1369219"/>
            <a:ext cx="7886700" cy="953652"/>
          </a:xfrm>
        </p:spPr>
        <p:txBody>
          <a:bodyPr/>
          <a:lstStyle/>
          <a:p>
            <a:r>
              <a:rPr lang="en-US" dirty="0" smtClean="0"/>
              <a:t>Invariance: features don’t change if image changes</a:t>
            </a:r>
          </a:p>
          <a:p>
            <a:r>
              <a:rPr lang="en-US" i="1" dirty="0" err="1" smtClean="0"/>
              <a:t>Equivariance</a:t>
            </a:r>
            <a:r>
              <a:rPr lang="en-US" i="1" dirty="0" smtClean="0"/>
              <a:t>: </a:t>
            </a:r>
            <a:r>
              <a:rPr lang="en-US" dirty="0" smtClean="0"/>
              <a:t>features change the same way as visual input</a:t>
            </a:r>
            <a:endParaRPr lang="en-US"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3578" y="2615995"/>
            <a:ext cx="5870321" cy="1498805"/>
          </a:xfrm>
          <a:prstGeom prst="rect">
            <a:avLst/>
          </a:prstGeom>
        </p:spPr>
      </p:pic>
      <p:sp>
        <p:nvSpPr>
          <p:cNvPr id="5" name="Rectangle 4"/>
          <p:cNvSpPr/>
          <p:nvPr/>
        </p:nvSpPr>
        <p:spPr>
          <a:xfrm>
            <a:off x="2674685" y="4701527"/>
            <a:ext cx="3794629" cy="380873"/>
          </a:xfrm>
          <a:prstGeom prst="rect">
            <a:avLst/>
          </a:prstGeom>
        </p:spPr>
        <p:txBody>
          <a:bodyPr wrap="none">
            <a:spAutoFit/>
          </a:bodyPr>
          <a:lstStyle/>
          <a:p>
            <a:r>
              <a:rPr lang="en-US" dirty="0" err="1"/>
              <a:t>Jayaraman</a:t>
            </a:r>
            <a:r>
              <a:rPr lang="en-US" dirty="0"/>
              <a:t> and </a:t>
            </a:r>
            <a:r>
              <a:rPr lang="en-US" dirty="0" err="1"/>
              <a:t>Grauman</a:t>
            </a:r>
            <a:r>
              <a:rPr lang="en-US" dirty="0"/>
              <a:t>, ICCV 2015.</a:t>
            </a:r>
            <a:endParaRPr lang="en-US" dirty="0"/>
          </a:p>
        </p:txBody>
      </p:sp>
    </p:spTree>
    <p:extLst>
      <p:ext uri="{BB962C8B-B14F-4D97-AF65-F5344CB8AC3E}">
        <p14:creationId xmlns:p14="http://schemas.microsoft.com/office/powerpoint/2010/main" val="193302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for action</a:t>
            </a:r>
            <a:endParaRPr lang="en-US" dirty="0"/>
          </a:p>
        </p:txBody>
      </p:sp>
      <p:pic>
        <p:nvPicPr>
          <p:cNvPr id="4" name="Picture 3"/>
          <p:cNvPicPr>
            <a:picLocks noChangeAspect="1"/>
          </p:cNvPicPr>
          <p:nvPr/>
        </p:nvPicPr>
        <p:blipFill>
          <a:blip r:embed="rId2"/>
          <a:stretch>
            <a:fillRect/>
          </a:stretch>
        </p:blipFill>
        <p:spPr>
          <a:xfrm>
            <a:off x="5251578" y="1703132"/>
            <a:ext cx="1783403" cy="2102175"/>
          </a:xfrm>
          <a:prstGeom prst="rect">
            <a:avLst/>
          </a:prstGeom>
        </p:spPr>
      </p:pic>
      <p:pic>
        <p:nvPicPr>
          <p:cNvPr id="5" name="Picture 4"/>
          <p:cNvPicPr>
            <a:picLocks noChangeAspect="1"/>
          </p:cNvPicPr>
          <p:nvPr/>
        </p:nvPicPr>
        <p:blipFill>
          <a:blip r:embed="rId3"/>
          <a:stretch>
            <a:fillRect/>
          </a:stretch>
        </p:blipFill>
        <p:spPr>
          <a:xfrm>
            <a:off x="1374596" y="1780868"/>
            <a:ext cx="2190066" cy="2217789"/>
          </a:xfrm>
          <a:prstGeom prst="rect">
            <a:avLst/>
          </a:prstGeom>
        </p:spPr>
      </p:pic>
      <p:sp>
        <p:nvSpPr>
          <p:cNvPr id="6" name="Curved Down Arrow 5"/>
          <p:cNvSpPr/>
          <p:nvPr/>
        </p:nvSpPr>
        <p:spPr>
          <a:xfrm>
            <a:off x="3484307" y="873842"/>
            <a:ext cx="2190135" cy="90702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a:endParaRPr lang="en-US" sz="703">
              <a:solidFill>
                <a:schemeClr val="tx1"/>
              </a:solidFill>
            </a:endParaRPr>
          </a:p>
        </p:txBody>
      </p:sp>
      <p:sp>
        <p:nvSpPr>
          <p:cNvPr id="7" name="TextBox 6"/>
          <p:cNvSpPr txBox="1"/>
          <p:nvPr/>
        </p:nvSpPr>
        <p:spPr>
          <a:xfrm>
            <a:off x="3451123" y="1039694"/>
            <a:ext cx="2223319" cy="461665"/>
          </a:xfrm>
          <a:prstGeom prst="rect">
            <a:avLst/>
          </a:prstGeom>
          <a:noFill/>
        </p:spPr>
        <p:txBody>
          <a:bodyPr wrap="square" rtlCol="0">
            <a:spAutoFit/>
          </a:bodyPr>
          <a:lstStyle/>
          <a:p>
            <a:r>
              <a:rPr lang="en-US" sz="2400" dirty="0"/>
              <a:t>Perception</a:t>
            </a:r>
          </a:p>
        </p:txBody>
      </p:sp>
      <p:sp>
        <p:nvSpPr>
          <p:cNvPr id="10" name="Curved Up Arrow 9"/>
          <p:cNvSpPr/>
          <p:nvPr/>
        </p:nvSpPr>
        <p:spPr>
          <a:xfrm flipH="1">
            <a:off x="3329448" y="3572797"/>
            <a:ext cx="2145891" cy="101523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a:endParaRPr lang="en-US" sz="703">
              <a:solidFill>
                <a:schemeClr val="tx1"/>
              </a:solidFill>
            </a:endParaRPr>
          </a:p>
        </p:txBody>
      </p:sp>
      <p:sp>
        <p:nvSpPr>
          <p:cNvPr id="11" name="TextBox 10"/>
          <p:cNvSpPr txBox="1"/>
          <p:nvPr/>
        </p:nvSpPr>
        <p:spPr>
          <a:xfrm>
            <a:off x="3296461" y="3970178"/>
            <a:ext cx="2223319" cy="461665"/>
          </a:xfrm>
          <a:prstGeom prst="rect">
            <a:avLst/>
          </a:prstGeom>
          <a:noFill/>
        </p:spPr>
        <p:txBody>
          <a:bodyPr wrap="square" rtlCol="0">
            <a:spAutoFit/>
          </a:bodyPr>
          <a:lstStyle/>
          <a:p>
            <a:r>
              <a:rPr lang="en-US" sz="2400" dirty="0"/>
              <a:t>Action</a:t>
            </a:r>
          </a:p>
        </p:txBody>
      </p:sp>
      <p:sp>
        <p:nvSpPr>
          <p:cNvPr id="12" name="TextBox 11"/>
          <p:cNvSpPr txBox="1"/>
          <p:nvPr/>
        </p:nvSpPr>
        <p:spPr>
          <a:xfrm>
            <a:off x="7306733" y="6066662"/>
            <a:ext cx="7132320" cy="58521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mtClean="0">
                <a:solidFill>
                  <a:sysClr val="windowText" lastClr="000000"/>
                </a:solidFill>
              </a:rPr>
              <a:t>Owens </a:t>
            </a:r>
            <a:r>
              <a:rPr lang="en-US" dirty="0" smtClean="0">
                <a:solidFill>
                  <a:sysClr val="windowText" lastClr="000000"/>
                </a:solidFill>
              </a:rPr>
              <a:t>et al, </a:t>
            </a:r>
            <a:r>
              <a:rPr lang="en-US" smtClean="0">
                <a:solidFill>
                  <a:sysClr val="windowText" lastClr="000000"/>
                </a:solidFill>
              </a:rPr>
              <a:t>CVPR 2016</a:t>
            </a:r>
            <a:endParaRPr lang="en-US" dirty="0">
              <a:solidFill>
                <a:sysClr val="windowText" lastClr="000000"/>
              </a:solidFill>
            </a:endParaRPr>
          </a:p>
        </p:txBody>
      </p:sp>
    </p:spTree>
    <p:extLst>
      <p:ext uri="{BB962C8B-B14F-4D97-AF65-F5344CB8AC3E}">
        <p14:creationId xmlns:p14="http://schemas.microsoft.com/office/powerpoint/2010/main" val="2028905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use vision for acting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304" y="982304"/>
            <a:ext cx="3215609" cy="4004895"/>
          </a:xfrm>
          <a:prstGeom prst="rect">
            <a:avLst/>
          </a:prstGeom>
        </p:spPr>
      </p:pic>
    </p:spTree>
    <p:extLst>
      <p:ext uri="{BB962C8B-B14F-4D97-AF65-F5344CB8AC3E}">
        <p14:creationId xmlns:p14="http://schemas.microsoft.com/office/powerpoint/2010/main" val="442641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use vision for acting</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083267"/>
            <a:ext cx="7931808" cy="1434223"/>
          </a:xfrm>
        </p:spPr>
      </p:pic>
      <p:sp>
        <p:nvSpPr>
          <p:cNvPr id="5" name="Rectangle 4"/>
          <p:cNvSpPr/>
          <p:nvPr/>
        </p:nvSpPr>
        <p:spPr>
          <a:xfrm>
            <a:off x="0" y="4620280"/>
            <a:ext cx="9144000" cy="523220"/>
          </a:xfrm>
          <a:prstGeom prst="rect">
            <a:avLst/>
          </a:prstGeom>
        </p:spPr>
        <p:txBody>
          <a:bodyPr wrap="square">
            <a:spAutoFit/>
          </a:bodyPr>
          <a:lstStyle/>
          <a:p>
            <a:pPr algn="l"/>
            <a:r>
              <a:rPr lang="en-US" sz="1400" dirty="0"/>
              <a:t>Supersizing Self-supervision: Learning to Grasp from 50K Tries and 700 Robot Hours. </a:t>
            </a:r>
            <a:r>
              <a:rPr lang="en-US" sz="1400" dirty="0" err="1"/>
              <a:t>Lerrel</a:t>
            </a:r>
            <a:r>
              <a:rPr lang="en-US" sz="1400" dirty="0"/>
              <a:t> Pinto and </a:t>
            </a:r>
            <a:r>
              <a:rPr lang="en-US" sz="1400" dirty="0" err="1"/>
              <a:t>Abhinav</a:t>
            </a:r>
            <a:r>
              <a:rPr lang="en-US" sz="1400" dirty="0"/>
              <a:t> </a:t>
            </a:r>
            <a:r>
              <a:rPr lang="en-US" sz="1400" dirty="0" smtClean="0"/>
              <a:t>Gupta. In </a:t>
            </a:r>
            <a:r>
              <a:rPr lang="en-US" sz="1400" i="1" dirty="0" smtClean="0"/>
              <a:t>ICRA, </a:t>
            </a:r>
            <a:r>
              <a:rPr lang="en-US" sz="1400" dirty="0" smtClean="0"/>
              <a:t>2016</a:t>
            </a:r>
            <a:endParaRPr lang="en-US" sz="1400" dirty="0"/>
          </a:p>
        </p:txBody>
      </p:sp>
    </p:spTree>
    <p:extLst>
      <p:ext uri="{BB962C8B-B14F-4D97-AF65-F5344CB8AC3E}">
        <p14:creationId xmlns:p14="http://schemas.microsoft.com/office/powerpoint/2010/main" val="213498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policies</a:t>
            </a:r>
            <a:endParaRPr lang="en-US" dirty="0"/>
          </a:p>
        </p:txBody>
      </p:sp>
      <p:sp>
        <p:nvSpPr>
          <p:cNvPr id="8" name="Content Placeholder 7"/>
          <p:cNvSpPr>
            <a:spLocks noGrp="1"/>
          </p:cNvSpPr>
          <p:nvPr>
            <p:ph idx="1"/>
          </p:nvPr>
        </p:nvSpPr>
        <p:spPr>
          <a:xfrm>
            <a:off x="628650" y="1369219"/>
            <a:ext cx="3795866" cy="3263504"/>
          </a:xfrm>
        </p:spPr>
        <p:txBody>
          <a:bodyPr/>
          <a:lstStyle/>
          <a:p>
            <a:r>
              <a:rPr lang="en-US" dirty="0" smtClean="0"/>
              <a:t>Markov decision process</a:t>
            </a:r>
          </a:p>
          <a:p>
            <a:r>
              <a:rPr lang="en-US" dirty="0" smtClean="0"/>
              <a:t>State at time t+1 depends only on state at time t + action</a:t>
            </a:r>
          </a:p>
          <a:p>
            <a:r>
              <a:rPr lang="en-US" dirty="0" smtClean="0"/>
              <a:t>Transitions and rewards unknown</a:t>
            </a:r>
          </a:p>
          <a:p>
            <a:r>
              <a:rPr lang="en-US" dirty="0" smtClean="0"/>
              <a:t>Policy: mapping from states to actions </a:t>
            </a:r>
            <a:endParaRPr lang="en-US" dirty="0"/>
          </a:p>
        </p:txBody>
      </p:sp>
      <p:pic>
        <p:nvPicPr>
          <p:cNvPr id="6" name="Picture 5"/>
          <p:cNvPicPr>
            <a:picLocks noChangeAspect="1"/>
          </p:cNvPicPr>
          <p:nvPr/>
        </p:nvPicPr>
        <p:blipFill>
          <a:blip r:embed="rId2"/>
          <a:stretch>
            <a:fillRect/>
          </a:stretch>
        </p:blipFill>
        <p:spPr>
          <a:xfrm>
            <a:off x="4773229" y="2408816"/>
            <a:ext cx="4286045" cy="275380"/>
          </a:xfrm>
          <a:prstGeom prst="rect">
            <a:avLst/>
          </a:prstGeom>
        </p:spPr>
      </p:pic>
      <p:pic>
        <p:nvPicPr>
          <p:cNvPr id="7" name="Picture 6"/>
          <p:cNvPicPr>
            <a:picLocks noChangeAspect="1"/>
          </p:cNvPicPr>
          <p:nvPr/>
        </p:nvPicPr>
        <p:blipFill>
          <a:blip r:embed="rId3"/>
          <a:stretch>
            <a:fillRect/>
          </a:stretch>
        </p:blipFill>
        <p:spPr>
          <a:xfrm>
            <a:off x="6378447" y="2977474"/>
            <a:ext cx="1570704" cy="276743"/>
          </a:xfrm>
          <a:prstGeom prst="rect">
            <a:avLst/>
          </a:prstGeom>
        </p:spPr>
      </p:pic>
      <p:pic>
        <p:nvPicPr>
          <p:cNvPr id="9" name="Content Placeholder 3"/>
          <p:cNvPicPr>
            <a:picLocks noChangeAspect="1"/>
          </p:cNvPicPr>
          <p:nvPr/>
        </p:nvPicPr>
        <p:blipFill>
          <a:blip r:embed="rId4"/>
          <a:stretch>
            <a:fillRect/>
          </a:stretch>
        </p:blipFill>
        <p:spPr>
          <a:xfrm>
            <a:off x="6636766" y="1919701"/>
            <a:ext cx="1054066" cy="195837"/>
          </a:xfrm>
          <a:prstGeom prst="rect">
            <a:avLst/>
          </a:prstGeom>
        </p:spPr>
      </p:pic>
      <p:pic>
        <p:nvPicPr>
          <p:cNvPr id="10" name="Picture 9"/>
          <p:cNvPicPr>
            <a:picLocks noChangeAspect="1"/>
          </p:cNvPicPr>
          <p:nvPr/>
        </p:nvPicPr>
        <p:blipFill>
          <a:blip r:embed="rId5"/>
          <a:stretch>
            <a:fillRect/>
          </a:stretch>
        </p:blipFill>
        <p:spPr>
          <a:xfrm>
            <a:off x="6378447" y="3547494"/>
            <a:ext cx="1555986" cy="277501"/>
          </a:xfrm>
          <a:prstGeom prst="rect">
            <a:avLst/>
          </a:prstGeom>
        </p:spPr>
      </p:pic>
    </p:spTree>
    <p:extLst>
      <p:ext uri="{BB962C8B-B14F-4D97-AF65-F5344CB8AC3E}">
        <p14:creationId xmlns:p14="http://schemas.microsoft.com/office/powerpoint/2010/main" val="1264959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functions</a:t>
            </a:r>
            <a:endParaRPr lang="en-US" dirty="0"/>
          </a:p>
        </p:txBody>
      </p:sp>
      <p:sp>
        <p:nvSpPr>
          <p:cNvPr id="3" name="Content Placeholder 2"/>
          <p:cNvSpPr>
            <a:spLocks noGrp="1"/>
          </p:cNvSpPr>
          <p:nvPr>
            <p:ph idx="1"/>
          </p:nvPr>
        </p:nvSpPr>
        <p:spPr>
          <a:xfrm>
            <a:off x="628650" y="1369219"/>
            <a:ext cx="7886700" cy="1550962"/>
          </a:xfrm>
        </p:spPr>
        <p:txBody>
          <a:bodyPr/>
          <a:lstStyle/>
          <a:p>
            <a:r>
              <a:rPr lang="en-US" dirty="0" smtClean="0"/>
              <a:t>V*(s): expected return if following optimal policy starting from s</a:t>
            </a:r>
          </a:p>
          <a:p>
            <a:r>
              <a:rPr lang="en-US" dirty="0" smtClean="0"/>
              <a:t>Q*(</a:t>
            </a:r>
            <a:r>
              <a:rPr lang="en-US" dirty="0" err="1" smtClean="0"/>
              <a:t>s,a</a:t>
            </a:r>
            <a:r>
              <a:rPr lang="en-US" dirty="0" smtClean="0"/>
              <a:t>): expected return if following optimal policy starting from s and taking action a</a:t>
            </a:r>
          </a:p>
          <a:p>
            <a:r>
              <a:rPr lang="en-US" dirty="0" smtClean="0"/>
              <a:t>Bellman equation</a:t>
            </a:r>
            <a:endParaRPr lang="en-US" dirty="0"/>
          </a:p>
        </p:txBody>
      </p:sp>
      <p:pic>
        <p:nvPicPr>
          <p:cNvPr id="4" name="Picture 3"/>
          <p:cNvPicPr>
            <a:picLocks noChangeAspect="1"/>
          </p:cNvPicPr>
          <p:nvPr/>
        </p:nvPicPr>
        <p:blipFill>
          <a:blip r:embed="rId2"/>
          <a:stretch>
            <a:fillRect/>
          </a:stretch>
        </p:blipFill>
        <p:spPr>
          <a:xfrm>
            <a:off x="2255965" y="2914343"/>
            <a:ext cx="5176826" cy="542003"/>
          </a:xfrm>
          <a:prstGeom prst="rect">
            <a:avLst/>
          </a:prstGeom>
        </p:spPr>
      </p:pic>
      <p:pic>
        <p:nvPicPr>
          <p:cNvPr id="5" name="Picture 4"/>
          <p:cNvPicPr>
            <a:picLocks noChangeAspect="1"/>
          </p:cNvPicPr>
          <p:nvPr/>
        </p:nvPicPr>
        <p:blipFill>
          <a:blip r:embed="rId3"/>
          <a:stretch>
            <a:fillRect/>
          </a:stretch>
        </p:blipFill>
        <p:spPr>
          <a:xfrm>
            <a:off x="3040856" y="3538999"/>
            <a:ext cx="3258080" cy="365636"/>
          </a:xfrm>
          <a:prstGeom prst="rect">
            <a:avLst/>
          </a:prstGeom>
        </p:spPr>
      </p:pic>
    </p:spTree>
    <p:extLst>
      <p:ext uri="{BB962C8B-B14F-4D97-AF65-F5344CB8AC3E}">
        <p14:creationId xmlns:p14="http://schemas.microsoft.com/office/powerpoint/2010/main" val="195306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phases of supervision</a:t>
            </a:r>
            <a:endParaRPr lang="en-US" dirty="0"/>
          </a:p>
        </p:txBody>
      </p:sp>
      <p:grpSp>
        <p:nvGrpSpPr>
          <p:cNvPr id="57" name="Group 56"/>
          <p:cNvGrpSpPr/>
          <p:nvPr/>
        </p:nvGrpSpPr>
        <p:grpSpPr>
          <a:xfrm>
            <a:off x="1564434" y="1754205"/>
            <a:ext cx="5965079" cy="1909786"/>
            <a:chOff x="154827" y="516128"/>
            <a:chExt cx="12598256" cy="3501631"/>
          </a:xfrm>
        </p:grpSpPr>
        <p:sp>
          <p:nvSpPr>
            <p:cNvPr id="7" name="Parallelogram 6"/>
            <p:cNvSpPr/>
            <p:nvPr/>
          </p:nvSpPr>
          <p:spPr>
            <a:xfrm flipV="1">
              <a:off x="3837300" y="1945308"/>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8" name="Parallelogram 7"/>
            <p:cNvSpPr/>
            <p:nvPr/>
          </p:nvSpPr>
          <p:spPr>
            <a:xfrm flipV="1">
              <a:off x="3837300" y="1866851"/>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9" name="Parallelogram 8"/>
            <p:cNvSpPr/>
            <p:nvPr/>
          </p:nvSpPr>
          <p:spPr>
            <a:xfrm flipV="1">
              <a:off x="3837300" y="1788394"/>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0" name="Parallelogram 9"/>
            <p:cNvSpPr/>
            <p:nvPr/>
          </p:nvSpPr>
          <p:spPr>
            <a:xfrm flipV="1">
              <a:off x="3837300" y="1709937"/>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1" name="Parallelogram 10"/>
            <p:cNvSpPr/>
            <p:nvPr/>
          </p:nvSpPr>
          <p:spPr>
            <a:xfrm flipV="1">
              <a:off x="3837300" y="1631480"/>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2" name="Parallelogram 11"/>
            <p:cNvSpPr/>
            <p:nvPr/>
          </p:nvSpPr>
          <p:spPr>
            <a:xfrm flipV="1">
              <a:off x="3837300" y="1553023"/>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3" name="Parallelogram 12"/>
            <p:cNvSpPr/>
            <p:nvPr/>
          </p:nvSpPr>
          <p:spPr>
            <a:xfrm flipV="1">
              <a:off x="3837300" y="1474566"/>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4" name="Parallelogram 13"/>
            <p:cNvSpPr/>
            <p:nvPr/>
          </p:nvSpPr>
          <p:spPr>
            <a:xfrm flipV="1">
              <a:off x="1831421" y="1948312"/>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5" name="Parallelogram 14"/>
            <p:cNvSpPr/>
            <p:nvPr/>
          </p:nvSpPr>
          <p:spPr>
            <a:xfrm flipV="1">
              <a:off x="1831421" y="1869855"/>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6" name="Parallelogram 15"/>
            <p:cNvSpPr/>
            <p:nvPr/>
          </p:nvSpPr>
          <p:spPr>
            <a:xfrm flipV="1">
              <a:off x="1831421" y="1791398"/>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7" name="Parallelogram 16"/>
            <p:cNvSpPr/>
            <p:nvPr/>
          </p:nvSpPr>
          <p:spPr>
            <a:xfrm flipV="1">
              <a:off x="1831421" y="1712941"/>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8" name="Parallelogram 17"/>
            <p:cNvSpPr/>
            <p:nvPr/>
          </p:nvSpPr>
          <p:spPr>
            <a:xfrm flipV="1">
              <a:off x="1831421" y="1634484"/>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19" name="Parallelogram 18"/>
            <p:cNvSpPr/>
            <p:nvPr/>
          </p:nvSpPr>
          <p:spPr>
            <a:xfrm flipV="1">
              <a:off x="1831421" y="1556027"/>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0" name="Parallelogram 19"/>
            <p:cNvSpPr/>
            <p:nvPr/>
          </p:nvSpPr>
          <p:spPr>
            <a:xfrm flipV="1">
              <a:off x="1831421" y="1477570"/>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1" name="Parallelogram 20"/>
            <p:cNvSpPr/>
            <p:nvPr/>
          </p:nvSpPr>
          <p:spPr>
            <a:xfrm flipV="1">
              <a:off x="199072" y="1945308"/>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2" name="Parallelogram 21"/>
            <p:cNvSpPr/>
            <p:nvPr/>
          </p:nvSpPr>
          <p:spPr>
            <a:xfrm flipV="1">
              <a:off x="199072" y="1866851"/>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3" name="Parallelogram 22"/>
            <p:cNvSpPr/>
            <p:nvPr/>
          </p:nvSpPr>
          <p:spPr>
            <a:xfrm flipV="1">
              <a:off x="199072" y="1788394"/>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4" name="Parallelogram 23"/>
            <p:cNvSpPr/>
            <p:nvPr/>
          </p:nvSpPr>
          <p:spPr>
            <a:xfrm flipV="1">
              <a:off x="199072" y="1709937"/>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5" name="Parallelogram 24"/>
            <p:cNvSpPr/>
            <p:nvPr/>
          </p:nvSpPr>
          <p:spPr>
            <a:xfrm flipV="1">
              <a:off x="199072" y="1631480"/>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6" name="Parallelogram 25"/>
            <p:cNvSpPr/>
            <p:nvPr/>
          </p:nvSpPr>
          <p:spPr>
            <a:xfrm flipV="1">
              <a:off x="199072" y="1553023"/>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7" name="Parallelogram 26"/>
            <p:cNvSpPr/>
            <p:nvPr/>
          </p:nvSpPr>
          <p:spPr>
            <a:xfrm flipV="1">
              <a:off x="199072" y="1474566"/>
              <a:ext cx="1568840" cy="503577"/>
            </a:xfrm>
            <a:prstGeom prst="parallelogram">
              <a:avLst>
                <a:gd name="adj" fmla="val 69923"/>
              </a:avLst>
            </a:prstGeom>
            <a:solidFill>
              <a:schemeClr val="accent3">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8" name="Oval 27"/>
            <p:cNvSpPr/>
            <p:nvPr/>
          </p:nvSpPr>
          <p:spPr>
            <a:xfrm>
              <a:off x="3341283" y="1594976"/>
              <a:ext cx="91440" cy="95535"/>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29" name="Rounded Rectangle 28"/>
            <p:cNvSpPr/>
            <p:nvPr/>
          </p:nvSpPr>
          <p:spPr>
            <a:xfrm>
              <a:off x="154827" y="3222306"/>
              <a:ext cx="2961564" cy="696036"/>
            </a:xfrm>
            <a:prstGeom prst="roundRect">
              <a:avLst/>
            </a:prstGeom>
            <a:solidFill>
              <a:schemeClr val="accent6">
                <a:lumMod val="40000"/>
                <a:lumOff val="60000"/>
              </a:schemeClr>
            </a:solidFill>
            <a:ln>
              <a:solidFill>
                <a:schemeClr val="accent6">
                  <a:lumMod val="60000"/>
                  <a:lumOff val="40000"/>
                </a:schemeClr>
              </a:solidFill>
            </a:ln>
            <a:effectLst>
              <a:glow rad="2286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r>
                <a:rPr lang="en-US" sz="1050" kern="1200" dirty="0">
                  <a:solidFill>
                    <a:prstClr val="black"/>
                  </a:solidFill>
                </a:rPr>
                <a:t>Representation learning</a:t>
              </a:r>
            </a:p>
          </p:txBody>
        </p:sp>
        <p:sp>
          <p:nvSpPr>
            <p:cNvPr id="30" name="Rounded Rectangle 29"/>
            <p:cNvSpPr/>
            <p:nvPr/>
          </p:nvSpPr>
          <p:spPr>
            <a:xfrm>
              <a:off x="6037188" y="3199985"/>
              <a:ext cx="2310543" cy="696036"/>
            </a:xfrm>
            <a:prstGeom prst="roundRect">
              <a:avLst/>
            </a:prstGeom>
            <a:solidFill>
              <a:schemeClr val="accent6">
                <a:lumMod val="40000"/>
                <a:lumOff val="60000"/>
              </a:schemeClr>
            </a:solidFill>
            <a:ln>
              <a:solidFill>
                <a:schemeClr val="accent6">
                  <a:lumMod val="60000"/>
                  <a:lumOff val="40000"/>
                </a:schemeClr>
              </a:solid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r>
                <a:rPr lang="en-US" sz="1050" kern="1200" dirty="0" err="1">
                  <a:solidFill>
                    <a:prstClr val="black"/>
                  </a:solidFill>
                </a:rPr>
                <a:t>Finetuning</a:t>
              </a:r>
              <a:endParaRPr lang="en-US" sz="1050" kern="1200" dirty="0">
                <a:solidFill>
                  <a:prstClr val="black"/>
                </a:solidFill>
              </a:endParaRPr>
            </a:p>
          </p:txBody>
        </p:sp>
        <p:sp>
          <p:nvSpPr>
            <p:cNvPr id="31" name="Trapezoid 30"/>
            <p:cNvSpPr/>
            <p:nvPr/>
          </p:nvSpPr>
          <p:spPr>
            <a:xfrm rot="5400000">
              <a:off x="4027219" y="2813799"/>
              <a:ext cx="993648" cy="1414272"/>
            </a:xfrm>
            <a:prstGeom prst="trapezoid">
              <a:avLst/>
            </a:prstGeom>
            <a:solidFill>
              <a:schemeClr val="accent1">
                <a:lumMod val="40000"/>
                <a:lumOff val="60000"/>
              </a:schemeClr>
            </a:solidFill>
            <a:ln>
              <a:solidFill>
                <a:schemeClr val="accent5">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scene3d>
                <a:camera prst="orthographicFront">
                  <a:rot lat="0" lon="0" rev="0"/>
                </a:camera>
                <a:lightRig rig="threePt" dir="t"/>
              </a:scene3d>
            </a:bodyPr>
            <a:lstStyle/>
            <a:p>
              <a:pPr algn="r" defTabSz="685800" hangingPunct="1"/>
              <a:endParaRPr lang="en-US" sz="900" kern="1200" dirty="0">
                <a:solidFill>
                  <a:prstClr val="white"/>
                </a:solidFill>
              </a:endParaRPr>
            </a:p>
          </p:txBody>
        </p:sp>
        <p:sp>
          <p:nvSpPr>
            <p:cNvPr id="33" name="Rounded Rectangle 32"/>
            <p:cNvSpPr/>
            <p:nvPr/>
          </p:nvSpPr>
          <p:spPr>
            <a:xfrm>
              <a:off x="11067293" y="3192821"/>
              <a:ext cx="1685790" cy="696036"/>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r>
                <a:rPr lang="en-US" sz="1050" kern="1200" dirty="0">
                  <a:solidFill>
                    <a:prstClr val="black"/>
                  </a:solidFill>
                </a:rPr>
                <a:t>Evaluation</a:t>
              </a:r>
            </a:p>
          </p:txBody>
        </p:sp>
        <p:sp>
          <p:nvSpPr>
            <p:cNvPr id="34" name="TextBox 33"/>
            <p:cNvSpPr txBox="1"/>
            <p:nvPr/>
          </p:nvSpPr>
          <p:spPr>
            <a:xfrm>
              <a:off x="3812083" y="3317202"/>
              <a:ext cx="1390056" cy="465560"/>
            </a:xfrm>
            <a:prstGeom prst="rect">
              <a:avLst/>
            </a:prstGeom>
            <a:noFill/>
          </p:spPr>
          <p:txBody>
            <a:bodyPr wrap="square" rtlCol="0">
              <a:spAutoFit/>
            </a:bodyPr>
            <a:lstStyle/>
            <a:p>
              <a:pPr defTabSz="685800" hangingPunct="1"/>
              <a:r>
                <a:rPr lang="en-US" sz="1050" kern="1200" dirty="0">
                  <a:solidFill>
                    <a:prstClr val="black"/>
                  </a:solidFill>
                </a:rPr>
                <a:t>Model</a:t>
              </a:r>
            </a:p>
          </p:txBody>
        </p:sp>
        <p:pic>
          <p:nvPicPr>
            <p:cNvPr id="35" name="Picture 34"/>
            <p:cNvPicPr>
              <a:picLocks noChangeAspect="1"/>
            </p:cNvPicPr>
            <p:nvPr/>
          </p:nvPicPr>
          <p:blipFill>
            <a:blip r:embed="rId3"/>
            <a:stretch>
              <a:fillRect/>
            </a:stretch>
          </p:blipFill>
          <p:spPr>
            <a:xfrm>
              <a:off x="323545" y="1110084"/>
              <a:ext cx="1297539" cy="1028390"/>
            </a:xfrm>
            <a:prstGeom prst="rect">
              <a:avLst/>
            </a:prstGeom>
            <a:scene3d>
              <a:camera prst="orthographicFront">
                <a:rot lat="3000000" lon="2400000" rev="1980000"/>
              </a:camera>
              <a:lightRig rig="threePt" dir="t"/>
            </a:scene3d>
          </p:spPr>
        </p:pic>
        <p:pic>
          <p:nvPicPr>
            <p:cNvPr id="36" name="Picture 3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5406" y="1114825"/>
              <a:ext cx="1330673" cy="1007036"/>
            </a:xfrm>
            <a:prstGeom prst="rect">
              <a:avLst/>
            </a:prstGeom>
            <a:scene3d>
              <a:camera prst="orthographicFront">
                <a:rot lat="3000000" lon="2400000" rev="1980000"/>
              </a:camera>
              <a:lightRig rig="threePt" dir="t"/>
            </a:scene3d>
          </p:spPr>
        </p:pic>
        <p:pic>
          <p:nvPicPr>
            <p:cNvPr id="37" name="Picture 36"/>
            <p:cNvPicPr>
              <a:picLocks noChangeAspect="1"/>
            </p:cNvPicPr>
            <p:nvPr/>
          </p:nvPicPr>
          <p:blipFill>
            <a:blip r:embed="rId5"/>
            <a:stretch>
              <a:fillRect/>
            </a:stretch>
          </p:blipFill>
          <p:spPr>
            <a:xfrm>
              <a:off x="3936366" y="1099962"/>
              <a:ext cx="1378966" cy="1048634"/>
            </a:xfrm>
            <a:prstGeom prst="rect">
              <a:avLst/>
            </a:prstGeom>
            <a:effectLst/>
            <a:scene3d>
              <a:camera prst="orthographicFront">
                <a:rot lat="3000000" lon="2400000" rev="1980000"/>
              </a:camera>
              <a:lightRig rig="threePt" dir="t"/>
            </a:scene3d>
          </p:spPr>
        </p:pic>
        <p:sp>
          <p:nvSpPr>
            <p:cNvPr id="41" name="TextBox 40"/>
            <p:cNvSpPr txBox="1"/>
            <p:nvPr/>
          </p:nvSpPr>
          <p:spPr>
            <a:xfrm>
              <a:off x="608462" y="539370"/>
              <a:ext cx="4014761" cy="465560"/>
            </a:xfrm>
            <a:prstGeom prst="rect">
              <a:avLst/>
            </a:prstGeom>
            <a:noFill/>
          </p:spPr>
          <p:txBody>
            <a:bodyPr wrap="square" rtlCol="0">
              <a:spAutoFit/>
            </a:bodyPr>
            <a:lstStyle/>
            <a:p>
              <a:pPr defTabSz="685800" hangingPunct="1"/>
              <a:r>
                <a:rPr lang="en-US" sz="1050" kern="1200" dirty="0">
                  <a:solidFill>
                    <a:prstClr val="black"/>
                  </a:solidFill>
                </a:rPr>
                <a:t>Base task (ImageNet)</a:t>
              </a:r>
            </a:p>
          </p:txBody>
        </p:sp>
        <p:sp>
          <p:nvSpPr>
            <p:cNvPr id="42" name="TextBox 41"/>
            <p:cNvSpPr txBox="1"/>
            <p:nvPr/>
          </p:nvSpPr>
          <p:spPr>
            <a:xfrm>
              <a:off x="6148932" y="516128"/>
              <a:ext cx="3497371" cy="465560"/>
            </a:xfrm>
            <a:prstGeom prst="rect">
              <a:avLst/>
            </a:prstGeom>
            <a:noFill/>
          </p:spPr>
          <p:txBody>
            <a:bodyPr wrap="square" rtlCol="0">
              <a:spAutoFit/>
            </a:bodyPr>
            <a:lstStyle/>
            <a:p>
              <a:pPr defTabSz="685800" hangingPunct="1"/>
              <a:r>
                <a:rPr lang="en-US" sz="1050" kern="1200" dirty="0">
                  <a:solidFill>
                    <a:prstClr val="black"/>
                  </a:solidFill>
                </a:rPr>
                <a:t>New task</a:t>
              </a:r>
            </a:p>
          </p:txBody>
        </p:sp>
        <p:cxnSp>
          <p:nvCxnSpPr>
            <p:cNvPr id="44" name="Straight Arrow Connector 43"/>
            <p:cNvCxnSpPr/>
            <p:nvPr/>
          </p:nvCxnSpPr>
          <p:spPr>
            <a:xfrm flipH="1">
              <a:off x="966209" y="2547233"/>
              <a:ext cx="12209" cy="570135"/>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492433" y="1594976"/>
              <a:ext cx="91440" cy="95535"/>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sp>
          <p:nvSpPr>
            <p:cNvPr id="46" name="Oval 45"/>
            <p:cNvSpPr/>
            <p:nvPr/>
          </p:nvSpPr>
          <p:spPr>
            <a:xfrm>
              <a:off x="3643583" y="1594976"/>
              <a:ext cx="91440" cy="95535"/>
            </a:xfrm>
            <a:prstGeom prst="ellipse">
              <a:avLst/>
            </a:prstGeom>
            <a:solidFill>
              <a:schemeClr val="accent3">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defTabSz="685800" hangingPunct="1"/>
              <a:endParaRPr lang="en-US" sz="1350" kern="1200">
                <a:solidFill>
                  <a:prstClr val="white"/>
                </a:solidFill>
              </a:endParaRPr>
            </a:p>
          </p:txBody>
        </p:sp>
        <p:cxnSp>
          <p:nvCxnSpPr>
            <p:cNvPr id="50" name="Straight Arrow Connector 49"/>
            <p:cNvCxnSpPr/>
            <p:nvPr/>
          </p:nvCxnSpPr>
          <p:spPr>
            <a:xfrm>
              <a:off x="3167357" y="3540044"/>
              <a:ext cx="598584"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897618" y="2138646"/>
              <a:ext cx="1" cy="1005588"/>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282145" y="3537748"/>
              <a:ext cx="704077"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8398697" y="3537748"/>
              <a:ext cx="704077"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0416086" y="3537748"/>
              <a:ext cx="600240" cy="0"/>
            </a:xfrm>
            <a:prstGeom prst="straightConnector1">
              <a:avLst/>
            </a:prstGeom>
            <a:ln w="539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59" name="Picture 58" descr="2008_003461_cls.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796856" y="1955199"/>
            <a:ext cx="867340" cy="590837"/>
          </a:xfrm>
          <a:prstGeom prst="rect">
            <a:avLst/>
          </a:prstGeom>
        </p:spPr>
      </p:pic>
      <p:sp>
        <p:nvSpPr>
          <p:cNvPr id="63" name="Trapezoid 62"/>
          <p:cNvSpPr/>
          <p:nvPr/>
        </p:nvSpPr>
        <p:spPr>
          <a:xfrm rot="5400000">
            <a:off x="5881680" y="3058205"/>
            <a:ext cx="541934" cy="669636"/>
          </a:xfrm>
          <a:prstGeom prst="trapezoid">
            <a:avLst/>
          </a:prstGeom>
          <a:solidFill>
            <a:schemeClr val="accent1">
              <a:lumMod val="40000"/>
              <a:lumOff val="60000"/>
            </a:schemeClr>
          </a:solidFill>
          <a:ln>
            <a:solidFill>
              <a:schemeClr val="accent5">
                <a:lumMod val="60000"/>
                <a:lumOff val="40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scene3d>
              <a:camera prst="orthographicFront">
                <a:rot lat="0" lon="0" rev="0"/>
              </a:camera>
              <a:lightRig rig="threePt" dir="t"/>
            </a:scene3d>
          </a:bodyPr>
          <a:lstStyle/>
          <a:p>
            <a:pPr algn="r" defTabSz="685800" hangingPunct="1"/>
            <a:endParaRPr lang="en-US" sz="900" kern="1200" dirty="0">
              <a:solidFill>
                <a:prstClr val="white"/>
              </a:solidFill>
            </a:endParaRPr>
          </a:p>
        </p:txBody>
      </p:sp>
      <p:sp>
        <p:nvSpPr>
          <p:cNvPr id="64" name="TextBox 63"/>
          <p:cNvSpPr txBox="1"/>
          <p:nvPr/>
        </p:nvSpPr>
        <p:spPr>
          <a:xfrm>
            <a:off x="5748132" y="3172918"/>
            <a:ext cx="658169" cy="415498"/>
          </a:xfrm>
          <a:prstGeom prst="rect">
            <a:avLst/>
          </a:prstGeom>
          <a:noFill/>
        </p:spPr>
        <p:txBody>
          <a:bodyPr wrap="square" rtlCol="0">
            <a:spAutoFit/>
          </a:bodyPr>
          <a:lstStyle/>
          <a:p>
            <a:pPr defTabSz="685800" hangingPunct="1"/>
            <a:r>
              <a:rPr lang="en-US" sz="1050" kern="1200">
                <a:solidFill>
                  <a:prstClr val="black"/>
                </a:solidFill>
              </a:rPr>
              <a:t>New</a:t>
            </a:r>
          </a:p>
          <a:p>
            <a:pPr defTabSz="685800" hangingPunct="1"/>
            <a:r>
              <a:rPr lang="en-US" sz="1050" kern="1200" dirty="0">
                <a:solidFill>
                  <a:prstClr val="black"/>
                </a:solidFill>
              </a:rPr>
              <a:t>Model</a:t>
            </a:r>
          </a:p>
        </p:txBody>
      </p:sp>
    </p:spTree>
    <p:extLst>
      <p:ext uri="{BB962C8B-B14F-4D97-AF65-F5344CB8AC3E}">
        <p14:creationId xmlns:p14="http://schemas.microsoft.com/office/powerpoint/2010/main" val="3435655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reinforcement learning</a:t>
            </a:r>
            <a:endParaRPr lang="en-US" dirty="0"/>
          </a:p>
        </p:txBody>
      </p:sp>
      <p:sp>
        <p:nvSpPr>
          <p:cNvPr id="3" name="Content Placeholder 2"/>
          <p:cNvSpPr>
            <a:spLocks noGrp="1"/>
          </p:cNvSpPr>
          <p:nvPr>
            <p:ph idx="1"/>
          </p:nvPr>
        </p:nvSpPr>
        <p:spPr/>
        <p:txBody>
          <a:bodyPr/>
          <a:lstStyle/>
          <a:p>
            <a:r>
              <a:rPr lang="en-US" dirty="0"/>
              <a:t>S</a:t>
            </a:r>
            <a:r>
              <a:rPr lang="en-US" dirty="0" smtClean="0"/>
              <a:t>parse rewards</a:t>
            </a:r>
          </a:p>
          <a:p>
            <a:r>
              <a:rPr lang="en-US" dirty="0" smtClean="0"/>
              <a:t>Far-reaching consequences: previous actions affect future rewards</a:t>
            </a:r>
          </a:p>
          <a:p>
            <a:r>
              <a:rPr lang="en-US" dirty="0" smtClean="0"/>
              <a:t>Partial feedback: only see the consequences of the actions taken</a:t>
            </a:r>
          </a:p>
        </p:txBody>
      </p:sp>
    </p:spTree>
    <p:extLst>
      <p:ext uri="{BB962C8B-B14F-4D97-AF65-F5344CB8AC3E}">
        <p14:creationId xmlns:p14="http://schemas.microsoft.com/office/powerpoint/2010/main" val="102350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play Atari games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2603" y="1268016"/>
            <a:ext cx="5755459" cy="3256052"/>
          </a:xfrm>
        </p:spPr>
      </p:pic>
      <p:sp>
        <p:nvSpPr>
          <p:cNvPr id="5" name="Rectangle 4"/>
          <p:cNvSpPr/>
          <p:nvPr/>
        </p:nvSpPr>
        <p:spPr>
          <a:xfrm>
            <a:off x="0" y="4762627"/>
            <a:ext cx="9144000" cy="380873"/>
          </a:xfrm>
          <a:prstGeom prst="rect">
            <a:avLst/>
          </a:prstGeom>
        </p:spPr>
        <p:txBody>
          <a:bodyPr wrap="square">
            <a:spAutoFit/>
          </a:bodyPr>
          <a:lstStyle/>
          <a:p>
            <a:pPr algn="l"/>
            <a:r>
              <a:rPr lang="en-US" sz="1400" dirty="0" err="1"/>
              <a:t>Mnih</a:t>
            </a:r>
            <a:r>
              <a:rPr lang="en-US" sz="1400" dirty="0"/>
              <a:t>, </a:t>
            </a:r>
            <a:r>
              <a:rPr lang="en-US" sz="1400" dirty="0" err="1"/>
              <a:t>Volodymyr</a:t>
            </a:r>
            <a:r>
              <a:rPr lang="en-US" sz="1400" dirty="0"/>
              <a:t>, et al. "Human-level control through deep reinforcement learning." Nature518.7540 (2015): 529-533</a:t>
            </a:r>
            <a:r>
              <a:rPr lang="en-US" dirty="0"/>
              <a:t>.</a:t>
            </a:r>
          </a:p>
        </p:txBody>
      </p:sp>
    </p:spTree>
    <p:extLst>
      <p:ext uri="{BB962C8B-B14F-4D97-AF65-F5344CB8AC3E}">
        <p14:creationId xmlns:p14="http://schemas.microsoft.com/office/powerpoint/2010/main" val="113483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do robotic tasks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736" y="2112706"/>
            <a:ext cx="8156529" cy="1526458"/>
          </a:xfrm>
        </p:spPr>
      </p:pic>
      <p:sp>
        <p:nvSpPr>
          <p:cNvPr id="5" name="Rectangle 4"/>
          <p:cNvSpPr/>
          <p:nvPr/>
        </p:nvSpPr>
        <p:spPr>
          <a:xfrm>
            <a:off x="0" y="4708100"/>
            <a:ext cx="9144000" cy="307777"/>
          </a:xfrm>
          <a:prstGeom prst="rect">
            <a:avLst/>
          </a:prstGeom>
        </p:spPr>
        <p:txBody>
          <a:bodyPr wrap="square">
            <a:spAutoFit/>
          </a:bodyPr>
          <a:lstStyle/>
          <a:p>
            <a:pPr algn="l"/>
            <a:r>
              <a:rPr lang="en-US" sz="1400" dirty="0"/>
              <a:t>End-to-End Training of Deep </a:t>
            </a:r>
            <a:r>
              <a:rPr lang="en-US" sz="1400" dirty="0" err="1"/>
              <a:t>Visuomotor</a:t>
            </a:r>
            <a:r>
              <a:rPr lang="en-US" sz="1400" dirty="0"/>
              <a:t> </a:t>
            </a:r>
            <a:r>
              <a:rPr lang="en-US" sz="1400" dirty="0" smtClean="0"/>
              <a:t>Policies. S. Levine, C. Finn, T. Darrell, P. </a:t>
            </a:r>
            <a:r>
              <a:rPr lang="en-US" sz="1400" dirty="0" err="1" smtClean="0"/>
              <a:t>Abbeel</a:t>
            </a:r>
            <a:r>
              <a:rPr lang="en-US" sz="1400" dirty="0" smtClean="0"/>
              <a:t>. In </a:t>
            </a:r>
            <a:r>
              <a:rPr lang="en-US" sz="1400" i="1" dirty="0" smtClean="0"/>
              <a:t>JMLR, </a:t>
            </a:r>
            <a:r>
              <a:rPr lang="en-US" sz="1400" dirty="0" smtClean="0"/>
              <a:t>2016</a:t>
            </a:r>
            <a:endParaRPr lang="en-US" sz="1400" dirty="0"/>
          </a:p>
        </p:txBody>
      </p:sp>
    </p:spTree>
    <p:extLst>
      <p:ext uri="{BB962C8B-B14F-4D97-AF65-F5344CB8AC3E}">
        <p14:creationId xmlns:p14="http://schemas.microsoft.com/office/powerpoint/2010/main" val="45347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Reinforcement learning and generalization</a:t>
            </a:r>
            <a:endParaRPr lang="en-US" dirty="0"/>
          </a:p>
        </p:txBody>
      </p:sp>
      <p:sp>
        <p:nvSpPr>
          <p:cNvPr id="3" name="Content Placeholder 2"/>
          <p:cNvSpPr>
            <a:spLocks noGrp="1"/>
          </p:cNvSpPr>
          <p:nvPr>
            <p:ph idx="1"/>
          </p:nvPr>
        </p:nvSpPr>
        <p:spPr/>
        <p:txBody>
          <a:bodyPr/>
          <a:lstStyle/>
          <a:p>
            <a:r>
              <a:rPr lang="en-US" dirty="0" smtClean="0"/>
              <a:t>RL learns a </a:t>
            </a:r>
            <a:r>
              <a:rPr lang="en-US" i="1" dirty="0" smtClean="0"/>
              <a:t>policy</a:t>
            </a:r>
          </a:p>
          <a:p>
            <a:r>
              <a:rPr lang="en-US" dirty="0" smtClean="0"/>
              <a:t>Policies are specific to </a:t>
            </a:r>
            <a:r>
              <a:rPr lang="en-US" i="1" dirty="0" smtClean="0"/>
              <a:t>goals</a:t>
            </a:r>
            <a:endParaRPr lang="en-US" dirty="0" smtClean="0"/>
          </a:p>
          <a:p>
            <a:r>
              <a:rPr lang="en-US" dirty="0" smtClean="0"/>
              <a:t>Reinforcement learning = learning to play a particular game</a:t>
            </a:r>
          </a:p>
          <a:p>
            <a:r>
              <a:rPr lang="en-US" dirty="0" smtClean="0"/>
              <a:t>Separate model for each game</a:t>
            </a:r>
          </a:p>
          <a:p>
            <a:pPr lvl="1"/>
            <a:r>
              <a:rPr lang="en-US" dirty="0" smtClean="0"/>
              <a:t>“Close this bottle”</a:t>
            </a:r>
          </a:p>
          <a:p>
            <a:pPr lvl="1"/>
            <a:r>
              <a:rPr lang="en-US" dirty="0" smtClean="0"/>
              <a:t>“Peel this banana”</a:t>
            </a:r>
          </a:p>
          <a:p>
            <a:r>
              <a:rPr lang="en-US" dirty="0" smtClean="0"/>
              <a:t>General model?</a:t>
            </a:r>
            <a:endParaRPr lang="en-US" dirty="0"/>
          </a:p>
        </p:txBody>
      </p:sp>
    </p:spTree>
    <p:extLst>
      <p:ext uri="{BB962C8B-B14F-4D97-AF65-F5344CB8AC3E}">
        <p14:creationId xmlns:p14="http://schemas.microsoft.com/office/powerpoint/2010/main" val="820885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6867" y="1268017"/>
            <a:ext cx="5230266" cy="2770796"/>
          </a:xfrm>
        </p:spPr>
      </p:pic>
      <p:sp>
        <p:nvSpPr>
          <p:cNvPr id="5" name="Rectangle 4"/>
          <p:cNvSpPr/>
          <p:nvPr/>
        </p:nvSpPr>
        <p:spPr>
          <a:xfrm>
            <a:off x="0" y="4523043"/>
            <a:ext cx="9144000" cy="523220"/>
          </a:xfrm>
          <a:prstGeom prst="rect">
            <a:avLst/>
          </a:prstGeom>
        </p:spPr>
        <p:txBody>
          <a:bodyPr wrap="square">
            <a:spAutoFit/>
          </a:bodyPr>
          <a:lstStyle/>
          <a:p>
            <a:pPr algn="l"/>
            <a:r>
              <a:rPr lang="en-US" sz="1400" dirty="0"/>
              <a:t>Target-driven Visual Navigation in Indoor Scenes using </a:t>
            </a:r>
            <a:r>
              <a:rPr lang="en-US" sz="1400" dirty="0" smtClean="0"/>
              <a:t>Deep Reinforcement Learning. Y. Zhu, R. </a:t>
            </a:r>
            <a:r>
              <a:rPr lang="en-US" sz="1400" dirty="0" err="1" smtClean="0"/>
              <a:t>Mottaghi</a:t>
            </a:r>
            <a:r>
              <a:rPr lang="en-US" sz="1400" dirty="0" smtClean="0"/>
              <a:t>, E. </a:t>
            </a:r>
            <a:r>
              <a:rPr lang="en-US" sz="1400" dirty="0" err="1" smtClean="0"/>
              <a:t>Kolve</a:t>
            </a:r>
            <a:r>
              <a:rPr lang="en-US" sz="1400" dirty="0" smtClean="0"/>
              <a:t>, J. J. Lim, A. Gupta, L. </a:t>
            </a:r>
            <a:r>
              <a:rPr lang="en-US" sz="1400" dirty="0" err="1" smtClean="0"/>
              <a:t>Fei-fei</a:t>
            </a:r>
            <a:r>
              <a:rPr lang="en-US" sz="1400" dirty="0" smtClean="0"/>
              <a:t>, A. </a:t>
            </a:r>
            <a:r>
              <a:rPr lang="en-US" sz="1400" dirty="0" err="1" smtClean="0"/>
              <a:t>Farhadi</a:t>
            </a:r>
            <a:r>
              <a:rPr lang="en-US" sz="1400" dirty="0" smtClean="0"/>
              <a:t>. In </a:t>
            </a:r>
            <a:r>
              <a:rPr lang="en-US" sz="1400" i="1" dirty="0" smtClean="0"/>
              <a:t>ICRA, </a:t>
            </a:r>
            <a:r>
              <a:rPr lang="en-US" sz="1400" dirty="0" smtClean="0"/>
              <a:t>2017</a:t>
            </a:r>
            <a:endParaRPr lang="en-US" sz="1400" dirty="0"/>
          </a:p>
        </p:txBody>
      </p:sp>
    </p:spTree>
    <p:extLst>
      <p:ext uri="{BB962C8B-B14F-4D97-AF65-F5344CB8AC3E}">
        <p14:creationId xmlns:p14="http://schemas.microsoft.com/office/powerpoint/2010/main" val="2052825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Reflex agents</a:t>
            </a:r>
            <a:endParaRPr lang="en-US" dirty="0"/>
          </a:p>
        </p:txBody>
      </p:sp>
      <p:sp>
        <p:nvSpPr>
          <p:cNvPr id="3" name="Content Placeholder 2"/>
          <p:cNvSpPr>
            <a:spLocks noGrp="1"/>
          </p:cNvSpPr>
          <p:nvPr>
            <p:ph idx="1"/>
          </p:nvPr>
        </p:nvSpPr>
        <p:spPr/>
        <p:txBody>
          <a:bodyPr/>
          <a:lstStyle/>
          <a:p>
            <a:r>
              <a:rPr lang="en-US" dirty="0" smtClean="0"/>
              <a:t>Reflex agents</a:t>
            </a:r>
          </a:p>
          <a:p>
            <a:pPr lvl="1"/>
            <a:r>
              <a:rPr lang="en-US" dirty="0" smtClean="0"/>
              <a:t>Map observations to actions</a:t>
            </a:r>
          </a:p>
          <a:p>
            <a:pPr lvl="1"/>
            <a:r>
              <a:rPr lang="en-US" dirty="0" smtClean="0"/>
              <a:t>Are feedforward</a:t>
            </a:r>
          </a:p>
          <a:p>
            <a:pPr lvl="1"/>
            <a:r>
              <a:rPr lang="en-US" dirty="0" smtClean="0"/>
              <a:t>Cannot explore / back-track</a:t>
            </a:r>
          </a:p>
          <a:p>
            <a:pPr lvl="1"/>
            <a:r>
              <a:rPr lang="en-US" dirty="0" smtClean="0"/>
              <a:t>Have to be trained on each environment</a:t>
            </a:r>
          </a:p>
          <a:p>
            <a:pPr lvl="1"/>
            <a:endParaRPr lang="en-US" dirty="0"/>
          </a:p>
        </p:txBody>
      </p:sp>
    </p:spTree>
    <p:extLst>
      <p:ext uri="{BB962C8B-B14F-4D97-AF65-F5344CB8AC3E}">
        <p14:creationId xmlns:p14="http://schemas.microsoft.com/office/powerpoint/2010/main" val="371737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a:t>
            </a:r>
            <a:endParaRPr lang="en-US" dirty="0"/>
          </a:p>
        </p:txBody>
      </p:sp>
      <p:sp>
        <p:nvSpPr>
          <p:cNvPr id="3" name="Content Placeholder 2"/>
          <p:cNvSpPr>
            <a:spLocks noGrp="1"/>
          </p:cNvSpPr>
          <p:nvPr>
            <p:ph idx="1"/>
          </p:nvPr>
        </p:nvSpPr>
        <p:spPr>
          <a:xfrm>
            <a:off x="628650" y="1369219"/>
            <a:ext cx="3540228" cy="3263504"/>
          </a:xfrm>
        </p:spPr>
        <p:txBody>
          <a:bodyPr/>
          <a:lstStyle/>
          <a:p>
            <a:r>
              <a:rPr lang="en-US" dirty="0" smtClean="0"/>
              <a:t>If we can predict consequences of actions, we can plan</a:t>
            </a:r>
          </a:p>
          <a:p>
            <a:endParaRPr lang="en-US" dirty="0"/>
          </a:p>
        </p:txBody>
      </p:sp>
      <p:pic>
        <p:nvPicPr>
          <p:cNvPr id="4" name="Picture 3"/>
          <p:cNvPicPr>
            <a:picLocks noChangeAspect="1"/>
          </p:cNvPicPr>
          <p:nvPr/>
        </p:nvPicPr>
        <p:blipFill>
          <a:blip r:embed="rId2"/>
          <a:stretch>
            <a:fillRect/>
          </a:stretch>
        </p:blipFill>
        <p:spPr>
          <a:xfrm>
            <a:off x="4168878" y="1369219"/>
            <a:ext cx="4876800" cy="3657600"/>
          </a:xfrm>
          <a:prstGeom prst="rect">
            <a:avLst/>
          </a:prstGeom>
        </p:spPr>
      </p:pic>
    </p:spTree>
    <p:extLst>
      <p:ext uri="{BB962C8B-B14F-4D97-AF65-F5344CB8AC3E}">
        <p14:creationId xmlns:p14="http://schemas.microsoft.com/office/powerpoint/2010/main" val="1064084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Intuitive physics</a:t>
            </a:r>
            <a:endParaRPr lang="en-US" dirty="0"/>
          </a:p>
        </p:txBody>
      </p:sp>
      <p:pic>
        <p:nvPicPr>
          <p:cNvPr id="4" name="Picture 3"/>
          <p:cNvPicPr>
            <a:picLocks noChangeAspect="1"/>
          </p:cNvPicPr>
          <p:nvPr/>
        </p:nvPicPr>
        <p:blipFill>
          <a:blip r:embed="rId2"/>
          <a:stretch>
            <a:fillRect/>
          </a:stretch>
        </p:blipFill>
        <p:spPr>
          <a:xfrm>
            <a:off x="5618675" y="1149760"/>
            <a:ext cx="2688354" cy="3584472"/>
          </a:xfrm>
          <a:prstGeom prst="rect">
            <a:avLst/>
          </a:prstGeom>
        </p:spPr>
      </p:pic>
      <p:pic>
        <p:nvPicPr>
          <p:cNvPr id="7" name="Picture 6"/>
          <p:cNvPicPr>
            <a:picLocks noChangeAspect="1"/>
          </p:cNvPicPr>
          <p:nvPr/>
        </p:nvPicPr>
        <p:blipFill>
          <a:blip r:embed="rId3"/>
          <a:stretch>
            <a:fillRect/>
          </a:stretch>
        </p:blipFill>
        <p:spPr>
          <a:xfrm>
            <a:off x="852180" y="1632001"/>
            <a:ext cx="3886676" cy="2604473"/>
          </a:xfrm>
          <a:prstGeom prst="rect">
            <a:avLst/>
          </a:prstGeom>
        </p:spPr>
      </p:pic>
    </p:spTree>
    <p:extLst>
      <p:ext uri="{BB962C8B-B14F-4D97-AF65-F5344CB8AC3E}">
        <p14:creationId xmlns:p14="http://schemas.microsoft.com/office/powerpoint/2010/main" val="910036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intuitive physics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84" y="1421683"/>
            <a:ext cx="2891774" cy="23944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137" y="1421683"/>
            <a:ext cx="5461003" cy="2106869"/>
          </a:xfrm>
          <a:prstGeom prst="rect">
            <a:avLst/>
          </a:prstGeom>
        </p:spPr>
      </p:pic>
      <p:sp>
        <p:nvSpPr>
          <p:cNvPr id="7" name="Rectangle 6"/>
          <p:cNvSpPr/>
          <p:nvPr/>
        </p:nvSpPr>
        <p:spPr>
          <a:xfrm>
            <a:off x="-1" y="4699381"/>
            <a:ext cx="9144001" cy="300082"/>
          </a:xfrm>
          <a:prstGeom prst="rect">
            <a:avLst/>
          </a:prstGeom>
        </p:spPr>
        <p:txBody>
          <a:bodyPr wrap="square">
            <a:spAutoFit/>
          </a:bodyPr>
          <a:lstStyle/>
          <a:p>
            <a:pPr algn="l"/>
            <a:r>
              <a:rPr lang="en-US" sz="1350" dirty="0"/>
              <a:t>Learning Physical Intuition of Block Towers by </a:t>
            </a:r>
            <a:r>
              <a:rPr lang="en-US" sz="1350" dirty="0" smtClean="0"/>
              <a:t>Example. Adam </a:t>
            </a:r>
            <a:r>
              <a:rPr lang="en-US" sz="1350" dirty="0" err="1" smtClean="0"/>
              <a:t>Lerer</a:t>
            </a:r>
            <a:r>
              <a:rPr lang="en-US" sz="1350" dirty="0" smtClean="0"/>
              <a:t>, Sam Gross, Rob Fergus. In </a:t>
            </a:r>
            <a:r>
              <a:rPr lang="en-US" sz="1350" i="1" dirty="0" smtClean="0"/>
              <a:t>ICML</a:t>
            </a:r>
            <a:r>
              <a:rPr lang="en-US" sz="1350" dirty="0" smtClean="0"/>
              <a:t> 2016</a:t>
            </a:r>
            <a:endParaRPr lang="en-US" sz="1350" dirty="0"/>
          </a:p>
        </p:txBody>
      </p:sp>
    </p:spTree>
    <p:extLst>
      <p:ext uri="{BB962C8B-B14F-4D97-AF65-F5344CB8AC3E}">
        <p14:creationId xmlns:p14="http://schemas.microsoft.com/office/powerpoint/2010/main" val="1199658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intuitive physics</a:t>
            </a:r>
            <a:endParaRPr lang="en-US" dirty="0"/>
          </a:p>
        </p:txBody>
      </p:sp>
      <p:sp>
        <p:nvSpPr>
          <p:cNvPr id="4" name="Content Placeholder 3"/>
          <p:cNvSpPr>
            <a:spLocks noGrp="1"/>
          </p:cNvSpPr>
          <p:nvPr>
            <p:ph idx="1"/>
          </p:nvPr>
        </p:nvSpPr>
        <p:spPr>
          <a:xfrm>
            <a:off x="628650" y="1369219"/>
            <a:ext cx="7886700" cy="1097449"/>
          </a:xfrm>
        </p:spPr>
        <p:txBody>
          <a:bodyPr/>
          <a:lstStyle/>
          <a:p>
            <a:r>
              <a:rPr lang="en-US" dirty="0" smtClean="0"/>
              <a:t>Forward model: given current state and action, predict next state</a:t>
            </a:r>
          </a:p>
          <a:p>
            <a:r>
              <a:rPr lang="en-US" dirty="0" smtClean="0"/>
              <a:t>Inverse model: given previous state and current state, predict action taken</a:t>
            </a:r>
            <a:endParaRPr lang="en-US" dirty="0"/>
          </a:p>
        </p:txBody>
      </p:sp>
      <p:pic>
        <p:nvPicPr>
          <p:cNvPr id="5" name="Picture 4"/>
          <p:cNvPicPr>
            <a:picLocks noChangeAspect="1"/>
          </p:cNvPicPr>
          <p:nvPr/>
        </p:nvPicPr>
        <p:blipFill>
          <a:blip r:embed="rId2"/>
          <a:stretch>
            <a:fillRect/>
          </a:stretch>
        </p:blipFill>
        <p:spPr>
          <a:xfrm>
            <a:off x="2567679" y="2284770"/>
            <a:ext cx="4543675" cy="2515830"/>
          </a:xfrm>
          <a:prstGeom prst="rect">
            <a:avLst/>
          </a:prstGeom>
        </p:spPr>
      </p:pic>
      <p:sp>
        <p:nvSpPr>
          <p:cNvPr id="3" name="Rectangle 2"/>
          <p:cNvSpPr/>
          <p:nvPr/>
        </p:nvSpPr>
        <p:spPr>
          <a:xfrm>
            <a:off x="0" y="4620280"/>
            <a:ext cx="9144000" cy="523220"/>
          </a:xfrm>
          <a:prstGeom prst="rect">
            <a:avLst/>
          </a:prstGeom>
        </p:spPr>
        <p:txBody>
          <a:bodyPr wrap="square">
            <a:spAutoFit/>
          </a:bodyPr>
          <a:lstStyle/>
          <a:p>
            <a:pPr algn="l"/>
            <a:r>
              <a:rPr lang="en-US" sz="1400" dirty="0"/>
              <a:t>Learning To Poke by </a:t>
            </a:r>
            <a:r>
              <a:rPr lang="en-US" sz="1400" dirty="0" smtClean="0"/>
              <a:t>Poking: Experiential </a:t>
            </a:r>
            <a:r>
              <a:rPr lang="en-US" sz="1400" dirty="0"/>
              <a:t>Learning of Intuitive </a:t>
            </a:r>
            <a:r>
              <a:rPr lang="en-US" sz="1400" dirty="0" smtClean="0"/>
              <a:t>Physics. </a:t>
            </a:r>
            <a:r>
              <a:rPr lang="en-US" sz="1400" dirty="0" err="1" smtClean="0"/>
              <a:t>Pulkit</a:t>
            </a:r>
            <a:r>
              <a:rPr lang="en-US" sz="1400" dirty="0" smtClean="0"/>
              <a:t> Agrawal, Ashwin Nair, Pieter </a:t>
            </a:r>
            <a:r>
              <a:rPr lang="en-US" sz="1400" dirty="0" err="1" smtClean="0"/>
              <a:t>Abbeel</a:t>
            </a:r>
            <a:r>
              <a:rPr lang="en-US" sz="1400" dirty="0" smtClean="0"/>
              <a:t>, </a:t>
            </a:r>
            <a:r>
              <a:rPr lang="en-US" sz="1400" dirty="0" err="1" smtClean="0"/>
              <a:t>Jitendra</a:t>
            </a:r>
            <a:r>
              <a:rPr lang="en-US" sz="1400" dirty="0" smtClean="0"/>
              <a:t> Malik, Sergey Levine. In </a:t>
            </a:r>
            <a:r>
              <a:rPr lang="en-US" sz="1400" i="1" dirty="0" smtClean="0"/>
              <a:t>NIPS, </a:t>
            </a:r>
            <a:r>
              <a:rPr lang="en-US" sz="1400" dirty="0" smtClean="0"/>
              <a:t>2016</a:t>
            </a:r>
            <a:endParaRPr lang="en-US" sz="1400" dirty="0"/>
          </a:p>
        </p:txBody>
      </p:sp>
    </p:spTree>
    <p:extLst>
      <p:ext uri="{BB962C8B-B14F-4D97-AF65-F5344CB8AC3E}">
        <p14:creationId xmlns:p14="http://schemas.microsoft.com/office/powerpoint/2010/main" val="124057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Self supervision by reconstructing hidden data</a:t>
            </a:r>
            <a:endParaRPr lang="en-US" dirty="0"/>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830126" y="3249215"/>
            <a:ext cx="2482025" cy="92707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53156" y="1383219"/>
            <a:ext cx="2300081" cy="978982"/>
          </a:xfrm>
          <a:prstGeom prst="rect">
            <a:avLst/>
          </a:prstGeom>
        </p:spPr>
      </p:pic>
      <p:pic>
        <p:nvPicPr>
          <p:cNvPr id="9" name="Picture 8"/>
          <p:cNvPicPr>
            <a:picLocks noChangeAspect="1"/>
          </p:cNvPicPr>
          <p:nvPr/>
        </p:nvPicPr>
        <p:blipFill>
          <a:blip r:embed="rId4"/>
          <a:stretch>
            <a:fillRect/>
          </a:stretch>
        </p:blipFill>
        <p:spPr>
          <a:xfrm>
            <a:off x="1435715" y="1752600"/>
            <a:ext cx="2322008" cy="2703088"/>
          </a:xfrm>
          <a:prstGeom prst="rect">
            <a:avLst/>
          </a:prstGeom>
        </p:spPr>
      </p:pic>
      <p:sp>
        <p:nvSpPr>
          <p:cNvPr id="3" name="TextBox 2"/>
          <p:cNvSpPr txBox="1"/>
          <p:nvPr/>
        </p:nvSpPr>
        <p:spPr>
          <a:xfrm>
            <a:off x="5653156" y="2463801"/>
            <a:ext cx="2195444" cy="300082"/>
          </a:xfrm>
          <a:prstGeom prst="rect">
            <a:avLst/>
          </a:prstGeom>
          <a:noFill/>
        </p:spPr>
        <p:txBody>
          <a:bodyPr wrap="square" rtlCol="0">
            <a:spAutoFit/>
          </a:bodyPr>
          <a:lstStyle/>
          <a:p>
            <a:pPr algn="l" defTabSz="685800" hangingPunct="1"/>
            <a:r>
              <a:rPr lang="en-US" sz="1350" kern="1200" dirty="0" err="1">
                <a:solidFill>
                  <a:prstClr val="black"/>
                </a:solidFill>
              </a:rPr>
              <a:t>Doersch</a:t>
            </a:r>
            <a:r>
              <a:rPr lang="en-US" sz="1350" kern="1200" dirty="0">
                <a:solidFill>
                  <a:prstClr val="black"/>
                </a:solidFill>
              </a:rPr>
              <a:t> et al, ICCV 2015</a:t>
            </a:r>
          </a:p>
        </p:txBody>
      </p:sp>
      <p:sp>
        <p:nvSpPr>
          <p:cNvPr id="7" name="TextBox 6"/>
          <p:cNvSpPr txBox="1"/>
          <p:nvPr/>
        </p:nvSpPr>
        <p:spPr>
          <a:xfrm>
            <a:off x="5783193" y="4343399"/>
            <a:ext cx="2195444" cy="300082"/>
          </a:xfrm>
          <a:prstGeom prst="rect">
            <a:avLst/>
          </a:prstGeom>
          <a:noFill/>
        </p:spPr>
        <p:txBody>
          <a:bodyPr wrap="square" rtlCol="0">
            <a:spAutoFit/>
          </a:bodyPr>
          <a:lstStyle/>
          <a:p>
            <a:pPr algn="l" defTabSz="685800" hangingPunct="1"/>
            <a:r>
              <a:rPr lang="en-US" sz="1350" kern="1200" dirty="0">
                <a:solidFill>
                  <a:prstClr val="black"/>
                </a:solidFill>
              </a:rPr>
              <a:t>Zhang et al, ECCV 2016</a:t>
            </a:r>
          </a:p>
        </p:txBody>
      </p:sp>
      <p:sp>
        <p:nvSpPr>
          <p:cNvPr id="8" name="TextBox 7"/>
          <p:cNvSpPr txBox="1"/>
          <p:nvPr/>
        </p:nvSpPr>
        <p:spPr>
          <a:xfrm>
            <a:off x="1500758" y="4455687"/>
            <a:ext cx="2195444" cy="300082"/>
          </a:xfrm>
          <a:prstGeom prst="rect">
            <a:avLst/>
          </a:prstGeom>
          <a:noFill/>
        </p:spPr>
        <p:txBody>
          <a:bodyPr wrap="square" rtlCol="0">
            <a:spAutoFit/>
          </a:bodyPr>
          <a:lstStyle/>
          <a:p>
            <a:pPr algn="l" defTabSz="685800" hangingPunct="1"/>
            <a:r>
              <a:rPr lang="en-US" sz="1350" kern="1200" dirty="0">
                <a:solidFill>
                  <a:prstClr val="black"/>
                </a:solidFill>
              </a:rPr>
              <a:t>Pathak et al</a:t>
            </a:r>
            <a:r>
              <a:rPr lang="en-US" sz="1350" kern="1200">
                <a:solidFill>
                  <a:prstClr val="black"/>
                </a:solidFill>
              </a:rPr>
              <a:t>, CVPR </a:t>
            </a:r>
            <a:r>
              <a:rPr lang="en-US" sz="1350" kern="1200" dirty="0">
                <a:solidFill>
                  <a:prstClr val="black"/>
                </a:solidFill>
              </a:rPr>
              <a:t>2016</a:t>
            </a:r>
          </a:p>
        </p:txBody>
      </p:sp>
    </p:spTree>
    <p:extLst>
      <p:ext uri="{BB962C8B-B14F-4D97-AF65-F5344CB8AC3E}">
        <p14:creationId xmlns:p14="http://schemas.microsoft.com/office/powerpoint/2010/main" val="1303225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intuitive physics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759" y="1446878"/>
            <a:ext cx="4936223" cy="2922332"/>
          </a:xfrm>
          <a:prstGeom prst="rect">
            <a:avLst/>
          </a:prstGeom>
        </p:spPr>
      </p:pic>
      <p:sp>
        <p:nvSpPr>
          <p:cNvPr id="4" name="Rectangle 3"/>
          <p:cNvSpPr/>
          <p:nvPr/>
        </p:nvSpPr>
        <p:spPr>
          <a:xfrm>
            <a:off x="0" y="4620280"/>
            <a:ext cx="9144000" cy="523220"/>
          </a:xfrm>
          <a:prstGeom prst="rect">
            <a:avLst/>
          </a:prstGeom>
        </p:spPr>
        <p:txBody>
          <a:bodyPr wrap="square">
            <a:spAutoFit/>
          </a:bodyPr>
          <a:lstStyle/>
          <a:p>
            <a:pPr algn="l"/>
            <a:r>
              <a:rPr lang="en-US" sz="1400" dirty="0"/>
              <a:t>Learning To Poke by </a:t>
            </a:r>
            <a:r>
              <a:rPr lang="en-US" sz="1400" dirty="0" smtClean="0"/>
              <a:t>Poking: Experiential </a:t>
            </a:r>
            <a:r>
              <a:rPr lang="en-US" sz="1400" dirty="0"/>
              <a:t>Learning of Intuitive </a:t>
            </a:r>
            <a:r>
              <a:rPr lang="en-US" sz="1400" dirty="0" smtClean="0"/>
              <a:t>Physics. </a:t>
            </a:r>
            <a:r>
              <a:rPr lang="en-US" sz="1400" dirty="0" err="1" smtClean="0"/>
              <a:t>Pulkit</a:t>
            </a:r>
            <a:r>
              <a:rPr lang="en-US" sz="1400" dirty="0" smtClean="0"/>
              <a:t> Agrawal, Ashwin Nair, Pieter </a:t>
            </a:r>
            <a:r>
              <a:rPr lang="en-US" sz="1400" dirty="0" err="1" smtClean="0"/>
              <a:t>Abbeel</a:t>
            </a:r>
            <a:r>
              <a:rPr lang="en-US" sz="1400" dirty="0" smtClean="0"/>
              <a:t>, </a:t>
            </a:r>
            <a:r>
              <a:rPr lang="en-US" sz="1400" dirty="0" err="1" smtClean="0"/>
              <a:t>Jitendra</a:t>
            </a:r>
            <a:r>
              <a:rPr lang="en-US" sz="1400" dirty="0" smtClean="0"/>
              <a:t> Malik, Sergey Levine. In </a:t>
            </a:r>
            <a:r>
              <a:rPr lang="en-US" sz="1400" i="1" dirty="0" smtClean="0"/>
              <a:t>NIPS, </a:t>
            </a:r>
            <a:r>
              <a:rPr lang="en-US" sz="1400" dirty="0" smtClean="0"/>
              <a:t>2016</a:t>
            </a:r>
            <a:endParaRPr lang="en-US" sz="1400" dirty="0"/>
          </a:p>
        </p:txBody>
      </p:sp>
    </p:spTree>
    <p:extLst>
      <p:ext uri="{BB962C8B-B14F-4D97-AF65-F5344CB8AC3E}">
        <p14:creationId xmlns:p14="http://schemas.microsoft.com/office/powerpoint/2010/main" val="465918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predict the future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743" y="1268016"/>
            <a:ext cx="4318000" cy="3352800"/>
          </a:xfrm>
          <a:prstGeom prst="rect">
            <a:avLst/>
          </a:prstGeom>
        </p:spPr>
      </p:pic>
    </p:spTree>
    <p:extLst>
      <p:ext uri="{BB962C8B-B14F-4D97-AF65-F5344CB8AC3E}">
        <p14:creationId xmlns:p14="http://schemas.microsoft.com/office/powerpoint/2010/main" val="13440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 predict the future</a:t>
            </a:r>
            <a:endParaRPr lang="en-US" dirty="0"/>
          </a:p>
        </p:txBody>
      </p:sp>
      <p:sp>
        <p:nvSpPr>
          <p:cNvPr id="3" name="Content Placeholder 2"/>
          <p:cNvSpPr>
            <a:spLocks noGrp="1"/>
          </p:cNvSpPr>
          <p:nvPr>
            <p:ph idx="1"/>
          </p:nvPr>
        </p:nvSpPr>
        <p:spPr/>
        <p:txBody>
          <a:bodyPr/>
          <a:lstStyle/>
          <a:p>
            <a:r>
              <a:rPr lang="en-US" dirty="0" smtClean="0"/>
              <a:t>“It is difficult to make predictions, especially about the future” - Danish proverb</a:t>
            </a:r>
          </a:p>
          <a:p>
            <a:r>
              <a:rPr lang="en-US" dirty="0" smtClean="0"/>
              <a:t>Multimodal distribution</a:t>
            </a:r>
          </a:p>
          <a:p>
            <a:r>
              <a:rPr lang="en-US" dirty="0" smtClean="0"/>
              <a:t>High-dimensional space (images)</a:t>
            </a:r>
          </a:p>
          <a:p>
            <a:r>
              <a:rPr lang="en-US" dirty="0" smtClean="0"/>
              <a:t>Only single sample seen at any given time</a:t>
            </a:r>
          </a:p>
          <a:p>
            <a:endParaRPr lang="en-US" dirty="0"/>
          </a:p>
        </p:txBody>
      </p:sp>
    </p:spTree>
    <p:extLst>
      <p:ext uri="{BB962C8B-B14F-4D97-AF65-F5344CB8AC3E}">
        <p14:creationId xmlns:p14="http://schemas.microsoft.com/office/powerpoint/2010/main" val="495421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Detour : Generative models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1897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models of images</a:t>
            </a:r>
            <a:endParaRPr lang="en-US" dirty="0"/>
          </a:p>
        </p:txBody>
      </p:sp>
      <p:sp>
        <p:nvSpPr>
          <p:cNvPr id="3" name="Content Placeholder 2"/>
          <p:cNvSpPr>
            <a:spLocks noGrp="1"/>
          </p:cNvSpPr>
          <p:nvPr>
            <p:ph idx="1"/>
          </p:nvPr>
        </p:nvSpPr>
        <p:spPr/>
        <p:txBody>
          <a:bodyPr/>
          <a:lstStyle/>
          <a:p>
            <a:r>
              <a:rPr lang="en-US" dirty="0" smtClean="0"/>
              <a:t>Can we compute probability of a given image?</a:t>
            </a:r>
          </a:p>
          <a:p>
            <a:r>
              <a:rPr lang="en-US" dirty="0" smtClean="0"/>
              <a:t>Can we sample from the distribution?</a:t>
            </a:r>
            <a:endParaRPr lang="en-US" dirty="0"/>
          </a:p>
        </p:txBody>
      </p:sp>
    </p:spTree>
    <p:extLst>
      <p:ext uri="{BB962C8B-B14F-4D97-AF65-F5344CB8AC3E}">
        <p14:creationId xmlns:p14="http://schemas.microsoft.com/office/powerpoint/2010/main" val="138698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5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generative models of images</a:t>
            </a:r>
            <a:endParaRPr lang="en-US" dirty="0"/>
          </a:p>
        </p:txBody>
      </p:sp>
      <p:sp>
        <p:nvSpPr>
          <p:cNvPr id="3" name="Content Placeholder 2"/>
          <p:cNvSpPr>
            <a:spLocks noGrp="1"/>
          </p:cNvSpPr>
          <p:nvPr>
            <p:ph idx="1"/>
          </p:nvPr>
        </p:nvSpPr>
        <p:spPr/>
        <p:txBody>
          <a:bodyPr/>
          <a:lstStyle/>
          <a:p>
            <a:r>
              <a:rPr lang="en-US" dirty="0" smtClean="0">
                <a:solidFill>
                  <a:srgbClr val="FF0000"/>
                </a:solidFill>
              </a:rPr>
              <a:t>Standard probabilistic models </a:t>
            </a:r>
            <a:r>
              <a:rPr lang="en-US" dirty="0" smtClean="0"/>
              <a:t>(e.g. Gaussian)</a:t>
            </a:r>
          </a:p>
          <a:p>
            <a:pPr lvl="1"/>
            <a:r>
              <a:rPr lang="en-US" dirty="0" smtClean="0"/>
              <a:t>Can be sampled from</a:t>
            </a:r>
          </a:p>
          <a:p>
            <a:pPr lvl="1"/>
            <a:r>
              <a:rPr lang="en-US" dirty="0" smtClean="0"/>
              <a:t>Cannot capture arbitrary distributions</a:t>
            </a:r>
          </a:p>
          <a:p>
            <a:r>
              <a:rPr lang="en-US" dirty="0" smtClean="0">
                <a:solidFill>
                  <a:srgbClr val="00B0F0"/>
                </a:solidFill>
              </a:rPr>
              <a:t>Neural networks</a:t>
            </a:r>
          </a:p>
          <a:p>
            <a:pPr lvl="1"/>
            <a:r>
              <a:rPr lang="en-US" dirty="0" smtClean="0"/>
              <a:t>Can learn to model arbitrary functions</a:t>
            </a:r>
          </a:p>
          <a:p>
            <a:pPr lvl="1"/>
            <a:r>
              <a:rPr lang="en-US" dirty="0" smtClean="0"/>
              <a:t>Are deterministic</a:t>
            </a:r>
          </a:p>
          <a:p>
            <a:r>
              <a:rPr lang="en-US" dirty="0" smtClean="0"/>
              <a:t>Key idea 1: </a:t>
            </a:r>
            <a:r>
              <a:rPr lang="en-US" dirty="0" smtClean="0">
                <a:solidFill>
                  <a:srgbClr val="00B0F0"/>
                </a:solidFill>
              </a:rPr>
              <a:t>neural networks </a:t>
            </a:r>
            <a:r>
              <a:rPr lang="en-US" dirty="0" smtClean="0"/>
              <a:t>with </a:t>
            </a:r>
            <a:r>
              <a:rPr lang="en-US" dirty="0" smtClean="0">
                <a:solidFill>
                  <a:srgbClr val="FF0000"/>
                </a:solidFill>
              </a:rPr>
              <a:t>noise input</a:t>
            </a:r>
            <a:r>
              <a:rPr lang="en-US" dirty="0" smtClean="0"/>
              <a:t>!</a:t>
            </a:r>
          </a:p>
          <a:p>
            <a:pPr lvl="1"/>
            <a:endParaRPr lang="en-US" dirty="0"/>
          </a:p>
        </p:txBody>
      </p:sp>
    </p:spTree>
    <p:extLst>
      <p:ext uri="{BB962C8B-B14F-4D97-AF65-F5344CB8AC3E}">
        <p14:creationId xmlns:p14="http://schemas.microsoft.com/office/powerpoint/2010/main" val="3348976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generative models of images</a:t>
            </a:r>
            <a:endParaRPr lang="en-US" dirty="0"/>
          </a:p>
        </p:txBody>
      </p:sp>
      <p:sp>
        <p:nvSpPr>
          <p:cNvPr id="4" name="Oval 3"/>
          <p:cNvSpPr/>
          <p:nvPr/>
        </p:nvSpPr>
        <p:spPr>
          <a:xfrm>
            <a:off x="628650" y="2237016"/>
            <a:ext cx="1704683" cy="1699023"/>
          </a:xfrm>
          <a:prstGeom prst="ellipse">
            <a:avLst/>
          </a:prstGeom>
          <a:solidFill>
            <a:srgbClr val="FF0000"/>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906018" y="1443156"/>
            <a:ext cx="3609332" cy="2903376"/>
          </a:xfrm>
          <a:custGeom>
            <a:avLst/>
            <a:gdLst>
              <a:gd name="connsiteX0" fmla="*/ 1929008 w 3609332"/>
              <a:gd name="connsiteY0" fmla="*/ 2803168 h 2903376"/>
              <a:gd name="connsiteX1" fmla="*/ 1315233 w 3609332"/>
              <a:gd name="connsiteY1" fmla="*/ 2890850 h 2903376"/>
              <a:gd name="connsiteX2" fmla="*/ 901874 w 3609332"/>
              <a:gd name="connsiteY2" fmla="*/ 2878324 h 2903376"/>
              <a:gd name="connsiteX3" fmla="*/ 776614 w 3609332"/>
              <a:gd name="connsiteY3" fmla="*/ 2815694 h 2903376"/>
              <a:gd name="connsiteX4" fmla="*/ 701457 w 3609332"/>
              <a:gd name="connsiteY4" fmla="*/ 2765590 h 2903376"/>
              <a:gd name="connsiteX5" fmla="*/ 613775 w 3609332"/>
              <a:gd name="connsiteY5" fmla="*/ 2690434 h 2903376"/>
              <a:gd name="connsiteX6" fmla="*/ 551145 w 3609332"/>
              <a:gd name="connsiteY6" fmla="*/ 2640329 h 2903376"/>
              <a:gd name="connsiteX7" fmla="*/ 438411 w 3609332"/>
              <a:gd name="connsiteY7" fmla="*/ 2540121 h 2903376"/>
              <a:gd name="connsiteX8" fmla="*/ 388307 w 3609332"/>
              <a:gd name="connsiteY8" fmla="*/ 2464965 h 2903376"/>
              <a:gd name="connsiteX9" fmla="*/ 313151 w 3609332"/>
              <a:gd name="connsiteY9" fmla="*/ 2414861 h 2903376"/>
              <a:gd name="connsiteX10" fmla="*/ 275572 w 3609332"/>
              <a:gd name="connsiteY10" fmla="*/ 2339705 h 2903376"/>
              <a:gd name="connsiteX11" fmla="*/ 225468 w 3609332"/>
              <a:gd name="connsiteY11" fmla="*/ 2264549 h 2903376"/>
              <a:gd name="connsiteX12" fmla="*/ 187890 w 3609332"/>
              <a:gd name="connsiteY12" fmla="*/ 2201918 h 2903376"/>
              <a:gd name="connsiteX13" fmla="*/ 162838 w 3609332"/>
              <a:gd name="connsiteY13" fmla="*/ 2151814 h 2903376"/>
              <a:gd name="connsiteX14" fmla="*/ 125260 w 3609332"/>
              <a:gd name="connsiteY14" fmla="*/ 2089184 h 2903376"/>
              <a:gd name="connsiteX15" fmla="*/ 100208 w 3609332"/>
              <a:gd name="connsiteY15" fmla="*/ 2026554 h 2903376"/>
              <a:gd name="connsiteX16" fmla="*/ 87682 w 3609332"/>
              <a:gd name="connsiteY16" fmla="*/ 1988976 h 2903376"/>
              <a:gd name="connsiteX17" fmla="*/ 62630 w 3609332"/>
              <a:gd name="connsiteY17" fmla="*/ 1951398 h 2903376"/>
              <a:gd name="connsiteX18" fmla="*/ 37578 w 3609332"/>
              <a:gd name="connsiteY18" fmla="*/ 1876242 h 2903376"/>
              <a:gd name="connsiteX19" fmla="*/ 12526 w 3609332"/>
              <a:gd name="connsiteY19" fmla="*/ 1763508 h 2903376"/>
              <a:gd name="connsiteX20" fmla="*/ 0 w 3609332"/>
              <a:gd name="connsiteY20" fmla="*/ 1675825 h 2903376"/>
              <a:gd name="connsiteX21" fmla="*/ 12526 w 3609332"/>
              <a:gd name="connsiteY21" fmla="*/ 1412779 h 2903376"/>
              <a:gd name="connsiteX22" fmla="*/ 50104 w 3609332"/>
              <a:gd name="connsiteY22" fmla="*/ 1300045 h 2903376"/>
              <a:gd name="connsiteX23" fmla="*/ 75156 w 3609332"/>
              <a:gd name="connsiteY23" fmla="*/ 1224888 h 2903376"/>
              <a:gd name="connsiteX24" fmla="*/ 112734 w 3609332"/>
              <a:gd name="connsiteY24" fmla="*/ 1124680 h 2903376"/>
              <a:gd name="connsiteX25" fmla="*/ 137786 w 3609332"/>
              <a:gd name="connsiteY25" fmla="*/ 1074576 h 2903376"/>
              <a:gd name="connsiteX26" fmla="*/ 150312 w 3609332"/>
              <a:gd name="connsiteY26" fmla="*/ 1036998 h 2903376"/>
              <a:gd name="connsiteX27" fmla="*/ 200416 w 3609332"/>
              <a:gd name="connsiteY27" fmla="*/ 974368 h 2903376"/>
              <a:gd name="connsiteX28" fmla="*/ 250520 w 3609332"/>
              <a:gd name="connsiteY28" fmla="*/ 899212 h 2903376"/>
              <a:gd name="connsiteX29" fmla="*/ 325677 w 3609332"/>
              <a:gd name="connsiteY29" fmla="*/ 799003 h 2903376"/>
              <a:gd name="connsiteX30" fmla="*/ 388307 w 3609332"/>
              <a:gd name="connsiteY30" fmla="*/ 711321 h 2903376"/>
              <a:gd name="connsiteX31" fmla="*/ 563671 w 3609332"/>
              <a:gd name="connsiteY31" fmla="*/ 561009 h 2903376"/>
              <a:gd name="connsiteX32" fmla="*/ 601249 w 3609332"/>
              <a:gd name="connsiteY32" fmla="*/ 535957 h 2903376"/>
              <a:gd name="connsiteX33" fmla="*/ 638827 w 3609332"/>
              <a:gd name="connsiteY33" fmla="*/ 523431 h 2903376"/>
              <a:gd name="connsiteX34" fmla="*/ 701457 w 3609332"/>
              <a:gd name="connsiteY34" fmla="*/ 498379 h 2903376"/>
              <a:gd name="connsiteX35" fmla="*/ 801666 w 3609332"/>
              <a:gd name="connsiteY35" fmla="*/ 448275 h 2903376"/>
              <a:gd name="connsiteX36" fmla="*/ 939452 w 3609332"/>
              <a:gd name="connsiteY36" fmla="*/ 410697 h 2903376"/>
              <a:gd name="connsiteX37" fmla="*/ 1164920 w 3609332"/>
              <a:gd name="connsiteY37" fmla="*/ 423223 h 2903376"/>
              <a:gd name="connsiteX38" fmla="*/ 1177446 w 3609332"/>
              <a:gd name="connsiteY38" fmla="*/ 460801 h 2903376"/>
              <a:gd name="connsiteX39" fmla="*/ 1164920 w 3609332"/>
              <a:gd name="connsiteY39" fmla="*/ 836582 h 2903376"/>
              <a:gd name="connsiteX40" fmla="*/ 1139868 w 3609332"/>
              <a:gd name="connsiteY40" fmla="*/ 911738 h 2903376"/>
              <a:gd name="connsiteX41" fmla="*/ 1102290 w 3609332"/>
              <a:gd name="connsiteY41" fmla="*/ 1011946 h 2903376"/>
              <a:gd name="connsiteX42" fmla="*/ 1052186 w 3609332"/>
              <a:gd name="connsiteY42" fmla="*/ 1124680 h 2903376"/>
              <a:gd name="connsiteX43" fmla="*/ 1027134 w 3609332"/>
              <a:gd name="connsiteY43" fmla="*/ 1262466 h 2903376"/>
              <a:gd name="connsiteX44" fmla="*/ 1014608 w 3609332"/>
              <a:gd name="connsiteY44" fmla="*/ 1375201 h 2903376"/>
              <a:gd name="connsiteX45" fmla="*/ 1027134 w 3609332"/>
              <a:gd name="connsiteY45" fmla="*/ 1750982 h 2903376"/>
              <a:gd name="connsiteX46" fmla="*/ 1064712 w 3609332"/>
              <a:gd name="connsiteY46" fmla="*/ 1876242 h 2903376"/>
              <a:gd name="connsiteX47" fmla="*/ 1114816 w 3609332"/>
              <a:gd name="connsiteY47" fmla="*/ 1951398 h 2903376"/>
              <a:gd name="connsiteX48" fmla="*/ 1139868 w 3609332"/>
              <a:gd name="connsiteY48" fmla="*/ 2001502 h 2903376"/>
              <a:gd name="connsiteX49" fmla="*/ 1277655 w 3609332"/>
              <a:gd name="connsiteY49" fmla="*/ 2164340 h 2903376"/>
              <a:gd name="connsiteX50" fmla="*/ 1415441 w 3609332"/>
              <a:gd name="connsiteY50" fmla="*/ 2214445 h 2903376"/>
              <a:gd name="connsiteX51" fmla="*/ 1540701 w 3609332"/>
              <a:gd name="connsiteY51" fmla="*/ 2189392 h 2903376"/>
              <a:gd name="connsiteX52" fmla="*/ 1578279 w 3609332"/>
              <a:gd name="connsiteY52" fmla="*/ 2176866 h 2903376"/>
              <a:gd name="connsiteX53" fmla="*/ 1640909 w 3609332"/>
              <a:gd name="connsiteY53" fmla="*/ 2089184 h 2903376"/>
              <a:gd name="connsiteX54" fmla="*/ 1716066 w 3609332"/>
              <a:gd name="connsiteY54" fmla="*/ 1938872 h 2903376"/>
              <a:gd name="connsiteX55" fmla="*/ 1778696 w 3609332"/>
              <a:gd name="connsiteY55" fmla="*/ 1801086 h 2903376"/>
              <a:gd name="connsiteX56" fmla="*/ 1941534 w 3609332"/>
              <a:gd name="connsiteY56" fmla="*/ 1212362 h 2903376"/>
              <a:gd name="connsiteX57" fmla="*/ 1979112 w 3609332"/>
              <a:gd name="connsiteY57" fmla="*/ 999420 h 2903376"/>
              <a:gd name="connsiteX58" fmla="*/ 2029216 w 3609332"/>
              <a:gd name="connsiteY58" fmla="*/ 736373 h 2903376"/>
              <a:gd name="connsiteX59" fmla="*/ 2066794 w 3609332"/>
              <a:gd name="connsiteY59" fmla="*/ 548483 h 2903376"/>
              <a:gd name="connsiteX60" fmla="*/ 2091846 w 3609332"/>
              <a:gd name="connsiteY60" fmla="*/ 423223 h 2903376"/>
              <a:gd name="connsiteX61" fmla="*/ 2129425 w 3609332"/>
              <a:gd name="connsiteY61" fmla="*/ 323014 h 2903376"/>
              <a:gd name="connsiteX62" fmla="*/ 2167003 w 3609332"/>
              <a:gd name="connsiteY62" fmla="*/ 185228 h 2903376"/>
              <a:gd name="connsiteX63" fmla="*/ 2192055 w 3609332"/>
              <a:gd name="connsiteY63" fmla="*/ 147650 h 2903376"/>
              <a:gd name="connsiteX64" fmla="*/ 2204581 w 3609332"/>
              <a:gd name="connsiteY64" fmla="*/ 110072 h 2903376"/>
              <a:gd name="connsiteX65" fmla="*/ 2267211 w 3609332"/>
              <a:gd name="connsiteY65" fmla="*/ 34916 h 2903376"/>
              <a:gd name="connsiteX66" fmla="*/ 2304789 w 3609332"/>
              <a:gd name="connsiteY66" fmla="*/ 9864 h 2903376"/>
              <a:gd name="connsiteX67" fmla="*/ 2567835 w 3609332"/>
              <a:gd name="connsiteY67" fmla="*/ 59968 h 2903376"/>
              <a:gd name="connsiteX68" fmla="*/ 2592888 w 3609332"/>
              <a:gd name="connsiteY68" fmla="*/ 110072 h 2903376"/>
              <a:gd name="connsiteX69" fmla="*/ 2592888 w 3609332"/>
              <a:gd name="connsiteY69" fmla="*/ 510905 h 2903376"/>
              <a:gd name="connsiteX70" fmla="*/ 2542783 w 3609332"/>
              <a:gd name="connsiteY70" fmla="*/ 786477 h 2903376"/>
              <a:gd name="connsiteX71" fmla="*/ 2530257 w 3609332"/>
              <a:gd name="connsiteY71" fmla="*/ 849108 h 2903376"/>
              <a:gd name="connsiteX72" fmla="*/ 2517731 w 3609332"/>
              <a:gd name="connsiteY72" fmla="*/ 886686 h 2903376"/>
              <a:gd name="connsiteX73" fmla="*/ 2505205 w 3609332"/>
              <a:gd name="connsiteY73" fmla="*/ 949316 h 2903376"/>
              <a:gd name="connsiteX74" fmla="*/ 2492679 w 3609332"/>
              <a:gd name="connsiteY74" fmla="*/ 999420 h 2903376"/>
              <a:gd name="connsiteX75" fmla="*/ 2480153 w 3609332"/>
              <a:gd name="connsiteY75" fmla="*/ 1062050 h 2903376"/>
              <a:gd name="connsiteX76" fmla="*/ 2467627 w 3609332"/>
              <a:gd name="connsiteY76" fmla="*/ 1112154 h 2903376"/>
              <a:gd name="connsiteX77" fmla="*/ 2442575 w 3609332"/>
              <a:gd name="connsiteY77" fmla="*/ 1237414 h 2903376"/>
              <a:gd name="connsiteX78" fmla="*/ 2404997 w 3609332"/>
              <a:gd name="connsiteY78" fmla="*/ 1350149 h 2903376"/>
              <a:gd name="connsiteX79" fmla="*/ 2379945 w 3609332"/>
              <a:gd name="connsiteY79" fmla="*/ 1450357 h 2903376"/>
              <a:gd name="connsiteX80" fmla="*/ 2392471 w 3609332"/>
              <a:gd name="connsiteY80" fmla="*/ 1487935 h 2903376"/>
              <a:gd name="connsiteX81" fmla="*/ 2492679 w 3609332"/>
              <a:gd name="connsiteY81" fmla="*/ 1512987 h 2903376"/>
              <a:gd name="connsiteX82" fmla="*/ 2630466 w 3609332"/>
              <a:gd name="connsiteY82" fmla="*/ 1538039 h 2903376"/>
              <a:gd name="connsiteX83" fmla="*/ 2743200 w 3609332"/>
              <a:gd name="connsiteY83" fmla="*/ 1550565 h 2903376"/>
              <a:gd name="connsiteX84" fmla="*/ 3169085 w 3609332"/>
              <a:gd name="connsiteY84" fmla="*/ 1538039 h 2903376"/>
              <a:gd name="connsiteX85" fmla="*/ 3206663 w 3609332"/>
              <a:gd name="connsiteY85" fmla="*/ 1525513 h 2903376"/>
              <a:gd name="connsiteX86" fmla="*/ 3269293 w 3609332"/>
              <a:gd name="connsiteY86" fmla="*/ 1500461 h 2903376"/>
              <a:gd name="connsiteX87" fmla="*/ 3306871 w 3609332"/>
              <a:gd name="connsiteY87" fmla="*/ 1475409 h 2903376"/>
              <a:gd name="connsiteX88" fmla="*/ 3356975 w 3609332"/>
              <a:gd name="connsiteY88" fmla="*/ 1462883 h 2903376"/>
              <a:gd name="connsiteX89" fmla="*/ 3444657 w 3609332"/>
              <a:gd name="connsiteY89" fmla="*/ 1400253 h 2903376"/>
              <a:gd name="connsiteX90" fmla="*/ 3507288 w 3609332"/>
              <a:gd name="connsiteY90" fmla="*/ 1375201 h 2903376"/>
              <a:gd name="connsiteX91" fmla="*/ 3582444 w 3609332"/>
              <a:gd name="connsiteY91" fmla="*/ 1350149 h 2903376"/>
              <a:gd name="connsiteX92" fmla="*/ 3607496 w 3609332"/>
              <a:gd name="connsiteY92" fmla="*/ 1387727 h 2903376"/>
              <a:gd name="connsiteX93" fmla="*/ 3582444 w 3609332"/>
              <a:gd name="connsiteY93" fmla="*/ 1525513 h 2903376"/>
              <a:gd name="connsiteX94" fmla="*/ 3569918 w 3609332"/>
              <a:gd name="connsiteY94" fmla="*/ 1588143 h 2903376"/>
              <a:gd name="connsiteX95" fmla="*/ 3519814 w 3609332"/>
              <a:gd name="connsiteY95" fmla="*/ 1700877 h 2903376"/>
              <a:gd name="connsiteX96" fmla="*/ 3507288 w 3609332"/>
              <a:gd name="connsiteY96" fmla="*/ 1738455 h 2903376"/>
              <a:gd name="connsiteX97" fmla="*/ 3482235 w 3609332"/>
              <a:gd name="connsiteY97" fmla="*/ 1801086 h 2903376"/>
              <a:gd name="connsiteX98" fmla="*/ 3457183 w 3609332"/>
              <a:gd name="connsiteY98" fmla="*/ 1876242 h 2903376"/>
              <a:gd name="connsiteX99" fmla="*/ 3394553 w 3609332"/>
              <a:gd name="connsiteY99" fmla="*/ 1951398 h 2903376"/>
              <a:gd name="connsiteX100" fmla="*/ 3306871 w 3609332"/>
              <a:gd name="connsiteY100" fmla="*/ 2026554 h 2903376"/>
              <a:gd name="connsiteX101" fmla="*/ 3144033 w 3609332"/>
              <a:gd name="connsiteY101" fmla="*/ 2114236 h 2903376"/>
              <a:gd name="connsiteX102" fmla="*/ 3068877 w 3609332"/>
              <a:gd name="connsiteY102" fmla="*/ 2139288 h 2903376"/>
              <a:gd name="connsiteX103" fmla="*/ 2931090 w 3609332"/>
              <a:gd name="connsiteY103" fmla="*/ 2189392 h 2903376"/>
              <a:gd name="connsiteX104" fmla="*/ 2893512 w 3609332"/>
              <a:gd name="connsiteY104" fmla="*/ 2201918 h 2903376"/>
              <a:gd name="connsiteX105" fmla="*/ 2805830 w 3609332"/>
              <a:gd name="connsiteY105" fmla="*/ 2214445 h 2903376"/>
              <a:gd name="connsiteX106" fmla="*/ 2730674 w 3609332"/>
              <a:gd name="connsiteY106" fmla="*/ 2226971 h 2903376"/>
              <a:gd name="connsiteX107" fmla="*/ 2630466 w 3609332"/>
              <a:gd name="connsiteY107" fmla="*/ 2239497 h 2903376"/>
              <a:gd name="connsiteX108" fmla="*/ 2555309 w 3609332"/>
              <a:gd name="connsiteY108" fmla="*/ 2264549 h 2903376"/>
              <a:gd name="connsiteX109" fmla="*/ 2442575 w 3609332"/>
              <a:gd name="connsiteY109" fmla="*/ 2289601 h 2903376"/>
              <a:gd name="connsiteX110" fmla="*/ 2430049 w 3609332"/>
              <a:gd name="connsiteY110" fmla="*/ 2327179 h 2903376"/>
              <a:gd name="connsiteX111" fmla="*/ 2455101 w 3609332"/>
              <a:gd name="connsiteY111" fmla="*/ 2377283 h 2903376"/>
              <a:gd name="connsiteX112" fmla="*/ 2567835 w 3609332"/>
              <a:gd name="connsiteY112" fmla="*/ 2452439 h 2903376"/>
              <a:gd name="connsiteX113" fmla="*/ 2592888 w 3609332"/>
              <a:gd name="connsiteY113" fmla="*/ 2477491 h 2903376"/>
              <a:gd name="connsiteX114" fmla="*/ 2668044 w 3609332"/>
              <a:gd name="connsiteY114" fmla="*/ 2515069 h 2903376"/>
              <a:gd name="connsiteX115" fmla="*/ 2906038 w 3609332"/>
              <a:gd name="connsiteY115" fmla="*/ 2527595 h 2903376"/>
              <a:gd name="connsiteX116" fmla="*/ 2943616 w 3609332"/>
              <a:gd name="connsiteY116" fmla="*/ 2552647 h 2903376"/>
              <a:gd name="connsiteX117" fmla="*/ 2993720 w 3609332"/>
              <a:gd name="connsiteY117" fmla="*/ 2577699 h 2903376"/>
              <a:gd name="connsiteX118" fmla="*/ 3056351 w 3609332"/>
              <a:gd name="connsiteY118" fmla="*/ 2640329 h 2903376"/>
              <a:gd name="connsiteX119" fmla="*/ 3081403 w 3609332"/>
              <a:gd name="connsiteY119" fmla="*/ 2690434 h 2903376"/>
              <a:gd name="connsiteX120" fmla="*/ 3131507 w 3609332"/>
              <a:gd name="connsiteY120" fmla="*/ 2778116 h 2903376"/>
              <a:gd name="connsiteX121" fmla="*/ 3156559 w 3609332"/>
              <a:gd name="connsiteY121" fmla="*/ 2853272 h 2903376"/>
              <a:gd name="connsiteX122" fmla="*/ 2943616 w 3609332"/>
              <a:gd name="connsiteY122" fmla="*/ 2878324 h 2903376"/>
              <a:gd name="connsiteX123" fmla="*/ 2855934 w 3609332"/>
              <a:gd name="connsiteY123" fmla="*/ 2890850 h 2903376"/>
              <a:gd name="connsiteX124" fmla="*/ 2104372 w 3609332"/>
              <a:gd name="connsiteY124" fmla="*/ 2903376 h 2903376"/>
              <a:gd name="connsiteX125" fmla="*/ 1891430 w 3609332"/>
              <a:gd name="connsiteY125" fmla="*/ 2890850 h 2903376"/>
              <a:gd name="connsiteX126" fmla="*/ 1853852 w 3609332"/>
              <a:gd name="connsiteY126" fmla="*/ 2815694 h 2903376"/>
              <a:gd name="connsiteX127" fmla="*/ 1878904 w 3609332"/>
              <a:gd name="connsiteY127" fmla="*/ 2790642 h 2903376"/>
              <a:gd name="connsiteX128" fmla="*/ 1929008 w 3609332"/>
              <a:gd name="connsiteY128" fmla="*/ 2803168 h 290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609332" h="2903376">
                <a:moveTo>
                  <a:pt x="1929008" y="2803168"/>
                </a:moveTo>
                <a:lnTo>
                  <a:pt x="1315233" y="2890850"/>
                </a:lnTo>
                <a:cubicBezTo>
                  <a:pt x="1177447" y="2886675"/>
                  <a:pt x="1039296" y="2889173"/>
                  <a:pt x="901874" y="2878324"/>
                </a:cubicBezTo>
                <a:cubicBezTo>
                  <a:pt x="870666" y="2875860"/>
                  <a:pt x="800025" y="2830592"/>
                  <a:pt x="776614" y="2815694"/>
                </a:cubicBezTo>
                <a:cubicBezTo>
                  <a:pt x="751212" y="2799529"/>
                  <a:pt x="722747" y="2786880"/>
                  <a:pt x="701457" y="2765590"/>
                </a:cubicBezTo>
                <a:cubicBezTo>
                  <a:pt x="655934" y="2720067"/>
                  <a:pt x="670016" y="2730606"/>
                  <a:pt x="613775" y="2690434"/>
                </a:cubicBezTo>
                <a:cubicBezTo>
                  <a:pt x="433871" y="2561931"/>
                  <a:pt x="690785" y="2752043"/>
                  <a:pt x="551145" y="2640329"/>
                </a:cubicBezTo>
                <a:cubicBezTo>
                  <a:pt x="497356" y="2597297"/>
                  <a:pt x="492988" y="2621986"/>
                  <a:pt x="438411" y="2540121"/>
                </a:cubicBezTo>
                <a:cubicBezTo>
                  <a:pt x="421710" y="2515069"/>
                  <a:pt x="413359" y="2481666"/>
                  <a:pt x="388307" y="2464965"/>
                </a:cubicBezTo>
                <a:lnTo>
                  <a:pt x="313151" y="2414861"/>
                </a:lnTo>
                <a:cubicBezTo>
                  <a:pt x="201949" y="2248065"/>
                  <a:pt x="361992" y="2495260"/>
                  <a:pt x="275572" y="2339705"/>
                </a:cubicBezTo>
                <a:cubicBezTo>
                  <a:pt x="260950" y="2313385"/>
                  <a:pt x="240959" y="2290367"/>
                  <a:pt x="225468" y="2264549"/>
                </a:cubicBezTo>
                <a:cubicBezTo>
                  <a:pt x="212942" y="2243672"/>
                  <a:pt x="199714" y="2223201"/>
                  <a:pt x="187890" y="2201918"/>
                </a:cubicBezTo>
                <a:cubicBezTo>
                  <a:pt x="178822" y="2185595"/>
                  <a:pt x="171906" y="2168137"/>
                  <a:pt x="162838" y="2151814"/>
                </a:cubicBezTo>
                <a:cubicBezTo>
                  <a:pt x="151014" y="2130532"/>
                  <a:pt x="136148" y="2110960"/>
                  <a:pt x="125260" y="2089184"/>
                </a:cubicBezTo>
                <a:cubicBezTo>
                  <a:pt x="115204" y="2069073"/>
                  <a:pt x="108103" y="2047607"/>
                  <a:pt x="100208" y="2026554"/>
                </a:cubicBezTo>
                <a:cubicBezTo>
                  <a:pt x="95572" y="2014191"/>
                  <a:pt x="93587" y="2000786"/>
                  <a:pt x="87682" y="1988976"/>
                </a:cubicBezTo>
                <a:cubicBezTo>
                  <a:pt x="80949" y="1975511"/>
                  <a:pt x="68744" y="1965155"/>
                  <a:pt x="62630" y="1951398"/>
                </a:cubicBezTo>
                <a:cubicBezTo>
                  <a:pt x="51905" y="1927267"/>
                  <a:pt x="43983" y="1901861"/>
                  <a:pt x="37578" y="1876242"/>
                </a:cubicBezTo>
                <a:cubicBezTo>
                  <a:pt x="26318" y="1831201"/>
                  <a:pt x="20477" y="1811214"/>
                  <a:pt x="12526" y="1763508"/>
                </a:cubicBezTo>
                <a:cubicBezTo>
                  <a:pt x="7672" y="1734385"/>
                  <a:pt x="4175" y="1705053"/>
                  <a:pt x="0" y="1675825"/>
                </a:cubicBezTo>
                <a:cubicBezTo>
                  <a:pt x="4175" y="1588143"/>
                  <a:pt x="924" y="1499790"/>
                  <a:pt x="12526" y="1412779"/>
                </a:cubicBezTo>
                <a:cubicBezTo>
                  <a:pt x="17761" y="1373516"/>
                  <a:pt x="37578" y="1337623"/>
                  <a:pt x="50104" y="1300045"/>
                </a:cubicBezTo>
                <a:lnTo>
                  <a:pt x="75156" y="1224888"/>
                </a:lnTo>
                <a:cubicBezTo>
                  <a:pt x="88928" y="1183571"/>
                  <a:pt x="92764" y="1169612"/>
                  <a:pt x="112734" y="1124680"/>
                </a:cubicBezTo>
                <a:cubicBezTo>
                  <a:pt x="120318" y="1107617"/>
                  <a:pt x="130430" y="1091739"/>
                  <a:pt x="137786" y="1074576"/>
                </a:cubicBezTo>
                <a:cubicBezTo>
                  <a:pt x="142987" y="1062440"/>
                  <a:pt x="143314" y="1048195"/>
                  <a:pt x="150312" y="1036998"/>
                </a:cubicBezTo>
                <a:cubicBezTo>
                  <a:pt x="164482" y="1014327"/>
                  <a:pt x="183715" y="995245"/>
                  <a:pt x="200416" y="974368"/>
                </a:cubicBezTo>
                <a:cubicBezTo>
                  <a:pt x="222915" y="906872"/>
                  <a:pt x="197741" y="963719"/>
                  <a:pt x="250520" y="899212"/>
                </a:cubicBezTo>
                <a:cubicBezTo>
                  <a:pt x="276960" y="866896"/>
                  <a:pt x="302516" y="833744"/>
                  <a:pt x="325677" y="799003"/>
                </a:cubicBezTo>
                <a:cubicBezTo>
                  <a:pt x="343103" y="772864"/>
                  <a:pt x="368331" y="733517"/>
                  <a:pt x="388307" y="711321"/>
                </a:cubicBezTo>
                <a:cubicBezTo>
                  <a:pt x="446365" y="646812"/>
                  <a:pt x="490065" y="610080"/>
                  <a:pt x="563671" y="561009"/>
                </a:cubicBezTo>
                <a:cubicBezTo>
                  <a:pt x="576197" y="552658"/>
                  <a:pt x="587784" y="542690"/>
                  <a:pt x="601249" y="535957"/>
                </a:cubicBezTo>
                <a:cubicBezTo>
                  <a:pt x="613059" y="530052"/>
                  <a:pt x="626464" y="528067"/>
                  <a:pt x="638827" y="523431"/>
                </a:cubicBezTo>
                <a:cubicBezTo>
                  <a:pt x="659880" y="515536"/>
                  <a:pt x="681042" y="507801"/>
                  <a:pt x="701457" y="498379"/>
                </a:cubicBezTo>
                <a:cubicBezTo>
                  <a:pt x="735365" y="482729"/>
                  <a:pt x="765435" y="457333"/>
                  <a:pt x="801666" y="448275"/>
                </a:cubicBezTo>
                <a:cubicBezTo>
                  <a:pt x="914683" y="420021"/>
                  <a:pt x="869210" y="434111"/>
                  <a:pt x="939452" y="410697"/>
                </a:cubicBezTo>
                <a:cubicBezTo>
                  <a:pt x="1014608" y="414872"/>
                  <a:pt x="1091263" y="407716"/>
                  <a:pt x="1164920" y="423223"/>
                </a:cubicBezTo>
                <a:cubicBezTo>
                  <a:pt x="1177840" y="425943"/>
                  <a:pt x="1177446" y="447597"/>
                  <a:pt x="1177446" y="460801"/>
                </a:cubicBezTo>
                <a:cubicBezTo>
                  <a:pt x="1177446" y="586131"/>
                  <a:pt x="1175328" y="711685"/>
                  <a:pt x="1164920" y="836582"/>
                </a:cubicBezTo>
                <a:cubicBezTo>
                  <a:pt x="1162727" y="862898"/>
                  <a:pt x="1148219" y="886686"/>
                  <a:pt x="1139868" y="911738"/>
                </a:cubicBezTo>
                <a:cubicBezTo>
                  <a:pt x="1102641" y="1023419"/>
                  <a:pt x="1162201" y="847190"/>
                  <a:pt x="1102290" y="1011946"/>
                </a:cubicBezTo>
                <a:cubicBezTo>
                  <a:pt x="1066515" y="1110328"/>
                  <a:pt x="1095285" y="1060031"/>
                  <a:pt x="1052186" y="1124680"/>
                </a:cubicBezTo>
                <a:cubicBezTo>
                  <a:pt x="1042740" y="1171911"/>
                  <a:pt x="1033544" y="1214388"/>
                  <a:pt x="1027134" y="1262466"/>
                </a:cubicBezTo>
                <a:cubicBezTo>
                  <a:pt x="1022137" y="1299944"/>
                  <a:pt x="1018783" y="1337623"/>
                  <a:pt x="1014608" y="1375201"/>
                </a:cubicBezTo>
                <a:cubicBezTo>
                  <a:pt x="1018783" y="1500461"/>
                  <a:pt x="1019774" y="1625868"/>
                  <a:pt x="1027134" y="1750982"/>
                </a:cubicBezTo>
                <a:cubicBezTo>
                  <a:pt x="1028333" y="1771360"/>
                  <a:pt x="1061416" y="1869649"/>
                  <a:pt x="1064712" y="1876242"/>
                </a:cubicBezTo>
                <a:cubicBezTo>
                  <a:pt x="1078177" y="1903172"/>
                  <a:pt x="1099325" y="1925580"/>
                  <a:pt x="1114816" y="1951398"/>
                </a:cubicBezTo>
                <a:cubicBezTo>
                  <a:pt x="1124423" y="1967410"/>
                  <a:pt x="1130261" y="1985490"/>
                  <a:pt x="1139868" y="2001502"/>
                </a:cubicBezTo>
                <a:cubicBezTo>
                  <a:pt x="1168448" y="2049135"/>
                  <a:pt x="1229706" y="2140366"/>
                  <a:pt x="1277655" y="2164340"/>
                </a:cubicBezTo>
                <a:cubicBezTo>
                  <a:pt x="1354947" y="2202986"/>
                  <a:pt x="1309805" y="2184262"/>
                  <a:pt x="1415441" y="2214445"/>
                </a:cubicBezTo>
                <a:cubicBezTo>
                  <a:pt x="1457194" y="2206094"/>
                  <a:pt x="1499211" y="2198967"/>
                  <a:pt x="1540701" y="2189392"/>
                </a:cubicBezTo>
                <a:cubicBezTo>
                  <a:pt x="1553566" y="2186423"/>
                  <a:pt x="1568136" y="2185319"/>
                  <a:pt x="1578279" y="2176866"/>
                </a:cubicBezTo>
                <a:cubicBezTo>
                  <a:pt x="1586764" y="2169795"/>
                  <a:pt x="1631770" y="2104416"/>
                  <a:pt x="1640909" y="2089184"/>
                </a:cubicBezTo>
                <a:cubicBezTo>
                  <a:pt x="1717515" y="1961510"/>
                  <a:pt x="1668262" y="2046430"/>
                  <a:pt x="1716066" y="1938872"/>
                </a:cubicBezTo>
                <a:cubicBezTo>
                  <a:pt x="1743243" y="1877723"/>
                  <a:pt x="1754360" y="1876305"/>
                  <a:pt x="1778696" y="1801086"/>
                </a:cubicBezTo>
                <a:cubicBezTo>
                  <a:pt x="1794696" y="1751633"/>
                  <a:pt x="1929936" y="1305145"/>
                  <a:pt x="1941534" y="1212362"/>
                </a:cubicBezTo>
                <a:cubicBezTo>
                  <a:pt x="1963550" y="1036231"/>
                  <a:pt x="1941365" y="1188156"/>
                  <a:pt x="1979112" y="999420"/>
                </a:cubicBezTo>
                <a:cubicBezTo>
                  <a:pt x="1996617" y="911895"/>
                  <a:pt x="2012255" y="824005"/>
                  <a:pt x="2029216" y="736373"/>
                </a:cubicBezTo>
                <a:lnTo>
                  <a:pt x="2066794" y="548483"/>
                </a:lnTo>
                <a:cubicBezTo>
                  <a:pt x="2075145" y="506730"/>
                  <a:pt x="2078381" y="463618"/>
                  <a:pt x="2091846" y="423223"/>
                </a:cubicBezTo>
                <a:cubicBezTo>
                  <a:pt x="2111482" y="364314"/>
                  <a:pt x="2099468" y="397904"/>
                  <a:pt x="2129425" y="323014"/>
                </a:cubicBezTo>
                <a:cubicBezTo>
                  <a:pt x="2136148" y="289401"/>
                  <a:pt x="2148840" y="212472"/>
                  <a:pt x="2167003" y="185228"/>
                </a:cubicBezTo>
                <a:cubicBezTo>
                  <a:pt x="2175354" y="172702"/>
                  <a:pt x="2185322" y="161115"/>
                  <a:pt x="2192055" y="147650"/>
                </a:cubicBezTo>
                <a:cubicBezTo>
                  <a:pt x="2197960" y="135840"/>
                  <a:pt x="2198676" y="121882"/>
                  <a:pt x="2204581" y="110072"/>
                </a:cubicBezTo>
                <a:cubicBezTo>
                  <a:pt x="2218657" y="81920"/>
                  <a:pt x="2243466" y="54704"/>
                  <a:pt x="2267211" y="34916"/>
                </a:cubicBezTo>
                <a:cubicBezTo>
                  <a:pt x="2278776" y="25278"/>
                  <a:pt x="2292263" y="18215"/>
                  <a:pt x="2304789" y="9864"/>
                </a:cubicBezTo>
                <a:cubicBezTo>
                  <a:pt x="2504103" y="20354"/>
                  <a:pt x="2508896" y="-43173"/>
                  <a:pt x="2567835" y="59968"/>
                </a:cubicBezTo>
                <a:cubicBezTo>
                  <a:pt x="2577099" y="76180"/>
                  <a:pt x="2584537" y="93371"/>
                  <a:pt x="2592888" y="110072"/>
                </a:cubicBezTo>
                <a:cubicBezTo>
                  <a:pt x="2633030" y="270640"/>
                  <a:pt x="2611171" y="163542"/>
                  <a:pt x="2592888" y="510905"/>
                </a:cubicBezTo>
                <a:cubicBezTo>
                  <a:pt x="2583807" y="683428"/>
                  <a:pt x="2579971" y="600535"/>
                  <a:pt x="2542783" y="786477"/>
                </a:cubicBezTo>
                <a:cubicBezTo>
                  <a:pt x="2538608" y="807354"/>
                  <a:pt x="2535421" y="828453"/>
                  <a:pt x="2530257" y="849108"/>
                </a:cubicBezTo>
                <a:cubicBezTo>
                  <a:pt x="2527055" y="861917"/>
                  <a:pt x="2520933" y="873877"/>
                  <a:pt x="2517731" y="886686"/>
                </a:cubicBezTo>
                <a:cubicBezTo>
                  <a:pt x="2512567" y="907340"/>
                  <a:pt x="2509823" y="928533"/>
                  <a:pt x="2505205" y="949316"/>
                </a:cubicBezTo>
                <a:cubicBezTo>
                  <a:pt x="2501470" y="966121"/>
                  <a:pt x="2496414" y="982615"/>
                  <a:pt x="2492679" y="999420"/>
                </a:cubicBezTo>
                <a:cubicBezTo>
                  <a:pt x="2488061" y="1020203"/>
                  <a:pt x="2484771" y="1041267"/>
                  <a:pt x="2480153" y="1062050"/>
                </a:cubicBezTo>
                <a:cubicBezTo>
                  <a:pt x="2476418" y="1078855"/>
                  <a:pt x="2471234" y="1095321"/>
                  <a:pt x="2467627" y="1112154"/>
                </a:cubicBezTo>
                <a:cubicBezTo>
                  <a:pt x="2458705" y="1153789"/>
                  <a:pt x="2456040" y="1197019"/>
                  <a:pt x="2442575" y="1237414"/>
                </a:cubicBezTo>
                <a:cubicBezTo>
                  <a:pt x="2430049" y="1274992"/>
                  <a:pt x="2412765" y="1311307"/>
                  <a:pt x="2404997" y="1350149"/>
                </a:cubicBezTo>
                <a:cubicBezTo>
                  <a:pt x="2389882" y="1425726"/>
                  <a:pt x="2399204" y="1392581"/>
                  <a:pt x="2379945" y="1450357"/>
                </a:cubicBezTo>
                <a:cubicBezTo>
                  <a:pt x="2384120" y="1462883"/>
                  <a:pt x="2380929" y="1481523"/>
                  <a:pt x="2392471" y="1487935"/>
                </a:cubicBezTo>
                <a:cubicBezTo>
                  <a:pt x="2422569" y="1504656"/>
                  <a:pt x="2458917" y="1506235"/>
                  <a:pt x="2492679" y="1512987"/>
                </a:cubicBezTo>
                <a:cubicBezTo>
                  <a:pt x="2539913" y="1522434"/>
                  <a:pt x="2582385" y="1531628"/>
                  <a:pt x="2630466" y="1538039"/>
                </a:cubicBezTo>
                <a:cubicBezTo>
                  <a:pt x="2667944" y="1543036"/>
                  <a:pt x="2705622" y="1546390"/>
                  <a:pt x="2743200" y="1550565"/>
                </a:cubicBezTo>
                <a:cubicBezTo>
                  <a:pt x="2885162" y="1546390"/>
                  <a:pt x="3027269" y="1545705"/>
                  <a:pt x="3169085" y="1538039"/>
                </a:cubicBezTo>
                <a:cubicBezTo>
                  <a:pt x="3182269" y="1537326"/>
                  <a:pt x="3194300" y="1530149"/>
                  <a:pt x="3206663" y="1525513"/>
                </a:cubicBezTo>
                <a:cubicBezTo>
                  <a:pt x="3227716" y="1517618"/>
                  <a:pt x="3249182" y="1510517"/>
                  <a:pt x="3269293" y="1500461"/>
                </a:cubicBezTo>
                <a:cubicBezTo>
                  <a:pt x="3282758" y="1493728"/>
                  <a:pt x="3293034" y="1481339"/>
                  <a:pt x="3306871" y="1475409"/>
                </a:cubicBezTo>
                <a:cubicBezTo>
                  <a:pt x="3322694" y="1468628"/>
                  <a:pt x="3340274" y="1467058"/>
                  <a:pt x="3356975" y="1462883"/>
                </a:cubicBezTo>
                <a:cubicBezTo>
                  <a:pt x="3368322" y="1454373"/>
                  <a:pt x="3426341" y="1409411"/>
                  <a:pt x="3444657" y="1400253"/>
                </a:cubicBezTo>
                <a:cubicBezTo>
                  <a:pt x="3464768" y="1390197"/>
                  <a:pt x="3486157" y="1382885"/>
                  <a:pt x="3507288" y="1375201"/>
                </a:cubicBezTo>
                <a:cubicBezTo>
                  <a:pt x="3532105" y="1366177"/>
                  <a:pt x="3582444" y="1350149"/>
                  <a:pt x="3582444" y="1350149"/>
                </a:cubicBezTo>
                <a:cubicBezTo>
                  <a:pt x="3590795" y="1362675"/>
                  <a:pt x="3606133" y="1372734"/>
                  <a:pt x="3607496" y="1387727"/>
                </a:cubicBezTo>
                <a:cubicBezTo>
                  <a:pt x="3615211" y="1472595"/>
                  <a:pt x="3597033" y="1467155"/>
                  <a:pt x="3582444" y="1525513"/>
                </a:cubicBezTo>
                <a:cubicBezTo>
                  <a:pt x="3577280" y="1546167"/>
                  <a:pt x="3576036" y="1567751"/>
                  <a:pt x="3569918" y="1588143"/>
                </a:cubicBezTo>
                <a:cubicBezTo>
                  <a:pt x="3550495" y="1652886"/>
                  <a:pt x="3544488" y="1643305"/>
                  <a:pt x="3519814" y="1700877"/>
                </a:cubicBezTo>
                <a:cubicBezTo>
                  <a:pt x="3514613" y="1713013"/>
                  <a:pt x="3511924" y="1726092"/>
                  <a:pt x="3507288" y="1738455"/>
                </a:cubicBezTo>
                <a:cubicBezTo>
                  <a:pt x="3499393" y="1759509"/>
                  <a:pt x="3489919" y="1779955"/>
                  <a:pt x="3482235" y="1801086"/>
                </a:cubicBezTo>
                <a:cubicBezTo>
                  <a:pt x="3473210" y="1825903"/>
                  <a:pt x="3475856" y="1857569"/>
                  <a:pt x="3457183" y="1876242"/>
                </a:cubicBezTo>
                <a:cubicBezTo>
                  <a:pt x="3347398" y="1986027"/>
                  <a:pt x="3481749" y="1846763"/>
                  <a:pt x="3394553" y="1951398"/>
                </a:cubicBezTo>
                <a:cubicBezTo>
                  <a:pt x="3370362" y="1980427"/>
                  <a:pt x="3337972" y="2005820"/>
                  <a:pt x="3306871" y="2026554"/>
                </a:cubicBezTo>
                <a:cubicBezTo>
                  <a:pt x="3270910" y="2050528"/>
                  <a:pt x="3175987" y="2103585"/>
                  <a:pt x="3144033" y="2114236"/>
                </a:cubicBezTo>
                <a:cubicBezTo>
                  <a:pt x="3118981" y="2122587"/>
                  <a:pt x="3093694" y="2130264"/>
                  <a:pt x="3068877" y="2139288"/>
                </a:cubicBezTo>
                <a:cubicBezTo>
                  <a:pt x="2877150" y="2209006"/>
                  <a:pt x="3150396" y="2116290"/>
                  <a:pt x="2931090" y="2189392"/>
                </a:cubicBezTo>
                <a:cubicBezTo>
                  <a:pt x="2918564" y="2193567"/>
                  <a:pt x="2906583" y="2200051"/>
                  <a:pt x="2893512" y="2201918"/>
                </a:cubicBezTo>
                <a:lnTo>
                  <a:pt x="2805830" y="2214445"/>
                </a:lnTo>
                <a:cubicBezTo>
                  <a:pt x="2780728" y="2218307"/>
                  <a:pt x="2755816" y="2223379"/>
                  <a:pt x="2730674" y="2226971"/>
                </a:cubicBezTo>
                <a:cubicBezTo>
                  <a:pt x="2697350" y="2231732"/>
                  <a:pt x="2663869" y="2235322"/>
                  <a:pt x="2630466" y="2239497"/>
                </a:cubicBezTo>
                <a:cubicBezTo>
                  <a:pt x="2605414" y="2247848"/>
                  <a:pt x="2581204" y="2259370"/>
                  <a:pt x="2555309" y="2264549"/>
                </a:cubicBezTo>
                <a:cubicBezTo>
                  <a:pt x="2475798" y="2280451"/>
                  <a:pt x="2513333" y="2271911"/>
                  <a:pt x="2442575" y="2289601"/>
                </a:cubicBezTo>
                <a:cubicBezTo>
                  <a:pt x="2438400" y="2302127"/>
                  <a:pt x="2428182" y="2314108"/>
                  <a:pt x="2430049" y="2327179"/>
                </a:cubicBezTo>
                <a:cubicBezTo>
                  <a:pt x="2432690" y="2345664"/>
                  <a:pt x="2442949" y="2363106"/>
                  <a:pt x="2455101" y="2377283"/>
                </a:cubicBezTo>
                <a:cubicBezTo>
                  <a:pt x="2478039" y="2404044"/>
                  <a:pt x="2541698" y="2433770"/>
                  <a:pt x="2567835" y="2452439"/>
                </a:cubicBezTo>
                <a:cubicBezTo>
                  <a:pt x="2577445" y="2459303"/>
                  <a:pt x="2583666" y="2470114"/>
                  <a:pt x="2592888" y="2477491"/>
                </a:cubicBezTo>
                <a:cubicBezTo>
                  <a:pt x="2612106" y="2492865"/>
                  <a:pt x="2641923" y="2512694"/>
                  <a:pt x="2668044" y="2515069"/>
                </a:cubicBezTo>
                <a:cubicBezTo>
                  <a:pt x="2747159" y="2522261"/>
                  <a:pt x="2826707" y="2523420"/>
                  <a:pt x="2906038" y="2527595"/>
                </a:cubicBezTo>
                <a:cubicBezTo>
                  <a:pt x="2918564" y="2535946"/>
                  <a:pt x="2930545" y="2545178"/>
                  <a:pt x="2943616" y="2552647"/>
                </a:cubicBezTo>
                <a:cubicBezTo>
                  <a:pt x="2959828" y="2561911"/>
                  <a:pt x="2978981" y="2566235"/>
                  <a:pt x="2993720" y="2577699"/>
                </a:cubicBezTo>
                <a:cubicBezTo>
                  <a:pt x="3017025" y="2595825"/>
                  <a:pt x="3056351" y="2640329"/>
                  <a:pt x="3056351" y="2640329"/>
                </a:cubicBezTo>
                <a:cubicBezTo>
                  <a:pt x="3064702" y="2657031"/>
                  <a:pt x="3072139" y="2674221"/>
                  <a:pt x="3081403" y="2690434"/>
                </a:cubicBezTo>
                <a:cubicBezTo>
                  <a:pt x="3111533" y="2743162"/>
                  <a:pt x="3106271" y="2715026"/>
                  <a:pt x="3131507" y="2778116"/>
                </a:cubicBezTo>
                <a:cubicBezTo>
                  <a:pt x="3141314" y="2802634"/>
                  <a:pt x="3156559" y="2853272"/>
                  <a:pt x="3156559" y="2853272"/>
                </a:cubicBezTo>
                <a:cubicBezTo>
                  <a:pt x="2951176" y="2882612"/>
                  <a:pt x="3206501" y="2847397"/>
                  <a:pt x="2943616" y="2878324"/>
                </a:cubicBezTo>
                <a:cubicBezTo>
                  <a:pt x="2914294" y="2881774"/>
                  <a:pt x="2885445" y="2889969"/>
                  <a:pt x="2855934" y="2890850"/>
                </a:cubicBezTo>
                <a:cubicBezTo>
                  <a:pt x="2605490" y="2898326"/>
                  <a:pt x="2354893" y="2899201"/>
                  <a:pt x="2104372" y="2903376"/>
                </a:cubicBezTo>
                <a:cubicBezTo>
                  <a:pt x="2033391" y="2899201"/>
                  <a:pt x="1961008" y="2905498"/>
                  <a:pt x="1891430" y="2890850"/>
                </a:cubicBezTo>
                <a:cubicBezTo>
                  <a:pt x="1881303" y="2888718"/>
                  <a:pt x="1851625" y="2826830"/>
                  <a:pt x="1853852" y="2815694"/>
                </a:cubicBezTo>
                <a:cubicBezTo>
                  <a:pt x="1856168" y="2804114"/>
                  <a:pt x="1870553" y="2798993"/>
                  <a:pt x="1878904" y="2790642"/>
                </a:cubicBezTo>
                <a:lnTo>
                  <a:pt x="1929008" y="2803168"/>
                </a:lnTo>
                <a:close/>
              </a:path>
            </a:pathLst>
          </a:custGeom>
          <a:solidFill>
            <a:srgbClr val="7030A0"/>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p:cNvSpPr/>
          <p:nvPr/>
        </p:nvSpPr>
        <p:spPr>
          <a:xfrm rot="16200000">
            <a:off x="3056004" y="2467627"/>
            <a:ext cx="1127342" cy="1052187"/>
          </a:xfrm>
          <a:prstGeom prst="trapezoi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2333333" y="2894844"/>
            <a:ext cx="522601" cy="19168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314697" y="2879660"/>
            <a:ext cx="522601" cy="22204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300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generative models of images</a:t>
            </a:r>
            <a:endParaRPr lang="en-US" dirty="0"/>
          </a:p>
        </p:txBody>
      </p:sp>
      <p:sp>
        <p:nvSpPr>
          <p:cNvPr id="3" name="Content Placeholder 2"/>
          <p:cNvSpPr>
            <a:spLocks noGrp="1"/>
          </p:cNvSpPr>
          <p:nvPr>
            <p:ph idx="1"/>
          </p:nvPr>
        </p:nvSpPr>
        <p:spPr/>
        <p:txBody>
          <a:bodyPr/>
          <a:lstStyle/>
          <a:p>
            <a:r>
              <a:rPr lang="en-US" dirty="0" smtClean="0"/>
              <a:t>Two distributions: </a:t>
            </a:r>
            <a:r>
              <a:rPr lang="en-US" dirty="0" err="1" smtClean="0"/>
              <a:t>p</a:t>
            </a:r>
            <a:r>
              <a:rPr lang="en-US" baseline="-25000" dirty="0" err="1" smtClean="0"/>
              <a:t>real</a:t>
            </a:r>
            <a:r>
              <a:rPr lang="en-US" dirty="0" smtClean="0"/>
              <a:t> and </a:t>
            </a:r>
            <a:r>
              <a:rPr lang="en-US" dirty="0" err="1" smtClean="0"/>
              <a:t>p</a:t>
            </a:r>
            <a:r>
              <a:rPr lang="en-US" baseline="-25000" dirty="0" err="1" smtClean="0"/>
              <a:t>model</a:t>
            </a:r>
            <a:endParaRPr lang="en-US" baseline="-25000" dirty="0" smtClean="0"/>
          </a:p>
          <a:p>
            <a:r>
              <a:rPr lang="en-US" dirty="0" smtClean="0"/>
              <a:t>Both highly multimodal, high-dimensional</a:t>
            </a:r>
          </a:p>
          <a:p>
            <a:r>
              <a:rPr lang="en-US" dirty="0" smtClean="0"/>
              <a:t>Only have samples from each distribution</a:t>
            </a:r>
          </a:p>
          <a:p>
            <a:r>
              <a:rPr lang="en-US" dirty="0" smtClean="0"/>
              <a:t>Want to minimize the difference between the two distributions</a:t>
            </a:r>
            <a:endParaRPr lang="en-US" dirty="0"/>
          </a:p>
        </p:txBody>
      </p:sp>
    </p:spTree>
    <p:extLst>
      <p:ext uri="{BB962C8B-B14F-4D97-AF65-F5344CB8AC3E}">
        <p14:creationId xmlns:p14="http://schemas.microsoft.com/office/powerpoint/2010/main" val="16318860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adversary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029" y="1268016"/>
            <a:ext cx="4975442" cy="3731582"/>
          </a:xfrm>
          <a:prstGeom prst="rect">
            <a:avLst/>
          </a:prstGeom>
        </p:spPr>
      </p:pic>
      <p:cxnSp>
        <p:nvCxnSpPr>
          <p:cNvPr id="6" name="Straight Connector 5"/>
          <p:cNvCxnSpPr/>
          <p:nvPr/>
        </p:nvCxnSpPr>
        <p:spPr>
          <a:xfrm>
            <a:off x="4171167" y="1268016"/>
            <a:ext cx="1478071" cy="37315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9255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Adversarial Networks (GANs)</a:t>
            </a:r>
            <a:endParaRPr lang="en-US" dirty="0"/>
          </a:p>
        </p:txBody>
      </p:sp>
      <p:sp>
        <p:nvSpPr>
          <p:cNvPr id="3" name="Content Placeholder 2"/>
          <p:cNvSpPr>
            <a:spLocks noGrp="1"/>
          </p:cNvSpPr>
          <p:nvPr>
            <p:ph idx="1"/>
          </p:nvPr>
        </p:nvSpPr>
        <p:spPr>
          <a:xfrm>
            <a:off x="628650" y="1369219"/>
            <a:ext cx="7886700" cy="1424085"/>
          </a:xfrm>
        </p:spPr>
        <p:txBody>
          <a:bodyPr/>
          <a:lstStyle/>
          <a:p>
            <a:r>
              <a:rPr lang="en-US" dirty="0" smtClean="0"/>
              <a:t>Two player game:</a:t>
            </a:r>
          </a:p>
          <a:p>
            <a:pPr lvl="1"/>
            <a:r>
              <a:rPr lang="en-US" dirty="0" smtClean="0"/>
              <a:t>Adversary or discriminator tries to distinguish between </a:t>
            </a:r>
            <a:r>
              <a:rPr lang="en-US" i="1" dirty="0" smtClean="0"/>
              <a:t>real </a:t>
            </a:r>
            <a:r>
              <a:rPr lang="en-US" dirty="0" smtClean="0"/>
              <a:t>and </a:t>
            </a:r>
            <a:r>
              <a:rPr lang="en-US" i="1" dirty="0" smtClean="0"/>
              <a:t>generated </a:t>
            </a:r>
            <a:r>
              <a:rPr lang="en-US" dirty="0" smtClean="0"/>
              <a:t>images</a:t>
            </a:r>
          </a:p>
          <a:p>
            <a:pPr lvl="1"/>
            <a:r>
              <a:rPr lang="en-US" dirty="0" smtClean="0"/>
              <a:t>Generator tries to fool adversary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3304"/>
            <a:ext cx="9144000" cy="770448"/>
          </a:xfrm>
          <a:prstGeom prst="rect">
            <a:avLst/>
          </a:prstGeom>
        </p:spPr>
      </p:pic>
      <p:sp>
        <p:nvSpPr>
          <p:cNvPr id="6" name="Rectangle 5"/>
          <p:cNvSpPr/>
          <p:nvPr/>
        </p:nvSpPr>
        <p:spPr>
          <a:xfrm>
            <a:off x="0" y="4680060"/>
            <a:ext cx="9144000" cy="307777"/>
          </a:xfrm>
          <a:prstGeom prst="rect">
            <a:avLst/>
          </a:prstGeom>
        </p:spPr>
        <p:txBody>
          <a:bodyPr wrap="square">
            <a:spAutoFit/>
          </a:bodyPr>
          <a:lstStyle/>
          <a:p>
            <a:pPr algn="l"/>
            <a:r>
              <a:rPr lang="en-US" sz="1400" dirty="0" err="1">
                <a:solidFill>
                  <a:srgbClr val="222222"/>
                </a:solidFill>
                <a:latin typeface="Arial" charset="0"/>
              </a:rPr>
              <a:t>Goodfellow</a:t>
            </a:r>
            <a:r>
              <a:rPr lang="en-US" sz="1400" dirty="0">
                <a:solidFill>
                  <a:srgbClr val="222222"/>
                </a:solidFill>
                <a:latin typeface="Arial" charset="0"/>
              </a:rPr>
              <a:t>, Ian, et al. "Generative adversarial nets." </a:t>
            </a:r>
            <a:r>
              <a:rPr lang="en-US" sz="1400" i="1" dirty="0">
                <a:solidFill>
                  <a:srgbClr val="222222"/>
                </a:solidFill>
                <a:latin typeface="Arial" charset="0"/>
              </a:rPr>
              <a:t>Advances in neural information processing systems</a:t>
            </a:r>
            <a:r>
              <a:rPr lang="en-US" sz="1400" dirty="0">
                <a:solidFill>
                  <a:srgbClr val="222222"/>
                </a:solidFill>
                <a:latin typeface="Arial" charset="0"/>
              </a:rPr>
              <a:t>. 2014.</a:t>
            </a:r>
            <a:endParaRPr lang="en-US" sz="1400" dirty="0"/>
          </a:p>
        </p:txBody>
      </p:sp>
    </p:spTree>
    <p:extLst>
      <p:ext uri="{BB962C8B-B14F-4D97-AF65-F5344CB8AC3E}">
        <p14:creationId xmlns:p14="http://schemas.microsoft.com/office/powerpoint/2010/main" val="19058582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Self supervision by using external information</a:t>
            </a:r>
            <a:endParaRPr lang="en-US" dirty="0"/>
          </a:p>
        </p:txBody>
      </p:sp>
      <p:pic>
        <p:nvPicPr>
          <p:cNvPr id="4" name="Picture 3"/>
          <p:cNvPicPr>
            <a:picLocks noChangeAspect="1"/>
          </p:cNvPicPr>
          <p:nvPr/>
        </p:nvPicPr>
        <p:blipFill>
          <a:blip r:embed="rId4"/>
          <a:stretch>
            <a:fillRect/>
          </a:stretch>
        </p:blipFill>
        <p:spPr>
          <a:xfrm>
            <a:off x="868123" y="2709070"/>
            <a:ext cx="2487885" cy="1386284"/>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8650" y="1165858"/>
            <a:ext cx="2966831" cy="86614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14811" y="1165858"/>
            <a:ext cx="2154308" cy="1543211"/>
          </a:xfrm>
          <a:prstGeom prst="rect">
            <a:avLst/>
          </a:prstGeom>
        </p:spPr>
      </p:pic>
      <p:pic>
        <p:nvPicPr>
          <p:cNvPr id="7" name="header-vid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480051" y="3107674"/>
            <a:ext cx="2533649" cy="1426226"/>
          </a:xfrm>
          <a:prstGeom prst="rect">
            <a:avLst/>
          </a:prstGeom>
        </p:spPr>
      </p:pic>
      <p:sp>
        <p:nvSpPr>
          <p:cNvPr id="8" name="TextBox 7"/>
          <p:cNvSpPr txBox="1"/>
          <p:nvPr/>
        </p:nvSpPr>
        <p:spPr>
          <a:xfrm>
            <a:off x="5480051" y="2709069"/>
            <a:ext cx="2195444" cy="300082"/>
          </a:xfrm>
          <a:prstGeom prst="rect">
            <a:avLst/>
          </a:prstGeom>
          <a:noFill/>
        </p:spPr>
        <p:txBody>
          <a:bodyPr wrap="square" rtlCol="0">
            <a:spAutoFit/>
          </a:bodyPr>
          <a:lstStyle/>
          <a:p>
            <a:pPr algn="l" defTabSz="685800" hangingPunct="1"/>
            <a:r>
              <a:rPr lang="en-US" sz="1350" kern="1200" dirty="0">
                <a:solidFill>
                  <a:prstClr val="black"/>
                </a:solidFill>
              </a:rPr>
              <a:t>Pathak et al</a:t>
            </a:r>
            <a:r>
              <a:rPr lang="en-US" sz="1350" kern="1200">
                <a:solidFill>
                  <a:prstClr val="black"/>
                </a:solidFill>
              </a:rPr>
              <a:t>, CVPR 2017</a:t>
            </a:r>
            <a:endParaRPr lang="en-US" sz="1350" kern="1200" dirty="0">
              <a:solidFill>
                <a:prstClr val="black"/>
              </a:solidFill>
            </a:endParaRPr>
          </a:p>
        </p:txBody>
      </p:sp>
      <p:sp>
        <p:nvSpPr>
          <p:cNvPr id="9" name="TextBox 8"/>
          <p:cNvSpPr txBox="1"/>
          <p:nvPr/>
        </p:nvSpPr>
        <p:spPr>
          <a:xfrm>
            <a:off x="5480051" y="4549998"/>
            <a:ext cx="2195444" cy="300082"/>
          </a:xfrm>
          <a:prstGeom prst="rect">
            <a:avLst/>
          </a:prstGeom>
          <a:noFill/>
        </p:spPr>
        <p:txBody>
          <a:bodyPr wrap="square" rtlCol="0">
            <a:spAutoFit/>
          </a:bodyPr>
          <a:lstStyle/>
          <a:p>
            <a:pPr algn="l" defTabSz="685800" hangingPunct="1"/>
            <a:r>
              <a:rPr lang="en-US" sz="1350" kern="1200">
                <a:solidFill>
                  <a:prstClr val="black"/>
                </a:solidFill>
              </a:rPr>
              <a:t>Owens </a:t>
            </a:r>
            <a:r>
              <a:rPr lang="en-US" sz="1350" kern="1200" dirty="0">
                <a:solidFill>
                  <a:prstClr val="black"/>
                </a:solidFill>
              </a:rPr>
              <a:t>et al, </a:t>
            </a:r>
            <a:r>
              <a:rPr lang="en-US" sz="1350" kern="1200">
                <a:solidFill>
                  <a:prstClr val="black"/>
                </a:solidFill>
              </a:rPr>
              <a:t>CVPR 2016</a:t>
            </a:r>
            <a:endParaRPr lang="en-US" sz="1350" kern="1200" dirty="0">
              <a:solidFill>
                <a:prstClr val="black"/>
              </a:solidFill>
            </a:endParaRPr>
          </a:p>
        </p:txBody>
      </p:sp>
      <p:sp>
        <p:nvSpPr>
          <p:cNvPr id="10" name="TextBox 9"/>
          <p:cNvSpPr txBox="1"/>
          <p:nvPr/>
        </p:nvSpPr>
        <p:spPr>
          <a:xfrm>
            <a:off x="1160564" y="4097550"/>
            <a:ext cx="2195444" cy="715581"/>
          </a:xfrm>
          <a:prstGeom prst="rect">
            <a:avLst/>
          </a:prstGeom>
          <a:noFill/>
        </p:spPr>
        <p:txBody>
          <a:bodyPr wrap="square" rtlCol="0">
            <a:spAutoFit/>
          </a:bodyPr>
          <a:lstStyle/>
          <a:p>
            <a:pPr algn="l" defTabSz="685800" hangingPunct="1"/>
            <a:r>
              <a:rPr lang="en-US" sz="1350" kern="1200" dirty="0">
                <a:solidFill>
                  <a:prstClr val="black"/>
                </a:solidFill>
              </a:rPr>
              <a:t>Agrawal et al, ICCV 2015.</a:t>
            </a:r>
            <a:br>
              <a:rPr lang="en-US" sz="1350" kern="1200" dirty="0">
                <a:solidFill>
                  <a:prstClr val="black"/>
                </a:solidFill>
              </a:rPr>
            </a:br>
            <a:r>
              <a:rPr lang="en-US" sz="1350" kern="1200" dirty="0" err="1">
                <a:solidFill>
                  <a:prstClr val="black"/>
                </a:solidFill>
              </a:rPr>
              <a:t>Jayaraman</a:t>
            </a:r>
            <a:r>
              <a:rPr lang="en-US" sz="1350" kern="1200" dirty="0">
                <a:solidFill>
                  <a:prstClr val="black"/>
                </a:solidFill>
              </a:rPr>
              <a:t> and </a:t>
            </a:r>
            <a:r>
              <a:rPr lang="en-US" sz="1350" kern="1200" dirty="0" err="1">
                <a:solidFill>
                  <a:prstClr val="black"/>
                </a:solidFill>
              </a:rPr>
              <a:t>Grauman</a:t>
            </a:r>
            <a:r>
              <a:rPr lang="en-US" sz="1350" kern="1200" dirty="0">
                <a:solidFill>
                  <a:prstClr val="black"/>
                </a:solidFill>
              </a:rPr>
              <a:t>, ICCV 2015.</a:t>
            </a:r>
          </a:p>
        </p:txBody>
      </p:sp>
      <p:sp>
        <p:nvSpPr>
          <p:cNvPr id="11" name="TextBox 10"/>
          <p:cNvSpPr txBox="1"/>
          <p:nvPr/>
        </p:nvSpPr>
        <p:spPr>
          <a:xfrm>
            <a:off x="1160564" y="2049345"/>
            <a:ext cx="2195444" cy="300082"/>
          </a:xfrm>
          <a:prstGeom prst="rect">
            <a:avLst/>
          </a:prstGeom>
          <a:noFill/>
        </p:spPr>
        <p:txBody>
          <a:bodyPr wrap="square" rtlCol="0">
            <a:spAutoFit/>
          </a:bodyPr>
          <a:lstStyle/>
          <a:p>
            <a:pPr algn="l" defTabSz="685800" hangingPunct="1"/>
            <a:r>
              <a:rPr lang="en-US" sz="1350" kern="1200" dirty="0">
                <a:solidFill>
                  <a:prstClr val="black"/>
                </a:solidFill>
              </a:rPr>
              <a:t>Wang et al, ICCV 2015</a:t>
            </a:r>
          </a:p>
        </p:txBody>
      </p:sp>
    </p:spTree>
    <p:extLst>
      <p:ext uri="{BB962C8B-B14F-4D97-AF65-F5344CB8AC3E}">
        <p14:creationId xmlns:p14="http://schemas.microsoft.com/office/powerpoint/2010/main" val="1130926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Generative Adversarial Networks (GANs)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7737"/>
            <a:ext cx="9144000" cy="3002380"/>
          </a:xfrm>
          <a:prstGeom prst="rect">
            <a:avLst/>
          </a:prstGeom>
        </p:spPr>
      </p:pic>
    </p:spTree>
    <p:extLst>
      <p:ext uri="{BB962C8B-B14F-4D97-AF65-F5344CB8AC3E}">
        <p14:creationId xmlns:p14="http://schemas.microsoft.com/office/powerpoint/2010/main" val="4688139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1168400"/>
            <a:ext cx="7073900" cy="2806700"/>
          </a:xfrm>
          <a:prstGeom prst="rect">
            <a:avLst/>
          </a:prstGeom>
        </p:spPr>
      </p:pic>
      <p:sp>
        <p:nvSpPr>
          <p:cNvPr id="5" name="Rectangle 4"/>
          <p:cNvSpPr/>
          <p:nvPr/>
        </p:nvSpPr>
        <p:spPr>
          <a:xfrm>
            <a:off x="-6350" y="4503813"/>
            <a:ext cx="9144000" cy="523220"/>
          </a:xfrm>
          <a:prstGeom prst="rect">
            <a:avLst/>
          </a:prstGeom>
        </p:spPr>
        <p:txBody>
          <a:bodyPr wrap="square">
            <a:spAutoFit/>
          </a:bodyPr>
          <a:lstStyle/>
          <a:p>
            <a:pPr algn="l"/>
            <a:r>
              <a:rPr lang="en-US" sz="1400" dirty="0"/>
              <a:t>Radford, Alec, Luke Metz, and </a:t>
            </a:r>
            <a:r>
              <a:rPr lang="en-US" sz="1400" dirty="0" err="1"/>
              <a:t>Soumith</a:t>
            </a:r>
            <a:r>
              <a:rPr lang="en-US" sz="1400" dirty="0"/>
              <a:t> </a:t>
            </a:r>
            <a:r>
              <a:rPr lang="en-US" sz="1400" dirty="0" err="1"/>
              <a:t>Chintala</a:t>
            </a:r>
            <a:r>
              <a:rPr lang="en-US" sz="1400" dirty="0"/>
              <a:t>. "Unsupervised representation learning with deep convolutional generative adversarial networks." </a:t>
            </a:r>
            <a:r>
              <a:rPr lang="en-US" sz="1400" dirty="0" smtClean="0"/>
              <a:t>In ICLR, 2016.</a:t>
            </a:r>
            <a:endParaRPr lang="en-US" sz="1400" dirty="0"/>
          </a:p>
        </p:txBody>
      </p:sp>
    </p:spTree>
    <p:extLst>
      <p:ext uri="{BB962C8B-B14F-4D97-AF65-F5344CB8AC3E}">
        <p14:creationId xmlns:p14="http://schemas.microsoft.com/office/powerpoint/2010/main" val="7883434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1114294"/>
            <a:ext cx="6680200" cy="3390900"/>
          </a:xfrm>
          <a:prstGeom prst="rect">
            <a:avLst/>
          </a:prstGeom>
        </p:spPr>
      </p:pic>
      <p:sp>
        <p:nvSpPr>
          <p:cNvPr id="5" name="Rectangle 4"/>
          <p:cNvSpPr/>
          <p:nvPr/>
        </p:nvSpPr>
        <p:spPr>
          <a:xfrm>
            <a:off x="-6350" y="4503813"/>
            <a:ext cx="9144000" cy="523220"/>
          </a:xfrm>
          <a:prstGeom prst="rect">
            <a:avLst/>
          </a:prstGeom>
        </p:spPr>
        <p:txBody>
          <a:bodyPr wrap="square">
            <a:spAutoFit/>
          </a:bodyPr>
          <a:lstStyle/>
          <a:p>
            <a:pPr algn="l"/>
            <a:r>
              <a:rPr lang="en-US" sz="1400" dirty="0"/>
              <a:t>Radford, Alec, Luke Metz, and </a:t>
            </a:r>
            <a:r>
              <a:rPr lang="en-US" sz="1400" dirty="0" err="1"/>
              <a:t>Soumith</a:t>
            </a:r>
            <a:r>
              <a:rPr lang="en-US" sz="1400" dirty="0"/>
              <a:t> </a:t>
            </a:r>
            <a:r>
              <a:rPr lang="en-US" sz="1400" dirty="0" err="1"/>
              <a:t>Chintala</a:t>
            </a:r>
            <a:r>
              <a:rPr lang="en-US" sz="1400" dirty="0"/>
              <a:t>. "Unsupervised representation learning with deep convolutional generative adversarial networks."</a:t>
            </a:r>
            <a:r>
              <a:rPr lang="en-US" sz="1400"/>
              <a:t> </a:t>
            </a:r>
            <a:r>
              <a:rPr lang="en-US" sz="1400" smtClean="0"/>
              <a:t>In ICLR, 2016.</a:t>
            </a:r>
            <a:endParaRPr lang="en-US" sz="1400" dirty="0"/>
          </a:p>
        </p:txBody>
      </p:sp>
    </p:spTree>
    <p:extLst>
      <p:ext uri="{BB962C8B-B14F-4D97-AF65-F5344CB8AC3E}">
        <p14:creationId xmlns:p14="http://schemas.microsoft.com/office/powerpoint/2010/main" val="1890302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GANs</a:t>
            </a:r>
            <a:endParaRPr lang="en-US" dirty="0"/>
          </a:p>
        </p:txBody>
      </p:sp>
      <p:pic>
        <p:nvPicPr>
          <p:cNvPr id="4" name="Picture 3"/>
          <p:cNvPicPr>
            <a:picLocks noChangeAspect="1"/>
          </p:cNvPicPr>
          <p:nvPr/>
        </p:nvPicPr>
        <p:blipFill>
          <a:blip r:embed="rId2"/>
          <a:stretch>
            <a:fillRect/>
          </a:stretch>
        </p:blipFill>
        <p:spPr>
          <a:xfrm>
            <a:off x="1372556" y="1058649"/>
            <a:ext cx="6092955" cy="3375389"/>
          </a:xfrm>
          <a:prstGeom prst="rect">
            <a:avLst/>
          </a:prstGeom>
        </p:spPr>
      </p:pic>
    </p:spTree>
    <p:extLst>
      <p:ext uri="{BB962C8B-B14F-4D97-AF65-F5344CB8AC3E}">
        <p14:creationId xmlns:p14="http://schemas.microsoft.com/office/powerpoint/2010/main" val="1009508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to the future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575" y="1268016"/>
            <a:ext cx="3438163" cy="25786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913" y="1268016"/>
            <a:ext cx="3312437" cy="2484328"/>
          </a:xfrm>
          <a:prstGeom prst="rect">
            <a:avLst/>
          </a:prstGeom>
        </p:spPr>
      </p:pic>
      <p:sp>
        <p:nvSpPr>
          <p:cNvPr id="7" name="Rectangle 6"/>
          <p:cNvSpPr/>
          <p:nvPr/>
        </p:nvSpPr>
        <p:spPr>
          <a:xfrm>
            <a:off x="0" y="4377184"/>
            <a:ext cx="9144000" cy="738664"/>
          </a:xfrm>
          <a:prstGeom prst="rect">
            <a:avLst/>
          </a:prstGeom>
        </p:spPr>
        <p:txBody>
          <a:bodyPr wrap="square">
            <a:spAutoFit/>
          </a:bodyPr>
          <a:lstStyle/>
          <a:p>
            <a:pPr algn="l"/>
            <a:r>
              <a:rPr lang="en-US" sz="1400" dirty="0"/>
              <a:t>Michael Mathieu, Camille </a:t>
            </a:r>
            <a:r>
              <a:rPr lang="en-US" sz="1400" dirty="0" err="1"/>
              <a:t>Couprie</a:t>
            </a:r>
            <a:r>
              <a:rPr lang="en-US" sz="1400" dirty="0"/>
              <a:t>, Yann </a:t>
            </a:r>
            <a:r>
              <a:rPr lang="en-US" sz="1400" dirty="0" err="1"/>
              <a:t>LeCun</a:t>
            </a:r>
            <a:r>
              <a:rPr lang="en-US" sz="1400" dirty="0"/>
              <a:t> </a:t>
            </a:r>
            <a:br>
              <a:rPr lang="en-US" sz="1400" dirty="0"/>
            </a:br>
            <a:r>
              <a:rPr lang="en-US" sz="1400" dirty="0"/>
              <a:t>"Deep multi-scale video prediction beyond mean square error" </a:t>
            </a:r>
            <a:br>
              <a:rPr lang="en-US" sz="1400" dirty="0"/>
            </a:br>
            <a:r>
              <a:rPr lang="en-US" sz="1400" dirty="0"/>
              <a:t>International Conference on Learning Representation (2016).</a:t>
            </a:r>
          </a:p>
        </p:txBody>
      </p:sp>
    </p:spTree>
    <p:extLst>
      <p:ext uri="{BB962C8B-B14F-4D97-AF65-F5344CB8AC3E}">
        <p14:creationId xmlns:p14="http://schemas.microsoft.com/office/powerpoint/2010/main" val="13462348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Predicting the future</a:t>
            </a:r>
            <a:endParaRPr lang="en-US" dirty="0"/>
          </a:p>
        </p:txBody>
      </p:sp>
      <p:pic>
        <p:nvPicPr>
          <p:cNvPr id="4" name="Picture 3"/>
          <p:cNvPicPr>
            <a:picLocks noChangeAspect="1"/>
          </p:cNvPicPr>
          <p:nvPr/>
        </p:nvPicPr>
        <p:blipFill>
          <a:blip r:embed="rId2"/>
          <a:stretch>
            <a:fillRect/>
          </a:stretch>
        </p:blipFill>
        <p:spPr>
          <a:xfrm>
            <a:off x="272133" y="1590805"/>
            <a:ext cx="3435572" cy="26098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4614" y="1765126"/>
            <a:ext cx="1625600" cy="1625600"/>
          </a:xfrm>
          <a:prstGeom prst="rect">
            <a:avLst/>
          </a:prstGeom>
        </p:spPr>
      </p:pic>
      <p:sp>
        <p:nvSpPr>
          <p:cNvPr id="6" name="Rectangle 5"/>
          <p:cNvSpPr/>
          <p:nvPr/>
        </p:nvSpPr>
        <p:spPr>
          <a:xfrm>
            <a:off x="131524" y="4200616"/>
            <a:ext cx="4572000" cy="954107"/>
          </a:xfrm>
          <a:prstGeom prst="rect">
            <a:avLst/>
          </a:prstGeom>
        </p:spPr>
        <p:txBody>
          <a:bodyPr>
            <a:spAutoFit/>
          </a:bodyPr>
          <a:lstStyle/>
          <a:p>
            <a:pPr algn="l"/>
            <a:r>
              <a:rPr lang="en-US" sz="1400" dirty="0"/>
              <a:t>J. Walker, K. Marino, A. Gupta, and M. Hebert</a:t>
            </a:r>
            <a:br>
              <a:rPr lang="en-US" sz="1400" dirty="0"/>
            </a:br>
            <a:r>
              <a:rPr lang="en-US" sz="1400" dirty="0"/>
              <a:t>The Pose Knows: Video Forecasting by Generating Pose Futures</a:t>
            </a:r>
            <a:br>
              <a:rPr lang="en-US" sz="1400" dirty="0"/>
            </a:br>
            <a:r>
              <a:rPr lang="en-US" sz="1400" dirty="0"/>
              <a:t>ICCV 2017</a:t>
            </a:r>
          </a:p>
        </p:txBody>
      </p:sp>
      <p:sp>
        <p:nvSpPr>
          <p:cNvPr id="7" name="Rectangle 6"/>
          <p:cNvSpPr/>
          <p:nvPr/>
        </p:nvSpPr>
        <p:spPr>
          <a:xfrm>
            <a:off x="4844133" y="4200616"/>
            <a:ext cx="4572000" cy="738664"/>
          </a:xfrm>
          <a:prstGeom prst="rect">
            <a:avLst/>
          </a:prstGeom>
        </p:spPr>
        <p:txBody>
          <a:bodyPr>
            <a:spAutoFit/>
          </a:bodyPr>
          <a:lstStyle/>
          <a:p>
            <a:pPr algn="l"/>
            <a:r>
              <a:rPr lang="en-US" sz="1400" dirty="0" smtClean="0"/>
              <a:t>Generating </a:t>
            </a:r>
            <a:r>
              <a:rPr lang="en-US" sz="1400" dirty="0"/>
              <a:t>the Future with Adversarial Transformers</a:t>
            </a:r>
            <a:r>
              <a:rPr lang="en-US" sz="1400"/>
              <a:t> </a:t>
            </a:r>
            <a:r>
              <a:rPr lang="en-US" sz="1400" dirty="0"/>
              <a:t/>
            </a:r>
            <a:br>
              <a:rPr lang="en-US" sz="1400" dirty="0"/>
            </a:br>
            <a:r>
              <a:rPr lang="en-US" sz="1400" dirty="0"/>
              <a:t>Carl </a:t>
            </a:r>
            <a:r>
              <a:rPr lang="en-US" sz="1400" dirty="0" err="1"/>
              <a:t>Vondrick</a:t>
            </a:r>
            <a:r>
              <a:rPr lang="en-US" sz="1400" dirty="0"/>
              <a:t>, Antonio </a:t>
            </a:r>
            <a:r>
              <a:rPr lang="en-US" sz="1400" dirty="0" err="1"/>
              <a:t>Torralba</a:t>
            </a:r>
            <a:r>
              <a:rPr lang="en-US" sz="1400" dirty="0"/>
              <a:t/>
            </a:r>
            <a:br>
              <a:rPr lang="en-US" sz="1400" dirty="0"/>
            </a:br>
            <a:r>
              <a:rPr lang="en-US" sz="1400" dirty="0"/>
              <a:t>CVPR 2017</a:t>
            </a:r>
          </a:p>
        </p:txBody>
      </p:sp>
    </p:spTree>
    <p:extLst>
      <p:ext uri="{BB962C8B-B14F-4D97-AF65-F5344CB8AC3E}">
        <p14:creationId xmlns:p14="http://schemas.microsoft.com/office/powerpoint/2010/main" val="515942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90750" y="1228725"/>
            <a:ext cx="4762500" cy="2676525"/>
          </a:xfrm>
          <a:prstGeom prst="rect">
            <a:avLst/>
          </a:prstGeom>
        </p:spPr>
      </p:pic>
      <p:sp>
        <p:nvSpPr>
          <p:cNvPr id="2" name="Title 1"/>
          <p:cNvSpPr>
            <a:spLocks noGrp="1"/>
          </p:cNvSpPr>
          <p:nvPr>
            <p:ph type="title"/>
          </p:nvPr>
        </p:nvSpPr>
        <p:spPr/>
        <p:txBody>
          <a:bodyPr/>
          <a:lstStyle/>
          <a:p>
            <a:r>
              <a:rPr lang="en-US" dirty="0" smtClean="0"/>
              <a:t>What do humans do?</a:t>
            </a:r>
            <a:endParaRPr lang="en-US" dirty="0"/>
          </a:p>
        </p:txBody>
      </p:sp>
    </p:spTree>
    <p:extLst>
      <p:ext uri="{BB962C8B-B14F-4D97-AF65-F5344CB8AC3E}">
        <p14:creationId xmlns:p14="http://schemas.microsoft.com/office/powerpoint/2010/main" val="107388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1738862" y="2903618"/>
            <a:ext cx="2295939" cy="1863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2" name="Title 1"/>
          <p:cNvSpPr>
            <a:spLocks noGrp="1"/>
          </p:cNvSpPr>
          <p:nvPr>
            <p:ph type="title"/>
          </p:nvPr>
        </p:nvSpPr>
        <p:spPr/>
        <p:txBody>
          <a:bodyPr/>
          <a:lstStyle/>
          <a:p>
            <a:r>
              <a:rPr lang="en-US" dirty="0" smtClean="0"/>
              <a:t>What do humans do?</a:t>
            </a:r>
            <a:endParaRPr lang="en-US" dirty="0"/>
          </a:p>
        </p:txBody>
      </p:sp>
      <p:sp>
        <p:nvSpPr>
          <p:cNvPr id="3" name="Rectangle 2"/>
          <p:cNvSpPr/>
          <p:nvPr/>
        </p:nvSpPr>
        <p:spPr>
          <a:xfrm>
            <a:off x="1694622" y="2534478"/>
            <a:ext cx="2295939" cy="79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5" name="Right Arrow 4"/>
          <p:cNvSpPr/>
          <p:nvPr/>
        </p:nvSpPr>
        <p:spPr>
          <a:xfrm rot="19778010">
            <a:off x="4244009" y="2549387"/>
            <a:ext cx="983975" cy="149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6" name="Right Arrow 5"/>
          <p:cNvSpPr/>
          <p:nvPr/>
        </p:nvSpPr>
        <p:spPr>
          <a:xfrm rot="2115326">
            <a:off x="4194313" y="3066222"/>
            <a:ext cx="983975" cy="149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2" name="Rectangle 11"/>
          <p:cNvSpPr/>
          <p:nvPr/>
        </p:nvSpPr>
        <p:spPr>
          <a:xfrm rot="3655406">
            <a:off x="4989042" y="1815242"/>
            <a:ext cx="1416159" cy="1551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3" name="Rectangle 12"/>
          <p:cNvSpPr/>
          <p:nvPr/>
        </p:nvSpPr>
        <p:spPr>
          <a:xfrm rot="3655406">
            <a:off x="5484951" y="3755594"/>
            <a:ext cx="522284" cy="161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4" name="Rectangle 13"/>
          <p:cNvSpPr/>
          <p:nvPr/>
        </p:nvSpPr>
        <p:spPr>
          <a:xfrm rot="3655406">
            <a:off x="5876985" y="4545723"/>
            <a:ext cx="568131" cy="141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5" name="TextBox 14"/>
          <p:cNvSpPr txBox="1"/>
          <p:nvPr/>
        </p:nvSpPr>
        <p:spPr>
          <a:xfrm>
            <a:off x="1143001" y="4532244"/>
            <a:ext cx="4427882" cy="507831"/>
          </a:xfrm>
          <a:prstGeom prst="rect">
            <a:avLst/>
          </a:prstGeom>
          <a:noFill/>
        </p:spPr>
        <p:txBody>
          <a:bodyPr wrap="square" rtlCol="0">
            <a:spAutoFit/>
          </a:bodyPr>
          <a:lstStyle/>
          <a:p>
            <a:pPr algn="l" defTabSz="685800" hangingPunct="1"/>
            <a:r>
              <a:rPr lang="en-US" sz="1350" kern="1200" dirty="0">
                <a:solidFill>
                  <a:prstClr val="black"/>
                </a:solidFill>
              </a:rPr>
              <a:t>Elizabeth </a:t>
            </a:r>
            <a:r>
              <a:rPr lang="en-US" sz="1350" kern="1200" dirty="0" err="1">
                <a:solidFill>
                  <a:prstClr val="black"/>
                </a:solidFill>
              </a:rPr>
              <a:t>Spielke</a:t>
            </a:r>
            <a:r>
              <a:rPr lang="en-US" sz="1350" kern="1200" dirty="0">
                <a:solidFill>
                  <a:prstClr val="black"/>
                </a:solidFill>
              </a:rPr>
              <a:t>. Principles of Object Perception. In Cognitive Science, 1990.</a:t>
            </a:r>
          </a:p>
        </p:txBody>
      </p:sp>
    </p:spTree>
    <p:extLst>
      <p:ext uri="{BB962C8B-B14F-4D97-AF65-F5344CB8AC3E}">
        <p14:creationId xmlns:p14="http://schemas.microsoft.com/office/powerpoint/2010/main" val="1419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1738862" y="2903618"/>
            <a:ext cx="2295939" cy="1863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2" name="Title 1"/>
          <p:cNvSpPr>
            <a:spLocks noGrp="1"/>
          </p:cNvSpPr>
          <p:nvPr>
            <p:ph type="title"/>
          </p:nvPr>
        </p:nvSpPr>
        <p:spPr/>
        <p:txBody>
          <a:bodyPr/>
          <a:lstStyle/>
          <a:p>
            <a:r>
              <a:rPr lang="en-US" dirty="0" smtClean="0"/>
              <a:t>What do humans do?</a:t>
            </a:r>
            <a:endParaRPr lang="en-US" dirty="0"/>
          </a:p>
        </p:txBody>
      </p:sp>
      <p:sp>
        <p:nvSpPr>
          <p:cNvPr id="3" name="Rectangle 2"/>
          <p:cNvSpPr/>
          <p:nvPr/>
        </p:nvSpPr>
        <p:spPr>
          <a:xfrm>
            <a:off x="1694622" y="2534478"/>
            <a:ext cx="2295939" cy="79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5" name="Right Arrow 4"/>
          <p:cNvSpPr/>
          <p:nvPr/>
        </p:nvSpPr>
        <p:spPr>
          <a:xfrm rot="19778010">
            <a:off x="4244009" y="2549387"/>
            <a:ext cx="983975" cy="149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6" name="Right Arrow 5"/>
          <p:cNvSpPr/>
          <p:nvPr/>
        </p:nvSpPr>
        <p:spPr>
          <a:xfrm rot="2115326">
            <a:off x="4194313" y="3066222"/>
            <a:ext cx="983975" cy="149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2" name="Rectangle 11"/>
          <p:cNvSpPr/>
          <p:nvPr/>
        </p:nvSpPr>
        <p:spPr>
          <a:xfrm rot="3655406">
            <a:off x="4989042" y="1815242"/>
            <a:ext cx="1416159" cy="1551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3" name="Rectangle 12"/>
          <p:cNvSpPr/>
          <p:nvPr/>
        </p:nvSpPr>
        <p:spPr>
          <a:xfrm rot="3655406">
            <a:off x="5484951" y="3755594"/>
            <a:ext cx="522284" cy="161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4" name="Rectangle 13"/>
          <p:cNvSpPr/>
          <p:nvPr/>
        </p:nvSpPr>
        <p:spPr>
          <a:xfrm rot="3655406">
            <a:off x="5876985" y="4545723"/>
            <a:ext cx="568131" cy="141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0" name="TextBox 9"/>
          <p:cNvSpPr txBox="1"/>
          <p:nvPr/>
        </p:nvSpPr>
        <p:spPr>
          <a:xfrm>
            <a:off x="1143001" y="4532244"/>
            <a:ext cx="4427882" cy="507831"/>
          </a:xfrm>
          <a:prstGeom prst="rect">
            <a:avLst/>
          </a:prstGeom>
          <a:noFill/>
        </p:spPr>
        <p:txBody>
          <a:bodyPr wrap="square" rtlCol="0">
            <a:spAutoFit/>
          </a:bodyPr>
          <a:lstStyle/>
          <a:p>
            <a:pPr algn="l" defTabSz="685800" hangingPunct="1"/>
            <a:r>
              <a:rPr lang="en-US" sz="1350" kern="1200" dirty="0">
                <a:solidFill>
                  <a:prstClr val="black"/>
                </a:solidFill>
              </a:rPr>
              <a:t>Elizabeth </a:t>
            </a:r>
            <a:r>
              <a:rPr lang="en-US" sz="1350" kern="1200" dirty="0" err="1">
                <a:solidFill>
                  <a:prstClr val="black"/>
                </a:solidFill>
              </a:rPr>
              <a:t>Spielke</a:t>
            </a:r>
            <a:r>
              <a:rPr lang="en-US" sz="1350" kern="1200" dirty="0">
                <a:solidFill>
                  <a:prstClr val="black"/>
                </a:solidFill>
              </a:rPr>
              <a:t>. Principles of Object Perception. In Cognitive Science, 1990.</a:t>
            </a:r>
          </a:p>
        </p:txBody>
      </p:sp>
    </p:spTree>
    <p:extLst>
      <p:ext uri="{BB962C8B-B14F-4D97-AF65-F5344CB8AC3E}">
        <p14:creationId xmlns:p14="http://schemas.microsoft.com/office/powerpoint/2010/main" val="18710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11111E-6 -3.7037E-6 L 0.14774 -3.7037E-6 L -0.13229 -0.00301 L 0.15017 -3.7037E-6 L -0.13038 -0.00301 L 0.15243 -3.7037E-6 C 0.05955 -0.00115 0.09288 0.00371 0.00017 0.00278 " pathEditMode="relative" rAng="0" ptsTypes="AAAAAAA">
                                      <p:cBhvr>
                                        <p:cTn id="6" dur="3000" fill="hold"/>
                                        <p:tgtEl>
                                          <p:spTgt spid="4"/>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1738862" y="2903618"/>
            <a:ext cx="2295939" cy="1863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2" name="Title 1"/>
          <p:cNvSpPr>
            <a:spLocks noGrp="1"/>
          </p:cNvSpPr>
          <p:nvPr>
            <p:ph type="title"/>
          </p:nvPr>
        </p:nvSpPr>
        <p:spPr/>
        <p:txBody>
          <a:bodyPr/>
          <a:lstStyle/>
          <a:p>
            <a:r>
              <a:rPr lang="en-US" dirty="0" smtClean="0"/>
              <a:t>What do humans do?</a:t>
            </a:r>
            <a:endParaRPr lang="en-US" dirty="0"/>
          </a:p>
        </p:txBody>
      </p:sp>
      <p:sp>
        <p:nvSpPr>
          <p:cNvPr id="3" name="Rectangle 2"/>
          <p:cNvSpPr/>
          <p:nvPr/>
        </p:nvSpPr>
        <p:spPr>
          <a:xfrm>
            <a:off x="1694622" y="2534478"/>
            <a:ext cx="2295939" cy="79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5" name="Right Arrow 4"/>
          <p:cNvSpPr/>
          <p:nvPr/>
        </p:nvSpPr>
        <p:spPr>
          <a:xfrm rot="19778010">
            <a:off x="4244009" y="2549387"/>
            <a:ext cx="983975" cy="149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6" name="Right Arrow 5"/>
          <p:cNvSpPr/>
          <p:nvPr/>
        </p:nvSpPr>
        <p:spPr>
          <a:xfrm rot="2115326">
            <a:off x="4194313" y="3066222"/>
            <a:ext cx="983975" cy="14908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2" name="Rectangle 11"/>
          <p:cNvSpPr/>
          <p:nvPr/>
        </p:nvSpPr>
        <p:spPr>
          <a:xfrm rot="3655406">
            <a:off x="4989042" y="1815242"/>
            <a:ext cx="1416159" cy="155190"/>
          </a:xfrm>
          <a:prstGeom prst="rect">
            <a:avLst/>
          </a:prstGeom>
          <a:solidFill>
            <a:schemeClr val="tx1"/>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3" name="Rectangle 12"/>
          <p:cNvSpPr/>
          <p:nvPr/>
        </p:nvSpPr>
        <p:spPr>
          <a:xfrm rot="3655406">
            <a:off x="5484951" y="3755594"/>
            <a:ext cx="522284" cy="16156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4" name="Rectangle 13"/>
          <p:cNvSpPr/>
          <p:nvPr/>
        </p:nvSpPr>
        <p:spPr>
          <a:xfrm rot="3655406">
            <a:off x="5876985" y="4545723"/>
            <a:ext cx="568131" cy="1417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hangingPunct="1"/>
            <a:endParaRPr lang="en-US" sz="1350" kern="1200">
              <a:solidFill>
                <a:prstClr val="white"/>
              </a:solidFill>
            </a:endParaRPr>
          </a:p>
        </p:txBody>
      </p:sp>
      <p:sp>
        <p:nvSpPr>
          <p:cNvPr id="10" name="TextBox 9"/>
          <p:cNvSpPr txBox="1"/>
          <p:nvPr/>
        </p:nvSpPr>
        <p:spPr>
          <a:xfrm>
            <a:off x="1143001" y="4532244"/>
            <a:ext cx="4427882" cy="507831"/>
          </a:xfrm>
          <a:prstGeom prst="rect">
            <a:avLst/>
          </a:prstGeom>
          <a:noFill/>
        </p:spPr>
        <p:txBody>
          <a:bodyPr wrap="square" rtlCol="0">
            <a:spAutoFit/>
          </a:bodyPr>
          <a:lstStyle/>
          <a:p>
            <a:pPr algn="l" defTabSz="685800" hangingPunct="1"/>
            <a:r>
              <a:rPr lang="en-US" sz="1350" kern="1200" dirty="0">
                <a:solidFill>
                  <a:prstClr val="black"/>
                </a:solidFill>
              </a:rPr>
              <a:t>Elizabeth </a:t>
            </a:r>
            <a:r>
              <a:rPr lang="en-US" sz="1350" kern="1200" dirty="0" err="1">
                <a:solidFill>
                  <a:prstClr val="black"/>
                </a:solidFill>
              </a:rPr>
              <a:t>Spielke</a:t>
            </a:r>
            <a:r>
              <a:rPr lang="en-US" sz="1350" kern="1200" dirty="0">
                <a:solidFill>
                  <a:prstClr val="black"/>
                </a:solidFill>
              </a:rPr>
              <a:t>. Principles of Object Perception. In Cognitive Science, 1990.</a:t>
            </a:r>
          </a:p>
        </p:txBody>
      </p:sp>
    </p:spTree>
    <p:extLst>
      <p:ext uri="{BB962C8B-B14F-4D97-AF65-F5344CB8AC3E}">
        <p14:creationId xmlns:p14="http://schemas.microsoft.com/office/powerpoint/2010/main" val="1826398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humans do?</a:t>
            </a:r>
            <a:endParaRPr lang="en-US" dirty="0"/>
          </a:p>
        </p:txBody>
      </p:sp>
      <p:grpSp>
        <p:nvGrpSpPr>
          <p:cNvPr id="6" name="Group 5"/>
          <p:cNvGrpSpPr/>
          <p:nvPr/>
        </p:nvGrpSpPr>
        <p:grpSpPr>
          <a:xfrm>
            <a:off x="3064980" y="1480517"/>
            <a:ext cx="2119907" cy="3514725"/>
            <a:chOff x="2562640" y="1974022"/>
            <a:chExt cx="2826542" cy="468630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2640" y="1974022"/>
              <a:ext cx="1739900" cy="4686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75484" y="2406374"/>
              <a:ext cx="977900" cy="2641600"/>
            </a:xfrm>
            <a:prstGeom prst="rect">
              <a:avLst/>
            </a:prstGeom>
          </p:spPr>
        </p:pic>
        <p:pic>
          <p:nvPicPr>
            <p:cNvPr id="4" name="Picture 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302540" y="5029200"/>
              <a:ext cx="1086642" cy="1610139"/>
            </a:xfrm>
            <a:prstGeom prst="rect">
              <a:avLst/>
            </a:prstGeom>
          </p:spPr>
        </p:pic>
      </p:gr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246618" y="1464779"/>
            <a:ext cx="857250" cy="1200150"/>
          </a:xfrm>
          <a:prstGeom prst="rect">
            <a:avLst/>
          </a:prstGeom>
        </p:spPr>
      </p:pic>
      <p:sp>
        <p:nvSpPr>
          <p:cNvPr id="8" name="Right Brace 7"/>
          <p:cNvSpPr/>
          <p:nvPr/>
        </p:nvSpPr>
        <p:spPr>
          <a:xfrm>
            <a:off x="5824331" y="1938130"/>
            <a:ext cx="238539" cy="67089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defTabSz="685800" hangingPunct="1"/>
            <a:endParaRPr lang="en-US" sz="1350" kern="1200">
              <a:solidFill>
                <a:prstClr val="black"/>
              </a:solidFill>
            </a:endParaRPr>
          </a:p>
        </p:txBody>
      </p:sp>
      <p:sp>
        <p:nvSpPr>
          <p:cNvPr id="9" name="TextBox 8"/>
          <p:cNvSpPr txBox="1"/>
          <p:nvPr/>
        </p:nvSpPr>
        <p:spPr>
          <a:xfrm>
            <a:off x="6182139" y="2087218"/>
            <a:ext cx="1490870" cy="715581"/>
          </a:xfrm>
          <a:prstGeom prst="rect">
            <a:avLst/>
          </a:prstGeom>
          <a:noFill/>
        </p:spPr>
        <p:txBody>
          <a:bodyPr wrap="square" rtlCol="0">
            <a:spAutoFit/>
          </a:bodyPr>
          <a:lstStyle/>
          <a:p>
            <a:pPr algn="l" defTabSz="685800" hangingPunct="1"/>
            <a:r>
              <a:rPr lang="en-US" sz="1350" kern="1200" dirty="0">
                <a:solidFill>
                  <a:prstClr val="black"/>
                </a:solidFill>
              </a:rPr>
              <a:t>Patients recovering from blindness</a:t>
            </a:r>
          </a:p>
        </p:txBody>
      </p:sp>
      <p:sp>
        <p:nvSpPr>
          <p:cNvPr id="10" name="TextBox 9"/>
          <p:cNvSpPr txBox="1"/>
          <p:nvPr/>
        </p:nvSpPr>
        <p:spPr>
          <a:xfrm>
            <a:off x="1143000" y="4243254"/>
            <a:ext cx="2295939" cy="923330"/>
          </a:xfrm>
          <a:prstGeom prst="rect">
            <a:avLst/>
          </a:prstGeom>
          <a:noFill/>
        </p:spPr>
        <p:txBody>
          <a:bodyPr wrap="square" rtlCol="0">
            <a:spAutoFit/>
          </a:bodyPr>
          <a:lstStyle/>
          <a:p>
            <a:pPr algn="l" defTabSz="685800" hangingPunct="1"/>
            <a:r>
              <a:rPr lang="en-US" sz="1350" kern="1200" dirty="0" err="1">
                <a:solidFill>
                  <a:prstClr val="black"/>
                </a:solidFill>
              </a:rPr>
              <a:t>Ostrovsky</a:t>
            </a:r>
            <a:r>
              <a:rPr lang="en-US" sz="1350" kern="1200" dirty="0">
                <a:solidFill>
                  <a:prstClr val="black"/>
                </a:solidFill>
              </a:rPr>
              <a:t> et al. Visual Parsing After Recovery From Blindness. In </a:t>
            </a:r>
            <a:r>
              <a:rPr lang="en-US" sz="1350" i="1" kern="1200" dirty="0">
                <a:solidFill>
                  <a:prstClr val="black"/>
                </a:solidFill>
              </a:rPr>
              <a:t>Psychological Science</a:t>
            </a:r>
            <a:r>
              <a:rPr lang="en-US" sz="1350" kern="1200" dirty="0">
                <a:solidFill>
                  <a:prstClr val="black"/>
                </a:solidFill>
              </a:rPr>
              <a:t>, 2009.</a:t>
            </a:r>
          </a:p>
        </p:txBody>
      </p:sp>
    </p:spTree>
    <p:extLst>
      <p:ext uri="{BB962C8B-B14F-4D97-AF65-F5344CB8AC3E}">
        <p14:creationId xmlns:p14="http://schemas.microsoft.com/office/powerpoint/2010/main" val="13968070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1040</TotalTime>
  <Words>1391</Words>
  <Application>Microsoft Macintosh PowerPoint</Application>
  <PresentationFormat>On-screen Show (16:9)</PresentationFormat>
  <Paragraphs>149</Paragraphs>
  <Slides>45</Slides>
  <Notes>7</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Calibri</vt:lpstr>
      <vt:lpstr>Calibri Light</vt:lpstr>
      <vt:lpstr>Helvetica Light</vt:lpstr>
      <vt:lpstr>Helvetica Neue</vt:lpstr>
      <vt:lpstr>Times New Roman</vt:lpstr>
      <vt:lpstr>Arial</vt:lpstr>
      <vt:lpstr>Office Theme</vt:lpstr>
      <vt:lpstr>1_Office Theme</vt:lpstr>
      <vt:lpstr>Embodied cognition</vt:lpstr>
      <vt:lpstr>Two phases of supervision</vt:lpstr>
      <vt:lpstr>Self supervision by reconstructing hidden data</vt:lpstr>
      <vt:lpstr>Self supervision by using external information</vt:lpstr>
      <vt:lpstr>What do humans do?</vt:lpstr>
      <vt:lpstr>What do humans do?</vt:lpstr>
      <vt:lpstr>What do humans do?</vt:lpstr>
      <vt:lpstr>What do humans do?</vt:lpstr>
      <vt:lpstr>What do humans do?</vt:lpstr>
      <vt:lpstr>PowerPoint Presentation</vt:lpstr>
      <vt:lpstr>What do humans do?</vt:lpstr>
      <vt:lpstr>Visually indicated sounds</vt:lpstr>
      <vt:lpstr>Learning from egomotion</vt:lpstr>
      <vt:lpstr>Learning from egomotion</vt:lpstr>
      <vt:lpstr>Vision for action</vt:lpstr>
      <vt:lpstr>Learning to use vision for acting</vt:lpstr>
      <vt:lpstr>Learning to use vision for acting</vt:lpstr>
      <vt:lpstr>Learning policies</vt:lpstr>
      <vt:lpstr>Value functions</vt:lpstr>
      <vt:lpstr>Challenges of reinforcement learning</vt:lpstr>
      <vt:lpstr>Learning to play Atari games</vt:lpstr>
      <vt:lpstr>Learning to do robotic tasks</vt:lpstr>
      <vt:lpstr>Reinforcement learning and generalization</vt:lpstr>
      <vt:lpstr>PowerPoint Presentation</vt:lpstr>
      <vt:lpstr>Reflex agents</vt:lpstr>
      <vt:lpstr>Planning</vt:lpstr>
      <vt:lpstr>Intuitive physics</vt:lpstr>
      <vt:lpstr>Learning intuitive physics</vt:lpstr>
      <vt:lpstr>Learning intuitive physics</vt:lpstr>
      <vt:lpstr>Learning intuitive physics</vt:lpstr>
      <vt:lpstr>Learning to predict the future</vt:lpstr>
      <vt:lpstr>Learning to predict the future</vt:lpstr>
      <vt:lpstr>Detour : Generative models</vt:lpstr>
      <vt:lpstr>Generative models of images</vt:lpstr>
      <vt:lpstr>Learning generative models of images</vt:lpstr>
      <vt:lpstr>Learning generative models of images</vt:lpstr>
      <vt:lpstr>Learning generative models of images</vt:lpstr>
      <vt:lpstr>The adversary</vt:lpstr>
      <vt:lpstr>Generative Adversarial Networks (GANs)</vt:lpstr>
      <vt:lpstr>Generative Adversarial Networks (GANs)</vt:lpstr>
      <vt:lpstr>GANs</vt:lpstr>
      <vt:lpstr>GANs</vt:lpstr>
      <vt:lpstr>GANs</vt:lpstr>
      <vt:lpstr>Back to the future</vt:lpstr>
      <vt:lpstr>Predicting the future</vt:lpstr>
    </vt:vector>
  </TitlesOfParts>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Visually Indicated Sounds</dc:title>
  <cp:lastModifiedBy>Bharath Hariharan</cp:lastModifiedBy>
  <cp:revision>26</cp:revision>
  <dcterms:modified xsi:type="dcterms:W3CDTF">2017-11-09T18:15:21Z</dcterms:modified>
</cp:coreProperties>
</file>