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xlsx" ContentType="application/vnd.openxmlformats-officedocument.spreadsheetml.sheet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86" r:id="rId2"/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2" r:id="rId11"/>
    <p:sldId id="303" r:id="rId12"/>
    <p:sldId id="304" r:id="rId13"/>
    <p:sldId id="287" r:id="rId14"/>
    <p:sldId id="288" r:id="rId15"/>
    <p:sldId id="289" r:id="rId16"/>
    <p:sldId id="290" r:id="rId17"/>
    <p:sldId id="292" r:id="rId18"/>
    <p:sldId id="291" r:id="rId19"/>
    <p:sldId id="308" r:id="rId20"/>
    <p:sldId id="256" r:id="rId21"/>
    <p:sldId id="260" r:id="rId22"/>
    <p:sldId id="258" r:id="rId23"/>
    <p:sldId id="278" r:id="rId24"/>
    <p:sldId id="279" r:id="rId25"/>
    <p:sldId id="257" r:id="rId26"/>
    <p:sldId id="261" r:id="rId27"/>
    <p:sldId id="263" r:id="rId28"/>
    <p:sldId id="271" r:id="rId29"/>
    <p:sldId id="272" r:id="rId30"/>
    <p:sldId id="262" r:id="rId31"/>
    <p:sldId id="264" r:id="rId32"/>
    <p:sldId id="273" r:id="rId33"/>
    <p:sldId id="274" r:id="rId34"/>
    <p:sldId id="265" r:id="rId35"/>
    <p:sldId id="270" r:id="rId36"/>
    <p:sldId id="269" r:id="rId37"/>
    <p:sldId id="275" r:id="rId38"/>
    <p:sldId id="267" r:id="rId39"/>
    <p:sldId id="268" r:id="rId40"/>
    <p:sldId id="280" r:id="rId41"/>
    <p:sldId id="276" r:id="rId42"/>
    <p:sldId id="281" r:id="rId43"/>
    <p:sldId id="282" r:id="rId44"/>
    <p:sldId id="283" r:id="rId45"/>
    <p:sldId id="284" r:id="rId46"/>
    <p:sldId id="285" r:id="rId47"/>
    <p:sldId id="305" r:id="rId48"/>
    <p:sldId id="306" r:id="rId49"/>
    <p:sldId id="30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47"/>
    <p:restoredTop sz="94646"/>
  </p:normalViewPr>
  <p:slideViewPr>
    <p:cSldViewPr snapToGrid="0" snapToObjects="1">
      <p:cViewPr>
        <p:scale>
          <a:sx n="75" d="100"/>
          <a:sy n="75" d="100"/>
        </p:scale>
        <p:origin x="80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Accuracy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Question only LSTM</c:v>
                </c:pt>
                <c:pt idx="1">
                  <c:v>CNN + BoW</c:v>
                </c:pt>
                <c:pt idx="2">
                  <c:v>CNN + Stacked attention</c:v>
                </c:pt>
                <c:pt idx="3">
                  <c:v>Human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46.8</c:v>
                </c:pt>
                <c:pt idx="1">
                  <c:v>48.4</c:v>
                </c:pt>
                <c:pt idx="2">
                  <c:v>68.5</c:v>
                </c:pt>
                <c:pt idx="3">
                  <c:v>92.6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32245888"/>
        <c:axId val="1432248096"/>
      </c:barChart>
      <c:catAx>
        <c:axId val="1432245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2248096"/>
        <c:crosses val="autoZero"/>
        <c:auto val="1"/>
        <c:lblAlgn val="ctr"/>
        <c:lblOffset val="100"/>
        <c:noMultiLvlLbl val="0"/>
      </c:catAx>
      <c:valAx>
        <c:axId val="143224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2245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Accuracy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Question only LSTM</c:v>
                </c:pt>
                <c:pt idx="1">
                  <c:v>CNN + BoW</c:v>
                </c:pt>
                <c:pt idx="2">
                  <c:v>CNN + Stacked attention</c:v>
                </c:pt>
                <c:pt idx="3">
                  <c:v>Human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13.0</c:v>
                </c:pt>
                <c:pt idx="1">
                  <c:v>32.0</c:v>
                </c:pt>
                <c:pt idx="2">
                  <c:v>81.0</c:v>
                </c:pt>
                <c:pt idx="3">
                  <c:v>95.0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33779584"/>
        <c:axId val="1433781792"/>
      </c:barChart>
      <c:catAx>
        <c:axId val="143377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3781792"/>
        <c:crosses val="autoZero"/>
        <c:auto val="1"/>
        <c:lblAlgn val="ctr"/>
        <c:lblOffset val="100"/>
        <c:noMultiLvlLbl val="0"/>
      </c:catAx>
      <c:valAx>
        <c:axId val="1433781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377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Accuracy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Question only LSTM</c:v>
                </c:pt>
                <c:pt idx="1">
                  <c:v>CNN + BoW</c:v>
                </c:pt>
                <c:pt idx="2">
                  <c:v>CNN + Stacked attention</c:v>
                </c:pt>
                <c:pt idx="3">
                  <c:v>Human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52.0</c:v>
                </c:pt>
                <c:pt idx="1">
                  <c:v>52.0</c:v>
                </c:pt>
                <c:pt idx="2">
                  <c:v>51.0</c:v>
                </c:pt>
                <c:pt idx="3">
                  <c:v>96.0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33521488"/>
        <c:axId val="1433523264"/>
      </c:barChart>
      <c:catAx>
        <c:axId val="1433521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3523264"/>
        <c:crosses val="autoZero"/>
        <c:auto val="1"/>
        <c:lblAlgn val="ctr"/>
        <c:lblOffset val="100"/>
        <c:noMultiLvlLbl val="0"/>
      </c:catAx>
      <c:valAx>
        <c:axId val="1433523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3521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Chain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Query</c:v>
                </c:pt>
                <c:pt idx="1">
                  <c:v>Count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92.0</c:v>
                </c:pt>
                <c:pt idx="1">
                  <c:v>55.0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Tree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Query</c:v>
                </c:pt>
                <c:pt idx="1">
                  <c:v>Count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74.0</c:v>
                </c:pt>
                <c:pt idx="1">
                  <c:v>48.0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30000256"/>
        <c:axId val="1431791920"/>
      </c:barChart>
      <c:catAx>
        <c:axId val="143000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1791920"/>
        <c:crosses val="autoZero"/>
        <c:auto val="1"/>
        <c:lblAlgn val="ctr"/>
        <c:lblOffset val="100"/>
        <c:noMultiLvlLbl val="0"/>
      </c:catAx>
      <c:valAx>
        <c:axId val="1431791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0000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Accuracy of CNN+LSTM+SA on querying the color of cylinders/cubes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Test on same condition as train</c:v>
                </c:pt>
                <c:pt idx="1">
                  <c:v>Test on different condition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85.2</c:v>
                </c:pt>
                <c:pt idx="1">
                  <c:v>51.1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28799440"/>
        <c:axId val="1428801216"/>
      </c:barChart>
      <c:catAx>
        <c:axId val="142879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8801216"/>
        <c:crosses val="autoZero"/>
        <c:auto val="1"/>
        <c:lblAlgn val="ctr"/>
        <c:lblOffset val="100"/>
        <c:noMultiLvlLbl val="0"/>
      </c:catAx>
      <c:valAx>
        <c:axId val="1428801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8799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ACE12-52A5-0F49-97B2-728E652A26BE}" type="datetimeFigureOut">
              <a:rPr lang="en-US" smtClean="0"/>
              <a:t>11/6/17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16130-85E5-774B-85AA-9C6322877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83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here’s the problem setup. We’ll first get to train</a:t>
            </a:r>
            <a:r>
              <a:rPr lang="en-US" baseline="0" dirty="0" smtClean="0"/>
              <a:t> our model on a large labeled dataset containing a set of “base” classes. Then we’ll get to see some “novel classes”, which have only a few training examples. Our task is to update our model so that it can now distinguish among all the classes in the combined set.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6C228-F7BE-8C40-8CDA-F98A99B708A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34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But we humans can do so much more.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We can not only recognize objects but also understand the scene more </a:t>
            </a:r>
            <a:r>
              <a:rPr lang="en-US" baseline="0" dirty="0" err="1" smtClean="0"/>
              <a:t>deepy</a:t>
            </a:r>
            <a:r>
              <a:rPr lang="en-US" baseline="0" dirty="0" smtClean="0"/>
              <a:t>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We can see, of course, that there’s a tiger here,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but in spite of the jumble of lines and shadows and stripes in the scene, but can still figure out the boundaries of the tiger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And yet in this case we’ve not even seen a single tiger with its boundaries highlighted, 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or the boundaries for anything else for that matter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How are humans able to understand images so richly with so little supervision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and, the question that I am interested in: can computers do the same?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6C228-F7BE-8C40-8CDA-F98A99B708A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73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here’s the problem setup. We’ll first get to train</a:t>
            </a:r>
            <a:r>
              <a:rPr lang="en-US" baseline="0" dirty="0" smtClean="0"/>
              <a:t> our model on a large labeled dataset containing a set of “base” classes. Then we’ll get to see some “novel classes”, which have only a few training examples. Our task is to update our model so that it can now distinguish among all the classes in the combined set.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6C228-F7BE-8C40-8CDA-F98A99B708A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1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here’s the problem setup. We’ll first get to train</a:t>
            </a:r>
            <a:r>
              <a:rPr lang="en-US" baseline="0" dirty="0" smtClean="0"/>
              <a:t> our model on a large labeled dataset containing a set of “base” classes. Then we’ll get to see some “novel classes”, which have only a few training examples. Our task is to update our model so that it can now distinguish among all the classes in the combined set.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6C228-F7BE-8C40-8CDA-F98A99B708A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3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ED94-4786-484F-A770-50E1C91DF826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3FD4-8618-6C48-8000-BDD66C79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61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ED94-4786-484F-A770-50E1C91DF826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3FD4-8618-6C48-8000-BDD66C79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60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ED94-4786-484F-A770-50E1C91DF826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3FD4-8618-6C48-8000-BDD66C79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ED94-4786-484F-A770-50E1C91DF826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3FD4-8618-6C48-8000-BDD66C79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27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ED94-4786-484F-A770-50E1C91DF826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3FD4-8618-6C48-8000-BDD66C79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ED94-4786-484F-A770-50E1C91DF826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3FD4-8618-6C48-8000-BDD66C79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21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ED94-4786-484F-A770-50E1C91DF826}" type="datetimeFigureOut">
              <a:rPr lang="en-US" smtClean="0"/>
              <a:t>11/6/17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3FD4-8618-6C48-8000-BDD66C79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54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ED94-4786-484F-A770-50E1C91DF826}" type="datetimeFigureOut">
              <a:rPr lang="en-US" smtClean="0"/>
              <a:t>11/6/17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3FD4-8618-6C48-8000-BDD66C79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4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ED94-4786-484F-A770-50E1C91DF826}" type="datetimeFigureOut">
              <a:rPr lang="en-US" smtClean="0"/>
              <a:t>11/6/17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3FD4-8618-6C48-8000-BDD66C79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3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ED94-4786-484F-A770-50E1C91DF826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3FD4-8618-6C48-8000-BDD66C79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30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ED94-4786-484F-A770-50E1C91DF826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3FD4-8618-6C48-8000-BDD66C79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52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1ED94-4786-484F-A770-50E1C91DF826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33FD4-8618-6C48-8000-BDD66C79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6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tif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tiff"/><Relationship Id="rId5" Type="http://schemas.openxmlformats.org/officeDocument/2006/relationships/image" Target="../media/image33.tiff"/><Relationship Id="rId6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Question Answering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03842"/>
          </a:xfrm>
        </p:spPr>
        <p:txBody>
          <a:bodyPr/>
          <a:lstStyle/>
          <a:p>
            <a:r>
              <a:rPr lang="en-US" dirty="0" smtClean="0"/>
              <a:t>Direct motivation: assistive technology</a:t>
            </a:r>
          </a:p>
          <a:p>
            <a:r>
              <a:rPr lang="en-US" dirty="0" smtClean="0"/>
              <a:t>Indirect motivation: sandbox for reasoning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4404"/>
            <a:ext cx="12192000" cy="2406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3146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VQA: Visual Question Answering. </a:t>
            </a:r>
            <a:r>
              <a:rPr lang="en-US" dirty="0" err="1" smtClean="0"/>
              <a:t>Aishwarya</a:t>
            </a:r>
            <a:r>
              <a:rPr lang="en-US" dirty="0" smtClean="0"/>
              <a:t> Agrawal, </a:t>
            </a:r>
            <a:r>
              <a:rPr lang="en-US" dirty="0" err="1" smtClean="0"/>
              <a:t>Jiasen</a:t>
            </a:r>
            <a:r>
              <a:rPr lang="en-US" dirty="0" smtClean="0"/>
              <a:t> Lu, Stanislaw </a:t>
            </a:r>
            <a:r>
              <a:rPr lang="en-US" dirty="0" err="1" smtClean="0"/>
              <a:t>Antol</a:t>
            </a:r>
            <a:r>
              <a:rPr lang="en-US" dirty="0" smtClean="0"/>
              <a:t>, Margaret Mitchell, C. Lawrence </a:t>
            </a:r>
            <a:r>
              <a:rPr lang="en-US" dirty="0" err="1" smtClean="0"/>
              <a:t>Zitnick</a:t>
            </a:r>
            <a:r>
              <a:rPr lang="en-US" dirty="0" smtClean="0"/>
              <a:t>, </a:t>
            </a:r>
            <a:r>
              <a:rPr lang="en-US" dirty="0" err="1" smtClean="0"/>
              <a:t>Dhruv</a:t>
            </a:r>
            <a:r>
              <a:rPr lang="en-US" dirty="0" smtClean="0"/>
              <a:t> </a:t>
            </a:r>
            <a:r>
              <a:rPr lang="en-US" dirty="0" err="1" smtClean="0"/>
              <a:t>Batra</a:t>
            </a:r>
            <a:r>
              <a:rPr lang="en-US" dirty="0" smtClean="0"/>
              <a:t>, Devi Parikh. In </a:t>
            </a:r>
            <a:r>
              <a:rPr lang="en-US" i="1" dirty="0" smtClean="0"/>
              <a:t>ICCV, </a:t>
            </a:r>
            <a:r>
              <a:rPr lang="en-US" dirty="0" smtClean="0"/>
              <a:t>2015.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40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r>
              <a:rPr lang="mr-IN" dirty="0" smtClean="0"/>
              <a:t>–</a:t>
            </a:r>
            <a:r>
              <a:rPr lang="en-US" dirty="0" smtClean="0"/>
              <a:t> Equal Shape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429933" y="1910292"/>
          <a:ext cx="649393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333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Chains vs trees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4969933" cy="4351338"/>
          </a:xfrm>
        </p:spPr>
        <p:txBody>
          <a:bodyPr/>
          <a:lstStyle/>
          <a:p>
            <a:r>
              <a:rPr lang="en-US" b="1" dirty="0" smtClean="0"/>
              <a:t>Chain: </a:t>
            </a:r>
            <a:r>
              <a:rPr lang="en-US" dirty="0" smtClean="0"/>
              <a:t>How many cubes are to the right of the sphere that is to the left of the red thing?</a:t>
            </a:r>
          </a:p>
          <a:p>
            <a:r>
              <a:rPr lang="en-US" b="1" dirty="0" smtClean="0"/>
              <a:t>Tree: </a:t>
            </a:r>
            <a:r>
              <a:rPr lang="en-US" dirty="0" smtClean="0"/>
              <a:t>How many cubes are </a:t>
            </a:r>
            <a:r>
              <a:rPr lang="en-US" dirty="0" smtClean="0">
                <a:solidFill>
                  <a:srgbClr val="FF0000"/>
                </a:solidFill>
              </a:rPr>
              <a:t>both</a:t>
            </a:r>
            <a:r>
              <a:rPr lang="en-US" dirty="0" smtClean="0"/>
              <a:t> to the right of the sphere </a:t>
            </a:r>
            <a:r>
              <a:rPr lang="en-US" dirty="0" smtClean="0">
                <a:solidFill>
                  <a:srgbClr val="FF0000"/>
                </a:solidFill>
              </a:rPr>
              <a:t>and</a:t>
            </a:r>
            <a:r>
              <a:rPr lang="en-US" dirty="0" smtClean="0"/>
              <a:t> left of the red thing?</a:t>
            </a:r>
            <a:endParaRPr lang="en-US" b="1" dirty="0"/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6985000" y="758296"/>
          <a:ext cx="43688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715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Compositional Generalization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conditions</a:t>
            </a:r>
          </a:p>
          <a:p>
            <a:pPr lvl="1"/>
            <a:r>
              <a:rPr lang="en-US" dirty="0" smtClean="0"/>
              <a:t>Cubes and cylinders only seen in specific colors</a:t>
            </a:r>
          </a:p>
          <a:p>
            <a:pPr lvl="1"/>
            <a:r>
              <a:rPr lang="en-US" dirty="0" smtClean="0"/>
              <a:t>Color palettes swapped in two conditions</a:t>
            </a:r>
          </a:p>
          <a:p>
            <a:endParaRPr lang="en-US" dirty="0"/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2210936" y="3057099"/>
          <a:ext cx="6338627" cy="3668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3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Compositional reasoning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399" y="1491192"/>
            <a:ext cx="8077201" cy="4543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3461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What is the color of the kitten to the left of the blue kitten?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855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Compositional reasoning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266" y="2473326"/>
            <a:ext cx="4986867" cy="2805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067" y="2326217"/>
            <a:ext cx="6011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What is the color of the kitten to the left of the blue kitten?</a:t>
            </a:r>
            <a:endParaRPr lang="en-US" sz="2800" dirty="0"/>
          </a:p>
        </p:txBody>
      </p:sp>
      <p:sp>
        <p:nvSpPr>
          <p:cNvPr id="6" name="Rounded Rectangle 5"/>
          <p:cNvSpPr/>
          <p:nvPr/>
        </p:nvSpPr>
        <p:spPr>
          <a:xfrm>
            <a:off x="118533" y="4318001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Detect kittens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18533" y="5799665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Detect blueness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174067" y="5046133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Look left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570132" y="5799665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Get color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8" idx="3"/>
            <a:endCxn id="9" idx="1"/>
          </p:cNvCxnSpPr>
          <p:nvPr/>
        </p:nvCxnSpPr>
        <p:spPr>
          <a:xfrm>
            <a:off x="5613401" y="5410200"/>
            <a:ext cx="956731" cy="7535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2015065" y="5046134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And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6" idx="3"/>
            <a:endCxn id="19" idx="1"/>
          </p:cNvCxnSpPr>
          <p:nvPr/>
        </p:nvCxnSpPr>
        <p:spPr>
          <a:xfrm>
            <a:off x="1557867" y="4682068"/>
            <a:ext cx="457198" cy="7281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3"/>
            <a:endCxn id="19" idx="1"/>
          </p:cNvCxnSpPr>
          <p:nvPr/>
        </p:nvCxnSpPr>
        <p:spPr>
          <a:xfrm flipV="1">
            <a:off x="1557867" y="5410201"/>
            <a:ext cx="457198" cy="7535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9" idx="3"/>
            <a:endCxn id="8" idx="1"/>
          </p:cNvCxnSpPr>
          <p:nvPr/>
        </p:nvCxnSpPr>
        <p:spPr>
          <a:xfrm flipV="1">
            <a:off x="3454399" y="5410200"/>
            <a:ext cx="719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38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4901145" y="1682233"/>
            <a:ext cx="1684869" cy="1516855"/>
            <a:chOff x="4902202" y="3386396"/>
            <a:chExt cx="1684869" cy="1516855"/>
          </a:xfrm>
        </p:grpSpPr>
        <p:sp>
          <p:nvSpPr>
            <p:cNvPr id="48" name="Rectangle 47"/>
            <p:cNvSpPr/>
            <p:nvPr/>
          </p:nvSpPr>
          <p:spPr>
            <a:xfrm>
              <a:off x="4902202" y="3386396"/>
              <a:ext cx="1684869" cy="15168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riangle 48"/>
            <p:cNvSpPr/>
            <p:nvPr/>
          </p:nvSpPr>
          <p:spPr>
            <a:xfrm>
              <a:off x="5744636" y="3564196"/>
              <a:ext cx="351364" cy="36406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riangle 49"/>
            <p:cNvSpPr/>
            <p:nvPr/>
          </p:nvSpPr>
          <p:spPr>
            <a:xfrm>
              <a:off x="5108206" y="3533503"/>
              <a:ext cx="351364" cy="364066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782742" y="4161626"/>
              <a:ext cx="313258" cy="3267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4996697" y="4292329"/>
              <a:ext cx="438912" cy="436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Compositional reasoning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5469" y="1436687"/>
            <a:ext cx="4419600" cy="499797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21733" y="2288118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Look left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667000" y="1924051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Triangle detector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582332" y="3207543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Blue detector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838200" y="3935676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And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582332" y="5274731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Get color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7205132" y="2045757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Look left</a:t>
            </a:r>
            <a:endParaRPr lang="en-US" dirty="0"/>
          </a:p>
        </p:txBody>
      </p:sp>
      <p:cxnSp>
        <p:nvCxnSpPr>
          <p:cNvPr id="16" name="Straight Arrow Connector 15"/>
          <p:cNvCxnSpPr>
            <a:endCxn id="12" idx="1"/>
          </p:cNvCxnSpPr>
          <p:nvPr/>
        </p:nvCxnSpPr>
        <p:spPr>
          <a:xfrm flipV="1">
            <a:off x="6587071" y="2409824"/>
            <a:ext cx="618061" cy="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" idx="3"/>
          </p:cNvCxnSpPr>
          <p:nvPr/>
        </p:nvCxnSpPr>
        <p:spPr>
          <a:xfrm>
            <a:off x="8644466" y="2409824"/>
            <a:ext cx="592668" cy="54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4902202" y="3386396"/>
            <a:ext cx="1684869" cy="1516855"/>
            <a:chOff x="4902202" y="3386396"/>
            <a:chExt cx="1684869" cy="1516855"/>
          </a:xfrm>
        </p:grpSpPr>
        <p:sp>
          <p:nvSpPr>
            <p:cNvPr id="20" name="Rectangle 19"/>
            <p:cNvSpPr/>
            <p:nvPr/>
          </p:nvSpPr>
          <p:spPr>
            <a:xfrm>
              <a:off x="4902202" y="3386396"/>
              <a:ext cx="1684869" cy="15168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riangle 20"/>
            <p:cNvSpPr/>
            <p:nvPr/>
          </p:nvSpPr>
          <p:spPr>
            <a:xfrm>
              <a:off x="5744636" y="3564196"/>
              <a:ext cx="351364" cy="36406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iangle 21"/>
            <p:cNvSpPr/>
            <p:nvPr/>
          </p:nvSpPr>
          <p:spPr>
            <a:xfrm>
              <a:off x="5108206" y="3533503"/>
              <a:ext cx="351364" cy="364066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782742" y="4161626"/>
              <a:ext cx="313258" cy="3267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996697" y="4292329"/>
              <a:ext cx="438912" cy="436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7205132" y="3780756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Triangle detector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9220198" y="3382066"/>
            <a:ext cx="1684869" cy="15168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27"/>
          <p:cNvSpPr/>
          <p:nvPr/>
        </p:nvSpPr>
        <p:spPr>
          <a:xfrm>
            <a:off x="10062632" y="3559866"/>
            <a:ext cx="351364" cy="36406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iangle 28"/>
          <p:cNvSpPr/>
          <p:nvPr/>
        </p:nvSpPr>
        <p:spPr>
          <a:xfrm>
            <a:off x="9426202" y="3529173"/>
            <a:ext cx="351364" cy="364066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00738" y="4157296"/>
            <a:ext cx="313258" cy="326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9314693" y="4287999"/>
            <a:ext cx="438912" cy="436826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9218428" y="3392445"/>
            <a:ext cx="1701209" cy="1520456"/>
          </a:xfrm>
          <a:custGeom>
            <a:avLst/>
            <a:gdLst>
              <a:gd name="connsiteX0" fmla="*/ 0 w 1701209"/>
              <a:gd name="connsiteY0" fmla="*/ 552893 h 1520456"/>
              <a:gd name="connsiteX1" fmla="*/ 0 w 1701209"/>
              <a:gd name="connsiteY1" fmla="*/ 1520456 h 1520456"/>
              <a:gd name="connsiteX2" fmla="*/ 1701209 w 1701209"/>
              <a:gd name="connsiteY2" fmla="*/ 1520456 h 1520456"/>
              <a:gd name="connsiteX3" fmla="*/ 1690577 w 1701209"/>
              <a:gd name="connsiteY3" fmla="*/ 0 h 1520456"/>
              <a:gd name="connsiteX4" fmla="*/ 1275907 w 1701209"/>
              <a:gd name="connsiteY4" fmla="*/ 0 h 1520456"/>
              <a:gd name="connsiteX5" fmla="*/ 1254642 w 1701209"/>
              <a:gd name="connsiteY5" fmla="*/ 637953 h 1520456"/>
              <a:gd name="connsiteX6" fmla="*/ 0 w 1701209"/>
              <a:gd name="connsiteY6" fmla="*/ 552893 h 152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209" h="1520456">
                <a:moveTo>
                  <a:pt x="0" y="552893"/>
                </a:moveTo>
                <a:lnTo>
                  <a:pt x="0" y="1520456"/>
                </a:lnTo>
                <a:lnTo>
                  <a:pt x="1701209" y="1520456"/>
                </a:lnTo>
                <a:lnTo>
                  <a:pt x="1690577" y="0"/>
                </a:lnTo>
                <a:lnTo>
                  <a:pt x="1275907" y="0"/>
                </a:lnTo>
                <a:lnTo>
                  <a:pt x="1254642" y="637953"/>
                </a:lnTo>
                <a:lnTo>
                  <a:pt x="0" y="552893"/>
                </a:lnTo>
                <a:close/>
              </a:path>
            </a:pathLst>
          </a:custGeom>
          <a:solidFill>
            <a:schemeClr val="tx1">
              <a:alpha val="64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>
            <a:stCxn id="20" idx="3"/>
            <a:endCxn id="25" idx="1"/>
          </p:cNvCxnSpPr>
          <p:nvPr/>
        </p:nvCxnSpPr>
        <p:spPr>
          <a:xfrm flipV="1">
            <a:off x="6587071" y="4144823"/>
            <a:ext cx="618061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5" idx="3"/>
            <a:endCxn id="27" idx="1"/>
          </p:cNvCxnSpPr>
          <p:nvPr/>
        </p:nvCxnSpPr>
        <p:spPr>
          <a:xfrm flipV="1">
            <a:off x="8644466" y="4140494"/>
            <a:ext cx="575732" cy="43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903972" y="5090559"/>
            <a:ext cx="1684869" cy="15168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riangle 39"/>
          <p:cNvSpPr/>
          <p:nvPr/>
        </p:nvSpPr>
        <p:spPr>
          <a:xfrm>
            <a:off x="5746406" y="5268359"/>
            <a:ext cx="351364" cy="36406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riangle 40"/>
          <p:cNvSpPr/>
          <p:nvPr/>
        </p:nvSpPr>
        <p:spPr>
          <a:xfrm>
            <a:off x="5109976" y="5237666"/>
            <a:ext cx="351364" cy="364066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784512" y="5865789"/>
            <a:ext cx="313258" cy="326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998467" y="5996492"/>
            <a:ext cx="438912" cy="436826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4886325" y="1671638"/>
            <a:ext cx="1714500" cy="1543050"/>
          </a:xfrm>
          <a:custGeom>
            <a:avLst/>
            <a:gdLst>
              <a:gd name="connsiteX0" fmla="*/ 28575 w 1714500"/>
              <a:gd name="connsiteY0" fmla="*/ 0 h 1543050"/>
              <a:gd name="connsiteX1" fmla="*/ 1714500 w 1714500"/>
              <a:gd name="connsiteY1" fmla="*/ 28575 h 1543050"/>
              <a:gd name="connsiteX2" fmla="*/ 1685925 w 1714500"/>
              <a:gd name="connsiteY2" fmla="*/ 600075 h 1543050"/>
              <a:gd name="connsiteX3" fmla="*/ 685800 w 1714500"/>
              <a:gd name="connsiteY3" fmla="*/ 685800 h 1543050"/>
              <a:gd name="connsiteX4" fmla="*/ 771525 w 1714500"/>
              <a:gd name="connsiteY4" fmla="*/ 1300162 h 1543050"/>
              <a:gd name="connsiteX5" fmla="*/ 1357313 w 1714500"/>
              <a:gd name="connsiteY5" fmla="*/ 1257300 h 1543050"/>
              <a:gd name="connsiteX6" fmla="*/ 1714500 w 1714500"/>
              <a:gd name="connsiteY6" fmla="*/ 657225 h 1543050"/>
              <a:gd name="connsiteX7" fmla="*/ 1700213 w 1714500"/>
              <a:gd name="connsiteY7" fmla="*/ 1543050 h 1543050"/>
              <a:gd name="connsiteX8" fmla="*/ 0 w 1714500"/>
              <a:gd name="connsiteY8" fmla="*/ 1528762 h 1543050"/>
              <a:gd name="connsiteX9" fmla="*/ 28575 w 1714500"/>
              <a:gd name="connsiteY9" fmla="*/ 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4500" h="1543050">
                <a:moveTo>
                  <a:pt x="28575" y="0"/>
                </a:moveTo>
                <a:lnTo>
                  <a:pt x="1714500" y="28575"/>
                </a:lnTo>
                <a:lnTo>
                  <a:pt x="1685925" y="600075"/>
                </a:lnTo>
                <a:lnTo>
                  <a:pt x="685800" y="685800"/>
                </a:lnTo>
                <a:lnTo>
                  <a:pt x="771525" y="1300162"/>
                </a:lnTo>
                <a:lnTo>
                  <a:pt x="1357313" y="1257300"/>
                </a:lnTo>
                <a:lnTo>
                  <a:pt x="1714500" y="657225"/>
                </a:lnTo>
                <a:lnTo>
                  <a:pt x="1700213" y="1543050"/>
                </a:lnTo>
                <a:lnTo>
                  <a:pt x="0" y="1528762"/>
                </a:lnTo>
                <a:lnTo>
                  <a:pt x="28575" y="0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9258303" y="1624455"/>
            <a:ext cx="1684869" cy="1516855"/>
            <a:chOff x="4902202" y="3386396"/>
            <a:chExt cx="1684869" cy="1516855"/>
          </a:xfrm>
        </p:grpSpPr>
        <p:sp>
          <p:nvSpPr>
            <p:cNvPr id="56" name="Rectangle 55"/>
            <p:cNvSpPr/>
            <p:nvPr/>
          </p:nvSpPr>
          <p:spPr>
            <a:xfrm>
              <a:off x="4902202" y="3386396"/>
              <a:ext cx="1684869" cy="15168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riangle 56"/>
            <p:cNvSpPr/>
            <p:nvPr/>
          </p:nvSpPr>
          <p:spPr>
            <a:xfrm>
              <a:off x="5744636" y="3564196"/>
              <a:ext cx="351364" cy="36406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iangle 57"/>
            <p:cNvSpPr/>
            <p:nvPr/>
          </p:nvSpPr>
          <p:spPr>
            <a:xfrm>
              <a:off x="5108206" y="3533503"/>
              <a:ext cx="351364" cy="364066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782742" y="4161626"/>
              <a:ext cx="313258" cy="3267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4996697" y="4292329"/>
              <a:ext cx="438912" cy="436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Freeform 60"/>
          <p:cNvSpPr/>
          <p:nvPr/>
        </p:nvSpPr>
        <p:spPr>
          <a:xfrm>
            <a:off x="9258300" y="1628775"/>
            <a:ext cx="1714500" cy="1528763"/>
          </a:xfrm>
          <a:custGeom>
            <a:avLst/>
            <a:gdLst>
              <a:gd name="connsiteX0" fmla="*/ 14288 w 1714500"/>
              <a:gd name="connsiteY0" fmla="*/ 685800 h 1528763"/>
              <a:gd name="connsiteX1" fmla="*/ 0 w 1714500"/>
              <a:gd name="connsiteY1" fmla="*/ 14288 h 1528763"/>
              <a:gd name="connsiteX2" fmla="*/ 1714500 w 1714500"/>
              <a:gd name="connsiteY2" fmla="*/ 0 h 1528763"/>
              <a:gd name="connsiteX3" fmla="*/ 1685925 w 1714500"/>
              <a:gd name="connsiteY3" fmla="*/ 1514475 h 1528763"/>
              <a:gd name="connsiteX4" fmla="*/ 14288 w 1714500"/>
              <a:gd name="connsiteY4" fmla="*/ 1528763 h 1528763"/>
              <a:gd name="connsiteX5" fmla="*/ 585788 w 1714500"/>
              <a:gd name="connsiteY5" fmla="*/ 942975 h 1528763"/>
              <a:gd name="connsiteX6" fmla="*/ 14288 w 1714500"/>
              <a:gd name="connsiteY6" fmla="*/ 685800 h 152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4500" h="1528763">
                <a:moveTo>
                  <a:pt x="14288" y="685800"/>
                </a:moveTo>
                <a:lnTo>
                  <a:pt x="0" y="14288"/>
                </a:lnTo>
                <a:lnTo>
                  <a:pt x="1714500" y="0"/>
                </a:lnTo>
                <a:lnTo>
                  <a:pt x="1685925" y="1514475"/>
                </a:lnTo>
                <a:lnTo>
                  <a:pt x="14288" y="1528763"/>
                </a:lnTo>
                <a:lnTo>
                  <a:pt x="585788" y="942975"/>
                </a:lnTo>
                <a:lnTo>
                  <a:pt x="14288" y="685800"/>
                </a:lnTo>
                <a:close/>
              </a:path>
            </a:pathLst>
          </a:custGeom>
          <a:solidFill>
            <a:schemeClr val="tx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4900613" y="5100638"/>
            <a:ext cx="1685925" cy="1500187"/>
          </a:xfrm>
          <a:custGeom>
            <a:avLst/>
            <a:gdLst>
              <a:gd name="connsiteX0" fmla="*/ 0 w 1685925"/>
              <a:gd name="connsiteY0" fmla="*/ 657225 h 1500187"/>
              <a:gd name="connsiteX1" fmla="*/ 628650 w 1685925"/>
              <a:gd name="connsiteY1" fmla="*/ 642937 h 1500187"/>
              <a:gd name="connsiteX2" fmla="*/ 857250 w 1685925"/>
              <a:gd name="connsiteY2" fmla="*/ 0 h 1500187"/>
              <a:gd name="connsiteX3" fmla="*/ 1685925 w 1685925"/>
              <a:gd name="connsiteY3" fmla="*/ 0 h 1500187"/>
              <a:gd name="connsiteX4" fmla="*/ 1685925 w 1685925"/>
              <a:gd name="connsiteY4" fmla="*/ 1500187 h 1500187"/>
              <a:gd name="connsiteX5" fmla="*/ 0 w 1685925"/>
              <a:gd name="connsiteY5" fmla="*/ 1500187 h 1500187"/>
              <a:gd name="connsiteX6" fmla="*/ 0 w 1685925"/>
              <a:gd name="connsiteY6" fmla="*/ 657225 h 150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5925" h="1500187">
                <a:moveTo>
                  <a:pt x="0" y="657225"/>
                </a:moveTo>
                <a:lnTo>
                  <a:pt x="628650" y="642937"/>
                </a:lnTo>
                <a:lnTo>
                  <a:pt x="857250" y="0"/>
                </a:lnTo>
                <a:lnTo>
                  <a:pt x="1685925" y="0"/>
                </a:lnTo>
                <a:lnTo>
                  <a:pt x="1685925" y="1500187"/>
                </a:lnTo>
                <a:lnTo>
                  <a:pt x="0" y="1500187"/>
                </a:lnTo>
                <a:lnTo>
                  <a:pt x="0" y="657225"/>
                </a:lnTo>
                <a:close/>
              </a:path>
            </a:pathLst>
          </a:custGeom>
          <a:solidFill>
            <a:schemeClr val="tx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7205132" y="5419699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Get color</a:t>
            </a:r>
            <a:endParaRPr lang="en-US" dirty="0"/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6600825" y="5783765"/>
            <a:ext cx="618061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8653225" y="5779436"/>
            <a:ext cx="575732" cy="43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9298251" y="5513046"/>
            <a:ext cx="1003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Red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9150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Compositional reasoning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5469" y="1436687"/>
            <a:ext cx="4419600" cy="499797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21733" y="2288118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Look left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201328" y="1751807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Kitten detector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201328" y="3207542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Blue detector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09595" y="3997325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And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582332" y="5274731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Get color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41333" y="1330316"/>
            <a:ext cx="6011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What is the color of the kitten to the left of the blue kitten?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261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065 0.13587 " pathEditMode="relative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46 L 0.2 0.146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0116 L 0.50209 -0.0719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8" y="-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0.68541 0.187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71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66042 -0.2483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21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Compositional reasoning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5469" y="1436687"/>
            <a:ext cx="4419600" cy="499797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21733" y="2288118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Look left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201328" y="1751807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Kitten detector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201328" y="3207542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Blue detector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09595" y="3997325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And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582332" y="5274731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Get color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41333" y="1330316"/>
            <a:ext cx="6011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What is the color of the kitten to the left of the blue kitten?</a:t>
            </a:r>
            <a:endParaRPr lang="en-US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4588936" y="2669911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Kitten detector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4555068" y="4179755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Blue detector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8585199" y="3542576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Look left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6654794" y="3485488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And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10549465" y="3587085"/>
            <a:ext cx="1439334" cy="7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Get color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1" idx="3"/>
            <a:endCxn id="14" idx="1"/>
          </p:cNvCxnSpPr>
          <p:nvPr/>
        </p:nvCxnSpPr>
        <p:spPr>
          <a:xfrm>
            <a:off x="6028270" y="3033978"/>
            <a:ext cx="626524" cy="8155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3"/>
            <a:endCxn id="14" idx="1"/>
          </p:cNvCxnSpPr>
          <p:nvPr/>
        </p:nvCxnSpPr>
        <p:spPr>
          <a:xfrm flipV="1">
            <a:off x="5994402" y="3849555"/>
            <a:ext cx="660392" cy="6942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3"/>
            <a:endCxn id="13" idx="1"/>
          </p:cNvCxnSpPr>
          <p:nvPr/>
        </p:nvCxnSpPr>
        <p:spPr>
          <a:xfrm>
            <a:off x="8094128" y="3849555"/>
            <a:ext cx="491071" cy="570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3" idx="3"/>
            <a:endCxn id="15" idx="1"/>
          </p:cNvCxnSpPr>
          <p:nvPr/>
        </p:nvCxnSpPr>
        <p:spPr>
          <a:xfrm>
            <a:off x="10024533" y="3906643"/>
            <a:ext cx="524932" cy="445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84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Compositional reasoning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we learn a mapping from language to trees?</a:t>
            </a:r>
          </a:p>
          <a:p>
            <a:pPr lvl="1"/>
            <a:r>
              <a:rPr lang="en-US" dirty="0" smtClean="0"/>
              <a:t>Problem: semantic parsing</a:t>
            </a:r>
          </a:p>
          <a:p>
            <a:pPr lvl="1"/>
            <a:r>
              <a:rPr lang="en-US" dirty="0" smtClean="0"/>
              <a:t>Option 1: Syntactic parsing</a:t>
            </a:r>
          </a:p>
          <a:p>
            <a:pPr lvl="1"/>
            <a:r>
              <a:rPr lang="en-US" dirty="0" smtClean="0"/>
              <a:t>Option 2: Use supervision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4578669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333333"/>
                </a:solidFill>
                <a:latin typeface="Asap" charset="0"/>
              </a:rPr>
              <a:t>Neural module </a:t>
            </a:r>
            <a:r>
              <a:rPr lang="en-US" i="1" dirty="0" err="1">
                <a:solidFill>
                  <a:srgbClr val="333333"/>
                </a:solidFill>
                <a:latin typeface="Asap" charset="0"/>
              </a:rPr>
              <a:t>networks.</a:t>
            </a:r>
            <a:r>
              <a:rPr lang="en-US" dirty="0" err="1">
                <a:solidFill>
                  <a:srgbClr val="333333"/>
                </a:solidFill>
                <a:latin typeface="Asap" charset="0"/>
              </a:rPr>
              <a:t>Jacob</a:t>
            </a:r>
            <a:r>
              <a:rPr lang="en-US" dirty="0">
                <a:solidFill>
                  <a:srgbClr val="333333"/>
                </a:solidFill>
                <a:latin typeface="Asap" charset="0"/>
              </a:rPr>
              <a:t> Andreas, Marcus </a:t>
            </a:r>
            <a:r>
              <a:rPr lang="en-US" dirty="0" err="1">
                <a:solidFill>
                  <a:srgbClr val="333333"/>
                </a:solidFill>
                <a:latin typeface="Asap" charset="0"/>
              </a:rPr>
              <a:t>Rohrbach</a:t>
            </a:r>
            <a:r>
              <a:rPr lang="en-US" dirty="0">
                <a:solidFill>
                  <a:srgbClr val="333333"/>
                </a:solidFill>
                <a:latin typeface="Asap" charset="0"/>
              </a:rPr>
              <a:t>, Trevor Darrell and Dan </a:t>
            </a:r>
            <a:r>
              <a:rPr lang="en-US" dirty="0" err="1">
                <a:solidFill>
                  <a:srgbClr val="333333"/>
                </a:solidFill>
                <a:latin typeface="Asap" charset="0"/>
              </a:rPr>
              <a:t>Klein.CVPR</a:t>
            </a:r>
            <a:r>
              <a:rPr lang="en-US" dirty="0">
                <a:solidFill>
                  <a:srgbClr val="333333"/>
                </a:solidFill>
                <a:latin typeface="Asap" charset="0"/>
              </a:rPr>
              <a:t> 2016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" y="4948001"/>
            <a:ext cx="11954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smtClean="0">
                <a:solidFill>
                  <a:srgbClr val="333333"/>
                </a:solidFill>
                <a:latin typeface="Asap" charset="0"/>
              </a:rPr>
              <a:t>Learning to compose neural networks for question </a:t>
            </a:r>
            <a:r>
              <a:rPr lang="en-US" i="1" dirty="0" err="1" smtClean="0">
                <a:solidFill>
                  <a:srgbClr val="333333"/>
                </a:solidFill>
                <a:latin typeface="Asap" charset="0"/>
              </a:rPr>
              <a:t>answering.</a:t>
            </a:r>
            <a:r>
              <a:rPr lang="en-US" dirty="0" err="1" smtClean="0">
                <a:solidFill>
                  <a:srgbClr val="333333"/>
                </a:solidFill>
                <a:latin typeface="Asap" charset="0"/>
              </a:rPr>
              <a:t>Jacob</a:t>
            </a:r>
            <a:r>
              <a:rPr lang="en-US" dirty="0" smtClean="0">
                <a:solidFill>
                  <a:srgbClr val="333333"/>
                </a:solidFill>
                <a:latin typeface="Asap" charset="0"/>
              </a:rPr>
              <a:t> Andreas, Marcus </a:t>
            </a:r>
            <a:r>
              <a:rPr lang="en-US" dirty="0" err="1" smtClean="0">
                <a:solidFill>
                  <a:srgbClr val="333333"/>
                </a:solidFill>
                <a:latin typeface="Asap" charset="0"/>
              </a:rPr>
              <a:t>Rohrbach</a:t>
            </a:r>
            <a:r>
              <a:rPr lang="en-US" dirty="0" smtClean="0">
                <a:solidFill>
                  <a:srgbClr val="333333"/>
                </a:solidFill>
                <a:latin typeface="Asap" charset="0"/>
              </a:rPr>
              <a:t>, Trevor Darrell and Dan </a:t>
            </a:r>
            <a:r>
              <a:rPr lang="en-US" dirty="0" err="1" smtClean="0">
                <a:solidFill>
                  <a:srgbClr val="333333"/>
                </a:solidFill>
                <a:latin typeface="Asap" charset="0"/>
              </a:rPr>
              <a:t>Klein.NAACL</a:t>
            </a:r>
            <a:r>
              <a:rPr lang="en-US" dirty="0" smtClean="0">
                <a:solidFill>
                  <a:srgbClr val="333333"/>
                </a:solidFill>
                <a:latin typeface="Asap" charset="0"/>
              </a:rPr>
              <a:t> 2016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5501999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333333"/>
                </a:solidFill>
                <a:latin typeface="Asap" charset="0"/>
              </a:rPr>
              <a:t>Learning to reason: End-to-end module networks for visual question </a:t>
            </a:r>
            <a:r>
              <a:rPr lang="en-US" i="1" dirty="0" err="1">
                <a:solidFill>
                  <a:srgbClr val="333333"/>
                </a:solidFill>
                <a:latin typeface="Asap" charset="0"/>
              </a:rPr>
              <a:t>answering.</a:t>
            </a:r>
            <a:r>
              <a:rPr lang="en-US" dirty="0" err="1">
                <a:solidFill>
                  <a:srgbClr val="333333"/>
                </a:solidFill>
                <a:latin typeface="Asap" charset="0"/>
              </a:rPr>
              <a:t>Ronghang</a:t>
            </a:r>
            <a:r>
              <a:rPr lang="en-US" dirty="0">
                <a:solidFill>
                  <a:srgbClr val="333333"/>
                </a:solidFill>
                <a:latin typeface="Asap" charset="0"/>
              </a:rPr>
              <a:t> Hu, Jacob Andreas, Marcus </a:t>
            </a:r>
            <a:r>
              <a:rPr lang="en-US" dirty="0" err="1">
                <a:solidFill>
                  <a:srgbClr val="333333"/>
                </a:solidFill>
                <a:latin typeface="Asap" charset="0"/>
              </a:rPr>
              <a:t>Rohrbach</a:t>
            </a:r>
            <a:r>
              <a:rPr lang="en-US" dirty="0">
                <a:solidFill>
                  <a:srgbClr val="333333"/>
                </a:solidFill>
                <a:latin typeface="Asap" charset="0"/>
              </a:rPr>
              <a:t>, Trevor Darrell and Kate </a:t>
            </a:r>
            <a:r>
              <a:rPr lang="en-US" dirty="0" err="1">
                <a:solidFill>
                  <a:srgbClr val="333333"/>
                </a:solidFill>
                <a:latin typeface="Asap" charset="0"/>
              </a:rPr>
              <a:t>Saenko.ICCV</a:t>
            </a:r>
            <a:r>
              <a:rPr lang="en-US" dirty="0">
                <a:solidFill>
                  <a:srgbClr val="333333"/>
                </a:solidFill>
                <a:latin typeface="Asap" charset="0"/>
              </a:rPr>
              <a:t> 2017 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2" y="5980837"/>
            <a:ext cx="11954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Helvetica" charset="0"/>
              </a:rPr>
              <a:t>Inferring and Executing Programs for Visual Reasoning 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>
                <a:solidFill>
                  <a:srgbClr val="000000"/>
                </a:solidFill>
                <a:latin typeface="Helvetica" charset="0"/>
              </a:rPr>
              <a:t>Justin Johnson, Bharath Hariharan, Laurens van der </a:t>
            </a:r>
            <a:r>
              <a:rPr lang="en-US" sz="1600" dirty="0" err="1">
                <a:solidFill>
                  <a:srgbClr val="000000"/>
                </a:solidFill>
                <a:latin typeface="Helvetica" charset="0"/>
              </a:rPr>
              <a:t>Maaten</a:t>
            </a:r>
            <a:r>
              <a:rPr lang="en-US" sz="1600" dirty="0">
                <a:solidFill>
                  <a:srgbClr val="000000"/>
                </a:solidFill>
                <a:latin typeface="Helvetica" charset="0"/>
              </a:rPr>
              <a:t>, Judy Hoffman, Li </a:t>
            </a:r>
            <a:r>
              <a:rPr lang="en-US" sz="1600" dirty="0" err="1">
                <a:solidFill>
                  <a:srgbClr val="000000"/>
                </a:solidFill>
                <a:latin typeface="Helvetica" charset="0"/>
              </a:rPr>
              <a:t>Fei-Fei</a:t>
            </a:r>
            <a:r>
              <a:rPr lang="en-US" sz="1600" dirty="0">
                <a:solidFill>
                  <a:srgbClr val="000000"/>
                </a:solidFill>
                <a:latin typeface="Helvetica" charset="0"/>
              </a:rPr>
              <a:t>, C. Lawrence </a:t>
            </a:r>
            <a:r>
              <a:rPr lang="en-US" sz="1600" dirty="0" err="1">
                <a:solidFill>
                  <a:srgbClr val="000000"/>
                </a:solidFill>
                <a:latin typeface="Helvetica" charset="0"/>
              </a:rPr>
              <a:t>Zitnick</a:t>
            </a:r>
            <a:r>
              <a:rPr lang="en-US" sz="1600" dirty="0">
                <a:solidFill>
                  <a:srgbClr val="000000"/>
                </a:solidFill>
                <a:latin typeface="Helvetica" charset="0"/>
              </a:rPr>
              <a:t>, Ross </a:t>
            </a:r>
            <a:r>
              <a:rPr lang="en-US" sz="1600" dirty="0" err="1" smtClean="0">
                <a:solidFill>
                  <a:srgbClr val="000000"/>
                </a:solidFill>
                <a:latin typeface="Helvetica" charset="0"/>
              </a:rPr>
              <a:t>Girshick</a:t>
            </a:r>
            <a:r>
              <a:rPr lang="en-US" sz="1600" dirty="0" smtClean="0"/>
              <a:t>. </a:t>
            </a:r>
            <a:r>
              <a:rPr lang="en-US" sz="1600" i="1" dirty="0" smtClean="0">
                <a:solidFill>
                  <a:srgbClr val="000000"/>
                </a:solidFill>
                <a:latin typeface="Helvetica" charset="0"/>
              </a:rPr>
              <a:t>ICCV</a:t>
            </a:r>
            <a:r>
              <a:rPr lang="en-US" sz="1600" dirty="0">
                <a:solidFill>
                  <a:srgbClr val="000000"/>
                </a:solidFill>
                <a:latin typeface="Helvetica" charset="0"/>
              </a:rPr>
              <a:t>, 2017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72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Compositional reasoning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68" y="1383865"/>
            <a:ext cx="7939282" cy="547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7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 with VQA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Dataset biases allow cheating</a:t>
            </a:r>
          </a:p>
          <a:p>
            <a:pPr lvl="1"/>
            <a:r>
              <a:rPr lang="en-US" dirty="0" smtClean="0"/>
              <a:t>Only-question Bag-of-Words: 53.7% (vs ~65% for state-of-the-art)</a:t>
            </a:r>
          </a:p>
          <a:p>
            <a:pPr lvl="1"/>
            <a:endParaRPr lang="en-US" dirty="0"/>
          </a:p>
          <a:p>
            <a:r>
              <a:rPr lang="en-US" dirty="0" smtClean="0"/>
              <a:t>Require common sense to answer</a:t>
            </a:r>
          </a:p>
          <a:p>
            <a:pPr lvl="1"/>
            <a:r>
              <a:rPr lang="en-US" dirty="0" smtClean="0"/>
              <a:t>“What is the moustache made of?”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Hard to diagnose error</a:t>
            </a:r>
          </a:p>
          <a:p>
            <a:pPr lvl="1"/>
            <a:r>
              <a:rPr lang="en-US" dirty="0" smtClean="0"/>
              <a:t>Is the problem understanding the question?</a:t>
            </a:r>
          </a:p>
          <a:p>
            <a:pPr lvl="1"/>
            <a:r>
              <a:rPr lang="en-US" dirty="0" smtClean="0"/>
              <a:t>Or understanding the image?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22"/>
          <a:stretch/>
        </p:blipFill>
        <p:spPr>
          <a:xfrm>
            <a:off x="7512214" y="2700682"/>
            <a:ext cx="3841586" cy="293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0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Reducing supervision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9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phases of supervision</a:t>
            </a:r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2085912" y="2338939"/>
            <a:ext cx="7953438" cy="2546381"/>
            <a:chOff x="154827" y="516128"/>
            <a:chExt cx="12598256" cy="3501631"/>
          </a:xfrm>
        </p:grpSpPr>
        <p:sp>
          <p:nvSpPr>
            <p:cNvPr id="7" name="Parallelogram 6"/>
            <p:cNvSpPr/>
            <p:nvPr/>
          </p:nvSpPr>
          <p:spPr>
            <a:xfrm flipV="1">
              <a:off x="3837300" y="1945308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Parallelogram 7"/>
            <p:cNvSpPr/>
            <p:nvPr/>
          </p:nvSpPr>
          <p:spPr>
            <a:xfrm flipV="1">
              <a:off x="3837300" y="1866851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Parallelogram 8"/>
            <p:cNvSpPr/>
            <p:nvPr/>
          </p:nvSpPr>
          <p:spPr>
            <a:xfrm flipV="1">
              <a:off x="3837300" y="1788394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Parallelogram 9"/>
            <p:cNvSpPr/>
            <p:nvPr/>
          </p:nvSpPr>
          <p:spPr>
            <a:xfrm flipV="1">
              <a:off x="3837300" y="1709937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Parallelogram 10"/>
            <p:cNvSpPr/>
            <p:nvPr/>
          </p:nvSpPr>
          <p:spPr>
            <a:xfrm flipV="1">
              <a:off x="3837300" y="1631480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Parallelogram 11"/>
            <p:cNvSpPr/>
            <p:nvPr/>
          </p:nvSpPr>
          <p:spPr>
            <a:xfrm flipV="1">
              <a:off x="3837300" y="1553023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Parallelogram 12"/>
            <p:cNvSpPr/>
            <p:nvPr/>
          </p:nvSpPr>
          <p:spPr>
            <a:xfrm flipV="1">
              <a:off x="3837300" y="1474566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Parallelogram 13"/>
            <p:cNvSpPr/>
            <p:nvPr/>
          </p:nvSpPr>
          <p:spPr>
            <a:xfrm flipV="1">
              <a:off x="1831421" y="1948312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Parallelogram 14"/>
            <p:cNvSpPr/>
            <p:nvPr/>
          </p:nvSpPr>
          <p:spPr>
            <a:xfrm flipV="1">
              <a:off x="1831421" y="1869855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Parallelogram 15"/>
            <p:cNvSpPr/>
            <p:nvPr/>
          </p:nvSpPr>
          <p:spPr>
            <a:xfrm flipV="1">
              <a:off x="1831421" y="1791398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Parallelogram 16"/>
            <p:cNvSpPr/>
            <p:nvPr/>
          </p:nvSpPr>
          <p:spPr>
            <a:xfrm flipV="1">
              <a:off x="1831421" y="1712941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Parallelogram 17"/>
            <p:cNvSpPr/>
            <p:nvPr/>
          </p:nvSpPr>
          <p:spPr>
            <a:xfrm flipV="1">
              <a:off x="1831421" y="1634484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Parallelogram 18"/>
            <p:cNvSpPr/>
            <p:nvPr/>
          </p:nvSpPr>
          <p:spPr>
            <a:xfrm flipV="1">
              <a:off x="1831421" y="1556027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/>
          </p:nvSpPr>
          <p:spPr>
            <a:xfrm flipV="1">
              <a:off x="1831421" y="1477570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Parallelogram 20"/>
            <p:cNvSpPr/>
            <p:nvPr/>
          </p:nvSpPr>
          <p:spPr>
            <a:xfrm flipV="1">
              <a:off x="199072" y="1945308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Parallelogram 21"/>
            <p:cNvSpPr/>
            <p:nvPr/>
          </p:nvSpPr>
          <p:spPr>
            <a:xfrm flipV="1">
              <a:off x="199072" y="1866851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Parallelogram 22"/>
            <p:cNvSpPr/>
            <p:nvPr/>
          </p:nvSpPr>
          <p:spPr>
            <a:xfrm flipV="1">
              <a:off x="199072" y="1788394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Parallelogram 23"/>
            <p:cNvSpPr/>
            <p:nvPr/>
          </p:nvSpPr>
          <p:spPr>
            <a:xfrm flipV="1">
              <a:off x="199072" y="1709937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Parallelogram 24"/>
            <p:cNvSpPr/>
            <p:nvPr/>
          </p:nvSpPr>
          <p:spPr>
            <a:xfrm flipV="1">
              <a:off x="199072" y="1631480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Parallelogram 25"/>
            <p:cNvSpPr/>
            <p:nvPr/>
          </p:nvSpPr>
          <p:spPr>
            <a:xfrm flipV="1">
              <a:off x="199072" y="1553023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Parallelogram 26"/>
            <p:cNvSpPr/>
            <p:nvPr/>
          </p:nvSpPr>
          <p:spPr>
            <a:xfrm flipV="1">
              <a:off x="199072" y="1474566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341283" y="1594976"/>
              <a:ext cx="91440" cy="9553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54827" y="3222306"/>
              <a:ext cx="2961564" cy="69603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glow rad="228600">
                <a:schemeClr val="accent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Representation learning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037188" y="3199985"/>
              <a:ext cx="2310543" cy="69603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glow rad="203200">
                <a:schemeClr val="accent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 err="1" smtClean="0">
                  <a:solidFill>
                    <a:schemeClr val="tx1"/>
                  </a:solidFill>
                </a:rPr>
                <a:t>Finetuning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1" name="Trapezoid 30"/>
            <p:cNvSpPr/>
            <p:nvPr/>
          </p:nvSpPr>
          <p:spPr>
            <a:xfrm rot="5400000">
              <a:off x="4027219" y="2813799"/>
              <a:ext cx="993648" cy="1414272"/>
            </a:xfrm>
            <a:prstGeom prst="trapezoi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algn="r"/>
              <a:endParaRPr lang="en-US" sz="1200" dirty="0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1067293" y="3192821"/>
              <a:ext cx="1685790" cy="69603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Evaluation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812082" y="3317203"/>
              <a:ext cx="1390055" cy="42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Model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545" y="1110084"/>
              <a:ext cx="1297539" cy="1028390"/>
            </a:xfrm>
            <a:prstGeom prst="rect">
              <a:avLst/>
            </a:prstGeom>
            <a:scene3d>
              <a:camera prst="orthographicFront">
                <a:rot lat="3000000" lon="2400000" rev="1980000"/>
              </a:camera>
              <a:lightRig rig="threePt" dir="t"/>
            </a:scene3d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55406" y="1114825"/>
              <a:ext cx="1330673" cy="1007036"/>
            </a:xfrm>
            <a:prstGeom prst="rect">
              <a:avLst/>
            </a:prstGeom>
            <a:scene3d>
              <a:camera prst="orthographicFront">
                <a:rot lat="3000000" lon="2400000" rev="1980000"/>
              </a:camera>
              <a:lightRig rig="threePt" dir="t"/>
            </a:scene3d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36366" y="1099962"/>
              <a:ext cx="1378966" cy="1048634"/>
            </a:xfrm>
            <a:prstGeom prst="rect">
              <a:avLst/>
            </a:prstGeom>
            <a:effectLst/>
            <a:scene3d>
              <a:camera prst="orthographicFront">
                <a:rot lat="3000000" lon="2400000" rev="1980000"/>
              </a:camera>
              <a:lightRig rig="threePt" dir="t"/>
            </a:scene3d>
          </p:spPr>
        </p:pic>
        <p:sp>
          <p:nvSpPr>
            <p:cNvPr id="41" name="TextBox 40"/>
            <p:cNvSpPr txBox="1"/>
            <p:nvPr/>
          </p:nvSpPr>
          <p:spPr>
            <a:xfrm>
              <a:off x="608461" y="539369"/>
              <a:ext cx="4014761" cy="42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Base task (ImageNet)</a:t>
              </a:r>
              <a:endParaRPr lang="en-US" sz="1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148932" y="516128"/>
              <a:ext cx="3497370" cy="42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New task</a:t>
              </a:r>
              <a:endParaRPr lang="en-US" sz="1400" dirty="0"/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H="1">
              <a:off x="966209" y="2547233"/>
              <a:ext cx="12209" cy="570135"/>
            </a:xfrm>
            <a:prstGeom prst="straightConnector1">
              <a:avLst/>
            </a:prstGeom>
            <a:ln w="53975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3492433" y="1594976"/>
              <a:ext cx="91440" cy="9553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643583" y="1594976"/>
              <a:ext cx="91440" cy="9553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3167357" y="3540044"/>
              <a:ext cx="598584" cy="0"/>
            </a:xfrm>
            <a:prstGeom prst="straightConnector1">
              <a:avLst/>
            </a:prstGeom>
            <a:ln w="53975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H="1">
              <a:off x="7897618" y="2138646"/>
              <a:ext cx="1" cy="1005588"/>
            </a:xfrm>
            <a:prstGeom prst="straightConnector1">
              <a:avLst/>
            </a:prstGeom>
            <a:ln w="53975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5282145" y="3537748"/>
              <a:ext cx="704077" cy="0"/>
            </a:xfrm>
            <a:prstGeom prst="straightConnector1">
              <a:avLst/>
            </a:prstGeom>
            <a:ln w="53975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8398697" y="3537748"/>
              <a:ext cx="704077" cy="0"/>
            </a:xfrm>
            <a:prstGeom prst="straightConnector1">
              <a:avLst/>
            </a:prstGeom>
            <a:ln w="53975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10416086" y="3537748"/>
              <a:ext cx="600240" cy="0"/>
            </a:xfrm>
            <a:prstGeom prst="straightConnector1">
              <a:avLst/>
            </a:prstGeom>
            <a:ln w="53975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Picture 58" descr="2008_003461_cl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807" y="2606932"/>
            <a:ext cx="1156453" cy="787782"/>
          </a:xfrm>
          <a:prstGeom prst="rect">
            <a:avLst/>
          </a:prstGeom>
        </p:spPr>
      </p:pic>
      <p:sp>
        <p:nvSpPr>
          <p:cNvPr id="63" name="Trapezoid 62"/>
          <p:cNvSpPr/>
          <p:nvPr/>
        </p:nvSpPr>
        <p:spPr>
          <a:xfrm rot="5400000">
            <a:off x="7842239" y="4077607"/>
            <a:ext cx="722579" cy="892848"/>
          </a:xfrm>
          <a:prstGeom prst="trapezoi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r"/>
            <a:endParaRPr lang="en-US" sz="1200" dirty="0"/>
          </a:p>
        </p:txBody>
      </p:sp>
      <p:sp>
        <p:nvSpPr>
          <p:cNvPr id="64" name="TextBox 63"/>
          <p:cNvSpPr txBox="1"/>
          <p:nvPr/>
        </p:nvSpPr>
        <p:spPr>
          <a:xfrm>
            <a:off x="7664175" y="4230557"/>
            <a:ext cx="87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/>
              <a:t>New</a:t>
            </a:r>
          </a:p>
          <a:p>
            <a:pPr algn="ctr"/>
            <a:r>
              <a:rPr lang="en-US" sz="1400" dirty="0" smtClean="0"/>
              <a:t>Model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838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2967789" y="465221"/>
            <a:ext cx="0" cy="51976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967789" y="5662863"/>
            <a:ext cx="648101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08885" y="5662863"/>
            <a:ext cx="3866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Richness of output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834190" y="2802431"/>
            <a:ext cx="3481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Cost of Annotation</a:t>
            </a:r>
          </a:p>
        </p:txBody>
      </p:sp>
      <p:sp>
        <p:nvSpPr>
          <p:cNvPr id="13" name="Oval 12"/>
          <p:cNvSpPr/>
          <p:nvPr/>
        </p:nvSpPr>
        <p:spPr>
          <a:xfrm>
            <a:off x="3000800" y="4746920"/>
            <a:ext cx="2021305" cy="8823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Image Classification</a:t>
            </a:r>
          </a:p>
        </p:txBody>
      </p:sp>
      <p:sp>
        <p:nvSpPr>
          <p:cNvPr id="14" name="Oval 13"/>
          <p:cNvSpPr/>
          <p:nvPr/>
        </p:nvSpPr>
        <p:spPr>
          <a:xfrm>
            <a:off x="5334002" y="3333082"/>
            <a:ext cx="2021305" cy="88231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Object Detection</a:t>
            </a:r>
          </a:p>
        </p:txBody>
      </p:sp>
      <p:sp>
        <p:nvSpPr>
          <p:cNvPr id="15" name="Oval 14"/>
          <p:cNvSpPr/>
          <p:nvPr/>
        </p:nvSpPr>
        <p:spPr>
          <a:xfrm>
            <a:off x="6665497" y="1646051"/>
            <a:ext cx="2109535" cy="8823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Instance Segmentation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7955883" y="465221"/>
            <a:ext cx="2109535" cy="88231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VQA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3056948" y="3118642"/>
            <a:ext cx="2021305" cy="9347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Image Classification more classes</a:t>
            </a:r>
          </a:p>
        </p:txBody>
      </p:sp>
    </p:spTree>
    <p:extLst>
      <p:ext uri="{BB962C8B-B14F-4D97-AF65-F5344CB8AC3E}">
        <p14:creationId xmlns:p14="http://schemas.microsoft.com/office/powerpoint/2010/main" val="31077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89000"/>
            <a:ext cx="7620000" cy="5080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088297" y="1391478"/>
            <a:ext cx="3419061" cy="4552122"/>
            <a:chOff x="2564296" y="1391478"/>
            <a:chExt cx="3419061" cy="4552122"/>
          </a:xfrm>
        </p:grpSpPr>
        <p:sp>
          <p:nvSpPr>
            <p:cNvPr id="4" name="Freeform 3"/>
            <p:cNvSpPr/>
            <p:nvPr/>
          </p:nvSpPr>
          <p:spPr>
            <a:xfrm>
              <a:off x="2564296" y="1391478"/>
              <a:ext cx="2464904" cy="4552122"/>
            </a:xfrm>
            <a:custGeom>
              <a:avLst/>
              <a:gdLst>
                <a:gd name="connsiteX0" fmla="*/ 974034 w 2464904"/>
                <a:gd name="connsiteY0" fmla="*/ 218661 h 4552122"/>
                <a:gd name="connsiteX1" fmla="*/ 536713 w 2464904"/>
                <a:gd name="connsiteY1" fmla="*/ 278296 h 4552122"/>
                <a:gd name="connsiteX2" fmla="*/ 178904 w 2464904"/>
                <a:gd name="connsiteY2" fmla="*/ 19879 h 4552122"/>
                <a:gd name="connsiteX3" fmla="*/ 178904 w 2464904"/>
                <a:gd name="connsiteY3" fmla="*/ 19879 h 4552122"/>
                <a:gd name="connsiteX4" fmla="*/ 0 w 2464904"/>
                <a:gd name="connsiteY4" fmla="*/ 79513 h 4552122"/>
                <a:gd name="connsiteX5" fmla="*/ 198782 w 2464904"/>
                <a:gd name="connsiteY5" fmla="*/ 437322 h 4552122"/>
                <a:gd name="connsiteX6" fmla="*/ 99391 w 2464904"/>
                <a:gd name="connsiteY6" fmla="*/ 874644 h 4552122"/>
                <a:gd name="connsiteX7" fmla="*/ 258417 w 2464904"/>
                <a:gd name="connsiteY7" fmla="*/ 1232452 h 4552122"/>
                <a:gd name="connsiteX8" fmla="*/ 258417 w 2464904"/>
                <a:gd name="connsiteY8" fmla="*/ 1232452 h 4552122"/>
                <a:gd name="connsiteX9" fmla="*/ 258417 w 2464904"/>
                <a:gd name="connsiteY9" fmla="*/ 1232452 h 4552122"/>
                <a:gd name="connsiteX10" fmla="*/ 258417 w 2464904"/>
                <a:gd name="connsiteY10" fmla="*/ 1451113 h 4552122"/>
                <a:gd name="connsiteX11" fmla="*/ 377687 w 2464904"/>
                <a:gd name="connsiteY11" fmla="*/ 1590261 h 4552122"/>
                <a:gd name="connsiteX12" fmla="*/ 377687 w 2464904"/>
                <a:gd name="connsiteY12" fmla="*/ 1769165 h 4552122"/>
                <a:gd name="connsiteX13" fmla="*/ 377687 w 2464904"/>
                <a:gd name="connsiteY13" fmla="*/ 1769165 h 4552122"/>
                <a:gd name="connsiteX14" fmla="*/ 695739 w 2464904"/>
                <a:gd name="connsiteY14" fmla="*/ 1868557 h 4552122"/>
                <a:gd name="connsiteX15" fmla="*/ 815008 w 2464904"/>
                <a:gd name="connsiteY15" fmla="*/ 2464905 h 4552122"/>
                <a:gd name="connsiteX16" fmla="*/ 1033669 w 2464904"/>
                <a:gd name="connsiteY16" fmla="*/ 3538331 h 4552122"/>
                <a:gd name="connsiteX17" fmla="*/ 1133061 w 2464904"/>
                <a:gd name="connsiteY17" fmla="*/ 4154557 h 4552122"/>
                <a:gd name="connsiteX18" fmla="*/ 1292087 w 2464904"/>
                <a:gd name="connsiteY18" fmla="*/ 4472609 h 4552122"/>
                <a:gd name="connsiteX19" fmla="*/ 2007704 w 2464904"/>
                <a:gd name="connsiteY19" fmla="*/ 4552122 h 4552122"/>
                <a:gd name="connsiteX20" fmla="*/ 2266121 w 2464904"/>
                <a:gd name="connsiteY20" fmla="*/ 2961861 h 4552122"/>
                <a:gd name="connsiteX21" fmla="*/ 2266121 w 2464904"/>
                <a:gd name="connsiteY21" fmla="*/ 2544418 h 4552122"/>
                <a:gd name="connsiteX22" fmla="*/ 2464904 w 2464904"/>
                <a:gd name="connsiteY22" fmla="*/ 2067339 h 4552122"/>
                <a:gd name="connsiteX23" fmla="*/ 2464904 w 2464904"/>
                <a:gd name="connsiteY23" fmla="*/ 1292087 h 4552122"/>
                <a:gd name="connsiteX24" fmla="*/ 2385391 w 2464904"/>
                <a:gd name="connsiteY24" fmla="*/ 576470 h 4552122"/>
                <a:gd name="connsiteX25" fmla="*/ 1967947 w 2464904"/>
                <a:gd name="connsiteY25" fmla="*/ 715618 h 4552122"/>
                <a:gd name="connsiteX26" fmla="*/ 1470991 w 2464904"/>
                <a:gd name="connsiteY26" fmla="*/ 556592 h 4552122"/>
                <a:gd name="connsiteX27" fmla="*/ 1510747 w 2464904"/>
                <a:gd name="connsiteY27" fmla="*/ 198783 h 4552122"/>
                <a:gd name="connsiteX28" fmla="*/ 1331843 w 2464904"/>
                <a:gd name="connsiteY28" fmla="*/ 0 h 4552122"/>
                <a:gd name="connsiteX29" fmla="*/ 1073426 w 2464904"/>
                <a:gd name="connsiteY29" fmla="*/ 59635 h 4552122"/>
                <a:gd name="connsiteX30" fmla="*/ 974034 w 2464904"/>
                <a:gd name="connsiteY30" fmla="*/ 218661 h 455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64904" h="4552122">
                  <a:moveTo>
                    <a:pt x="974034" y="218661"/>
                  </a:moveTo>
                  <a:lnTo>
                    <a:pt x="536713" y="278296"/>
                  </a:lnTo>
                  <a:lnTo>
                    <a:pt x="178904" y="19879"/>
                  </a:lnTo>
                  <a:lnTo>
                    <a:pt x="178904" y="19879"/>
                  </a:lnTo>
                  <a:lnTo>
                    <a:pt x="0" y="79513"/>
                  </a:lnTo>
                  <a:lnTo>
                    <a:pt x="198782" y="437322"/>
                  </a:lnTo>
                  <a:lnTo>
                    <a:pt x="99391" y="874644"/>
                  </a:lnTo>
                  <a:lnTo>
                    <a:pt x="258417" y="1232452"/>
                  </a:lnTo>
                  <a:lnTo>
                    <a:pt x="258417" y="1232452"/>
                  </a:lnTo>
                  <a:lnTo>
                    <a:pt x="258417" y="1232452"/>
                  </a:lnTo>
                  <a:lnTo>
                    <a:pt x="258417" y="1451113"/>
                  </a:lnTo>
                  <a:lnTo>
                    <a:pt x="377687" y="1590261"/>
                  </a:lnTo>
                  <a:lnTo>
                    <a:pt x="377687" y="1769165"/>
                  </a:lnTo>
                  <a:lnTo>
                    <a:pt x="377687" y="1769165"/>
                  </a:lnTo>
                  <a:lnTo>
                    <a:pt x="695739" y="1868557"/>
                  </a:lnTo>
                  <a:lnTo>
                    <a:pt x="815008" y="2464905"/>
                  </a:lnTo>
                  <a:lnTo>
                    <a:pt x="1033669" y="3538331"/>
                  </a:lnTo>
                  <a:lnTo>
                    <a:pt x="1133061" y="4154557"/>
                  </a:lnTo>
                  <a:lnTo>
                    <a:pt x="1292087" y="4472609"/>
                  </a:lnTo>
                  <a:lnTo>
                    <a:pt x="2007704" y="4552122"/>
                  </a:lnTo>
                  <a:lnTo>
                    <a:pt x="2266121" y="2961861"/>
                  </a:lnTo>
                  <a:lnTo>
                    <a:pt x="2266121" y="2544418"/>
                  </a:lnTo>
                  <a:lnTo>
                    <a:pt x="2464904" y="2067339"/>
                  </a:lnTo>
                  <a:lnTo>
                    <a:pt x="2464904" y="1292087"/>
                  </a:lnTo>
                  <a:lnTo>
                    <a:pt x="2385391" y="576470"/>
                  </a:lnTo>
                  <a:lnTo>
                    <a:pt x="1967947" y="715618"/>
                  </a:lnTo>
                  <a:lnTo>
                    <a:pt x="1470991" y="556592"/>
                  </a:lnTo>
                  <a:lnTo>
                    <a:pt x="1510747" y="198783"/>
                  </a:lnTo>
                  <a:lnTo>
                    <a:pt x="1331843" y="0"/>
                  </a:lnTo>
                  <a:lnTo>
                    <a:pt x="1073426" y="59635"/>
                  </a:lnTo>
                  <a:lnTo>
                    <a:pt x="974034" y="218661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5108713" y="1967948"/>
              <a:ext cx="874644" cy="3916017"/>
            </a:xfrm>
            <a:custGeom>
              <a:avLst/>
              <a:gdLst>
                <a:gd name="connsiteX0" fmla="*/ 119270 w 874644"/>
                <a:gd name="connsiteY0" fmla="*/ 59635 h 3916017"/>
                <a:gd name="connsiteX1" fmla="*/ 119270 w 874644"/>
                <a:gd name="connsiteY1" fmla="*/ 437322 h 3916017"/>
                <a:gd name="connsiteX2" fmla="*/ 258417 w 874644"/>
                <a:gd name="connsiteY2" fmla="*/ 815009 h 3916017"/>
                <a:gd name="connsiteX3" fmla="*/ 139148 w 874644"/>
                <a:gd name="connsiteY3" fmla="*/ 1630017 h 3916017"/>
                <a:gd name="connsiteX4" fmla="*/ 119270 w 874644"/>
                <a:gd name="connsiteY4" fmla="*/ 2206487 h 3916017"/>
                <a:gd name="connsiteX5" fmla="*/ 0 w 874644"/>
                <a:gd name="connsiteY5" fmla="*/ 3916017 h 3916017"/>
                <a:gd name="connsiteX6" fmla="*/ 278296 w 874644"/>
                <a:gd name="connsiteY6" fmla="*/ 3876261 h 3916017"/>
                <a:gd name="connsiteX7" fmla="*/ 377687 w 874644"/>
                <a:gd name="connsiteY7" fmla="*/ 2961861 h 3916017"/>
                <a:gd name="connsiteX8" fmla="*/ 377687 w 874644"/>
                <a:gd name="connsiteY8" fmla="*/ 2961861 h 3916017"/>
                <a:gd name="connsiteX9" fmla="*/ 576470 w 874644"/>
                <a:gd name="connsiteY9" fmla="*/ 3419061 h 3916017"/>
                <a:gd name="connsiteX10" fmla="*/ 576470 w 874644"/>
                <a:gd name="connsiteY10" fmla="*/ 3419061 h 3916017"/>
                <a:gd name="connsiteX11" fmla="*/ 616226 w 874644"/>
                <a:gd name="connsiteY11" fmla="*/ 2007704 h 3916017"/>
                <a:gd name="connsiteX12" fmla="*/ 874644 w 874644"/>
                <a:gd name="connsiteY12" fmla="*/ 934278 h 3916017"/>
                <a:gd name="connsiteX13" fmla="*/ 516835 w 874644"/>
                <a:gd name="connsiteY13" fmla="*/ 139148 h 3916017"/>
                <a:gd name="connsiteX14" fmla="*/ 79513 w 874644"/>
                <a:gd name="connsiteY14" fmla="*/ 0 h 3916017"/>
                <a:gd name="connsiteX15" fmla="*/ 119270 w 874644"/>
                <a:gd name="connsiteY15" fmla="*/ 59635 h 391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4644" h="3916017">
                  <a:moveTo>
                    <a:pt x="119270" y="59635"/>
                  </a:moveTo>
                  <a:lnTo>
                    <a:pt x="119270" y="437322"/>
                  </a:lnTo>
                  <a:lnTo>
                    <a:pt x="258417" y="815009"/>
                  </a:lnTo>
                  <a:lnTo>
                    <a:pt x="139148" y="1630017"/>
                  </a:lnTo>
                  <a:lnTo>
                    <a:pt x="119270" y="2206487"/>
                  </a:lnTo>
                  <a:lnTo>
                    <a:pt x="0" y="3916017"/>
                  </a:lnTo>
                  <a:lnTo>
                    <a:pt x="278296" y="3876261"/>
                  </a:lnTo>
                  <a:lnTo>
                    <a:pt x="377687" y="2961861"/>
                  </a:lnTo>
                  <a:lnTo>
                    <a:pt x="377687" y="2961861"/>
                  </a:lnTo>
                  <a:lnTo>
                    <a:pt x="576470" y="3419061"/>
                  </a:lnTo>
                  <a:lnTo>
                    <a:pt x="576470" y="3419061"/>
                  </a:lnTo>
                  <a:lnTo>
                    <a:pt x="616226" y="2007704"/>
                  </a:lnTo>
                  <a:lnTo>
                    <a:pt x="874644" y="934278"/>
                  </a:lnTo>
                  <a:lnTo>
                    <a:pt x="516835" y="139148"/>
                  </a:lnTo>
                  <a:lnTo>
                    <a:pt x="79513" y="0"/>
                  </a:lnTo>
                  <a:lnTo>
                    <a:pt x="119270" y="59635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61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phases of supervision</a:t>
            </a:r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2085912" y="2338939"/>
            <a:ext cx="7953438" cy="2546381"/>
            <a:chOff x="154827" y="516128"/>
            <a:chExt cx="12598256" cy="3501631"/>
          </a:xfrm>
        </p:grpSpPr>
        <p:sp>
          <p:nvSpPr>
            <p:cNvPr id="7" name="Parallelogram 6"/>
            <p:cNvSpPr/>
            <p:nvPr/>
          </p:nvSpPr>
          <p:spPr>
            <a:xfrm flipV="1">
              <a:off x="3837300" y="1945308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Parallelogram 7"/>
            <p:cNvSpPr/>
            <p:nvPr/>
          </p:nvSpPr>
          <p:spPr>
            <a:xfrm flipV="1">
              <a:off x="3837300" y="1866851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Parallelogram 8"/>
            <p:cNvSpPr/>
            <p:nvPr/>
          </p:nvSpPr>
          <p:spPr>
            <a:xfrm flipV="1">
              <a:off x="3837300" y="1788394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Parallelogram 9"/>
            <p:cNvSpPr/>
            <p:nvPr/>
          </p:nvSpPr>
          <p:spPr>
            <a:xfrm flipV="1">
              <a:off x="3837300" y="1709937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Parallelogram 10"/>
            <p:cNvSpPr/>
            <p:nvPr/>
          </p:nvSpPr>
          <p:spPr>
            <a:xfrm flipV="1">
              <a:off x="3837300" y="1631480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Parallelogram 11"/>
            <p:cNvSpPr/>
            <p:nvPr/>
          </p:nvSpPr>
          <p:spPr>
            <a:xfrm flipV="1">
              <a:off x="3837300" y="1553023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Parallelogram 12"/>
            <p:cNvSpPr/>
            <p:nvPr/>
          </p:nvSpPr>
          <p:spPr>
            <a:xfrm flipV="1">
              <a:off x="3837300" y="1474566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Parallelogram 13"/>
            <p:cNvSpPr/>
            <p:nvPr/>
          </p:nvSpPr>
          <p:spPr>
            <a:xfrm flipV="1">
              <a:off x="1831421" y="1948312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Parallelogram 14"/>
            <p:cNvSpPr/>
            <p:nvPr/>
          </p:nvSpPr>
          <p:spPr>
            <a:xfrm flipV="1">
              <a:off x="1831421" y="1869855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Parallelogram 15"/>
            <p:cNvSpPr/>
            <p:nvPr/>
          </p:nvSpPr>
          <p:spPr>
            <a:xfrm flipV="1">
              <a:off x="1831421" y="1791398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Parallelogram 16"/>
            <p:cNvSpPr/>
            <p:nvPr/>
          </p:nvSpPr>
          <p:spPr>
            <a:xfrm flipV="1">
              <a:off x="1831421" y="1712941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Parallelogram 17"/>
            <p:cNvSpPr/>
            <p:nvPr/>
          </p:nvSpPr>
          <p:spPr>
            <a:xfrm flipV="1">
              <a:off x="1831421" y="1634484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Parallelogram 18"/>
            <p:cNvSpPr/>
            <p:nvPr/>
          </p:nvSpPr>
          <p:spPr>
            <a:xfrm flipV="1">
              <a:off x="1831421" y="1556027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/>
          </p:nvSpPr>
          <p:spPr>
            <a:xfrm flipV="1">
              <a:off x="1831421" y="1477570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Parallelogram 20"/>
            <p:cNvSpPr/>
            <p:nvPr/>
          </p:nvSpPr>
          <p:spPr>
            <a:xfrm flipV="1">
              <a:off x="199072" y="1945308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Parallelogram 21"/>
            <p:cNvSpPr/>
            <p:nvPr/>
          </p:nvSpPr>
          <p:spPr>
            <a:xfrm flipV="1">
              <a:off x="199072" y="1866851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Parallelogram 22"/>
            <p:cNvSpPr/>
            <p:nvPr/>
          </p:nvSpPr>
          <p:spPr>
            <a:xfrm flipV="1">
              <a:off x="199072" y="1788394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Parallelogram 23"/>
            <p:cNvSpPr/>
            <p:nvPr/>
          </p:nvSpPr>
          <p:spPr>
            <a:xfrm flipV="1">
              <a:off x="199072" y="1709937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Parallelogram 24"/>
            <p:cNvSpPr/>
            <p:nvPr/>
          </p:nvSpPr>
          <p:spPr>
            <a:xfrm flipV="1">
              <a:off x="199072" y="1631480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Parallelogram 25"/>
            <p:cNvSpPr/>
            <p:nvPr/>
          </p:nvSpPr>
          <p:spPr>
            <a:xfrm flipV="1">
              <a:off x="199072" y="1553023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Parallelogram 26"/>
            <p:cNvSpPr/>
            <p:nvPr/>
          </p:nvSpPr>
          <p:spPr>
            <a:xfrm flipV="1">
              <a:off x="199072" y="1474566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341283" y="1594976"/>
              <a:ext cx="91440" cy="9553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54827" y="3222306"/>
              <a:ext cx="2961564" cy="69603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glow rad="228600">
                <a:schemeClr val="accent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Representation learning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037188" y="3199985"/>
              <a:ext cx="2310543" cy="69603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 err="1" smtClean="0">
                  <a:solidFill>
                    <a:schemeClr val="tx1"/>
                  </a:solidFill>
                </a:rPr>
                <a:t>Finetuning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1" name="Trapezoid 30"/>
            <p:cNvSpPr/>
            <p:nvPr/>
          </p:nvSpPr>
          <p:spPr>
            <a:xfrm rot="5400000">
              <a:off x="4027219" y="2813799"/>
              <a:ext cx="993648" cy="1414272"/>
            </a:xfrm>
            <a:prstGeom prst="trapezoi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algn="r"/>
              <a:endParaRPr lang="en-US" sz="1200" dirty="0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1067293" y="3192821"/>
              <a:ext cx="1685790" cy="69603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Evaluation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812082" y="3317203"/>
              <a:ext cx="1390055" cy="42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Model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545" y="1110084"/>
              <a:ext cx="1297539" cy="1028390"/>
            </a:xfrm>
            <a:prstGeom prst="rect">
              <a:avLst/>
            </a:prstGeom>
            <a:scene3d>
              <a:camera prst="orthographicFront">
                <a:rot lat="3000000" lon="2400000" rev="1980000"/>
              </a:camera>
              <a:lightRig rig="threePt" dir="t"/>
            </a:scene3d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55406" y="1114825"/>
              <a:ext cx="1330673" cy="1007036"/>
            </a:xfrm>
            <a:prstGeom prst="rect">
              <a:avLst/>
            </a:prstGeom>
            <a:scene3d>
              <a:camera prst="orthographicFront">
                <a:rot lat="3000000" lon="2400000" rev="1980000"/>
              </a:camera>
              <a:lightRig rig="threePt" dir="t"/>
            </a:scene3d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36366" y="1099962"/>
              <a:ext cx="1378966" cy="1048634"/>
            </a:xfrm>
            <a:prstGeom prst="rect">
              <a:avLst/>
            </a:prstGeom>
            <a:effectLst/>
            <a:scene3d>
              <a:camera prst="orthographicFront">
                <a:rot lat="3000000" lon="2400000" rev="1980000"/>
              </a:camera>
              <a:lightRig rig="threePt" dir="t"/>
            </a:scene3d>
          </p:spPr>
        </p:pic>
        <p:sp>
          <p:nvSpPr>
            <p:cNvPr id="41" name="TextBox 40"/>
            <p:cNvSpPr txBox="1"/>
            <p:nvPr/>
          </p:nvSpPr>
          <p:spPr>
            <a:xfrm>
              <a:off x="608461" y="539369"/>
              <a:ext cx="4014761" cy="42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Base task (ImageNet)</a:t>
              </a:r>
              <a:endParaRPr lang="en-US" sz="1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148932" y="516128"/>
              <a:ext cx="3497370" cy="42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New task</a:t>
              </a:r>
              <a:endParaRPr lang="en-US" sz="1400" dirty="0"/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H="1">
              <a:off x="966209" y="2547233"/>
              <a:ext cx="12209" cy="570135"/>
            </a:xfrm>
            <a:prstGeom prst="straightConnector1">
              <a:avLst/>
            </a:prstGeom>
            <a:ln w="53975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3492433" y="1594976"/>
              <a:ext cx="91440" cy="9553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643583" y="1594976"/>
              <a:ext cx="91440" cy="9553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3167357" y="3540044"/>
              <a:ext cx="598584" cy="0"/>
            </a:xfrm>
            <a:prstGeom prst="straightConnector1">
              <a:avLst/>
            </a:prstGeom>
            <a:ln w="53975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H="1">
              <a:off x="7897618" y="2138646"/>
              <a:ext cx="1" cy="1005588"/>
            </a:xfrm>
            <a:prstGeom prst="straightConnector1">
              <a:avLst/>
            </a:prstGeom>
            <a:ln w="53975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5282145" y="3537748"/>
              <a:ext cx="704077" cy="0"/>
            </a:xfrm>
            <a:prstGeom prst="straightConnector1">
              <a:avLst/>
            </a:prstGeom>
            <a:ln w="53975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8398697" y="3537748"/>
              <a:ext cx="704077" cy="0"/>
            </a:xfrm>
            <a:prstGeom prst="straightConnector1">
              <a:avLst/>
            </a:prstGeom>
            <a:ln w="53975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10416086" y="3537748"/>
              <a:ext cx="600240" cy="0"/>
            </a:xfrm>
            <a:prstGeom prst="straightConnector1">
              <a:avLst/>
            </a:prstGeom>
            <a:ln w="53975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Picture 58" descr="2008_003461_cl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807" y="2606932"/>
            <a:ext cx="1156453" cy="787782"/>
          </a:xfrm>
          <a:prstGeom prst="rect">
            <a:avLst/>
          </a:prstGeom>
        </p:spPr>
      </p:pic>
      <p:sp>
        <p:nvSpPr>
          <p:cNvPr id="63" name="Trapezoid 62"/>
          <p:cNvSpPr/>
          <p:nvPr/>
        </p:nvSpPr>
        <p:spPr>
          <a:xfrm rot="5400000">
            <a:off x="7842239" y="4077607"/>
            <a:ext cx="722579" cy="892848"/>
          </a:xfrm>
          <a:prstGeom prst="trapezoi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r"/>
            <a:endParaRPr lang="en-US" sz="1200" dirty="0"/>
          </a:p>
        </p:txBody>
      </p:sp>
      <p:sp>
        <p:nvSpPr>
          <p:cNvPr id="64" name="TextBox 63"/>
          <p:cNvSpPr txBox="1"/>
          <p:nvPr/>
        </p:nvSpPr>
        <p:spPr>
          <a:xfrm>
            <a:off x="7664175" y="4230557"/>
            <a:ext cx="87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/>
              <a:t>New</a:t>
            </a:r>
          </a:p>
          <a:p>
            <a:pPr algn="ctr"/>
            <a:r>
              <a:rPr lang="en-US" sz="1400" dirty="0" smtClean="0"/>
              <a:t>Model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3756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representation learning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24933" y="2487877"/>
            <a:ext cx="931333" cy="999067"/>
          </a:xfrm>
          <a:prstGeom prst="rect">
            <a:avLst/>
          </a:prstGeom>
          <a:solidFill>
            <a:srgbClr val="C00000"/>
          </a:solidFill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7333" y="2640277"/>
            <a:ext cx="931333" cy="999067"/>
          </a:xfrm>
          <a:prstGeom prst="rect">
            <a:avLst/>
          </a:prstGeom>
          <a:solidFill>
            <a:srgbClr val="00B050"/>
          </a:solidFill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29733" y="2792677"/>
            <a:ext cx="931333" cy="999067"/>
          </a:xfrm>
          <a:prstGeom prst="rect">
            <a:avLst/>
          </a:prstGeom>
          <a:solidFill>
            <a:srgbClr val="7030A0"/>
          </a:solidFill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82133" y="2945077"/>
            <a:ext cx="931333" cy="999067"/>
          </a:xfrm>
          <a:prstGeom prst="rect">
            <a:avLst/>
          </a:prstGeom>
          <a:solidFill>
            <a:srgbClr val="00B0F0"/>
          </a:solidFill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34533" y="3097477"/>
            <a:ext cx="931333" cy="999067"/>
          </a:xfrm>
          <a:prstGeom prst="rect">
            <a:avLst/>
          </a:prstGeom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2997200" y="3080543"/>
            <a:ext cx="1049867" cy="4233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n 10"/>
          <p:cNvSpPr/>
          <p:nvPr/>
        </p:nvSpPr>
        <p:spPr>
          <a:xfrm>
            <a:off x="4809067" y="2640277"/>
            <a:ext cx="1049866" cy="145626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89834">
            <a:off x="6296064" y="3715545"/>
            <a:ext cx="948267" cy="152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76517" y="4546599"/>
            <a:ext cx="931333" cy="99906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8773292">
            <a:off x="6317388" y="4267987"/>
            <a:ext cx="965200" cy="1862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010400" y="3892021"/>
            <a:ext cx="931333" cy="32305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026588"/>
              </p:ext>
            </p:extLst>
          </p:nvPr>
        </p:nvGraphicFramePr>
        <p:xfrm>
          <a:off x="8534401" y="2487877"/>
          <a:ext cx="372533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533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962392" y="262229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k-means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031730" y="2808287"/>
            <a:ext cx="931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Assign to </a:t>
            </a:r>
            <a:r>
              <a:rPr lang="en-US" smtClean="0"/>
              <a:t>nearest centers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6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representation learning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421" y="1811867"/>
            <a:ext cx="3684912" cy="3671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833" y="1811867"/>
            <a:ext cx="4178300" cy="4128160"/>
          </a:xfrm>
          <a:prstGeom prst="rect">
            <a:avLst/>
          </a:prstGeom>
        </p:spPr>
      </p:pic>
      <p:sp>
        <p:nvSpPr>
          <p:cNvPr id="8" name="Explosion 2 7"/>
          <p:cNvSpPr/>
          <p:nvPr/>
        </p:nvSpPr>
        <p:spPr>
          <a:xfrm>
            <a:off x="4318000" y="3183467"/>
            <a:ext cx="4927600" cy="2756560"/>
          </a:xfrm>
          <a:prstGeom prst="irregularSeal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Deeper?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39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representations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859299"/>
              </p:ext>
            </p:extLst>
          </p:nvPr>
        </p:nvGraphicFramePr>
        <p:xfrm>
          <a:off x="838200" y="1825625"/>
          <a:ext cx="10515600" cy="3291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741627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Feature representations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Frozen</a:t>
                      </a:r>
                      <a:r>
                        <a:rPr lang="en-US" sz="3200" baseline="0" dirty="0" smtClean="0"/>
                        <a:t> representations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Finetuned</a:t>
                      </a:r>
                      <a:r>
                        <a:rPr lang="en-US" sz="3200" baseline="0" dirty="0" smtClean="0"/>
                        <a:t> representations</a:t>
                      </a:r>
                      <a:endParaRPr lang="en-US" sz="3200" dirty="0"/>
                    </a:p>
                  </a:txBody>
                  <a:tcPr/>
                </a:tc>
              </a:tr>
              <a:tr h="741627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ImageNet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52.5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56.5</a:t>
                      </a:r>
                      <a:endParaRPr lang="en-US" sz="3200" dirty="0"/>
                    </a:p>
                  </a:txBody>
                  <a:tcPr/>
                </a:tc>
              </a:tr>
              <a:tr h="741627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k-means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26.0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42.8</a:t>
                      </a:r>
                      <a:endParaRPr lang="en-US" sz="3200" dirty="0"/>
                    </a:p>
                  </a:txBody>
                  <a:tcPr/>
                </a:tc>
              </a:tr>
              <a:tr h="741627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DPM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32.2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593467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Data-dependent Initializations of Convolutional Neural Networks</a:t>
            </a:r>
          </a:p>
          <a:p>
            <a:r>
              <a:rPr lang="en-US" dirty="0"/>
              <a:t>Philipp </a:t>
            </a:r>
            <a:r>
              <a:rPr lang="en-US" dirty="0" err="1"/>
              <a:t>Krähenbühl</a:t>
            </a:r>
            <a:r>
              <a:rPr lang="en-US" dirty="0"/>
              <a:t>, Carl </a:t>
            </a:r>
            <a:r>
              <a:rPr lang="en-US" dirty="0" err="1"/>
              <a:t>Doersch</a:t>
            </a:r>
            <a:r>
              <a:rPr lang="en-US" dirty="0"/>
              <a:t>, Jeff Donahue, and Trevor Darrell. </a:t>
            </a:r>
            <a:br>
              <a:rPr lang="en-US" dirty="0"/>
            </a:br>
            <a:r>
              <a:rPr lang="en-US" dirty="0"/>
              <a:t>ICLR, 2016</a:t>
            </a:r>
          </a:p>
        </p:txBody>
      </p:sp>
    </p:spTree>
    <p:extLst>
      <p:ext uri="{BB962C8B-B14F-4D97-AF65-F5344CB8AC3E}">
        <p14:creationId xmlns:p14="http://schemas.microsoft.com/office/powerpoint/2010/main" val="109159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for a good feature representation?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just model densities, capture </a:t>
            </a:r>
            <a:r>
              <a:rPr lang="en-US" i="1" dirty="0" smtClean="0"/>
              <a:t>semantics</a:t>
            </a:r>
          </a:p>
          <a:p>
            <a:r>
              <a:rPr lang="en-US" dirty="0" smtClean="0"/>
              <a:t>Objects</a:t>
            </a:r>
          </a:p>
          <a:p>
            <a:r>
              <a:rPr lang="en-US" dirty="0" smtClean="0"/>
              <a:t>Object parts</a:t>
            </a:r>
          </a:p>
          <a:p>
            <a:r>
              <a:rPr lang="en-US" dirty="0" smtClean="0"/>
              <a:t>Scene properties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84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Idea: force </a:t>
            </a:r>
            <a:r>
              <a:rPr lang="en-US" dirty="0" err="1" smtClean="0"/>
              <a:t>convnet</a:t>
            </a:r>
            <a:r>
              <a:rPr lang="en-US" dirty="0" smtClean="0"/>
              <a:t> to learn semantics</a:t>
            </a:r>
          </a:p>
          <a:p>
            <a:r>
              <a:rPr lang="en-US" dirty="0" smtClean="0"/>
              <a:t>Frame proxy task that requires using semantics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81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Clever Hans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383" y="1457310"/>
            <a:ext cx="7497233" cy="503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41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Self-supervised learning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750" y="1555571"/>
            <a:ext cx="4508500" cy="4102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926725"/>
            <a:ext cx="124692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Unsupervised Visual Representation Learning by Context Prediction</a:t>
            </a:r>
          </a:p>
          <a:p>
            <a:r>
              <a:rPr lang="en-US" dirty="0"/>
              <a:t>Carl </a:t>
            </a:r>
            <a:r>
              <a:rPr lang="en-US" dirty="0" err="1"/>
              <a:t>Doersch</a:t>
            </a:r>
            <a:r>
              <a:rPr lang="en-US" dirty="0"/>
              <a:t>, </a:t>
            </a:r>
            <a:r>
              <a:rPr lang="en-US" dirty="0" err="1"/>
              <a:t>Abhinav</a:t>
            </a:r>
            <a:r>
              <a:rPr lang="en-US" dirty="0"/>
              <a:t> Gupta, and Alexei A. </a:t>
            </a:r>
            <a:r>
              <a:rPr lang="en-US" dirty="0" err="1"/>
              <a:t>Efros</a:t>
            </a:r>
            <a:r>
              <a:rPr lang="en-US" dirty="0"/>
              <a:t>. </a:t>
            </a:r>
            <a:br>
              <a:rPr lang="en-US" dirty="0"/>
            </a:br>
            <a:r>
              <a:rPr lang="en-US" dirty="0"/>
              <a:t>in ICCV 2015</a:t>
            </a:r>
          </a:p>
        </p:txBody>
      </p:sp>
    </p:spTree>
    <p:extLst>
      <p:ext uri="{BB962C8B-B14F-4D97-AF65-F5344CB8AC3E}">
        <p14:creationId xmlns:p14="http://schemas.microsoft.com/office/powerpoint/2010/main" val="113233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Self-supervised learning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7147527"/>
              </p:ext>
            </p:extLst>
          </p:nvPr>
        </p:nvGraphicFramePr>
        <p:xfrm>
          <a:off x="838200" y="1825625"/>
          <a:ext cx="10515600" cy="4370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745702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Feature representations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Frozen representations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Finetuned</a:t>
                      </a:r>
                      <a:r>
                        <a:rPr lang="en-US" sz="3200" dirty="0" smtClean="0"/>
                        <a:t> representations</a:t>
                      </a:r>
                      <a:endParaRPr lang="en-US" sz="3200" dirty="0"/>
                    </a:p>
                  </a:txBody>
                  <a:tcPr/>
                </a:tc>
              </a:tr>
              <a:tr h="745702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ImageNet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52.5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56.5</a:t>
                      </a:r>
                      <a:endParaRPr lang="en-US" sz="3200" dirty="0"/>
                    </a:p>
                  </a:txBody>
                  <a:tcPr/>
                </a:tc>
              </a:tr>
              <a:tr h="745702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k-means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26.0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42.8</a:t>
                      </a:r>
                      <a:endParaRPr lang="en-US" sz="3200" dirty="0"/>
                    </a:p>
                  </a:txBody>
                  <a:tcPr/>
                </a:tc>
              </a:tr>
              <a:tr h="745702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DPM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32.2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</a:tr>
              <a:tr h="745702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Unsupervised learning by context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33.2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49.9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314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 supervision by reconstructing hidden data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3500" y="4332286"/>
            <a:ext cx="3309367" cy="1236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541" y="1844291"/>
            <a:ext cx="3066774" cy="1305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287" y="2336799"/>
            <a:ext cx="3096010" cy="36041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541" y="3285067"/>
            <a:ext cx="292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Doersch</a:t>
            </a:r>
            <a:r>
              <a:rPr lang="en-US" dirty="0" smtClean="0"/>
              <a:t> et al, ICCV 2015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10923" y="5791198"/>
            <a:ext cx="292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Zhang et al, ECCV 2016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01010" y="5940916"/>
            <a:ext cx="292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Pathak et al</a:t>
            </a:r>
            <a:r>
              <a:rPr lang="en-US" smtClean="0"/>
              <a:t>, CVPR </a:t>
            </a:r>
            <a:r>
              <a:rPr lang="en-US" dirty="0" smtClean="0"/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69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 supervision by using external information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497" y="3612092"/>
            <a:ext cx="3317180" cy="1848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54477"/>
            <a:ext cx="3955774" cy="1154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415" y="1554477"/>
            <a:ext cx="2872410" cy="2057615"/>
          </a:xfrm>
          <a:prstGeom prst="rect">
            <a:avLst/>
          </a:prstGeom>
        </p:spPr>
      </p:pic>
      <p:pic>
        <p:nvPicPr>
          <p:cNvPr id="7" name="header-vid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6734" y="4143564"/>
            <a:ext cx="3378199" cy="19016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06734" y="3612092"/>
            <a:ext cx="292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Pathak et al</a:t>
            </a:r>
            <a:r>
              <a:rPr lang="en-US" smtClean="0"/>
              <a:t>, CVPR 2017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06734" y="6066663"/>
            <a:ext cx="292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Owens </a:t>
            </a:r>
            <a:r>
              <a:rPr lang="en-US" dirty="0" smtClean="0"/>
              <a:t>et al, </a:t>
            </a:r>
            <a:r>
              <a:rPr lang="en-US" smtClean="0"/>
              <a:t>CVPR 2016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47418" y="5463400"/>
            <a:ext cx="2927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Agrawal et al, ICCV 2015.</a:t>
            </a:r>
            <a:br>
              <a:rPr lang="en-US" dirty="0" smtClean="0"/>
            </a:br>
            <a:r>
              <a:rPr lang="en-US" dirty="0" err="1" smtClean="0"/>
              <a:t>Jayaraman</a:t>
            </a:r>
            <a:r>
              <a:rPr lang="en-US" dirty="0" smtClean="0"/>
              <a:t> and </a:t>
            </a:r>
            <a:r>
              <a:rPr lang="en-US" dirty="0" err="1" smtClean="0"/>
              <a:t>Grauman</a:t>
            </a:r>
            <a:r>
              <a:rPr lang="en-US" dirty="0" smtClean="0"/>
              <a:t>, ICCV 2015.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47418" y="2732460"/>
            <a:ext cx="292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Wang et al, ICCV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05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Self-supervised learning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2155921"/>
              </p:ext>
            </p:extLst>
          </p:nvPr>
        </p:nvGraphicFramePr>
        <p:xfrm>
          <a:off x="838200" y="1503891"/>
          <a:ext cx="10515600" cy="5116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745702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Feature representations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Frozen representations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Finetuned</a:t>
                      </a:r>
                      <a:r>
                        <a:rPr lang="en-US" sz="3200" dirty="0" smtClean="0"/>
                        <a:t> representations</a:t>
                      </a:r>
                      <a:endParaRPr lang="en-US" sz="3200" dirty="0"/>
                    </a:p>
                  </a:txBody>
                  <a:tcPr/>
                </a:tc>
              </a:tr>
              <a:tr h="745702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ImageNet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52.5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56.5</a:t>
                      </a:r>
                      <a:endParaRPr lang="en-US" sz="3200" dirty="0"/>
                    </a:p>
                  </a:txBody>
                  <a:tcPr/>
                </a:tc>
              </a:tr>
              <a:tr h="745702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k-means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26.0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42.8</a:t>
                      </a:r>
                      <a:endParaRPr lang="en-US" sz="3200" dirty="0"/>
                    </a:p>
                  </a:txBody>
                  <a:tcPr/>
                </a:tc>
              </a:tr>
              <a:tr h="745702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DPM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32.2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</a:tr>
              <a:tr h="745702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Unsupervised learning by context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33.2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49.9</a:t>
                      </a:r>
                      <a:endParaRPr lang="en-US" sz="3200" dirty="0"/>
                    </a:p>
                  </a:txBody>
                  <a:tcPr/>
                </a:tc>
              </a:tr>
              <a:tr h="745702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Motion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40.3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48.6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818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unreasonable effectiveness of ImageNet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0" y="5700750"/>
            <a:ext cx="10058400" cy="6092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100" y="1690688"/>
            <a:ext cx="5359400" cy="3505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690688"/>
            <a:ext cx="5300133" cy="338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6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unreasonable effectiveness of ImageNet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683" y="1690688"/>
            <a:ext cx="4932734" cy="3219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1690688"/>
            <a:ext cx="5753100" cy="370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0" y="5700750"/>
            <a:ext cx="10058400" cy="60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2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ImageNet so good?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Classification?</a:t>
            </a:r>
          </a:p>
          <a:p>
            <a:r>
              <a:rPr lang="en-US" dirty="0" smtClean="0"/>
              <a:t>Curated images?</a:t>
            </a:r>
          </a:p>
          <a:p>
            <a:r>
              <a:rPr lang="en-US" dirty="0" smtClean="0"/>
              <a:t>Many diverse classes?</a:t>
            </a:r>
          </a:p>
          <a:p>
            <a:r>
              <a:rPr lang="en-US" dirty="0" smtClean="0"/>
              <a:t>Related to target tasks?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4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supervision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1511300"/>
            <a:ext cx="5410200" cy="414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633" y="1324913"/>
            <a:ext cx="5610147" cy="51605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6632" y="6211669"/>
            <a:ext cx="9647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2"/>
                </a:solidFill>
                <a:latin typeface="PT Serif" charset="0"/>
              </a:rPr>
              <a:t>A. </a:t>
            </a:r>
            <a:r>
              <a:rPr lang="en-US" dirty="0" err="1">
                <a:solidFill>
                  <a:srgbClr val="333332"/>
                </a:solidFill>
                <a:latin typeface="PT Serif" charset="0"/>
              </a:rPr>
              <a:t>Joulin</a:t>
            </a:r>
            <a:r>
              <a:rPr lang="en-US" dirty="0">
                <a:solidFill>
                  <a:srgbClr val="333332"/>
                </a:solidFill>
                <a:latin typeface="PT Serif" charset="0"/>
              </a:rPr>
              <a:t>*, L.J.P. van der </a:t>
            </a:r>
            <a:r>
              <a:rPr lang="en-US" dirty="0" err="1">
                <a:solidFill>
                  <a:srgbClr val="333332"/>
                </a:solidFill>
                <a:latin typeface="PT Serif" charset="0"/>
              </a:rPr>
              <a:t>Maaten</a:t>
            </a:r>
            <a:r>
              <a:rPr lang="en-US" dirty="0">
                <a:solidFill>
                  <a:srgbClr val="333332"/>
                </a:solidFill>
                <a:latin typeface="PT Serif" charset="0"/>
              </a:rPr>
              <a:t>*, A. </a:t>
            </a:r>
            <a:r>
              <a:rPr lang="en-US" dirty="0" err="1">
                <a:solidFill>
                  <a:srgbClr val="333332"/>
                </a:solidFill>
                <a:latin typeface="PT Serif" charset="0"/>
              </a:rPr>
              <a:t>Jabri</a:t>
            </a:r>
            <a:r>
              <a:rPr lang="en-US" dirty="0">
                <a:solidFill>
                  <a:srgbClr val="333332"/>
                </a:solidFill>
                <a:latin typeface="PT Serif" charset="0"/>
              </a:rPr>
              <a:t>, and N. </a:t>
            </a:r>
            <a:r>
              <a:rPr lang="en-US" dirty="0" err="1">
                <a:solidFill>
                  <a:srgbClr val="333332"/>
                </a:solidFill>
                <a:latin typeface="PT Serif" charset="0"/>
              </a:rPr>
              <a:t>Vasilache</a:t>
            </a:r>
            <a:r>
              <a:rPr lang="en-US" dirty="0">
                <a:solidFill>
                  <a:srgbClr val="333332"/>
                </a:solidFill>
                <a:latin typeface="PT Serif" charset="0"/>
              </a:rPr>
              <a:t> (*both authors contributed equally). </a:t>
            </a:r>
            <a:r>
              <a:rPr lang="en-US" b="1" dirty="0">
                <a:solidFill>
                  <a:srgbClr val="333332"/>
                </a:solidFill>
                <a:latin typeface="PT Serif" charset="0"/>
              </a:rPr>
              <a:t>Learning Visual Features from Large Weakly Supervised Data</a:t>
            </a:r>
            <a:r>
              <a:rPr lang="en-US" dirty="0" smtClean="0">
                <a:solidFill>
                  <a:srgbClr val="333332"/>
                </a:solidFill>
                <a:latin typeface="PT Serif" charset="0"/>
              </a:rPr>
              <a:t>. In </a:t>
            </a:r>
            <a:r>
              <a:rPr lang="en-US" i="1" dirty="0" smtClean="0">
                <a:solidFill>
                  <a:srgbClr val="333332"/>
                </a:solidFill>
                <a:latin typeface="PT Serif" charset="0"/>
              </a:rPr>
              <a:t>ECCV, 2016.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39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Beating supervised learning with tons and tons of data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1690688"/>
            <a:ext cx="10058400" cy="4826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Revisiting Unreasonable Effectiveness of Data in Deep Learning </a:t>
            </a:r>
            <a:r>
              <a:rPr lang="en-US" dirty="0" smtClean="0"/>
              <a:t>Era. Chen Sun, </a:t>
            </a:r>
            <a:r>
              <a:rPr lang="en-US" dirty="0" err="1" smtClean="0"/>
              <a:t>Abhinav</a:t>
            </a:r>
            <a:r>
              <a:rPr lang="en-US" dirty="0" smtClean="0"/>
              <a:t> Srivastava, Saurabh Singh, </a:t>
            </a:r>
            <a:r>
              <a:rPr lang="en-US" dirty="0" err="1" smtClean="0"/>
              <a:t>Abhinav</a:t>
            </a:r>
            <a:r>
              <a:rPr lang="en-US" dirty="0" smtClean="0"/>
              <a:t> Gupta. In </a:t>
            </a:r>
            <a:r>
              <a:rPr lang="en-US" i="1" dirty="0" smtClean="0"/>
              <a:t>ICCV, </a:t>
            </a:r>
            <a:r>
              <a:rPr lang="en-US" dirty="0" smtClean="0"/>
              <a:t>2017.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6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Disiderata</a:t>
            </a:r>
            <a:r>
              <a:rPr lang="en-US" dirty="0" smtClean="0"/>
              <a:t> for a diagnostic 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Minimal bias</a:t>
            </a:r>
          </a:p>
          <a:p>
            <a:r>
              <a:rPr lang="en-US" dirty="0" smtClean="0"/>
              <a:t>Minimal reliance on hard-to-access common sense</a:t>
            </a:r>
          </a:p>
          <a:p>
            <a:r>
              <a:rPr lang="en-US" dirty="0" smtClean="0"/>
              <a:t>Ability to experiment with “perfect vision” and “perfect NLP”</a:t>
            </a:r>
          </a:p>
          <a:p>
            <a:pPr lvl="1"/>
            <a:r>
              <a:rPr lang="en-US" dirty="0" smtClean="0"/>
              <a:t>Need “ground truth reasoning”</a:t>
            </a:r>
          </a:p>
          <a:p>
            <a:r>
              <a:rPr lang="en-US" dirty="0" smtClean="0"/>
              <a:t>Ability to control dataset properties</a:t>
            </a:r>
          </a:p>
          <a:p>
            <a:r>
              <a:rPr lang="en-US" dirty="0" smtClean="0"/>
              <a:t>Sufficient complexity of reasoning required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65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phases of supervision</a:t>
            </a:r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2085912" y="2338939"/>
            <a:ext cx="7953438" cy="2546381"/>
            <a:chOff x="154827" y="516128"/>
            <a:chExt cx="12598256" cy="3501631"/>
          </a:xfrm>
        </p:grpSpPr>
        <p:sp>
          <p:nvSpPr>
            <p:cNvPr id="7" name="Parallelogram 6"/>
            <p:cNvSpPr/>
            <p:nvPr/>
          </p:nvSpPr>
          <p:spPr>
            <a:xfrm flipV="1">
              <a:off x="3837300" y="1945308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Parallelogram 7"/>
            <p:cNvSpPr/>
            <p:nvPr/>
          </p:nvSpPr>
          <p:spPr>
            <a:xfrm flipV="1">
              <a:off x="3837300" y="1866851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Parallelogram 8"/>
            <p:cNvSpPr/>
            <p:nvPr/>
          </p:nvSpPr>
          <p:spPr>
            <a:xfrm flipV="1">
              <a:off x="3837300" y="1788394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Parallelogram 9"/>
            <p:cNvSpPr/>
            <p:nvPr/>
          </p:nvSpPr>
          <p:spPr>
            <a:xfrm flipV="1">
              <a:off x="3837300" y="1709937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Parallelogram 10"/>
            <p:cNvSpPr/>
            <p:nvPr/>
          </p:nvSpPr>
          <p:spPr>
            <a:xfrm flipV="1">
              <a:off x="3837300" y="1631480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Parallelogram 11"/>
            <p:cNvSpPr/>
            <p:nvPr/>
          </p:nvSpPr>
          <p:spPr>
            <a:xfrm flipV="1">
              <a:off x="3837300" y="1553023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Parallelogram 12"/>
            <p:cNvSpPr/>
            <p:nvPr/>
          </p:nvSpPr>
          <p:spPr>
            <a:xfrm flipV="1">
              <a:off x="3837300" y="1474566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Parallelogram 13"/>
            <p:cNvSpPr/>
            <p:nvPr/>
          </p:nvSpPr>
          <p:spPr>
            <a:xfrm flipV="1">
              <a:off x="1831421" y="1948312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Parallelogram 14"/>
            <p:cNvSpPr/>
            <p:nvPr/>
          </p:nvSpPr>
          <p:spPr>
            <a:xfrm flipV="1">
              <a:off x="1831421" y="1869855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Parallelogram 15"/>
            <p:cNvSpPr/>
            <p:nvPr/>
          </p:nvSpPr>
          <p:spPr>
            <a:xfrm flipV="1">
              <a:off x="1831421" y="1791398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Parallelogram 16"/>
            <p:cNvSpPr/>
            <p:nvPr/>
          </p:nvSpPr>
          <p:spPr>
            <a:xfrm flipV="1">
              <a:off x="1831421" y="1712941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Parallelogram 17"/>
            <p:cNvSpPr/>
            <p:nvPr/>
          </p:nvSpPr>
          <p:spPr>
            <a:xfrm flipV="1">
              <a:off x="1831421" y="1634484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Parallelogram 18"/>
            <p:cNvSpPr/>
            <p:nvPr/>
          </p:nvSpPr>
          <p:spPr>
            <a:xfrm flipV="1">
              <a:off x="1831421" y="1556027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/>
          </p:nvSpPr>
          <p:spPr>
            <a:xfrm flipV="1">
              <a:off x="1831421" y="1477570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Parallelogram 20"/>
            <p:cNvSpPr/>
            <p:nvPr/>
          </p:nvSpPr>
          <p:spPr>
            <a:xfrm flipV="1">
              <a:off x="199072" y="1945308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Parallelogram 21"/>
            <p:cNvSpPr/>
            <p:nvPr/>
          </p:nvSpPr>
          <p:spPr>
            <a:xfrm flipV="1">
              <a:off x="199072" y="1866851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Parallelogram 22"/>
            <p:cNvSpPr/>
            <p:nvPr/>
          </p:nvSpPr>
          <p:spPr>
            <a:xfrm flipV="1">
              <a:off x="199072" y="1788394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Parallelogram 23"/>
            <p:cNvSpPr/>
            <p:nvPr/>
          </p:nvSpPr>
          <p:spPr>
            <a:xfrm flipV="1">
              <a:off x="199072" y="1709937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Parallelogram 24"/>
            <p:cNvSpPr/>
            <p:nvPr/>
          </p:nvSpPr>
          <p:spPr>
            <a:xfrm flipV="1">
              <a:off x="199072" y="1631480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Parallelogram 25"/>
            <p:cNvSpPr/>
            <p:nvPr/>
          </p:nvSpPr>
          <p:spPr>
            <a:xfrm flipV="1">
              <a:off x="199072" y="1553023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Parallelogram 26"/>
            <p:cNvSpPr/>
            <p:nvPr/>
          </p:nvSpPr>
          <p:spPr>
            <a:xfrm flipV="1">
              <a:off x="199072" y="1474566"/>
              <a:ext cx="1568840" cy="503577"/>
            </a:xfrm>
            <a:prstGeom prst="parallelogram">
              <a:avLst>
                <a:gd name="adj" fmla="val 699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341283" y="1594976"/>
              <a:ext cx="91440" cy="9553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54827" y="3222306"/>
              <a:ext cx="2961564" cy="69603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Representation learning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037188" y="3199985"/>
              <a:ext cx="2310543" cy="69603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glow rad="203200">
                <a:schemeClr val="accent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 err="1" smtClean="0">
                  <a:solidFill>
                    <a:schemeClr val="tx1"/>
                  </a:solidFill>
                </a:rPr>
                <a:t>Finetuning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1" name="Trapezoid 30"/>
            <p:cNvSpPr/>
            <p:nvPr/>
          </p:nvSpPr>
          <p:spPr>
            <a:xfrm rot="5400000">
              <a:off x="4027219" y="2813799"/>
              <a:ext cx="993648" cy="1414272"/>
            </a:xfrm>
            <a:prstGeom prst="trapezoi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algn="r"/>
              <a:endParaRPr lang="en-US" sz="1200" dirty="0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1067293" y="3192821"/>
              <a:ext cx="1685790" cy="69603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Evaluation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812082" y="3317203"/>
              <a:ext cx="1390055" cy="42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Model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545" y="1110084"/>
              <a:ext cx="1297539" cy="1028390"/>
            </a:xfrm>
            <a:prstGeom prst="rect">
              <a:avLst/>
            </a:prstGeom>
            <a:scene3d>
              <a:camera prst="orthographicFront">
                <a:rot lat="3000000" lon="2400000" rev="1980000"/>
              </a:camera>
              <a:lightRig rig="threePt" dir="t"/>
            </a:scene3d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55406" y="1114825"/>
              <a:ext cx="1330673" cy="1007036"/>
            </a:xfrm>
            <a:prstGeom prst="rect">
              <a:avLst/>
            </a:prstGeom>
            <a:scene3d>
              <a:camera prst="orthographicFront">
                <a:rot lat="3000000" lon="2400000" rev="1980000"/>
              </a:camera>
              <a:lightRig rig="threePt" dir="t"/>
            </a:scene3d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36366" y="1099962"/>
              <a:ext cx="1378966" cy="1048634"/>
            </a:xfrm>
            <a:prstGeom prst="rect">
              <a:avLst/>
            </a:prstGeom>
            <a:effectLst/>
            <a:scene3d>
              <a:camera prst="orthographicFront">
                <a:rot lat="3000000" lon="2400000" rev="1980000"/>
              </a:camera>
              <a:lightRig rig="threePt" dir="t"/>
            </a:scene3d>
          </p:spPr>
        </p:pic>
        <p:sp>
          <p:nvSpPr>
            <p:cNvPr id="41" name="TextBox 40"/>
            <p:cNvSpPr txBox="1"/>
            <p:nvPr/>
          </p:nvSpPr>
          <p:spPr>
            <a:xfrm>
              <a:off x="608461" y="539369"/>
              <a:ext cx="4014761" cy="42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Base task (ImageNet)</a:t>
              </a:r>
              <a:endParaRPr lang="en-US" sz="1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148932" y="516128"/>
              <a:ext cx="3497370" cy="42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New task</a:t>
              </a:r>
              <a:endParaRPr lang="en-US" sz="1400" dirty="0"/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H="1">
              <a:off x="966209" y="2547233"/>
              <a:ext cx="12209" cy="570135"/>
            </a:xfrm>
            <a:prstGeom prst="straightConnector1">
              <a:avLst/>
            </a:prstGeom>
            <a:ln w="53975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3492433" y="1594976"/>
              <a:ext cx="91440" cy="9553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643583" y="1594976"/>
              <a:ext cx="91440" cy="9553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3167357" y="3540044"/>
              <a:ext cx="598584" cy="0"/>
            </a:xfrm>
            <a:prstGeom prst="straightConnector1">
              <a:avLst/>
            </a:prstGeom>
            <a:ln w="53975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H="1">
              <a:off x="7897618" y="2138646"/>
              <a:ext cx="1" cy="1005588"/>
            </a:xfrm>
            <a:prstGeom prst="straightConnector1">
              <a:avLst/>
            </a:prstGeom>
            <a:ln w="53975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5282145" y="3537748"/>
              <a:ext cx="704077" cy="0"/>
            </a:xfrm>
            <a:prstGeom prst="straightConnector1">
              <a:avLst/>
            </a:prstGeom>
            <a:ln w="53975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8398697" y="3537748"/>
              <a:ext cx="704077" cy="0"/>
            </a:xfrm>
            <a:prstGeom prst="straightConnector1">
              <a:avLst/>
            </a:prstGeom>
            <a:ln w="53975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10416086" y="3537748"/>
              <a:ext cx="600240" cy="0"/>
            </a:xfrm>
            <a:prstGeom prst="straightConnector1">
              <a:avLst/>
            </a:prstGeom>
            <a:ln w="53975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Picture 58" descr="2008_003461_cl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807" y="2606932"/>
            <a:ext cx="1156453" cy="787782"/>
          </a:xfrm>
          <a:prstGeom prst="rect">
            <a:avLst/>
          </a:prstGeom>
        </p:spPr>
      </p:pic>
      <p:sp>
        <p:nvSpPr>
          <p:cNvPr id="63" name="Trapezoid 62"/>
          <p:cNvSpPr/>
          <p:nvPr/>
        </p:nvSpPr>
        <p:spPr>
          <a:xfrm rot="5400000">
            <a:off x="7842239" y="4077607"/>
            <a:ext cx="722579" cy="892848"/>
          </a:xfrm>
          <a:prstGeom prst="trapezoi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r"/>
            <a:endParaRPr lang="en-US" sz="1200" dirty="0"/>
          </a:p>
        </p:txBody>
      </p:sp>
      <p:sp>
        <p:nvSpPr>
          <p:cNvPr id="64" name="TextBox 63"/>
          <p:cNvSpPr txBox="1"/>
          <p:nvPr/>
        </p:nvSpPr>
        <p:spPr>
          <a:xfrm>
            <a:off x="7664175" y="4230557"/>
            <a:ext cx="87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/>
              <a:t>New</a:t>
            </a:r>
          </a:p>
          <a:p>
            <a:pPr algn="ctr"/>
            <a:r>
              <a:rPr lang="en-US" sz="1400" dirty="0" smtClean="0"/>
              <a:t>Model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2079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forms of reduced supervision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Weakly supervised</a:t>
            </a:r>
          </a:p>
          <a:p>
            <a:pPr lvl="1"/>
            <a:r>
              <a:rPr lang="en-US" dirty="0" smtClean="0"/>
              <a:t>Use less rich annotation / noisy annotation</a:t>
            </a:r>
          </a:p>
          <a:p>
            <a:r>
              <a:rPr lang="en-US" dirty="0" smtClean="0"/>
              <a:t>Semi supervised</a:t>
            </a:r>
          </a:p>
          <a:p>
            <a:pPr lvl="1"/>
            <a:r>
              <a:rPr lang="en-US" dirty="0" smtClean="0"/>
              <a:t>Use a few labeled images and a bank of unlabeled images</a:t>
            </a:r>
          </a:p>
          <a:p>
            <a:r>
              <a:rPr lang="en-US" dirty="0" smtClean="0"/>
              <a:t>Few-shot</a:t>
            </a:r>
          </a:p>
          <a:p>
            <a:pPr lvl="1"/>
            <a:r>
              <a:rPr lang="en-US" dirty="0" smtClean="0"/>
              <a:t>Use a few labeled images</a:t>
            </a:r>
          </a:p>
          <a:p>
            <a:pPr lvl="1"/>
            <a:r>
              <a:rPr lang="en-US" dirty="0" smtClean="0"/>
              <a:t>Mainly used for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628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supervision for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we learn object detection / semantic segmentation with only image level labels?</a:t>
            </a:r>
          </a:p>
          <a:p>
            <a:r>
              <a:rPr lang="en-US" dirty="0" smtClean="0"/>
              <a:t>Idea: image label = “cat” =&gt; somewhere in the image there is a cat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5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533" y="220309"/>
            <a:ext cx="5012267" cy="66830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instance learning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66" y="1690688"/>
            <a:ext cx="4989689" cy="3742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0732" y="2346809"/>
            <a:ext cx="2573867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4133" y="4374531"/>
            <a:ext cx="1016000" cy="626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1519" y="4007398"/>
            <a:ext cx="1730024" cy="1501757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5774267" y="3561820"/>
            <a:ext cx="897466" cy="445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2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instance learning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Bag is negative if all instances are negative</a:t>
            </a:r>
          </a:p>
          <a:p>
            <a:r>
              <a:rPr lang="en-US" dirty="0" smtClean="0"/>
              <a:t>Bag is positive if one or more instances are positive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250" y="4001294"/>
            <a:ext cx="4025900" cy="104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867" y="4236244"/>
            <a:ext cx="24384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Fully-convolutional multiple instance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instance in bag is location in feature map</a:t>
            </a:r>
          </a:p>
          <a:p>
            <a:r>
              <a:rPr lang="en-US" dirty="0" smtClean="0"/>
              <a:t>Computing instance scores = fully convolutional network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350" y="2764367"/>
            <a:ext cx="4152900" cy="3975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253633"/>
            <a:ext cx="7372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Is object localization for free?-weakly-supervised learning with convolutional neural </a:t>
            </a:r>
            <a:r>
              <a:rPr lang="en-US" dirty="0" smtClean="0"/>
              <a:t>networks. M </a:t>
            </a:r>
            <a:r>
              <a:rPr lang="en-US" dirty="0" err="1" smtClean="0"/>
              <a:t>Oquab</a:t>
            </a:r>
            <a:r>
              <a:rPr lang="en-US" dirty="0" smtClean="0"/>
              <a:t>, L </a:t>
            </a:r>
            <a:r>
              <a:rPr lang="en-US" dirty="0" err="1" smtClean="0"/>
              <a:t>Bottou</a:t>
            </a:r>
            <a:r>
              <a:rPr lang="en-US" dirty="0" smtClean="0"/>
              <a:t>, I Laptev, J </a:t>
            </a:r>
            <a:r>
              <a:rPr lang="en-US" dirty="0" err="1" smtClean="0"/>
              <a:t>Sivic</a:t>
            </a:r>
            <a:r>
              <a:rPr lang="en-US" dirty="0" smtClean="0"/>
              <a:t>. In </a:t>
            </a:r>
            <a:r>
              <a:rPr lang="en-US" i="1" dirty="0" smtClean="0"/>
              <a:t>CVPR, </a:t>
            </a:r>
            <a:r>
              <a:rPr lang="en-US" dirty="0" smtClean="0"/>
              <a:t>2015.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87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Zero-shot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Learning from </a:t>
            </a:r>
            <a:r>
              <a:rPr lang="en-US" i="1" dirty="0" smtClean="0"/>
              <a:t>no examples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3354"/>
            <a:ext cx="12192000" cy="19781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176963"/>
            <a:ext cx="11954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Y. </a:t>
            </a:r>
            <a:r>
              <a:rPr lang="en-US" dirty="0"/>
              <a:t>Xian, C. H. Lampert, B. Schiele, Z. </a:t>
            </a:r>
            <a:r>
              <a:rPr lang="en-US" dirty="0" err="1"/>
              <a:t>Akata</a:t>
            </a:r>
            <a:r>
              <a:rPr lang="en-US" dirty="0"/>
              <a:t>. "Zero-Shot Learning - A Comprehensive Evaluation of the Good, the Bad and the Ugly" arXiv:1707.00600 [</a:t>
            </a:r>
            <a:r>
              <a:rPr lang="en-US" dirty="0" err="1"/>
              <a:t>cs.CV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142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Zero-shot learning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0" y="2335617"/>
            <a:ext cx="4927600" cy="248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2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Zero-shot learning</a:t>
            </a:r>
            <a:endParaRPr lang="en-US" dirty="0"/>
          </a:p>
        </p:txBody>
      </p:sp>
      <p:sp>
        <p:nvSpPr>
          <p:cNvPr id="4" name="Trapezoid 3"/>
          <p:cNvSpPr/>
          <p:nvPr/>
        </p:nvSpPr>
        <p:spPr>
          <a:xfrm>
            <a:off x="3606801" y="2743201"/>
            <a:ext cx="1778000" cy="1811867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79801" y="2073013"/>
            <a:ext cx="2032000" cy="246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128935" y="1540935"/>
            <a:ext cx="254000" cy="181186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382936" y="1540935"/>
            <a:ext cx="254000" cy="1811866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36938" y="1540935"/>
            <a:ext cx="254000" cy="181186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90938" y="1540935"/>
            <a:ext cx="254000" cy="181186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144938" y="1540935"/>
            <a:ext cx="254000" cy="181186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06801" y="4893735"/>
            <a:ext cx="1778000" cy="125306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32933" y="2009513"/>
            <a:ext cx="2446868" cy="37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attributes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6563267" y="3708942"/>
            <a:ext cx="1270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polar bear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7162801" y="3671374"/>
            <a:ext cx="694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tiger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7325523" y="3762654"/>
            <a:ext cx="876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whale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7594859" y="3762654"/>
            <a:ext cx="876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zebra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7748857" y="3847319"/>
            <a:ext cx="1046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cheetah</a:t>
            </a:r>
            <a:endParaRPr lang="en-US" dirty="0"/>
          </a:p>
        </p:txBody>
      </p:sp>
      <p:sp>
        <p:nvSpPr>
          <p:cNvPr id="18" name="Multiply 17"/>
          <p:cNvSpPr/>
          <p:nvPr/>
        </p:nvSpPr>
        <p:spPr>
          <a:xfrm>
            <a:off x="5842000" y="1690688"/>
            <a:ext cx="982133" cy="1052513"/>
          </a:xfrm>
          <a:prstGeom prst="mathMultiply">
            <a:avLst>
              <a:gd name="adj1" fmla="val 1145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5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</a:t>
            </a:r>
            <a:r>
              <a:rPr lang="en-US" dirty="0" err="1" smtClean="0"/>
              <a:t>embeddings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 vector representations for each word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033" y="2366726"/>
            <a:ext cx="3196167" cy="42542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0400" y="501395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Mikolov</a:t>
            </a:r>
            <a:r>
              <a:rPr lang="en-US" dirty="0"/>
              <a:t>, Tomas, et al. "Distributed representations of words and phrases and their compositionality." </a:t>
            </a:r>
            <a:r>
              <a:rPr lang="en-US" i="1" dirty="0"/>
              <a:t>Advances in neural information processing systems</a:t>
            </a:r>
            <a:r>
              <a:rPr lang="en-US" dirty="0"/>
              <a:t>. 2013.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2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CLEVR -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Synthetic universe: spheres, cylinders, cubes</a:t>
            </a:r>
          </a:p>
          <a:p>
            <a:r>
              <a:rPr lang="en-US" dirty="0" smtClean="0"/>
              <a:t>Each image comes with ground truth location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910" y="2824193"/>
            <a:ext cx="5272157" cy="32288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333" y="6053021"/>
            <a:ext cx="11853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" charset="0"/>
              </a:rPr>
              <a:t>CLEVR: A Diagnostic Dataset for Compositional Language and Elementary Visual Reasoning</a:t>
            </a:r>
            <a:r>
              <a:rPr lang="en-US" dirty="0">
                <a:solidFill>
                  <a:srgbClr val="000000"/>
                </a:solidFill>
                <a:latin typeface="Helvetica" charset="0"/>
              </a:rPr>
              <a:t> 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Helvetica" charset="0"/>
              </a:rPr>
              <a:t>Justin Johnson, Bharath Hariharan, Laurens van der </a:t>
            </a:r>
            <a:r>
              <a:rPr lang="en-US" dirty="0" err="1">
                <a:solidFill>
                  <a:srgbClr val="000000"/>
                </a:solidFill>
                <a:latin typeface="Helvetica" charset="0"/>
              </a:rPr>
              <a:t>Maaten</a:t>
            </a:r>
            <a:r>
              <a:rPr lang="en-US" dirty="0">
                <a:solidFill>
                  <a:srgbClr val="000000"/>
                </a:solidFill>
                <a:latin typeface="Helvetica" charset="0"/>
              </a:rPr>
              <a:t>, Li </a:t>
            </a:r>
            <a:r>
              <a:rPr lang="en-US" dirty="0" err="1">
                <a:solidFill>
                  <a:srgbClr val="000000"/>
                </a:solidFill>
                <a:latin typeface="Helvetica" charset="0"/>
              </a:rPr>
              <a:t>Fei-Fei</a:t>
            </a:r>
            <a:r>
              <a:rPr lang="en-US" dirty="0">
                <a:solidFill>
                  <a:srgbClr val="000000"/>
                </a:solidFill>
                <a:latin typeface="Helvetica" charset="0"/>
              </a:rPr>
              <a:t>, C. Lawrence </a:t>
            </a:r>
            <a:r>
              <a:rPr lang="en-US" dirty="0" err="1">
                <a:solidFill>
                  <a:srgbClr val="000000"/>
                </a:solidFill>
                <a:latin typeface="Helvetica" charset="0"/>
              </a:rPr>
              <a:t>Zitnick</a:t>
            </a:r>
            <a:r>
              <a:rPr lang="en-US" dirty="0">
                <a:solidFill>
                  <a:srgbClr val="000000"/>
                </a:solidFill>
                <a:latin typeface="Helvetica" charset="0"/>
              </a:rPr>
              <a:t>, Ross </a:t>
            </a:r>
            <a:r>
              <a:rPr lang="en-US" dirty="0" err="1">
                <a:solidFill>
                  <a:srgbClr val="000000"/>
                </a:solidFill>
                <a:latin typeface="Helvetica" charset="0"/>
              </a:rPr>
              <a:t>Girshick</a:t>
            </a:r>
            <a:r>
              <a:rPr lang="en-US" dirty="0">
                <a:solidFill>
                  <a:srgbClr val="000000"/>
                </a:solidFill>
                <a:latin typeface="Helvetica" charset="0"/>
              </a:rPr>
              <a:t> 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>
                <a:solidFill>
                  <a:srgbClr val="000000"/>
                </a:solidFill>
                <a:latin typeface="Helvetica" charset="0"/>
              </a:rPr>
              <a:t>CVPR</a:t>
            </a:r>
            <a:r>
              <a:rPr lang="en-US" dirty="0">
                <a:solidFill>
                  <a:srgbClr val="000000"/>
                </a:solidFill>
                <a:latin typeface="Helvetica" charset="0"/>
              </a:rPr>
              <a:t>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2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CLEVR </a:t>
            </a:r>
            <a:r>
              <a:rPr lang="mr-IN" dirty="0" smtClean="0"/>
              <a:t>–</a:t>
            </a:r>
            <a:r>
              <a:rPr lang="en-US" dirty="0" smtClean="0"/>
              <a:t>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8850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Need ground truth reasoning for every question</a:t>
            </a:r>
            <a:endParaRPr lang="en-US" dirty="0"/>
          </a:p>
          <a:p>
            <a:r>
              <a:rPr lang="en-US" dirty="0" smtClean="0"/>
              <a:t>Idea: create questions by sampling functional programs</a:t>
            </a:r>
          </a:p>
          <a:p>
            <a:pPr lvl="1"/>
            <a:r>
              <a:rPr lang="en-US" dirty="0" smtClean="0"/>
              <a:t>Take scene as input, output answer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56404" y="4466855"/>
            <a:ext cx="785560" cy="539496"/>
            <a:chOff x="5043989" y="2582799"/>
            <a:chExt cx="785560" cy="539496"/>
          </a:xfrm>
        </p:grpSpPr>
        <p:sp>
          <p:nvSpPr>
            <p:cNvPr id="5" name="Pentagon 4"/>
            <p:cNvSpPr/>
            <p:nvPr/>
          </p:nvSpPr>
          <p:spPr>
            <a:xfrm>
              <a:off x="5043989" y="2582799"/>
              <a:ext cx="744945" cy="539496"/>
            </a:xfrm>
            <a:prstGeom prst="homePlate">
              <a:avLst>
                <a:gd name="adj" fmla="val 39873"/>
              </a:avLst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</a:rPr>
                <a:t>Query</a:t>
              </a:r>
            </a:p>
            <a:p>
              <a:r>
                <a:rPr lang="en-US" sz="1400" dirty="0">
                  <a:solidFill>
                    <a:schemeClr val="tx1"/>
                  </a:solidFill>
                </a:rPr>
                <a:t>color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5738109" y="2813770"/>
              <a:ext cx="91440" cy="9144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rgbClr val="3259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705699" y="4466855"/>
            <a:ext cx="885491" cy="539496"/>
            <a:chOff x="4193284" y="2582799"/>
            <a:chExt cx="885491" cy="539496"/>
          </a:xfrm>
        </p:grpSpPr>
        <p:sp>
          <p:nvSpPr>
            <p:cNvPr id="8" name="Pentagon 7"/>
            <p:cNvSpPr/>
            <p:nvPr/>
          </p:nvSpPr>
          <p:spPr>
            <a:xfrm>
              <a:off x="4193284" y="2582799"/>
              <a:ext cx="826673" cy="539496"/>
            </a:xfrm>
            <a:prstGeom prst="homePlate">
              <a:avLst>
                <a:gd name="adj" fmla="val 39873"/>
              </a:avLst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400">
                  <a:solidFill>
                    <a:schemeClr val="tx1"/>
                  </a:solidFill>
                </a:rPr>
                <a:t>Unique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987335" y="2816964"/>
              <a:ext cx="91440" cy="9144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3B1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57838" y="4466855"/>
            <a:ext cx="772935" cy="1172354"/>
            <a:chOff x="3445423" y="2582799"/>
            <a:chExt cx="772935" cy="1172354"/>
          </a:xfrm>
        </p:grpSpPr>
        <p:sp>
          <p:nvSpPr>
            <p:cNvPr id="11" name="Pentagon 10"/>
            <p:cNvSpPr/>
            <p:nvPr/>
          </p:nvSpPr>
          <p:spPr>
            <a:xfrm>
              <a:off x="3445423" y="2582799"/>
              <a:ext cx="723822" cy="539496"/>
            </a:xfrm>
            <a:prstGeom prst="homePlate">
              <a:avLst>
                <a:gd name="adj" fmla="val 39873"/>
              </a:avLst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400">
                  <a:solidFill>
                    <a:schemeClr val="tx1"/>
                  </a:solidFill>
                </a:rPr>
                <a:t>Filter shape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500291" y="3379324"/>
              <a:ext cx="656725" cy="37582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accent5"/>
                  </a:solidFill>
                </a:rPr>
                <a:t>cube</a:t>
              </a:r>
              <a:endParaRPr lang="en-US" sz="1200" dirty="0">
                <a:solidFill>
                  <a:schemeClr val="accent5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3811683" y="3133766"/>
              <a:ext cx="0" cy="231597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4126918" y="2811733"/>
              <a:ext cx="91440" cy="9144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5686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81827" y="4466855"/>
            <a:ext cx="803166" cy="1172354"/>
            <a:chOff x="2669412" y="2582799"/>
            <a:chExt cx="803166" cy="1172354"/>
          </a:xfrm>
        </p:grpSpPr>
        <p:sp>
          <p:nvSpPr>
            <p:cNvPr id="16" name="Pentagon 15"/>
            <p:cNvSpPr/>
            <p:nvPr/>
          </p:nvSpPr>
          <p:spPr>
            <a:xfrm>
              <a:off x="2669412" y="2582799"/>
              <a:ext cx="751976" cy="539496"/>
            </a:xfrm>
            <a:prstGeom prst="homePlate">
              <a:avLst>
                <a:gd name="adj" fmla="val 39873"/>
              </a:avLst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400">
                  <a:solidFill>
                    <a:schemeClr val="tx1"/>
                  </a:solidFill>
                </a:rPr>
                <a:t>Relate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721086" y="3379324"/>
              <a:ext cx="656725" cy="37582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accent5"/>
                  </a:solidFill>
                </a:rPr>
                <a:t>right</a:t>
              </a:r>
              <a:endParaRPr lang="en-US" sz="1200" dirty="0">
                <a:solidFill>
                  <a:schemeClr val="accent5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3045023" y="3133766"/>
              <a:ext cx="0" cy="231597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3381138" y="2809193"/>
              <a:ext cx="91440" cy="9144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5686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333196" y="4466855"/>
            <a:ext cx="876398" cy="539496"/>
            <a:chOff x="1820781" y="2582799"/>
            <a:chExt cx="876398" cy="539496"/>
          </a:xfrm>
        </p:grpSpPr>
        <p:sp>
          <p:nvSpPr>
            <p:cNvPr id="21" name="Pentagon 20"/>
            <p:cNvSpPr/>
            <p:nvPr/>
          </p:nvSpPr>
          <p:spPr>
            <a:xfrm>
              <a:off x="1820781" y="2582799"/>
              <a:ext cx="823044" cy="539496"/>
            </a:xfrm>
            <a:prstGeom prst="homePlate">
              <a:avLst>
                <a:gd name="adj" fmla="val 39873"/>
              </a:avLst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</a:rPr>
                <a:t>Unique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2605739" y="2804858"/>
              <a:ext cx="91440" cy="91440"/>
            </a:xfrm>
            <a:prstGeom prst="ellipse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581185" y="4466855"/>
            <a:ext cx="786479" cy="1172354"/>
            <a:chOff x="1068770" y="2582799"/>
            <a:chExt cx="786479" cy="1172354"/>
          </a:xfrm>
        </p:grpSpPr>
        <p:sp>
          <p:nvSpPr>
            <p:cNvPr id="24" name="Pentagon 23"/>
            <p:cNvSpPr/>
            <p:nvPr/>
          </p:nvSpPr>
          <p:spPr>
            <a:xfrm>
              <a:off x="1068770" y="2582799"/>
              <a:ext cx="727976" cy="539496"/>
            </a:xfrm>
            <a:prstGeom prst="homePlate">
              <a:avLst>
                <a:gd name="adj" fmla="val 39873"/>
              </a:avLst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</a:rPr>
                <a:t>Filter shape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116649" y="3379324"/>
              <a:ext cx="656725" cy="37582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accent5"/>
                  </a:solidFill>
                </a:rPr>
                <a:t>sphere</a:t>
              </a:r>
              <a:endParaRPr lang="en-US" sz="1200" dirty="0">
                <a:solidFill>
                  <a:schemeClr val="accent5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1444668" y="3133766"/>
              <a:ext cx="0" cy="231597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1763809" y="2811733"/>
              <a:ext cx="91440" cy="9144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5686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885158" y="4466855"/>
            <a:ext cx="727551" cy="1172354"/>
            <a:chOff x="372743" y="2582799"/>
            <a:chExt cx="727551" cy="1172354"/>
          </a:xfrm>
        </p:grpSpPr>
        <p:sp>
          <p:nvSpPr>
            <p:cNvPr id="29" name="Pentagon 28"/>
            <p:cNvSpPr/>
            <p:nvPr/>
          </p:nvSpPr>
          <p:spPr>
            <a:xfrm>
              <a:off x="378925" y="2582799"/>
              <a:ext cx="665813" cy="539496"/>
            </a:xfrm>
            <a:prstGeom prst="homePlate">
              <a:avLst>
                <a:gd name="adj" fmla="val 39873"/>
              </a:avLst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</a:rPr>
                <a:t>Filter color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72743" y="3379324"/>
              <a:ext cx="656725" cy="37582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accent5"/>
                  </a:solidFill>
                </a:rPr>
                <a:t>yellow</a:t>
              </a:r>
              <a:endParaRPr lang="en-US" sz="1200" dirty="0">
                <a:solidFill>
                  <a:schemeClr val="accent5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692301" y="3133766"/>
              <a:ext cx="0" cy="231597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1008854" y="2811733"/>
              <a:ext cx="91440" cy="9144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5686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837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CLEVR </a:t>
            </a:r>
            <a:r>
              <a:rPr lang="mr-IN" dirty="0" smtClean="0"/>
              <a:t>–</a:t>
            </a:r>
            <a:r>
              <a:rPr lang="en-US" dirty="0" smtClean="0"/>
              <a:t>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to convert functional programs into natural(-</a:t>
            </a:r>
            <a:r>
              <a:rPr lang="en-US" dirty="0" err="1" smtClean="0"/>
              <a:t>istic</a:t>
            </a:r>
            <a:r>
              <a:rPr lang="en-US" dirty="0" smtClean="0"/>
              <a:t>) language</a:t>
            </a:r>
          </a:p>
          <a:p>
            <a:r>
              <a:rPr lang="en-US" dirty="0" smtClean="0"/>
              <a:t>Idea: templates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556404" y="3501657"/>
            <a:ext cx="785560" cy="539496"/>
            <a:chOff x="5043989" y="2582799"/>
            <a:chExt cx="785560" cy="539496"/>
          </a:xfrm>
        </p:grpSpPr>
        <p:sp>
          <p:nvSpPr>
            <p:cNvPr id="34" name="Pentagon 33"/>
            <p:cNvSpPr/>
            <p:nvPr/>
          </p:nvSpPr>
          <p:spPr>
            <a:xfrm>
              <a:off x="5043989" y="2582799"/>
              <a:ext cx="744945" cy="539496"/>
            </a:xfrm>
            <a:prstGeom prst="homePlate">
              <a:avLst>
                <a:gd name="adj" fmla="val 39873"/>
              </a:avLst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</a:rPr>
                <a:t>Query</a:t>
              </a:r>
            </a:p>
            <a:p>
              <a:r>
                <a:rPr lang="en-US" sz="1400" dirty="0">
                  <a:solidFill>
                    <a:schemeClr val="tx1"/>
                  </a:solidFill>
                </a:rPr>
                <a:t>color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5738109" y="2813770"/>
              <a:ext cx="91440" cy="9144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rgbClr val="3259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705699" y="3501657"/>
            <a:ext cx="885491" cy="539496"/>
            <a:chOff x="4193284" y="2582799"/>
            <a:chExt cx="885491" cy="539496"/>
          </a:xfrm>
        </p:grpSpPr>
        <p:sp>
          <p:nvSpPr>
            <p:cNvPr id="37" name="Pentagon 36"/>
            <p:cNvSpPr/>
            <p:nvPr/>
          </p:nvSpPr>
          <p:spPr>
            <a:xfrm>
              <a:off x="4193284" y="2582799"/>
              <a:ext cx="826673" cy="539496"/>
            </a:xfrm>
            <a:prstGeom prst="homePlate">
              <a:avLst>
                <a:gd name="adj" fmla="val 39873"/>
              </a:avLst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400">
                  <a:solidFill>
                    <a:schemeClr val="tx1"/>
                  </a:solidFill>
                </a:rPr>
                <a:t>Unique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987335" y="2816964"/>
              <a:ext cx="91440" cy="9144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3B1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957838" y="3501657"/>
            <a:ext cx="772935" cy="1172354"/>
            <a:chOff x="3445423" y="2582799"/>
            <a:chExt cx="772935" cy="1172354"/>
          </a:xfrm>
        </p:grpSpPr>
        <p:sp>
          <p:nvSpPr>
            <p:cNvPr id="40" name="Pentagon 39"/>
            <p:cNvSpPr/>
            <p:nvPr/>
          </p:nvSpPr>
          <p:spPr>
            <a:xfrm>
              <a:off x="3445423" y="2582799"/>
              <a:ext cx="723822" cy="539496"/>
            </a:xfrm>
            <a:prstGeom prst="homePlate">
              <a:avLst>
                <a:gd name="adj" fmla="val 39873"/>
              </a:avLst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400">
                  <a:solidFill>
                    <a:schemeClr val="tx1"/>
                  </a:solidFill>
                </a:rPr>
                <a:t>Filter shape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500291" y="3379324"/>
              <a:ext cx="656725" cy="37582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accent5"/>
                  </a:solidFill>
                </a:rPr>
                <a:t>cube</a:t>
              </a:r>
              <a:endParaRPr lang="en-US" sz="1200" dirty="0">
                <a:solidFill>
                  <a:schemeClr val="accent5"/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V="1">
              <a:off x="3811683" y="3133766"/>
              <a:ext cx="0" cy="231597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4126918" y="2811733"/>
              <a:ext cx="91440" cy="9144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5686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181827" y="3501657"/>
            <a:ext cx="803166" cy="1172354"/>
            <a:chOff x="2669412" y="2582799"/>
            <a:chExt cx="803166" cy="1172354"/>
          </a:xfrm>
        </p:grpSpPr>
        <p:sp>
          <p:nvSpPr>
            <p:cNvPr id="45" name="Pentagon 44"/>
            <p:cNvSpPr/>
            <p:nvPr/>
          </p:nvSpPr>
          <p:spPr>
            <a:xfrm>
              <a:off x="2669412" y="2582799"/>
              <a:ext cx="751976" cy="539496"/>
            </a:xfrm>
            <a:prstGeom prst="homePlate">
              <a:avLst>
                <a:gd name="adj" fmla="val 39873"/>
              </a:avLst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400">
                  <a:solidFill>
                    <a:schemeClr val="tx1"/>
                  </a:solidFill>
                </a:rPr>
                <a:t>Relate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2721086" y="3379324"/>
              <a:ext cx="656725" cy="37582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accent5"/>
                  </a:solidFill>
                </a:rPr>
                <a:t>right</a:t>
              </a:r>
              <a:endParaRPr lang="en-US" sz="1200" dirty="0">
                <a:solidFill>
                  <a:schemeClr val="accent5"/>
                </a:solidFill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V="1">
              <a:off x="3045023" y="3133766"/>
              <a:ext cx="0" cy="231597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3381138" y="2809193"/>
              <a:ext cx="91440" cy="9144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5686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333196" y="3501657"/>
            <a:ext cx="876398" cy="539496"/>
            <a:chOff x="1820781" y="2582799"/>
            <a:chExt cx="876398" cy="539496"/>
          </a:xfrm>
        </p:grpSpPr>
        <p:sp>
          <p:nvSpPr>
            <p:cNvPr id="50" name="Pentagon 49"/>
            <p:cNvSpPr/>
            <p:nvPr/>
          </p:nvSpPr>
          <p:spPr>
            <a:xfrm>
              <a:off x="1820781" y="2582799"/>
              <a:ext cx="823044" cy="539496"/>
            </a:xfrm>
            <a:prstGeom prst="homePlate">
              <a:avLst>
                <a:gd name="adj" fmla="val 39873"/>
              </a:avLst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</a:rPr>
                <a:t>Unique</a:t>
              </a:r>
            </a:p>
          </p:txBody>
        </p:sp>
        <p:sp>
          <p:nvSpPr>
            <p:cNvPr id="51" name="Oval 50"/>
            <p:cNvSpPr/>
            <p:nvPr/>
          </p:nvSpPr>
          <p:spPr>
            <a:xfrm>
              <a:off x="2605739" y="2804858"/>
              <a:ext cx="91440" cy="91440"/>
            </a:xfrm>
            <a:prstGeom prst="ellipse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581185" y="3501657"/>
            <a:ext cx="786479" cy="1172354"/>
            <a:chOff x="1068770" y="2582799"/>
            <a:chExt cx="786479" cy="1172354"/>
          </a:xfrm>
        </p:grpSpPr>
        <p:sp>
          <p:nvSpPr>
            <p:cNvPr id="53" name="Pentagon 52"/>
            <p:cNvSpPr/>
            <p:nvPr/>
          </p:nvSpPr>
          <p:spPr>
            <a:xfrm>
              <a:off x="1068770" y="2582799"/>
              <a:ext cx="727976" cy="539496"/>
            </a:xfrm>
            <a:prstGeom prst="homePlate">
              <a:avLst>
                <a:gd name="adj" fmla="val 39873"/>
              </a:avLst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</a:rPr>
                <a:t>Filter shape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1116649" y="3379324"/>
              <a:ext cx="656725" cy="37582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accent5"/>
                  </a:solidFill>
                </a:rPr>
                <a:t>sphere</a:t>
              </a:r>
              <a:endParaRPr lang="en-US" sz="1200" dirty="0">
                <a:solidFill>
                  <a:schemeClr val="accent5"/>
                </a:solidFill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V="1">
              <a:off x="1444668" y="3133766"/>
              <a:ext cx="0" cy="231597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1763809" y="2811733"/>
              <a:ext cx="91440" cy="9144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5686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885158" y="3501657"/>
            <a:ext cx="727551" cy="1172354"/>
            <a:chOff x="372743" y="2582799"/>
            <a:chExt cx="727551" cy="1172354"/>
          </a:xfrm>
        </p:grpSpPr>
        <p:sp>
          <p:nvSpPr>
            <p:cNvPr id="58" name="Pentagon 57"/>
            <p:cNvSpPr/>
            <p:nvPr/>
          </p:nvSpPr>
          <p:spPr>
            <a:xfrm>
              <a:off x="378925" y="2582799"/>
              <a:ext cx="665813" cy="539496"/>
            </a:xfrm>
            <a:prstGeom prst="homePlate">
              <a:avLst>
                <a:gd name="adj" fmla="val 39873"/>
              </a:avLst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</a:rPr>
                <a:t>Filter color</a:t>
              </a: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372743" y="3379324"/>
              <a:ext cx="656725" cy="37582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accent5"/>
                  </a:solidFill>
                </a:rPr>
                <a:t>yellow</a:t>
              </a:r>
              <a:endParaRPr lang="en-US" sz="1200" dirty="0">
                <a:solidFill>
                  <a:schemeClr val="accent5"/>
                </a:solidFill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V="1">
              <a:off x="692301" y="3133766"/>
              <a:ext cx="0" cy="231597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1008854" y="2811733"/>
              <a:ext cx="91440" cy="9144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5686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838200" y="5063069"/>
            <a:ext cx="1093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color of the &lt;S&gt; &lt;R&gt; of the &lt;C&gt;&lt;S&gt;?</a:t>
            </a:r>
          </a:p>
          <a:p>
            <a:r>
              <a:rPr lang="en-US" dirty="0" smtClean="0"/>
              <a:t>What is the color of the cube right of the yellow sphere?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51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r>
              <a:rPr lang="mr-IN" dirty="0" smtClean="0"/>
              <a:t>–</a:t>
            </a:r>
            <a:r>
              <a:rPr lang="en-US" dirty="0" smtClean="0"/>
              <a:t> Overall performance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429933" y="1910292"/>
          <a:ext cx="649393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891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smtClean="0"/>
              <a:t>Query color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429933" y="1910292"/>
          <a:ext cx="649393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309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1726</TotalTime>
  <Words>1452</Words>
  <Application>Microsoft Macintosh PowerPoint</Application>
  <PresentationFormat>Widescreen</PresentationFormat>
  <Paragraphs>288</Paragraphs>
  <Slides>49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Asap</vt:lpstr>
      <vt:lpstr>Calibri</vt:lpstr>
      <vt:lpstr>Calibri Light</vt:lpstr>
      <vt:lpstr>Helvetica</vt:lpstr>
      <vt:lpstr>Mangal</vt:lpstr>
      <vt:lpstr>PT Serif</vt:lpstr>
      <vt:lpstr>Arial</vt:lpstr>
      <vt:lpstr>Office Theme</vt:lpstr>
      <vt:lpstr>Visual Question Answering</vt:lpstr>
      <vt:lpstr>The problem with VQA</vt:lpstr>
      <vt:lpstr>Clever Hans</vt:lpstr>
      <vt:lpstr>Disiderata for a diagnostic dataset</vt:lpstr>
      <vt:lpstr>CLEVR - Images</vt:lpstr>
      <vt:lpstr>CLEVR – Questions</vt:lpstr>
      <vt:lpstr>CLEVR – Questions</vt:lpstr>
      <vt:lpstr>Results – Overall performance</vt:lpstr>
      <vt:lpstr>Results – Query color</vt:lpstr>
      <vt:lpstr>Results – Equal Shape</vt:lpstr>
      <vt:lpstr>Chains vs trees</vt:lpstr>
      <vt:lpstr>Compositional Generalization</vt:lpstr>
      <vt:lpstr>Compositional reasoning</vt:lpstr>
      <vt:lpstr>Compositional reasoning</vt:lpstr>
      <vt:lpstr>Compositional reasoning</vt:lpstr>
      <vt:lpstr>Compositional reasoning</vt:lpstr>
      <vt:lpstr>Compositional reasoning</vt:lpstr>
      <vt:lpstr>Compositional reasoning</vt:lpstr>
      <vt:lpstr>Compositional reasoning</vt:lpstr>
      <vt:lpstr>Reducing supervision</vt:lpstr>
      <vt:lpstr>Two phases of supervision</vt:lpstr>
      <vt:lpstr>PowerPoint Presentation</vt:lpstr>
      <vt:lpstr>PowerPoint Presentation</vt:lpstr>
      <vt:lpstr>Two phases of supervision</vt:lpstr>
      <vt:lpstr>Unsupervised representation learning</vt:lpstr>
      <vt:lpstr>Unsupervised representation learning</vt:lpstr>
      <vt:lpstr>Evaluating representations</vt:lpstr>
      <vt:lpstr>What makes for a good feature representation?</vt:lpstr>
      <vt:lpstr>Self-supervised learning</vt:lpstr>
      <vt:lpstr>Self-supervised learning</vt:lpstr>
      <vt:lpstr>Self-supervised learning</vt:lpstr>
      <vt:lpstr>Self supervision by reconstructing hidden data</vt:lpstr>
      <vt:lpstr>Self supervision by using external information</vt:lpstr>
      <vt:lpstr>Self-supervised learning</vt:lpstr>
      <vt:lpstr>The unreasonable effectiveness of ImageNet</vt:lpstr>
      <vt:lpstr>The unreasonable effectiveness of ImageNet</vt:lpstr>
      <vt:lpstr>Why is ImageNet so good?</vt:lpstr>
      <vt:lpstr>Weak supervision</vt:lpstr>
      <vt:lpstr>Beating supervised learning with tons and tons of data</vt:lpstr>
      <vt:lpstr>Two phases of supervision</vt:lpstr>
      <vt:lpstr>Different forms of reduced supervision</vt:lpstr>
      <vt:lpstr>Weak supervision for detection</vt:lpstr>
      <vt:lpstr>Multiple instance learning</vt:lpstr>
      <vt:lpstr>Multiple instance learning</vt:lpstr>
      <vt:lpstr>Fully-convolutional multiple instance learning</vt:lpstr>
      <vt:lpstr>Zero-shot learning</vt:lpstr>
      <vt:lpstr>Zero-shot learning</vt:lpstr>
      <vt:lpstr>Zero-shot learning</vt:lpstr>
      <vt:lpstr>Word embeddings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Reducing supervision</dc:title>
  <dc:creator>Bharath Hariharan</dc:creator>
  <cp:lastModifiedBy>Bharath Hariharan</cp:lastModifiedBy>
  <cp:revision>45</cp:revision>
  <dcterms:created xsi:type="dcterms:W3CDTF">2017-11-05T23:45:42Z</dcterms:created>
  <dcterms:modified xsi:type="dcterms:W3CDTF">2017-11-07T04:33:46Z</dcterms:modified>
</cp:coreProperties>
</file>