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emf" ContentType="image/x-emf"/>
  <Default Extension="xlsx" ContentType="application/vnd.openxmlformats-officedocument.spreadsheetml.sheet"/>
  <Default Extension="jpeg" ContentType="image/jpe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5" r:id="rId20"/>
    <p:sldId id="278" r:id="rId21"/>
    <p:sldId id="276" r:id="rId22"/>
    <p:sldId id="277" r:id="rId23"/>
    <p:sldId id="279" r:id="rId24"/>
    <p:sldId id="274" r:id="rId25"/>
    <p:sldId id="280" r:id="rId26"/>
    <p:sldId id="281" r:id="rId27"/>
    <p:sldId id="282" r:id="rId28"/>
    <p:sldId id="284" r:id="rId29"/>
    <p:sldId id="283" r:id="rId30"/>
    <p:sldId id="285" r:id="rId31"/>
    <p:sldId id="291" r:id="rId32"/>
    <p:sldId id="289" r:id="rId33"/>
    <p:sldId id="290" r:id="rId34"/>
    <p:sldId id="286" r:id="rId35"/>
    <p:sldId id="287" r:id="rId36"/>
    <p:sldId id="288" r:id="rId37"/>
    <p:sldId id="292" r:id="rId38"/>
    <p:sldId id="293" r:id="rId39"/>
    <p:sldId id="295" r:id="rId40"/>
    <p:sldId id="296" r:id="rId41"/>
    <p:sldId id="299" r:id="rId42"/>
    <p:sldId id="300" r:id="rId43"/>
    <p:sldId id="301" r:id="rId44"/>
    <p:sldId id="298" r:id="rId45"/>
    <p:sldId id="302" r:id="rId46"/>
    <p:sldId id="303" r:id="rId47"/>
    <p:sldId id="304" r:id="rId48"/>
    <p:sldId id="305" r:id="rId49"/>
    <p:sldId id="307" r:id="rId50"/>
    <p:sldId id="308" r:id="rId51"/>
    <p:sldId id="309" r:id="rId52"/>
    <p:sldId id="310" r:id="rId53"/>
    <p:sldId id="311" r:id="rId54"/>
    <p:sldId id="312" r:id="rId55"/>
    <p:sldId id="313" r:id="rId56"/>
    <p:sldId id="31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1"/>
    <p:restoredTop sz="94646"/>
  </p:normalViewPr>
  <p:slideViewPr>
    <p:cSldViewPr snapToGrid="0" snapToObjects="1">
      <p:cViewPr>
        <p:scale>
          <a:sx n="71" d="100"/>
          <a:sy n="71" d="100"/>
        </p:scale>
        <p:origin x="376"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3"/>
          <c:y val="0.0650792423656745"/>
          <c:w val="0.723371783111536"/>
          <c:h val="0.798742348934253"/>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5"/>
            <c:spPr>
              <a:solidFill>
                <a:schemeClr val="accent1"/>
              </a:solidFill>
              <a:ln w="50800">
                <a:solidFill>
                  <a:schemeClr val="accent1"/>
                </a:solidFill>
              </a:ln>
              <a:effectLst/>
            </c:spPr>
          </c:marker>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Sheet1!$G$2:$G$17</c:f>
              <c:numCache>
                <c:formatCode>General</c:formatCode>
                <c:ptCount val="16"/>
                <c:pt idx="0">
                  <c:v>0.91</c:v>
                </c:pt>
                <c:pt idx="1">
                  <c:v>0.946</c:v>
                </c:pt>
                <c:pt idx="2">
                  <c:v>0.925</c:v>
                </c:pt>
                <c:pt idx="3">
                  <c:v>0.878</c:v>
                </c:pt>
                <c:pt idx="4">
                  <c:v>0.937</c:v>
                </c:pt>
                <c:pt idx="5">
                  <c:v>0.891</c:v>
                </c:pt>
                <c:pt idx="6">
                  <c:v>0.935</c:v>
                </c:pt>
                <c:pt idx="7">
                  <c:v>0.916</c:v>
                </c:pt>
                <c:pt idx="8">
                  <c:v>0.856</c:v>
                </c:pt>
                <c:pt idx="9">
                  <c:v>0.536</c:v>
                </c:pt>
                <c:pt idx="10">
                  <c:v>0.896</c:v>
                </c:pt>
                <c:pt idx="11">
                  <c:v>0.69</c:v>
                </c:pt>
                <c:pt idx="12">
                  <c:v>0.752</c:v>
                </c:pt>
                <c:pt idx="13">
                  <c:v>0.692</c:v>
                </c:pt>
                <c:pt idx="14">
                  <c:v>0.716</c:v>
                </c:pt>
                <c:pt idx="15">
                  <c:v>0.682</c:v>
                </c:pt>
              </c:numCache>
            </c:numRef>
          </c:yVal>
          <c:smooth val="0"/>
        </c:ser>
        <c:ser>
          <c:idx val="1"/>
          <c:order val="1"/>
          <c:tx>
            <c:strRef>
              <c:f>Sheet1!$H$1</c:f>
              <c:strCache>
                <c:ptCount val="1"/>
                <c:pt idx="0">
                  <c:v>METEOR</c:v>
                </c:pt>
              </c:strCache>
            </c:strRef>
          </c:tx>
          <c:spPr>
            <a:ln w="25400" cap="rnd">
              <a:noFill/>
              <a:round/>
            </a:ln>
            <a:effectLst/>
          </c:spPr>
          <c:marker>
            <c:symbol val="circle"/>
            <c:size val="5"/>
            <c:spPr>
              <a:solidFill>
                <a:schemeClr val="accent2"/>
              </a:solidFill>
              <a:ln w="50800">
                <a:solidFill>
                  <a:schemeClr val="accent2"/>
                </a:solidFill>
              </a:ln>
              <a:effectLst/>
            </c:spPr>
          </c:marker>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Sheet1!$H$2:$H$17</c:f>
              <c:numCache>
                <c:formatCode>General</c:formatCode>
                <c:ptCount val="16"/>
                <c:pt idx="0">
                  <c:v>0.335</c:v>
                </c:pt>
                <c:pt idx="1">
                  <c:v>0.346</c:v>
                </c:pt>
                <c:pt idx="2">
                  <c:v>0.331</c:v>
                </c:pt>
                <c:pt idx="3">
                  <c:v>0.323</c:v>
                </c:pt>
                <c:pt idx="4">
                  <c:v>0.339</c:v>
                </c:pt>
                <c:pt idx="5">
                  <c:v>0.322</c:v>
                </c:pt>
                <c:pt idx="6">
                  <c:v>0.325</c:v>
                </c:pt>
                <c:pt idx="7">
                  <c:v>0.318</c:v>
                </c:pt>
                <c:pt idx="8">
                  <c:v>0.318</c:v>
                </c:pt>
                <c:pt idx="9">
                  <c:v>0.252</c:v>
                </c:pt>
                <c:pt idx="10">
                  <c:v>0.32</c:v>
                </c:pt>
                <c:pt idx="11">
                  <c:v>0.284</c:v>
                </c:pt>
                <c:pt idx="12">
                  <c:v>0.294</c:v>
                </c:pt>
                <c:pt idx="13">
                  <c:v>0.28</c:v>
                </c:pt>
                <c:pt idx="14">
                  <c:v>0.288</c:v>
                </c:pt>
                <c:pt idx="15">
                  <c:v>0.273</c:v>
                </c:pt>
              </c:numCache>
            </c:numRef>
          </c:yVal>
          <c:smooth val="0"/>
        </c:ser>
        <c:ser>
          <c:idx val="5"/>
          <c:order val="2"/>
          <c:tx>
            <c:strRef>
              <c:f>Sheet1!$M$1</c:f>
              <c:strCache>
                <c:ptCount val="1"/>
                <c:pt idx="0">
                  <c:v>BLEU 4</c:v>
                </c:pt>
              </c:strCache>
            </c:strRef>
          </c:tx>
          <c:spPr>
            <a:ln w="25400" cap="rnd">
              <a:noFill/>
              <a:round/>
            </a:ln>
            <a:effectLst/>
          </c:spPr>
          <c:marker>
            <c:symbol val="circle"/>
            <c:size val="5"/>
            <c:spPr>
              <a:solidFill>
                <a:schemeClr val="accent6"/>
              </a:solidFill>
              <a:ln w="50800">
                <a:solidFill>
                  <a:schemeClr val="accent6"/>
                </a:solidFill>
              </a:ln>
              <a:effectLst/>
            </c:spPr>
          </c:marker>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Sheet1!$M$2:$M$17</c:f>
              <c:numCache>
                <c:formatCode>General</c:formatCode>
                <c:ptCount val="16"/>
                <c:pt idx="0">
                  <c:v>0.471</c:v>
                </c:pt>
                <c:pt idx="1">
                  <c:v>0.587</c:v>
                </c:pt>
                <c:pt idx="2">
                  <c:v>0.567</c:v>
                </c:pt>
                <c:pt idx="3">
                  <c:v>0.523</c:v>
                </c:pt>
                <c:pt idx="4">
                  <c:v>0.601</c:v>
                </c:pt>
                <c:pt idx="5">
                  <c:v>0.534</c:v>
                </c:pt>
                <c:pt idx="6">
                  <c:v>0.575</c:v>
                </c:pt>
                <c:pt idx="7">
                  <c:v>0.542</c:v>
                </c:pt>
                <c:pt idx="8">
                  <c:v>0.554</c:v>
                </c:pt>
                <c:pt idx="9">
                  <c:v>0.278</c:v>
                </c:pt>
                <c:pt idx="10">
                  <c:v>0.578</c:v>
                </c:pt>
                <c:pt idx="11">
                  <c:v>0.432</c:v>
                </c:pt>
                <c:pt idx="12">
                  <c:v>0.517</c:v>
                </c:pt>
                <c:pt idx="13">
                  <c:v>0.446</c:v>
                </c:pt>
                <c:pt idx="14">
                  <c:v>0.478</c:v>
                </c:pt>
                <c:pt idx="15">
                  <c:v>0.493</c:v>
                </c:pt>
              </c:numCache>
            </c:numRef>
          </c:yVal>
          <c:smooth val="0"/>
        </c:ser>
        <c:dLbls>
          <c:showLegendKey val="0"/>
          <c:showVal val="0"/>
          <c:showCatName val="0"/>
          <c:showSerName val="0"/>
          <c:showPercent val="0"/>
          <c:showBubbleSize val="0"/>
        </c:dLbls>
        <c:axId val="-257428672"/>
        <c:axId val="-562330672"/>
      </c:scatterChart>
      <c:valAx>
        <c:axId val="-2574286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Human Judgement</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2330672"/>
        <c:crosses val="autoZero"/>
        <c:crossBetween val="midCat"/>
      </c:valAx>
      <c:valAx>
        <c:axId val="-56233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Automatic Metrics</a:t>
                </a:r>
              </a:p>
            </c:rich>
          </c:tx>
          <c:layout>
            <c:manualLayout>
              <c:xMode val="edge"/>
              <c:yMode val="edge"/>
              <c:x val="0.00202330677014473"/>
              <c:y val="0.34520017899755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7428672"/>
        <c:crosses val="autoZero"/>
        <c:crossBetween val="midCat"/>
      </c:valAx>
      <c:spPr>
        <a:noFill/>
        <a:ln>
          <a:noFill/>
        </a:ln>
        <a:effectLst/>
      </c:spPr>
    </c:plotArea>
    <c:legend>
      <c:legendPos val="r"/>
      <c:layout>
        <c:manualLayout>
          <c:xMode val="edge"/>
          <c:yMode val="edge"/>
          <c:x val="0.85017139412602"/>
          <c:y val="0.372728694958743"/>
          <c:w val="0.14982860587398"/>
          <c:h val="0.16486332327902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3"/>
          <c:y val="0.0650792423656745"/>
          <c:w val="0.723371783111536"/>
          <c:h val="0.798742348934253"/>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5"/>
            <c:spPr>
              <a:solidFill>
                <a:schemeClr val="accent1"/>
              </a:solidFill>
              <a:ln w="50800">
                <a:solidFill>
                  <a:schemeClr val="accent1"/>
                </a:solidFill>
              </a:ln>
              <a:effectLst/>
            </c:spPr>
          </c:marker>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Sheet1!$G$2:$G$17</c:f>
              <c:numCache>
                <c:formatCode>General</c:formatCode>
                <c:ptCount val="16"/>
                <c:pt idx="0">
                  <c:v>0.91</c:v>
                </c:pt>
                <c:pt idx="1">
                  <c:v>0.946</c:v>
                </c:pt>
                <c:pt idx="2">
                  <c:v>0.925</c:v>
                </c:pt>
                <c:pt idx="3">
                  <c:v>0.878</c:v>
                </c:pt>
                <c:pt idx="4">
                  <c:v>0.937</c:v>
                </c:pt>
                <c:pt idx="5">
                  <c:v>0.891</c:v>
                </c:pt>
                <c:pt idx="6">
                  <c:v>0.935</c:v>
                </c:pt>
                <c:pt idx="7">
                  <c:v>0.916</c:v>
                </c:pt>
                <c:pt idx="8">
                  <c:v>0.856</c:v>
                </c:pt>
                <c:pt idx="9">
                  <c:v>0.536</c:v>
                </c:pt>
                <c:pt idx="10">
                  <c:v>0.896</c:v>
                </c:pt>
                <c:pt idx="11">
                  <c:v>0.69</c:v>
                </c:pt>
                <c:pt idx="12">
                  <c:v>0.752</c:v>
                </c:pt>
                <c:pt idx="13">
                  <c:v>0.692</c:v>
                </c:pt>
                <c:pt idx="14">
                  <c:v>0.716</c:v>
                </c:pt>
                <c:pt idx="15">
                  <c:v>0.682</c:v>
                </c:pt>
              </c:numCache>
            </c:numRef>
          </c:yVal>
          <c:smooth val="0"/>
        </c:ser>
        <c:ser>
          <c:idx val="1"/>
          <c:order val="1"/>
          <c:tx>
            <c:strRef>
              <c:f>Sheet1!$H$1</c:f>
              <c:strCache>
                <c:ptCount val="1"/>
                <c:pt idx="0">
                  <c:v>METEOR</c:v>
                </c:pt>
              </c:strCache>
            </c:strRef>
          </c:tx>
          <c:spPr>
            <a:ln w="25400" cap="rnd">
              <a:noFill/>
              <a:round/>
            </a:ln>
            <a:effectLst/>
          </c:spPr>
          <c:marker>
            <c:symbol val="circle"/>
            <c:size val="5"/>
            <c:spPr>
              <a:solidFill>
                <a:schemeClr val="accent2"/>
              </a:solidFill>
              <a:ln w="50800">
                <a:solidFill>
                  <a:schemeClr val="accent2"/>
                </a:solidFill>
              </a:ln>
              <a:effectLst/>
            </c:spPr>
          </c:marker>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Sheet1!$H$2:$H$17</c:f>
              <c:numCache>
                <c:formatCode>General</c:formatCode>
                <c:ptCount val="16"/>
                <c:pt idx="0">
                  <c:v>0.335</c:v>
                </c:pt>
                <c:pt idx="1">
                  <c:v>0.346</c:v>
                </c:pt>
                <c:pt idx="2">
                  <c:v>0.331</c:v>
                </c:pt>
                <c:pt idx="3">
                  <c:v>0.323</c:v>
                </c:pt>
                <c:pt idx="4">
                  <c:v>0.339</c:v>
                </c:pt>
                <c:pt idx="5">
                  <c:v>0.322</c:v>
                </c:pt>
                <c:pt idx="6">
                  <c:v>0.325</c:v>
                </c:pt>
                <c:pt idx="7">
                  <c:v>0.318</c:v>
                </c:pt>
                <c:pt idx="8">
                  <c:v>0.318</c:v>
                </c:pt>
                <c:pt idx="9">
                  <c:v>0.252</c:v>
                </c:pt>
                <c:pt idx="10">
                  <c:v>0.32</c:v>
                </c:pt>
                <c:pt idx="11">
                  <c:v>0.284</c:v>
                </c:pt>
                <c:pt idx="12">
                  <c:v>0.294</c:v>
                </c:pt>
                <c:pt idx="13">
                  <c:v>0.28</c:v>
                </c:pt>
                <c:pt idx="14">
                  <c:v>0.288</c:v>
                </c:pt>
                <c:pt idx="15">
                  <c:v>0.273</c:v>
                </c:pt>
              </c:numCache>
            </c:numRef>
          </c:yVal>
          <c:smooth val="0"/>
        </c:ser>
        <c:ser>
          <c:idx val="5"/>
          <c:order val="2"/>
          <c:tx>
            <c:strRef>
              <c:f>Sheet1!$M$1</c:f>
              <c:strCache>
                <c:ptCount val="1"/>
                <c:pt idx="0">
                  <c:v>BLEU 4</c:v>
                </c:pt>
              </c:strCache>
            </c:strRef>
          </c:tx>
          <c:spPr>
            <a:ln w="25400" cap="rnd">
              <a:noFill/>
              <a:round/>
            </a:ln>
            <a:effectLst/>
          </c:spPr>
          <c:marker>
            <c:symbol val="circle"/>
            <c:size val="5"/>
            <c:spPr>
              <a:solidFill>
                <a:schemeClr val="accent6"/>
              </a:solidFill>
              <a:ln w="50800">
                <a:solidFill>
                  <a:schemeClr val="accent6"/>
                </a:solidFill>
              </a:ln>
              <a:effectLst/>
            </c:spPr>
          </c:marker>
          <c:xVal>
            <c:numRef>
              <c:f>Sheet1!$B$2:$B$17</c:f>
              <c:numCache>
                <c:formatCode>General</c:formatCode>
                <c:ptCount val="16"/>
                <c:pt idx="0">
                  <c:v>0.638</c:v>
                </c:pt>
                <c:pt idx="1">
                  <c:v>0.273</c:v>
                </c:pt>
                <c:pt idx="2">
                  <c:v>0.268</c:v>
                </c:pt>
                <c:pt idx="3">
                  <c:v>0.262</c:v>
                </c:pt>
                <c:pt idx="4">
                  <c:v>0.25</c:v>
                </c:pt>
                <c:pt idx="5">
                  <c:v>0.246</c:v>
                </c:pt>
                <c:pt idx="6">
                  <c:v>0.223</c:v>
                </c:pt>
                <c:pt idx="7">
                  <c:v>0.216</c:v>
                </c:pt>
                <c:pt idx="8">
                  <c:v>0.202</c:v>
                </c:pt>
                <c:pt idx="9">
                  <c:v>0.194</c:v>
                </c:pt>
                <c:pt idx="10">
                  <c:v>0.19</c:v>
                </c:pt>
                <c:pt idx="11">
                  <c:v>0.168</c:v>
                </c:pt>
                <c:pt idx="12">
                  <c:v>0.167</c:v>
                </c:pt>
                <c:pt idx="13">
                  <c:v>0.166</c:v>
                </c:pt>
                <c:pt idx="14">
                  <c:v>0.154</c:v>
                </c:pt>
                <c:pt idx="15">
                  <c:v>0.1</c:v>
                </c:pt>
              </c:numCache>
            </c:numRef>
          </c:xVal>
          <c:yVal>
            <c:numRef>
              <c:f>Sheet1!$M$2:$M$17</c:f>
              <c:numCache>
                <c:formatCode>General</c:formatCode>
                <c:ptCount val="16"/>
                <c:pt idx="0">
                  <c:v>0.471</c:v>
                </c:pt>
                <c:pt idx="1">
                  <c:v>0.587</c:v>
                </c:pt>
                <c:pt idx="2">
                  <c:v>0.567</c:v>
                </c:pt>
                <c:pt idx="3">
                  <c:v>0.523</c:v>
                </c:pt>
                <c:pt idx="4">
                  <c:v>0.601</c:v>
                </c:pt>
                <c:pt idx="5">
                  <c:v>0.534</c:v>
                </c:pt>
                <c:pt idx="6">
                  <c:v>0.575</c:v>
                </c:pt>
                <c:pt idx="7">
                  <c:v>0.542</c:v>
                </c:pt>
                <c:pt idx="8">
                  <c:v>0.554</c:v>
                </c:pt>
                <c:pt idx="9">
                  <c:v>0.278</c:v>
                </c:pt>
                <c:pt idx="10">
                  <c:v>0.578</c:v>
                </c:pt>
                <c:pt idx="11">
                  <c:v>0.432</c:v>
                </c:pt>
                <c:pt idx="12">
                  <c:v>0.517</c:v>
                </c:pt>
                <c:pt idx="13">
                  <c:v>0.446</c:v>
                </c:pt>
                <c:pt idx="14">
                  <c:v>0.478</c:v>
                </c:pt>
                <c:pt idx="15">
                  <c:v>0.493</c:v>
                </c:pt>
              </c:numCache>
            </c:numRef>
          </c:yVal>
          <c:smooth val="0"/>
        </c:ser>
        <c:dLbls>
          <c:showLegendKey val="0"/>
          <c:showVal val="0"/>
          <c:showCatName val="0"/>
          <c:showSerName val="0"/>
          <c:showPercent val="0"/>
          <c:showBubbleSize val="0"/>
        </c:dLbls>
        <c:axId val="-529105984"/>
        <c:axId val="-529102864"/>
      </c:scatterChart>
      <c:valAx>
        <c:axId val="-529105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Human Judgement</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9102864"/>
        <c:crosses val="autoZero"/>
        <c:crossBetween val="midCat"/>
      </c:valAx>
      <c:valAx>
        <c:axId val="-529102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Automatic Metrics</a:t>
                </a:r>
              </a:p>
            </c:rich>
          </c:tx>
          <c:layout>
            <c:manualLayout>
              <c:xMode val="edge"/>
              <c:yMode val="edge"/>
              <c:x val="0.00202330677014473"/>
              <c:y val="0.34520017899755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9105984"/>
        <c:crosses val="autoZero"/>
        <c:crossBetween val="midCat"/>
      </c:valAx>
      <c:spPr>
        <a:noFill/>
        <a:ln>
          <a:noFill/>
        </a:ln>
        <a:effectLst/>
      </c:spPr>
    </c:plotArea>
    <c:legend>
      <c:legendPos val="r"/>
      <c:layout>
        <c:manualLayout>
          <c:xMode val="edge"/>
          <c:yMode val="edge"/>
          <c:x val="0.85017139412602"/>
          <c:y val="0.372728694958743"/>
          <c:w val="0.14982860587398"/>
          <c:h val="0.16486332327902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Acc</c:v>
                </c:pt>
              </c:strCache>
            </c:strRef>
          </c:tx>
          <c:spPr>
            <a:solidFill>
              <a:schemeClr val="accent1"/>
            </a:solidFill>
            <a:ln>
              <a:noFill/>
            </a:ln>
            <a:effectLst/>
          </c:spPr>
          <c:invertIfNegative val="0"/>
          <c:cat>
            <c:strRef>
              <c:f>Sheet1!$A$2:$A$5</c:f>
              <c:strCache>
                <c:ptCount val="4"/>
                <c:pt idx="0">
                  <c:v>LSTM + CNN</c:v>
                </c:pt>
                <c:pt idx="1">
                  <c:v>Bi-attention</c:v>
                </c:pt>
                <c:pt idx="2">
                  <c:v>Baseline</c:v>
                </c:pt>
                <c:pt idx="3">
                  <c:v>Humans</c:v>
                </c:pt>
              </c:strCache>
            </c:strRef>
          </c:cat>
          <c:val>
            <c:numRef>
              <c:f>Sheet1!$B$2:$B$5</c:f>
              <c:numCache>
                <c:formatCode>General</c:formatCode>
                <c:ptCount val="4"/>
                <c:pt idx="0">
                  <c:v>63.1</c:v>
                </c:pt>
                <c:pt idx="1">
                  <c:v>66.1</c:v>
                </c:pt>
                <c:pt idx="2">
                  <c:v>65.2</c:v>
                </c:pt>
                <c:pt idx="3">
                  <c:v>83.3</c:v>
                </c:pt>
              </c:numCache>
            </c:numRef>
          </c:val>
        </c:ser>
        <c:dLbls>
          <c:showLegendKey val="0"/>
          <c:showVal val="0"/>
          <c:showCatName val="0"/>
          <c:showSerName val="0"/>
          <c:showPercent val="0"/>
          <c:showBubbleSize val="0"/>
        </c:dLbls>
        <c:gapWidth val="219"/>
        <c:overlap val="-27"/>
        <c:axId val="-630157120"/>
        <c:axId val="-629718816"/>
      </c:barChart>
      <c:catAx>
        <c:axId val="-63015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29718816"/>
        <c:crosses val="autoZero"/>
        <c:auto val="1"/>
        <c:lblAlgn val="ctr"/>
        <c:lblOffset val="100"/>
        <c:noMultiLvlLbl val="0"/>
      </c:catAx>
      <c:valAx>
        <c:axId val="-629718816"/>
        <c:scaling>
          <c:orientation val="minMax"/>
          <c:max val="90.0"/>
          <c:min val="50.0"/>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0157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B4162D-F657-9147-8BDA-39F4CB046268}"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125607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4162D-F657-9147-8BDA-39F4CB046268}"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1605575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4162D-F657-9147-8BDA-39F4CB046268}"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177869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4162D-F657-9147-8BDA-39F4CB046268}"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11545281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B4162D-F657-9147-8BDA-39F4CB046268}"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16404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B4162D-F657-9147-8BDA-39F4CB046268}"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1443767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B4162D-F657-9147-8BDA-39F4CB046268}" type="datetimeFigureOut">
              <a:rPr lang="en-US" smtClean="0"/>
              <a:t>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976174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B4162D-F657-9147-8BDA-39F4CB046268}" type="datetimeFigureOut">
              <a:rPr lang="en-US" smtClean="0"/>
              <a:t>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193475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4162D-F657-9147-8BDA-39F4CB046268}" type="datetimeFigureOut">
              <a:rPr lang="en-US" smtClean="0"/>
              <a:t>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22370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B4162D-F657-9147-8BDA-39F4CB046268}"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1635282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B4162D-F657-9147-8BDA-39F4CB046268}"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96CF25-5529-7344-8061-5F326BAD35BB}" type="slidenum">
              <a:rPr lang="en-US" smtClean="0"/>
              <a:t>‹#›</a:t>
            </a:fld>
            <a:endParaRPr lang="en-US"/>
          </a:p>
        </p:txBody>
      </p:sp>
    </p:spTree>
    <p:extLst>
      <p:ext uri="{BB962C8B-B14F-4D97-AF65-F5344CB8AC3E}">
        <p14:creationId xmlns:p14="http://schemas.microsoft.com/office/powerpoint/2010/main" val="6981203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4162D-F657-9147-8BDA-39F4CB046268}" type="datetimeFigureOut">
              <a:rPr lang="en-US" smtClean="0"/>
              <a:t>11/1/17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6CF25-5529-7344-8061-5F326BAD35BB}" type="slidenum">
              <a:rPr lang="en-US" smtClean="0"/>
              <a:t>‹#›</a:t>
            </a:fld>
            <a:endParaRPr lang="en-US"/>
          </a:p>
        </p:txBody>
      </p:sp>
    </p:spTree>
    <p:extLst>
      <p:ext uri="{BB962C8B-B14F-4D97-AF65-F5344CB8AC3E}">
        <p14:creationId xmlns:p14="http://schemas.microsoft.com/office/powerpoint/2010/main" val="2016207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4.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5" Type="http://schemas.openxmlformats.org/officeDocument/2006/relationships/hyperlink" Target="https://www.youtube.com/watch?v=8ftDjebw8aA" TargetMode="External"/><Relationship Id="rId1" Type="http://schemas.microsoft.com/office/2007/relationships/media" Target="../media/media1.mp4"/><Relationship Id="rId2" Type="http://schemas.openxmlformats.org/officeDocument/2006/relationships/video" Target="../media/media1.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chart" Target="../charts/char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Video classification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0688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Detour: Sequence modeling</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058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modeling</a:t>
            </a:r>
            <a:endParaRPr lang="en-US" dirty="0"/>
          </a:p>
        </p:txBody>
      </p:sp>
      <p:sp>
        <p:nvSpPr>
          <p:cNvPr id="3" name="Content Placeholder 2"/>
          <p:cNvSpPr>
            <a:spLocks noGrp="1"/>
          </p:cNvSpPr>
          <p:nvPr>
            <p:ph idx="1"/>
          </p:nvPr>
        </p:nvSpPr>
        <p:spPr>
          <a:xfrm>
            <a:off x="838200" y="1825625"/>
            <a:ext cx="10515600" cy="2122261"/>
          </a:xfrm>
        </p:spPr>
        <p:txBody>
          <a:bodyPr/>
          <a:lstStyle/>
          <a:p>
            <a:r>
              <a:rPr lang="en-US" dirty="0" smtClean="0"/>
              <a:t>Internal state </a:t>
            </a:r>
            <a:r>
              <a:rPr lang="en-US" i="1" dirty="0" smtClean="0"/>
              <a:t>h</a:t>
            </a:r>
          </a:p>
          <a:p>
            <a:r>
              <a:rPr lang="en-US" dirty="0" smtClean="0"/>
              <a:t>Observations </a:t>
            </a:r>
            <a:r>
              <a:rPr lang="en-US" i="1" dirty="0" smtClean="0"/>
              <a:t>x</a:t>
            </a:r>
          </a:p>
          <a:p>
            <a:r>
              <a:rPr lang="en-US" dirty="0" smtClean="0"/>
              <a:t>See observations over time</a:t>
            </a:r>
          </a:p>
          <a:p>
            <a:r>
              <a:rPr lang="en-US" dirty="0" smtClean="0"/>
              <a:t>Update state</a:t>
            </a:r>
            <a:endParaRPr lang="en-US" dirty="0"/>
          </a:p>
        </p:txBody>
      </p:sp>
      <p:pic>
        <p:nvPicPr>
          <p:cNvPr id="4" name="Picture 3"/>
          <p:cNvPicPr>
            <a:picLocks noChangeAspect="1"/>
          </p:cNvPicPr>
          <p:nvPr/>
        </p:nvPicPr>
        <p:blipFill>
          <a:blip r:embed="rId2"/>
          <a:stretch>
            <a:fillRect/>
          </a:stretch>
        </p:blipFill>
        <p:spPr>
          <a:xfrm>
            <a:off x="838200" y="4438650"/>
            <a:ext cx="3111500" cy="469900"/>
          </a:xfrm>
          <a:prstGeom prst="rect">
            <a:avLst/>
          </a:prstGeom>
        </p:spPr>
      </p:pic>
      <p:sp>
        <p:nvSpPr>
          <p:cNvPr id="5" name="Rectangle 4"/>
          <p:cNvSpPr/>
          <p:nvPr/>
        </p:nvSpPr>
        <p:spPr>
          <a:xfrm>
            <a:off x="6734629" y="3135086"/>
            <a:ext cx="1030514"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sp>
        <p:nvSpPr>
          <p:cNvPr id="6" name="Rectangle 5"/>
          <p:cNvSpPr/>
          <p:nvPr/>
        </p:nvSpPr>
        <p:spPr>
          <a:xfrm>
            <a:off x="8802915" y="3135086"/>
            <a:ext cx="1030514"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sp>
        <p:nvSpPr>
          <p:cNvPr id="7" name="Rectangle 6"/>
          <p:cNvSpPr/>
          <p:nvPr/>
        </p:nvSpPr>
        <p:spPr>
          <a:xfrm>
            <a:off x="10568214" y="3135086"/>
            <a:ext cx="1030514"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a:t>
            </a:r>
            <a:endParaRPr lang="en-US"/>
          </a:p>
        </p:txBody>
      </p:sp>
      <p:sp>
        <p:nvSpPr>
          <p:cNvPr id="8" name="TextBox 7"/>
          <p:cNvSpPr txBox="1"/>
          <p:nvPr/>
        </p:nvSpPr>
        <p:spPr>
          <a:xfrm>
            <a:off x="6916057" y="4333297"/>
            <a:ext cx="667657" cy="369332"/>
          </a:xfrm>
          <a:prstGeom prst="rect">
            <a:avLst/>
          </a:prstGeom>
          <a:noFill/>
        </p:spPr>
        <p:txBody>
          <a:bodyPr wrap="square" rtlCol="0">
            <a:spAutoFit/>
          </a:bodyPr>
          <a:lstStyle/>
          <a:p>
            <a:pPr algn="ctr"/>
            <a:r>
              <a:rPr lang="en-US" dirty="0" smtClean="0"/>
              <a:t>x</a:t>
            </a:r>
            <a:r>
              <a:rPr lang="en-US" baseline="-25000" dirty="0" smtClean="0"/>
              <a:t>1</a:t>
            </a:r>
          </a:p>
        </p:txBody>
      </p:sp>
      <p:sp>
        <p:nvSpPr>
          <p:cNvPr id="9" name="TextBox 8"/>
          <p:cNvSpPr txBox="1"/>
          <p:nvPr/>
        </p:nvSpPr>
        <p:spPr>
          <a:xfrm>
            <a:off x="8984343" y="4333297"/>
            <a:ext cx="667657" cy="369332"/>
          </a:xfrm>
          <a:prstGeom prst="rect">
            <a:avLst/>
          </a:prstGeom>
          <a:noFill/>
        </p:spPr>
        <p:txBody>
          <a:bodyPr wrap="square" rtlCol="0">
            <a:spAutoFit/>
          </a:bodyPr>
          <a:lstStyle/>
          <a:p>
            <a:pPr algn="ctr"/>
            <a:r>
              <a:rPr lang="en-US" dirty="0" smtClean="0"/>
              <a:t>x</a:t>
            </a:r>
            <a:r>
              <a:rPr lang="en-US" baseline="-25000" dirty="0"/>
              <a:t>2</a:t>
            </a:r>
            <a:endParaRPr lang="en-US" baseline="-25000" dirty="0" smtClean="0"/>
          </a:p>
        </p:txBody>
      </p:sp>
      <p:sp>
        <p:nvSpPr>
          <p:cNvPr id="10" name="TextBox 9"/>
          <p:cNvSpPr txBox="1"/>
          <p:nvPr/>
        </p:nvSpPr>
        <p:spPr>
          <a:xfrm>
            <a:off x="10749642" y="4333297"/>
            <a:ext cx="667657" cy="369332"/>
          </a:xfrm>
          <a:prstGeom prst="rect">
            <a:avLst/>
          </a:prstGeom>
          <a:noFill/>
        </p:spPr>
        <p:txBody>
          <a:bodyPr wrap="square" rtlCol="0">
            <a:spAutoFit/>
          </a:bodyPr>
          <a:lstStyle/>
          <a:p>
            <a:pPr algn="ctr"/>
            <a:r>
              <a:rPr lang="en-US" dirty="0" smtClean="0"/>
              <a:t>x</a:t>
            </a:r>
            <a:r>
              <a:rPr lang="en-US" baseline="-25000" dirty="0" smtClean="0"/>
              <a:t>3</a:t>
            </a:r>
          </a:p>
        </p:txBody>
      </p:sp>
      <p:cxnSp>
        <p:nvCxnSpPr>
          <p:cNvPr id="12" name="Straight Arrow Connector 11"/>
          <p:cNvCxnSpPr>
            <a:stCxn id="8" idx="0"/>
            <a:endCxn id="5" idx="2"/>
          </p:cNvCxnSpPr>
          <p:nvPr/>
        </p:nvCxnSpPr>
        <p:spPr>
          <a:xfrm flipV="1">
            <a:off x="7249886" y="3947886"/>
            <a:ext cx="0" cy="385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07893" y="2274990"/>
            <a:ext cx="667657" cy="369332"/>
          </a:xfrm>
          <a:prstGeom prst="rect">
            <a:avLst/>
          </a:prstGeom>
          <a:noFill/>
        </p:spPr>
        <p:txBody>
          <a:bodyPr wrap="square" rtlCol="0">
            <a:spAutoFit/>
          </a:bodyPr>
          <a:lstStyle/>
          <a:p>
            <a:pPr algn="ctr"/>
            <a:r>
              <a:rPr lang="en-US" dirty="0" smtClean="0"/>
              <a:t>h</a:t>
            </a:r>
            <a:r>
              <a:rPr lang="en-US" baseline="-25000" dirty="0" smtClean="0"/>
              <a:t>1</a:t>
            </a:r>
          </a:p>
        </p:txBody>
      </p:sp>
      <p:sp>
        <p:nvSpPr>
          <p:cNvPr id="14" name="TextBox 13"/>
          <p:cNvSpPr txBox="1"/>
          <p:nvPr/>
        </p:nvSpPr>
        <p:spPr>
          <a:xfrm>
            <a:off x="8984343" y="2274990"/>
            <a:ext cx="667657" cy="369332"/>
          </a:xfrm>
          <a:prstGeom prst="rect">
            <a:avLst/>
          </a:prstGeom>
          <a:noFill/>
        </p:spPr>
        <p:txBody>
          <a:bodyPr wrap="square" rtlCol="0">
            <a:spAutoFit/>
          </a:bodyPr>
          <a:lstStyle/>
          <a:p>
            <a:pPr algn="ctr"/>
            <a:r>
              <a:rPr lang="en-US" dirty="0" smtClean="0"/>
              <a:t>h</a:t>
            </a:r>
            <a:r>
              <a:rPr lang="en-US" baseline="-25000" dirty="0"/>
              <a:t>2</a:t>
            </a:r>
            <a:endParaRPr lang="en-US" baseline="-25000" dirty="0" smtClean="0"/>
          </a:p>
        </p:txBody>
      </p:sp>
      <p:sp>
        <p:nvSpPr>
          <p:cNvPr id="15" name="TextBox 14"/>
          <p:cNvSpPr txBox="1"/>
          <p:nvPr/>
        </p:nvSpPr>
        <p:spPr>
          <a:xfrm>
            <a:off x="10749641" y="2274990"/>
            <a:ext cx="667657" cy="369332"/>
          </a:xfrm>
          <a:prstGeom prst="rect">
            <a:avLst/>
          </a:prstGeom>
          <a:noFill/>
        </p:spPr>
        <p:txBody>
          <a:bodyPr wrap="square" rtlCol="0">
            <a:spAutoFit/>
          </a:bodyPr>
          <a:lstStyle/>
          <a:p>
            <a:pPr algn="ctr"/>
            <a:r>
              <a:rPr lang="en-US" dirty="0" smtClean="0"/>
              <a:t>h</a:t>
            </a:r>
            <a:r>
              <a:rPr lang="en-US" baseline="-25000" dirty="0" smtClean="0"/>
              <a:t>3</a:t>
            </a:r>
          </a:p>
        </p:txBody>
      </p:sp>
      <p:cxnSp>
        <p:nvCxnSpPr>
          <p:cNvPr id="16" name="Straight Arrow Connector 15"/>
          <p:cNvCxnSpPr>
            <a:stCxn id="5" idx="0"/>
            <a:endCxn id="13" idx="2"/>
          </p:cNvCxnSpPr>
          <p:nvPr/>
        </p:nvCxnSpPr>
        <p:spPr>
          <a:xfrm flipH="1" flipV="1">
            <a:off x="7241722" y="2644322"/>
            <a:ext cx="8164" cy="49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0"/>
            <a:endCxn id="6" idx="2"/>
          </p:cNvCxnSpPr>
          <p:nvPr/>
        </p:nvCxnSpPr>
        <p:spPr>
          <a:xfrm flipV="1">
            <a:off x="9318172" y="3947886"/>
            <a:ext cx="0" cy="385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0"/>
            <a:endCxn id="14" idx="2"/>
          </p:cNvCxnSpPr>
          <p:nvPr/>
        </p:nvCxnSpPr>
        <p:spPr>
          <a:xfrm flipV="1">
            <a:off x="9318172" y="2644322"/>
            <a:ext cx="0" cy="49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 idx="0"/>
            <a:endCxn id="15" idx="2"/>
          </p:cNvCxnSpPr>
          <p:nvPr/>
        </p:nvCxnSpPr>
        <p:spPr>
          <a:xfrm flipH="1" flipV="1">
            <a:off x="11083470" y="2644322"/>
            <a:ext cx="1" cy="49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0"/>
            <a:endCxn id="7" idx="2"/>
          </p:cNvCxnSpPr>
          <p:nvPr/>
        </p:nvCxnSpPr>
        <p:spPr>
          <a:xfrm flipV="1">
            <a:off x="11083471" y="3947886"/>
            <a:ext cx="0" cy="385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7431314" y="1997779"/>
            <a:ext cx="1872343" cy="2650939"/>
          </a:xfrm>
          <a:custGeom>
            <a:avLst/>
            <a:gdLst>
              <a:gd name="connsiteX0" fmla="*/ 0 w 1872343"/>
              <a:gd name="connsiteY0" fmla="*/ 469650 h 2650939"/>
              <a:gd name="connsiteX1" fmla="*/ 449943 w 1872343"/>
              <a:gd name="connsiteY1" fmla="*/ 150335 h 2650939"/>
              <a:gd name="connsiteX2" fmla="*/ 1190172 w 1872343"/>
              <a:gd name="connsiteY2" fmla="*/ 2588735 h 2650939"/>
              <a:gd name="connsiteX3" fmla="*/ 1872343 w 1872343"/>
              <a:gd name="connsiteY3" fmla="*/ 1979135 h 2650939"/>
            </a:gdLst>
            <a:ahLst/>
            <a:cxnLst>
              <a:cxn ang="0">
                <a:pos x="connsiteX0" y="connsiteY0"/>
              </a:cxn>
              <a:cxn ang="0">
                <a:pos x="connsiteX1" y="connsiteY1"/>
              </a:cxn>
              <a:cxn ang="0">
                <a:pos x="connsiteX2" y="connsiteY2"/>
              </a:cxn>
              <a:cxn ang="0">
                <a:pos x="connsiteX3" y="connsiteY3"/>
              </a:cxn>
            </a:cxnLst>
            <a:rect l="l" t="t" r="r" b="b"/>
            <a:pathLst>
              <a:path w="1872343" h="2650939">
                <a:moveTo>
                  <a:pt x="0" y="469650"/>
                </a:moveTo>
                <a:cubicBezTo>
                  <a:pt x="125790" y="133402"/>
                  <a:pt x="251581" y="-202846"/>
                  <a:pt x="449943" y="150335"/>
                </a:cubicBezTo>
                <a:cubicBezTo>
                  <a:pt x="648305" y="503516"/>
                  <a:pt x="953105" y="2283935"/>
                  <a:pt x="1190172" y="2588735"/>
                </a:cubicBezTo>
                <a:cubicBezTo>
                  <a:pt x="1427239" y="2893535"/>
                  <a:pt x="1872343" y="1979135"/>
                  <a:pt x="1872343" y="197913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9476013" y="1997779"/>
            <a:ext cx="1607458" cy="2650939"/>
          </a:xfrm>
          <a:custGeom>
            <a:avLst/>
            <a:gdLst>
              <a:gd name="connsiteX0" fmla="*/ 0 w 1872343"/>
              <a:gd name="connsiteY0" fmla="*/ 469650 h 2650939"/>
              <a:gd name="connsiteX1" fmla="*/ 449943 w 1872343"/>
              <a:gd name="connsiteY1" fmla="*/ 150335 h 2650939"/>
              <a:gd name="connsiteX2" fmla="*/ 1190172 w 1872343"/>
              <a:gd name="connsiteY2" fmla="*/ 2588735 h 2650939"/>
              <a:gd name="connsiteX3" fmla="*/ 1872343 w 1872343"/>
              <a:gd name="connsiteY3" fmla="*/ 1979135 h 2650939"/>
            </a:gdLst>
            <a:ahLst/>
            <a:cxnLst>
              <a:cxn ang="0">
                <a:pos x="connsiteX0" y="connsiteY0"/>
              </a:cxn>
              <a:cxn ang="0">
                <a:pos x="connsiteX1" y="connsiteY1"/>
              </a:cxn>
              <a:cxn ang="0">
                <a:pos x="connsiteX2" y="connsiteY2"/>
              </a:cxn>
              <a:cxn ang="0">
                <a:pos x="connsiteX3" y="connsiteY3"/>
              </a:cxn>
            </a:cxnLst>
            <a:rect l="l" t="t" r="r" b="b"/>
            <a:pathLst>
              <a:path w="1872343" h="2650939">
                <a:moveTo>
                  <a:pt x="0" y="469650"/>
                </a:moveTo>
                <a:cubicBezTo>
                  <a:pt x="125790" y="133402"/>
                  <a:pt x="251581" y="-202846"/>
                  <a:pt x="449943" y="150335"/>
                </a:cubicBezTo>
                <a:cubicBezTo>
                  <a:pt x="648305" y="503516"/>
                  <a:pt x="953105" y="2283935"/>
                  <a:pt x="1190172" y="2588735"/>
                </a:cubicBezTo>
                <a:cubicBezTo>
                  <a:pt x="1427239" y="2893535"/>
                  <a:pt x="1872343" y="1979135"/>
                  <a:pt x="1872343" y="1979135"/>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249714" y="5341257"/>
            <a:ext cx="8091715" cy="584775"/>
          </a:xfrm>
          <a:prstGeom prst="rect">
            <a:avLst/>
          </a:prstGeom>
          <a:noFill/>
        </p:spPr>
        <p:txBody>
          <a:bodyPr wrap="square" rtlCol="0">
            <a:spAutoFit/>
          </a:bodyPr>
          <a:lstStyle/>
          <a:p>
            <a:pPr algn="ctr"/>
            <a:r>
              <a:rPr lang="en-US" sz="3200" b="1" dirty="0" smtClean="0">
                <a:ln w="22225">
                  <a:solidFill>
                    <a:schemeClr val="accent2"/>
                  </a:solidFill>
                  <a:prstDash val="solid"/>
                </a:ln>
                <a:solidFill>
                  <a:schemeClr val="accent2">
                    <a:lumMod val="40000"/>
                    <a:lumOff val="60000"/>
                  </a:schemeClr>
                </a:solidFill>
              </a:rPr>
              <a:t>Recurrent Neural Networks (RNNs)</a:t>
            </a:r>
            <a:endParaRPr lang="en-US" sz="3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71401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vanishing/exploding gradients</a:t>
            </a:r>
            <a:endParaRPr lang="en-US" dirty="0"/>
          </a:p>
        </p:txBody>
      </p:sp>
      <p:pic>
        <p:nvPicPr>
          <p:cNvPr id="4" name="Picture 3"/>
          <p:cNvPicPr>
            <a:picLocks noChangeAspect="1"/>
          </p:cNvPicPr>
          <p:nvPr/>
        </p:nvPicPr>
        <p:blipFill>
          <a:blip r:embed="rId2"/>
          <a:stretch>
            <a:fillRect/>
          </a:stretch>
        </p:blipFill>
        <p:spPr>
          <a:xfrm>
            <a:off x="3549650" y="3805767"/>
            <a:ext cx="5092700" cy="1041400"/>
          </a:xfrm>
          <a:prstGeom prst="rect">
            <a:avLst/>
          </a:prstGeom>
        </p:spPr>
      </p:pic>
      <p:pic>
        <p:nvPicPr>
          <p:cNvPr id="5" name="Picture 4"/>
          <p:cNvPicPr>
            <a:picLocks noChangeAspect="1"/>
          </p:cNvPicPr>
          <p:nvPr/>
        </p:nvPicPr>
        <p:blipFill>
          <a:blip r:embed="rId3"/>
          <a:stretch>
            <a:fillRect/>
          </a:stretch>
        </p:blipFill>
        <p:spPr>
          <a:xfrm>
            <a:off x="4540250" y="2948517"/>
            <a:ext cx="3111500" cy="469900"/>
          </a:xfrm>
          <a:prstGeom prst="rect">
            <a:avLst/>
          </a:prstGeom>
        </p:spPr>
      </p:pic>
    </p:spTree>
    <p:extLst>
      <p:ext uri="{BB962C8B-B14F-4D97-AF65-F5344CB8AC3E}">
        <p14:creationId xmlns:p14="http://schemas.microsoft.com/office/powerpoint/2010/main" val="210633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Short-term Memory”</a:t>
            </a:r>
            <a:endParaRPr lang="en-US" dirty="0"/>
          </a:p>
        </p:txBody>
      </p:sp>
      <p:sp>
        <p:nvSpPr>
          <p:cNvPr id="3" name="Content Placeholder 2"/>
          <p:cNvSpPr>
            <a:spLocks noGrp="1"/>
          </p:cNvSpPr>
          <p:nvPr>
            <p:ph idx="1"/>
          </p:nvPr>
        </p:nvSpPr>
        <p:spPr/>
        <p:txBody>
          <a:bodyPr/>
          <a:lstStyle/>
          <a:p>
            <a:r>
              <a:rPr lang="en-US" dirty="0" smtClean="0"/>
              <a:t>Instead of repeated applications of arbitrary function f</a:t>
            </a:r>
          </a:p>
          <a:p>
            <a:r>
              <a:rPr lang="en-US" dirty="0" smtClean="0"/>
              <a:t>Have repeated application of something that does not decay or scale up</a:t>
            </a:r>
          </a:p>
          <a:p>
            <a:pPr lvl="1"/>
            <a:r>
              <a:rPr lang="en-US" dirty="0" smtClean="0"/>
              <a:t>Addition!</a:t>
            </a:r>
          </a:p>
        </p:txBody>
      </p:sp>
    </p:spTree>
    <p:extLst>
      <p:ext uri="{BB962C8B-B14F-4D97-AF65-F5344CB8AC3E}">
        <p14:creationId xmlns:p14="http://schemas.microsoft.com/office/powerpoint/2010/main" val="457012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LSTM - 1</a:t>
            </a:r>
            <a:endParaRPr lang="en-US" dirty="0"/>
          </a:p>
        </p:txBody>
      </p:sp>
      <p:pic>
        <p:nvPicPr>
          <p:cNvPr id="4" name="Picture 3"/>
          <p:cNvPicPr>
            <a:picLocks noChangeAspect="1"/>
          </p:cNvPicPr>
          <p:nvPr/>
        </p:nvPicPr>
        <p:blipFill>
          <a:blip r:embed="rId2"/>
          <a:stretch>
            <a:fillRect/>
          </a:stretch>
        </p:blipFill>
        <p:spPr>
          <a:xfrm>
            <a:off x="4540250" y="2440517"/>
            <a:ext cx="3111500" cy="469900"/>
          </a:xfrm>
          <a:prstGeom prst="rect">
            <a:avLst/>
          </a:prstGeom>
        </p:spPr>
      </p:pic>
      <p:pic>
        <p:nvPicPr>
          <p:cNvPr id="5" name="Picture 4"/>
          <p:cNvPicPr>
            <a:picLocks noChangeAspect="1"/>
          </p:cNvPicPr>
          <p:nvPr/>
        </p:nvPicPr>
        <p:blipFill>
          <a:blip r:embed="rId3"/>
          <a:stretch>
            <a:fillRect/>
          </a:stretch>
        </p:blipFill>
        <p:spPr>
          <a:xfrm>
            <a:off x="4673599" y="3281891"/>
            <a:ext cx="2844800" cy="406400"/>
          </a:xfrm>
          <a:prstGeom prst="rect">
            <a:avLst/>
          </a:prstGeom>
        </p:spPr>
      </p:pic>
      <p:pic>
        <p:nvPicPr>
          <p:cNvPr id="6" name="Picture 5"/>
          <p:cNvPicPr>
            <a:picLocks noChangeAspect="1"/>
          </p:cNvPicPr>
          <p:nvPr/>
        </p:nvPicPr>
        <p:blipFill>
          <a:blip r:embed="rId4"/>
          <a:stretch>
            <a:fillRect/>
          </a:stretch>
        </p:blipFill>
        <p:spPr>
          <a:xfrm>
            <a:off x="4813300" y="3947583"/>
            <a:ext cx="2565400" cy="1028700"/>
          </a:xfrm>
          <a:prstGeom prst="rect">
            <a:avLst/>
          </a:prstGeom>
        </p:spPr>
      </p:pic>
      <p:sp>
        <p:nvSpPr>
          <p:cNvPr id="7" name="Multiply 6"/>
          <p:cNvSpPr/>
          <p:nvPr/>
        </p:nvSpPr>
        <p:spPr>
          <a:xfrm>
            <a:off x="4106333" y="1862667"/>
            <a:ext cx="3979333" cy="1566333"/>
          </a:xfrm>
          <a:prstGeom prst="mathMultiply">
            <a:avLst>
              <a:gd name="adj1" fmla="val 51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00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LSTM - 2</a:t>
            </a:r>
            <a:endParaRPr lang="en-US" dirty="0"/>
          </a:p>
        </p:txBody>
      </p:sp>
      <p:pic>
        <p:nvPicPr>
          <p:cNvPr id="4" name="Picture 3"/>
          <p:cNvPicPr>
            <a:picLocks noChangeAspect="1"/>
          </p:cNvPicPr>
          <p:nvPr/>
        </p:nvPicPr>
        <p:blipFill>
          <a:blip r:embed="rId2"/>
          <a:stretch>
            <a:fillRect/>
          </a:stretch>
        </p:blipFill>
        <p:spPr>
          <a:xfrm>
            <a:off x="5118099" y="3000922"/>
            <a:ext cx="1955800" cy="469900"/>
          </a:xfrm>
          <a:prstGeom prst="rect">
            <a:avLst/>
          </a:prstGeom>
        </p:spPr>
      </p:pic>
      <p:pic>
        <p:nvPicPr>
          <p:cNvPr id="5" name="Picture 4"/>
          <p:cNvPicPr>
            <a:picLocks noChangeAspect="1"/>
          </p:cNvPicPr>
          <p:nvPr/>
        </p:nvPicPr>
        <p:blipFill>
          <a:blip r:embed="rId3"/>
          <a:stretch>
            <a:fillRect/>
          </a:stretch>
        </p:blipFill>
        <p:spPr>
          <a:xfrm>
            <a:off x="4540250" y="1797054"/>
            <a:ext cx="3111500" cy="469900"/>
          </a:xfrm>
          <a:prstGeom prst="rect">
            <a:avLst/>
          </a:prstGeom>
        </p:spPr>
      </p:pic>
      <p:sp>
        <p:nvSpPr>
          <p:cNvPr id="6" name="Multiply 5"/>
          <p:cNvSpPr/>
          <p:nvPr/>
        </p:nvSpPr>
        <p:spPr>
          <a:xfrm>
            <a:off x="4106333" y="1219204"/>
            <a:ext cx="3979333" cy="1566333"/>
          </a:xfrm>
          <a:prstGeom prst="mathMultiply">
            <a:avLst>
              <a:gd name="adj1" fmla="val 51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4737099" y="3686207"/>
            <a:ext cx="2717800" cy="342900"/>
          </a:xfrm>
          <a:prstGeom prst="rect">
            <a:avLst/>
          </a:prstGeom>
        </p:spPr>
      </p:pic>
    </p:spTree>
    <p:extLst>
      <p:ext uri="{BB962C8B-B14F-4D97-AF65-F5344CB8AC3E}">
        <p14:creationId xmlns:p14="http://schemas.microsoft.com/office/powerpoint/2010/main" val="2141088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LSTM - 3</a:t>
            </a:r>
            <a:endParaRPr lang="en-US" dirty="0"/>
          </a:p>
        </p:txBody>
      </p:sp>
      <p:pic>
        <p:nvPicPr>
          <p:cNvPr id="4" name="Picture 3"/>
          <p:cNvPicPr>
            <a:picLocks noChangeAspect="1"/>
          </p:cNvPicPr>
          <p:nvPr/>
        </p:nvPicPr>
        <p:blipFill>
          <a:blip r:embed="rId2"/>
          <a:stretch>
            <a:fillRect/>
          </a:stretch>
        </p:blipFill>
        <p:spPr>
          <a:xfrm>
            <a:off x="4756149" y="3639616"/>
            <a:ext cx="2679700" cy="368300"/>
          </a:xfrm>
          <a:prstGeom prst="rect">
            <a:avLst/>
          </a:prstGeom>
        </p:spPr>
      </p:pic>
      <p:pic>
        <p:nvPicPr>
          <p:cNvPr id="5" name="Picture 4"/>
          <p:cNvPicPr>
            <a:picLocks noChangeAspect="1"/>
          </p:cNvPicPr>
          <p:nvPr/>
        </p:nvPicPr>
        <p:blipFill>
          <a:blip r:embed="rId3"/>
          <a:stretch>
            <a:fillRect/>
          </a:stretch>
        </p:blipFill>
        <p:spPr>
          <a:xfrm>
            <a:off x="5118100" y="2897203"/>
            <a:ext cx="1955800" cy="469900"/>
          </a:xfrm>
          <a:prstGeom prst="rect">
            <a:avLst/>
          </a:prstGeom>
        </p:spPr>
      </p:pic>
      <p:pic>
        <p:nvPicPr>
          <p:cNvPr id="6" name="Picture 5"/>
          <p:cNvPicPr>
            <a:picLocks noChangeAspect="1"/>
          </p:cNvPicPr>
          <p:nvPr/>
        </p:nvPicPr>
        <p:blipFill>
          <a:blip r:embed="rId4"/>
          <a:stretch>
            <a:fillRect/>
          </a:stretch>
        </p:blipFill>
        <p:spPr>
          <a:xfrm>
            <a:off x="4540250" y="1797054"/>
            <a:ext cx="3111500" cy="469900"/>
          </a:xfrm>
          <a:prstGeom prst="rect">
            <a:avLst/>
          </a:prstGeom>
        </p:spPr>
      </p:pic>
      <p:sp>
        <p:nvSpPr>
          <p:cNvPr id="7" name="Multiply 6"/>
          <p:cNvSpPr/>
          <p:nvPr/>
        </p:nvSpPr>
        <p:spPr>
          <a:xfrm>
            <a:off x="4106333" y="1219204"/>
            <a:ext cx="3979333" cy="1566333"/>
          </a:xfrm>
          <a:prstGeom prst="mathMultiply">
            <a:avLst>
              <a:gd name="adj1" fmla="val 51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5118100" y="4220131"/>
            <a:ext cx="1955800" cy="469900"/>
          </a:xfrm>
          <a:prstGeom prst="rect">
            <a:avLst/>
          </a:prstGeom>
        </p:spPr>
      </p:pic>
    </p:spTree>
    <p:extLst>
      <p:ext uri="{BB962C8B-B14F-4D97-AF65-F5344CB8AC3E}">
        <p14:creationId xmlns:p14="http://schemas.microsoft.com/office/powerpoint/2010/main" val="259744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LSTM - 3</a:t>
            </a:r>
            <a:endParaRPr lang="en-US" dirty="0"/>
          </a:p>
        </p:txBody>
      </p:sp>
      <p:pic>
        <p:nvPicPr>
          <p:cNvPr id="5" name="Picture 4"/>
          <p:cNvPicPr>
            <a:picLocks noChangeAspect="1"/>
          </p:cNvPicPr>
          <p:nvPr/>
        </p:nvPicPr>
        <p:blipFill>
          <a:blip r:embed="rId2"/>
          <a:stretch>
            <a:fillRect/>
          </a:stretch>
        </p:blipFill>
        <p:spPr>
          <a:xfrm>
            <a:off x="5118100" y="2897203"/>
            <a:ext cx="1955800" cy="469900"/>
          </a:xfrm>
          <a:prstGeom prst="rect">
            <a:avLst/>
          </a:prstGeom>
        </p:spPr>
      </p:pic>
      <p:pic>
        <p:nvPicPr>
          <p:cNvPr id="6" name="Picture 5"/>
          <p:cNvPicPr>
            <a:picLocks noChangeAspect="1"/>
          </p:cNvPicPr>
          <p:nvPr/>
        </p:nvPicPr>
        <p:blipFill>
          <a:blip r:embed="rId3"/>
          <a:stretch>
            <a:fillRect/>
          </a:stretch>
        </p:blipFill>
        <p:spPr>
          <a:xfrm>
            <a:off x="4540250" y="1797054"/>
            <a:ext cx="3111500" cy="469900"/>
          </a:xfrm>
          <a:prstGeom prst="rect">
            <a:avLst/>
          </a:prstGeom>
        </p:spPr>
      </p:pic>
      <p:sp>
        <p:nvSpPr>
          <p:cNvPr id="7" name="Multiply 6"/>
          <p:cNvSpPr/>
          <p:nvPr/>
        </p:nvSpPr>
        <p:spPr>
          <a:xfrm>
            <a:off x="4106333" y="1219204"/>
            <a:ext cx="3979333" cy="1566333"/>
          </a:xfrm>
          <a:prstGeom prst="mathMultiply">
            <a:avLst>
              <a:gd name="adj1" fmla="val 51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848099" y="3639616"/>
            <a:ext cx="4495800" cy="431800"/>
          </a:xfrm>
          <a:prstGeom prst="rect">
            <a:avLst/>
          </a:prstGeom>
        </p:spPr>
      </p:pic>
      <p:pic>
        <p:nvPicPr>
          <p:cNvPr id="8" name="Picture 7"/>
          <p:cNvPicPr>
            <a:picLocks noChangeAspect="1"/>
          </p:cNvPicPr>
          <p:nvPr/>
        </p:nvPicPr>
        <p:blipFill>
          <a:blip r:embed="rId5"/>
          <a:stretch>
            <a:fillRect/>
          </a:stretch>
        </p:blipFill>
        <p:spPr>
          <a:xfrm>
            <a:off x="2387599" y="4506672"/>
            <a:ext cx="3822700" cy="469900"/>
          </a:xfrm>
          <a:prstGeom prst="rect">
            <a:avLst/>
          </a:prstGeom>
        </p:spPr>
      </p:pic>
      <p:pic>
        <p:nvPicPr>
          <p:cNvPr id="10" name="Picture 9"/>
          <p:cNvPicPr>
            <a:picLocks noChangeAspect="1"/>
          </p:cNvPicPr>
          <p:nvPr/>
        </p:nvPicPr>
        <p:blipFill>
          <a:blip r:embed="rId6"/>
          <a:stretch>
            <a:fillRect/>
          </a:stretch>
        </p:blipFill>
        <p:spPr>
          <a:xfrm>
            <a:off x="7073900" y="4506672"/>
            <a:ext cx="3632200" cy="469900"/>
          </a:xfrm>
          <a:prstGeom prst="rect">
            <a:avLst/>
          </a:prstGeom>
        </p:spPr>
      </p:pic>
      <p:sp>
        <p:nvSpPr>
          <p:cNvPr id="11" name="TextBox 10"/>
          <p:cNvSpPr txBox="1"/>
          <p:nvPr/>
        </p:nvSpPr>
        <p:spPr>
          <a:xfrm>
            <a:off x="0" y="6488668"/>
            <a:ext cx="12192000" cy="369332"/>
          </a:xfrm>
          <a:prstGeom prst="rect">
            <a:avLst/>
          </a:prstGeom>
          <a:noFill/>
        </p:spPr>
        <p:txBody>
          <a:bodyPr wrap="square" rtlCol="0">
            <a:spAutoFit/>
          </a:bodyPr>
          <a:lstStyle/>
          <a:p>
            <a:r>
              <a:rPr lang="en-US" dirty="0" smtClean="0"/>
              <a:t>Long Short-Term Memory. Sepp </a:t>
            </a:r>
            <a:r>
              <a:rPr lang="en-US" dirty="0" err="1" smtClean="0"/>
              <a:t>Hochreiter</a:t>
            </a:r>
            <a:r>
              <a:rPr lang="en-US" dirty="0" smtClean="0"/>
              <a:t> and </a:t>
            </a:r>
            <a:r>
              <a:rPr lang="en-US" dirty="0" err="1" smtClean="0"/>
              <a:t>Jurgen</a:t>
            </a:r>
            <a:r>
              <a:rPr lang="en-US" dirty="0" smtClean="0"/>
              <a:t> </a:t>
            </a:r>
            <a:r>
              <a:rPr lang="en-US" dirty="0" err="1" smtClean="0"/>
              <a:t>Schmidhuber</a:t>
            </a:r>
            <a:r>
              <a:rPr lang="en-US" dirty="0" smtClean="0"/>
              <a:t>. In </a:t>
            </a:r>
            <a:r>
              <a:rPr lang="en-US" i="1" dirty="0" smtClean="0"/>
              <a:t>Neural Computation</a:t>
            </a:r>
            <a:endParaRPr lang="en-US" dirty="0"/>
          </a:p>
        </p:txBody>
      </p:sp>
    </p:spTree>
    <p:extLst>
      <p:ext uri="{BB962C8B-B14F-4D97-AF65-F5344CB8AC3E}">
        <p14:creationId xmlns:p14="http://schemas.microsoft.com/office/powerpoint/2010/main" val="1215177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LSTMs for frame accumulation</a:t>
            </a:r>
            <a:endParaRPr lang="en-US" dirty="0"/>
          </a:p>
        </p:txBody>
      </p:sp>
      <p:pic>
        <p:nvPicPr>
          <p:cNvPr id="4" name="Picture 3"/>
          <p:cNvPicPr>
            <a:picLocks noChangeAspect="1"/>
          </p:cNvPicPr>
          <p:nvPr/>
        </p:nvPicPr>
        <p:blipFill rotWithShape="1">
          <a:blip r:embed="rId2"/>
          <a:srcRect r="71250"/>
          <a:stretch/>
        </p:blipFill>
        <p:spPr>
          <a:xfrm>
            <a:off x="8500533" y="1422161"/>
            <a:ext cx="3505200" cy="519901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09501346"/>
              </p:ext>
            </p:extLst>
          </p:nvPr>
        </p:nvGraphicFramePr>
        <p:xfrm>
          <a:off x="254000" y="2909147"/>
          <a:ext cx="8128000" cy="111252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n-US" dirty="0" smtClean="0"/>
                        <a:t>Method</a:t>
                      </a:r>
                      <a:endParaRPr lang="en-US" dirty="0"/>
                    </a:p>
                  </a:txBody>
                  <a:tcPr/>
                </a:tc>
                <a:tc>
                  <a:txBody>
                    <a:bodyPr/>
                    <a:lstStyle/>
                    <a:p>
                      <a:r>
                        <a:rPr lang="en-US" dirty="0" smtClean="0"/>
                        <a:t>Accuracy (UCF 101)</a:t>
                      </a:r>
                      <a:endParaRPr lang="en-US" dirty="0"/>
                    </a:p>
                  </a:txBody>
                  <a:tcPr/>
                </a:tc>
              </a:tr>
              <a:tr h="370840">
                <a:tc>
                  <a:txBody>
                    <a:bodyPr/>
                    <a:lstStyle/>
                    <a:p>
                      <a:r>
                        <a:rPr lang="en-US" dirty="0" smtClean="0"/>
                        <a:t>Simple average</a:t>
                      </a:r>
                      <a:endParaRPr lang="en-US" dirty="0"/>
                    </a:p>
                  </a:txBody>
                  <a:tcPr/>
                </a:tc>
                <a:tc>
                  <a:txBody>
                    <a:bodyPr/>
                    <a:lstStyle/>
                    <a:p>
                      <a:r>
                        <a:rPr lang="en-US" dirty="0" smtClean="0"/>
                        <a:t>78.9%</a:t>
                      </a:r>
                      <a:endParaRPr lang="en-US" dirty="0"/>
                    </a:p>
                  </a:txBody>
                  <a:tcPr/>
                </a:tc>
              </a:tr>
              <a:tr h="370840">
                <a:tc>
                  <a:txBody>
                    <a:bodyPr/>
                    <a:lstStyle/>
                    <a:p>
                      <a:r>
                        <a:rPr lang="en-US" dirty="0" smtClean="0"/>
                        <a:t>LSTM</a:t>
                      </a:r>
                      <a:endParaRPr lang="en-US" dirty="0"/>
                    </a:p>
                  </a:txBody>
                  <a:tcPr/>
                </a:tc>
                <a:tc>
                  <a:txBody>
                    <a:bodyPr/>
                    <a:lstStyle/>
                    <a:p>
                      <a:r>
                        <a:rPr lang="en-US" dirty="0" smtClean="0"/>
                        <a:t>82.3%</a:t>
                      </a:r>
                      <a:endParaRPr lang="en-US" dirty="0"/>
                    </a:p>
                  </a:txBody>
                  <a:tcPr/>
                </a:tc>
              </a:tr>
            </a:tbl>
          </a:graphicData>
        </a:graphic>
      </p:graphicFrame>
      <p:sp>
        <p:nvSpPr>
          <p:cNvPr id="6" name="Rectangle 5"/>
          <p:cNvSpPr/>
          <p:nvPr/>
        </p:nvSpPr>
        <p:spPr>
          <a:xfrm>
            <a:off x="0" y="5970600"/>
            <a:ext cx="8500533" cy="646331"/>
          </a:xfrm>
          <a:prstGeom prst="rect">
            <a:avLst/>
          </a:prstGeom>
        </p:spPr>
        <p:txBody>
          <a:bodyPr wrap="square">
            <a:spAutoFit/>
          </a:bodyPr>
          <a:lstStyle/>
          <a:p>
            <a:r>
              <a:rPr lang="en-US" dirty="0" smtClean="0"/>
              <a:t>Long-term Recurrent Convolutional Networks. J. Donahue, L. A. Hendricks, S. </a:t>
            </a:r>
            <a:r>
              <a:rPr lang="en-US" dirty="0" err="1" smtClean="0"/>
              <a:t>Guadarrama</a:t>
            </a:r>
            <a:r>
              <a:rPr lang="en-US" dirty="0" smtClean="0"/>
              <a:t>, M. </a:t>
            </a:r>
            <a:r>
              <a:rPr lang="en-US" dirty="0" err="1" smtClean="0"/>
              <a:t>Rohrbach</a:t>
            </a:r>
            <a:r>
              <a:rPr lang="en-US" dirty="0" smtClean="0"/>
              <a:t>, S. </a:t>
            </a:r>
            <a:r>
              <a:rPr lang="en-US" dirty="0" err="1" smtClean="0"/>
              <a:t>Venugopalan</a:t>
            </a:r>
            <a:r>
              <a:rPr lang="en-US" dirty="0" smtClean="0"/>
              <a:t>, K. </a:t>
            </a:r>
            <a:r>
              <a:rPr lang="en-US" dirty="0" err="1" smtClean="0"/>
              <a:t>Saenko</a:t>
            </a:r>
            <a:r>
              <a:rPr lang="en-US" dirty="0" smtClean="0"/>
              <a:t>, T. Darrell. In </a:t>
            </a:r>
            <a:r>
              <a:rPr lang="en-US" i="1" dirty="0" smtClean="0"/>
              <a:t>CVPR, </a:t>
            </a:r>
            <a:r>
              <a:rPr lang="en-US" dirty="0" smtClean="0"/>
              <a:t>2015.</a:t>
            </a:r>
            <a:endParaRPr lang="en-US" dirty="0"/>
          </a:p>
        </p:txBody>
      </p:sp>
    </p:spTree>
    <p:extLst>
      <p:ext uri="{BB962C8B-B14F-4D97-AF65-F5344CB8AC3E}">
        <p14:creationId xmlns:p14="http://schemas.microsoft.com/office/powerpoint/2010/main" val="106341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Revisiting video classification architectures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90688"/>
            <a:ext cx="10058400" cy="3308180"/>
          </a:xfrm>
          <a:prstGeom prst="rect">
            <a:avLst/>
          </a:prstGeom>
        </p:spPr>
      </p:pic>
      <p:sp>
        <p:nvSpPr>
          <p:cNvPr id="5" name="TextBox 4"/>
          <p:cNvSpPr txBox="1"/>
          <p:nvPr/>
        </p:nvSpPr>
        <p:spPr>
          <a:xfrm>
            <a:off x="0" y="6324431"/>
            <a:ext cx="12192000" cy="369332"/>
          </a:xfrm>
          <a:prstGeom prst="rect">
            <a:avLst/>
          </a:prstGeom>
          <a:noFill/>
        </p:spPr>
        <p:txBody>
          <a:bodyPr wrap="square" rtlCol="0">
            <a:spAutoFit/>
          </a:bodyPr>
          <a:lstStyle/>
          <a:p>
            <a:r>
              <a:rPr lang="en-US" dirty="0" smtClean="0"/>
              <a:t>Quo Vadis, Action Recognition? A New Model and the Kinetics Dataset. J. </a:t>
            </a:r>
            <a:r>
              <a:rPr lang="en-US" dirty="0" err="1" smtClean="0"/>
              <a:t>Carreira</a:t>
            </a:r>
            <a:r>
              <a:rPr lang="en-US" dirty="0" smtClean="0"/>
              <a:t> and A. Zisserman. In </a:t>
            </a:r>
            <a:r>
              <a:rPr lang="en-US" i="1" dirty="0" smtClean="0"/>
              <a:t>CVPR, </a:t>
            </a:r>
            <a:r>
              <a:rPr lang="en-US" dirty="0" smtClean="0"/>
              <a:t>2017.</a:t>
            </a:r>
            <a:endParaRPr lang="en-US" dirty="0"/>
          </a:p>
        </p:txBody>
      </p:sp>
    </p:spTree>
    <p:extLst>
      <p:ext uri="{BB962C8B-B14F-4D97-AF65-F5344CB8AC3E}">
        <p14:creationId xmlns:p14="http://schemas.microsoft.com/office/powerpoint/2010/main" val="1539268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 recognition with convolutional networks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16657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Revisiting video classification architectures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8" y="2336800"/>
            <a:ext cx="11734804" cy="2235200"/>
          </a:xfrm>
          <a:prstGeom prst="rect">
            <a:avLst/>
          </a:prstGeom>
        </p:spPr>
      </p:pic>
    </p:spTree>
    <p:extLst>
      <p:ext uri="{BB962C8B-B14F-4D97-AF65-F5344CB8AC3E}">
        <p14:creationId xmlns:p14="http://schemas.microsoft.com/office/powerpoint/2010/main" val="465425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Pre-training 3D convolutional networks</a:t>
            </a:r>
            <a:endParaRPr lang="en-US" dirty="0"/>
          </a:p>
        </p:txBody>
      </p:sp>
      <p:grpSp>
        <p:nvGrpSpPr>
          <p:cNvPr id="6" name="Group 5"/>
          <p:cNvGrpSpPr/>
          <p:nvPr/>
        </p:nvGrpSpPr>
        <p:grpSpPr>
          <a:xfrm>
            <a:off x="4851399" y="2980267"/>
            <a:ext cx="1811867" cy="1659467"/>
            <a:chOff x="5198532" y="2692400"/>
            <a:chExt cx="1811867" cy="1659467"/>
          </a:xfrm>
        </p:grpSpPr>
        <p:sp>
          <p:nvSpPr>
            <p:cNvPr id="4" name="Rectangle 3"/>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823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Pre-training 3D convolutional networks</a:t>
            </a:r>
            <a:endParaRPr lang="en-US" dirty="0"/>
          </a:p>
        </p:txBody>
      </p:sp>
      <p:grpSp>
        <p:nvGrpSpPr>
          <p:cNvPr id="6" name="Group 5"/>
          <p:cNvGrpSpPr/>
          <p:nvPr/>
        </p:nvGrpSpPr>
        <p:grpSpPr>
          <a:xfrm>
            <a:off x="4851399" y="2980267"/>
            <a:ext cx="1811867" cy="1659467"/>
            <a:chOff x="5198532" y="2692400"/>
            <a:chExt cx="1811867" cy="1659467"/>
          </a:xfrm>
        </p:grpSpPr>
        <p:sp>
          <p:nvSpPr>
            <p:cNvPr id="4" name="Rectangle 3"/>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003799" y="3132667"/>
            <a:ext cx="1811867" cy="1659467"/>
            <a:chOff x="5198532" y="2692400"/>
            <a:chExt cx="1811867" cy="1659467"/>
          </a:xfrm>
        </p:grpSpPr>
        <p:sp>
          <p:nvSpPr>
            <p:cNvPr id="8" name="Rectangle 7"/>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156199" y="3285067"/>
            <a:ext cx="1811867" cy="1659467"/>
            <a:chOff x="5198532" y="2692400"/>
            <a:chExt cx="1811867" cy="1659467"/>
          </a:xfrm>
        </p:grpSpPr>
        <p:sp>
          <p:nvSpPr>
            <p:cNvPr id="11" name="Rectangle 10"/>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308599" y="3437467"/>
            <a:ext cx="1811867" cy="1659467"/>
            <a:chOff x="5198532" y="2692400"/>
            <a:chExt cx="1811867" cy="1659467"/>
          </a:xfrm>
        </p:grpSpPr>
        <p:sp>
          <p:nvSpPr>
            <p:cNvPr id="14" name="Rectangle 13"/>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460999" y="3589867"/>
            <a:ext cx="1811867" cy="1659467"/>
            <a:chOff x="5198532" y="2692400"/>
            <a:chExt cx="1811867" cy="1659467"/>
          </a:xfrm>
        </p:grpSpPr>
        <p:sp>
          <p:nvSpPr>
            <p:cNvPr id="17" name="Rectangle 16"/>
            <p:cNvSpPr/>
            <p:nvPr/>
          </p:nvSpPr>
          <p:spPr>
            <a:xfrm>
              <a:off x="5198532" y="2692400"/>
              <a:ext cx="1794934" cy="16425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98532" y="2692400"/>
              <a:ext cx="1811867" cy="1659467"/>
            </a:xfrm>
            <a:custGeom>
              <a:avLst/>
              <a:gdLst>
                <a:gd name="connsiteX0" fmla="*/ 1794934 w 1811867"/>
                <a:gd name="connsiteY0" fmla="*/ 0 h 1659467"/>
                <a:gd name="connsiteX1" fmla="*/ 0 w 1811867"/>
                <a:gd name="connsiteY1" fmla="*/ 1625600 h 1659467"/>
                <a:gd name="connsiteX2" fmla="*/ 1811867 w 1811867"/>
                <a:gd name="connsiteY2" fmla="*/ 1659467 h 1659467"/>
                <a:gd name="connsiteX3" fmla="*/ 1794934 w 1811867"/>
                <a:gd name="connsiteY3" fmla="*/ 0 h 1659467"/>
              </a:gdLst>
              <a:ahLst/>
              <a:cxnLst>
                <a:cxn ang="0">
                  <a:pos x="connsiteX0" y="connsiteY0"/>
                </a:cxn>
                <a:cxn ang="0">
                  <a:pos x="connsiteX1" y="connsiteY1"/>
                </a:cxn>
                <a:cxn ang="0">
                  <a:pos x="connsiteX2" y="connsiteY2"/>
                </a:cxn>
                <a:cxn ang="0">
                  <a:pos x="connsiteX3" y="connsiteY3"/>
                </a:cxn>
              </a:cxnLst>
              <a:rect l="l" t="t" r="r" b="b"/>
              <a:pathLst>
                <a:path w="1811867" h="1659467">
                  <a:moveTo>
                    <a:pt x="1794934" y="0"/>
                  </a:moveTo>
                  <a:lnTo>
                    <a:pt x="0" y="1625600"/>
                  </a:lnTo>
                  <a:lnTo>
                    <a:pt x="1811867" y="1659467"/>
                  </a:lnTo>
                  <a:lnTo>
                    <a:pt x="1794934"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2340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Revisiting video classification architectures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0" y="2184400"/>
            <a:ext cx="5689600" cy="2489200"/>
          </a:xfrm>
          <a:prstGeom prst="rect">
            <a:avLst/>
          </a:prstGeom>
        </p:spPr>
      </p:pic>
    </p:spTree>
    <p:extLst>
      <p:ext uri="{BB962C8B-B14F-4D97-AF65-F5344CB8AC3E}">
        <p14:creationId xmlns:p14="http://schemas.microsoft.com/office/powerpoint/2010/main" val="1101811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Towards better video datasets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2514600"/>
            <a:ext cx="8940800" cy="1828800"/>
          </a:xfrm>
          <a:prstGeom prst="rect">
            <a:avLst/>
          </a:prstGeom>
        </p:spPr>
      </p:pic>
      <p:sp>
        <p:nvSpPr>
          <p:cNvPr id="5" name="Rectangle 4"/>
          <p:cNvSpPr/>
          <p:nvPr/>
        </p:nvSpPr>
        <p:spPr>
          <a:xfrm>
            <a:off x="0" y="6072200"/>
            <a:ext cx="12192000" cy="369332"/>
          </a:xfrm>
          <a:prstGeom prst="rect">
            <a:avLst/>
          </a:prstGeom>
        </p:spPr>
        <p:txBody>
          <a:bodyPr wrap="square">
            <a:spAutoFit/>
          </a:bodyPr>
          <a:lstStyle/>
          <a:p>
            <a:r>
              <a:rPr lang="en-US" dirty="0" smtClean="0"/>
              <a:t>The Kinetics Human Action Video Dataset. Kay, Will et al. </a:t>
            </a:r>
            <a:r>
              <a:rPr lang="en-US" dirty="0" err="1" smtClean="0"/>
              <a:t>Arxiv</a:t>
            </a:r>
            <a:r>
              <a:rPr lang="en-US" dirty="0" smtClean="0"/>
              <a:t> 2017.</a:t>
            </a:r>
            <a:endParaRPr lang="en-US" dirty="0"/>
          </a:p>
        </p:txBody>
      </p:sp>
    </p:spTree>
    <p:extLst>
      <p:ext uri="{BB962C8B-B14F-4D97-AF65-F5344CB8AC3E}">
        <p14:creationId xmlns:p14="http://schemas.microsoft.com/office/powerpoint/2010/main" val="405409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video problems</a:t>
            </a:r>
            <a:endParaRPr lang="en-US" dirty="0"/>
          </a:p>
        </p:txBody>
      </p:sp>
      <p:sp>
        <p:nvSpPr>
          <p:cNvPr id="3" name="Content Placeholder 2"/>
          <p:cNvSpPr>
            <a:spLocks noGrp="1"/>
          </p:cNvSpPr>
          <p:nvPr>
            <p:ph idx="1"/>
          </p:nvPr>
        </p:nvSpPr>
        <p:spPr/>
        <p:txBody>
          <a:bodyPr/>
          <a:lstStyle/>
          <a:p>
            <a:r>
              <a:rPr lang="en-US" dirty="0" smtClean="0"/>
              <a:t>Action “detection / localization” in time</a:t>
            </a:r>
          </a:p>
          <a:p>
            <a:r>
              <a:rPr lang="en-US" dirty="0" smtClean="0"/>
              <a:t>Temporally consistent object detection / semantic segmentation</a:t>
            </a:r>
          </a:p>
          <a:p>
            <a:r>
              <a:rPr lang="en-US" dirty="0" smtClean="0"/>
              <a:t>Tracking</a:t>
            </a:r>
          </a:p>
        </p:txBody>
      </p:sp>
    </p:spTree>
    <p:extLst>
      <p:ext uri="{BB962C8B-B14F-4D97-AF65-F5344CB8AC3E}">
        <p14:creationId xmlns:p14="http://schemas.microsoft.com/office/powerpoint/2010/main" val="158485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Vision and Language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959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 - The task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067" y="2222500"/>
            <a:ext cx="3962400" cy="2921000"/>
          </a:xfrm>
          <a:prstGeom prst="rect">
            <a:avLst/>
          </a:prstGeom>
        </p:spPr>
      </p:pic>
      <p:sp>
        <p:nvSpPr>
          <p:cNvPr id="5" name="TextBox 4"/>
          <p:cNvSpPr txBox="1"/>
          <p:nvPr/>
        </p:nvSpPr>
        <p:spPr>
          <a:xfrm>
            <a:off x="5469467" y="3437467"/>
            <a:ext cx="6451600" cy="369332"/>
          </a:xfrm>
          <a:prstGeom prst="rect">
            <a:avLst/>
          </a:prstGeom>
          <a:noFill/>
        </p:spPr>
        <p:txBody>
          <a:bodyPr wrap="square" rtlCol="0">
            <a:spAutoFit/>
          </a:bodyPr>
          <a:lstStyle/>
          <a:p>
            <a:r>
              <a:rPr lang="en-US" dirty="0" smtClean="0"/>
              <a:t>A group of young men playing soccer.</a:t>
            </a:r>
            <a:endParaRPr lang="en-US" dirty="0"/>
          </a:p>
        </p:txBody>
      </p:sp>
    </p:spTree>
    <p:extLst>
      <p:ext uri="{BB962C8B-B14F-4D97-AF65-F5344CB8AC3E}">
        <p14:creationId xmlns:p14="http://schemas.microsoft.com/office/powerpoint/2010/main" val="11888145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 - why?</a:t>
            </a:r>
            <a:endParaRPr lang="en-US" dirty="0"/>
          </a:p>
        </p:txBody>
      </p:sp>
      <p:sp>
        <p:nvSpPr>
          <p:cNvPr id="3" name="Content Placeholder 2"/>
          <p:cNvSpPr>
            <a:spLocks noGrp="1"/>
          </p:cNvSpPr>
          <p:nvPr>
            <p:ph idx="1"/>
          </p:nvPr>
        </p:nvSpPr>
        <p:spPr/>
        <p:txBody>
          <a:bodyPr/>
          <a:lstStyle/>
          <a:p>
            <a:r>
              <a:rPr lang="en-US" dirty="0" smtClean="0"/>
              <a:t>Alt-text for visually impaired</a:t>
            </a:r>
          </a:p>
          <a:p>
            <a:r>
              <a:rPr lang="en-US" dirty="0" smtClean="0"/>
              <a:t>Test for true understanding?</a:t>
            </a:r>
            <a:endParaRPr lang="en-US" dirty="0"/>
          </a:p>
        </p:txBody>
      </p:sp>
    </p:spTree>
    <p:extLst>
      <p:ext uri="{BB962C8B-B14F-4D97-AF65-F5344CB8AC3E}">
        <p14:creationId xmlns:p14="http://schemas.microsoft.com/office/powerpoint/2010/main" val="770026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 - evaluation</a:t>
            </a:r>
            <a:endParaRPr lang="en-US" dirty="0"/>
          </a:p>
        </p:txBody>
      </p:sp>
      <p:sp>
        <p:nvSpPr>
          <p:cNvPr id="3" name="Content Placeholder 2"/>
          <p:cNvSpPr>
            <a:spLocks noGrp="1"/>
          </p:cNvSpPr>
          <p:nvPr>
            <p:ph idx="1"/>
          </p:nvPr>
        </p:nvSpPr>
        <p:spPr>
          <a:xfrm>
            <a:off x="838200" y="1825625"/>
            <a:ext cx="10515600" cy="2018242"/>
          </a:xfrm>
        </p:spPr>
        <p:txBody>
          <a:bodyPr/>
          <a:lstStyle/>
          <a:p>
            <a:r>
              <a:rPr lang="en-US" dirty="0" smtClean="0"/>
              <a:t>Given computer-generated caption and human caption, compute match</a:t>
            </a:r>
          </a:p>
          <a:p>
            <a:r>
              <a:rPr lang="en-US" dirty="0" smtClean="0"/>
              <a:t>BLEU from machine translation community</a:t>
            </a:r>
          </a:p>
          <a:p>
            <a:r>
              <a:rPr lang="en-US" dirty="0" smtClean="0"/>
              <a:t>Computes (modified) n-gram precision</a:t>
            </a:r>
          </a:p>
          <a:p>
            <a:endParaRPr lang="en-US" dirty="0"/>
          </a:p>
        </p:txBody>
      </p:sp>
      <p:sp>
        <p:nvSpPr>
          <p:cNvPr id="4" name="TextBox 3"/>
          <p:cNvSpPr txBox="1"/>
          <p:nvPr/>
        </p:nvSpPr>
        <p:spPr>
          <a:xfrm>
            <a:off x="2099733" y="4250267"/>
            <a:ext cx="8297334" cy="523220"/>
          </a:xfrm>
          <a:prstGeom prst="rect">
            <a:avLst/>
          </a:prstGeom>
          <a:noFill/>
        </p:spPr>
        <p:txBody>
          <a:bodyPr wrap="square" rtlCol="0">
            <a:spAutoFit/>
          </a:bodyPr>
          <a:lstStyle/>
          <a:p>
            <a:r>
              <a:rPr lang="en-US" sz="2800" smtClean="0"/>
              <a:t>Reference: A </a:t>
            </a:r>
            <a:r>
              <a:rPr lang="en-US" sz="2800" dirty="0" smtClean="0"/>
              <a:t>group of people playing soccer</a:t>
            </a:r>
            <a:endParaRPr lang="en-US" sz="2800" dirty="0"/>
          </a:p>
        </p:txBody>
      </p:sp>
      <p:sp>
        <p:nvSpPr>
          <p:cNvPr id="5" name="TextBox 4"/>
          <p:cNvSpPr txBox="1"/>
          <p:nvPr/>
        </p:nvSpPr>
        <p:spPr>
          <a:xfrm>
            <a:off x="2099733" y="4841333"/>
            <a:ext cx="8297334" cy="954107"/>
          </a:xfrm>
          <a:prstGeom prst="rect">
            <a:avLst/>
          </a:prstGeom>
          <a:noFill/>
        </p:spPr>
        <p:txBody>
          <a:bodyPr wrap="square" rtlCol="0">
            <a:spAutoFit/>
          </a:bodyPr>
          <a:lstStyle/>
          <a:p>
            <a:r>
              <a:rPr lang="en-US" sz="2800" dirty="0" smtClean="0"/>
              <a:t>Candidate: </a:t>
            </a:r>
            <a:r>
              <a:rPr lang="en-US" sz="2800" dirty="0" smtClean="0">
                <a:solidFill>
                  <a:srgbClr val="0070C0"/>
                </a:solidFill>
              </a:rPr>
              <a:t>People playing </a:t>
            </a:r>
            <a:r>
              <a:rPr lang="en-US" sz="2800" dirty="0" smtClean="0">
                <a:solidFill>
                  <a:srgbClr val="C00000"/>
                </a:solidFill>
              </a:rPr>
              <a:t>baseball.</a:t>
            </a:r>
          </a:p>
          <a:p>
            <a:r>
              <a:rPr lang="en-US" sz="2800" dirty="0" smtClean="0"/>
              <a:t>BLEU: 1/3</a:t>
            </a:r>
            <a:endParaRPr lang="en-US" sz="2800" dirty="0"/>
          </a:p>
        </p:txBody>
      </p:sp>
    </p:spTree>
    <p:extLst>
      <p:ext uri="{BB962C8B-B14F-4D97-AF65-F5344CB8AC3E}">
        <p14:creationId xmlns:p14="http://schemas.microsoft.com/office/powerpoint/2010/main" val="1955128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Extending convolutional networks to 3D</a:t>
            </a:r>
            <a:endParaRPr lang="en-US" dirty="0"/>
          </a:p>
        </p:txBody>
      </p:sp>
      <p:grpSp>
        <p:nvGrpSpPr>
          <p:cNvPr id="6" name="Group 5"/>
          <p:cNvGrpSpPr/>
          <p:nvPr/>
        </p:nvGrpSpPr>
        <p:grpSpPr>
          <a:xfrm>
            <a:off x="1457989" y="1867583"/>
            <a:ext cx="4638011" cy="3826934"/>
            <a:chOff x="3185188" y="1557867"/>
            <a:chExt cx="4638011" cy="3826934"/>
          </a:xfrm>
        </p:grpSpPr>
        <p:sp>
          <p:nvSpPr>
            <p:cNvPr id="7" name="Cube 6"/>
            <p:cNvSpPr/>
            <p:nvPr/>
          </p:nvSpPr>
          <p:spPr>
            <a:xfrm>
              <a:off x="3185188" y="1557867"/>
              <a:ext cx="4638011" cy="382693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189" y="2503489"/>
              <a:ext cx="3692133" cy="2881312"/>
            </a:xfrm>
            <a:prstGeom prst="rect">
              <a:avLst/>
            </a:prstGeom>
          </p:spPr>
        </p:pic>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029" y="2024217"/>
            <a:ext cx="2413000" cy="3670300"/>
          </a:xfrm>
          <a:prstGeom prst="rect">
            <a:avLst/>
          </a:prstGeom>
        </p:spPr>
      </p:pic>
      <p:sp>
        <p:nvSpPr>
          <p:cNvPr id="13" name="Rectangle 12"/>
          <p:cNvSpPr/>
          <p:nvPr/>
        </p:nvSpPr>
        <p:spPr>
          <a:xfrm>
            <a:off x="6910029" y="2024217"/>
            <a:ext cx="2115984" cy="424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5188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a:t>
            </a:r>
            <a:endParaRPr lang="en-US" dirty="0"/>
          </a:p>
        </p:txBody>
      </p:sp>
      <p:pic>
        <p:nvPicPr>
          <p:cNvPr id="4" name="Picture 3"/>
          <p:cNvPicPr>
            <a:picLocks noChangeAspect="1"/>
          </p:cNvPicPr>
          <p:nvPr/>
        </p:nvPicPr>
        <p:blipFill rotWithShape="1">
          <a:blip r:embed="rId2"/>
          <a:srcRect l="29166" r="35694"/>
          <a:stretch/>
        </p:blipFill>
        <p:spPr>
          <a:xfrm>
            <a:off x="838200" y="1269762"/>
            <a:ext cx="4284133" cy="5199012"/>
          </a:xfrm>
          <a:prstGeom prst="rect">
            <a:avLst/>
          </a:prstGeom>
        </p:spPr>
      </p:pic>
      <p:sp>
        <p:nvSpPr>
          <p:cNvPr id="5" name="Rectangle 4"/>
          <p:cNvSpPr/>
          <p:nvPr/>
        </p:nvSpPr>
        <p:spPr>
          <a:xfrm>
            <a:off x="5122333" y="1269762"/>
            <a:ext cx="6942666" cy="923330"/>
          </a:xfrm>
          <a:prstGeom prst="rect">
            <a:avLst/>
          </a:prstGeom>
        </p:spPr>
        <p:txBody>
          <a:bodyPr wrap="square">
            <a:spAutoFit/>
          </a:bodyPr>
          <a:lstStyle/>
          <a:p>
            <a:r>
              <a:rPr lang="en-US" dirty="0" smtClean="0"/>
              <a:t>Long-term Recurrent Convolutional Networks. J. Donahue, L. A. Hendricks, S. </a:t>
            </a:r>
            <a:r>
              <a:rPr lang="en-US" dirty="0" err="1" smtClean="0"/>
              <a:t>Guadarrama</a:t>
            </a:r>
            <a:r>
              <a:rPr lang="en-US" dirty="0" smtClean="0"/>
              <a:t>, M. </a:t>
            </a:r>
            <a:r>
              <a:rPr lang="en-US" dirty="0" err="1" smtClean="0"/>
              <a:t>Rohrbach</a:t>
            </a:r>
            <a:r>
              <a:rPr lang="en-US" dirty="0" smtClean="0"/>
              <a:t>, S. </a:t>
            </a:r>
            <a:r>
              <a:rPr lang="en-US" dirty="0" err="1" smtClean="0"/>
              <a:t>Venugopalan</a:t>
            </a:r>
            <a:r>
              <a:rPr lang="en-US" dirty="0" smtClean="0"/>
              <a:t>, K. </a:t>
            </a:r>
            <a:r>
              <a:rPr lang="en-US" dirty="0" err="1" smtClean="0"/>
              <a:t>Saenko</a:t>
            </a:r>
            <a:r>
              <a:rPr lang="en-US" dirty="0" smtClean="0"/>
              <a:t>, T. Darrell. In </a:t>
            </a:r>
            <a:r>
              <a:rPr lang="en-US" i="1" dirty="0" smtClean="0"/>
              <a:t>CVPR, </a:t>
            </a:r>
            <a:r>
              <a:rPr lang="en-US" dirty="0" smtClean="0"/>
              <a:t>2015.</a:t>
            </a:r>
            <a:endParaRPr lang="en-US" dirty="0"/>
          </a:p>
        </p:txBody>
      </p:sp>
      <p:sp>
        <p:nvSpPr>
          <p:cNvPr id="6" name="Rectangle 5"/>
          <p:cNvSpPr/>
          <p:nvPr/>
        </p:nvSpPr>
        <p:spPr>
          <a:xfrm>
            <a:off x="5122333" y="3268528"/>
            <a:ext cx="6096000" cy="646331"/>
          </a:xfrm>
          <a:prstGeom prst="rect">
            <a:avLst/>
          </a:prstGeom>
        </p:spPr>
        <p:txBody>
          <a:bodyPr>
            <a:spAutoFit/>
          </a:bodyPr>
          <a:lstStyle/>
          <a:p>
            <a:r>
              <a:rPr lang="en-US" b="0" i="0" dirty="0" smtClean="0">
                <a:solidFill>
                  <a:srgbClr val="000000"/>
                </a:solidFill>
                <a:effectLst/>
                <a:latin typeface="Roboto" charset="0"/>
              </a:rPr>
              <a:t>Deep Visual-Semantic Alignments for Generating Image Descriptions. Andrej </a:t>
            </a:r>
            <a:r>
              <a:rPr lang="en-US" b="0" i="0" dirty="0" err="1" smtClean="0">
                <a:solidFill>
                  <a:srgbClr val="000000"/>
                </a:solidFill>
                <a:effectLst/>
                <a:latin typeface="Roboto" charset="0"/>
              </a:rPr>
              <a:t>Karpathy</a:t>
            </a:r>
            <a:r>
              <a:rPr lang="en-US" b="0" i="0" dirty="0" smtClean="0">
                <a:solidFill>
                  <a:srgbClr val="000000"/>
                </a:solidFill>
                <a:effectLst/>
                <a:latin typeface="Roboto" charset="0"/>
              </a:rPr>
              <a:t> and Li </a:t>
            </a:r>
            <a:r>
              <a:rPr lang="en-US" b="0" i="0" dirty="0" err="1" smtClean="0">
                <a:solidFill>
                  <a:srgbClr val="000000"/>
                </a:solidFill>
                <a:effectLst/>
                <a:latin typeface="Roboto" charset="0"/>
              </a:rPr>
              <a:t>Fei-Fei</a:t>
            </a:r>
            <a:r>
              <a:rPr lang="en-US" b="0" i="0" dirty="0" smtClean="0">
                <a:solidFill>
                  <a:srgbClr val="000000"/>
                </a:solidFill>
                <a:effectLst/>
                <a:latin typeface="Roboto" charset="0"/>
              </a:rPr>
              <a:t>. In </a:t>
            </a:r>
            <a:r>
              <a:rPr lang="en-US" b="0" i="1" dirty="0" smtClean="0">
                <a:solidFill>
                  <a:srgbClr val="000000"/>
                </a:solidFill>
                <a:effectLst/>
                <a:latin typeface="Roboto" charset="0"/>
              </a:rPr>
              <a:t>CVPR, </a:t>
            </a:r>
            <a:r>
              <a:rPr lang="en-US" b="0" dirty="0" smtClean="0">
                <a:solidFill>
                  <a:srgbClr val="000000"/>
                </a:solidFill>
                <a:effectLst/>
                <a:latin typeface="Roboto" charset="0"/>
              </a:rPr>
              <a:t>2015</a:t>
            </a:r>
            <a:endParaRPr lang="en-US" dirty="0"/>
          </a:p>
        </p:txBody>
      </p:sp>
      <p:sp>
        <p:nvSpPr>
          <p:cNvPr id="7" name="Rectangle 6"/>
          <p:cNvSpPr/>
          <p:nvPr/>
        </p:nvSpPr>
        <p:spPr>
          <a:xfrm>
            <a:off x="5190066" y="5362828"/>
            <a:ext cx="6096000" cy="923330"/>
          </a:xfrm>
          <a:prstGeom prst="rect">
            <a:avLst/>
          </a:prstGeom>
        </p:spPr>
        <p:txBody>
          <a:bodyPr>
            <a:spAutoFit/>
          </a:bodyPr>
          <a:lstStyle/>
          <a:p>
            <a:r>
              <a:rPr lang="en-US" dirty="0" smtClean="0"/>
              <a:t>Show and tell: A neural image caption generator</a:t>
            </a:r>
          </a:p>
          <a:p>
            <a:r>
              <a:rPr lang="en-US" dirty="0" smtClean="0"/>
              <a:t>Oriol </a:t>
            </a:r>
            <a:r>
              <a:rPr lang="en-US" dirty="0" err="1" smtClean="0"/>
              <a:t>Vinyals</a:t>
            </a:r>
            <a:r>
              <a:rPr lang="en-US" dirty="0" smtClean="0"/>
              <a:t>, Alexander </a:t>
            </a:r>
            <a:r>
              <a:rPr lang="en-US" dirty="0" err="1" smtClean="0"/>
              <a:t>Toshev</a:t>
            </a:r>
            <a:r>
              <a:rPr lang="en-US" dirty="0" smtClean="0"/>
              <a:t>, </a:t>
            </a:r>
            <a:r>
              <a:rPr lang="en-US" dirty="0" err="1" smtClean="0"/>
              <a:t>Samy</a:t>
            </a:r>
            <a:r>
              <a:rPr lang="en-US" dirty="0" smtClean="0"/>
              <a:t> </a:t>
            </a:r>
            <a:r>
              <a:rPr lang="en-US" dirty="0" err="1" smtClean="0"/>
              <a:t>Bengio</a:t>
            </a:r>
            <a:r>
              <a:rPr lang="en-US" dirty="0" smtClean="0"/>
              <a:t>, </a:t>
            </a:r>
            <a:r>
              <a:rPr lang="en-US" dirty="0" err="1" smtClean="0"/>
              <a:t>Dumitru</a:t>
            </a:r>
            <a:r>
              <a:rPr lang="en-US" dirty="0" smtClean="0"/>
              <a:t> </a:t>
            </a:r>
            <a:r>
              <a:rPr lang="en-US" dirty="0" err="1" smtClean="0"/>
              <a:t>Erhan</a:t>
            </a:r>
            <a:r>
              <a:rPr lang="en-US" dirty="0" smtClean="0"/>
              <a:t>. In </a:t>
            </a:r>
            <a:r>
              <a:rPr lang="en-US" i="1" dirty="0" smtClean="0"/>
              <a:t>CVPR, </a:t>
            </a:r>
            <a:r>
              <a:rPr lang="en-US" dirty="0" smtClean="0"/>
              <a:t>2015.</a:t>
            </a:r>
            <a:endParaRPr lang="en-US" dirty="0"/>
          </a:p>
        </p:txBody>
      </p:sp>
    </p:spTree>
    <p:extLst>
      <p:ext uri="{BB962C8B-B14F-4D97-AF65-F5344CB8AC3E}">
        <p14:creationId xmlns:p14="http://schemas.microsoft.com/office/powerpoint/2010/main" val="14075001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sequences with LSTMs</a:t>
            </a:r>
            <a:endParaRPr lang="en-US" dirty="0"/>
          </a:p>
        </p:txBody>
      </p:sp>
      <p:sp>
        <p:nvSpPr>
          <p:cNvPr id="4" name="Rectangle 3"/>
          <p:cNvSpPr/>
          <p:nvPr/>
        </p:nvSpPr>
        <p:spPr>
          <a:xfrm>
            <a:off x="2573867"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06647" y="5152089"/>
            <a:ext cx="539903" cy="584775"/>
          </a:xfrm>
          <a:prstGeom prst="rect">
            <a:avLst/>
          </a:prstGeom>
          <a:noFill/>
        </p:spPr>
        <p:txBody>
          <a:bodyPr wrap="square" rtlCol="0">
            <a:spAutoFit/>
          </a:bodyPr>
          <a:lstStyle/>
          <a:p>
            <a:pPr algn="ctr"/>
            <a:r>
              <a:rPr lang="en-US" sz="3200" dirty="0" smtClean="0"/>
              <a:t>x</a:t>
            </a:r>
            <a:r>
              <a:rPr lang="en-US" sz="3200" baseline="-25000" dirty="0" smtClean="0"/>
              <a:t>1</a:t>
            </a:r>
            <a:endParaRPr lang="en-US" sz="3200" baseline="-25000" dirty="0"/>
          </a:p>
        </p:txBody>
      </p:sp>
      <p:cxnSp>
        <p:nvCxnSpPr>
          <p:cNvPr id="9" name="Straight Arrow Connector 8"/>
          <p:cNvCxnSpPr>
            <a:stCxn id="5" idx="0"/>
            <a:endCxn id="4" idx="2"/>
          </p:cNvCxnSpPr>
          <p:nvPr/>
        </p:nvCxnSpPr>
        <p:spPr>
          <a:xfrm flipV="1">
            <a:off x="3276599" y="4572000"/>
            <a:ext cx="1" cy="580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93267"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690845" y="5434670"/>
            <a:ext cx="738592" cy="584775"/>
          </a:xfrm>
          <a:prstGeom prst="rect">
            <a:avLst/>
          </a:prstGeom>
          <a:noFill/>
        </p:spPr>
        <p:txBody>
          <a:bodyPr wrap="square" rtlCol="0">
            <a:spAutoFit/>
          </a:bodyPr>
          <a:lstStyle/>
          <a:p>
            <a:pPr algn="ctr"/>
            <a:r>
              <a:rPr lang="en-US" sz="3200" dirty="0" smtClean="0"/>
              <a:t>x</a:t>
            </a:r>
            <a:r>
              <a:rPr lang="en-US" sz="3200" baseline="-25000" dirty="0" smtClean="0"/>
              <a:t>2</a:t>
            </a:r>
          </a:p>
        </p:txBody>
      </p:sp>
      <p:cxnSp>
        <p:nvCxnSpPr>
          <p:cNvPr id="21" name="Straight Arrow Connector 20"/>
          <p:cNvCxnSpPr>
            <a:stCxn id="19" idx="0"/>
          </p:cNvCxnSpPr>
          <p:nvPr/>
        </p:nvCxnSpPr>
        <p:spPr>
          <a:xfrm flipV="1">
            <a:off x="6060141" y="4589929"/>
            <a:ext cx="0" cy="8447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25796"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259233" y="5444477"/>
            <a:ext cx="738592" cy="584775"/>
          </a:xfrm>
          <a:prstGeom prst="rect">
            <a:avLst/>
          </a:prstGeom>
          <a:noFill/>
        </p:spPr>
        <p:txBody>
          <a:bodyPr wrap="square" rtlCol="0">
            <a:spAutoFit/>
          </a:bodyPr>
          <a:lstStyle/>
          <a:p>
            <a:pPr algn="ctr"/>
            <a:r>
              <a:rPr lang="en-US" sz="3200" dirty="0" smtClean="0"/>
              <a:t>x</a:t>
            </a:r>
            <a:r>
              <a:rPr lang="en-US" sz="3200" baseline="-25000" dirty="0" smtClean="0"/>
              <a:t>3</a:t>
            </a:r>
          </a:p>
        </p:txBody>
      </p:sp>
      <p:cxnSp>
        <p:nvCxnSpPr>
          <p:cNvPr id="35" name="Straight Arrow Connector 34"/>
          <p:cNvCxnSpPr>
            <a:stCxn id="33" idx="0"/>
            <a:endCxn id="31" idx="2"/>
          </p:cNvCxnSpPr>
          <p:nvPr/>
        </p:nvCxnSpPr>
        <p:spPr>
          <a:xfrm flipV="1">
            <a:off x="8628529" y="4572000"/>
            <a:ext cx="0" cy="872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31262" y="3644612"/>
            <a:ext cx="1349188" cy="584775"/>
          </a:xfrm>
          <a:prstGeom prst="rect">
            <a:avLst/>
          </a:prstGeom>
          <a:noFill/>
        </p:spPr>
        <p:txBody>
          <a:bodyPr wrap="square" rtlCol="0">
            <a:spAutoFit/>
          </a:bodyPr>
          <a:lstStyle/>
          <a:p>
            <a:pPr algn="ctr"/>
            <a:r>
              <a:rPr lang="mr-IN" sz="3200" smtClean="0"/>
              <a:t>…</a:t>
            </a:r>
            <a:endParaRPr lang="en-US" sz="3200" dirty="0" smtClean="0"/>
          </a:p>
        </p:txBody>
      </p:sp>
      <p:cxnSp>
        <p:nvCxnSpPr>
          <p:cNvPr id="45" name="Straight Arrow Connector 44"/>
          <p:cNvCxnSpPr>
            <a:stCxn id="4" idx="3"/>
            <a:endCxn id="17" idx="1"/>
          </p:cNvCxnSpPr>
          <p:nvPr/>
        </p:nvCxnSpPr>
        <p:spPr>
          <a:xfrm>
            <a:off x="3979333" y="3937000"/>
            <a:ext cx="14139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7" idx="3"/>
            <a:endCxn id="31" idx="1"/>
          </p:cNvCxnSpPr>
          <p:nvPr/>
        </p:nvCxnSpPr>
        <p:spPr>
          <a:xfrm>
            <a:off x="6798733" y="3937000"/>
            <a:ext cx="11270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82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sequences with LSTMs</a:t>
            </a:r>
            <a:endParaRPr lang="en-US" dirty="0"/>
          </a:p>
        </p:txBody>
      </p:sp>
      <p:sp>
        <p:nvSpPr>
          <p:cNvPr id="4" name="Rectangle 3"/>
          <p:cNvSpPr/>
          <p:nvPr/>
        </p:nvSpPr>
        <p:spPr>
          <a:xfrm>
            <a:off x="2573867"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06647" y="5152089"/>
            <a:ext cx="539903" cy="584775"/>
          </a:xfrm>
          <a:prstGeom prst="rect">
            <a:avLst/>
          </a:prstGeom>
          <a:noFill/>
        </p:spPr>
        <p:txBody>
          <a:bodyPr wrap="square" rtlCol="0">
            <a:spAutoFit/>
          </a:bodyPr>
          <a:lstStyle/>
          <a:p>
            <a:pPr algn="ctr"/>
            <a:r>
              <a:rPr lang="en-US" sz="3200" dirty="0" smtClean="0"/>
              <a:t>x</a:t>
            </a:r>
            <a:r>
              <a:rPr lang="en-US" sz="3200" baseline="-25000" dirty="0" smtClean="0"/>
              <a:t>1</a:t>
            </a:r>
            <a:endParaRPr lang="en-US" sz="3200" baseline="-25000" dirty="0"/>
          </a:p>
        </p:txBody>
      </p:sp>
      <p:cxnSp>
        <p:nvCxnSpPr>
          <p:cNvPr id="9" name="Straight Arrow Connector 8"/>
          <p:cNvCxnSpPr>
            <a:stCxn id="5" idx="0"/>
            <a:endCxn id="4" idx="2"/>
          </p:cNvCxnSpPr>
          <p:nvPr/>
        </p:nvCxnSpPr>
        <p:spPr>
          <a:xfrm flipV="1">
            <a:off x="3276599" y="4572000"/>
            <a:ext cx="1" cy="580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82230" y="2374613"/>
            <a:ext cx="588738" cy="584775"/>
          </a:xfrm>
          <a:prstGeom prst="rect">
            <a:avLst/>
          </a:prstGeom>
          <a:noFill/>
        </p:spPr>
        <p:txBody>
          <a:bodyPr wrap="square" rtlCol="0">
            <a:spAutoFit/>
          </a:bodyPr>
          <a:lstStyle/>
          <a:p>
            <a:pPr algn="ctr"/>
            <a:r>
              <a:rPr lang="en-US" sz="3200" dirty="0"/>
              <a:t>y</a:t>
            </a:r>
            <a:r>
              <a:rPr lang="en-US" sz="3200" baseline="-25000" dirty="0" smtClean="0"/>
              <a:t>1</a:t>
            </a:r>
            <a:endParaRPr lang="en-US" sz="3200" baseline="-25000" dirty="0"/>
          </a:p>
        </p:txBody>
      </p:sp>
      <p:cxnSp>
        <p:nvCxnSpPr>
          <p:cNvPr id="12" name="Straight Arrow Connector 11"/>
          <p:cNvCxnSpPr>
            <a:stCxn id="4" idx="0"/>
            <a:endCxn id="10" idx="2"/>
          </p:cNvCxnSpPr>
          <p:nvPr/>
        </p:nvCxnSpPr>
        <p:spPr>
          <a:xfrm flipH="1" flipV="1">
            <a:off x="3276599" y="2959388"/>
            <a:ext cx="1" cy="342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93267"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690845" y="5434670"/>
            <a:ext cx="738592" cy="584775"/>
          </a:xfrm>
          <a:prstGeom prst="rect">
            <a:avLst/>
          </a:prstGeom>
          <a:noFill/>
        </p:spPr>
        <p:txBody>
          <a:bodyPr wrap="square" rtlCol="0">
            <a:spAutoFit/>
          </a:bodyPr>
          <a:lstStyle/>
          <a:p>
            <a:pPr algn="ctr"/>
            <a:r>
              <a:rPr lang="en-US" sz="3200" dirty="0" smtClean="0"/>
              <a:t>x</a:t>
            </a:r>
            <a:r>
              <a:rPr lang="en-US" sz="3200" baseline="-25000" dirty="0" smtClean="0"/>
              <a:t>2</a:t>
            </a:r>
          </a:p>
        </p:txBody>
      </p:sp>
      <p:cxnSp>
        <p:nvCxnSpPr>
          <p:cNvPr id="21" name="Straight Arrow Connector 20"/>
          <p:cNvCxnSpPr>
            <a:stCxn id="19" idx="0"/>
          </p:cNvCxnSpPr>
          <p:nvPr/>
        </p:nvCxnSpPr>
        <p:spPr>
          <a:xfrm flipV="1">
            <a:off x="6060141" y="4589929"/>
            <a:ext cx="0" cy="8447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51375" y="2362266"/>
            <a:ext cx="889249" cy="584775"/>
          </a:xfrm>
          <a:prstGeom prst="rect">
            <a:avLst/>
          </a:prstGeom>
          <a:noFill/>
        </p:spPr>
        <p:txBody>
          <a:bodyPr wrap="square" rtlCol="0">
            <a:spAutoFit/>
          </a:bodyPr>
          <a:lstStyle/>
          <a:p>
            <a:pPr algn="ctr"/>
            <a:r>
              <a:rPr lang="en-US" sz="3200" dirty="0"/>
              <a:t>y</a:t>
            </a:r>
            <a:r>
              <a:rPr lang="en-US" sz="3200" baseline="-25000" dirty="0" smtClean="0"/>
              <a:t>2</a:t>
            </a:r>
          </a:p>
        </p:txBody>
      </p:sp>
      <p:cxnSp>
        <p:nvCxnSpPr>
          <p:cNvPr id="25" name="Straight Arrow Connector 24"/>
          <p:cNvCxnSpPr>
            <a:stCxn id="17" idx="0"/>
            <a:endCxn id="23" idx="2"/>
          </p:cNvCxnSpPr>
          <p:nvPr/>
        </p:nvCxnSpPr>
        <p:spPr>
          <a:xfrm flipV="1">
            <a:off x="6096000" y="2947041"/>
            <a:ext cx="0" cy="3549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25796" y="3302000"/>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259233" y="5444477"/>
            <a:ext cx="738592" cy="584775"/>
          </a:xfrm>
          <a:prstGeom prst="rect">
            <a:avLst/>
          </a:prstGeom>
          <a:noFill/>
        </p:spPr>
        <p:txBody>
          <a:bodyPr wrap="square" rtlCol="0">
            <a:spAutoFit/>
          </a:bodyPr>
          <a:lstStyle/>
          <a:p>
            <a:pPr algn="ctr"/>
            <a:r>
              <a:rPr lang="en-US" sz="3200" dirty="0" smtClean="0"/>
              <a:t>x</a:t>
            </a:r>
            <a:r>
              <a:rPr lang="en-US" sz="3200" baseline="-25000" dirty="0" smtClean="0"/>
              <a:t>3</a:t>
            </a:r>
          </a:p>
        </p:txBody>
      </p:sp>
      <p:cxnSp>
        <p:nvCxnSpPr>
          <p:cNvPr id="35" name="Straight Arrow Connector 34"/>
          <p:cNvCxnSpPr>
            <a:stCxn id="33" idx="0"/>
            <a:endCxn id="31" idx="2"/>
          </p:cNvCxnSpPr>
          <p:nvPr/>
        </p:nvCxnSpPr>
        <p:spPr>
          <a:xfrm flipV="1">
            <a:off x="8628529" y="4572000"/>
            <a:ext cx="0" cy="872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59233" y="2280986"/>
            <a:ext cx="738592" cy="584775"/>
          </a:xfrm>
          <a:prstGeom prst="rect">
            <a:avLst/>
          </a:prstGeom>
          <a:noFill/>
        </p:spPr>
        <p:txBody>
          <a:bodyPr wrap="square" rtlCol="0">
            <a:spAutoFit/>
          </a:bodyPr>
          <a:lstStyle/>
          <a:p>
            <a:pPr algn="ctr"/>
            <a:r>
              <a:rPr lang="en-US" sz="3200" dirty="0"/>
              <a:t>y</a:t>
            </a:r>
            <a:r>
              <a:rPr lang="en-US" sz="3200" baseline="-25000" dirty="0" smtClean="0"/>
              <a:t>3</a:t>
            </a:r>
          </a:p>
        </p:txBody>
      </p:sp>
      <p:cxnSp>
        <p:nvCxnSpPr>
          <p:cNvPr id="38" name="Straight Arrow Connector 37"/>
          <p:cNvCxnSpPr>
            <a:stCxn id="31" idx="0"/>
            <a:endCxn id="36" idx="2"/>
          </p:cNvCxnSpPr>
          <p:nvPr/>
        </p:nvCxnSpPr>
        <p:spPr>
          <a:xfrm flipV="1">
            <a:off x="8628529" y="2865761"/>
            <a:ext cx="0" cy="4362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31262" y="3644612"/>
            <a:ext cx="1349188" cy="584775"/>
          </a:xfrm>
          <a:prstGeom prst="rect">
            <a:avLst/>
          </a:prstGeom>
          <a:noFill/>
        </p:spPr>
        <p:txBody>
          <a:bodyPr wrap="square" rtlCol="0">
            <a:spAutoFit/>
          </a:bodyPr>
          <a:lstStyle/>
          <a:p>
            <a:pPr algn="ctr"/>
            <a:r>
              <a:rPr lang="mr-IN" sz="3200" smtClean="0"/>
              <a:t>…</a:t>
            </a:r>
            <a:endParaRPr lang="en-US" sz="3200" dirty="0" smtClean="0"/>
          </a:p>
        </p:txBody>
      </p:sp>
      <p:cxnSp>
        <p:nvCxnSpPr>
          <p:cNvPr id="45" name="Straight Arrow Connector 44"/>
          <p:cNvCxnSpPr>
            <a:stCxn id="4" idx="3"/>
            <a:endCxn id="17" idx="1"/>
          </p:cNvCxnSpPr>
          <p:nvPr/>
        </p:nvCxnSpPr>
        <p:spPr>
          <a:xfrm>
            <a:off x="3979333" y="3937000"/>
            <a:ext cx="14139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7" idx="3"/>
            <a:endCxn id="31" idx="1"/>
          </p:cNvCxnSpPr>
          <p:nvPr/>
        </p:nvCxnSpPr>
        <p:spPr>
          <a:xfrm>
            <a:off x="6798733" y="3937000"/>
            <a:ext cx="11270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545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sequences with LSTMs</a:t>
            </a:r>
            <a:endParaRPr lang="en-US" dirty="0"/>
          </a:p>
        </p:txBody>
      </p:sp>
      <p:sp>
        <p:nvSpPr>
          <p:cNvPr id="4" name="Rectangle 3"/>
          <p:cNvSpPr/>
          <p:nvPr/>
        </p:nvSpPr>
        <p:spPr>
          <a:xfrm>
            <a:off x="2573867" y="4126752"/>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31066" y="5957041"/>
            <a:ext cx="491067" cy="584775"/>
          </a:xfrm>
          <a:prstGeom prst="rect">
            <a:avLst/>
          </a:prstGeom>
          <a:noFill/>
        </p:spPr>
        <p:txBody>
          <a:bodyPr wrap="square" rtlCol="0">
            <a:spAutoFit/>
          </a:bodyPr>
          <a:lstStyle/>
          <a:p>
            <a:pPr algn="ctr"/>
            <a:r>
              <a:rPr lang="en-US" sz="3200" dirty="0" smtClean="0"/>
              <a:t>x</a:t>
            </a:r>
            <a:endParaRPr lang="en-US" sz="3200" dirty="0"/>
          </a:p>
        </p:txBody>
      </p:sp>
      <p:cxnSp>
        <p:nvCxnSpPr>
          <p:cNvPr id="9" name="Straight Arrow Connector 8"/>
          <p:cNvCxnSpPr>
            <a:stCxn id="5" idx="0"/>
            <a:endCxn id="4" idx="2"/>
          </p:cNvCxnSpPr>
          <p:nvPr/>
        </p:nvCxnSpPr>
        <p:spPr>
          <a:xfrm flipV="1">
            <a:off x="3276600" y="5396752"/>
            <a:ext cx="0" cy="5602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82230" y="3199365"/>
            <a:ext cx="588738" cy="584775"/>
          </a:xfrm>
          <a:prstGeom prst="rect">
            <a:avLst/>
          </a:prstGeom>
          <a:noFill/>
        </p:spPr>
        <p:txBody>
          <a:bodyPr wrap="square" rtlCol="0">
            <a:spAutoFit/>
          </a:bodyPr>
          <a:lstStyle/>
          <a:p>
            <a:pPr algn="ctr"/>
            <a:r>
              <a:rPr lang="en-US" sz="3200" dirty="0" smtClean="0"/>
              <a:t>p</a:t>
            </a:r>
            <a:r>
              <a:rPr lang="en-US" sz="3200" baseline="-25000" dirty="0" smtClean="0"/>
              <a:t>1</a:t>
            </a:r>
            <a:endParaRPr lang="en-US" sz="3200" baseline="-25000" dirty="0"/>
          </a:p>
        </p:txBody>
      </p:sp>
      <p:cxnSp>
        <p:nvCxnSpPr>
          <p:cNvPr id="12" name="Straight Arrow Connector 11"/>
          <p:cNvCxnSpPr>
            <a:stCxn id="4" idx="0"/>
            <a:endCxn id="10" idx="2"/>
          </p:cNvCxnSpPr>
          <p:nvPr/>
        </p:nvCxnSpPr>
        <p:spPr>
          <a:xfrm flipH="1" flipV="1">
            <a:off x="3276599" y="3784140"/>
            <a:ext cx="1" cy="342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31066" y="2115670"/>
            <a:ext cx="491067" cy="584775"/>
          </a:xfrm>
          <a:prstGeom prst="rect">
            <a:avLst/>
          </a:prstGeom>
          <a:noFill/>
        </p:spPr>
        <p:txBody>
          <a:bodyPr wrap="square" rtlCol="0">
            <a:spAutoFit/>
          </a:bodyPr>
          <a:lstStyle/>
          <a:p>
            <a:pPr algn="ctr"/>
            <a:r>
              <a:rPr lang="en-US" sz="3200" i="1" dirty="0" smtClean="0"/>
              <a:t>A</a:t>
            </a:r>
          </a:p>
        </p:txBody>
      </p:sp>
      <p:cxnSp>
        <p:nvCxnSpPr>
          <p:cNvPr id="16" name="Straight Arrow Connector 15"/>
          <p:cNvCxnSpPr>
            <a:stCxn id="10" idx="0"/>
            <a:endCxn id="14" idx="2"/>
          </p:cNvCxnSpPr>
          <p:nvPr/>
        </p:nvCxnSpPr>
        <p:spPr>
          <a:xfrm flipV="1">
            <a:off x="3276599" y="2700445"/>
            <a:ext cx="1" cy="498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393267" y="4126752"/>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406588" y="1972777"/>
            <a:ext cx="2653553" cy="4703323"/>
          </a:xfrm>
          <a:custGeom>
            <a:avLst/>
            <a:gdLst>
              <a:gd name="connsiteX0" fmla="*/ 0 w 2653553"/>
              <a:gd name="connsiteY0" fmla="*/ 429763 h 4703323"/>
              <a:gd name="connsiteX1" fmla="*/ 753036 w 2653553"/>
              <a:gd name="connsiteY1" fmla="*/ 393904 h 4703323"/>
              <a:gd name="connsiteX2" fmla="*/ 1721224 w 2653553"/>
              <a:gd name="connsiteY2" fmla="*/ 4607316 h 4703323"/>
              <a:gd name="connsiteX3" fmla="*/ 2653553 w 2653553"/>
              <a:gd name="connsiteY3" fmla="*/ 3441904 h 4703323"/>
            </a:gdLst>
            <a:ahLst/>
            <a:cxnLst>
              <a:cxn ang="0">
                <a:pos x="connsiteX0" y="connsiteY0"/>
              </a:cxn>
              <a:cxn ang="0">
                <a:pos x="connsiteX1" y="connsiteY1"/>
              </a:cxn>
              <a:cxn ang="0">
                <a:pos x="connsiteX2" y="connsiteY2"/>
              </a:cxn>
              <a:cxn ang="0">
                <a:pos x="connsiteX3" y="connsiteY3"/>
              </a:cxn>
            </a:cxnLst>
            <a:rect l="l" t="t" r="r" b="b"/>
            <a:pathLst>
              <a:path w="2653553" h="4703323">
                <a:moveTo>
                  <a:pt x="0" y="429763"/>
                </a:moveTo>
                <a:cubicBezTo>
                  <a:pt x="233082" y="63704"/>
                  <a:pt x="466165" y="-302355"/>
                  <a:pt x="753036" y="393904"/>
                </a:cubicBezTo>
                <a:cubicBezTo>
                  <a:pt x="1039907" y="1090163"/>
                  <a:pt x="1404471" y="4099316"/>
                  <a:pt x="1721224" y="4607316"/>
                </a:cubicBezTo>
                <a:cubicBezTo>
                  <a:pt x="2037977" y="5115316"/>
                  <a:pt x="2653553" y="3441904"/>
                  <a:pt x="2653553" y="3441904"/>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690845" y="6259422"/>
            <a:ext cx="738592" cy="584775"/>
          </a:xfrm>
          <a:prstGeom prst="rect">
            <a:avLst/>
          </a:prstGeom>
          <a:noFill/>
        </p:spPr>
        <p:txBody>
          <a:bodyPr wrap="square" rtlCol="0">
            <a:spAutoFit/>
          </a:bodyPr>
          <a:lstStyle/>
          <a:p>
            <a:pPr algn="ctr"/>
            <a:r>
              <a:rPr lang="en-US" sz="3200" smtClean="0"/>
              <a:t>x</a:t>
            </a:r>
            <a:endParaRPr lang="en-US" sz="3200" dirty="0" smtClean="0"/>
          </a:p>
        </p:txBody>
      </p:sp>
      <p:cxnSp>
        <p:nvCxnSpPr>
          <p:cNvPr id="21" name="Straight Arrow Connector 20"/>
          <p:cNvCxnSpPr>
            <a:stCxn id="19" idx="0"/>
            <a:endCxn id="18" idx="3"/>
          </p:cNvCxnSpPr>
          <p:nvPr/>
        </p:nvCxnSpPr>
        <p:spPr>
          <a:xfrm flipV="1">
            <a:off x="6060141" y="5414681"/>
            <a:ext cx="0" cy="8447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51375" y="3187018"/>
            <a:ext cx="889249" cy="584775"/>
          </a:xfrm>
          <a:prstGeom prst="rect">
            <a:avLst/>
          </a:prstGeom>
          <a:noFill/>
        </p:spPr>
        <p:txBody>
          <a:bodyPr wrap="square" rtlCol="0">
            <a:spAutoFit/>
          </a:bodyPr>
          <a:lstStyle/>
          <a:p>
            <a:pPr algn="ctr"/>
            <a:r>
              <a:rPr lang="en-US" sz="3200" dirty="0" smtClean="0"/>
              <a:t>p</a:t>
            </a:r>
            <a:r>
              <a:rPr lang="en-US" sz="3200" baseline="-25000" dirty="0" smtClean="0"/>
              <a:t>2</a:t>
            </a:r>
          </a:p>
        </p:txBody>
      </p:sp>
      <p:cxnSp>
        <p:nvCxnSpPr>
          <p:cNvPr id="25" name="Straight Arrow Connector 24"/>
          <p:cNvCxnSpPr>
            <a:stCxn id="17" idx="0"/>
            <a:endCxn id="23" idx="2"/>
          </p:cNvCxnSpPr>
          <p:nvPr/>
        </p:nvCxnSpPr>
        <p:spPr>
          <a:xfrm flipV="1">
            <a:off x="6096000" y="3771793"/>
            <a:ext cx="0" cy="3549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393267" y="2115670"/>
            <a:ext cx="1405466" cy="584775"/>
          </a:xfrm>
          <a:prstGeom prst="rect">
            <a:avLst/>
          </a:prstGeom>
          <a:noFill/>
        </p:spPr>
        <p:txBody>
          <a:bodyPr wrap="square" rtlCol="0">
            <a:spAutoFit/>
          </a:bodyPr>
          <a:lstStyle/>
          <a:p>
            <a:pPr algn="ctr"/>
            <a:r>
              <a:rPr lang="en-US" sz="3200" i="1" smtClean="0"/>
              <a:t>group</a:t>
            </a:r>
            <a:endParaRPr lang="en-US" sz="3200" i="1" dirty="0" smtClean="0"/>
          </a:p>
        </p:txBody>
      </p:sp>
      <p:cxnSp>
        <p:nvCxnSpPr>
          <p:cNvPr id="29" name="Straight Arrow Connector 28"/>
          <p:cNvCxnSpPr>
            <a:stCxn id="23" idx="0"/>
            <a:endCxn id="27" idx="2"/>
          </p:cNvCxnSpPr>
          <p:nvPr/>
        </p:nvCxnSpPr>
        <p:spPr>
          <a:xfrm flipV="1">
            <a:off x="6096000" y="2700445"/>
            <a:ext cx="0" cy="4865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25796" y="4126752"/>
            <a:ext cx="1405466"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651812" y="1847042"/>
            <a:ext cx="1936376" cy="4903667"/>
          </a:xfrm>
          <a:custGeom>
            <a:avLst/>
            <a:gdLst>
              <a:gd name="connsiteX0" fmla="*/ 0 w 1936376"/>
              <a:gd name="connsiteY0" fmla="*/ 591357 h 4903667"/>
              <a:gd name="connsiteX1" fmla="*/ 412376 w 1936376"/>
              <a:gd name="connsiteY1" fmla="*/ 358275 h 4903667"/>
              <a:gd name="connsiteX2" fmla="*/ 1255059 w 1936376"/>
              <a:gd name="connsiteY2" fmla="*/ 4804769 h 4903667"/>
              <a:gd name="connsiteX3" fmla="*/ 1936376 w 1936376"/>
              <a:gd name="connsiteY3" fmla="*/ 3549710 h 4903667"/>
            </a:gdLst>
            <a:ahLst/>
            <a:cxnLst>
              <a:cxn ang="0">
                <a:pos x="connsiteX0" y="connsiteY0"/>
              </a:cxn>
              <a:cxn ang="0">
                <a:pos x="connsiteX1" y="connsiteY1"/>
              </a:cxn>
              <a:cxn ang="0">
                <a:pos x="connsiteX2" y="connsiteY2"/>
              </a:cxn>
              <a:cxn ang="0">
                <a:pos x="connsiteX3" y="connsiteY3"/>
              </a:cxn>
            </a:cxnLst>
            <a:rect l="l" t="t" r="r" b="b"/>
            <a:pathLst>
              <a:path w="1936376" h="4903667">
                <a:moveTo>
                  <a:pt x="0" y="591357"/>
                </a:moveTo>
                <a:cubicBezTo>
                  <a:pt x="101600" y="123698"/>
                  <a:pt x="203200" y="-343960"/>
                  <a:pt x="412376" y="358275"/>
                </a:cubicBezTo>
                <a:cubicBezTo>
                  <a:pt x="621552" y="1060510"/>
                  <a:pt x="1001059" y="4272863"/>
                  <a:pt x="1255059" y="4804769"/>
                </a:cubicBezTo>
                <a:cubicBezTo>
                  <a:pt x="1509059" y="5336675"/>
                  <a:pt x="1936376" y="3549710"/>
                  <a:pt x="1936376" y="354971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259233" y="6269229"/>
            <a:ext cx="738592" cy="584775"/>
          </a:xfrm>
          <a:prstGeom prst="rect">
            <a:avLst/>
          </a:prstGeom>
          <a:noFill/>
        </p:spPr>
        <p:txBody>
          <a:bodyPr wrap="square" rtlCol="0">
            <a:spAutoFit/>
          </a:bodyPr>
          <a:lstStyle/>
          <a:p>
            <a:pPr algn="ctr"/>
            <a:r>
              <a:rPr lang="en-US" sz="3200" smtClean="0"/>
              <a:t>x</a:t>
            </a:r>
            <a:endParaRPr lang="en-US" sz="3200" dirty="0" smtClean="0"/>
          </a:p>
        </p:txBody>
      </p:sp>
      <p:cxnSp>
        <p:nvCxnSpPr>
          <p:cNvPr id="35" name="Straight Arrow Connector 34"/>
          <p:cNvCxnSpPr>
            <a:stCxn id="33" idx="0"/>
            <a:endCxn id="31" idx="2"/>
          </p:cNvCxnSpPr>
          <p:nvPr/>
        </p:nvCxnSpPr>
        <p:spPr>
          <a:xfrm flipV="1">
            <a:off x="8628529" y="5396752"/>
            <a:ext cx="0" cy="8724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59233" y="3105738"/>
            <a:ext cx="738592" cy="584775"/>
          </a:xfrm>
          <a:prstGeom prst="rect">
            <a:avLst/>
          </a:prstGeom>
          <a:noFill/>
        </p:spPr>
        <p:txBody>
          <a:bodyPr wrap="square" rtlCol="0">
            <a:spAutoFit/>
          </a:bodyPr>
          <a:lstStyle/>
          <a:p>
            <a:pPr algn="ctr"/>
            <a:r>
              <a:rPr lang="en-US" sz="3200" dirty="0" smtClean="0"/>
              <a:t>p</a:t>
            </a:r>
            <a:r>
              <a:rPr lang="en-US" sz="3200" baseline="-25000" dirty="0" smtClean="0"/>
              <a:t>3</a:t>
            </a:r>
          </a:p>
        </p:txBody>
      </p:sp>
      <p:cxnSp>
        <p:nvCxnSpPr>
          <p:cNvPr id="38" name="Straight Arrow Connector 37"/>
          <p:cNvCxnSpPr>
            <a:stCxn id="31" idx="0"/>
            <a:endCxn id="36" idx="2"/>
          </p:cNvCxnSpPr>
          <p:nvPr/>
        </p:nvCxnSpPr>
        <p:spPr>
          <a:xfrm flipV="1">
            <a:off x="8628529" y="3690513"/>
            <a:ext cx="0" cy="4362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186145" y="2120583"/>
            <a:ext cx="884767" cy="584775"/>
          </a:xfrm>
          <a:prstGeom prst="rect">
            <a:avLst/>
          </a:prstGeom>
          <a:noFill/>
        </p:spPr>
        <p:txBody>
          <a:bodyPr wrap="square" rtlCol="0">
            <a:spAutoFit/>
          </a:bodyPr>
          <a:lstStyle/>
          <a:p>
            <a:pPr algn="ctr"/>
            <a:r>
              <a:rPr lang="en-US" sz="3200" i="1" dirty="0" smtClean="0"/>
              <a:t>of</a:t>
            </a:r>
          </a:p>
        </p:txBody>
      </p:sp>
      <p:cxnSp>
        <p:nvCxnSpPr>
          <p:cNvPr id="41" name="Straight Arrow Connector 40"/>
          <p:cNvCxnSpPr>
            <a:stCxn id="36" idx="0"/>
            <a:endCxn id="39" idx="2"/>
          </p:cNvCxnSpPr>
          <p:nvPr/>
        </p:nvCxnSpPr>
        <p:spPr>
          <a:xfrm flipV="1">
            <a:off x="8628529" y="2705358"/>
            <a:ext cx="0" cy="4003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331262" y="4469364"/>
            <a:ext cx="1349188" cy="584775"/>
          </a:xfrm>
          <a:prstGeom prst="rect">
            <a:avLst/>
          </a:prstGeom>
          <a:noFill/>
        </p:spPr>
        <p:txBody>
          <a:bodyPr wrap="square" rtlCol="0">
            <a:spAutoFit/>
          </a:bodyPr>
          <a:lstStyle/>
          <a:p>
            <a:pPr algn="ctr"/>
            <a:r>
              <a:rPr lang="mr-IN" sz="3200" smtClean="0"/>
              <a:t>…</a:t>
            </a:r>
            <a:endParaRPr lang="en-US" sz="3200" dirty="0" smtClean="0"/>
          </a:p>
        </p:txBody>
      </p:sp>
      <p:cxnSp>
        <p:nvCxnSpPr>
          <p:cNvPr id="45" name="Straight Arrow Connector 44"/>
          <p:cNvCxnSpPr>
            <a:stCxn id="4" idx="3"/>
            <a:endCxn id="17" idx="1"/>
          </p:cNvCxnSpPr>
          <p:nvPr/>
        </p:nvCxnSpPr>
        <p:spPr>
          <a:xfrm>
            <a:off x="3979333" y="4761752"/>
            <a:ext cx="14139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7" idx="3"/>
            <a:endCxn id="31" idx="1"/>
          </p:cNvCxnSpPr>
          <p:nvPr/>
        </p:nvCxnSpPr>
        <p:spPr>
          <a:xfrm>
            <a:off x="6798733" y="4761752"/>
            <a:ext cx="11270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277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 with attention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357968"/>
            <a:ext cx="3962400" cy="2921000"/>
          </a:xfrm>
          <a:prstGeom prst="rect">
            <a:avLst/>
          </a:prstGeom>
        </p:spPr>
      </p:pic>
      <p:sp>
        <p:nvSpPr>
          <p:cNvPr id="5" name="Trapezoid 4"/>
          <p:cNvSpPr/>
          <p:nvPr/>
        </p:nvSpPr>
        <p:spPr>
          <a:xfrm rot="5400000">
            <a:off x="5994400" y="2912535"/>
            <a:ext cx="1778000" cy="15748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588933" y="3606802"/>
            <a:ext cx="1202267" cy="423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975601" y="3488268"/>
            <a:ext cx="1202267" cy="423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9381067" y="2489202"/>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9262534" y="2743202"/>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9880600" y="2489202"/>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9736666" y="2743202"/>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0380133" y="2506136"/>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10227732" y="2743202"/>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9059334" y="2997202"/>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9584265" y="2997202"/>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10058399" y="3022601"/>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539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captioning with attention</a:t>
            </a:r>
            <a:endParaRPr lang="en-US" dirty="0"/>
          </a:p>
        </p:txBody>
      </p:sp>
      <p:sp>
        <p:nvSpPr>
          <p:cNvPr id="8" name="Cube 7"/>
          <p:cNvSpPr/>
          <p:nvPr/>
        </p:nvSpPr>
        <p:spPr>
          <a:xfrm>
            <a:off x="2065866" y="2556933"/>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947333" y="2810933"/>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2565399" y="2556933"/>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421465" y="2810933"/>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064932" y="2573867"/>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2912531" y="2810933"/>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1744133" y="3064933"/>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2269064" y="3064933"/>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2743198" y="3090332"/>
            <a:ext cx="491066" cy="1727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824134" y="2971801"/>
            <a:ext cx="1727200" cy="1193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LSTM</a:t>
            </a:r>
            <a:endParaRPr lang="en-US"/>
          </a:p>
        </p:txBody>
      </p:sp>
      <p:sp>
        <p:nvSpPr>
          <p:cNvPr id="18" name="Curved Down Arrow 17"/>
          <p:cNvSpPr/>
          <p:nvPr/>
        </p:nvSpPr>
        <p:spPr>
          <a:xfrm flipH="1">
            <a:off x="3793065" y="1690688"/>
            <a:ext cx="2794001" cy="1011768"/>
          </a:xfrm>
          <a:prstGeom prst="curved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Up Arrow 18"/>
          <p:cNvSpPr/>
          <p:nvPr/>
        </p:nvSpPr>
        <p:spPr>
          <a:xfrm>
            <a:off x="3962400" y="4419600"/>
            <a:ext cx="2861734" cy="1253067"/>
          </a:xfrm>
          <a:prstGeom prst="curvedUp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411133" y="1807157"/>
            <a:ext cx="1964268" cy="369332"/>
          </a:xfrm>
          <a:prstGeom prst="rect">
            <a:avLst/>
          </a:prstGeom>
          <a:noFill/>
        </p:spPr>
        <p:txBody>
          <a:bodyPr wrap="square" rtlCol="0">
            <a:spAutoFit/>
          </a:bodyPr>
          <a:lstStyle/>
          <a:p>
            <a:pPr algn="ctr"/>
            <a:r>
              <a:rPr lang="en-US" smtClean="0"/>
              <a:t>Query</a:t>
            </a:r>
            <a:endParaRPr lang="en-US"/>
          </a:p>
        </p:txBody>
      </p:sp>
      <p:sp>
        <p:nvSpPr>
          <p:cNvPr id="21" name="TextBox 20"/>
          <p:cNvSpPr txBox="1"/>
          <p:nvPr/>
        </p:nvSpPr>
        <p:spPr>
          <a:xfrm>
            <a:off x="4703233" y="4939267"/>
            <a:ext cx="1380067" cy="646331"/>
          </a:xfrm>
          <a:prstGeom prst="rect">
            <a:avLst/>
          </a:prstGeom>
          <a:noFill/>
        </p:spPr>
        <p:txBody>
          <a:bodyPr wrap="square" rtlCol="0">
            <a:spAutoFit/>
          </a:bodyPr>
          <a:lstStyle/>
          <a:p>
            <a:pPr algn="ctr"/>
            <a:r>
              <a:rPr lang="en-US" smtClean="0"/>
              <a:t>Attended vector</a:t>
            </a:r>
            <a:endParaRPr lang="en-US" dirty="0"/>
          </a:p>
        </p:txBody>
      </p:sp>
    </p:spTree>
    <p:extLst>
      <p:ext uri="{BB962C8B-B14F-4D97-AF65-F5344CB8AC3E}">
        <p14:creationId xmlns:p14="http://schemas.microsoft.com/office/powerpoint/2010/main" val="19346807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LSTMs with attention</a:t>
            </a:r>
            <a:endParaRPr lang="en-US" dirty="0"/>
          </a:p>
        </p:txBody>
      </p:sp>
      <p:pic>
        <p:nvPicPr>
          <p:cNvPr id="4" name="Picture 3"/>
          <p:cNvPicPr>
            <a:picLocks noChangeAspect="1"/>
          </p:cNvPicPr>
          <p:nvPr/>
        </p:nvPicPr>
        <p:blipFill>
          <a:blip r:embed="rId2"/>
          <a:stretch>
            <a:fillRect/>
          </a:stretch>
        </p:blipFill>
        <p:spPr>
          <a:xfrm>
            <a:off x="5131547" y="3531721"/>
            <a:ext cx="2717800" cy="990600"/>
          </a:xfrm>
          <a:prstGeom prst="rect">
            <a:avLst/>
          </a:prstGeom>
        </p:spPr>
      </p:pic>
      <p:pic>
        <p:nvPicPr>
          <p:cNvPr id="5" name="Picture 4"/>
          <p:cNvPicPr>
            <a:picLocks noChangeAspect="1"/>
          </p:cNvPicPr>
          <p:nvPr/>
        </p:nvPicPr>
        <p:blipFill>
          <a:blip r:embed="rId3"/>
          <a:stretch>
            <a:fillRect/>
          </a:stretch>
        </p:blipFill>
        <p:spPr>
          <a:xfrm>
            <a:off x="4909297" y="2101850"/>
            <a:ext cx="2692400" cy="1143000"/>
          </a:xfrm>
          <a:prstGeom prst="rect">
            <a:avLst/>
          </a:prstGeom>
        </p:spPr>
      </p:pic>
      <p:pic>
        <p:nvPicPr>
          <p:cNvPr id="6" name="Picture 5"/>
          <p:cNvPicPr>
            <a:picLocks noChangeAspect="1"/>
          </p:cNvPicPr>
          <p:nvPr/>
        </p:nvPicPr>
        <p:blipFill>
          <a:blip r:embed="rId4"/>
          <a:stretch>
            <a:fillRect/>
          </a:stretch>
        </p:blipFill>
        <p:spPr>
          <a:xfrm>
            <a:off x="4909297" y="1543097"/>
            <a:ext cx="3162300" cy="469900"/>
          </a:xfrm>
          <a:prstGeom prst="rect">
            <a:avLst/>
          </a:prstGeom>
        </p:spPr>
      </p:pic>
    </p:spTree>
    <p:extLst>
      <p:ext uri="{BB962C8B-B14F-4D97-AF65-F5344CB8AC3E}">
        <p14:creationId xmlns:p14="http://schemas.microsoft.com/office/powerpoint/2010/main" val="1443970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LSTMs with attention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 y="3127279"/>
            <a:ext cx="1206500" cy="1231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176" y="4128247"/>
            <a:ext cx="10058400" cy="46186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176" y="3152628"/>
            <a:ext cx="10058400" cy="993548"/>
          </a:xfrm>
          <a:prstGeom prst="rect">
            <a:avLst/>
          </a:prstGeom>
        </p:spPr>
      </p:pic>
      <p:sp>
        <p:nvSpPr>
          <p:cNvPr id="8" name="TextBox 7"/>
          <p:cNvSpPr txBox="1"/>
          <p:nvPr/>
        </p:nvSpPr>
        <p:spPr>
          <a:xfrm>
            <a:off x="0" y="6211669"/>
            <a:ext cx="12192000" cy="646331"/>
          </a:xfrm>
          <a:prstGeom prst="rect">
            <a:avLst/>
          </a:prstGeom>
          <a:noFill/>
        </p:spPr>
        <p:txBody>
          <a:bodyPr wrap="square" rtlCol="0">
            <a:spAutoFit/>
          </a:bodyPr>
          <a:lstStyle/>
          <a:p>
            <a:r>
              <a:rPr lang="en-US" dirty="0" smtClean="0"/>
              <a:t>Show, Attend and Tell: Neural Image Caption Generation with Visual Attention. K. Xu, J. L. Ba, R. </a:t>
            </a:r>
            <a:r>
              <a:rPr lang="en-US" dirty="0" err="1" smtClean="0"/>
              <a:t>Kiros</a:t>
            </a:r>
            <a:r>
              <a:rPr lang="en-US" dirty="0" smtClean="0"/>
              <a:t>, K. Cho, A. </a:t>
            </a:r>
            <a:r>
              <a:rPr lang="en-US" dirty="0" err="1" smtClean="0"/>
              <a:t>Courville</a:t>
            </a:r>
            <a:r>
              <a:rPr lang="en-US" dirty="0" smtClean="0"/>
              <a:t>, R. </a:t>
            </a:r>
            <a:r>
              <a:rPr lang="en-US" dirty="0" err="1" smtClean="0"/>
              <a:t>Salakhudtinov</a:t>
            </a:r>
            <a:r>
              <a:rPr lang="en-US" dirty="0" smtClean="0"/>
              <a:t>, R. S. </a:t>
            </a:r>
            <a:r>
              <a:rPr lang="en-US" dirty="0" err="1" smtClean="0"/>
              <a:t>Zemel</a:t>
            </a:r>
            <a:r>
              <a:rPr lang="en-US" dirty="0" smtClean="0"/>
              <a:t>, Y. </a:t>
            </a:r>
            <a:r>
              <a:rPr lang="en-US" dirty="0" err="1" smtClean="0"/>
              <a:t>Bengio</a:t>
            </a:r>
            <a:r>
              <a:rPr lang="en-US" dirty="0" smtClean="0"/>
              <a:t>. In </a:t>
            </a:r>
            <a:r>
              <a:rPr lang="en-US" i="1" dirty="0" smtClean="0"/>
              <a:t>ICML, </a:t>
            </a:r>
            <a:r>
              <a:rPr lang="en-US" dirty="0" smtClean="0"/>
              <a:t>2015</a:t>
            </a:r>
          </a:p>
        </p:txBody>
      </p:sp>
    </p:spTree>
    <p:extLst>
      <p:ext uri="{BB962C8B-B14F-4D97-AF65-F5344CB8AC3E}">
        <p14:creationId xmlns:p14="http://schemas.microsoft.com/office/powerpoint/2010/main" val="3223989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2776804"/>
              </p:ext>
            </p:extLst>
          </p:nvPr>
        </p:nvGraphicFramePr>
        <p:xfrm>
          <a:off x="838200" y="2435225"/>
          <a:ext cx="10515600" cy="2286000"/>
        </p:xfrm>
        <a:graphic>
          <a:graphicData uri="http://schemas.openxmlformats.org/drawingml/2006/table">
            <a:tbl>
              <a:tblPr firstRow="1" bandRow="1">
                <a:tableStyleId>{5C22544A-7EE6-4342-B048-85BDC9FD1C3A}</a:tableStyleId>
              </a:tblPr>
              <a:tblGrid>
                <a:gridCol w="5257800"/>
                <a:gridCol w="5257800"/>
              </a:tblGrid>
              <a:tr h="370840">
                <a:tc>
                  <a:txBody>
                    <a:bodyPr/>
                    <a:lstStyle/>
                    <a:p>
                      <a:r>
                        <a:rPr lang="en-US" sz="2400" dirty="0" smtClean="0"/>
                        <a:t>Method</a:t>
                      </a:r>
                      <a:endParaRPr lang="en-US" sz="2400" dirty="0"/>
                    </a:p>
                  </a:txBody>
                  <a:tcPr/>
                </a:tc>
                <a:tc>
                  <a:txBody>
                    <a:bodyPr/>
                    <a:lstStyle/>
                    <a:p>
                      <a:r>
                        <a:rPr lang="en-US" sz="2400" dirty="0" smtClean="0"/>
                        <a:t>BLEU (4-grams)</a:t>
                      </a:r>
                      <a:endParaRPr lang="en-US" sz="2400" dirty="0"/>
                    </a:p>
                  </a:txBody>
                  <a:tcPr/>
                </a:tc>
              </a:tr>
              <a:tr h="370840">
                <a:tc>
                  <a:txBody>
                    <a:bodyPr/>
                    <a:lstStyle/>
                    <a:p>
                      <a:r>
                        <a:rPr lang="en-US" sz="2400" dirty="0" err="1" smtClean="0"/>
                        <a:t>Convnet</a:t>
                      </a:r>
                      <a:r>
                        <a:rPr lang="en-US" sz="2400" dirty="0" smtClean="0"/>
                        <a:t> + LSTM</a:t>
                      </a:r>
                      <a:endParaRPr lang="en-US" sz="2400" dirty="0"/>
                    </a:p>
                  </a:txBody>
                  <a:tcPr/>
                </a:tc>
                <a:tc>
                  <a:txBody>
                    <a:bodyPr/>
                    <a:lstStyle/>
                    <a:p>
                      <a:r>
                        <a:rPr lang="en-US" sz="2400" dirty="0" smtClean="0"/>
                        <a:t>0.224</a:t>
                      </a:r>
                      <a:endParaRPr lang="en-US" sz="2400" dirty="0"/>
                    </a:p>
                  </a:txBody>
                  <a:tcPr/>
                </a:tc>
              </a:tr>
              <a:tr h="370840">
                <a:tc>
                  <a:txBody>
                    <a:bodyPr/>
                    <a:lstStyle/>
                    <a:p>
                      <a:r>
                        <a:rPr lang="en-US" sz="2400" dirty="0" smtClean="0"/>
                        <a:t>Attention</a:t>
                      </a:r>
                      <a:endParaRPr lang="en-US" sz="2400" dirty="0"/>
                    </a:p>
                  </a:txBody>
                  <a:tcPr/>
                </a:tc>
                <a:tc>
                  <a:txBody>
                    <a:bodyPr/>
                    <a:lstStyle/>
                    <a:p>
                      <a:r>
                        <a:rPr lang="en-US" sz="2400" dirty="0" smtClean="0"/>
                        <a:t>0.277</a:t>
                      </a:r>
                      <a:endParaRPr lang="en-US" sz="2400" dirty="0"/>
                    </a:p>
                  </a:txBody>
                  <a:tcPr/>
                </a:tc>
              </a:tr>
              <a:tr h="370840">
                <a:tc>
                  <a:txBody>
                    <a:bodyPr/>
                    <a:lstStyle/>
                    <a:p>
                      <a:r>
                        <a:rPr lang="en-US" sz="2400" dirty="0" smtClean="0"/>
                        <a:t>Humans</a:t>
                      </a:r>
                      <a:endParaRPr lang="en-US" sz="2400" dirty="0"/>
                    </a:p>
                  </a:txBody>
                  <a:tcPr/>
                </a:tc>
                <a:tc>
                  <a:txBody>
                    <a:bodyPr/>
                    <a:lstStyle/>
                    <a:p>
                      <a:r>
                        <a:rPr lang="en-US" sz="2400" dirty="0" smtClean="0"/>
                        <a:t>0.217</a:t>
                      </a:r>
                      <a:endParaRPr lang="en-US" sz="2400" dirty="0"/>
                    </a:p>
                  </a:txBody>
                  <a:tcPr/>
                </a:tc>
              </a:tr>
              <a:tr h="370840">
                <a:tc>
                  <a:txBody>
                    <a:bodyPr/>
                    <a:lstStyle/>
                    <a:p>
                      <a:r>
                        <a:rPr lang="en-US" sz="2400" dirty="0" smtClean="0"/>
                        <a:t>Nearest neighbors</a:t>
                      </a:r>
                      <a:endParaRPr lang="en-US" sz="2400" dirty="0"/>
                    </a:p>
                  </a:txBody>
                  <a:tcPr/>
                </a:tc>
                <a:tc>
                  <a:txBody>
                    <a:bodyPr/>
                    <a:lstStyle/>
                    <a:p>
                      <a:r>
                        <a:rPr lang="en-US" sz="2400" dirty="0" smtClean="0"/>
                        <a:t>0.280</a:t>
                      </a:r>
                      <a:endParaRPr lang="en-US" sz="2400" dirty="0"/>
                    </a:p>
                  </a:txBody>
                  <a:tcPr/>
                </a:tc>
              </a:tr>
            </a:tbl>
          </a:graphicData>
        </a:graphic>
      </p:graphicFrame>
      <p:sp>
        <p:nvSpPr>
          <p:cNvPr id="6" name="Rectangle 5"/>
          <p:cNvSpPr/>
          <p:nvPr/>
        </p:nvSpPr>
        <p:spPr>
          <a:xfrm>
            <a:off x="394447" y="3765176"/>
            <a:ext cx="10959353" cy="95604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313766" y="4240305"/>
            <a:ext cx="11040034" cy="48092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715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992" y="-94961"/>
            <a:ext cx="7886700" cy="1325563"/>
          </a:xfrm>
        </p:spPr>
        <p:txBody>
          <a:bodyPr/>
          <a:lstStyle/>
          <a:p>
            <a:r>
              <a:rPr lang="en-US" dirty="0" smtClean="0"/>
              <a:t>Evaluation Metrics</a:t>
            </a:r>
            <a:endParaRPr lang="en-US" dirty="0"/>
          </a:p>
        </p:txBody>
      </p:sp>
      <p:graphicFrame>
        <p:nvGraphicFramePr>
          <p:cNvPr id="3" name="Chart 2"/>
          <p:cNvGraphicFramePr>
            <a:graphicFrameLocks/>
          </p:cNvGraphicFramePr>
          <p:nvPr>
            <p:extLst/>
          </p:nvPr>
        </p:nvGraphicFramePr>
        <p:xfrm>
          <a:off x="2412086" y="1417040"/>
          <a:ext cx="6775542" cy="506599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9000565" y="6293224"/>
            <a:ext cx="3191435" cy="400110"/>
          </a:xfrm>
          <a:prstGeom prst="rect">
            <a:avLst/>
          </a:prstGeom>
          <a:noFill/>
        </p:spPr>
        <p:txBody>
          <a:bodyPr wrap="square" rtlCol="0">
            <a:spAutoFit/>
          </a:bodyPr>
          <a:lstStyle/>
          <a:p>
            <a:pPr algn="ctr"/>
            <a:r>
              <a:rPr lang="en-US" sz="2000" dirty="0" smtClean="0"/>
              <a:t>Slide credit: Larry </a:t>
            </a:r>
            <a:r>
              <a:rPr lang="en-US" sz="2000" dirty="0" err="1" smtClean="0"/>
              <a:t>Zitnick</a:t>
            </a:r>
            <a:endParaRPr lang="en-US" sz="2000" dirty="0" smtClean="0"/>
          </a:p>
        </p:txBody>
      </p:sp>
    </p:spTree>
    <p:extLst>
      <p:ext uri="{BB962C8B-B14F-4D97-AF65-F5344CB8AC3E}">
        <p14:creationId xmlns:p14="http://schemas.microsoft.com/office/powerpoint/2010/main" val="380201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Extending convolutional networks to 3D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1624659"/>
              </p:ext>
            </p:extLst>
          </p:nvPr>
        </p:nvGraphicFramePr>
        <p:xfrm>
          <a:off x="838200" y="1825625"/>
          <a:ext cx="10515600" cy="1371600"/>
        </p:xfrm>
        <a:graphic>
          <a:graphicData uri="http://schemas.openxmlformats.org/drawingml/2006/table">
            <a:tbl>
              <a:tblPr firstRow="1" bandRow="1">
                <a:tableStyleId>{5C22544A-7EE6-4342-B048-85BDC9FD1C3A}</a:tableStyleId>
              </a:tblPr>
              <a:tblGrid>
                <a:gridCol w="5257800"/>
                <a:gridCol w="5257800"/>
              </a:tblGrid>
              <a:tr h="370840">
                <a:tc>
                  <a:txBody>
                    <a:bodyPr/>
                    <a:lstStyle/>
                    <a:p>
                      <a:r>
                        <a:rPr lang="en-US" sz="2400" dirty="0" smtClean="0"/>
                        <a:t>Method</a:t>
                      </a:r>
                      <a:endParaRPr lang="en-US" sz="2400" dirty="0"/>
                    </a:p>
                  </a:txBody>
                  <a:tcPr/>
                </a:tc>
                <a:tc>
                  <a:txBody>
                    <a:bodyPr/>
                    <a:lstStyle/>
                    <a:p>
                      <a:r>
                        <a:rPr lang="en-US" sz="2400" dirty="0" smtClean="0"/>
                        <a:t>Accuracy (UCF 101)</a:t>
                      </a:r>
                      <a:endParaRPr lang="en-US" sz="2400" dirty="0"/>
                    </a:p>
                  </a:txBody>
                  <a:tcPr/>
                </a:tc>
              </a:tr>
              <a:tr h="370840">
                <a:tc>
                  <a:txBody>
                    <a:bodyPr/>
                    <a:lstStyle/>
                    <a:p>
                      <a:r>
                        <a:rPr lang="en-US" sz="2400" dirty="0" smtClean="0"/>
                        <a:t>Best</a:t>
                      </a:r>
                      <a:r>
                        <a:rPr lang="en-US" sz="2400" baseline="0" dirty="0" smtClean="0"/>
                        <a:t> dense trajectories + bag-of-words</a:t>
                      </a:r>
                      <a:endParaRPr lang="en-US" sz="2400" dirty="0"/>
                    </a:p>
                  </a:txBody>
                  <a:tcPr/>
                </a:tc>
                <a:tc>
                  <a:txBody>
                    <a:bodyPr/>
                    <a:lstStyle/>
                    <a:p>
                      <a:r>
                        <a:rPr lang="en-US" sz="2400" dirty="0" smtClean="0"/>
                        <a:t>85.9%</a:t>
                      </a:r>
                      <a:endParaRPr lang="en-US" sz="2400" dirty="0"/>
                    </a:p>
                  </a:txBody>
                  <a:tcPr/>
                </a:tc>
              </a:tr>
              <a:tr h="370840">
                <a:tc>
                  <a:txBody>
                    <a:bodyPr/>
                    <a:lstStyle/>
                    <a:p>
                      <a:r>
                        <a:rPr lang="en-US" sz="2400" dirty="0" smtClean="0"/>
                        <a:t>Temporal</a:t>
                      </a:r>
                      <a:r>
                        <a:rPr lang="en-US" sz="2400" baseline="0" dirty="0" smtClean="0"/>
                        <a:t> convolution</a:t>
                      </a:r>
                      <a:endParaRPr lang="en-US" sz="2400" dirty="0"/>
                    </a:p>
                  </a:txBody>
                  <a:tcPr/>
                </a:tc>
                <a:tc>
                  <a:txBody>
                    <a:bodyPr/>
                    <a:lstStyle/>
                    <a:p>
                      <a:r>
                        <a:rPr lang="en-US" sz="2400" dirty="0" smtClean="0"/>
                        <a:t>65.4%</a:t>
                      </a:r>
                      <a:endParaRPr lang="en-US" sz="2400" dirty="0"/>
                    </a:p>
                  </a:txBody>
                  <a:tcPr/>
                </a:tc>
              </a:tr>
            </a:tbl>
          </a:graphicData>
        </a:graphic>
      </p:graphicFrame>
    </p:spTree>
    <p:extLst>
      <p:ext uri="{BB962C8B-B14F-4D97-AF65-F5344CB8AC3E}">
        <p14:creationId xmlns:p14="http://schemas.microsoft.com/office/powerpoint/2010/main" val="30152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992" y="-94961"/>
            <a:ext cx="7886700" cy="1325563"/>
          </a:xfrm>
        </p:spPr>
        <p:txBody>
          <a:bodyPr/>
          <a:lstStyle/>
          <a:p>
            <a:r>
              <a:rPr lang="en-US" dirty="0" smtClean="0"/>
              <a:t>Evaluation Metrics</a:t>
            </a:r>
            <a:endParaRPr lang="en-US" dirty="0"/>
          </a:p>
        </p:txBody>
      </p:sp>
      <p:graphicFrame>
        <p:nvGraphicFramePr>
          <p:cNvPr id="3" name="Chart 2"/>
          <p:cNvGraphicFramePr>
            <a:graphicFrameLocks/>
          </p:cNvGraphicFramePr>
          <p:nvPr>
            <p:extLst/>
          </p:nvPr>
        </p:nvGraphicFramePr>
        <p:xfrm>
          <a:off x="2412086" y="1417040"/>
          <a:ext cx="6775542" cy="506599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718769" y="898453"/>
            <a:ext cx="2388792" cy="461665"/>
          </a:xfrm>
          <a:prstGeom prst="rect">
            <a:avLst/>
          </a:prstGeom>
          <a:noFill/>
        </p:spPr>
        <p:txBody>
          <a:bodyPr wrap="square" rtlCol="0">
            <a:spAutoFit/>
          </a:bodyPr>
          <a:lstStyle/>
          <a:p>
            <a:r>
              <a:rPr lang="en-US" sz="2400" dirty="0">
                <a:solidFill>
                  <a:srgbClr val="C00000"/>
                </a:solidFill>
              </a:rPr>
              <a:t>Human captions</a:t>
            </a:r>
            <a:endParaRPr lang="en-US" sz="2400" dirty="0">
              <a:solidFill>
                <a:srgbClr val="C00000"/>
              </a:solidFill>
            </a:endParaRPr>
          </a:p>
        </p:txBody>
      </p:sp>
      <p:sp>
        <p:nvSpPr>
          <p:cNvPr id="5" name="Oval 4"/>
          <p:cNvSpPr/>
          <p:nvPr/>
        </p:nvSpPr>
        <p:spPr>
          <a:xfrm>
            <a:off x="7620446" y="2000865"/>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24915" y="4321289"/>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15529" y="3775587"/>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00565" y="6293224"/>
            <a:ext cx="3191435" cy="400110"/>
          </a:xfrm>
          <a:prstGeom prst="rect">
            <a:avLst/>
          </a:prstGeom>
          <a:noFill/>
        </p:spPr>
        <p:txBody>
          <a:bodyPr wrap="square" rtlCol="0">
            <a:spAutoFit/>
          </a:bodyPr>
          <a:lstStyle/>
          <a:p>
            <a:pPr algn="ctr"/>
            <a:r>
              <a:rPr lang="en-US" sz="2000" dirty="0" smtClean="0"/>
              <a:t>Slide credit: Larry </a:t>
            </a:r>
            <a:r>
              <a:rPr lang="en-US" sz="2000" dirty="0" err="1" smtClean="0"/>
              <a:t>Zitnick</a:t>
            </a:r>
            <a:endParaRPr lang="en-US" sz="2000" dirty="0" smtClean="0"/>
          </a:p>
        </p:txBody>
      </p:sp>
    </p:spTree>
    <p:extLst>
      <p:ext uri="{BB962C8B-B14F-4D97-AF65-F5344CB8AC3E}">
        <p14:creationId xmlns:p14="http://schemas.microsoft.com/office/powerpoint/2010/main" val="12848279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8344" y="342902"/>
            <a:ext cx="7543801" cy="461665"/>
          </a:xfrm>
          <a:prstGeom prst="rect">
            <a:avLst/>
          </a:prstGeom>
          <a:noFill/>
        </p:spPr>
        <p:txBody>
          <a:bodyPr wrap="square" rtlCol="0">
            <a:spAutoFit/>
          </a:bodyPr>
          <a:lstStyle/>
          <a:p>
            <a:r>
              <a:rPr lang="en-US" sz="2400" dirty="0"/>
              <a:t>A man riding a wave on a surfboard in the water.</a:t>
            </a:r>
            <a:endParaRPr lang="en-US" sz="2400" dirty="0"/>
          </a:p>
        </p:txBody>
      </p:sp>
      <p:pic>
        <p:nvPicPr>
          <p:cNvPr id="14" name="Picture 13"/>
          <p:cNvPicPr>
            <a:picLocks noChangeAspect="1"/>
          </p:cNvPicPr>
          <p:nvPr/>
        </p:nvPicPr>
        <p:blipFill>
          <a:blip r:embed="rId2"/>
          <a:stretch>
            <a:fillRect/>
          </a:stretch>
        </p:blipFill>
        <p:spPr>
          <a:xfrm>
            <a:off x="2732599" y="1410850"/>
            <a:ext cx="6573909" cy="4449262"/>
          </a:xfrm>
          <a:prstGeom prst="rect">
            <a:avLst/>
          </a:prstGeom>
        </p:spPr>
      </p:pic>
      <p:sp>
        <p:nvSpPr>
          <p:cNvPr id="4" name="TextBox 3"/>
          <p:cNvSpPr txBox="1"/>
          <p:nvPr/>
        </p:nvSpPr>
        <p:spPr>
          <a:xfrm>
            <a:off x="9000565" y="6293224"/>
            <a:ext cx="3191435" cy="400110"/>
          </a:xfrm>
          <a:prstGeom prst="rect">
            <a:avLst/>
          </a:prstGeom>
          <a:noFill/>
        </p:spPr>
        <p:txBody>
          <a:bodyPr wrap="square" rtlCol="0">
            <a:spAutoFit/>
          </a:bodyPr>
          <a:lstStyle/>
          <a:p>
            <a:pPr algn="ctr"/>
            <a:r>
              <a:rPr lang="en-US" sz="2000" dirty="0" smtClean="0"/>
              <a:t>Slide credit: Larry </a:t>
            </a:r>
            <a:r>
              <a:rPr lang="en-US" sz="2000" dirty="0" err="1" smtClean="0"/>
              <a:t>Zitnick</a:t>
            </a:r>
            <a:endParaRPr lang="en-US" sz="2000" dirty="0" smtClean="0"/>
          </a:p>
        </p:txBody>
      </p:sp>
    </p:spTree>
    <p:extLst>
      <p:ext uri="{BB962C8B-B14F-4D97-AF65-F5344CB8AC3E}">
        <p14:creationId xmlns:p14="http://schemas.microsoft.com/office/powerpoint/2010/main" val="5296243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8344" y="342902"/>
            <a:ext cx="7543801" cy="461665"/>
          </a:xfrm>
          <a:prstGeom prst="rect">
            <a:avLst/>
          </a:prstGeom>
          <a:noFill/>
        </p:spPr>
        <p:txBody>
          <a:bodyPr wrap="square" rtlCol="0">
            <a:spAutoFit/>
          </a:bodyPr>
          <a:lstStyle/>
          <a:p>
            <a:r>
              <a:rPr lang="en-US" sz="2400" dirty="0"/>
              <a:t>A man riding a wave on a surfboard in the water.</a:t>
            </a:r>
            <a:endParaRPr lang="en-US" sz="2400" dirty="0"/>
          </a:p>
        </p:txBody>
      </p:sp>
      <p:pic>
        <p:nvPicPr>
          <p:cNvPr id="6" name="Picture 5"/>
          <p:cNvPicPr>
            <a:picLocks noChangeAspect="1"/>
          </p:cNvPicPr>
          <p:nvPr/>
        </p:nvPicPr>
        <p:blipFill>
          <a:blip r:embed="rId2"/>
          <a:stretch>
            <a:fillRect/>
          </a:stretch>
        </p:blipFill>
        <p:spPr>
          <a:xfrm>
            <a:off x="3352800" y="2371936"/>
            <a:ext cx="5229225" cy="34861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3367086" y="2395750"/>
            <a:ext cx="5200650" cy="34385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3352800" y="2381461"/>
            <a:ext cx="5229225" cy="34671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a:stretch>
            <a:fillRect/>
          </a:stretch>
        </p:blipFill>
        <p:spPr>
          <a:xfrm>
            <a:off x="4014786" y="1509925"/>
            <a:ext cx="3905250" cy="521017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3971925" y="2610061"/>
            <a:ext cx="3990975" cy="30099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7"/>
          <a:stretch>
            <a:fillRect/>
          </a:stretch>
        </p:blipFill>
        <p:spPr>
          <a:xfrm>
            <a:off x="3348036" y="2386225"/>
            <a:ext cx="5238750" cy="345757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a:stretch>
            <a:fillRect/>
          </a:stretch>
        </p:blipFill>
        <p:spPr>
          <a:xfrm>
            <a:off x="3362325" y="2381461"/>
            <a:ext cx="5210175" cy="3467100"/>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2116335" y="840612"/>
            <a:ext cx="2508053" cy="646331"/>
          </a:xfrm>
          <a:prstGeom prst="rect">
            <a:avLst/>
          </a:prstGeom>
          <a:noFill/>
        </p:spPr>
        <p:txBody>
          <a:bodyPr wrap="square" rtlCol="0">
            <a:spAutoFit/>
          </a:bodyPr>
          <a:lstStyle/>
          <a:p>
            <a:r>
              <a:rPr lang="en-US" sz="3600" dirty="0">
                <a:solidFill>
                  <a:srgbClr val="C00000"/>
                </a:solidFill>
              </a:rPr>
              <a:t>“surfboard”</a:t>
            </a:r>
            <a:endParaRPr lang="en-US" sz="3600" dirty="0">
              <a:solidFill>
                <a:srgbClr val="C00000"/>
              </a:solidFill>
            </a:endParaRPr>
          </a:p>
        </p:txBody>
      </p:sp>
      <p:sp>
        <p:nvSpPr>
          <p:cNvPr id="14" name="TextBox 13"/>
          <p:cNvSpPr txBox="1"/>
          <p:nvPr/>
        </p:nvSpPr>
        <p:spPr>
          <a:xfrm>
            <a:off x="9000565" y="6293224"/>
            <a:ext cx="3191435" cy="400110"/>
          </a:xfrm>
          <a:prstGeom prst="rect">
            <a:avLst/>
          </a:prstGeom>
          <a:noFill/>
        </p:spPr>
        <p:txBody>
          <a:bodyPr wrap="square" rtlCol="0">
            <a:spAutoFit/>
          </a:bodyPr>
          <a:lstStyle/>
          <a:p>
            <a:pPr algn="ctr"/>
            <a:r>
              <a:rPr lang="en-US" sz="2000" dirty="0" smtClean="0"/>
              <a:t>Slide credit: Larry </a:t>
            </a:r>
            <a:r>
              <a:rPr lang="en-US" sz="2000" dirty="0" err="1" smtClean="0"/>
              <a:t>Zitnick</a:t>
            </a:r>
            <a:endParaRPr lang="en-US" sz="2000" dirty="0" smtClean="0"/>
          </a:p>
        </p:txBody>
      </p:sp>
    </p:spTree>
    <p:extLst>
      <p:ext uri="{BB962C8B-B14F-4D97-AF65-F5344CB8AC3E}">
        <p14:creationId xmlns:p14="http://schemas.microsoft.com/office/powerpoint/2010/main" val="774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9831" y="398493"/>
            <a:ext cx="6836570" cy="707886"/>
          </a:xfrm>
          <a:prstGeom prst="rect">
            <a:avLst/>
          </a:prstGeom>
        </p:spPr>
        <p:txBody>
          <a:bodyPr wrap="square">
            <a:spAutoFit/>
          </a:bodyPr>
          <a:lstStyle/>
          <a:p>
            <a:r>
              <a:rPr lang="en-US" sz="2000" dirty="0" err="1">
                <a:latin typeface="Segoe UI Semilight" panose="020B0402040204020203" pitchFamily="34" charset="0"/>
                <a:ea typeface="Calibri" panose="020F0502020204030204" pitchFamily="34" charset="0"/>
                <a:cs typeface="Segoe UI Semilight" panose="020B0402040204020203" pitchFamily="34" charset="0"/>
              </a:rPr>
              <a:t>vemödalen</a:t>
            </a:r>
            <a:r>
              <a:rPr lang="en-US" sz="2000" dirty="0">
                <a:latin typeface="Segoe UI Semilight" panose="020B0402040204020203" pitchFamily="34" charset="0"/>
                <a:ea typeface="Calibri" panose="020F0502020204030204" pitchFamily="34" charset="0"/>
                <a:cs typeface="Segoe UI Semilight" panose="020B0402040204020203" pitchFamily="34" charset="0"/>
              </a:rPr>
              <a:t> - n. the frustration of photographing something amazing when thousands of identical photos already exist</a:t>
            </a:r>
            <a:endParaRPr lang="en-US" sz="2000" dirty="0">
              <a:latin typeface="Segoe UI Semilight" panose="020B0402040204020203" pitchFamily="34" charset="0"/>
              <a:cs typeface="Segoe UI Semilight" panose="020B0402040204020203" pitchFamily="34" charset="0"/>
            </a:endParaRPr>
          </a:p>
        </p:txBody>
      </p:sp>
      <p:pic>
        <p:nvPicPr>
          <p:cNvPr id="5" name="Vemodal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2154" y="1458686"/>
            <a:ext cx="7010400" cy="3943350"/>
          </a:xfrm>
          <a:prstGeom prst="rect">
            <a:avLst/>
          </a:prstGeom>
        </p:spPr>
      </p:pic>
      <p:sp>
        <p:nvSpPr>
          <p:cNvPr id="6" name="Rectangle 5"/>
          <p:cNvSpPr/>
          <p:nvPr/>
        </p:nvSpPr>
        <p:spPr>
          <a:xfrm>
            <a:off x="2459832" y="5754343"/>
            <a:ext cx="6193631" cy="492443"/>
          </a:xfrm>
          <a:prstGeom prst="rect">
            <a:avLst/>
          </a:prstGeom>
        </p:spPr>
        <p:txBody>
          <a:bodyPr wrap="square">
            <a:spAutoFit/>
          </a:bodyPr>
          <a:lstStyle/>
          <a:p>
            <a:r>
              <a:rPr lang="en-US" sz="1400" dirty="0" err="1"/>
              <a:t>Vemödalen</a:t>
            </a:r>
            <a:r>
              <a:rPr lang="en-US" sz="1400" dirty="0"/>
              <a:t>: The Fear That Everything Has Already Been </a:t>
            </a:r>
            <a:r>
              <a:rPr lang="en-US" sz="1400" dirty="0"/>
              <a:t>Done</a:t>
            </a:r>
          </a:p>
          <a:p>
            <a:r>
              <a:rPr lang="en-US" sz="1200" dirty="0">
                <a:hlinkClick r:id="rId5"/>
              </a:rPr>
              <a:t>https://</a:t>
            </a:r>
            <a:r>
              <a:rPr lang="en-US" sz="1200" dirty="0">
                <a:hlinkClick r:id="rId5"/>
              </a:rPr>
              <a:t>www.youtube.com/watch?v=8ftDjebw8aA</a:t>
            </a:r>
            <a:r>
              <a:rPr lang="en-US" sz="1200" dirty="0"/>
              <a:t> </a:t>
            </a:r>
            <a:endParaRPr lang="en-US" sz="1200" dirty="0"/>
          </a:p>
        </p:txBody>
      </p:sp>
      <p:sp>
        <p:nvSpPr>
          <p:cNvPr id="7" name="Rectangle 6"/>
          <p:cNvSpPr/>
          <p:nvPr/>
        </p:nvSpPr>
        <p:spPr>
          <a:xfrm>
            <a:off x="2459831" y="392026"/>
            <a:ext cx="6836570" cy="707886"/>
          </a:xfrm>
          <a:prstGeom prst="rect">
            <a:avLst/>
          </a:prstGeom>
        </p:spPr>
        <p:txBody>
          <a:bodyPr wrap="square">
            <a:spAutoFit/>
          </a:bodyPr>
          <a:lstStyle/>
          <a:p>
            <a:r>
              <a:rPr lang="en-US" sz="2000" dirty="0" err="1">
                <a:latin typeface="Segoe UI Semilight" panose="020B0402040204020203" pitchFamily="34" charset="0"/>
                <a:ea typeface="Calibri" panose="020F0502020204030204" pitchFamily="34" charset="0"/>
                <a:cs typeface="Segoe UI Semilight" panose="020B0402040204020203" pitchFamily="34" charset="0"/>
              </a:rPr>
              <a:t>vemödalen</a:t>
            </a:r>
            <a:r>
              <a:rPr lang="en-US" sz="2000" dirty="0">
                <a:latin typeface="Segoe UI Semilight" panose="020B0402040204020203" pitchFamily="34" charset="0"/>
                <a:ea typeface="Calibri" panose="020F0502020204030204" pitchFamily="34" charset="0"/>
                <a:cs typeface="Segoe UI Semilight" panose="020B0402040204020203" pitchFamily="34" charset="0"/>
              </a:rPr>
              <a:t> - n. the </a:t>
            </a:r>
            <a:r>
              <a:rPr lang="en-US" sz="2000" dirty="0">
                <a:latin typeface="Segoe UI Semilight" panose="020B0402040204020203" pitchFamily="34" charset="0"/>
                <a:ea typeface="Calibri" panose="020F0502020204030204" pitchFamily="34" charset="0"/>
                <a:cs typeface="Segoe UI Semilight" panose="020B0402040204020203" pitchFamily="34" charset="0"/>
              </a:rPr>
              <a:t>fear that our datasets will never have the diversity</a:t>
            </a:r>
            <a:r>
              <a:rPr lang="en-US" sz="2000" dirty="0">
                <a:latin typeface="Segoe UI Semilight" panose="020B0402040204020203" pitchFamily="34" charset="0"/>
                <a:ea typeface="Calibri" panose="020F0502020204030204" pitchFamily="34" charset="0"/>
                <a:cs typeface="Segoe UI Semilight" panose="020B0402040204020203" pitchFamily="34" charset="0"/>
              </a:rPr>
              <a:t> </a:t>
            </a:r>
            <a:r>
              <a:rPr lang="en-US" sz="2000" dirty="0">
                <a:latin typeface="Segoe UI Semilight" panose="020B0402040204020203" pitchFamily="34" charset="0"/>
                <a:ea typeface="Calibri" panose="020F0502020204030204" pitchFamily="34" charset="0"/>
                <a:cs typeface="Segoe UI Semilight" panose="020B0402040204020203" pitchFamily="34" charset="0"/>
              </a:rPr>
              <a:t>we desire</a:t>
            </a:r>
            <a:endParaRPr lang="en-US" sz="2000" dirty="0">
              <a:latin typeface="Segoe UI Semilight" panose="020B0402040204020203" pitchFamily="34" charset="0"/>
              <a:cs typeface="Segoe UI Semilight" panose="020B0402040204020203" pitchFamily="34" charset="0"/>
            </a:endParaRPr>
          </a:p>
        </p:txBody>
      </p:sp>
      <p:sp>
        <p:nvSpPr>
          <p:cNvPr id="8" name="TextBox 7"/>
          <p:cNvSpPr txBox="1"/>
          <p:nvPr/>
        </p:nvSpPr>
        <p:spPr>
          <a:xfrm>
            <a:off x="9000565" y="6293224"/>
            <a:ext cx="3191435" cy="400110"/>
          </a:xfrm>
          <a:prstGeom prst="rect">
            <a:avLst/>
          </a:prstGeom>
          <a:noFill/>
        </p:spPr>
        <p:txBody>
          <a:bodyPr wrap="square" rtlCol="0">
            <a:spAutoFit/>
          </a:bodyPr>
          <a:lstStyle/>
          <a:p>
            <a:pPr algn="ctr"/>
            <a:r>
              <a:rPr lang="en-US" sz="2000" dirty="0" smtClean="0"/>
              <a:t>Slide credit: Larry </a:t>
            </a:r>
            <a:r>
              <a:rPr lang="en-US" sz="2000" dirty="0" err="1" smtClean="0"/>
              <a:t>Zitnick</a:t>
            </a:r>
            <a:endParaRPr lang="en-US" sz="2000" dirty="0" smtClean="0"/>
          </a:p>
        </p:txBody>
      </p:sp>
    </p:spTree>
    <p:extLst>
      <p:ext uri="{BB962C8B-B14F-4D97-AF65-F5344CB8AC3E}">
        <p14:creationId xmlns:p14="http://schemas.microsoft.com/office/powerpoint/2010/main" val="71602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6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xit" presetSubtype="0" fill="hold" grpId="0"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post-captioning world</a:t>
            </a:r>
            <a:endParaRPr lang="en-US" dirty="0"/>
          </a:p>
        </p:txBody>
      </p:sp>
      <p:sp>
        <p:nvSpPr>
          <p:cNvPr id="3" name="Content Placeholder 2"/>
          <p:cNvSpPr>
            <a:spLocks noGrp="1"/>
          </p:cNvSpPr>
          <p:nvPr>
            <p:ph idx="1"/>
          </p:nvPr>
        </p:nvSpPr>
        <p:spPr/>
        <p:txBody>
          <a:bodyPr/>
          <a:lstStyle/>
          <a:p>
            <a:r>
              <a:rPr lang="en-US" dirty="0" smtClean="0"/>
              <a:t>Captioning is hard to evaluate!</a:t>
            </a:r>
          </a:p>
          <a:p>
            <a:pPr lvl="1"/>
            <a:r>
              <a:rPr lang="en-US" dirty="0" smtClean="0"/>
              <a:t>Frame task so that it is easy to evaluate objectively</a:t>
            </a:r>
          </a:p>
          <a:p>
            <a:r>
              <a:rPr lang="en-US" dirty="0" smtClean="0"/>
              <a:t>Datasets are biased!</a:t>
            </a:r>
          </a:p>
          <a:p>
            <a:pPr lvl="1"/>
            <a:r>
              <a:rPr lang="en-US" dirty="0" smtClean="0"/>
              <a:t>Control dataset bias</a:t>
            </a:r>
            <a:r>
              <a:rPr lang="en-US" dirty="0"/>
              <a:t/>
            </a:r>
            <a:br>
              <a:rPr lang="en-US" dirty="0"/>
            </a:br>
            <a:endParaRPr lang="en-US" dirty="0"/>
          </a:p>
        </p:txBody>
      </p:sp>
    </p:spTree>
    <p:extLst>
      <p:ext uri="{BB962C8B-B14F-4D97-AF65-F5344CB8AC3E}">
        <p14:creationId xmlns:p14="http://schemas.microsoft.com/office/powerpoint/2010/main" val="3870886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518" y="217193"/>
            <a:ext cx="4142347" cy="1068682"/>
          </a:xfrm>
          <a:effectLst/>
        </p:spPr>
        <p:txBody>
          <a:bodyPr>
            <a:noAutofit/>
          </a:bodyPr>
          <a:lstStyle/>
          <a:p>
            <a:r>
              <a:rPr lang="en-US" sz="2400" dirty="0">
                <a:latin typeface="+mn-lt"/>
                <a:cs typeface="Segoe UI Semilight" panose="020B0402040204020203" pitchFamily="34" charset="0"/>
              </a:rPr>
              <a:t>A crazy zebra climbing a giraffe to get a better view.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865" y="0"/>
            <a:ext cx="4819135" cy="6858000"/>
          </a:xfrm>
          <a:prstGeom prst="rect">
            <a:avLst/>
          </a:prstGeom>
        </p:spPr>
      </p:pic>
      <p:sp>
        <p:nvSpPr>
          <p:cNvPr id="4" name="TextBox 3"/>
          <p:cNvSpPr txBox="1"/>
          <p:nvPr/>
        </p:nvSpPr>
        <p:spPr>
          <a:xfrm>
            <a:off x="9000565" y="6293224"/>
            <a:ext cx="3191435" cy="400110"/>
          </a:xfrm>
          <a:prstGeom prst="rect">
            <a:avLst/>
          </a:prstGeom>
          <a:noFill/>
        </p:spPr>
        <p:txBody>
          <a:bodyPr wrap="square" rtlCol="0">
            <a:spAutoFit/>
          </a:bodyPr>
          <a:lstStyle/>
          <a:p>
            <a:pPr algn="ctr"/>
            <a:r>
              <a:rPr lang="en-US" sz="2000" dirty="0" smtClean="0"/>
              <a:t>Slide credit: Larry </a:t>
            </a:r>
            <a:r>
              <a:rPr lang="en-US" sz="2000" dirty="0" err="1" smtClean="0"/>
              <a:t>Zitnick</a:t>
            </a:r>
            <a:endParaRPr lang="en-US" sz="2000" dirty="0" smtClean="0"/>
          </a:p>
        </p:txBody>
      </p:sp>
    </p:spTree>
    <p:extLst>
      <p:ext uri="{BB962C8B-B14F-4D97-AF65-F5344CB8AC3E}">
        <p14:creationId xmlns:p14="http://schemas.microsoft.com/office/powerpoint/2010/main" val="51144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584" y="1155246"/>
            <a:ext cx="7179468" cy="5384601"/>
          </a:xfrm>
          <a:prstGeom prst="rect">
            <a:avLst/>
          </a:prstGeom>
        </p:spPr>
      </p:pic>
      <p:sp>
        <p:nvSpPr>
          <p:cNvPr id="5" name="Rectangle 4"/>
          <p:cNvSpPr/>
          <p:nvPr/>
        </p:nvSpPr>
        <p:spPr>
          <a:xfrm>
            <a:off x="8108392" y="6232070"/>
            <a:ext cx="1522661" cy="307777"/>
          </a:xfrm>
          <a:prstGeom prst="rect">
            <a:avLst/>
          </a:prstGeom>
        </p:spPr>
        <p:txBody>
          <a:bodyPr wrap="none">
            <a:spAutoFit/>
          </a:bodyPr>
          <a:lstStyle/>
          <a:p>
            <a:r>
              <a:rPr lang="en-US" sz="1400" b="1" dirty="0"/>
              <a:t>Virginia M. </a:t>
            </a:r>
            <a:r>
              <a:rPr lang="en-US" sz="1400" b="1" dirty="0" err="1"/>
              <a:t>Schau</a:t>
            </a:r>
            <a:r>
              <a:rPr lang="en-US" sz="1400" dirty="0"/>
              <a:t> </a:t>
            </a:r>
          </a:p>
        </p:txBody>
      </p:sp>
      <p:sp>
        <p:nvSpPr>
          <p:cNvPr id="2" name="TextBox 1"/>
          <p:cNvSpPr txBox="1"/>
          <p:nvPr/>
        </p:nvSpPr>
        <p:spPr>
          <a:xfrm>
            <a:off x="2451585" y="250033"/>
            <a:ext cx="6887679" cy="830997"/>
          </a:xfrm>
          <a:prstGeom prst="rect">
            <a:avLst/>
          </a:prstGeom>
          <a:noFill/>
        </p:spPr>
        <p:txBody>
          <a:bodyPr wrap="square" rtlCol="0">
            <a:spAutoFit/>
          </a:bodyPr>
          <a:lstStyle/>
          <a:p>
            <a:r>
              <a:rPr lang="en-US" sz="2400" dirty="0"/>
              <a:t>A man is rescued from his truck that is hanging dangerously from a bridge.</a:t>
            </a:r>
            <a:endParaRPr lang="en-US" sz="2400" dirty="0"/>
          </a:p>
        </p:txBody>
      </p:sp>
      <p:sp>
        <p:nvSpPr>
          <p:cNvPr id="6" name="TextBox 5"/>
          <p:cNvSpPr txBox="1"/>
          <p:nvPr/>
        </p:nvSpPr>
        <p:spPr>
          <a:xfrm>
            <a:off x="9000565" y="6293224"/>
            <a:ext cx="3191435" cy="400110"/>
          </a:xfrm>
          <a:prstGeom prst="rect">
            <a:avLst/>
          </a:prstGeom>
          <a:noFill/>
        </p:spPr>
        <p:txBody>
          <a:bodyPr wrap="square" rtlCol="0">
            <a:spAutoFit/>
          </a:bodyPr>
          <a:lstStyle/>
          <a:p>
            <a:pPr algn="ctr"/>
            <a:r>
              <a:rPr lang="en-US" sz="2000" dirty="0" smtClean="0"/>
              <a:t>Slide credit: Larry </a:t>
            </a:r>
            <a:r>
              <a:rPr lang="en-US" sz="2000" dirty="0" err="1" smtClean="0"/>
              <a:t>Zitnick</a:t>
            </a:r>
            <a:endParaRPr lang="en-US" sz="2000" dirty="0" smtClean="0"/>
          </a:p>
        </p:txBody>
      </p:sp>
    </p:spTree>
    <p:extLst>
      <p:ext uri="{BB962C8B-B14F-4D97-AF65-F5344CB8AC3E}">
        <p14:creationId xmlns:p14="http://schemas.microsoft.com/office/powerpoint/2010/main" val="16079711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173268" y="0"/>
            <a:ext cx="5696101" cy="6651811"/>
          </a:xfrm>
        </p:spPr>
      </p:pic>
      <p:sp>
        <p:nvSpPr>
          <p:cNvPr id="5" name="Rectangle 4"/>
          <p:cNvSpPr/>
          <p:nvPr/>
        </p:nvSpPr>
        <p:spPr>
          <a:xfrm>
            <a:off x="3173268" y="0"/>
            <a:ext cx="645697" cy="645459"/>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726057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Reasoning</a:t>
            </a:r>
            <a:endParaRPr lang="en-US" dirty="0"/>
          </a:p>
        </p:txBody>
      </p:sp>
      <p:sp>
        <p:nvSpPr>
          <p:cNvPr id="3" name="Content Placeholder 2"/>
          <p:cNvSpPr>
            <a:spLocks noGrp="1"/>
          </p:cNvSpPr>
          <p:nvPr>
            <p:ph idx="1"/>
          </p:nvPr>
        </p:nvSpPr>
        <p:spPr/>
        <p:txBody>
          <a:bodyPr/>
          <a:lstStyle/>
          <a:p>
            <a:r>
              <a:rPr lang="en-US" dirty="0" smtClean="0"/>
              <a:t>Want vision systems to reason about what is going on</a:t>
            </a:r>
          </a:p>
          <a:p>
            <a:pPr lvl="1"/>
            <a:r>
              <a:rPr lang="en-US" dirty="0" smtClean="0"/>
              <a:t>Identify objects and scenes</a:t>
            </a:r>
          </a:p>
          <a:p>
            <a:pPr lvl="1"/>
            <a:r>
              <a:rPr lang="en-US" dirty="0" smtClean="0"/>
              <a:t>Identify relationships between objects</a:t>
            </a:r>
          </a:p>
          <a:p>
            <a:pPr lvl="1"/>
            <a:r>
              <a:rPr lang="en-US" dirty="0" smtClean="0"/>
              <a:t>Understand physics of the world</a:t>
            </a:r>
          </a:p>
          <a:p>
            <a:pPr lvl="1"/>
            <a:r>
              <a:rPr lang="en-US" dirty="0" smtClean="0"/>
              <a:t>Understand social interactions, intent etc.</a:t>
            </a:r>
          </a:p>
          <a:p>
            <a:pPr lvl="1"/>
            <a:r>
              <a:rPr lang="en-US" dirty="0" smtClean="0"/>
              <a:t>Incorporate knowledge: common sense, pop culture, </a:t>
            </a:r>
            <a:r>
              <a:rPr lang="mr-IN" dirty="0" smtClean="0"/>
              <a:t>…</a:t>
            </a:r>
            <a:endParaRPr lang="en-US" dirty="0"/>
          </a:p>
        </p:txBody>
      </p:sp>
    </p:spTree>
    <p:extLst>
      <p:ext uri="{BB962C8B-B14F-4D97-AF65-F5344CB8AC3E}">
        <p14:creationId xmlns:p14="http://schemas.microsoft.com/office/powerpoint/2010/main" val="20863995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a:t>
            </a:r>
            <a:r>
              <a:rPr lang="en-US" dirty="0" smtClean="0">
                <a:sym typeface="Wingdings"/>
              </a:rPr>
              <a:t> Reasoning</a:t>
            </a:r>
            <a:endParaRPr lang="en-US" dirty="0"/>
          </a:p>
        </p:txBody>
      </p:sp>
      <p:pic>
        <p:nvPicPr>
          <p:cNvPr id="6" name="Picture 5"/>
          <p:cNvPicPr>
            <a:picLocks noChangeAspect="1"/>
          </p:cNvPicPr>
          <p:nvPr/>
        </p:nvPicPr>
        <p:blipFill>
          <a:blip r:embed="rId2"/>
          <a:stretch>
            <a:fillRect/>
          </a:stretch>
        </p:blipFill>
        <p:spPr>
          <a:xfrm>
            <a:off x="2904793" y="1335745"/>
            <a:ext cx="5406693" cy="5034916"/>
          </a:xfrm>
          <a:prstGeom prst="rect">
            <a:avLst/>
          </a:prstGeom>
        </p:spPr>
      </p:pic>
      <p:sp>
        <p:nvSpPr>
          <p:cNvPr id="7" name="Rectangle 6"/>
          <p:cNvSpPr/>
          <p:nvPr/>
        </p:nvSpPr>
        <p:spPr>
          <a:xfrm>
            <a:off x="3503110" y="6370661"/>
            <a:ext cx="5185779" cy="369332"/>
          </a:xfrm>
          <a:prstGeom prst="rect">
            <a:avLst/>
          </a:prstGeom>
        </p:spPr>
        <p:txBody>
          <a:bodyPr wrap="none">
            <a:spAutoFit/>
          </a:bodyPr>
          <a:lstStyle/>
          <a:p>
            <a:r>
              <a:rPr lang="en-US" dirty="0" smtClean="0"/>
              <a:t>http://</a:t>
            </a:r>
            <a:r>
              <a:rPr lang="en-US" dirty="0" err="1" smtClean="0"/>
              <a:t>theoatmeal.com</a:t>
            </a:r>
            <a:r>
              <a:rPr lang="en-US" dirty="0" smtClean="0"/>
              <a:t>/blog/</a:t>
            </a:r>
            <a:r>
              <a:rPr lang="en-US" dirty="0" err="1" smtClean="0"/>
              <a:t>google_self_driving_car</a:t>
            </a:r>
            <a:endParaRPr lang="en-US" dirty="0"/>
          </a:p>
        </p:txBody>
      </p:sp>
    </p:spTree>
    <p:extLst>
      <p:ext uri="{BB962C8B-B14F-4D97-AF65-F5344CB8AC3E}">
        <p14:creationId xmlns:p14="http://schemas.microsoft.com/office/powerpoint/2010/main" val="49313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Convnets</a:t>
            </a:r>
            <a:r>
              <a:rPr lang="en-US" dirty="0" smtClean="0"/>
              <a:t> and Videos</a:t>
            </a:r>
            <a:endParaRPr lang="en-US" dirty="0"/>
          </a:p>
        </p:txBody>
      </p:sp>
      <p:sp>
        <p:nvSpPr>
          <p:cNvPr id="3" name="Content Placeholder 2"/>
          <p:cNvSpPr>
            <a:spLocks noGrp="1"/>
          </p:cNvSpPr>
          <p:nvPr>
            <p:ph idx="1"/>
          </p:nvPr>
        </p:nvSpPr>
        <p:spPr/>
        <p:txBody>
          <a:bodyPr/>
          <a:lstStyle/>
          <a:p>
            <a:r>
              <a:rPr lang="en-US" dirty="0" smtClean="0"/>
              <a:t>Can’t use </a:t>
            </a:r>
            <a:r>
              <a:rPr lang="en-US" dirty="0" err="1" smtClean="0"/>
              <a:t>pretraining</a:t>
            </a:r>
            <a:endParaRPr lang="en-US" dirty="0" smtClean="0"/>
          </a:p>
          <a:p>
            <a:r>
              <a:rPr lang="en-US" dirty="0" smtClean="0"/>
              <a:t>Can’t train with long videos</a:t>
            </a:r>
          </a:p>
          <a:p>
            <a:r>
              <a:rPr lang="en-US" dirty="0" smtClean="0"/>
              <a:t>3D convolution too expensive</a:t>
            </a:r>
            <a:endParaRPr lang="en-US" dirty="0"/>
          </a:p>
        </p:txBody>
      </p:sp>
    </p:spTree>
    <p:extLst>
      <p:ext uri="{BB962C8B-B14F-4D97-AF65-F5344CB8AC3E}">
        <p14:creationId xmlns:p14="http://schemas.microsoft.com/office/powerpoint/2010/main" val="1750937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Question Answering</a:t>
            </a:r>
            <a:endParaRPr lang="en-US" dirty="0"/>
          </a:p>
        </p:txBody>
      </p:sp>
      <p:sp>
        <p:nvSpPr>
          <p:cNvPr id="3" name="Content Placeholder 2"/>
          <p:cNvSpPr>
            <a:spLocks noGrp="1"/>
          </p:cNvSpPr>
          <p:nvPr>
            <p:ph idx="1"/>
          </p:nvPr>
        </p:nvSpPr>
        <p:spPr>
          <a:xfrm>
            <a:off x="838200" y="1825625"/>
            <a:ext cx="10515600" cy="1103842"/>
          </a:xfrm>
        </p:spPr>
        <p:txBody>
          <a:bodyPr/>
          <a:lstStyle/>
          <a:p>
            <a:r>
              <a:rPr lang="en-US" dirty="0" smtClean="0"/>
              <a:t>Direct motivation: assistive technology</a:t>
            </a:r>
          </a:p>
          <a:p>
            <a:r>
              <a:rPr lang="en-US" dirty="0" smtClean="0"/>
              <a:t>Indirect motivation: sandbox for reasoning</a:t>
            </a:r>
            <a:endParaRPr lang="en-US" dirty="0"/>
          </a:p>
        </p:txBody>
      </p:sp>
      <p:pic>
        <p:nvPicPr>
          <p:cNvPr id="4" name="Picture 3"/>
          <p:cNvPicPr>
            <a:picLocks noChangeAspect="1"/>
          </p:cNvPicPr>
          <p:nvPr/>
        </p:nvPicPr>
        <p:blipFill>
          <a:blip r:embed="rId2"/>
          <a:stretch>
            <a:fillRect/>
          </a:stretch>
        </p:blipFill>
        <p:spPr>
          <a:xfrm>
            <a:off x="0" y="3064404"/>
            <a:ext cx="12192000" cy="2406316"/>
          </a:xfrm>
          <a:prstGeom prst="rect">
            <a:avLst/>
          </a:prstGeom>
        </p:spPr>
      </p:pic>
      <p:sp>
        <p:nvSpPr>
          <p:cNvPr id="5" name="TextBox 4"/>
          <p:cNvSpPr txBox="1"/>
          <p:nvPr/>
        </p:nvSpPr>
        <p:spPr>
          <a:xfrm>
            <a:off x="0" y="6231468"/>
            <a:ext cx="12192000" cy="646331"/>
          </a:xfrm>
          <a:prstGeom prst="rect">
            <a:avLst/>
          </a:prstGeom>
          <a:noFill/>
        </p:spPr>
        <p:txBody>
          <a:bodyPr wrap="square" rtlCol="0">
            <a:spAutoFit/>
          </a:bodyPr>
          <a:lstStyle/>
          <a:p>
            <a:r>
              <a:rPr lang="en-US" dirty="0" smtClean="0"/>
              <a:t>VQA: Visual Question Answering. </a:t>
            </a:r>
            <a:r>
              <a:rPr lang="en-US" dirty="0" err="1" smtClean="0"/>
              <a:t>Aishwarya</a:t>
            </a:r>
            <a:r>
              <a:rPr lang="en-US" dirty="0" smtClean="0"/>
              <a:t> Agrawal, </a:t>
            </a:r>
            <a:r>
              <a:rPr lang="en-US" dirty="0" err="1" smtClean="0"/>
              <a:t>Jiasen</a:t>
            </a:r>
            <a:r>
              <a:rPr lang="en-US" dirty="0" smtClean="0"/>
              <a:t> Lu, Stanislaw </a:t>
            </a:r>
            <a:r>
              <a:rPr lang="en-US" dirty="0" err="1" smtClean="0"/>
              <a:t>Antol</a:t>
            </a:r>
            <a:r>
              <a:rPr lang="en-US" dirty="0" smtClean="0"/>
              <a:t>, Margaret Mitchell, C. Lawrence </a:t>
            </a:r>
            <a:r>
              <a:rPr lang="en-US" dirty="0" err="1" smtClean="0"/>
              <a:t>Zitnick</a:t>
            </a:r>
            <a:r>
              <a:rPr lang="en-US" dirty="0" smtClean="0"/>
              <a:t>, </a:t>
            </a:r>
            <a:r>
              <a:rPr lang="en-US" dirty="0" err="1" smtClean="0"/>
              <a:t>Dhruv</a:t>
            </a:r>
            <a:r>
              <a:rPr lang="en-US" dirty="0" smtClean="0"/>
              <a:t> </a:t>
            </a:r>
            <a:r>
              <a:rPr lang="en-US" dirty="0" err="1" smtClean="0"/>
              <a:t>Batra</a:t>
            </a:r>
            <a:r>
              <a:rPr lang="en-US" dirty="0" smtClean="0"/>
              <a:t>, Devi Parikh. In </a:t>
            </a:r>
            <a:r>
              <a:rPr lang="en-US" i="1" dirty="0" smtClean="0"/>
              <a:t>ICCV, </a:t>
            </a:r>
            <a:r>
              <a:rPr lang="en-US" dirty="0" smtClean="0"/>
              <a:t>2015.</a:t>
            </a:r>
            <a:endParaRPr lang="en-US" dirty="0"/>
          </a:p>
        </p:txBody>
      </p:sp>
    </p:spTree>
    <p:extLst>
      <p:ext uri="{BB962C8B-B14F-4D97-AF65-F5344CB8AC3E}">
        <p14:creationId xmlns:p14="http://schemas.microsoft.com/office/powerpoint/2010/main" val="2029412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Question Answering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070100"/>
            <a:ext cx="3352800" cy="2501900"/>
          </a:xfrm>
          <a:prstGeom prst="rect">
            <a:avLst/>
          </a:prstGeom>
        </p:spPr>
      </p:pic>
      <p:sp>
        <p:nvSpPr>
          <p:cNvPr id="5" name="Rectangle 4"/>
          <p:cNvSpPr/>
          <p:nvPr/>
        </p:nvSpPr>
        <p:spPr>
          <a:xfrm>
            <a:off x="4859867" y="2166888"/>
            <a:ext cx="6096000" cy="2308324"/>
          </a:xfrm>
          <a:prstGeom prst="rect">
            <a:avLst/>
          </a:prstGeom>
        </p:spPr>
        <p:txBody>
          <a:bodyPr>
            <a:spAutoFit/>
          </a:bodyPr>
          <a:lstStyle/>
          <a:p>
            <a:r>
              <a:rPr lang="en-US" dirty="0" smtClean="0"/>
              <a:t>“We have built a smart robot. It understands a lot about images. It can recognize and name all the objects, it knows where the objects are, it can recognize the scene (e.g., kitchen, beach), people’s expressions and poses, and properties of objects (e.g., color of objects, their texture). Your task is to stump this smart robot! Ask a question about this scene that this smart robot probably can not answer, but any human can easily answer while looking at the scene in the image.”</a:t>
            </a:r>
            <a:endParaRPr lang="en-US" dirty="0"/>
          </a:p>
        </p:txBody>
      </p:sp>
    </p:spTree>
    <p:extLst>
      <p:ext uri="{BB962C8B-B14F-4D97-AF65-F5344CB8AC3E}">
        <p14:creationId xmlns:p14="http://schemas.microsoft.com/office/powerpoint/2010/main" val="1996084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for VQA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60500"/>
            <a:ext cx="3352800" cy="2501900"/>
          </a:xfrm>
          <a:prstGeom prst="rect">
            <a:avLst/>
          </a:prstGeom>
        </p:spPr>
      </p:pic>
      <p:grpSp>
        <p:nvGrpSpPr>
          <p:cNvPr id="49" name="Group 48"/>
          <p:cNvGrpSpPr/>
          <p:nvPr/>
        </p:nvGrpSpPr>
        <p:grpSpPr>
          <a:xfrm>
            <a:off x="3031061" y="5057775"/>
            <a:ext cx="7298265" cy="1449090"/>
            <a:chOff x="1388533" y="5057775"/>
            <a:chExt cx="7298265" cy="1449090"/>
          </a:xfrm>
        </p:grpSpPr>
        <p:sp>
          <p:nvSpPr>
            <p:cNvPr id="5" name="TextBox 4"/>
            <p:cNvSpPr txBox="1"/>
            <p:nvPr/>
          </p:nvSpPr>
          <p:spPr>
            <a:xfrm>
              <a:off x="1388533" y="6045200"/>
              <a:ext cx="863600" cy="461665"/>
            </a:xfrm>
            <a:prstGeom prst="rect">
              <a:avLst/>
            </a:prstGeom>
            <a:noFill/>
          </p:spPr>
          <p:txBody>
            <a:bodyPr wrap="square" rtlCol="0">
              <a:spAutoFit/>
            </a:bodyPr>
            <a:lstStyle/>
            <a:p>
              <a:pPr algn="ctr"/>
              <a:r>
                <a:rPr lang="en-US" sz="2400" dirty="0" smtClean="0"/>
                <a:t>How</a:t>
              </a:r>
              <a:endParaRPr lang="en-US" sz="2400" dirty="0"/>
            </a:p>
          </p:txBody>
        </p:sp>
        <p:sp>
          <p:nvSpPr>
            <p:cNvPr id="6" name="TextBox 5"/>
            <p:cNvSpPr txBox="1"/>
            <p:nvPr/>
          </p:nvSpPr>
          <p:spPr>
            <a:xfrm>
              <a:off x="2548465" y="6045200"/>
              <a:ext cx="990601" cy="461665"/>
            </a:xfrm>
            <a:prstGeom prst="rect">
              <a:avLst/>
            </a:prstGeom>
            <a:noFill/>
          </p:spPr>
          <p:txBody>
            <a:bodyPr wrap="square" rtlCol="0">
              <a:spAutoFit/>
            </a:bodyPr>
            <a:lstStyle/>
            <a:p>
              <a:pPr algn="ctr"/>
              <a:r>
                <a:rPr lang="en-US" sz="2400" smtClean="0"/>
                <a:t>many</a:t>
              </a:r>
              <a:endParaRPr lang="en-US" sz="2400" dirty="0"/>
            </a:p>
          </p:txBody>
        </p:sp>
        <p:sp>
          <p:nvSpPr>
            <p:cNvPr id="7" name="TextBox 6"/>
            <p:cNvSpPr txBox="1"/>
            <p:nvPr/>
          </p:nvSpPr>
          <p:spPr>
            <a:xfrm>
              <a:off x="3835398" y="6045200"/>
              <a:ext cx="990601" cy="461665"/>
            </a:xfrm>
            <a:prstGeom prst="rect">
              <a:avLst/>
            </a:prstGeom>
            <a:noFill/>
          </p:spPr>
          <p:txBody>
            <a:bodyPr wrap="square" rtlCol="0">
              <a:spAutoFit/>
            </a:bodyPr>
            <a:lstStyle/>
            <a:p>
              <a:pPr algn="ctr"/>
              <a:r>
                <a:rPr lang="en-US" sz="2400" dirty="0" smtClean="0"/>
                <a:t>bikes</a:t>
              </a:r>
              <a:endParaRPr lang="en-US" sz="2400" dirty="0"/>
            </a:p>
          </p:txBody>
        </p:sp>
        <p:sp>
          <p:nvSpPr>
            <p:cNvPr id="8" name="TextBox 7"/>
            <p:cNvSpPr txBox="1"/>
            <p:nvPr/>
          </p:nvSpPr>
          <p:spPr>
            <a:xfrm>
              <a:off x="5122331" y="6045198"/>
              <a:ext cx="990601" cy="461665"/>
            </a:xfrm>
            <a:prstGeom prst="rect">
              <a:avLst/>
            </a:prstGeom>
            <a:noFill/>
          </p:spPr>
          <p:txBody>
            <a:bodyPr wrap="square" rtlCol="0">
              <a:spAutoFit/>
            </a:bodyPr>
            <a:lstStyle/>
            <a:p>
              <a:pPr algn="ctr"/>
              <a:r>
                <a:rPr lang="en-US" sz="2400" smtClean="0"/>
                <a:t>are</a:t>
              </a:r>
              <a:endParaRPr lang="en-US" sz="2400" dirty="0"/>
            </a:p>
          </p:txBody>
        </p:sp>
        <p:sp>
          <p:nvSpPr>
            <p:cNvPr id="9" name="TextBox 8"/>
            <p:cNvSpPr txBox="1"/>
            <p:nvPr/>
          </p:nvSpPr>
          <p:spPr>
            <a:xfrm>
              <a:off x="6409264" y="6045198"/>
              <a:ext cx="990601" cy="461665"/>
            </a:xfrm>
            <a:prstGeom prst="rect">
              <a:avLst/>
            </a:prstGeom>
            <a:noFill/>
          </p:spPr>
          <p:txBody>
            <a:bodyPr wrap="square" rtlCol="0">
              <a:spAutoFit/>
            </a:bodyPr>
            <a:lstStyle/>
            <a:p>
              <a:pPr algn="ctr"/>
              <a:r>
                <a:rPr lang="en-US" sz="2400" dirty="0" smtClean="0"/>
                <a:t>there</a:t>
              </a:r>
              <a:endParaRPr lang="en-US" sz="2400" dirty="0"/>
            </a:p>
          </p:txBody>
        </p:sp>
        <p:sp>
          <p:nvSpPr>
            <p:cNvPr id="10" name="TextBox 9"/>
            <p:cNvSpPr txBox="1"/>
            <p:nvPr/>
          </p:nvSpPr>
          <p:spPr>
            <a:xfrm>
              <a:off x="7696197" y="6039906"/>
              <a:ext cx="990601" cy="461665"/>
            </a:xfrm>
            <a:prstGeom prst="rect">
              <a:avLst/>
            </a:prstGeom>
            <a:noFill/>
          </p:spPr>
          <p:txBody>
            <a:bodyPr wrap="square" rtlCol="0">
              <a:spAutoFit/>
            </a:bodyPr>
            <a:lstStyle/>
            <a:p>
              <a:pPr algn="ctr"/>
              <a:r>
                <a:rPr lang="en-US" sz="2400" dirty="0"/>
                <a:t>?</a:t>
              </a:r>
            </a:p>
          </p:txBody>
        </p:sp>
        <p:sp>
          <p:nvSpPr>
            <p:cNvPr id="11" name="Rounded Rectangle 10"/>
            <p:cNvSpPr/>
            <p:nvPr/>
          </p:nvSpPr>
          <p:spPr>
            <a:xfrm>
              <a:off x="1464733"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688165"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262031"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548964"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835897"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975098"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1" idx="3"/>
              <a:endCxn id="12" idx="1"/>
            </p:cNvCxnSpPr>
            <p:nvPr/>
          </p:nvCxnSpPr>
          <p:spPr>
            <a:xfrm>
              <a:off x="2175933" y="5354108"/>
              <a:ext cx="5122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a:endCxn id="16" idx="1"/>
            </p:cNvCxnSpPr>
            <p:nvPr/>
          </p:nvCxnSpPr>
          <p:spPr>
            <a:xfrm>
              <a:off x="3399365"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3" idx="1"/>
            </p:cNvCxnSpPr>
            <p:nvPr/>
          </p:nvCxnSpPr>
          <p:spPr>
            <a:xfrm>
              <a:off x="4686298"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3"/>
              <a:endCxn id="14" idx="1"/>
            </p:cNvCxnSpPr>
            <p:nvPr/>
          </p:nvCxnSpPr>
          <p:spPr>
            <a:xfrm>
              <a:off x="5973231"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3"/>
              <a:endCxn id="15" idx="1"/>
            </p:cNvCxnSpPr>
            <p:nvPr/>
          </p:nvCxnSpPr>
          <p:spPr>
            <a:xfrm>
              <a:off x="7260164"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0"/>
              <a:endCxn id="11" idx="2"/>
            </p:cNvCxnSpPr>
            <p:nvPr/>
          </p:nvCxnSpPr>
          <p:spPr>
            <a:xfrm flipV="1">
              <a:off x="1820333" y="5650441"/>
              <a:ext cx="0"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0"/>
              <a:endCxn id="12" idx="2"/>
            </p:cNvCxnSpPr>
            <p:nvPr/>
          </p:nvCxnSpPr>
          <p:spPr>
            <a:xfrm flipH="1" flipV="1">
              <a:off x="3043765" y="5650441"/>
              <a:ext cx="1"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0"/>
              <a:endCxn id="16" idx="2"/>
            </p:cNvCxnSpPr>
            <p:nvPr/>
          </p:nvCxnSpPr>
          <p:spPr>
            <a:xfrm flipH="1" flipV="1">
              <a:off x="4330698" y="5650441"/>
              <a:ext cx="1"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8" idx="0"/>
              <a:endCxn id="13" idx="2"/>
            </p:cNvCxnSpPr>
            <p:nvPr/>
          </p:nvCxnSpPr>
          <p:spPr>
            <a:xfrm flipH="1" flipV="1">
              <a:off x="5617631" y="5650441"/>
              <a:ext cx="1" cy="39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9" idx="0"/>
              <a:endCxn id="14" idx="2"/>
            </p:cNvCxnSpPr>
            <p:nvPr/>
          </p:nvCxnSpPr>
          <p:spPr>
            <a:xfrm flipH="1" flipV="1">
              <a:off x="6904564" y="5650441"/>
              <a:ext cx="1" cy="39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0"/>
              <a:endCxn id="15" idx="2"/>
            </p:cNvCxnSpPr>
            <p:nvPr/>
          </p:nvCxnSpPr>
          <p:spPr>
            <a:xfrm flipH="1" flipV="1">
              <a:off x="8191497" y="5650441"/>
              <a:ext cx="1" cy="389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rapezoid 42"/>
          <p:cNvSpPr/>
          <p:nvPr/>
        </p:nvSpPr>
        <p:spPr>
          <a:xfrm rot="5400000">
            <a:off x="4974162" y="1643328"/>
            <a:ext cx="1930400" cy="2136245"/>
          </a:xfrm>
          <a:prstGeom prst="trapezoi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5217579" y="2283354"/>
            <a:ext cx="1443569" cy="923330"/>
          </a:xfrm>
          <a:prstGeom prst="rect">
            <a:avLst/>
          </a:prstGeom>
          <a:noFill/>
        </p:spPr>
        <p:txBody>
          <a:bodyPr wrap="square" rtlCol="0">
            <a:spAutoFit/>
          </a:bodyPr>
          <a:lstStyle/>
          <a:p>
            <a:pPr algn="ctr"/>
            <a:r>
              <a:rPr lang="en-US" dirty="0" smtClean="0">
                <a:solidFill>
                  <a:schemeClr val="bg1"/>
                </a:solidFill>
              </a:rPr>
              <a:t>Standard recognition CNN</a:t>
            </a:r>
            <a:endParaRPr lang="en-US" dirty="0">
              <a:solidFill>
                <a:schemeClr val="bg1"/>
              </a:solidFill>
            </a:endParaRPr>
          </a:p>
        </p:txBody>
      </p:sp>
      <p:cxnSp>
        <p:nvCxnSpPr>
          <p:cNvPr id="46" name="Straight Arrow Connector 45"/>
          <p:cNvCxnSpPr>
            <a:stCxn id="4" idx="3"/>
            <a:endCxn id="43" idx="2"/>
          </p:cNvCxnSpPr>
          <p:nvPr/>
        </p:nvCxnSpPr>
        <p:spPr>
          <a:xfrm>
            <a:off x="4191000" y="2711450"/>
            <a:ext cx="6802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543800" y="2576248"/>
            <a:ext cx="1532470" cy="2704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076270" y="2576248"/>
            <a:ext cx="1507063" cy="270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stCxn id="15" idx="0"/>
            <a:endCxn id="50" idx="2"/>
          </p:cNvCxnSpPr>
          <p:nvPr/>
        </p:nvCxnSpPr>
        <p:spPr>
          <a:xfrm flipH="1" flipV="1">
            <a:off x="9829802" y="2846652"/>
            <a:ext cx="4223" cy="2211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3" idx="0"/>
            <a:endCxn id="48" idx="1"/>
          </p:cNvCxnSpPr>
          <p:nvPr/>
        </p:nvCxnSpPr>
        <p:spPr>
          <a:xfrm flipV="1">
            <a:off x="7007485" y="2711450"/>
            <a:ext cx="53631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rapezoid 56"/>
          <p:cNvSpPr/>
          <p:nvPr/>
        </p:nvSpPr>
        <p:spPr>
          <a:xfrm>
            <a:off x="8515349" y="1003682"/>
            <a:ext cx="1121841" cy="953294"/>
          </a:xfrm>
          <a:prstGeom prst="trapezoi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a:stCxn id="50" idx="1"/>
            <a:endCxn id="57" idx="2"/>
          </p:cNvCxnSpPr>
          <p:nvPr/>
        </p:nvCxnSpPr>
        <p:spPr>
          <a:xfrm flipV="1">
            <a:off x="9076270" y="1956976"/>
            <a:ext cx="0" cy="754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77202" y="185473"/>
            <a:ext cx="1998133" cy="369332"/>
          </a:xfrm>
          <a:prstGeom prst="rect">
            <a:avLst/>
          </a:prstGeom>
          <a:noFill/>
        </p:spPr>
        <p:txBody>
          <a:bodyPr wrap="square" rtlCol="0">
            <a:spAutoFit/>
          </a:bodyPr>
          <a:lstStyle/>
          <a:p>
            <a:pPr algn="ctr"/>
            <a:r>
              <a:rPr lang="en-US" dirty="0" smtClean="0"/>
              <a:t>Answer</a:t>
            </a:r>
            <a:endParaRPr lang="en-US" dirty="0"/>
          </a:p>
        </p:txBody>
      </p:sp>
      <p:cxnSp>
        <p:nvCxnSpPr>
          <p:cNvPr id="63" name="Straight Arrow Connector 62"/>
          <p:cNvCxnSpPr>
            <a:stCxn id="57" idx="0"/>
            <a:endCxn id="61" idx="2"/>
          </p:cNvCxnSpPr>
          <p:nvPr/>
        </p:nvCxnSpPr>
        <p:spPr>
          <a:xfrm flipH="1" flipV="1">
            <a:off x="9076269" y="554805"/>
            <a:ext cx="1" cy="448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78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for VQA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60500"/>
            <a:ext cx="3352800" cy="2501900"/>
          </a:xfrm>
          <a:prstGeom prst="rect">
            <a:avLst/>
          </a:prstGeom>
        </p:spPr>
      </p:pic>
      <p:grpSp>
        <p:nvGrpSpPr>
          <p:cNvPr id="49" name="Group 48"/>
          <p:cNvGrpSpPr/>
          <p:nvPr/>
        </p:nvGrpSpPr>
        <p:grpSpPr>
          <a:xfrm>
            <a:off x="3031061" y="5057775"/>
            <a:ext cx="7298265" cy="1449090"/>
            <a:chOff x="1388533" y="5057775"/>
            <a:chExt cx="7298265" cy="1449090"/>
          </a:xfrm>
        </p:grpSpPr>
        <p:sp>
          <p:nvSpPr>
            <p:cNvPr id="5" name="TextBox 4"/>
            <p:cNvSpPr txBox="1"/>
            <p:nvPr/>
          </p:nvSpPr>
          <p:spPr>
            <a:xfrm>
              <a:off x="1388533" y="6045200"/>
              <a:ext cx="863600" cy="461665"/>
            </a:xfrm>
            <a:prstGeom prst="rect">
              <a:avLst/>
            </a:prstGeom>
            <a:noFill/>
          </p:spPr>
          <p:txBody>
            <a:bodyPr wrap="square" rtlCol="0">
              <a:spAutoFit/>
            </a:bodyPr>
            <a:lstStyle/>
            <a:p>
              <a:pPr algn="ctr"/>
              <a:r>
                <a:rPr lang="en-US" sz="2400" dirty="0" smtClean="0"/>
                <a:t>How</a:t>
              </a:r>
              <a:endParaRPr lang="en-US" sz="2400" dirty="0"/>
            </a:p>
          </p:txBody>
        </p:sp>
        <p:sp>
          <p:nvSpPr>
            <p:cNvPr id="6" name="TextBox 5"/>
            <p:cNvSpPr txBox="1"/>
            <p:nvPr/>
          </p:nvSpPr>
          <p:spPr>
            <a:xfrm>
              <a:off x="2548465" y="6045200"/>
              <a:ext cx="990601" cy="461665"/>
            </a:xfrm>
            <a:prstGeom prst="rect">
              <a:avLst/>
            </a:prstGeom>
            <a:noFill/>
          </p:spPr>
          <p:txBody>
            <a:bodyPr wrap="square" rtlCol="0">
              <a:spAutoFit/>
            </a:bodyPr>
            <a:lstStyle/>
            <a:p>
              <a:pPr algn="ctr"/>
              <a:r>
                <a:rPr lang="en-US" sz="2400" smtClean="0"/>
                <a:t>many</a:t>
              </a:r>
              <a:endParaRPr lang="en-US" sz="2400" dirty="0"/>
            </a:p>
          </p:txBody>
        </p:sp>
        <p:sp>
          <p:nvSpPr>
            <p:cNvPr id="7" name="TextBox 6"/>
            <p:cNvSpPr txBox="1"/>
            <p:nvPr/>
          </p:nvSpPr>
          <p:spPr>
            <a:xfrm>
              <a:off x="3835398" y="6045200"/>
              <a:ext cx="990601" cy="461665"/>
            </a:xfrm>
            <a:prstGeom prst="rect">
              <a:avLst/>
            </a:prstGeom>
            <a:noFill/>
          </p:spPr>
          <p:txBody>
            <a:bodyPr wrap="square" rtlCol="0">
              <a:spAutoFit/>
            </a:bodyPr>
            <a:lstStyle/>
            <a:p>
              <a:pPr algn="ctr"/>
              <a:r>
                <a:rPr lang="en-US" sz="2400" dirty="0" smtClean="0"/>
                <a:t>bikes</a:t>
              </a:r>
              <a:endParaRPr lang="en-US" sz="2400" dirty="0"/>
            </a:p>
          </p:txBody>
        </p:sp>
        <p:sp>
          <p:nvSpPr>
            <p:cNvPr id="8" name="TextBox 7"/>
            <p:cNvSpPr txBox="1"/>
            <p:nvPr/>
          </p:nvSpPr>
          <p:spPr>
            <a:xfrm>
              <a:off x="5122331" y="6045198"/>
              <a:ext cx="990601" cy="461665"/>
            </a:xfrm>
            <a:prstGeom prst="rect">
              <a:avLst/>
            </a:prstGeom>
            <a:noFill/>
          </p:spPr>
          <p:txBody>
            <a:bodyPr wrap="square" rtlCol="0">
              <a:spAutoFit/>
            </a:bodyPr>
            <a:lstStyle/>
            <a:p>
              <a:pPr algn="ctr"/>
              <a:r>
                <a:rPr lang="en-US" sz="2400" smtClean="0"/>
                <a:t>are</a:t>
              </a:r>
              <a:endParaRPr lang="en-US" sz="2400" dirty="0"/>
            </a:p>
          </p:txBody>
        </p:sp>
        <p:sp>
          <p:nvSpPr>
            <p:cNvPr id="9" name="TextBox 8"/>
            <p:cNvSpPr txBox="1"/>
            <p:nvPr/>
          </p:nvSpPr>
          <p:spPr>
            <a:xfrm>
              <a:off x="6409264" y="6045198"/>
              <a:ext cx="990601" cy="461665"/>
            </a:xfrm>
            <a:prstGeom prst="rect">
              <a:avLst/>
            </a:prstGeom>
            <a:noFill/>
          </p:spPr>
          <p:txBody>
            <a:bodyPr wrap="square" rtlCol="0">
              <a:spAutoFit/>
            </a:bodyPr>
            <a:lstStyle/>
            <a:p>
              <a:pPr algn="ctr"/>
              <a:r>
                <a:rPr lang="en-US" sz="2400" dirty="0" smtClean="0"/>
                <a:t>there</a:t>
              </a:r>
              <a:endParaRPr lang="en-US" sz="2400" dirty="0"/>
            </a:p>
          </p:txBody>
        </p:sp>
        <p:sp>
          <p:nvSpPr>
            <p:cNvPr id="10" name="TextBox 9"/>
            <p:cNvSpPr txBox="1"/>
            <p:nvPr/>
          </p:nvSpPr>
          <p:spPr>
            <a:xfrm>
              <a:off x="7696197" y="6039906"/>
              <a:ext cx="990601" cy="461665"/>
            </a:xfrm>
            <a:prstGeom prst="rect">
              <a:avLst/>
            </a:prstGeom>
            <a:noFill/>
          </p:spPr>
          <p:txBody>
            <a:bodyPr wrap="square" rtlCol="0">
              <a:spAutoFit/>
            </a:bodyPr>
            <a:lstStyle/>
            <a:p>
              <a:pPr algn="ctr"/>
              <a:r>
                <a:rPr lang="en-US" sz="2400" dirty="0"/>
                <a:t>?</a:t>
              </a:r>
            </a:p>
          </p:txBody>
        </p:sp>
        <p:sp>
          <p:nvSpPr>
            <p:cNvPr id="11" name="Rounded Rectangle 10"/>
            <p:cNvSpPr/>
            <p:nvPr/>
          </p:nvSpPr>
          <p:spPr>
            <a:xfrm>
              <a:off x="1464733"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688165"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262031"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548964"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835897"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975098" y="5057775"/>
              <a:ext cx="711200" cy="59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1" idx="3"/>
              <a:endCxn id="12" idx="1"/>
            </p:cNvCxnSpPr>
            <p:nvPr/>
          </p:nvCxnSpPr>
          <p:spPr>
            <a:xfrm>
              <a:off x="2175933" y="5354108"/>
              <a:ext cx="5122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a:endCxn id="16" idx="1"/>
            </p:cNvCxnSpPr>
            <p:nvPr/>
          </p:nvCxnSpPr>
          <p:spPr>
            <a:xfrm>
              <a:off x="3399365"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3" idx="1"/>
            </p:cNvCxnSpPr>
            <p:nvPr/>
          </p:nvCxnSpPr>
          <p:spPr>
            <a:xfrm>
              <a:off x="4686298"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3"/>
              <a:endCxn id="14" idx="1"/>
            </p:cNvCxnSpPr>
            <p:nvPr/>
          </p:nvCxnSpPr>
          <p:spPr>
            <a:xfrm>
              <a:off x="5973231"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3"/>
              <a:endCxn id="15" idx="1"/>
            </p:cNvCxnSpPr>
            <p:nvPr/>
          </p:nvCxnSpPr>
          <p:spPr>
            <a:xfrm>
              <a:off x="7260164" y="5354108"/>
              <a:ext cx="575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0"/>
              <a:endCxn id="11" idx="2"/>
            </p:cNvCxnSpPr>
            <p:nvPr/>
          </p:nvCxnSpPr>
          <p:spPr>
            <a:xfrm flipV="1">
              <a:off x="1820333" y="5650441"/>
              <a:ext cx="0"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0"/>
              <a:endCxn id="12" idx="2"/>
            </p:cNvCxnSpPr>
            <p:nvPr/>
          </p:nvCxnSpPr>
          <p:spPr>
            <a:xfrm flipH="1" flipV="1">
              <a:off x="3043765" y="5650441"/>
              <a:ext cx="1"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0"/>
              <a:endCxn id="16" idx="2"/>
            </p:cNvCxnSpPr>
            <p:nvPr/>
          </p:nvCxnSpPr>
          <p:spPr>
            <a:xfrm flipH="1" flipV="1">
              <a:off x="4330698" y="5650441"/>
              <a:ext cx="1" cy="394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8" idx="0"/>
              <a:endCxn id="13" idx="2"/>
            </p:cNvCxnSpPr>
            <p:nvPr/>
          </p:nvCxnSpPr>
          <p:spPr>
            <a:xfrm flipH="1" flipV="1">
              <a:off x="5617631" y="5650441"/>
              <a:ext cx="1" cy="39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9" idx="0"/>
              <a:endCxn id="14" idx="2"/>
            </p:cNvCxnSpPr>
            <p:nvPr/>
          </p:nvCxnSpPr>
          <p:spPr>
            <a:xfrm flipH="1" flipV="1">
              <a:off x="6904564" y="5650441"/>
              <a:ext cx="1" cy="394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0"/>
              <a:endCxn id="15" idx="2"/>
            </p:cNvCxnSpPr>
            <p:nvPr/>
          </p:nvCxnSpPr>
          <p:spPr>
            <a:xfrm flipH="1" flipV="1">
              <a:off x="8191497" y="5650441"/>
              <a:ext cx="1" cy="389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rapezoid 42"/>
          <p:cNvSpPr/>
          <p:nvPr/>
        </p:nvSpPr>
        <p:spPr>
          <a:xfrm rot="5400000">
            <a:off x="4974162" y="1643328"/>
            <a:ext cx="1930400" cy="2136245"/>
          </a:xfrm>
          <a:prstGeom prst="trapezoi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5217579" y="2283354"/>
            <a:ext cx="1443569" cy="923330"/>
          </a:xfrm>
          <a:prstGeom prst="rect">
            <a:avLst/>
          </a:prstGeom>
          <a:noFill/>
        </p:spPr>
        <p:txBody>
          <a:bodyPr wrap="square" rtlCol="0">
            <a:spAutoFit/>
          </a:bodyPr>
          <a:lstStyle/>
          <a:p>
            <a:pPr algn="ctr"/>
            <a:r>
              <a:rPr lang="en-US" dirty="0" smtClean="0">
                <a:solidFill>
                  <a:schemeClr val="bg1"/>
                </a:solidFill>
              </a:rPr>
              <a:t>Standard recognition CNN</a:t>
            </a:r>
            <a:endParaRPr lang="en-US" dirty="0">
              <a:solidFill>
                <a:schemeClr val="bg1"/>
              </a:solidFill>
            </a:endParaRPr>
          </a:p>
        </p:txBody>
      </p:sp>
      <p:cxnSp>
        <p:nvCxnSpPr>
          <p:cNvPr id="46" name="Straight Arrow Connector 45"/>
          <p:cNvCxnSpPr>
            <a:stCxn id="4" idx="3"/>
            <a:endCxn id="43" idx="2"/>
          </p:cNvCxnSpPr>
          <p:nvPr/>
        </p:nvCxnSpPr>
        <p:spPr>
          <a:xfrm>
            <a:off x="4191000" y="2711450"/>
            <a:ext cx="6802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509923" y="2038628"/>
            <a:ext cx="177801" cy="13456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478425" y="2608943"/>
            <a:ext cx="719665" cy="32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stCxn id="15" idx="0"/>
            <a:endCxn id="50" idx="2"/>
          </p:cNvCxnSpPr>
          <p:nvPr/>
        </p:nvCxnSpPr>
        <p:spPr>
          <a:xfrm flipV="1">
            <a:off x="9834025" y="2935942"/>
            <a:ext cx="4233" cy="2121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3" idx="0"/>
            <a:endCxn id="48" idx="1"/>
          </p:cNvCxnSpPr>
          <p:nvPr/>
        </p:nvCxnSpPr>
        <p:spPr>
          <a:xfrm flipV="1">
            <a:off x="7007485" y="2711450"/>
            <a:ext cx="50243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rapezoid 56"/>
          <p:cNvSpPr/>
          <p:nvPr/>
        </p:nvSpPr>
        <p:spPr>
          <a:xfrm rot="5400000">
            <a:off x="10323451" y="2521418"/>
            <a:ext cx="624657" cy="502048"/>
          </a:xfrm>
          <a:prstGeom prst="trapezoi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9887737" y="786866"/>
            <a:ext cx="1998133" cy="369332"/>
          </a:xfrm>
          <a:prstGeom prst="rect">
            <a:avLst/>
          </a:prstGeom>
          <a:noFill/>
        </p:spPr>
        <p:txBody>
          <a:bodyPr wrap="square" rtlCol="0">
            <a:spAutoFit/>
          </a:bodyPr>
          <a:lstStyle/>
          <a:p>
            <a:pPr algn="ctr"/>
            <a:r>
              <a:rPr lang="en-US" dirty="0" smtClean="0"/>
              <a:t>Answer</a:t>
            </a:r>
            <a:endParaRPr lang="en-US" dirty="0"/>
          </a:p>
        </p:txBody>
      </p:sp>
      <p:cxnSp>
        <p:nvCxnSpPr>
          <p:cNvPr id="63" name="Straight Arrow Connector 62"/>
          <p:cNvCxnSpPr>
            <a:stCxn id="57" idx="0"/>
            <a:endCxn id="61" idx="2"/>
          </p:cNvCxnSpPr>
          <p:nvPr/>
        </p:nvCxnSpPr>
        <p:spPr>
          <a:xfrm flipV="1">
            <a:off x="10886804" y="1156198"/>
            <a:ext cx="0" cy="1616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772387" y="2038628"/>
            <a:ext cx="177801" cy="13456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458191" y="2038628"/>
            <a:ext cx="177801" cy="134564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051792" y="2405853"/>
            <a:ext cx="330208" cy="369332"/>
          </a:xfrm>
          <a:prstGeom prst="rect">
            <a:avLst/>
          </a:prstGeom>
          <a:noFill/>
        </p:spPr>
        <p:txBody>
          <a:bodyPr wrap="square" rtlCol="0">
            <a:spAutoFit/>
          </a:bodyPr>
          <a:lstStyle/>
          <a:p>
            <a:r>
              <a:rPr lang="mr-IN" dirty="0" smtClean="0"/>
              <a:t>…</a:t>
            </a:r>
            <a:endParaRPr lang="en-US" dirty="0"/>
          </a:p>
        </p:txBody>
      </p:sp>
      <p:sp>
        <p:nvSpPr>
          <p:cNvPr id="32" name="Curved Up Arrow 31"/>
          <p:cNvSpPr/>
          <p:nvPr/>
        </p:nvSpPr>
        <p:spPr>
          <a:xfrm flipH="1">
            <a:off x="7950188" y="3354751"/>
            <a:ext cx="1751268" cy="889455"/>
          </a:xfrm>
          <a:prstGeom prst="curved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urved Down Arrow 40"/>
          <p:cNvSpPr/>
          <p:nvPr/>
        </p:nvSpPr>
        <p:spPr>
          <a:xfrm>
            <a:off x="8189772" y="1156198"/>
            <a:ext cx="1748763" cy="1088650"/>
          </a:xfrm>
          <a:prstGeom prst="curvedDownArrow">
            <a:avLst>
              <a:gd name="adj1" fmla="val 15813"/>
              <a:gd name="adj2" fmla="val 50000"/>
              <a:gd name="adj3" fmla="val 25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3" name="Straight Arrow Connector 52"/>
          <p:cNvCxnSpPr>
            <a:stCxn id="50" idx="3"/>
            <a:endCxn id="57" idx="2"/>
          </p:cNvCxnSpPr>
          <p:nvPr/>
        </p:nvCxnSpPr>
        <p:spPr>
          <a:xfrm>
            <a:off x="10198090" y="2772443"/>
            <a:ext cx="1866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9714" y="6501571"/>
            <a:ext cx="12231428" cy="369332"/>
          </a:xfrm>
          <a:prstGeom prst="rect">
            <a:avLst/>
          </a:prstGeom>
        </p:spPr>
        <p:txBody>
          <a:bodyPr wrap="square">
            <a:spAutoFit/>
          </a:bodyPr>
          <a:lstStyle/>
          <a:p>
            <a:r>
              <a:rPr lang="en-US" dirty="0" smtClean="0"/>
              <a:t>Z. Yang, X. He, J. Gao, L. Deng, and A. </a:t>
            </a:r>
            <a:r>
              <a:rPr lang="en-US" dirty="0" err="1" smtClean="0"/>
              <a:t>Smola</a:t>
            </a:r>
            <a:r>
              <a:rPr lang="en-US" dirty="0" smtClean="0"/>
              <a:t>. Stacked attention networks for image question answering. In CVPR, 2016</a:t>
            </a:r>
            <a:endParaRPr lang="en-US" dirty="0"/>
          </a:p>
        </p:txBody>
      </p:sp>
    </p:spTree>
    <p:extLst>
      <p:ext uri="{BB962C8B-B14F-4D97-AF65-F5344CB8AC3E}">
        <p14:creationId xmlns:p14="http://schemas.microsoft.com/office/powerpoint/2010/main" val="14415976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Unreasonable Effectiveness of Baselines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8767"/>
            <a:ext cx="5575300" cy="2603500"/>
          </a:xfrm>
          <a:prstGeom prst="rect">
            <a:avLst/>
          </a:prstGeom>
        </p:spPr>
      </p:pic>
      <p:graphicFrame>
        <p:nvGraphicFramePr>
          <p:cNvPr id="5" name="Chart 4"/>
          <p:cNvGraphicFramePr/>
          <p:nvPr>
            <p:extLst/>
          </p:nvPr>
        </p:nvGraphicFramePr>
        <p:xfrm>
          <a:off x="5842000" y="1270000"/>
          <a:ext cx="5130800" cy="48683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6350000"/>
            <a:ext cx="12192000" cy="369332"/>
          </a:xfrm>
          <a:prstGeom prst="rect">
            <a:avLst/>
          </a:prstGeom>
          <a:noFill/>
        </p:spPr>
        <p:txBody>
          <a:bodyPr wrap="square" rtlCol="0">
            <a:spAutoFit/>
          </a:bodyPr>
          <a:lstStyle/>
          <a:p>
            <a:r>
              <a:rPr lang="en-US" dirty="0" smtClean="0"/>
              <a:t>A. </a:t>
            </a:r>
            <a:r>
              <a:rPr lang="en-US" dirty="0" err="1" smtClean="0"/>
              <a:t>Jabri</a:t>
            </a:r>
            <a:r>
              <a:rPr lang="en-US" dirty="0" smtClean="0"/>
              <a:t>, A. </a:t>
            </a:r>
            <a:r>
              <a:rPr lang="en-US" dirty="0" err="1" smtClean="0"/>
              <a:t>Joulin</a:t>
            </a:r>
            <a:r>
              <a:rPr lang="en-US" dirty="0" smtClean="0"/>
              <a:t>, L. van der </a:t>
            </a:r>
            <a:r>
              <a:rPr lang="en-US" dirty="0" err="1" smtClean="0"/>
              <a:t>Maaten</a:t>
            </a:r>
            <a:r>
              <a:rPr lang="en-US" dirty="0" smtClean="0"/>
              <a:t>. Revisiting </a:t>
            </a:r>
            <a:r>
              <a:rPr lang="en-US" dirty="0"/>
              <a:t>visual question answering </a:t>
            </a:r>
            <a:r>
              <a:rPr lang="en-US" dirty="0" smtClean="0"/>
              <a:t>baselines. In </a:t>
            </a:r>
            <a:r>
              <a:rPr lang="en-US" i="1" dirty="0" smtClean="0"/>
              <a:t>ECCV, </a:t>
            </a:r>
            <a:r>
              <a:rPr lang="en-US" dirty="0" smtClean="0"/>
              <a:t>2016.</a:t>
            </a:r>
            <a:endParaRPr lang="en-US" dirty="0"/>
          </a:p>
        </p:txBody>
      </p:sp>
    </p:spTree>
    <p:extLst>
      <p:ext uri="{BB962C8B-B14F-4D97-AF65-F5344CB8AC3E}">
        <p14:creationId xmlns:p14="http://schemas.microsoft.com/office/powerpoint/2010/main" val="10205090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with VQA</a:t>
            </a:r>
            <a:endParaRPr lang="en-US" dirty="0"/>
          </a:p>
        </p:txBody>
      </p:sp>
      <p:sp>
        <p:nvSpPr>
          <p:cNvPr id="3" name="Content Placeholder 2"/>
          <p:cNvSpPr>
            <a:spLocks noGrp="1"/>
          </p:cNvSpPr>
          <p:nvPr>
            <p:ph idx="1"/>
          </p:nvPr>
        </p:nvSpPr>
        <p:spPr/>
        <p:txBody>
          <a:bodyPr/>
          <a:lstStyle/>
          <a:p>
            <a:r>
              <a:rPr lang="en-US" dirty="0" smtClean="0"/>
              <a:t>Dataset biases allow cheating</a:t>
            </a:r>
          </a:p>
          <a:p>
            <a:pPr lvl="1"/>
            <a:r>
              <a:rPr lang="en-US" dirty="0" smtClean="0"/>
              <a:t>Only-question Bag-of-Words: 53.7% (vs ~65% for state-of-the-art)</a:t>
            </a:r>
          </a:p>
          <a:p>
            <a:pPr lvl="1"/>
            <a:endParaRPr lang="en-US" dirty="0"/>
          </a:p>
          <a:p>
            <a:r>
              <a:rPr lang="en-US" dirty="0" smtClean="0"/>
              <a:t>Require common sense to answer</a:t>
            </a:r>
          </a:p>
          <a:p>
            <a:pPr lvl="1"/>
            <a:r>
              <a:rPr lang="en-US" dirty="0" smtClean="0"/>
              <a:t>“What is the moustache made of?”</a:t>
            </a:r>
          </a:p>
          <a:p>
            <a:pPr lvl="1"/>
            <a:endParaRPr lang="en-US" dirty="0" smtClean="0"/>
          </a:p>
          <a:p>
            <a:r>
              <a:rPr lang="en-US" dirty="0" smtClean="0"/>
              <a:t>Hard to diagnose error</a:t>
            </a:r>
          </a:p>
          <a:p>
            <a:pPr lvl="1"/>
            <a:r>
              <a:rPr lang="en-US" dirty="0" smtClean="0"/>
              <a:t>Is the problem understanding the question?</a:t>
            </a:r>
          </a:p>
          <a:p>
            <a:pPr lvl="1"/>
            <a:r>
              <a:rPr lang="en-US" dirty="0" smtClean="0"/>
              <a:t>Or understanding the image?</a:t>
            </a:r>
            <a:endParaRPr lang="en-US" dirty="0"/>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b="-4522"/>
          <a:stretch/>
        </p:blipFill>
        <p:spPr>
          <a:xfrm>
            <a:off x="7512214" y="2700682"/>
            <a:ext cx="3841586" cy="2939891"/>
          </a:xfrm>
          <a:prstGeom prst="rect">
            <a:avLst/>
          </a:prstGeom>
        </p:spPr>
      </p:pic>
    </p:spTree>
    <p:extLst>
      <p:ext uri="{BB962C8B-B14F-4D97-AF65-F5344CB8AC3E}">
        <p14:creationId xmlns:p14="http://schemas.microsoft.com/office/powerpoint/2010/main" val="18905093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Clever Hans</a:t>
            </a:r>
            <a:endParaRPr lang="en-US" dirty="0"/>
          </a:p>
        </p:txBody>
      </p:sp>
      <p:pic>
        <p:nvPicPr>
          <p:cNvPr id="5" name="Picture 4"/>
          <p:cNvPicPr>
            <a:picLocks noChangeAspect="1"/>
          </p:cNvPicPr>
          <p:nvPr/>
        </p:nvPicPr>
        <p:blipFill>
          <a:blip r:embed="rId2"/>
          <a:stretch>
            <a:fillRect/>
          </a:stretch>
        </p:blipFill>
        <p:spPr>
          <a:xfrm>
            <a:off x="2347383" y="1457310"/>
            <a:ext cx="7497233" cy="5032389"/>
          </a:xfrm>
          <a:prstGeom prst="rect">
            <a:avLst/>
          </a:prstGeom>
        </p:spPr>
      </p:pic>
    </p:spTree>
    <p:extLst>
      <p:ext uri="{BB962C8B-B14F-4D97-AF65-F5344CB8AC3E}">
        <p14:creationId xmlns:p14="http://schemas.microsoft.com/office/powerpoint/2010/main" val="1769600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step back: frame-based </a:t>
            </a:r>
            <a:r>
              <a:rPr lang="en-US" dirty="0" err="1" smtClean="0"/>
              <a:t>convnets</a:t>
            </a:r>
            <a:endParaRPr lang="en-US" dirty="0"/>
          </a:p>
        </p:txBody>
      </p:sp>
      <p:sp>
        <p:nvSpPr>
          <p:cNvPr id="3" name="Content Placeholder 2"/>
          <p:cNvSpPr>
            <a:spLocks noGrp="1"/>
          </p:cNvSpPr>
          <p:nvPr>
            <p:ph idx="1"/>
          </p:nvPr>
        </p:nvSpPr>
        <p:spPr/>
        <p:txBody>
          <a:bodyPr/>
          <a:lstStyle/>
          <a:p>
            <a:r>
              <a:rPr lang="en-US" dirty="0" smtClean="0"/>
              <a:t>Idea: train single-frame classifier</a:t>
            </a:r>
          </a:p>
          <a:p>
            <a:pPr lvl="1"/>
            <a:r>
              <a:rPr lang="en-US" dirty="0" smtClean="0"/>
              <a:t>Can use </a:t>
            </a:r>
            <a:r>
              <a:rPr lang="en-US" dirty="0" err="1" smtClean="0"/>
              <a:t>pretraining</a:t>
            </a:r>
            <a:endParaRPr lang="en-US" dirty="0" smtClean="0"/>
          </a:p>
          <a:p>
            <a:pPr lvl="1"/>
            <a:r>
              <a:rPr lang="en-US" dirty="0" smtClean="0"/>
              <a:t>Can sample frames from videos</a:t>
            </a:r>
          </a:p>
          <a:p>
            <a:pPr lvl="1"/>
            <a:r>
              <a:rPr lang="en-US" dirty="0" smtClean="0"/>
              <a:t>Cheap</a:t>
            </a:r>
          </a:p>
          <a:p>
            <a:pPr lvl="1"/>
            <a:endParaRPr lang="en-US" dirty="0" smtClean="0"/>
          </a:p>
          <a:p>
            <a:r>
              <a:rPr lang="en-US" i="1" dirty="0" smtClean="0"/>
              <a:t>Average </a:t>
            </a:r>
            <a:r>
              <a:rPr lang="en-US" dirty="0" smtClean="0"/>
              <a:t>scores over frames</a:t>
            </a:r>
            <a:endParaRPr lang="en-US" i="1" dirty="0"/>
          </a:p>
        </p:txBody>
      </p:sp>
      <p:graphicFrame>
        <p:nvGraphicFramePr>
          <p:cNvPr id="4" name="Content Placeholder 3"/>
          <p:cNvGraphicFramePr>
            <a:graphicFrameLocks/>
          </p:cNvGraphicFramePr>
          <p:nvPr>
            <p:extLst>
              <p:ext uri="{D42A27DB-BD31-4B8C-83A1-F6EECF244321}">
                <p14:modId xmlns:p14="http://schemas.microsoft.com/office/powerpoint/2010/main" val="1804077220"/>
              </p:ext>
            </p:extLst>
          </p:nvPr>
        </p:nvGraphicFramePr>
        <p:xfrm>
          <a:off x="939800" y="4665618"/>
          <a:ext cx="10515600" cy="1828800"/>
        </p:xfrm>
        <a:graphic>
          <a:graphicData uri="http://schemas.openxmlformats.org/drawingml/2006/table">
            <a:tbl>
              <a:tblPr firstRow="1" bandRow="1">
                <a:tableStyleId>{5C22544A-7EE6-4342-B048-85BDC9FD1C3A}</a:tableStyleId>
              </a:tblPr>
              <a:tblGrid>
                <a:gridCol w="5257800"/>
                <a:gridCol w="5257800"/>
              </a:tblGrid>
              <a:tr h="0">
                <a:tc>
                  <a:txBody>
                    <a:bodyPr/>
                    <a:lstStyle/>
                    <a:p>
                      <a:r>
                        <a:rPr lang="en-US" sz="2400" dirty="0" smtClean="0"/>
                        <a:t>Method</a:t>
                      </a:r>
                      <a:endParaRPr lang="en-US" sz="2400" dirty="0"/>
                    </a:p>
                  </a:txBody>
                  <a:tcPr/>
                </a:tc>
                <a:tc>
                  <a:txBody>
                    <a:bodyPr/>
                    <a:lstStyle/>
                    <a:p>
                      <a:r>
                        <a:rPr lang="en-US" sz="2400" dirty="0" smtClean="0"/>
                        <a:t>Accuracy (UCF 101)</a:t>
                      </a:r>
                      <a:endParaRPr lang="en-US" sz="2400" dirty="0"/>
                    </a:p>
                  </a:txBody>
                  <a:tcPr/>
                </a:tc>
              </a:tr>
              <a:tr h="370840">
                <a:tc>
                  <a:txBody>
                    <a:bodyPr/>
                    <a:lstStyle/>
                    <a:p>
                      <a:r>
                        <a:rPr lang="en-US" sz="2400" dirty="0" smtClean="0"/>
                        <a:t>Best</a:t>
                      </a:r>
                      <a:r>
                        <a:rPr lang="en-US" sz="2400" baseline="0" dirty="0" smtClean="0"/>
                        <a:t> dense trajectories + bag-of-words</a:t>
                      </a:r>
                      <a:endParaRPr lang="en-US" sz="2400" dirty="0"/>
                    </a:p>
                  </a:txBody>
                  <a:tcPr/>
                </a:tc>
                <a:tc>
                  <a:txBody>
                    <a:bodyPr/>
                    <a:lstStyle/>
                    <a:p>
                      <a:r>
                        <a:rPr lang="en-US" sz="2400" dirty="0" smtClean="0"/>
                        <a:t>85.9%</a:t>
                      </a:r>
                      <a:endParaRPr lang="en-US" sz="2400" dirty="0"/>
                    </a:p>
                  </a:txBody>
                  <a:tcPr/>
                </a:tc>
              </a:tr>
              <a:tr h="370840">
                <a:tc>
                  <a:txBody>
                    <a:bodyPr/>
                    <a:lstStyle/>
                    <a:p>
                      <a:r>
                        <a:rPr lang="en-US" sz="2400" dirty="0" smtClean="0"/>
                        <a:t>Temporal</a:t>
                      </a:r>
                      <a:r>
                        <a:rPr lang="en-US" sz="2400" baseline="0" dirty="0" smtClean="0"/>
                        <a:t> convolution</a:t>
                      </a:r>
                      <a:endParaRPr lang="en-US" sz="2400" dirty="0"/>
                    </a:p>
                  </a:txBody>
                  <a:tcPr/>
                </a:tc>
                <a:tc>
                  <a:txBody>
                    <a:bodyPr/>
                    <a:lstStyle/>
                    <a:p>
                      <a:r>
                        <a:rPr lang="en-US" sz="2400" dirty="0" smtClean="0"/>
                        <a:t>65.4%</a:t>
                      </a:r>
                      <a:endParaRPr lang="en-US" sz="2400" dirty="0"/>
                    </a:p>
                  </a:txBody>
                  <a:tcPr/>
                </a:tc>
              </a:tr>
              <a:tr h="431346">
                <a:tc>
                  <a:txBody>
                    <a:bodyPr/>
                    <a:lstStyle/>
                    <a:p>
                      <a:r>
                        <a:rPr lang="en-US" sz="2400" dirty="0" err="1" smtClean="0"/>
                        <a:t>Avg</a:t>
                      </a:r>
                      <a:r>
                        <a:rPr lang="en-US" sz="2400" dirty="0" smtClean="0"/>
                        <a:t>-of-frame-scores</a:t>
                      </a:r>
                      <a:endParaRPr lang="en-US" sz="2400" dirty="0"/>
                    </a:p>
                  </a:txBody>
                  <a:tcPr/>
                </a:tc>
                <a:tc>
                  <a:txBody>
                    <a:bodyPr/>
                    <a:lstStyle/>
                    <a:p>
                      <a:r>
                        <a:rPr lang="en-US" sz="2400" dirty="0" smtClean="0"/>
                        <a:t>72.8%</a:t>
                      </a:r>
                      <a:endParaRPr lang="en-US" sz="2400" dirty="0"/>
                    </a:p>
                  </a:txBody>
                  <a:tcPr/>
                </a:tc>
              </a:tr>
            </a:tbl>
          </a:graphicData>
        </a:graphic>
      </p:graphicFrame>
    </p:spTree>
    <p:extLst>
      <p:ext uri="{BB962C8B-B14F-4D97-AF65-F5344CB8AC3E}">
        <p14:creationId xmlns:p14="http://schemas.microsoft.com/office/powerpoint/2010/main" val="46754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back motion</a:t>
            </a:r>
            <a:endParaRPr lang="en-US" dirty="0"/>
          </a:p>
        </p:txBody>
      </p:sp>
      <p:sp>
        <p:nvSpPr>
          <p:cNvPr id="3" name="Content Placeholder 2"/>
          <p:cNvSpPr>
            <a:spLocks noGrp="1"/>
          </p:cNvSpPr>
          <p:nvPr>
            <p:ph idx="1"/>
          </p:nvPr>
        </p:nvSpPr>
        <p:spPr>
          <a:xfrm>
            <a:off x="838200" y="1825625"/>
            <a:ext cx="10515600" cy="2804432"/>
          </a:xfrm>
        </p:spPr>
        <p:txBody>
          <a:bodyPr/>
          <a:lstStyle/>
          <a:p>
            <a:r>
              <a:rPr lang="en-US" dirty="0" smtClean="0"/>
              <a:t>How do we take motion into account?</a:t>
            </a:r>
          </a:p>
          <a:p>
            <a:r>
              <a:rPr lang="en-US" dirty="0" smtClean="0"/>
              <a:t>Key idea: use optical flow</a:t>
            </a:r>
          </a:p>
          <a:p>
            <a:r>
              <a:rPr lang="en-US" dirty="0" smtClean="0"/>
              <a:t>Add flow as additional channel?</a:t>
            </a:r>
          </a:p>
          <a:p>
            <a:pPr lvl="1"/>
            <a:r>
              <a:rPr lang="en-US" dirty="0" smtClean="0"/>
              <a:t>Can’t use </a:t>
            </a:r>
            <a:r>
              <a:rPr lang="en-US" dirty="0" err="1" smtClean="0"/>
              <a:t>pretraining</a:t>
            </a:r>
            <a:r>
              <a:rPr lang="en-US" dirty="0" smtClean="0"/>
              <a:t>!</a:t>
            </a:r>
          </a:p>
          <a:p>
            <a:r>
              <a:rPr lang="en-US" dirty="0" smtClean="0"/>
              <a:t>Idea: Use </a:t>
            </a:r>
            <a:r>
              <a:rPr lang="en-US" i="1" dirty="0" smtClean="0"/>
              <a:t>two-stream </a:t>
            </a:r>
            <a:r>
              <a:rPr lang="en-US" dirty="0" smtClean="0"/>
              <a:t>architecture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643" y="4093615"/>
            <a:ext cx="7202714" cy="2632716"/>
          </a:xfrm>
          <a:prstGeom prst="rect">
            <a:avLst/>
          </a:prstGeom>
        </p:spPr>
      </p:pic>
    </p:spTree>
    <p:extLst>
      <p:ext uri="{BB962C8B-B14F-4D97-AF65-F5344CB8AC3E}">
        <p14:creationId xmlns:p14="http://schemas.microsoft.com/office/powerpoint/2010/main" val="804224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back motion</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425381279"/>
              </p:ext>
            </p:extLst>
          </p:nvPr>
        </p:nvGraphicFramePr>
        <p:xfrm>
          <a:off x="838200" y="1530533"/>
          <a:ext cx="10515600" cy="2743200"/>
        </p:xfrm>
        <a:graphic>
          <a:graphicData uri="http://schemas.openxmlformats.org/drawingml/2006/table">
            <a:tbl>
              <a:tblPr firstRow="1" bandRow="1">
                <a:tableStyleId>{5C22544A-7EE6-4342-B048-85BDC9FD1C3A}</a:tableStyleId>
              </a:tblPr>
              <a:tblGrid>
                <a:gridCol w="5257800"/>
                <a:gridCol w="5257800"/>
              </a:tblGrid>
              <a:tr h="0">
                <a:tc>
                  <a:txBody>
                    <a:bodyPr/>
                    <a:lstStyle/>
                    <a:p>
                      <a:r>
                        <a:rPr lang="en-US" sz="2400" dirty="0" smtClean="0"/>
                        <a:t>Method</a:t>
                      </a:r>
                      <a:endParaRPr lang="en-US" sz="2400" dirty="0"/>
                    </a:p>
                  </a:txBody>
                  <a:tcPr/>
                </a:tc>
                <a:tc>
                  <a:txBody>
                    <a:bodyPr/>
                    <a:lstStyle/>
                    <a:p>
                      <a:r>
                        <a:rPr lang="en-US" sz="2400" dirty="0" smtClean="0"/>
                        <a:t>Accuracy (UCF 101)</a:t>
                      </a:r>
                      <a:endParaRPr lang="en-US" sz="2400" dirty="0"/>
                    </a:p>
                  </a:txBody>
                  <a:tcPr/>
                </a:tc>
              </a:tr>
              <a:tr h="370840">
                <a:tc>
                  <a:txBody>
                    <a:bodyPr/>
                    <a:lstStyle/>
                    <a:p>
                      <a:r>
                        <a:rPr lang="en-US" sz="2400" dirty="0" smtClean="0"/>
                        <a:t>Best</a:t>
                      </a:r>
                      <a:r>
                        <a:rPr lang="en-US" sz="2400" baseline="0" dirty="0" smtClean="0"/>
                        <a:t> dense trajectories + bag-of-words</a:t>
                      </a:r>
                      <a:endParaRPr lang="en-US" sz="2400" dirty="0"/>
                    </a:p>
                  </a:txBody>
                  <a:tcPr/>
                </a:tc>
                <a:tc>
                  <a:txBody>
                    <a:bodyPr/>
                    <a:lstStyle/>
                    <a:p>
                      <a:r>
                        <a:rPr lang="en-US" sz="2400" dirty="0" smtClean="0"/>
                        <a:t>85.9%</a:t>
                      </a:r>
                      <a:endParaRPr lang="en-US" sz="2400" dirty="0"/>
                    </a:p>
                  </a:txBody>
                  <a:tcPr/>
                </a:tc>
              </a:tr>
              <a:tr h="370840">
                <a:tc>
                  <a:txBody>
                    <a:bodyPr/>
                    <a:lstStyle/>
                    <a:p>
                      <a:r>
                        <a:rPr lang="en-US" sz="2400" dirty="0" smtClean="0"/>
                        <a:t>Temporal</a:t>
                      </a:r>
                      <a:r>
                        <a:rPr lang="en-US" sz="2400" baseline="0" dirty="0" smtClean="0"/>
                        <a:t> convolution</a:t>
                      </a:r>
                      <a:endParaRPr lang="en-US" sz="2400" dirty="0"/>
                    </a:p>
                  </a:txBody>
                  <a:tcPr/>
                </a:tc>
                <a:tc>
                  <a:txBody>
                    <a:bodyPr/>
                    <a:lstStyle/>
                    <a:p>
                      <a:r>
                        <a:rPr lang="en-US" sz="2400" dirty="0" smtClean="0"/>
                        <a:t>65.4%</a:t>
                      </a:r>
                      <a:endParaRPr lang="en-US" sz="2400" dirty="0"/>
                    </a:p>
                  </a:txBody>
                  <a:tcPr/>
                </a:tc>
              </a:tr>
              <a:tr h="431346">
                <a:tc>
                  <a:txBody>
                    <a:bodyPr/>
                    <a:lstStyle/>
                    <a:p>
                      <a:r>
                        <a:rPr lang="en-US" sz="2400" dirty="0" err="1" smtClean="0"/>
                        <a:t>Avg</a:t>
                      </a:r>
                      <a:r>
                        <a:rPr lang="en-US" sz="2400" dirty="0" smtClean="0"/>
                        <a:t>-of-frame-scores (color)</a:t>
                      </a:r>
                      <a:endParaRPr lang="en-US" sz="2400" dirty="0"/>
                    </a:p>
                  </a:txBody>
                  <a:tcPr/>
                </a:tc>
                <a:tc>
                  <a:txBody>
                    <a:bodyPr/>
                    <a:lstStyle/>
                    <a:p>
                      <a:r>
                        <a:rPr lang="en-US" sz="2400" dirty="0" smtClean="0"/>
                        <a:t>72.8%</a:t>
                      </a:r>
                      <a:endParaRPr lang="en-US" sz="2400" dirty="0"/>
                    </a:p>
                  </a:txBody>
                  <a:tcPr/>
                </a:tc>
              </a:tr>
              <a:tr h="431346">
                <a:tc>
                  <a:txBody>
                    <a:bodyPr/>
                    <a:lstStyle/>
                    <a:p>
                      <a:r>
                        <a:rPr lang="en-US" sz="2400" dirty="0" err="1" smtClean="0"/>
                        <a:t>Avg</a:t>
                      </a:r>
                      <a:r>
                        <a:rPr lang="en-US" sz="2400" dirty="0" smtClean="0"/>
                        <a:t>-of-frame-scores (flow)</a:t>
                      </a:r>
                      <a:endParaRPr lang="en-US" sz="2400" dirty="0"/>
                    </a:p>
                  </a:txBody>
                  <a:tcPr/>
                </a:tc>
                <a:tc>
                  <a:txBody>
                    <a:bodyPr/>
                    <a:lstStyle/>
                    <a:p>
                      <a:r>
                        <a:rPr lang="en-US" sz="2400" dirty="0" smtClean="0"/>
                        <a:t>81.2%</a:t>
                      </a:r>
                      <a:endParaRPr lang="en-US" sz="2400" dirty="0"/>
                    </a:p>
                  </a:txBody>
                  <a:tcPr/>
                </a:tc>
              </a:tr>
              <a:tr h="431346">
                <a:tc>
                  <a:txBody>
                    <a:bodyPr/>
                    <a:lstStyle/>
                    <a:p>
                      <a:r>
                        <a:rPr lang="en-US" sz="2400" dirty="0" err="1" smtClean="0"/>
                        <a:t>Avg</a:t>
                      </a:r>
                      <a:r>
                        <a:rPr lang="en-US" sz="2400" dirty="0" smtClean="0"/>
                        <a:t>-of-frame-scores (both)</a:t>
                      </a:r>
                      <a:endParaRPr lang="en-US" sz="2400" dirty="0"/>
                    </a:p>
                  </a:txBody>
                  <a:tcPr/>
                </a:tc>
                <a:tc>
                  <a:txBody>
                    <a:bodyPr/>
                    <a:lstStyle/>
                    <a:p>
                      <a:r>
                        <a:rPr lang="en-US" sz="2400" dirty="0" smtClean="0"/>
                        <a:t>86.2%</a:t>
                      </a:r>
                      <a:endParaRPr lang="en-US" sz="2400" dirty="0"/>
                    </a:p>
                  </a:txBody>
                  <a:tcPr/>
                </a:tc>
              </a:tr>
            </a:tbl>
          </a:graphicData>
        </a:graphic>
      </p:graphicFrame>
      <p:sp>
        <p:nvSpPr>
          <p:cNvPr id="5" name="Rectangle 4"/>
          <p:cNvSpPr/>
          <p:nvPr/>
        </p:nvSpPr>
        <p:spPr>
          <a:xfrm>
            <a:off x="0" y="6488668"/>
            <a:ext cx="12022667" cy="369332"/>
          </a:xfrm>
          <a:prstGeom prst="rect">
            <a:avLst/>
          </a:prstGeom>
        </p:spPr>
        <p:txBody>
          <a:bodyPr wrap="square">
            <a:spAutoFit/>
          </a:bodyPr>
          <a:lstStyle/>
          <a:p>
            <a:r>
              <a:rPr lang="en-US" dirty="0" smtClean="0"/>
              <a:t>Two-Stream Convolutional Networks for Action Recognition in Videos. Karen </a:t>
            </a:r>
            <a:r>
              <a:rPr lang="en-US" dirty="0" err="1" smtClean="0"/>
              <a:t>Simonyan</a:t>
            </a:r>
            <a:r>
              <a:rPr lang="en-US" dirty="0" smtClean="0"/>
              <a:t> and Andrew Zisserman. In </a:t>
            </a:r>
            <a:r>
              <a:rPr lang="en-US" i="1" dirty="0" smtClean="0"/>
              <a:t>NIPS, </a:t>
            </a:r>
            <a:r>
              <a:rPr lang="en-US" dirty="0" smtClean="0"/>
              <a:t>2014.</a:t>
            </a:r>
            <a:endParaRPr lang="en-US" dirty="0"/>
          </a:p>
        </p:txBody>
      </p:sp>
    </p:spTree>
    <p:extLst>
      <p:ext uri="{BB962C8B-B14F-4D97-AF65-F5344CB8AC3E}">
        <p14:creationId xmlns:p14="http://schemas.microsoft.com/office/powerpoint/2010/main" val="1106381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frame averaging</a:t>
            </a:r>
            <a:endParaRPr lang="en-US" dirty="0"/>
          </a:p>
        </p:txBody>
      </p:sp>
      <p:sp>
        <p:nvSpPr>
          <p:cNvPr id="3" name="Content Placeholder 2"/>
          <p:cNvSpPr>
            <a:spLocks noGrp="1"/>
          </p:cNvSpPr>
          <p:nvPr>
            <p:ph idx="1"/>
          </p:nvPr>
        </p:nvSpPr>
        <p:spPr>
          <a:xfrm>
            <a:off x="838200" y="1825624"/>
            <a:ext cx="10515600" cy="4386489"/>
          </a:xfrm>
        </p:spPr>
        <p:txBody>
          <a:bodyPr/>
          <a:lstStyle/>
          <a:p>
            <a:r>
              <a:rPr lang="en-US" dirty="0" smtClean="0"/>
              <a:t>Do better than averaging frames?</a:t>
            </a:r>
          </a:p>
          <a:p>
            <a:pPr lvl="1"/>
            <a:r>
              <a:rPr lang="en-US" dirty="0" smtClean="0"/>
              <a:t>without increasing cost!</a:t>
            </a:r>
          </a:p>
          <a:p>
            <a:r>
              <a:rPr lang="en-US" dirty="0" smtClean="0"/>
              <a:t>Idea: video is </a:t>
            </a:r>
            <a:r>
              <a:rPr lang="en-US" i="1" dirty="0" smtClean="0"/>
              <a:t>sequence </a:t>
            </a:r>
            <a:r>
              <a:rPr lang="en-US" dirty="0" smtClean="0"/>
              <a:t>of frames</a:t>
            </a:r>
          </a:p>
          <a:p>
            <a:r>
              <a:rPr lang="en-US" dirty="0" err="1" smtClean="0"/>
              <a:t>Convnet</a:t>
            </a:r>
            <a:r>
              <a:rPr lang="en-US" dirty="0" smtClean="0"/>
              <a:t> converts each frame into feature vector</a:t>
            </a:r>
          </a:p>
          <a:p>
            <a:r>
              <a:rPr lang="en-US" dirty="0" smtClean="0"/>
              <a:t>Sequence of feature vectors </a:t>
            </a:r>
            <a:r>
              <a:rPr lang="en-US" dirty="0" smtClean="0">
                <a:sym typeface="Wingdings"/>
              </a:rPr>
              <a:t> class scores?</a:t>
            </a:r>
            <a:endParaRPr lang="en-US" dirty="0"/>
          </a:p>
        </p:txBody>
      </p:sp>
    </p:spTree>
    <p:extLst>
      <p:ext uri="{BB962C8B-B14F-4D97-AF65-F5344CB8AC3E}">
        <p14:creationId xmlns:p14="http://schemas.microsoft.com/office/powerpoint/2010/main" val="1203073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3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1269</TotalTime>
  <Words>1247</Words>
  <Application>Microsoft Macintosh PowerPoint</Application>
  <PresentationFormat>Widescreen</PresentationFormat>
  <Paragraphs>239</Paragraphs>
  <Slides>56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Calibri</vt:lpstr>
      <vt:lpstr>Calibri Light</vt:lpstr>
      <vt:lpstr>Mangal</vt:lpstr>
      <vt:lpstr>Roboto</vt:lpstr>
      <vt:lpstr>Segoe UI Semilight</vt:lpstr>
      <vt:lpstr>Wingdings</vt:lpstr>
      <vt:lpstr>Arial</vt:lpstr>
      <vt:lpstr>Office Theme</vt:lpstr>
      <vt:lpstr>Video classification</vt:lpstr>
      <vt:lpstr>Video recognition with convolutional networks</vt:lpstr>
      <vt:lpstr>Extending convolutional networks to 3D</vt:lpstr>
      <vt:lpstr>Extending convolutional networks to 3D</vt:lpstr>
      <vt:lpstr>Convnets and Videos</vt:lpstr>
      <vt:lpstr>A step back: frame-based convnets</vt:lpstr>
      <vt:lpstr>Bringing back motion</vt:lpstr>
      <vt:lpstr>Bringing back motion</vt:lpstr>
      <vt:lpstr>Beyond frame averaging</vt:lpstr>
      <vt:lpstr>Detour: Sequence modeling</vt:lpstr>
      <vt:lpstr>Sequence modeling</vt:lpstr>
      <vt:lpstr>Problem: vanishing/exploding gradients</vt:lpstr>
      <vt:lpstr>“Long Short-term Memory”</vt:lpstr>
      <vt:lpstr>(Not) LSTM - 1</vt:lpstr>
      <vt:lpstr>(Not) LSTM - 2</vt:lpstr>
      <vt:lpstr>(Not) LSTM - 3</vt:lpstr>
      <vt:lpstr>(Not) LSTM - 3</vt:lpstr>
      <vt:lpstr>Using LSTMs for frame accumulation</vt:lpstr>
      <vt:lpstr>Revisiting video classification architectures</vt:lpstr>
      <vt:lpstr>Revisiting video classification architectures</vt:lpstr>
      <vt:lpstr>Pre-training 3D convolutional networks</vt:lpstr>
      <vt:lpstr>Pre-training 3D convolutional networks</vt:lpstr>
      <vt:lpstr>Revisiting video classification architectures</vt:lpstr>
      <vt:lpstr>Towards better video datasets</vt:lpstr>
      <vt:lpstr>Other video problems</vt:lpstr>
      <vt:lpstr>Vision and Language</vt:lpstr>
      <vt:lpstr>Image captioning - The task</vt:lpstr>
      <vt:lpstr>Image captioning - why?</vt:lpstr>
      <vt:lpstr>Image captioning - evaluation</vt:lpstr>
      <vt:lpstr>Image captioning</vt:lpstr>
      <vt:lpstr>Generating sequences with LSTMs</vt:lpstr>
      <vt:lpstr>Generating sequences with LSTMs</vt:lpstr>
      <vt:lpstr>Generating sequences with LSTMs</vt:lpstr>
      <vt:lpstr>Image captioning with attention</vt:lpstr>
      <vt:lpstr>Image captioning with attention</vt:lpstr>
      <vt:lpstr>LSTMs with attention</vt:lpstr>
      <vt:lpstr>LSTMs with attention</vt:lpstr>
      <vt:lpstr>PowerPoint Presentation</vt:lpstr>
      <vt:lpstr>Evaluation Metrics</vt:lpstr>
      <vt:lpstr>Evaluation Metrics</vt:lpstr>
      <vt:lpstr>PowerPoint Presentation</vt:lpstr>
      <vt:lpstr>PowerPoint Presentation</vt:lpstr>
      <vt:lpstr>PowerPoint Presentation</vt:lpstr>
      <vt:lpstr>The post-captioning world</vt:lpstr>
      <vt:lpstr>A crazy zebra climbing a giraffe to get a better view.</vt:lpstr>
      <vt:lpstr>PowerPoint Presentation</vt:lpstr>
      <vt:lpstr>PowerPoint Presentation</vt:lpstr>
      <vt:lpstr>Reasoning</vt:lpstr>
      <vt:lpstr>Recognition  Reasoning</vt:lpstr>
      <vt:lpstr>Visual Question Answering</vt:lpstr>
      <vt:lpstr>Visual Question Answering</vt:lpstr>
      <vt:lpstr>Methods for VQA</vt:lpstr>
      <vt:lpstr>Methods for VQA</vt:lpstr>
      <vt:lpstr>The Unreasonable Effectiveness of Baselines</vt:lpstr>
      <vt:lpstr>The problem with VQA</vt:lpstr>
      <vt:lpstr>Clever Hans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classification</dc:title>
  <dc:creator>Bharath Hariharan</dc:creator>
  <cp:lastModifiedBy>Bharath Hariharan</cp:lastModifiedBy>
  <cp:revision>27</cp:revision>
  <dcterms:created xsi:type="dcterms:W3CDTF">2017-11-01T20:01:44Z</dcterms:created>
  <dcterms:modified xsi:type="dcterms:W3CDTF">2017-11-02T17:11:07Z</dcterms:modified>
</cp:coreProperties>
</file>