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5" r:id="rId13"/>
    <p:sldId id="269" r:id="rId14"/>
    <p:sldId id="270" r:id="rId15"/>
    <p:sldId id="277" r:id="rId16"/>
    <p:sldId id="271" r:id="rId17"/>
    <p:sldId id="279" r:id="rId18"/>
    <p:sldId id="278" r:id="rId19"/>
    <p:sldId id="268" r:id="rId20"/>
    <p:sldId id="272" r:id="rId21"/>
    <p:sldId id="273" r:id="rId22"/>
    <p:sldId id="274" r:id="rId23"/>
    <p:sldId id="275" r:id="rId24"/>
    <p:sldId id="280" r:id="rId25"/>
    <p:sldId id="276" r:id="rId26"/>
    <p:sldId id="281" r:id="rId27"/>
    <p:sldId id="282" r:id="rId28"/>
    <p:sldId id="283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431"/>
    <p:restoredTop sz="94646"/>
  </p:normalViewPr>
  <p:slideViewPr>
    <p:cSldViewPr snapToGrid="0" snapToObjects="1">
      <p:cViewPr>
        <p:scale>
          <a:sx n="87" d="100"/>
          <a:sy n="87" d="100"/>
        </p:scale>
        <p:origin x="-232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F1CDE0-E783-A145-B930-C3287FBAB399}" type="datetimeFigureOut">
              <a:rPr lang="en-US" smtClean="0"/>
              <a:t>11/1/17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8CD1E-7C92-4549-99CE-A8EDC84803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216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0F2C-85D0-3F43-894F-75BA23E737FF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6AA1-1ED9-C946-9309-DC7F91CD5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2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0F2C-85D0-3F43-894F-75BA23E737FF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6AA1-1ED9-C946-9309-DC7F91CD5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442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0F2C-85D0-3F43-894F-75BA23E737FF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6AA1-1ED9-C946-9309-DC7F91CD5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008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0F2C-85D0-3F43-894F-75BA23E737FF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6AA1-1ED9-C946-9309-DC7F91CD5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428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0F2C-85D0-3F43-894F-75BA23E737FF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6AA1-1ED9-C946-9309-DC7F91CD5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8606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0F2C-85D0-3F43-894F-75BA23E737FF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6AA1-1ED9-C946-9309-DC7F91CD5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70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0F2C-85D0-3F43-894F-75BA23E737FF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6AA1-1ED9-C946-9309-DC7F91CD5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457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0F2C-85D0-3F43-894F-75BA23E737FF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6AA1-1ED9-C946-9309-DC7F91CD5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2096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0F2C-85D0-3F43-894F-75BA23E737FF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6AA1-1ED9-C946-9309-DC7F91CD5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70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0F2C-85D0-3F43-894F-75BA23E737FF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6AA1-1ED9-C946-9309-DC7F91CD5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324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F0F2C-85D0-3F43-894F-75BA23E737FF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686AA1-1ED9-C946-9309-DC7F91CD5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843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F0F2C-85D0-3F43-894F-75BA23E737FF}" type="datetimeFigureOut">
              <a:rPr lang="en-US" smtClean="0"/>
              <a:t>10/30/17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86AA1-1ED9-C946-9309-DC7F91CD58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459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Relationship Id="rId3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1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Relationship Id="rId3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Recognition on videos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686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Classical Video Classification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4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Classical Image Classification - Bag of words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980" y="1802612"/>
            <a:ext cx="3692133" cy="2881312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3045313" y="1921146"/>
            <a:ext cx="1286934" cy="1322122"/>
            <a:chOff x="6519332" y="2692400"/>
            <a:chExt cx="1794933" cy="1794934"/>
          </a:xfrm>
        </p:grpSpPr>
        <p:grpSp>
          <p:nvGrpSpPr>
            <p:cNvPr id="36" name="Group 35"/>
            <p:cNvGrpSpPr/>
            <p:nvPr/>
          </p:nvGrpSpPr>
          <p:grpSpPr>
            <a:xfrm>
              <a:off x="6519333" y="2692400"/>
              <a:ext cx="897467" cy="897467"/>
              <a:chOff x="6519333" y="2692400"/>
              <a:chExt cx="897467" cy="897467"/>
            </a:xfrm>
          </p:grpSpPr>
          <p:sp>
            <p:nvSpPr>
              <p:cNvPr id="9" name="Rectangle 8"/>
              <p:cNvSpPr/>
              <p:nvPr/>
            </p:nvSpPr>
            <p:spPr>
              <a:xfrm>
                <a:off x="6519333" y="2692400"/>
                <a:ext cx="897467" cy="897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1" name="Straight Arrow Connector 10"/>
              <p:cNvCxnSpPr/>
              <p:nvPr/>
            </p:nvCxnSpPr>
            <p:spPr>
              <a:xfrm flipV="1">
                <a:off x="6959600" y="2827867"/>
                <a:ext cx="220133" cy="25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/>
              <p:cNvCxnSpPr/>
              <p:nvPr/>
            </p:nvCxnSpPr>
            <p:spPr>
              <a:xfrm>
                <a:off x="6959600" y="3081867"/>
                <a:ext cx="22013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6959600" y="3081867"/>
                <a:ext cx="372533" cy="152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6959600" y="3081866"/>
                <a:ext cx="372533" cy="3894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>
                <a:off x="6959600" y="3081865"/>
                <a:ext cx="0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flipH="1">
                <a:off x="6739468" y="3081865"/>
                <a:ext cx="220131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 flipV="1">
                <a:off x="6620933" y="3048000"/>
                <a:ext cx="338666" cy="338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H="1" flipV="1">
                <a:off x="6807200" y="2929467"/>
                <a:ext cx="152399" cy="1523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endCxn id="9" idx="0"/>
              </p:cNvCxnSpPr>
              <p:nvPr/>
            </p:nvCxnSpPr>
            <p:spPr>
              <a:xfrm flipV="1">
                <a:off x="6959599" y="2692400"/>
                <a:ext cx="8468" cy="3894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oup 36"/>
            <p:cNvGrpSpPr/>
            <p:nvPr/>
          </p:nvGrpSpPr>
          <p:grpSpPr>
            <a:xfrm>
              <a:off x="7416798" y="2692403"/>
              <a:ext cx="897467" cy="897467"/>
              <a:chOff x="6519333" y="2692400"/>
              <a:chExt cx="897467" cy="897467"/>
            </a:xfrm>
          </p:grpSpPr>
          <p:sp>
            <p:nvSpPr>
              <p:cNvPr id="38" name="Rectangle 37"/>
              <p:cNvSpPr/>
              <p:nvPr/>
            </p:nvSpPr>
            <p:spPr>
              <a:xfrm>
                <a:off x="6519333" y="2692400"/>
                <a:ext cx="897467" cy="897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V="1">
                <a:off x="6959600" y="2827861"/>
                <a:ext cx="338665" cy="2540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>
                <a:off x="6959600" y="3081867"/>
                <a:ext cx="22013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/>
              <p:nvPr/>
            </p:nvCxnSpPr>
            <p:spPr>
              <a:xfrm>
                <a:off x="6959600" y="3081867"/>
                <a:ext cx="372533" cy="152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/>
              <p:cNvCxnSpPr/>
              <p:nvPr/>
            </p:nvCxnSpPr>
            <p:spPr>
              <a:xfrm>
                <a:off x="6959600" y="3081866"/>
                <a:ext cx="220132" cy="237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6959600" y="3081865"/>
                <a:ext cx="0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 flipH="1">
                <a:off x="6604000" y="3081865"/>
                <a:ext cx="355600" cy="3555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 flipH="1" flipV="1">
                <a:off x="6705602" y="2997201"/>
                <a:ext cx="253997" cy="846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 flipH="1" flipV="1">
                <a:off x="6807200" y="2929467"/>
                <a:ext cx="152399" cy="1523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V="1">
                <a:off x="6959599" y="2827864"/>
                <a:ext cx="8467" cy="25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oup 52"/>
            <p:cNvGrpSpPr/>
            <p:nvPr/>
          </p:nvGrpSpPr>
          <p:grpSpPr>
            <a:xfrm>
              <a:off x="6519332" y="3589867"/>
              <a:ext cx="897467" cy="897467"/>
              <a:chOff x="6519333" y="2692400"/>
              <a:chExt cx="897467" cy="897467"/>
            </a:xfrm>
          </p:grpSpPr>
          <p:sp>
            <p:nvSpPr>
              <p:cNvPr id="54" name="Rectangle 53"/>
              <p:cNvSpPr/>
              <p:nvPr/>
            </p:nvSpPr>
            <p:spPr>
              <a:xfrm>
                <a:off x="6519333" y="2692400"/>
                <a:ext cx="897467" cy="897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5" name="Straight Arrow Connector 54"/>
              <p:cNvCxnSpPr/>
              <p:nvPr/>
            </p:nvCxnSpPr>
            <p:spPr>
              <a:xfrm flipV="1">
                <a:off x="6959600" y="2954862"/>
                <a:ext cx="203201" cy="1270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6959600" y="3081867"/>
                <a:ext cx="22013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>
                <a:off x="6959600" y="3081867"/>
                <a:ext cx="372533" cy="152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>
                <a:off x="6959600" y="3081866"/>
                <a:ext cx="220132" cy="237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>
                <a:off x="6959600" y="3081865"/>
                <a:ext cx="0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/>
              <p:nvPr/>
            </p:nvCxnSpPr>
            <p:spPr>
              <a:xfrm flipH="1">
                <a:off x="6561666" y="3081865"/>
                <a:ext cx="397934" cy="3048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/>
              <p:cNvCxnSpPr/>
              <p:nvPr/>
            </p:nvCxnSpPr>
            <p:spPr>
              <a:xfrm flipH="1" flipV="1">
                <a:off x="6705602" y="2997201"/>
                <a:ext cx="253997" cy="846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2" name="Straight Arrow Connector 61"/>
              <p:cNvCxnSpPr/>
              <p:nvPr/>
            </p:nvCxnSpPr>
            <p:spPr>
              <a:xfrm flipH="1" flipV="1">
                <a:off x="6608236" y="2743200"/>
                <a:ext cx="351364" cy="3386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/>
              <p:cNvCxnSpPr/>
              <p:nvPr/>
            </p:nvCxnSpPr>
            <p:spPr>
              <a:xfrm flipV="1">
                <a:off x="6959599" y="2827864"/>
                <a:ext cx="8467" cy="25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7" name="Group 66"/>
            <p:cNvGrpSpPr/>
            <p:nvPr/>
          </p:nvGrpSpPr>
          <p:grpSpPr>
            <a:xfrm>
              <a:off x="7391399" y="3589866"/>
              <a:ext cx="922866" cy="897467"/>
              <a:chOff x="6493934" y="2692400"/>
              <a:chExt cx="922866" cy="897467"/>
            </a:xfrm>
          </p:grpSpPr>
          <p:sp>
            <p:nvSpPr>
              <p:cNvPr id="68" name="Rectangle 67"/>
              <p:cNvSpPr/>
              <p:nvPr/>
            </p:nvSpPr>
            <p:spPr>
              <a:xfrm>
                <a:off x="6519333" y="2692400"/>
                <a:ext cx="897467" cy="897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9" name="Straight Arrow Connector 68"/>
              <p:cNvCxnSpPr/>
              <p:nvPr/>
            </p:nvCxnSpPr>
            <p:spPr>
              <a:xfrm flipV="1">
                <a:off x="6959600" y="2827867"/>
                <a:ext cx="220133" cy="25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/>
              <p:cNvCxnSpPr/>
              <p:nvPr/>
            </p:nvCxnSpPr>
            <p:spPr>
              <a:xfrm>
                <a:off x="6959600" y="3081867"/>
                <a:ext cx="22013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/>
              <p:nvPr/>
            </p:nvCxnSpPr>
            <p:spPr>
              <a:xfrm>
                <a:off x="6959600" y="3081867"/>
                <a:ext cx="372533" cy="152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/>
              <p:nvPr/>
            </p:nvCxnSpPr>
            <p:spPr>
              <a:xfrm>
                <a:off x="6959600" y="3081866"/>
                <a:ext cx="372533" cy="3894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/>
              <p:nvPr/>
            </p:nvCxnSpPr>
            <p:spPr>
              <a:xfrm>
                <a:off x="6959600" y="3081865"/>
                <a:ext cx="0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Arrow Connector 73"/>
              <p:cNvCxnSpPr/>
              <p:nvPr/>
            </p:nvCxnSpPr>
            <p:spPr>
              <a:xfrm flipH="1">
                <a:off x="6739468" y="3081865"/>
                <a:ext cx="220131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5" name="Straight Arrow Connector 74"/>
              <p:cNvCxnSpPr/>
              <p:nvPr/>
            </p:nvCxnSpPr>
            <p:spPr>
              <a:xfrm flipH="1" flipV="1">
                <a:off x="6493934" y="2988734"/>
                <a:ext cx="465665" cy="9313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6" name="Straight Arrow Connector 75"/>
              <p:cNvCxnSpPr/>
              <p:nvPr/>
            </p:nvCxnSpPr>
            <p:spPr>
              <a:xfrm flipH="1" flipV="1">
                <a:off x="6807200" y="2929467"/>
                <a:ext cx="152399" cy="1523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7" name="Straight Arrow Connector 76"/>
              <p:cNvCxnSpPr>
                <a:endCxn id="74" idx="0"/>
              </p:cNvCxnSpPr>
              <p:nvPr/>
            </p:nvCxnSpPr>
            <p:spPr>
              <a:xfrm flipV="1">
                <a:off x="6959599" y="2692400"/>
                <a:ext cx="8468" cy="3894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00" name="Group 99"/>
          <p:cNvGrpSpPr/>
          <p:nvPr/>
        </p:nvGrpSpPr>
        <p:grpSpPr>
          <a:xfrm>
            <a:off x="8043333" y="2949446"/>
            <a:ext cx="3923411" cy="1131487"/>
            <a:chOff x="8043333" y="2949446"/>
            <a:chExt cx="3923411" cy="1131487"/>
          </a:xfrm>
        </p:grpSpPr>
        <p:cxnSp>
          <p:nvCxnSpPr>
            <p:cNvPr id="82" name="Straight Connector 81"/>
            <p:cNvCxnSpPr/>
            <p:nvPr/>
          </p:nvCxnSpPr>
          <p:spPr>
            <a:xfrm>
              <a:off x="8043333" y="4030133"/>
              <a:ext cx="3911600" cy="50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Rectangle 82"/>
            <p:cNvSpPr/>
            <p:nvPr/>
          </p:nvSpPr>
          <p:spPr>
            <a:xfrm>
              <a:off x="8280400" y="3505200"/>
              <a:ext cx="152400" cy="5249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8432800" y="3776131"/>
              <a:ext cx="152400" cy="2468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8974666" y="3606804"/>
              <a:ext cx="152400" cy="429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>
              <a:off x="9364132" y="3213612"/>
              <a:ext cx="152400" cy="82296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>
              <a:off x="9533465" y="3772406"/>
              <a:ext cx="152400" cy="2743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9685865" y="2949446"/>
              <a:ext cx="152400" cy="10972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10092264" y="3505199"/>
              <a:ext cx="152400" cy="5503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10371664" y="3772406"/>
              <a:ext cx="152400" cy="28312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10540998" y="3093593"/>
              <a:ext cx="152400" cy="9629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10989732" y="3868615"/>
              <a:ext cx="152400" cy="1879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11353800" y="3213612"/>
              <a:ext cx="152400" cy="8551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11523134" y="3213611"/>
              <a:ext cx="152400" cy="8551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Rectangle 94"/>
            <p:cNvSpPr/>
            <p:nvPr/>
          </p:nvSpPr>
          <p:spPr>
            <a:xfrm>
              <a:off x="11814344" y="3461657"/>
              <a:ext cx="152400" cy="60706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6" name="Right Arrow 95"/>
          <p:cNvSpPr/>
          <p:nvPr/>
        </p:nvSpPr>
        <p:spPr>
          <a:xfrm>
            <a:off x="5809129" y="3772406"/>
            <a:ext cx="1846730" cy="308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Can 96"/>
          <p:cNvSpPr/>
          <p:nvPr/>
        </p:nvSpPr>
        <p:spPr>
          <a:xfrm>
            <a:off x="9440830" y="5503451"/>
            <a:ext cx="931333" cy="127298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Up Arrow 97"/>
          <p:cNvSpPr/>
          <p:nvPr/>
        </p:nvSpPr>
        <p:spPr>
          <a:xfrm>
            <a:off x="9779496" y="4338238"/>
            <a:ext cx="253999" cy="9191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7246123" y="5827059"/>
            <a:ext cx="211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Dictionary</a:t>
            </a:r>
            <a:endParaRPr lang="en-US" sz="3200" dirty="0"/>
          </a:p>
        </p:txBody>
      </p:sp>
      <p:sp>
        <p:nvSpPr>
          <p:cNvPr id="101" name="TextBox 100"/>
          <p:cNvSpPr txBox="1"/>
          <p:nvPr/>
        </p:nvSpPr>
        <p:spPr>
          <a:xfrm>
            <a:off x="1689980" y="4683924"/>
            <a:ext cx="369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SIFT or HOG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58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as a 3D image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3185188" y="1557867"/>
            <a:ext cx="4638011" cy="3826934"/>
            <a:chOff x="3185188" y="1557867"/>
            <a:chExt cx="4638011" cy="3826934"/>
          </a:xfrm>
        </p:grpSpPr>
        <p:sp>
          <p:nvSpPr>
            <p:cNvPr id="5" name="Cube 4"/>
            <p:cNvSpPr/>
            <p:nvPr/>
          </p:nvSpPr>
          <p:spPr>
            <a:xfrm>
              <a:off x="3185188" y="1557867"/>
              <a:ext cx="4638011" cy="3826934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189" y="2503489"/>
              <a:ext cx="3692133" cy="2881312"/>
            </a:xfrm>
            <a:prstGeom prst="rect">
              <a:avLst/>
            </a:prstGeom>
          </p:spPr>
        </p:pic>
      </p:grpSp>
      <p:cxnSp>
        <p:nvCxnSpPr>
          <p:cNvPr id="10" name="Straight Arrow Connector 9"/>
          <p:cNvCxnSpPr/>
          <p:nvPr/>
        </p:nvCxnSpPr>
        <p:spPr>
          <a:xfrm>
            <a:off x="3064933" y="2503489"/>
            <a:ext cx="0" cy="288131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777066" y="3759479"/>
            <a:ext cx="57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185188" y="5520267"/>
            <a:ext cx="367281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28460" y="5468146"/>
            <a:ext cx="57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</a:t>
            </a:r>
            <a:endParaRPr lang="en-US" dirty="0"/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3082725" y="1524000"/>
            <a:ext cx="930475" cy="896144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260095" y="1632640"/>
            <a:ext cx="575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867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 of spatiotemporal words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3185188" y="1557867"/>
            <a:ext cx="4638011" cy="3826934"/>
            <a:chOff x="3185188" y="1557867"/>
            <a:chExt cx="4638011" cy="3826934"/>
          </a:xfrm>
        </p:grpSpPr>
        <p:sp>
          <p:nvSpPr>
            <p:cNvPr id="5" name="Cube 4"/>
            <p:cNvSpPr/>
            <p:nvPr/>
          </p:nvSpPr>
          <p:spPr>
            <a:xfrm>
              <a:off x="3185188" y="1557867"/>
              <a:ext cx="4638011" cy="3826934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189" y="2503489"/>
              <a:ext cx="3692133" cy="288131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0940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-0.25729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 of spatiotemporal words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1692" y="1557867"/>
            <a:ext cx="4638011" cy="3826934"/>
            <a:chOff x="3185188" y="1557867"/>
            <a:chExt cx="4638011" cy="3826934"/>
          </a:xfrm>
        </p:grpSpPr>
        <p:sp>
          <p:nvSpPr>
            <p:cNvPr id="5" name="Cube 4"/>
            <p:cNvSpPr/>
            <p:nvPr/>
          </p:nvSpPr>
          <p:spPr>
            <a:xfrm>
              <a:off x="3185188" y="1557867"/>
              <a:ext cx="4638011" cy="3826934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189" y="2503489"/>
              <a:ext cx="3692133" cy="2881312"/>
            </a:xfrm>
            <a:prstGeom prst="rect">
              <a:avLst/>
            </a:prstGeom>
          </p:spPr>
        </p:pic>
      </p:grpSp>
      <p:sp>
        <p:nvSpPr>
          <p:cNvPr id="51" name="Cube 50"/>
          <p:cNvSpPr/>
          <p:nvPr/>
        </p:nvSpPr>
        <p:spPr>
          <a:xfrm>
            <a:off x="2447245" y="2097741"/>
            <a:ext cx="1658590" cy="1727869"/>
          </a:xfrm>
          <a:prstGeom prst="cub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2416893" y="2503489"/>
            <a:ext cx="1286934" cy="1322122"/>
            <a:chOff x="6519332" y="2692400"/>
            <a:chExt cx="1794933" cy="1794934"/>
          </a:xfrm>
        </p:grpSpPr>
        <p:grpSp>
          <p:nvGrpSpPr>
            <p:cNvPr id="7" name="Group 6"/>
            <p:cNvGrpSpPr/>
            <p:nvPr/>
          </p:nvGrpSpPr>
          <p:grpSpPr>
            <a:xfrm>
              <a:off x="6519333" y="2692400"/>
              <a:ext cx="897467" cy="897467"/>
              <a:chOff x="6519333" y="2692400"/>
              <a:chExt cx="897467" cy="897467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6519333" y="2692400"/>
                <a:ext cx="897467" cy="897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V="1">
                <a:off x="6959600" y="2827867"/>
                <a:ext cx="220133" cy="25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6959600" y="3081867"/>
                <a:ext cx="22013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6959600" y="3081867"/>
                <a:ext cx="372533" cy="152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6959600" y="3081866"/>
                <a:ext cx="372533" cy="3894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6959600" y="3081865"/>
                <a:ext cx="0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H="1">
                <a:off x="6739468" y="3081865"/>
                <a:ext cx="220131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H="1" flipV="1">
                <a:off x="6620933" y="3048000"/>
                <a:ext cx="338666" cy="338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 flipV="1">
                <a:off x="6807200" y="2929467"/>
                <a:ext cx="152399" cy="1523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>
                <a:endCxn id="13" idx="0"/>
              </p:cNvCxnSpPr>
              <p:nvPr/>
            </p:nvCxnSpPr>
            <p:spPr>
              <a:xfrm flipV="1">
                <a:off x="6959599" y="2692400"/>
                <a:ext cx="8468" cy="3894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" name="Group 7"/>
            <p:cNvGrpSpPr/>
            <p:nvPr/>
          </p:nvGrpSpPr>
          <p:grpSpPr>
            <a:xfrm>
              <a:off x="7416798" y="2692403"/>
              <a:ext cx="897467" cy="897467"/>
              <a:chOff x="6519333" y="2692400"/>
              <a:chExt cx="897467" cy="897467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6519333" y="2692400"/>
                <a:ext cx="897467" cy="897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V="1">
                <a:off x="6959600" y="2827861"/>
                <a:ext cx="338665" cy="2540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6959600" y="3081867"/>
                <a:ext cx="22013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6959600" y="3081867"/>
                <a:ext cx="372533" cy="152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6959600" y="3081866"/>
                <a:ext cx="220132" cy="237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6959600" y="3081865"/>
                <a:ext cx="0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6604000" y="3081865"/>
                <a:ext cx="355600" cy="3555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6705602" y="2997201"/>
                <a:ext cx="253997" cy="846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 flipV="1">
                <a:off x="6807200" y="2929467"/>
                <a:ext cx="152399" cy="1523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6959599" y="2827864"/>
                <a:ext cx="8467" cy="25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6519332" y="3589867"/>
              <a:ext cx="897467" cy="897467"/>
              <a:chOff x="6519333" y="2692400"/>
              <a:chExt cx="897467" cy="897467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519333" y="2692400"/>
                <a:ext cx="897467" cy="897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V="1">
                <a:off x="6959600" y="2954862"/>
                <a:ext cx="203201" cy="1270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6959600" y="3081867"/>
                <a:ext cx="22013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6959600" y="3081867"/>
                <a:ext cx="372533" cy="152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6959600" y="3081866"/>
                <a:ext cx="220132" cy="237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6959600" y="3081865"/>
                <a:ext cx="0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>
                <a:off x="6561666" y="3081865"/>
                <a:ext cx="397934" cy="3048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6705602" y="2997201"/>
                <a:ext cx="253997" cy="846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H="1" flipV="1">
                <a:off x="6608236" y="2743200"/>
                <a:ext cx="351364" cy="3386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6959599" y="2827864"/>
                <a:ext cx="8467" cy="25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9"/>
            <p:cNvGrpSpPr/>
            <p:nvPr/>
          </p:nvGrpSpPr>
          <p:grpSpPr>
            <a:xfrm>
              <a:off x="7391399" y="3589866"/>
              <a:ext cx="922866" cy="897467"/>
              <a:chOff x="6493934" y="2692400"/>
              <a:chExt cx="922866" cy="897467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6519333" y="2692400"/>
                <a:ext cx="897467" cy="897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flipV="1">
                <a:off x="6959600" y="2827867"/>
                <a:ext cx="220133" cy="25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6959600" y="3081867"/>
                <a:ext cx="22013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>
                <a:off x="6959600" y="3081867"/>
                <a:ext cx="372533" cy="152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/>
              <p:nvPr/>
            </p:nvCxnSpPr>
            <p:spPr>
              <a:xfrm>
                <a:off x="6959600" y="3081866"/>
                <a:ext cx="372533" cy="3894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/>
              <p:cNvCxnSpPr/>
              <p:nvPr/>
            </p:nvCxnSpPr>
            <p:spPr>
              <a:xfrm>
                <a:off x="6959600" y="3081865"/>
                <a:ext cx="0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739468" y="3081865"/>
                <a:ext cx="220131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Arrow Connector 17"/>
              <p:cNvCxnSpPr/>
              <p:nvPr/>
            </p:nvCxnSpPr>
            <p:spPr>
              <a:xfrm flipH="1" flipV="1">
                <a:off x="6493934" y="2988734"/>
                <a:ext cx="465665" cy="9313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H="1" flipV="1">
                <a:off x="6807200" y="2929467"/>
                <a:ext cx="152399" cy="1523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959599" y="2692400"/>
                <a:ext cx="8468" cy="3894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2" name="Group 51"/>
          <p:cNvGrpSpPr/>
          <p:nvPr/>
        </p:nvGrpSpPr>
        <p:grpSpPr>
          <a:xfrm>
            <a:off x="8043333" y="2949446"/>
            <a:ext cx="3923411" cy="1131487"/>
            <a:chOff x="8043333" y="2949446"/>
            <a:chExt cx="3923411" cy="1131487"/>
          </a:xfrm>
        </p:grpSpPr>
        <p:cxnSp>
          <p:nvCxnSpPr>
            <p:cNvPr id="53" name="Straight Connector 52"/>
            <p:cNvCxnSpPr/>
            <p:nvPr/>
          </p:nvCxnSpPr>
          <p:spPr>
            <a:xfrm>
              <a:off x="8043333" y="4030133"/>
              <a:ext cx="3911600" cy="50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8280400" y="3505200"/>
              <a:ext cx="152400" cy="5249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432800" y="3776131"/>
              <a:ext cx="152400" cy="24688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974666" y="3606804"/>
              <a:ext cx="152400" cy="4297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9364132" y="3213612"/>
              <a:ext cx="152400" cy="82296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9533465" y="3772406"/>
              <a:ext cx="152400" cy="27432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9685865" y="2949446"/>
              <a:ext cx="152400" cy="1097280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10092264" y="3505199"/>
              <a:ext cx="152400" cy="550333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10371664" y="3772406"/>
              <a:ext cx="152400" cy="28312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10540998" y="3093593"/>
              <a:ext cx="152400" cy="962968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10989732" y="3868615"/>
              <a:ext cx="152400" cy="187946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11353800" y="3213612"/>
              <a:ext cx="152400" cy="8551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1523134" y="3213611"/>
              <a:ext cx="152400" cy="855115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1814344" y="3461657"/>
              <a:ext cx="152400" cy="607069"/>
            </a:xfrm>
            <a:prstGeom prst="rect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ight Arrow 66"/>
          <p:cNvSpPr/>
          <p:nvPr/>
        </p:nvSpPr>
        <p:spPr>
          <a:xfrm>
            <a:off x="5809129" y="3772406"/>
            <a:ext cx="1846730" cy="3085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Can 67"/>
          <p:cNvSpPr/>
          <p:nvPr/>
        </p:nvSpPr>
        <p:spPr>
          <a:xfrm>
            <a:off x="9440830" y="5503451"/>
            <a:ext cx="931333" cy="1272988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Up Arrow 68"/>
          <p:cNvSpPr/>
          <p:nvPr/>
        </p:nvSpPr>
        <p:spPr>
          <a:xfrm>
            <a:off x="9779496" y="4338238"/>
            <a:ext cx="253999" cy="91916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TextBox 69"/>
          <p:cNvSpPr txBox="1"/>
          <p:nvPr/>
        </p:nvSpPr>
        <p:spPr>
          <a:xfrm>
            <a:off x="7246123" y="5827059"/>
            <a:ext cx="2118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 smtClean="0"/>
              <a:t>Dictionary</a:t>
            </a:r>
            <a:endParaRPr lang="en-US" sz="3200" dirty="0"/>
          </a:p>
        </p:txBody>
      </p:sp>
      <p:sp>
        <p:nvSpPr>
          <p:cNvPr id="71" name="TextBox 70"/>
          <p:cNvSpPr txBox="1"/>
          <p:nvPr/>
        </p:nvSpPr>
        <p:spPr>
          <a:xfrm>
            <a:off x="50042" y="5354339"/>
            <a:ext cx="369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3D HOG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578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 of spatiotemporal words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098028"/>
              </p:ext>
            </p:extLst>
          </p:nvPr>
        </p:nvGraphicFramePr>
        <p:xfrm>
          <a:off x="838200" y="1825625"/>
          <a:ext cx="10515600" cy="161075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257800"/>
                <a:gridCol w="5257800"/>
              </a:tblGrid>
              <a:tr h="80537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Method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mean AP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805375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BOW</a:t>
                      </a:r>
                      <a:r>
                        <a:rPr lang="en-US" sz="2400" baseline="0" dirty="0" smtClean="0"/>
                        <a:t> with HOG 3D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25.2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42909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491316"/>
          </a:xfrm>
        </p:spPr>
        <p:txBody>
          <a:bodyPr/>
          <a:lstStyle/>
          <a:p>
            <a:r>
              <a:rPr lang="en-US" i="1" dirty="0" smtClean="0"/>
              <a:t>How </a:t>
            </a:r>
            <a:r>
              <a:rPr lang="en-US" dirty="0" smtClean="0"/>
              <a:t>things move as important as appearance</a:t>
            </a:r>
          </a:p>
          <a:p>
            <a:r>
              <a:rPr lang="en-US" i="1" dirty="0" smtClean="0"/>
              <a:t>Idea: </a:t>
            </a:r>
            <a:r>
              <a:rPr lang="en-US" dirty="0" smtClean="0"/>
              <a:t>compute histogram of orientations for </a:t>
            </a:r>
            <a:r>
              <a:rPr lang="en-US" dirty="0" smtClean="0">
                <a:solidFill>
                  <a:srgbClr val="FF0000"/>
                </a:solidFill>
              </a:rPr>
              <a:t>flow</a:t>
            </a:r>
            <a:r>
              <a:rPr lang="en-US" dirty="0" smtClean="0"/>
              <a:t> instead of image gradients.</a:t>
            </a:r>
            <a:endParaRPr lang="en-US" dirty="0"/>
          </a:p>
        </p:txBody>
      </p:sp>
      <p:sp>
        <p:nvSpPr>
          <p:cNvPr id="5" name="Cube 4"/>
          <p:cNvSpPr/>
          <p:nvPr/>
        </p:nvSpPr>
        <p:spPr>
          <a:xfrm>
            <a:off x="838200" y="3316941"/>
            <a:ext cx="3663838" cy="305649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5002306" y="4536141"/>
            <a:ext cx="1631576" cy="502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ube 8"/>
          <p:cNvSpPr/>
          <p:nvPr/>
        </p:nvSpPr>
        <p:spPr>
          <a:xfrm>
            <a:off x="7283824" y="3211579"/>
            <a:ext cx="3663838" cy="3056498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4066615"/>
            <a:ext cx="2926977" cy="23068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3825" y="3989125"/>
            <a:ext cx="2926976" cy="2278952"/>
          </a:xfrm>
          <a:prstGeom prst="rect">
            <a:avLst/>
          </a:prstGeom>
        </p:spPr>
      </p:pic>
      <p:sp>
        <p:nvSpPr>
          <p:cNvPr id="15" name="Cube 14"/>
          <p:cNvSpPr/>
          <p:nvPr/>
        </p:nvSpPr>
        <p:spPr>
          <a:xfrm>
            <a:off x="8955615" y="3550020"/>
            <a:ext cx="1658590" cy="1727869"/>
          </a:xfrm>
          <a:prstGeom prst="cub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8925263" y="3955768"/>
            <a:ext cx="1286934" cy="1322122"/>
            <a:chOff x="6519332" y="2692400"/>
            <a:chExt cx="1794933" cy="1794934"/>
          </a:xfrm>
        </p:grpSpPr>
        <p:grpSp>
          <p:nvGrpSpPr>
            <p:cNvPr id="17" name="Group 16"/>
            <p:cNvGrpSpPr/>
            <p:nvPr/>
          </p:nvGrpSpPr>
          <p:grpSpPr>
            <a:xfrm>
              <a:off x="6519333" y="2692400"/>
              <a:ext cx="897467" cy="897467"/>
              <a:chOff x="6519333" y="2692400"/>
              <a:chExt cx="897467" cy="897467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6519333" y="2692400"/>
                <a:ext cx="897467" cy="897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52" name="Straight Arrow Connector 51"/>
              <p:cNvCxnSpPr/>
              <p:nvPr/>
            </p:nvCxnSpPr>
            <p:spPr>
              <a:xfrm flipV="1">
                <a:off x="6959600" y="2827867"/>
                <a:ext cx="220133" cy="25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Arrow Connector 52"/>
              <p:cNvCxnSpPr/>
              <p:nvPr/>
            </p:nvCxnSpPr>
            <p:spPr>
              <a:xfrm>
                <a:off x="6959600" y="3081867"/>
                <a:ext cx="22013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Arrow Connector 53"/>
              <p:cNvCxnSpPr/>
              <p:nvPr/>
            </p:nvCxnSpPr>
            <p:spPr>
              <a:xfrm>
                <a:off x="6959600" y="3081867"/>
                <a:ext cx="372533" cy="152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Arrow Connector 54"/>
              <p:cNvCxnSpPr/>
              <p:nvPr/>
            </p:nvCxnSpPr>
            <p:spPr>
              <a:xfrm>
                <a:off x="6959600" y="3081866"/>
                <a:ext cx="372533" cy="3894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Arrow Connector 55"/>
              <p:cNvCxnSpPr/>
              <p:nvPr/>
            </p:nvCxnSpPr>
            <p:spPr>
              <a:xfrm>
                <a:off x="6959600" y="3081865"/>
                <a:ext cx="0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7" name="Straight Arrow Connector 56"/>
              <p:cNvCxnSpPr/>
              <p:nvPr/>
            </p:nvCxnSpPr>
            <p:spPr>
              <a:xfrm flipH="1">
                <a:off x="6739468" y="3081865"/>
                <a:ext cx="220131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8" name="Straight Arrow Connector 57"/>
              <p:cNvCxnSpPr/>
              <p:nvPr/>
            </p:nvCxnSpPr>
            <p:spPr>
              <a:xfrm flipH="1" flipV="1">
                <a:off x="6620933" y="3048000"/>
                <a:ext cx="338666" cy="338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9" name="Straight Arrow Connector 58"/>
              <p:cNvCxnSpPr/>
              <p:nvPr/>
            </p:nvCxnSpPr>
            <p:spPr>
              <a:xfrm flipH="1" flipV="1">
                <a:off x="6807200" y="2929467"/>
                <a:ext cx="152399" cy="1523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Straight Arrow Connector 59"/>
              <p:cNvCxnSpPr>
                <a:endCxn id="26" idx="0"/>
              </p:cNvCxnSpPr>
              <p:nvPr/>
            </p:nvCxnSpPr>
            <p:spPr>
              <a:xfrm flipV="1">
                <a:off x="6959599" y="2692400"/>
                <a:ext cx="8468" cy="3894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oup 17"/>
            <p:cNvGrpSpPr/>
            <p:nvPr/>
          </p:nvGrpSpPr>
          <p:grpSpPr>
            <a:xfrm>
              <a:off x="7416798" y="2692403"/>
              <a:ext cx="897467" cy="897467"/>
              <a:chOff x="6519333" y="2692400"/>
              <a:chExt cx="897467" cy="897467"/>
            </a:xfrm>
          </p:grpSpPr>
          <p:sp>
            <p:nvSpPr>
              <p:cNvPr id="41" name="Rectangle 40"/>
              <p:cNvSpPr/>
              <p:nvPr/>
            </p:nvSpPr>
            <p:spPr>
              <a:xfrm>
                <a:off x="6519333" y="2692400"/>
                <a:ext cx="897467" cy="897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 flipV="1">
                <a:off x="6959600" y="2827861"/>
                <a:ext cx="338665" cy="254006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/>
              <p:cNvCxnSpPr/>
              <p:nvPr/>
            </p:nvCxnSpPr>
            <p:spPr>
              <a:xfrm>
                <a:off x="6959600" y="3081867"/>
                <a:ext cx="22013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Arrow Connector 43"/>
              <p:cNvCxnSpPr/>
              <p:nvPr/>
            </p:nvCxnSpPr>
            <p:spPr>
              <a:xfrm>
                <a:off x="6959600" y="3081867"/>
                <a:ext cx="372533" cy="152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Arrow Connector 44"/>
              <p:cNvCxnSpPr/>
              <p:nvPr/>
            </p:nvCxnSpPr>
            <p:spPr>
              <a:xfrm>
                <a:off x="6959600" y="3081866"/>
                <a:ext cx="220132" cy="237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Arrow Connector 45"/>
              <p:cNvCxnSpPr/>
              <p:nvPr/>
            </p:nvCxnSpPr>
            <p:spPr>
              <a:xfrm>
                <a:off x="6959600" y="3081865"/>
                <a:ext cx="0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Arrow Connector 46"/>
              <p:cNvCxnSpPr/>
              <p:nvPr/>
            </p:nvCxnSpPr>
            <p:spPr>
              <a:xfrm flipH="1">
                <a:off x="6604000" y="3081865"/>
                <a:ext cx="355600" cy="355599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H="1" flipV="1">
                <a:off x="6705602" y="2997201"/>
                <a:ext cx="253997" cy="846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/>
              <p:cNvCxnSpPr/>
              <p:nvPr/>
            </p:nvCxnSpPr>
            <p:spPr>
              <a:xfrm flipH="1" flipV="1">
                <a:off x="6807200" y="2929467"/>
                <a:ext cx="152399" cy="1523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Arrow Connector 49"/>
              <p:cNvCxnSpPr/>
              <p:nvPr/>
            </p:nvCxnSpPr>
            <p:spPr>
              <a:xfrm flipV="1">
                <a:off x="6959599" y="2827864"/>
                <a:ext cx="8467" cy="25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9" name="Group 18"/>
            <p:cNvGrpSpPr/>
            <p:nvPr/>
          </p:nvGrpSpPr>
          <p:grpSpPr>
            <a:xfrm>
              <a:off x="6519332" y="3589867"/>
              <a:ext cx="897467" cy="897467"/>
              <a:chOff x="6519333" y="2692400"/>
              <a:chExt cx="897467" cy="897467"/>
            </a:xfrm>
          </p:grpSpPr>
          <p:sp>
            <p:nvSpPr>
              <p:cNvPr id="31" name="Rectangle 30"/>
              <p:cNvSpPr/>
              <p:nvPr/>
            </p:nvSpPr>
            <p:spPr>
              <a:xfrm>
                <a:off x="6519333" y="2692400"/>
                <a:ext cx="897467" cy="897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32" name="Straight Arrow Connector 31"/>
              <p:cNvCxnSpPr/>
              <p:nvPr/>
            </p:nvCxnSpPr>
            <p:spPr>
              <a:xfrm flipV="1">
                <a:off x="6959600" y="2954862"/>
                <a:ext cx="203201" cy="12700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/>
              <p:nvPr/>
            </p:nvCxnSpPr>
            <p:spPr>
              <a:xfrm>
                <a:off x="6959600" y="3081867"/>
                <a:ext cx="22013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Arrow Connector 33"/>
              <p:cNvCxnSpPr/>
              <p:nvPr/>
            </p:nvCxnSpPr>
            <p:spPr>
              <a:xfrm>
                <a:off x="6959600" y="3081867"/>
                <a:ext cx="372533" cy="152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>
                <a:off x="6959600" y="3081866"/>
                <a:ext cx="220132" cy="2370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6959600" y="3081865"/>
                <a:ext cx="0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/>
              <p:cNvCxnSpPr/>
              <p:nvPr/>
            </p:nvCxnSpPr>
            <p:spPr>
              <a:xfrm flipH="1">
                <a:off x="6561666" y="3081865"/>
                <a:ext cx="397934" cy="3048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Arrow Connector 37"/>
              <p:cNvCxnSpPr/>
              <p:nvPr/>
            </p:nvCxnSpPr>
            <p:spPr>
              <a:xfrm flipH="1" flipV="1">
                <a:off x="6705602" y="2997201"/>
                <a:ext cx="253997" cy="84663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/>
              <p:cNvCxnSpPr/>
              <p:nvPr/>
            </p:nvCxnSpPr>
            <p:spPr>
              <a:xfrm flipH="1" flipV="1">
                <a:off x="6608236" y="2743200"/>
                <a:ext cx="351364" cy="338665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6959599" y="2827864"/>
                <a:ext cx="8467" cy="25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7391399" y="3589866"/>
              <a:ext cx="922866" cy="897467"/>
              <a:chOff x="6493934" y="2692400"/>
              <a:chExt cx="922866" cy="897467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6519333" y="2692400"/>
                <a:ext cx="897467" cy="897467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2" name="Straight Arrow Connector 21"/>
              <p:cNvCxnSpPr/>
              <p:nvPr/>
            </p:nvCxnSpPr>
            <p:spPr>
              <a:xfrm flipV="1">
                <a:off x="6959600" y="2827867"/>
                <a:ext cx="220133" cy="2540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/>
              <p:nvPr/>
            </p:nvCxnSpPr>
            <p:spPr>
              <a:xfrm>
                <a:off x="6959600" y="3081867"/>
                <a:ext cx="220133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>
                <a:off x="6959600" y="3081867"/>
                <a:ext cx="372533" cy="15240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6959600" y="3081866"/>
                <a:ext cx="372533" cy="389468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6959600" y="3081865"/>
                <a:ext cx="0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 flipH="1">
                <a:off x="6739468" y="3081865"/>
                <a:ext cx="220131" cy="15240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 flipH="1" flipV="1">
                <a:off x="6493934" y="2988734"/>
                <a:ext cx="465665" cy="9313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Arrow Connector 28"/>
              <p:cNvCxnSpPr/>
              <p:nvPr/>
            </p:nvCxnSpPr>
            <p:spPr>
              <a:xfrm flipH="1" flipV="1">
                <a:off x="6807200" y="2929467"/>
                <a:ext cx="152399" cy="152397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/>
              <p:nvPr/>
            </p:nvCxnSpPr>
            <p:spPr>
              <a:xfrm flipV="1">
                <a:off x="6959599" y="2692400"/>
                <a:ext cx="8468" cy="389464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1" name="TextBox 60"/>
          <p:cNvSpPr txBox="1"/>
          <p:nvPr/>
        </p:nvSpPr>
        <p:spPr>
          <a:xfrm>
            <a:off x="6418729" y="6268077"/>
            <a:ext cx="5773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Histogram of optical flow (HOF)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2012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importance of motion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5282381" cy="4351338"/>
          </a:xfrm>
        </p:spPr>
        <p:txBody>
          <a:bodyPr/>
          <a:lstStyle/>
          <a:p>
            <a:r>
              <a:rPr lang="en-US" dirty="0" smtClean="0"/>
              <a:t>Optical flow = motion of object + </a:t>
            </a:r>
            <a:r>
              <a:rPr lang="en-US" i="1" dirty="0" smtClean="0"/>
              <a:t>camera motion</a:t>
            </a:r>
          </a:p>
          <a:p>
            <a:r>
              <a:rPr lang="en-US" dirty="0" smtClean="0"/>
              <a:t>Only motion of object important</a:t>
            </a:r>
          </a:p>
          <a:p>
            <a:r>
              <a:rPr lang="en-US" dirty="0" smtClean="0"/>
              <a:t>Capture </a:t>
            </a:r>
            <a:r>
              <a:rPr lang="en-US" i="1" dirty="0" smtClean="0"/>
              <a:t>difference </a:t>
            </a:r>
            <a:r>
              <a:rPr lang="en-US" dirty="0" smtClean="0"/>
              <a:t>in motion?</a:t>
            </a:r>
          </a:p>
          <a:p>
            <a:r>
              <a:rPr lang="en-US" i="1" dirty="0" smtClean="0"/>
              <a:t>Motion boundary histograms: </a:t>
            </a:r>
            <a:r>
              <a:rPr lang="en-US" dirty="0" smtClean="0"/>
              <a:t>Histogram of orientations for motion gradients</a:t>
            </a:r>
            <a:endParaRPr lang="en-US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2415096"/>
            <a:ext cx="5303200" cy="301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08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Bag of spatiotemporal words</a:t>
            </a:r>
            <a:endParaRPr lang="en-US" dirty="0"/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4478027"/>
              </p:ext>
            </p:extLst>
          </p:nvPr>
        </p:nvGraphicFramePr>
        <p:xfrm>
          <a:off x="838200" y="1825625"/>
          <a:ext cx="10515600" cy="41703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5257800"/>
                <a:gridCol w="5257800"/>
              </a:tblGrid>
              <a:tr h="8340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Method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mean AP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8340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BOW</a:t>
                      </a:r>
                      <a:r>
                        <a:rPr lang="en-US" sz="2400" baseline="0" dirty="0" smtClean="0"/>
                        <a:t> with HOG 3D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25.2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8340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BOW with HOF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29.4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8340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BOW with MBH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40.9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8340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BOW with</a:t>
                      </a:r>
                      <a:r>
                        <a:rPr lang="en-US" sz="2400" baseline="0" dirty="0" smtClean="0"/>
                        <a:t> combined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43.1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37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046" y="1370106"/>
            <a:ext cx="7970459" cy="452867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281082" y="3229956"/>
            <a:ext cx="358588" cy="37651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123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13918"/>
          </a:xfrm>
        </p:spPr>
        <p:txBody>
          <a:bodyPr/>
          <a:lstStyle/>
          <a:p>
            <a:r>
              <a:rPr lang="en-US" dirty="0" smtClean="0"/>
              <a:t>Significantly harder to collect data</a:t>
            </a:r>
          </a:p>
          <a:p>
            <a:r>
              <a:rPr lang="en-US" dirty="0" smtClean="0"/>
              <a:t>1 video = hundreds of frames</a:t>
            </a:r>
          </a:p>
          <a:p>
            <a:r>
              <a:rPr lang="en-US" dirty="0" smtClean="0"/>
              <a:t>UCF 101 : 13k videos from 101 actions</a:t>
            </a:r>
          </a:p>
          <a:p>
            <a:r>
              <a:rPr lang="en-US" dirty="0" smtClean="0"/>
              <a:t>HMDB: 7k videos from 51 actions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9317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690688"/>
            <a:ext cx="12192000" cy="5212136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Euler vs Lagrange</a:t>
            </a:r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0" y="2420265"/>
            <a:ext cx="12209929" cy="4482559"/>
          </a:xfrm>
          <a:custGeom>
            <a:avLst/>
            <a:gdLst>
              <a:gd name="connsiteX0" fmla="*/ 0 w 12209929"/>
              <a:gd name="connsiteY0" fmla="*/ 2080017 h 4482559"/>
              <a:gd name="connsiteX1" fmla="*/ 0 w 12209929"/>
              <a:gd name="connsiteY1" fmla="*/ 2080017 h 4482559"/>
              <a:gd name="connsiteX2" fmla="*/ 143435 w 12209929"/>
              <a:gd name="connsiteY2" fmla="*/ 2008300 h 4482559"/>
              <a:gd name="connsiteX3" fmla="*/ 215153 w 12209929"/>
              <a:gd name="connsiteY3" fmla="*/ 1936582 h 4482559"/>
              <a:gd name="connsiteX4" fmla="*/ 304800 w 12209929"/>
              <a:gd name="connsiteY4" fmla="*/ 1900723 h 4482559"/>
              <a:gd name="connsiteX5" fmla="*/ 358588 w 12209929"/>
              <a:gd name="connsiteY5" fmla="*/ 1864864 h 4482559"/>
              <a:gd name="connsiteX6" fmla="*/ 502024 w 12209929"/>
              <a:gd name="connsiteY6" fmla="*/ 1793147 h 4482559"/>
              <a:gd name="connsiteX7" fmla="*/ 555812 w 12209929"/>
              <a:gd name="connsiteY7" fmla="*/ 1757288 h 4482559"/>
              <a:gd name="connsiteX8" fmla="*/ 627529 w 12209929"/>
              <a:gd name="connsiteY8" fmla="*/ 1739359 h 4482559"/>
              <a:gd name="connsiteX9" fmla="*/ 699247 w 12209929"/>
              <a:gd name="connsiteY9" fmla="*/ 1703500 h 4482559"/>
              <a:gd name="connsiteX10" fmla="*/ 824753 w 12209929"/>
              <a:gd name="connsiteY10" fmla="*/ 1667641 h 4482559"/>
              <a:gd name="connsiteX11" fmla="*/ 932329 w 12209929"/>
              <a:gd name="connsiteY11" fmla="*/ 1613853 h 4482559"/>
              <a:gd name="connsiteX12" fmla="*/ 1004047 w 12209929"/>
              <a:gd name="connsiteY12" fmla="*/ 1577994 h 4482559"/>
              <a:gd name="connsiteX13" fmla="*/ 1075765 w 12209929"/>
              <a:gd name="connsiteY13" fmla="*/ 1560064 h 4482559"/>
              <a:gd name="connsiteX14" fmla="*/ 1201271 w 12209929"/>
              <a:gd name="connsiteY14" fmla="*/ 1506276 h 4482559"/>
              <a:gd name="connsiteX15" fmla="*/ 1380565 w 12209929"/>
              <a:gd name="connsiteY15" fmla="*/ 1452488 h 4482559"/>
              <a:gd name="connsiteX16" fmla="*/ 1434353 w 12209929"/>
              <a:gd name="connsiteY16" fmla="*/ 1434559 h 4482559"/>
              <a:gd name="connsiteX17" fmla="*/ 1506071 w 12209929"/>
              <a:gd name="connsiteY17" fmla="*/ 1398700 h 4482559"/>
              <a:gd name="connsiteX18" fmla="*/ 1631576 w 12209929"/>
              <a:gd name="connsiteY18" fmla="*/ 1344911 h 4482559"/>
              <a:gd name="connsiteX19" fmla="*/ 1685365 w 12209929"/>
              <a:gd name="connsiteY19" fmla="*/ 1309053 h 4482559"/>
              <a:gd name="connsiteX20" fmla="*/ 1864659 w 12209929"/>
              <a:gd name="connsiteY20" fmla="*/ 1255264 h 4482559"/>
              <a:gd name="connsiteX21" fmla="*/ 1918447 w 12209929"/>
              <a:gd name="connsiteY21" fmla="*/ 1237335 h 4482559"/>
              <a:gd name="connsiteX22" fmla="*/ 1972235 w 12209929"/>
              <a:gd name="connsiteY22" fmla="*/ 1201476 h 4482559"/>
              <a:gd name="connsiteX23" fmla="*/ 2079812 w 12209929"/>
              <a:gd name="connsiteY23" fmla="*/ 1165617 h 4482559"/>
              <a:gd name="connsiteX24" fmla="*/ 2133600 w 12209929"/>
              <a:gd name="connsiteY24" fmla="*/ 1147688 h 4482559"/>
              <a:gd name="connsiteX25" fmla="*/ 2187388 w 12209929"/>
              <a:gd name="connsiteY25" fmla="*/ 1129759 h 4482559"/>
              <a:gd name="connsiteX26" fmla="*/ 2312894 w 12209929"/>
              <a:gd name="connsiteY26" fmla="*/ 1093900 h 4482559"/>
              <a:gd name="connsiteX27" fmla="*/ 2510118 w 12209929"/>
              <a:gd name="connsiteY27" fmla="*/ 1022182 h 4482559"/>
              <a:gd name="connsiteX28" fmla="*/ 2563906 w 12209929"/>
              <a:gd name="connsiteY28" fmla="*/ 1004253 h 4482559"/>
              <a:gd name="connsiteX29" fmla="*/ 2868706 w 12209929"/>
              <a:gd name="connsiteY29" fmla="*/ 950464 h 4482559"/>
              <a:gd name="connsiteX30" fmla="*/ 2976282 w 12209929"/>
              <a:gd name="connsiteY30" fmla="*/ 986323 h 4482559"/>
              <a:gd name="connsiteX31" fmla="*/ 3119718 w 12209929"/>
              <a:gd name="connsiteY31" fmla="*/ 1040111 h 4482559"/>
              <a:gd name="connsiteX32" fmla="*/ 3173506 w 12209929"/>
              <a:gd name="connsiteY32" fmla="*/ 1075970 h 4482559"/>
              <a:gd name="connsiteX33" fmla="*/ 3281082 w 12209929"/>
              <a:gd name="connsiteY33" fmla="*/ 1111829 h 4482559"/>
              <a:gd name="connsiteX34" fmla="*/ 3406588 w 12209929"/>
              <a:gd name="connsiteY34" fmla="*/ 1147688 h 4482559"/>
              <a:gd name="connsiteX35" fmla="*/ 3550024 w 12209929"/>
              <a:gd name="connsiteY35" fmla="*/ 1201476 h 4482559"/>
              <a:gd name="connsiteX36" fmla="*/ 3675529 w 12209929"/>
              <a:gd name="connsiteY36" fmla="*/ 1273194 h 4482559"/>
              <a:gd name="connsiteX37" fmla="*/ 3783106 w 12209929"/>
              <a:gd name="connsiteY37" fmla="*/ 1309053 h 4482559"/>
              <a:gd name="connsiteX38" fmla="*/ 3836894 w 12209929"/>
              <a:gd name="connsiteY38" fmla="*/ 1255264 h 4482559"/>
              <a:gd name="connsiteX39" fmla="*/ 3890682 w 12209929"/>
              <a:gd name="connsiteY39" fmla="*/ 1237335 h 4482559"/>
              <a:gd name="connsiteX40" fmla="*/ 4231341 w 12209929"/>
              <a:gd name="connsiteY40" fmla="*/ 1255264 h 4482559"/>
              <a:gd name="connsiteX41" fmla="*/ 4374776 w 12209929"/>
              <a:gd name="connsiteY41" fmla="*/ 1291123 h 4482559"/>
              <a:gd name="connsiteX42" fmla="*/ 4428565 w 12209929"/>
              <a:gd name="connsiteY42" fmla="*/ 1309053 h 4482559"/>
              <a:gd name="connsiteX43" fmla="*/ 4500282 w 12209929"/>
              <a:gd name="connsiteY43" fmla="*/ 1326982 h 4482559"/>
              <a:gd name="connsiteX44" fmla="*/ 4607859 w 12209929"/>
              <a:gd name="connsiteY44" fmla="*/ 1362841 h 4482559"/>
              <a:gd name="connsiteX45" fmla="*/ 4661647 w 12209929"/>
              <a:gd name="connsiteY45" fmla="*/ 1380770 h 4482559"/>
              <a:gd name="connsiteX46" fmla="*/ 4769224 w 12209929"/>
              <a:gd name="connsiteY46" fmla="*/ 1470417 h 4482559"/>
              <a:gd name="connsiteX47" fmla="*/ 4823012 w 12209929"/>
              <a:gd name="connsiteY47" fmla="*/ 1488347 h 4482559"/>
              <a:gd name="connsiteX48" fmla="*/ 4930588 w 12209929"/>
              <a:gd name="connsiteY48" fmla="*/ 1560064 h 4482559"/>
              <a:gd name="connsiteX49" fmla="*/ 4984376 w 12209929"/>
              <a:gd name="connsiteY49" fmla="*/ 1577994 h 4482559"/>
              <a:gd name="connsiteX50" fmla="*/ 5091953 w 12209929"/>
              <a:gd name="connsiteY50" fmla="*/ 1649711 h 4482559"/>
              <a:gd name="connsiteX51" fmla="*/ 5199529 w 12209929"/>
              <a:gd name="connsiteY51" fmla="*/ 1685570 h 4482559"/>
              <a:gd name="connsiteX52" fmla="*/ 5253318 w 12209929"/>
              <a:gd name="connsiteY52" fmla="*/ 1721429 h 4482559"/>
              <a:gd name="connsiteX53" fmla="*/ 5378824 w 12209929"/>
              <a:gd name="connsiteY53" fmla="*/ 1757288 h 4482559"/>
              <a:gd name="connsiteX54" fmla="*/ 5432612 w 12209929"/>
              <a:gd name="connsiteY54" fmla="*/ 1793147 h 4482559"/>
              <a:gd name="connsiteX55" fmla="*/ 5504329 w 12209929"/>
              <a:gd name="connsiteY55" fmla="*/ 1811076 h 4482559"/>
              <a:gd name="connsiteX56" fmla="*/ 5611906 w 12209929"/>
              <a:gd name="connsiteY56" fmla="*/ 1846935 h 4482559"/>
              <a:gd name="connsiteX57" fmla="*/ 5665694 w 12209929"/>
              <a:gd name="connsiteY57" fmla="*/ 1864864 h 4482559"/>
              <a:gd name="connsiteX58" fmla="*/ 5719482 w 12209929"/>
              <a:gd name="connsiteY58" fmla="*/ 1882794 h 4482559"/>
              <a:gd name="connsiteX59" fmla="*/ 5970494 w 12209929"/>
              <a:gd name="connsiteY59" fmla="*/ 1918653 h 4482559"/>
              <a:gd name="connsiteX60" fmla="*/ 6167718 w 12209929"/>
              <a:gd name="connsiteY60" fmla="*/ 1936582 h 4482559"/>
              <a:gd name="connsiteX61" fmla="*/ 6562165 w 12209929"/>
              <a:gd name="connsiteY61" fmla="*/ 1918653 h 4482559"/>
              <a:gd name="connsiteX62" fmla="*/ 6615953 w 12209929"/>
              <a:gd name="connsiteY62" fmla="*/ 1882794 h 4482559"/>
              <a:gd name="connsiteX63" fmla="*/ 6669741 w 12209929"/>
              <a:gd name="connsiteY63" fmla="*/ 1864864 h 4482559"/>
              <a:gd name="connsiteX64" fmla="*/ 6831106 w 12209929"/>
              <a:gd name="connsiteY64" fmla="*/ 1846935 h 4482559"/>
              <a:gd name="connsiteX65" fmla="*/ 7064188 w 12209929"/>
              <a:gd name="connsiteY65" fmla="*/ 1793147 h 4482559"/>
              <a:gd name="connsiteX66" fmla="*/ 7117976 w 12209929"/>
              <a:gd name="connsiteY66" fmla="*/ 1775217 h 4482559"/>
              <a:gd name="connsiteX67" fmla="*/ 7279341 w 12209929"/>
              <a:gd name="connsiteY67" fmla="*/ 1739359 h 4482559"/>
              <a:gd name="connsiteX68" fmla="*/ 7333129 w 12209929"/>
              <a:gd name="connsiteY68" fmla="*/ 1721429 h 4482559"/>
              <a:gd name="connsiteX69" fmla="*/ 7530353 w 12209929"/>
              <a:gd name="connsiteY69" fmla="*/ 1667641 h 4482559"/>
              <a:gd name="connsiteX70" fmla="*/ 7637929 w 12209929"/>
              <a:gd name="connsiteY70" fmla="*/ 1613853 h 4482559"/>
              <a:gd name="connsiteX71" fmla="*/ 7745506 w 12209929"/>
              <a:gd name="connsiteY71" fmla="*/ 1560064 h 4482559"/>
              <a:gd name="connsiteX72" fmla="*/ 7871012 w 12209929"/>
              <a:gd name="connsiteY72" fmla="*/ 1488347 h 4482559"/>
              <a:gd name="connsiteX73" fmla="*/ 8032376 w 12209929"/>
              <a:gd name="connsiteY73" fmla="*/ 1380770 h 4482559"/>
              <a:gd name="connsiteX74" fmla="*/ 8086165 w 12209929"/>
              <a:gd name="connsiteY74" fmla="*/ 1344911 h 4482559"/>
              <a:gd name="connsiteX75" fmla="*/ 8139953 w 12209929"/>
              <a:gd name="connsiteY75" fmla="*/ 1326982 h 4482559"/>
              <a:gd name="connsiteX76" fmla="*/ 8193741 w 12209929"/>
              <a:gd name="connsiteY76" fmla="*/ 1273194 h 4482559"/>
              <a:gd name="connsiteX77" fmla="*/ 8301318 w 12209929"/>
              <a:gd name="connsiteY77" fmla="*/ 1201476 h 4482559"/>
              <a:gd name="connsiteX78" fmla="*/ 8337176 w 12209929"/>
              <a:gd name="connsiteY78" fmla="*/ 1147688 h 4482559"/>
              <a:gd name="connsiteX79" fmla="*/ 8337176 w 12209929"/>
              <a:gd name="connsiteY79" fmla="*/ 986323 h 4482559"/>
              <a:gd name="connsiteX80" fmla="*/ 8265459 w 12209929"/>
              <a:gd name="connsiteY80" fmla="*/ 878747 h 4482559"/>
              <a:gd name="connsiteX81" fmla="*/ 8229600 w 12209929"/>
              <a:gd name="connsiteY81" fmla="*/ 824959 h 4482559"/>
              <a:gd name="connsiteX82" fmla="*/ 8247529 w 12209929"/>
              <a:gd name="connsiteY82" fmla="*/ 627735 h 4482559"/>
              <a:gd name="connsiteX83" fmla="*/ 8301318 w 12209929"/>
              <a:gd name="connsiteY83" fmla="*/ 556017 h 4482559"/>
              <a:gd name="connsiteX84" fmla="*/ 8480612 w 12209929"/>
              <a:gd name="connsiteY84" fmla="*/ 394653 h 4482559"/>
              <a:gd name="connsiteX85" fmla="*/ 8641976 w 12209929"/>
              <a:gd name="connsiteY85" fmla="*/ 269147 h 4482559"/>
              <a:gd name="connsiteX86" fmla="*/ 8695765 w 12209929"/>
              <a:gd name="connsiteY86" fmla="*/ 251217 h 4482559"/>
              <a:gd name="connsiteX87" fmla="*/ 8875059 w 12209929"/>
              <a:gd name="connsiteY87" fmla="*/ 179500 h 4482559"/>
              <a:gd name="connsiteX88" fmla="*/ 8946776 w 12209929"/>
              <a:gd name="connsiteY88" fmla="*/ 161570 h 4482559"/>
              <a:gd name="connsiteX89" fmla="*/ 9000565 w 12209929"/>
              <a:gd name="connsiteY89" fmla="*/ 143641 h 4482559"/>
              <a:gd name="connsiteX90" fmla="*/ 9144000 w 12209929"/>
              <a:gd name="connsiteY90" fmla="*/ 125711 h 4482559"/>
              <a:gd name="connsiteX91" fmla="*/ 9287435 w 12209929"/>
              <a:gd name="connsiteY91" fmla="*/ 89853 h 4482559"/>
              <a:gd name="connsiteX92" fmla="*/ 9341224 w 12209929"/>
              <a:gd name="connsiteY92" fmla="*/ 71923 h 4482559"/>
              <a:gd name="connsiteX93" fmla="*/ 9412941 w 12209929"/>
              <a:gd name="connsiteY93" fmla="*/ 53994 h 4482559"/>
              <a:gd name="connsiteX94" fmla="*/ 9466729 w 12209929"/>
              <a:gd name="connsiteY94" fmla="*/ 36064 h 4482559"/>
              <a:gd name="connsiteX95" fmla="*/ 10363200 w 12209929"/>
              <a:gd name="connsiteY95" fmla="*/ 206 h 4482559"/>
              <a:gd name="connsiteX96" fmla="*/ 10775576 w 12209929"/>
              <a:gd name="connsiteY96" fmla="*/ 18135 h 4482559"/>
              <a:gd name="connsiteX97" fmla="*/ 11044518 w 12209929"/>
              <a:gd name="connsiteY97" fmla="*/ 53994 h 4482559"/>
              <a:gd name="connsiteX98" fmla="*/ 11098306 w 12209929"/>
              <a:gd name="connsiteY98" fmla="*/ 71923 h 4482559"/>
              <a:gd name="connsiteX99" fmla="*/ 11313459 w 12209929"/>
              <a:gd name="connsiteY99" fmla="*/ 179500 h 4482559"/>
              <a:gd name="connsiteX100" fmla="*/ 11367247 w 12209929"/>
              <a:gd name="connsiteY100" fmla="*/ 197429 h 4482559"/>
              <a:gd name="connsiteX101" fmla="*/ 11546541 w 12209929"/>
              <a:gd name="connsiteY101" fmla="*/ 305006 h 4482559"/>
              <a:gd name="connsiteX102" fmla="*/ 11654118 w 12209929"/>
              <a:gd name="connsiteY102" fmla="*/ 358794 h 4482559"/>
              <a:gd name="connsiteX103" fmla="*/ 11905129 w 12209929"/>
              <a:gd name="connsiteY103" fmla="*/ 394653 h 4482559"/>
              <a:gd name="connsiteX104" fmla="*/ 12012706 w 12209929"/>
              <a:gd name="connsiteY104" fmla="*/ 430511 h 4482559"/>
              <a:gd name="connsiteX105" fmla="*/ 12209929 w 12209929"/>
              <a:gd name="connsiteY105" fmla="*/ 448441 h 4482559"/>
              <a:gd name="connsiteX106" fmla="*/ 12192000 w 12209929"/>
              <a:gd name="connsiteY106" fmla="*/ 4482559 h 4482559"/>
              <a:gd name="connsiteX107" fmla="*/ 0 w 12209929"/>
              <a:gd name="connsiteY107" fmla="*/ 4446700 h 4482559"/>
              <a:gd name="connsiteX108" fmla="*/ 0 w 12209929"/>
              <a:gd name="connsiteY108" fmla="*/ 2080017 h 4482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</a:cxnLst>
            <a:rect l="l" t="t" r="r" b="b"/>
            <a:pathLst>
              <a:path w="12209929" h="4482559">
                <a:moveTo>
                  <a:pt x="0" y="2080017"/>
                </a:moveTo>
                <a:lnTo>
                  <a:pt x="0" y="2080017"/>
                </a:lnTo>
                <a:cubicBezTo>
                  <a:pt x="47812" y="2056111"/>
                  <a:pt x="98958" y="2037951"/>
                  <a:pt x="143435" y="2008300"/>
                </a:cubicBezTo>
                <a:cubicBezTo>
                  <a:pt x="171565" y="1989547"/>
                  <a:pt x="187023" y="1955335"/>
                  <a:pt x="215153" y="1936582"/>
                </a:cubicBezTo>
                <a:cubicBezTo>
                  <a:pt x="241932" y="1918729"/>
                  <a:pt x="276014" y="1915116"/>
                  <a:pt x="304800" y="1900723"/>
                </a:cubicBezTo>
                <a:cubicBezTo>
                  <a:pt x="324073" y="1891086"/>
                  <a:pt x="339671" y="1875182"/>
                  <a:pt x="358588" y="1864864"/>
                </a:cubicBezTo>
                <a:cubicBezTo>
                  <a:pt x="405516" y="1839267"/>
                  <a:pt x="457547" y="1822799"/>
                  <a:pt x="502024" y="1793147"/>
                </a:cubicBezTo>
                <a:cubicBezTo>
                  <a:pt x="519953" y="1781194"/>
                  <a:pt x="536006" y="1765776"/>
                  <a:pt x="555812" y="1757288"/>
                </a:cubicBezTo>
                <a:cubicBezTo>
                  <a:pt x="578461" y="1747581"/>
                  <a:pt x="603623" y="1745335"/>
                  <a:pt x="627529" y="1739359"/>
                </a:cubicBezTo>
                <a:cubicBezTo>
                  <a:pt x="651435" y="1727406"/>
                  <a:pt x="674680" y="1714029"/>
                  <a:pt x="699247" y="1703500"/>
                </a:cubicBezTo>
                <a:cubicBezTo>
                  <a:pt x="735263" y="1688064"/>
                  <a:pt x="788352" y="1676741"/>
                  <a:pt x="824753" y="1667641"/>
                </a:cubicBezTo>
                <a:cubicBezTo>
                  <a:pt x="928121" y="1598729"/>
                  <a:pt x="828406" y="1658391"/>
                  <a:pt x="932329" y="1613853"/>
                </a:cubicBezTo>
                <a:cubicBezTo>
                  <a:pt x="956896" y="1603324"/>
                  <a:pt x="979021" y="1587379"/>
                  <a:pt x="1004047" y="1577994"/>
                </a:cubicBezTo>
                <a:cubicBezTo>
                  <a:pt x="1027120" y="1569342"/>
                  <a:pt x="1052692" y="1568716"/>
                  <a:pt x="1075765" y="1560064"/>
                </a:cubicBezTo>
                <a:cubicBezTo>
                  <a:pt x="1228752" y="1502694"/>
                  <a:pt x="1076611" y="1541893"/>
                  <a:pt x="1201271" y="1506276"/>
                </a:cubicBezTo>
                <a:cubicBezTo>
                  <a:pt x="1390968" y="1452077"/>
                  <a:pt x="1124885" y="1537714"/>
                  <a:pt x="1380565" y="1452488"/>
                </a:cubicBezTo>
                <a:cubicBezTo>
                  <a:pt x="1398494" y="1446512"/>
                  <a:pt x="1417449" y="1443011"/>
                  <a:pt x="1434353" y="1434559"/>
                </a:cubicBezTo>
                <a:cubicBezTo>
                  <a:pt x="1458259" y="1422606"/>
                  <a:pt x="1481504" y="1409229"/>
                  <a:pt x="1506071" y="1398700"/>
                </a:cubicBezTo>
                <a:cubicBezTo>
                  <a:pt x="1606648" y="1355595"/>
                  <a:pt x="1512643" y="1412872"/>
                  <a:pt x="1631576" y="1344911"/>
                </a:cubicBezTo>
                <a:cubicBezTo>
                  <a:pt x="1650285" y="1334220"/>
                  <a:pt x="1665674" y="1317805"/>
                  <a:pt x="1685365" y="1309053"/>
                </a:cubicBezTo>
                <a:cubicBezTo>
                  <a:pt x="1762057" y="1274968"/>
                  <a:pt x="1791645" y="1276125"/>
                  <a:pt x="1864659" y="1255264"/>
                </a:cubicBezTo>
                <a:cubicBezTo>
                  <a:pt x="1882831" y="1250072"/>
                  <a:pt x="1900518" y="1243311"/>
                  <a:pt x="1918447" y="1237335"/>
                </a:cubicBezTo>
                <a:cubicBezTo>
                  <a:pt x="1936376" y="1225382"/>
                  <a:pt x="1952544" y="1210228"/>
                  <a:pt x="1972235" y="1201476"/>
                </a:cubicBezTo>
                <a:cubicBezTo>
                  <a:pt x="2006776" y="1186124"/>
                  <a:pt x="2043953" y="1177570"/>
                  <a:pt x="2079812" y="1165617"/>
                </a:cubicBezTo>
                <a:lnTo>
                  <a:pt x="2133600" y="1147688"/>
                </a:lnTo>
                <a:cubicBezTo>
                  <a:pt x="2151529" y="1141712"/>
                  <a:pt x="2169053" y="1134343"/>
                  <a:pt x="2187388" y="1129759"/>
                </a:cubicBezTo>
                <a:cubicBezTo>
                  <a:pt x="2277441" y="1107245"/>
                  <a:pt x="2235729" y="1119621"/>
                  <a:pt x="2312894" y="1093900"/>
                </a:cubicBezTo>
                <a:cubicBezTo>
                  <a:pt x="2425650" y="1018729"/>
                  <a:pt x="2304696" y="1090655"/>
                  <a:pt x="2510118" y="1022182"/>
                </a:cubicBezTo>
                <a:cubicBezTo>
                  <a:pt x="2528047" y="1016206"/>
                  <a:pt x="2545491" y="1008503"/>
                  <a:pt x="2563906" y="1004253"/>
                </a:cubicBezTo>
                <a:cubicBezTo>
                  <a:pt x="2707383" y="971143"/>
                  <a:pt x="2736432" y="969361"/>
                  <a:pt x="2868706" y="950464"/>
                </a:cubicBezTo>
                <a:cubicBezTo>
                  <a:pt x="2904565" y="962417"/>
                  <a:pt x="2942474" y="969419"/>
                  <a:pt x="2976282" y="986323"/>
                </a:cubicBezTo>
                <a:cubicBezTo>
                  <a:pt x="3070040" y="1033202"/>
                  <a:pt x="3022070" y="1015700"/>
                  <a:pt x="3119718" y="1040111"/>
                </a:cubicBezTo>
                <a:cubicBezTo>
                  <a:pt x="3137647" y="1052064"/>
                  <a:pt x="3153815" y="1067218"/>
                  <a:pt x="3173506" y="1075970"/>
                </a:cubicBezTo>
                <a:cubicBezTo>
                  <a:pt x="3208047" y="1091321"/>
                  <a:pt x="3245223" y="1099876"/>
                  <a:pt x="3281082" y="1111829"/>
                </a:cubicBezTo>
                <a:cubicBezTo>
                  <a:pt x="3358250" y="1137552"/>
                  <a:pt x="3316533" y="1125175"/>
                  <a:pt x="3406588" y="1147688"/>
                </a:cubicBezTo>
                <a:cubicBezTo>
                  <a:pt x="3606265" y="1247526"/>
                  <a:pt x="3354724" y="1128239"/>
                  <a:pt x="3550024" y="1201476"/>
                </a:cubicBezTo>
                <a:cubicBezTo>
                  <a:pt x="3778980" y="1287334"/>
                  <a:pt x="3488271" y="1189968"/>
                  <a:pt x="3675529" y="1273194"/>
                </a:cubicBezTo>
                <a:cubicBezTo>
                  <a:pt x="3710070" y="1288546"/>
                  <a:pt x="3783106" y="1309053"/>
                  <a:pt x="3783106" y="1309053"/>
                </a:cubicBezTo>
                <a:cubicBezTo>
                  <a:pt x="3801035" y="1291123"/>
                  <a:pt x="3815796" y="1269329"/>
                  <a:pt x="3836894" y="1255264"/>
                </a:cubicBezTo>
                <a:cubicBezTo>
                  <a:pt x="3852619" y="1244781"/>
                  <a:pt x="3871783" y="1237335"/>
                  <a:pt x="3890682" y="1237335"/>
                </a:cubicBezTo>
                <a:cubicBezTo>
                  <a:pt x="4004392" y="1237335"/>
                  <a:pt x="4117788" y="1249288"/>
                  <a:pt x="4231341" y="1255264"/>
                </a:cubicBezTo>
                <a:cubicBezTo>
                  <a:pt x="4279153" y="1267217"/>
                  <a:pt x="4328022" y="1275538"/>
                  <a:pt x="4374776" y="1291123"/>
                </a:cubicBezTo>
                <a:cubicBezTo>
                  <a:pt x="4392706" y="1297100"/>
                  <a:pt x="4410393" y="1303861"/>
                  <a:pt x="4428565" y="1309053"/>
                </a:cubicBezTo>
                <a:cubicBezTo>
                  <a:pt x="4452258" y="1315823"/>
                  <a:pt x="4476680" y="1319901"/>
                  <a:pt x="4500282" y="1326982"/>
                </a:cubicBezTo>
                <a:cubicBezTo>
                  <a:pt x="4536487" y="1337843"/>
                  <a:pt x="4572000" y="1350888"/>
                  <a:pt x="4607859" y="1362841"/>
                </a:cubicBezTo>
                <a:lnTo>
                  <a:pt x="4661647" y="1380770"/>
                </a:lnTo>
                <a:cubicBezTo>
                  <a:pt x="4701304" y="1420428"/>
                  <a:pt x="4719295" y="1445453"/>
                  <a:pt x="4769224" y="1470417"/>
                </a:cubicBezTo>
                <a:cubicBezTo>
                  <a:pt x="4786128" y="1478869"/>
                  <a:pt x="4806491" y="1479169"/>
                  <a:pt x="4823012" y="1488347"/>
                </a:cubicBezTo>
                <a:cubicBezTo>
                  <a:pt x="4860685" y="1509277"/>
                  <a:pt x="4889703" y="1546435"/>
                  <a:pt x="4930588" y="1560064"/>
                </a:cubicBezTo>
                <a:cubicBezTo>
                  <a:pt x="4948517" y="1566041"/>
                  <a:pt x="4967855" y="1568816"/>
                  <a:pt x="4984376" y="1577994"/>
                </a:cubicBezTo>
                <a:cubicBezTo>
                  <a:pt x="5022050" y="1598924"/>
                  <a:pt x="5051068" y="1636082"/>
                  <a:pt x="5091953" y="1649711"/>
                </a:cubicBezTo>
                <a:lnTo>
                  <a:pt x="5199529" y="1685570"/>
                </a:lnTo>
                <a:cubicBezTo>
                  <a:pt x="5217459" y="1697523"/>
                  <a:pt x="5234044" y="1711792"/>
                  <a:pt x="5253318" y="1721429"/>
                </a:cubicBezTo>
                <a:cubicBezTo>
                  <a:pt x="5279044" y="1734292"/>
                  <a:pt x="5355839" y="1751542"/>
                  <a:pt x="5378824" y="1757288"/>
                </a:cubicBezTo>
                <a:cubicBezTo>
                  <a:pt x="5396753" y="1769241"/>
                  <a:pt x="5412806" y="1784659"/>
                  <a:pt x="5432612" y="1793147"/>
                </a:cubicBezTo>
                <a:cubicBezTo>
                  <a:pt x="5455261" y="1802854"/>
                  <a:pt x="5480727" y="1803995"/>
                  <a:pt x="5504329" y="1811076"/>
                </a:cubicBezTo>
                <a:cubicBezTo>
                  <a:pt x="5540534" y="1821937"/>
                  <a:pt x="5576047" y="1834982"/>
                  <a:pt x="5611906" y="1846935"/>
                </a:cubicBezTo>
                <a:lnTo>
                  <a:pt x="5665694" y="1864864"/>
                </a:lnTo>
                <a:cubicBezTo>
                  <a:pt x="5683623" y="1870841"/>
                  <a:pt x="5700840" y="1879687"/>
                  <a:pt x="5719482" y="1882794"/>
                </a:cubicBezTo>
                <a:cubicBezTo>
                  <a:pt x="5831042" y="1901387"/>
                  <a:pt x="5848701" y="1905833"/>
                  <a:pt x="5970494" y="1918653"/>
                </a:cubicBezTo>
                <a:cubicBezTo>
                  <a:pt x="6036144" y="1925564"/>
                  <a:pt x="6101977" y="1930606"/>
                  <a:pt x="6167718" y="1936582"/>
                </a:cubicBezTo>
                <a:cubicBezTo>
                  <a:pt x="6299200" y="1930606"/>
                  <a:pt x="6431484" y="1934335"/>
                  <a:pt x="6562165" y="1918653"/>
                </a:cubicBezTo>
                <a:cubicBezTo>
                  <a:pt x="6583560" y="1916086"/>
                  <a:pt x="6596680" y="1892431"/>
                  <a:pt x="6615953" y="1882794"/>
                </a:cubicBezTo>
                <a:cubicBezTo>
                  <a:pt x="6632857" y="1874342"/>
                  <a:pt x="6651099" y="1867971"/>
                  <a:pt x="6669741" y="1864864"/>
                </a:cubicBezTo>
                <a:cubicBezTo>
                  <a:pt x="6723124" y="1855967"/>
                  <a:pt x="6777531" y="1854588"/>
                  <a:pt x="6831106" y="1846935"/>
                </a:cubicBezTo>
                <a:cubicBezTo>
                  <a:pt x="6880888" y="1839823"/>
                  <a:pt x="7033812" y="1803273"/>
                  <a:pt x="7064188" y="1793147"/>
                </a:cubicBezTo>
                <a:cubicBezTo>
                  <a:pt x="7082117" y="1787170"/>
                  <a:pt x="7099804" y="1780409"/>
                  <a:pt x="7117976" y="1775217"/>
                </a:cubicBezTo>
                <a:cubicBezTo>
                  <a:pt x="7246809" y="1738407"/>
                  <a:pt x="7131459" y="1776330"/>
                  <a:pt x="7279341" y="1739359"/>
                </a:cubicBezTo>
                <a:cubicBezTo>
                  <a:pt x="7297676" y="1734775"/>
                  <a:pt x="7314896" y="1726402"/>
                  <a:pt x="7333129" y="1721429"/>
                </a:cubicBezTo>
                <a:cubicBezTo>
                  <a:pt x="7555582" y="1660759"/>
                  <a:pt x="7406540" y="1708911"/>
                  <a:pt x="7530353" y="1667641"/>
                </a:cubicBezTo>
                <a:cubicBezTo>
                  <a:pt x="7684498" y="1564877"/>
                  <a:pt x="7489472" y="1688081"/>
                  <a:pt x="7637929" y="1613853"/>
                </a:cubicBezTo>
                <a:cubicBezTo>
                  <a:pt x="7776964" y="1544336"/>
                  <a:pt x="7610302" y="1605134"/>
                  <a:pt x="7745506" y="1560064"/>
                </a:cubicBezTo>
                <a:cubicBezTo>
                  <a:pt x="7980780" y="1383610"/>
                  <a:pt x="7694996" y="1586134"/>
                  <a:pt x="7871012" y="1488347"/>
                </a:cubicBezTo>
                <a:lnTo>
                  <a:pt x="8032376" y="1380770"/>
                </a:lnTo>
                <a:cubicBezTo>
                  <a:pt x="8050306" y="1368817"/>
                  <a:pt x="8065722" y="1351725"/>
                  <a:pt x="8086165" y="1344911"/>
                </a:cubicBezTo>
                <a:lnTo>
                  <a:pt x="8139953" y="1326982"/>
                </a:lnTo>
                <a:cubicBezTo>
                  <a:pt x="8157882" y="1309053"/>
                  <a:pt x="8173726" y="1288761"/>
                  <a:pt x="8193741" y="1273194"/>
                </a:cubicBezTo>
                <a:cubicBezTo>
                  <a:pt x="8227760" y="1246735"/>
                  <a:pt x="8301318" y="1201476"/>
                  <a:pt x="8301318" y="1201476"/>
                </a:cubicBezTo>
                <a:cubicBezTo>
                  <a:pt x="8313271" y="1183547"/>
                  <a:pt x="8328688" y="1167494"/>
                  <a:pt x="8337176" y="1147688"/>
                </a:cubicBezTo>
                <a:cubicBezTo>
                  <a:pt x="8360438" y="1093410"/>
                  <a:pt x="8362486" y="1042004"/>
                  <a:pt x="8337176" y="986323"/>
                </a:cubicBezTo>
                <a:cubicBezTo>
                  <a:pt x="8319342" y="947089"/>
                  <a:pt x="8289365" y="914606"/>
                  <a:pt x="8265459" y="878747"/>
                </a:cubicBezTo>
                <a:lnTo>
                  <a:pt x="8229600" y="824959"/>
                </a:lnTo>
                <a:cubicBezTo>
                  <a:pt x="8235576" y="759218"/>
                  <a:pt x="8230520" y="691518"/>
                  <a:pt x="8247529" y="627735"/>
                </a:cubicBezTo>
                <a:cubicBezTo>
                  <a:pt x="8255229" y="598861"/>
                  <a:pt x="8281217" y="578128"/>
                  <a:pt x="8301318" y="556017"/>
                </a:cubicBezTo>
                <a:cubicBezTo>
                  <a:pt x="8566082" y="264778"/>
                  <a:pt x="8332426" y="518141"/>
                  <a:pt x="8480612" y="394653"/>
                </a:cubicBezTo>
                <a:cubicBezTo>
                  <a:pt x="8542494" y="343084"/>
                  <a:pt x="8551340" y="299360"/>
                  <a:pt x="8641976" y="269147"/>
                </a:cubicBezTo>
                <a:cubicBezTo>
                  <a:pt x="8659906" y="263170"/>
                  <a:pt x="8678125" y="258002"/>
                  <a:pt x="8695765" y="251217"/>
                </a:cubicBezTo>
                <a:cubicBezTo>
                  <a:pt x="8755843" y="228110"/>
                  <a:pt x="8812613" y="195112"/>
                  <a:pt x="8875059" y="179500"/>
                </a:cubicBezTo>
                <a:cubicBezTo>
                  <a:pt x="8898965" y="173523"/>
                  <a:pt x="8923083" y="168340"/>
                  <a:pt x="8946776" y="161570"/>
                </a:cubicBezTo>
                <a:cubicBezTo>
                  <a:pt x="8964948" y="156378"/>
                  <a:pt x="8981970" y="147022"/>
                  <a:pt x="9000565" y="143641"/>
                </a:cubicBezTo>
                <a:cubicBezTo>
                  <a:pt x="9047972" y="135022"/>
                  <a:pt x="9096188" y="131688"/>
                  <a:pt x="9144000" y="125711"/>
                </a:cubicBezTo>
                <a:cubicBezTo>
                  <a:pt x="9266959" y="84726"/>
                  <a:pt x="9114338" y="133127"/>
                  <a:pt x="9287435" y="89853"/>
                </a:cubicBezTo>
                <a:cubicBezTo>
                  <a:pt x="9305770" y="85269"/>
                  <a:pt x="9323052" y="77115"/>
                  <a:pt x="9341224" y="71923"/>
                </a:cubicBezTo>
                <a:cubicBezTo>
                  <a:pt x="9364917" y="65153"/>
                  <a:pt x="9389248" y="60764"/>
                  <a:pt x="9412941" y="53994"/>
                </a:cubicBezTo>
                <a:cubicBezTo>
                  <a:pt x="9431113" y="48802"/>
                  <a:pt x="9448135" y="39445"/>
                  <a:pt x="9466729" y="36064"/>
                </a:cubicBezTo>
                <a:cubicBezTo>
                  <a:pt x="9718133" y="-9646"/>
                  <a:pt x="10297652" y="1767"/>
                  <a:pt x="10363200" y="206"/>
                </a:cubicBezTo>
                <a:lnTo>
                  <a:pt x="10775576" y="18135"/>
                </a:lnTo>
                <a:cubicBezTo>
                  <a:pt x="10864313" y="23513"/>
                  <a:pt x="10957306" y="32191"/>
                  <a:pt x="11044518" y="53994"/>
                </a:cubicBezTo>
                <a:cubicBezTo>
                  <a:pt x="11062853" y="58578"/>
                  <a:pt x="11080377" y="65947"/>
                  <a:pt x="11098306" y="71923"/>
                </a:cubicBezTo>
                <a:cubicBezTo>
                  <a:pt x="11237331" y="164607"/>
                  <a:pt x="11164998" y="130013"/>
                  <a:pt x="11313459" y="179500"/>
                </a:cubicBezTo>
                <a:lnTo>
                  <a:pt x="11367247" y="197429"/>
                </a:lnTo>
                <a:cubicBezTo>
                  <a:pt x="11630394" y="372860"/>
                  <a:pt x="11353589" y="194748"/>
                  <a:pt x="11546541" y="305006"/>
                </a:cubicBezTo>
                <a:cubicBezTo>
                  <a:pt x="11597558" y="334158"/>
                  <a:pt x="11596110" y="349126"/>
                  <a:pt x="11654118" y="358794"/>
                </a:cubicBezTo>
                <a:cubicBezTo>
                  <a:pt x="11772390" y="378506"/>
                  <a:pt x="11803734" y="367000"/>
                  <a:pt x="11905129" y="394653"/>
                </a:cubicBezTo>
                <a:cubicBezTo>
                  <a:pt x="11941596" y="404598"/>
                  <a:pt x="11975063" y="427089"/>
                  <a:pt x="12012706" y="430511"/>
                </a:cubicBezTo>
                <a:lnTo>
                  <a:pt x="12209929" y="448441"/>
                </a:lnTo>
                <a:cubicBezTo>
                  <a:pt x="12203953" y="1793147"/>
                  <a:pt x="12197976" y="3137853"/>
                  <a:pt x="12192000" y="4482559"/>
                </a:cubicBezTo>
                <a:lnTo>
                  <a:pt x="0" y="4446700"/>
                </a:lnTo>
                <a:lnTo>
                  <a:pt x="0" y="2080017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7942730" y="4661544"/>
            <a:ext cx="2976282" cy="896470"/>
          </a:xfrm>
          <a:custGeom>
            <a:avLst/>
            <a:gdLst>
              <a:gd name="connsiteX0" fmla="*/ 0 w 2976282"/>
              <a:gd name="connsiteY0" fmla="*/ 0 h 896470"/>
              <a:gd name="connsiteX1" fmla="*/ 304800 w 2976282"/>
              <a:gd name="connsiteY1" fmla="*/ 878541 h 896470"/>
              <a:gd name="connsiteX2" fmla="*/ 2707341 w 2976282"/>
              <a:gd name="connsiteY2" fmla="*/ 896470 h 896470"/>
              <a:gd name="connsiteX3" fmla="*/ 2976282 w 2976282"/>
              <a:gd name="connsiteY3" fmla="*/ 35858 h 896470"/>
              <a:gd name="connsiteX4" fmla="*/ 0 w 2976282"/>
              <a:gd name="connsiteY4" fmla="*/ 0 h 8964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6282" h="896470">
                <a:moveTo>
                  <a:pt x="0" y="0"/>
                </a:moveTo>
                <a:lnTo>
                  <a:pt x="304800" y="878541"/>
                </a:lnTo>
                <a:lnTo>
                  <a:pt x="2707341" y="896470"/>
                </a:lnTo>
                <a:lnTo>
                  <a:pt x="2976282" y="35858"/>
                </a:lnTo>
                <a:lnTo>
                  <a:pt x="0" y="0"/>
                </a:lnTo>
                <a:close/>
              </a:path>
            </a:pathLst>
          </a:cu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7765" y="2420265"/>
            <a:ext cx="1765083" cy="249229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7412" y="1496900"/>
            <a:ext cx="1765083" cy="24922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8669836" y="4912562"/>
            <a:ext cx="18103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Lagrange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962400" y="2420265"/>
            <a:ext cx="12012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mtClean="0"/>
              <a:t>Euler</a:t>
            </a: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62265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trajectories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18" y="2515441"/>
            <a:ext cx="5885329" cy="230682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7162621" y="2905283"/>
            <a:ext cx="251012" cy="2510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58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trajectories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718" y="2515441"/>
            <a:ext cx="5885329" cy="230682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>
            <a:off x="6885432" y="3026664"/>
            <a:ext cx="411480" cy="301752"/>
          </a:xfrm>
          <a:prstGeom prst="line">
            <a:avLst/>
          </a:prstGeom>
          <a:ln w="7620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5699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trajectories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9646" y="1690688"/>
            <a:ext cx="4000500" cy="37338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5309419" y="2094271"/>
            <a:ext cx="1784555" cy="2330245"/>
          </a:xfrm>
          <a:custGeom>
            <a:avLst/>
            <a:gdLst>
              <a:gd name="connsiteX0" fmla="*/ 796413 w 1784555"/>
              <a:gd name="connsiteY0" fmla="*/ 0 h 2330245"/>
              <a:gd name="connsiteX1" fmla="*/ 1755058 w 1784555"/>
              <a:gd name="connsiteY1" fmla="*/ 29497 h 2330245"/>
              <a:gd name="connsiteX2" fmla="*/ 1784555 w 1784555"/>
              <a:gd name="connsiteY2" fmla="*/ 1150375 h 2330245"/>
              <a:gd name="connsiteX3" fmla="*/ 1725562 w 1784555"/>
              <a:gd name="connsiteY3" fmla="*/ 1548581 h 2330245"/>
              <a:gd name="connsiteX4" fmla="*/ 1076633 w 1784555"/>
              <a:gd name="connsiteY4" fmla="*/ 2315497 h 2330245"/>
              <a:gd name="connsiteX5" fmla="*/ 0 w 1784555"/>
              <a:gd name="connsiteY5" fmla="*/ 2330245 h 2330245"/>
              <a:gd name="connsiteX6" fmla="*/ 796413 w 1784555"/>
              <a:gd name="connsiteY6" fmla="*/ 0 h 2330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4555" h="2330245">
                <a:moveTo>
                  <a:pt x="796413" y="0"/>
                </a:moveTo>
                <a:lnTo>
                  <a:pt x="1755058" y="29497"/>
                </a:lnTo>
                <a:lnTo>
                  <a:pt x="1784555" y="1150375"/>
                </a:lnTo>
                <a:lnTo>
                  <a:pt x="1725562" y="1548581"/>
                </a:lnTo>
                <a:lnTo>
                  <a:pt x="1076633" y="2315497"/>
                </a:lnTo>
                <a:lnTo>
                  <a:pt x="0" y="2330245"/>
                </a:lnTo>
                <a:lnTo>
                  <a:pt x="79641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323" y="2288836"/>
            <a:ext cx="4267200" cy="286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889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trajectories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39112711"/>
              </p:ext>
            </p:extLst>
          </p:nvPr>
        </p:nvGraphicFramePr>
        <p:xfrm>
          <a:off x="838198" y="1825625"/>
          <a:ext cx="10105104" cy="417039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3368368"/>
                <a:gridCol w="3368368"/>
                <a:gridCol w="3368368"/>
              </a:tblGrid>
              <a:tr h="8340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Method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mean AP (cuboids)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mean AP (trajectories)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8340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BOW</a:t>
                      </a:r>
                      <a:r>
                        <a:rPr lang="en-US" sz="2400" baseline="0" dirty="0" smtClean="0"/>
                        <a:t> with HOG 3D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25.2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27.9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8340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BOW with HOF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29.4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31.5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8340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BOW with MBH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40.9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43.2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83407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BOW with</a:t>
                      </a:r>
                      <a:r>
                        <a:rPr lang="en-US" sz="2400" baseline="0" dirty="0" smtClean="0"/>
                        <a:t> combined</a:t>
                      </a:r>
                      <a:endParaRPr lang="en-US" sz="2400" dirty="0"/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43.1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46.6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8838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recognition with convolutional networks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30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convolutional networks to 3D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457989" y="1867583"/>
            <a:ext cx="4638011" cy="3826934"/>
            <a:chOff x="3185188" y="1557867"/>
            <a:chExt cx="4638011" cy="3826934"/>
          </a:xfrm>
        </p:grpSpPr>
        <p:sp>
          <p:nvSpPr>
            <p:cNvPr id="7" name="Cube 6"/>
            <p:cNvSpPr/>
            <p:nvPr/>
          </p:nvSpPr>
          <p:spPr>
            <a:xfrm>
              <a:off x="3185188" y="1557867"/>
              <a:ext cx="4638011" cy="3826934"/>
            </a:xfrm>
            <a:prstGeom prst="cub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85189" y="2503489"/>
              <a:ext cx="3692133" cy="2881312"/>
            </a:xfrm>
            <a:prstGeom prst="rect">
              <a:avLst/>
            </a:prstGeom>
          </p:spPr>
        </p:pic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029" y="2024217"/>
            <a:ext cx="2413000" cy="36703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910029" y="2024217"/>
            <a:ext cx="2115984" cy="4240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9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Extending convolutional networks to 3D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62117559"/>
              </p:ext>
            </p:extLst>
          </p:nvPr>
        </p:nvGraphicFramePr>
        <p:xfrm>
          <a:off x="838200" y="1825625"/>
          <a:ext cx="105156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/>
                <a:gridCol w="52578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Method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Accuracy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Best</a:t>
                      </a:r>
                      <a:r>
                        <a:rPr lang="en-US" sz="2400" baseline="0" dirty="0" smtClean="0"/>
                        <a:t> dense trajectories + bag-of-words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85.9%</a:t>
                      </a:r>
                      <a:endParaRPr lang="en-US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Temporal</a:t>
                      </a:r>
                      <a:r>
                        <a:rPr lang="en-US" sz="2400" baseline="0" dirty="0" smtClean="0"/>
                        <a:t> convolution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65.4%</a:t>
                      </a:r>
                      <a:endParaRPr lang="en-US" sz="2400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501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 of applying </a:t>
            </a:r>
            <a:r>
              <a:rPr lang="en-US" dirty="0" err="1" smtClean="0"/>
              <a:t>convnets</a:t>
            </a:r>
            <a:r>
              <a:rPr lang="en-US" dirty="0" smtClean="0"/>
              <a:t> to videos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Each video = multiple images: memory constraints</a:t>
            </a:r>
          </a:p>
          <a:p>
            <a:r>
              <a:rPr lang="en-US" dirty="0" smtClean="0"/>
              <a:t>Cost of convolution increases with dimension: time constraints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492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UCF 101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9342" y="0"/>
            <a:ext cx="6844402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40372" y="5205327"/>
            <a:ext cx="478971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Recognition of 101 human actions from videos in the wild, </a:t>
            </a:r>
            <a:r>
              <a:rPr lang="en-US" dirty="0" err="1" smtClean="0"/>
              <a:t>Khurram</a:t>
            </a:r>
            <a:r>
              <a:rPr lang="en-US" dirty="0" smtClean="0"/>
              <a:t> </a:t>
            </a:r>
            <a:r>
              <a:rPr lang="en-US" dirty="0" err="1" smtClean="0"/>
              <a:t>Soomro</a:t>
            </a:r>
            <a:r>
              <a:rPr lang="en-US" dirty="0" smtClean="0"/>
              <a:t>, Amir Roshan </a:t>
            </a:r>
            <a:r>
              <a:rPr lang="en-US" dirty="0" err="1" smtClean="0"/>
              <a:t>Zamir</a:t>
            </a:r>
            <a:r>
              <a:rPr lang="en-US" dirty="0" smtClean="0"/>
              <a:t> and Mubarak Shah,</a:t>
            </a:r>
            <a:br>
              <a:rPr lang="en-US" dirty="0" smtClean="0"/>
            </a:br>
            <a:r>
              <a:rPr lang="en-US" dirty="0" smtClean="0"/>
              <a:t>In </a:t>
            </a:r>
            <a:r>
              <a:rPr lang="en-US" dirty="0" err="1" smtClean="0"/>
              <a:t>arXiv</a:t>
            </a:r>
            <a:r>
              <a:rPr lang="en-US" dirty="0" smtClean="0"/>
              <a:t> preprint arXiv:1212.0402, November,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2170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HMDB 51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9" y="1444171"/>
            <a:ext cx="4963886" cy="3722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3999" y="1444171"/>
            <a:ext cx="5138057" cy="38535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053594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 smtClean="0">
                <a:solidFill>
                  <a:srgbClr val="666666"/>
                </a:solidFill>
                <a:effectLst/>
                <a:latin typeface="Helvetica Medium" charset="0"/>
              </a:rPr>
              <a:t>H. </a:t>
            </a:r>
            <a:r>
              <a:rPr lang="en-US" b="0" i="0" dirty="0" err="1" smtClean="0">
                <a:solidFill>
                  <a:srgbClr val="666666"/>
                </a:solidFill>
                <a:effectLst/>
                <a:latin typeface="Helvetica Medium" charset="0"/>
              </a:rPr>
              <a:t>Kuehne</a:t>
            </a:r>
            <a:r>
              <a:rPr lang="en-US" b="0" i="0" dirty="0" smtClean="0">
                <a:solidFill>
                  <a:srgbClr val="666666"/>
                </a:solidFill>
                <a:effectLst/>
                <a:latin typeface="Helvetica Medium" charset="0"/>
              </a:rPr>
              <a:t>, H. </a:t>
            </a:r>
            <a:r>
              <a:rPr lang="en-US" b="0" i="0" dirty="0" err="1" smtClean="0">
                <a:solidFill>
                  <a:srgbClr val="666666"/>
                </a:solidFill>
                <a:effectLst/>
                <a:latin typeface="Helvetica Medium" charset="0"/>
              </a:rPr>
              <a:t>Jhuang</a:t>
            </a:r>
            <a:r>
              <a:rPr lang="en-US" b="0" i="0" dirty="0" smtClean="0">
                <a:solidFill>
                  <a:srgbClr val="666666"/>
                </a:solidFill>
                <a:effectLst/>
                <a:latin typeface="Helvetica Medium" charset="0"/>
              </a:rPr>
              <a:t>, E. Garrote, T. </a:t>
            </a:r>
            <a:r>
              <a:rPr lang="en-US" b="0" i="0" dirty="0" err="1" smtClean="0">
                <a:solidFill>
                  <a:srgbClr val="666666"/>
                </a:solidFill>
                <a:effectLst/>
                <a:latin typeface="Helvetica Medium" charset="0"/>
              </a:rPr>
              <a:t>Poggio</a:t>
            </a:r>
            <a:r>
              <a:rPr lang="en-US" b="0" i="0" dirty="0" smtClean="0">
                <a:solidFill>
                  <a:srgbClr val="666666"/>
                </a:solidFill>
                <a:effectLst/>
                <a:latin typeface="Helvetica Medium" charset="0"/>
              </a:rPr>
              <a:t>, and T. </a:t>
            </a:r>
            <a:r>
              <a:rPr lang="en-US" b="0" i="0" dirty="0" err="1" smtClean="0">
                <a:solidFill>
                  <a:srgbClr val="666666"/>
                </a:solidFill>
                <a:effectLst/>
                <a:latin typeface="Helvetica Medium" charset="0"/>
              </a:rPr>
              <a:t>Serre</a:t>
            </a:r>
            <a:r>
              <a:rPr lang="en-US" b="0" i="0" dirty="0" smtClean="0">
                <a:solidFill>
                  <a:srgbClr val="666666"/>
                </a:solidFill>
                <a:effectLst/>
                <a:latin typeface="Helvetica Medium" charset="0"/>
              </a:rPr>
              <a:t>. HMDB: A Large Video Database for Human Motion Recognition. ICCV, 2011.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89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a video just a collection of images?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20888" y="1690688"/>
            <a:ext cx="7150224" cy="4988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58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a video just a collection of images?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520888" y="1690688"/>
            <a:ext cx="7150224" cy="4988403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 rot="2392753">
            <a:off x="3381828" y="4659086"/>
            <a:ext cx="754743" cy="362857"/>
          </a:xfrm>
          <a:prstGeom prst="rightArrow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73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547 -0.13866 C -0.1095 -0.1426 -0.11341 -0.1463 -0.11367 -0.14607 C -0.11432 -0.14445 -0.05599 -0.07454 0.00313 -0.00625 C -0.02669 -0.04074 -0.05625 -0.07338 -0.05664 -0.07269 C -0.0569 -0.07176 -0.02747 -0.03658 0.00182 -0.00278 C -0.01289 -0.01991 -0.02812 -0.03681 -0.02812 -0.03635 C -0.02851 -0.03588 -0.01393 -0.01852 0.00117 -0.00116 C -0.00638 -0.00973 -0.01354 -0.01783 -0.01367 -0.01783 C -0.0138 -0.0176 -0.00625 -0.00834 0.00078 -0.00023 C -0.00312 -0.00463 -0.00677 -0.00903 -0.00677 -0.00857 C -0.0069 -0.0088 -0.00312 -0.00417 0.00065 0.00023 C -0.0013 -0.00209 -0.00312 -0.00417 -0.00325 -0.00417 C -0.00351 -0.00463 -0.00143 -0.00186 0.00052 0.00023 C -0.00039 -0.0007 -0.0013 -0.00186 -0.00117 -0.00162 C -0.00091 -0.00139 -0.00026 -0.00047 0.00052 0.00046 C -1.875E-6 3.33333E-6 -0.00052 -0.0007 -0.00091 -0.00093 C -0.00091 -0.00116 -0.00039 -0.00047 0.00013 0.00023 C -1.875E-6 3.33333E-6 -0.00039 -0.00047 -0.00091 -0.00116 C -0.00091 -0.00116 -0.00052 -0.0007 -1.875E-6 3.33333E-6 " pathEditMode="relative" rAng="18180000" ptsTypes="AAAAAAAAAAAAAA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a video just a collection of images?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123" y="1690688"/>
            <a:ext cx="4263754" cy="332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3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a video just a collection of images?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0" y="1752600"/>
            <a:ext cx="43180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360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a video just a collection of images?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Mostly a question of classes involved</a:t>
            </a:r>
          </a:p>
          <a:p>
            <a:r>
              <a:rPr lang="en-US" dirty="0" smtClean="0"/>
              <a:t>Actions involving object interactions can be identified from single image</a:t>
            </a:r>
          </a:p>
          <a:p>
            <a:pPr lvl="1"/>
            <a:r>
              <a:rPr lang="en-US" dirty="0" smtClean="0"/>
              <a:t>e.g., riding horse, playing tennis, pitching ball </a:t>
            </a:r>
          </a:p>
          <a:p>
            <a:r>
              <a:rPr lang="en-US" dirty="0" smtClean="0"/>
              <a:t>Actions that occur in particular scenes can be identified from single images</a:t>
            </a:r>
          </a:p>
          <a:p>
            <a:pPr lvl="1"/>
            <a:r>
              <a:rPr lang="en-US" dirty="0" smtClean="0"/>
              <a:t>e.g., diving, swimming, rock-climbing</a:t>
            </a:r>
          </a:p>
        </p:txBody>
      </p:sp>
    </p:spTree>
    <p:extLst>
      <p:ext uri="{BB962C8B-B14F-4D97-AF65-F5344CB8AC3E}">
        <p14:creationId xmlns:p14="http://schemas.microsoft.com/office/powerpoint/2010/main" val="82829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3362</TotalTime>
  <Words>412</Words>
  <Application>Microsoft Macintosh PowerPoint</Application>
  <PresentationFormat>Widescreen</PresentationFormat>
  <Paragraphs>91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Calibri</vt:lpstr>
      <vt:lpstr>Calibri Light</vt:lpstr>
      <vt:lpstr>Helvetica Medium</vt:lpstr>
      <vt:lpstr>Arial</vt:lpstr>
      <vt:lpstr>Office Theme</vt:lpstr>
      <vt:lpstr>Recognition on videos</vt:lpstr>
      <vt:lpstr>Video classification</vt:lpstr>
      <vt:lpstr>UCF 101</vt:lpstr>
      <vt:lpstr>HMDB 51</vt:lpstr>
      <vt:lpstr>Is a video just a collection of images?</vt:lpstr>
      <vt:lpstr>Is a video just a collection of images?</vt:lpstr>
      <vt:lpstr>Is a video just a collection of images?</vt:lpstr>
      <vt:lpstr>Is a video just a collection of images?</vt:lpstr>
      <vt:lpstr>Is a video just a collection of images?</vt:lpstr>
      <vt:lpstr>Classical Video Classification</vt:lpstr>
      <vt:lpstr>Classical Image Classification - Bag of words</vt:lpstr>
      <vt:lpstr>Video as a 3D image</vt:lpstr>
      <vt:lpstr>Bag of spatiotemporal words</vt:lpstr>
      <vt:lpstr>Bag of spatiotemporal words</vt:lpstr>
      <vt:lpstr>Bag of spatiotemporal words</vt:lpstr>
      <vt:lpstr>The importance of motion</vt:lpstr>
      <vt:lpstr>The importance of motion</vt:lpstr>
      <vt:lpstr>Bag of spatiotemporal words</vt:lpstr>
      <vt:lpstr>PowerPoint Presentation</vt:lpstr>
      <vt:lpstr>Euler vs Lagrange</vt:lpstr>
      <vt:lpstr>Using trajectories</vt:lpstr>
      <vt:lpstr>Using trajectories</vt:lpstr>
      <vt:lpstr>Using trajectories</vt:lpstr>
      <vt:lpstr>Using trajectories</vt:lpstr>
      <vt:lpstr>Video recognition with convolutional networks</vt:lpstr>
      <vt:lpstr>Extending convolutional networks to 3D</vt:lpstr>
      <vt:lpstr>Extending convolutional networks to 3D</vt:lpstr>
      <vt:lpstr>The challenge of applying convnets to videos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Working with videos</dc:title>
  <dc:creator>Bharath Hariharan</dc:creator>
  <cp:lastModifiedBy>Bharath Hariharan</cp:lastModifiedBy>
  <cp:revision>25</cp:revision>
  <dcterms:created xsi:type="dcterms:W3CDTF">2017-10-30T11:58:17Z</dcterms:created>
  <dcterms:modified xsi:type="dcterms:W3CDTF">2017-11-01T20:01:03Z</dcterms:modified>
</cp:coreProperties>
</file>