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5"/>
  </p:notesMasterIdLst>
  <p:sldIdLst>
    <p:sldId id="306" r:id="rId2"/>
    <p:sldId id="256" r:id="rId3"/>
    <p:sldId id="307" r:id="rId4"/>
    <p:sldId id="308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7" r:id="rId15"/>
    <p:sldId id="268" r:id="rId16"/>
    <p:sldId id="269" r:id="rId17"/>
    <p:sldId id="270" r:id="rId18"/>
    <p:sldId id="266" r:id="rId19"/>
    <p:sldId id="309" r:id="rId20"/>
    <p:sldId id="272" r:id="rId21"/>
    <p:sldId id="273" r:id="rId22"/>
    <p:sldId id="274" r:id="rId23"/>
    <p:sldId id="276" r:id="rId24"/>
    <p:sldId id="277" r:id="rId25"/>
    <p:sldId id="275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10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716"/>
    <p:restoredTop sz="94646"/>
  </p:normalViewPr>
  <p:slideViewPr>
    <p:cSldViewPr snapToGrid="0" snapToObjects="1">
      <p:cViewPr>
        <p:scale>
          <a:sx n="76" d="100"/>
          <a:sy n="76" d="100"/>
        </p:scale>
        <p:origin x="216" y="4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notesMaster" Target="notesMasters/notesMaster1.xml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43BF7-FFE6-7E4A-AA4C-6AE3967B56A3}" type="datetimeFigureOut">
              <a:rPr lang="en-US" smtClean="0"/>
              <a:t>10/15/17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59BB82-3B6E-0245-A78B-FB2922146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888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0A2E6-26CB-DD4E-BF76-45E2BFAFB276}" type="datetimeFigureOut">
              <a:rPr lang="en-US" smtClean="0"/>
              <a:t>10/15/17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8D76A-D16D-564E-A704-EB76A9D5C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186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0A2E6-26CB-DD4E-BF76-45E2BFAFB276}" type="datetimeFigureOut">
              <a:rPr lang="en-US" smtClean="0"/>
              <a:t>10/15/17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8D76A-D16D-564E-A704-EB76A9D5C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027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0A2E6-26CB-DD4E-BF76-45E2BFAFB276}" type="datetimeFigureOut">
              <a:rPr lang="en-US" smtClean="0"/>
              <a:t>10/15/17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8D76A-D16D-564E-A704-EB76A9D5C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099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0A2E6-26CB-DD4E-BF76-45E2BFAFB276}" type="datetimeFigureOut">
              <a:rPr lang="en-US" smtClean="0"/>
              <a:t>10/15/17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8D76A-D16D-564E-A704-EB76A9D5C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808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0A2E6-26CB-DD4E-BF76-45E2BFAFB276}" type="datetimeFigureOut">
              <a:rPr lang="en-US" smtClean="0"/>
              <a:t>10/15/17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8D76A-D16D-564E-A704-EB76A9D5C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22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0A2E6-26CB-DD4E-BF76-45E2BFAFB276}" type="datetimeFigureOut">
              <a:rPr lang="en-US" smtClean="0"/>
              <a:t>10/15/17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8D76A-D16D-564E-A704-EB76A9D5C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388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0A2E6-26CB-DD4E-BF76-45E2BFAFB276}" type="datetimeFigureOut">
              <a:rPr lang="en-US" smtClean="0"/>
              <a:t>10/15/17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8D76A-D16D-564E-A704-EB76A9D5C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622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0A2E6-26CB-DD4E-BF76-45E2BFAFB276}" type="datetimeFigureOut">
              <a:rPr lang="en-US" smtClean="0"/>
              <a:t>10/15/17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8D76A-D16D-564E-A704-EB76A9D5C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043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0A2E6-26CB-DD4E-BF76-45E2BFAFB276}" type="datetimeFigureOut">
              <a:rPr lang="en-US" smtClean="0"/>
              <a:t>10/15/17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8D76A-D16D-564E-A704-EB76A9D5C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756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0A2E6-26CB-DD4E-BF76-45E2BFAFB276}" type="datetimeFigureOut">
              <a:rPr lang="en-US" smtClean="0"/>
              <a:t>10/15/17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8D76A-D16D-564E-A704-EB76A9D5C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58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0A2E6-26CB-DD4E-BF76-45E2BFAFB276}" type="datetimeFigureOut">
              <a:rPr lang="en-US" smtClean="0"/>
              <a:t>10/15/17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8D76A-D16D-564E-A704-EB76A9D5C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64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00A2E6-26CB-DD4E-BF76-45E2BFAFB276}" type="datetimeFigureOut">
              <a:rPr lang="en-US" smtClean="0"/>
              <a:t>10/15/17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A8D76A-D16D-564E-A704-EB76A9D5C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457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tiff"/><Relationship Id="rId5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tiff"/><Relationship Id="rId5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5" Type="http://schemas.openxmlformats.org/officeDocument/2006/relationships/image" Target="../media/image13.emf"/><Relationship Id="rId6" Type="http://schemas.openxmlformats.org/officeDocument/2006/relationships/image" Target="../media/image14.emf"/><Relationship Id="rId7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4" Type="http://schemas.openxmlformats.org/officeDocument/2006/relationships/image" Target="../media/image16.tiff"/><Relationship Id="rId5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5" Type="http://schemas.openxmlformats.org/officeDocument/2006/relationships/image" Target="../media/image18.emf"/><Relationship Id="rId6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Relationship Id="rId3" Type="http://schemas.openxmlformats.org/officeDocument/2006/relationships/image" Target="../media/image25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Relationship Id="rId3" Type="http://schemas.openxmlformats.org/officeDocument/2006/relationships/image" Target="../media/image22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Relationship Id="rId3" Type="http://schemas.openxmlformats.org/officeDocument/2006/relationships/image" Target="../media/image22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tif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tif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tif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tif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tif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tif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Recognition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Image classification </a:t>
            </a:r>
            <a:r>
              <a:rPr lang="en-US" dirty="0" smtClean="0">
                <a:sym typeface="Wingdings"/>
              </a:rPr>
              <a:t> convolutional networks</a:t>
            </a:r>
          </a:p>
          <a:p>
            <a:r>
              <a:rPr lang="en-US" dirty="0" smtClean="0">
                <a:sym typeface="Wingdings"/>
              </a:rPr>
              <a:t>Object detection  </a:t>
            </a:r>
            <a:r>
              <a:rPr lang="en-US" dirty="0" err="1" smtClean="0">
                <a:sym typeface="Wingdings"/>
              </a:rPr>
              <a:t>convnets</a:t>
            </a:r>
            <a:r>
              <a:rPr lang="en-US" dirty="0" smtClean="0">
                <a:sym typeface="Wingdings"/>
              </a:rPr>
              <a:t> + object proposals </a:t>
            </a:r>
          </a:p>
          <a:p>
            <a:r>
              <a:rPr lang="en-US" dirty="0" smtClean="0">
                <a:sym typeface="Wingdings"/>
              </a:rPr>
              <a:t>Semantic segmentation  </a:t>
            </a:r>
            <a:r>
              <a:rPr lang="en-US" dirty="0" err="1" smtClean="0">
                <a:sym typeface="Wingdings"/>
              </a:rPr>
              <a:t>convnets</a:t>
            </a:r>
            <a:r>
              <a:rPr lang="en-US" dirty="0" smtClean="0">
                <a:sym typeface="Wingdings"/>
              </a:rPr>
              <a:t> + dilation / skip connections / multi-scale prediction</a:t>
            </a:r>
          </a:p>
          <a:p>
            <a:r>
              <a:rPr lang="en-US" dirty="0" smtClean="0">
                <a:sym typeface="Wingdings"/>
              </a:rPr>
              <a:t>Instance segmentation  detection + </a:t>
            </a:r>
            <a:r>
              <a:rPr lang="en-US" dirty="0" err="1" smtClean="0">
                <a:sym typeface="Wingdings"/>
              </a:rPr>
              <a:t>convnets</a:t>
            </a:r>
            <a:r>
              <a:rPr lang="en-US" dirty="0" smtClean="0">
                <a:sym typeface="Wingdings"/>
              </a:rPr>
              <a:t> + dilation / skip / multi-scale</a:t>
            </a:r>
          </a:p>
          <a:p>
            <a:r>
              <a:rPr lang="en-US" dirty="0" smtClean="0">
                <a:sym typeface="Wingdings"/>
              </a:rPr>
              <a:t>Pose estimation  (detection +) </a:t>
            </a:r>
            <a:r>
              <a:rPr lang="en-US" dirty="0" err="1" smtClean="0">
                <a:sym typeface="Wingdings"/>
              </a:rPr>
              <a:t>convnets</a:t>
            </a:r>
            <a:r>
              <a:rPr lang="en-US" dirty="0" smtClean="0">
                <a:sym typeface="Wingdings"/>
              </a:rPr>
              <a:t> + dilation / skip / multiscale + iterated inference / learnt MRFs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54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Pose estimation for rigid objects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9872" y="1867775"/>
            <a:ext cx="4259759" cy="48039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494185" y="4185088"/>
            <a:ext cx="1676400" cy="372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Azimuth </a:t>
            </a:r>
            <a:r>
              <a:rPr lang="en-US" smtClean="0"/>
              <a:t>/ yaw</a:t>
            </a:r>
            <a:endParaRPr lang="en-US"/>
          </a:p>
        </p:txBody>
      </p:sp>
      <p:cxnSp>
        <p:nvCxnSpPr>
          <p:cNvPr id="7" name="Straight Arrow Connector 6"/>
          <p:cNvCxnSpPr>
            <a:endCxn id="5" idx="1"/>
          </p:cNvCxnSpPr>
          <p:nvPr/>
        </p:nvCxnSpPr>
        <p:spPr>
          <a:xfrm>
            <a:off x="6045201" y="4371355"/>
            <a:ext cx="244898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endCxn id="14" idx="3"/>
          </p:cNvCxnSpPr>
          <p:nvPr/>
        </p:nvCxnSpPr>
        <p:spPr>
          <a:xfrm flipH="1">
            <a:off x="2062725" y="4371355"/>
            <a:ext cx="2509276" cy="124891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35525" y="5435600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Elevation / pitch</a:t>
            </a:r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08000" y="2048933"/>
            <a:ext cx="1710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Cyclo</a:t>
            </a:r>
            <a:r>
              <a:rPr lang="en-US" dirty="0" smtClean="0"/>
              <a:t>-rotation / roll</a:t>
            </a:r>
            <a:endParaRPr lang="en-US" dirty="0"/>
          </a:p>
        </p:txBody>
      </p:sp>
      <p:cxnSp>
        <p:nvCxnSpPr>
          <p:cNvPr id="18" name="Straight Arrow Connector 17"/>
          <p:cNvCxnSpPr>
            <a:endCxn id="16" idx="3"/>
          </p:cNvCxnSpPr>
          <p:nvPr/>
        </p:nvCxnSpPr>
        <p:spPr>
          <a:xfrm flipH="1" flipV="1">
            <a:off x="2218267" y="2372099"/>
            <a:ext cx="1327147" cy="5353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372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Viewpoint-conditioned pose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1" y="3048000"/>
            <a:ext cx="2375588" cy="15787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0598" y="1922860"/>
            <a:ext cx="2235936" cy="13392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3896" y="3494265"/>
            <a:ext cx="2269339" cy="15105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0598" y="5388820"/>
            <a:ext cx="2658533" cy="10966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31733" y="3514222"/>
            <a:ext cx="1964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Viewpoint prediction</a:t>
            </a:r>
            <a:endParaRPr lang="en-US"/>
          </a:p>
        </p:txBody>
      </p:sp>
      <p:cxnSp>
        <p:nvCxnSpPr>
          <p:cNvPr id="11" name="Straight Arrow Connector 10"/>
          <p:cNvCxnSpPr>
            <a:stCxn id="4" idx="3"/>
            <a:endCxn id="9" idx="1"/>
          </p:cNvCxnSpPr>
          <p:nvPr/>
        </p:nvCxnSpPr>
        <p:spPr>
          <a:xfrm>
            <a:off x="3213789" y="3837388"/>
            <a:ext cx="91794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0" y="6384544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Viewpoints and </a:t>
            </a:r>
            <a:r>
              <a:rPr lang="en-US" dirty="0" err="1" smtClean="0"/>
              <a:t>keypoints</a:t>
            </a:r>
            <a:r>
              <a:rPr lang="en-US" dirty="0" smtClean="0"/>
              <a:t>. S. </a:t>
            </a:r>
            <a:r>
              <a:rPr lang="en-US" dirty="0" err="1" smtClean="0"/>
              <a:t>Tulsiani</a:t>
            </a:r>
            <a:r>
              <a:rPr lang="en-US" dirty="0"/>
              <a:t> </a:t>
            </a:r>
            <a:r>
              <a:rPr lang="en-US" dirty="0" smtClean="0"/>
              <a:t>and J. Malik. In </a:t>
            </a:r>
            <a:r>
              <a:rPr lang="en-US" i="1" dirty="0" smtClean="0"/>
              <a:t>CVPR, </a:t>
            </a:r>
            <a:r>
              <a:rPr lang="en-US" dirty="0" smtClean="0"/>
              <a:t>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85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Viewpoint-conditioned pose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1" y="3048000"/>
            <a:ext cx="2375588" cy="15787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0598" y="1922860"/>
            <a:ext cx="2235936" cy="1339233"/>
          </a:xfrm>
          <a:prstGeom prst="rect">
            <a:avLst/>
          </a:prstGeom>
          <a:effectLst>
            <a:glow rad="596900">
              <a:schemeClr val="accent1"/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3896" y="3494265"/>
            <a:ext cx="2269339" cy="1510529"/>
          </a:xfrm>
          <a:prstGeom prst="rect">
            <a:avLst/>
          </a:prstGeom>
          <a:effectLst>
            <a:glow rad="520700">
              <a:schemeClr val="accent1"/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0598" y="5388820"/>
            <a:ext cx="2658533" cy="10966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31733" y="3514222"/>
            <a:ext cx="1964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Viewpoint prediction</a:t>
            </a:r>
            <a:endParaRPr lang="en-US"/>
          </a:p>
        </p:txBody>
      </p:sp>
      <p:cxnSp>
        <p:nvCxnSpPr>
          <p:cNvPr id="11" name="Straight Arrow Connector 10"/>
          <p:cNvCxnSpPr>
            <a:stCxn id="4" idx="3"/>
            <a:endCxn id="9" idx="1"/>
          </p:cNvCxnSpPr>
          <p:nvPr/>
        </p:nvCxnSpPr>
        <p:spPr>
          <a:xfrm>
            <a:off x="3213789" y="3837388"/>
            <a:ext cx="91794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0" y="6384544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Viewpoints and </a:t>
            </a:r>
            <a:r>
              <a:rPr lang="en-US" dirty="0" err="1" smtClean="0"/>
              <a:t>keypoints</a:t>
            </a:r>
            <a:r>
              <a:rPr lang="en-US" dirty="0" smtClean="0"/>
              <a:t>. S. </a:t>
            </a:r>
            <a:r>
              <a:rPr lang="en-US" dirty="0" err="1" smtClean="0"/>
              <a:t>Tulsiani</a:t>
            </a:r>
            <a:r>
              <a:rPr lang="en-US" dirty="0"/>
              <a:t> </a:t>
            </a:r>
            <a:r>
              <a:rPr lang="en-US" dirty="0" smtClean="0"/>
              <a:t>and J. Malik. In </a:t>
            </a:r>
            <a:r>
              <a:rPr lang="en-US" i="1" dirty="0" smtClean="0"/>
              <a:t>CVPR, </a:t>
            </a:r>
            <a:r>
              <a:rPr lang="en-US" dirty="0" smtClean="0"/>
              <a:t>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82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Fitting viewpoint to </a:t>
            </a:r>
            <a:r>
              <a:rPr lang="en-US" dirty="0" err="1" smtClean="0"/>
              <a:t>keypoints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38200" y="3647983"/>
            <a:ext cx="10515600" cy="577219"/>
          </a:xfrm>
        </p:spPr>
        <p:txBody>
          <a:bodyPr/>
          <a:lstStyle/>
          <a:p>
            <a:r>
              <a:rPr lang="en-US" dirty="0" smtClean="0"/>
              <a:t>Idea: minimize </a:t>
            </a:r>
            <a:r>
              <a:rPr lang="en-US" i="1" dirty="0" err="1" smtClean="0"/>
              <a:t>reprojection</a:t>
            </a:r>
            <a:r>
              <a:rPr lang="en-US" i="1" dirty="0" smtClean="0"/>
              <a:t> error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1544" y="1646837"/>
            <a:ext cx="3835400" cy="21559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0116" y="4049707"/>
            <a:ext cx="2908300" cy="571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0483" y="4713008"/>
            <a:ext cx="3035300" cy="4699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4713008"/>
            <a:ext cx="3009900" cy="4699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8133" y="5436959"/>
            <a:ext cx="5317067" cy="907508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385915" y="1776750"/>
            <a:ext cx="2779686" cy="1785170"/>
            <a:chOff x="2492931" y="1531031"/>
            <a:chExt cx="7206138" cy="4789079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92931" y="1531031"/>
              <a:ext cx="7206138" cy="4789079"/>
            </a:xfrm>
            <a:prstGeom prst="rect">
              <a:avLst/>
            </a:prstGeom>
          </p:spPr>
        </p:pic>
        <p:sp>
          <p:nvSpPr>
            <p:cNvPr id="17" name="Oval 16"/>
            <p:cNvSpPr/>
            <p:nvPr/>
          </p:nvSpPr>
          <p:spPr>
            <a:xfrm>
              <a:off x="6096000" y="4180114"/>
              <a:ext cx="261257" cy="275772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8193314" y="4042228"/>
              <a:ext cx="261257" cy="275772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5435600" y="4782457"/>
              <a:ext cx="261257" cy="275772"/>
            </a:xfrm>
            <a:prstGeom prst="ellipse">
              <a:avLst/>
            </a:prstGeom>
            <a:solidFill>
              <a:srgbClr val="92D050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3840894" y="4506685"/>
              <a:ext cx="261257" cy="275772"/>
            </a:xfrm>
            <a:prstGeom prst="ellipse">
              <a:avLst/>
            </a:prstGeom>
            <a:solidFill>
              <a:srgbClr val="00B0F0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4820609" y="3591741"/>
              <a:ext cx="261257" cy="275772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9627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Shape models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621" y="2180285"/>
            <a:ext cx="3453230" cy="19411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7200" y="4290057"/>
            <a:ext cx="3079817" cy="17304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8666" y="4121448"/>
            <a:ext cx="2813442" cy="18990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5888" y="1519098"/>
            <a:ext cx="2366220" cy="236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928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Shape models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838200" y="3098800"/>
            <a:ext cx="770467" cy="321733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1608667" y="3234267"/>
            <a:ext cx="795866" cy="186266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838200" y="2904068"/>
            <a:ext cx="795866" cy="186266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634066" y="2904069"/>
            <a:ext cx="770467" cy="330198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38200" y="3098800"/>
            <a:ext cx="0" cy="508000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600200" y="3420533"/>
            <a:ext cx="8467" cy="491067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38200" y="3606800"/>
            <a:ext cx="770467" cy="304800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396065" y="3234267"/>
            <a:ext cx="8467" cy="491067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1634066" y="3750731"/>
            <a:ext cx="770466" cy="160869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2396064" y="2675467"/>
            <a:ext cx="516470" cy="558800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1634067" y="2345269"/>
            <a:ext cx="516470" cy="558800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175937" y="2345269"/>
            <a:ext cx="736597" cy="330198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 flipV="1">
            <a:off x="2912535" y="2669122"/>
            <a:ext cx="761997" cy="6345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 flipV="1">
            <a:off x="2175937" y="2345274"/>
            <a:ext cx="761997" cy="6345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2937934" y="2345269"/>
            <a:ext cx="736598" cy="323853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2413000" y="3420533"/>
            <a:ext cx="1261532" cy="302943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3682999" y="2669122"/>
            <a:ext cx="16932" cy="751411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9" name="Group 68"/>
          <p:cNvGrpSpPr/>
          <p:nvPr/>
        </p:nvGrpSpPr>
        <p:grpSpPr>
          <a:xfrm>
            <a:off x="4216400" y="2157145"/>
            <a:ext cx="3953931" cy="1566331"/>
            <a:chOff x="4800598" y="2142070"/>
            <a:chExt cx="2861731" cy="1566331"/>
          </a:xfrm>
        </p:grpSpPr>
        <p:cxnSp>
          <p:nvCxnSpPr>
            <p:cNvPr id="52" name="Straight Connector 51"/>
            <p:cNvCxnSpPr/>
            <p:nvPr/>
          </p:nvCxnSpPr>
          <p:spPr>
            <a:xfrm>
              <a:off x="4800598" y="2895601"/>
              <a:ext cx="770467" cy="321733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V="1">
              <a:off x="5571065" y="3031068"/>
              <a:ext cx="795866" cy="186266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V="1">
              <a:off x="4800598" y="2700869"/>
              <a:ext cx="795866" cy="186266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5596464" y="2700870"/>
              <a:ext cx="770467" cy="330198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4800598" y="2895601"/>
              <a:ext cx="0" cy="508000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5562598" y="3217334"/>
              <a:ext cx="8467" cy="491067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4800598" y="3403601"/>
              <a:ext cx="770467" cy="304800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6358463" y="3031068"/>
              <a:ext cx="8467" cy="491067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V="1">
              <a:off x="5596464" y="3547532"/>
              <a:ext cx="770466" cy="160869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H="1">
              <a:off x="6358462" y="2472268"/>
              <a:ext cx="516470" cy="558800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H="1">
              <a:off x="5596465" y="2142070"/>
              <a:ext cx="516470" cy="558800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6138335" y="2142070"/>
              <a:ext cx="736597" cy="330198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flipH="1" flipV="1">
              <a:off x="6874933" y="2465923"/>
              <a:ext cx="761997" cy="6345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H="1" flipV="1">
              <a:off x="6138335" y="2142075"/>
              <a:ext cx="761997" cy="6345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6900332" y="2142070"/>
              <a:ext cx="736598" cy="323853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V="1">
              <a:off x="6375398" y="3217334"/>
              <a:ext cx="1261532" cy="302943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7645397" y="2465923"/>
              <a:ext cx="16932" cy="751411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/>
          <p:cNvGrpSpPr/>
          <p:nvPr/>
        </p:nvGrpSpPr>
        <p:grpSpPr>
          <a:xfrm>
            <a:off x="8636000" y="2715944"/>
            <a:ext cx="3073398" cy="3372895"/>
            <a:chOff x="4800598" y="2142070"/>
            <a:chExt cx="2861731" cy="1566331"/>
          </a:xfrm>
        </p:grpSpPr>
        <p:cxnSp>
          <p:nvCxnSpPr>
            <p:cNvPr id="71" name="Straight Connector 70"/>
            <p:cNvCxnSpPr/>
            <p:nvPr/>
          </p:nvCxnSpPr>
          <p:spPr>
            <a:xfrm>
              <a:off x="4800598" y="2895601"/>
              <a:ext cx="770467" cy="321733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V="1">
              <a:off x="5571065" y="3031068"/>
              <a:ext cx="795866" cy="186266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V="1">
              <a:off x="4800598" y="2700869"/>
              <a:ext cx="795866" cy="186266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5596464" y="2700870"/>
              <a:ext cx="770467" cy="330198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4800598" y="2895601"/>
              <a:ext cx="0" cy="508000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5562598" y="3217334"/>
              <a:ext cx="8467" cy="491067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4800598" y="3403601"/>
              <a:ext cx="770467" cy="304800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6358463" y="3031068"/>
              <a:ext cx="8467" cy="491067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flipV="1">
              <a:off x="5596464" y="3547532"/>
              <a:ext cx="770466" cy="160869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flipH="1">
              <a:off x="6358462" y="2472268"/>
              <a:ext cx="516470" cy="558800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flipH="1">
              <a:off x="5596465" y="2142070"/>
              <a:ext cx="516470" cy="558800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>
              <a:off x="6138335" y="2142070"/>
              <a:ext cx="736597" cy="330198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H="1" flipV="1">
              <a:off x="6874933" y="2465923"/>
              <a:ext cx="761997" cy="6345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flipH="1" flipV="1">
              <a:off x="6138335" y="2142075"/>
              <a:ext cx="761997" cy="6345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6900332" y="2142070"/>
              <a:ext cx="736598" cy="323853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flipV="1">
              <a:off x="6375398" y="3217334"/>
              <a:ext cx="1261532" cy="302943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>
              <a:off x="7645397" y="2465923"/>
              <a:ext cx="16932" cy="751411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8" name="Group 87"/>
          <p:cNvGrpSpPr/>
          <p:nvPr/>
        </p:nvGrpSpPr>
        <p:grpSpPr>
          <a:xfrm>
            <a:off x="4470399" y="4338577"/>
            <a:ext cx="2680621" cy="1932248"/>
            <a:chOff x="5166324" y="2142070"/>
            <a:chExt cx="2496005" cy="1498124"/>
          </a:xfrm>
        </p:grpSpPr>
        <p:cxnSp>
          <p:nvCxnSpPr>
            <p:cNvPr id="89" name="Straight Connector 88"/>
            <p:cNvCxnSpPr/>
            <p:nvPr/>
          </p:nvCxnSpPr>
          <p:spPr>
            <a:xfrm>
              <a:off x="5166324" y="2819664"/>
              <a:ext cx="754700" cy="281635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flipV="1">
              <a:off x="5921024" y="3031068"/>
              <a:ext cx="445907" cy="75937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flipV="1">
              <a:off x="5166324" y="2700869"/>
              <a:ext cx="430140" cy="118795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>
              <a:off x="5596464" y="2700870"/>
              <a:ext cx="770467" cy="330198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5166324" y="2810408"/>
              <a:ext cx="0" cy="508000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5910132" y="3081607"/>
              <a:ext cx="10892" cy="558587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>
              <a:off x="5166324" y="3318408"/>
              <a:ext cx="754700" cy="321786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6358463" y="3031068"/>
              <a:ext cx="8467" cy="491067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 flipV="1">
              <a:off x="5921024" y="3547533"/>
              <a:ext cx="445906" cy="92388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flipH="1">
              <a:off x="6358462" y="2472268"/>
              <a:ext cx="516470" cy="558800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 flipH="1">
              <a:off x="5596465" y="2142070"/>
              <a:ext cx="516470" cy="558800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6138335" y="2142070"/>
              <a:ext cx="736597" cy="330198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 flipH="1" flipV="1">
              <a:off x="6874933" y="2465923"/>
              <a:ext cx="761997" cy="6345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flipH="1" flipV="1">
              <a:off x="6138335" y="2142075"/>
              <a:ext cx="761997" cy="6345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6900332" y="2142070"/>
              <a:ext cx="736598" cy="323853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 flipV="1">
              <a:off x="6375398" y="3217334"/>
              <a:ext cx="1261532" cy="302943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7645397" y="2465923"/>
              <a:ext cx="16932" cy="751411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366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Shape models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77339" y="2167467"/>
            <a:ext cx="3132667" cy="355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/>
              <a:t>X</a:t>
            </a:r>
            <a:endParaRPr lang="en-US" sz="4800" dirty="0"/>
          </a:p>
        </p:txBody>
      </p:sp>
      <p:sp>
        <p:nvSpPr>
          <p:cNvPr id="5" name="TextBox 4"/>
          <p:cNvSpPr txBox="1"/>
          <p:nvPr/>
        </p:nvSpPr>
        <p:spPr>
          <a:xfrm>
            <a:off x="143938" y="3691467"/>
            <a:ext cx="414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N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2036238" y="1582692"/>
            <a:ext cx="673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/>
              <a:t>3p</a:t>
            </a:r>
            <a:endParaRPr lang="en-US" sz="3200" dirty="0"/>
          </a:p>
        </p:txBody>
      </p:sp>
      <p:sp>
        <p:nvSpPr>
          <p:cNvPr id="7" name="Rectangle 6"/>
          <p:cNvSpPr/>
          <p:nvPr/>
        </p:nvSpPr>
        <p:spPr>
          <a:xfrm>
            <a:off x="6565904" y="2167467"/>
            <a:ext cx="1579030" cy="35560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/>
              <a:t>A</a:t>
            </a:r>
            <a:endParaRPr lang="en-US" sz="4800" dirty="0"/>
          </a:p>
        </p:txBody>
      </p:sp>
      <p:sp>
        <p:nvSpPr>
          <p:cNvPr id="8" name="Rectangle 7"/>
          <p:cNvSpPr/>
          <p:nvPr/>
        </p:nvSpPr>
        <p:spPr>
          <a:xfrm>
            <a:off x="8343903" y="2167467"/>
            <a:ext cx="3678763" cy="1388533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/>
              <a:t>B</a:t>
            </a:r>
            <a:endParaRPr lang="en-US" sz="4800" dirty="0"/>
          </a:p>
        </p:txBody>
      </p:sp>
      <p:sp>
        <p:nvSpPr>
          <p:cNvPr id="9" name="TextBox 8"/>
          <p:cNvSpPr txBox="1"/>
          <p:nvPr/>
        </p:nvSpPr>
        <p:spPr>
          <a:xfrm>
            <a:off x="6096006" y="3589866"/>
            <a:ext cx="414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N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7147985" y="1636690"/>
            <a:ext cx="414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8343903" y="2569345"/>
            <a:ext cx="414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/>
              <a:t>c</a:t>
            </a:r>
            <a:endParaRPr lang="en-US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9975850" y="1636690"/>
            <a:ext cx="641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/>
              <a:t>3p</a:t>
            </a:r>
            <a:endParaRPr lang="en-US" sz="3200" dirty="0"/>
          </a:p>
        </p:txBody>
      </p:sp>
      <p:sp>
        <p:nvSpPr>
          <p:cNvPr id="13" name="Equal 12"/>
          <p:cNvSpPr/>
          <p:nvPr/>
        </p:nvSpPr>
        <p:spPr>
          <a:xfrm>
            <a:off x="4470400" y="3154120"/>
            <a:ext cx="1236133" cy="1384013"/>
          </a:xfrm>
          <a:prstGeom prst="mathEqual">
            <a:avLst>
              <a:gd name="adj1" fmla="val 7615"/>
              <a:gd name="adj2" fmla="val 14682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99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Shape models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116" y="2559578"/>
            <a:ext cx="2908300" cy="571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0483" y="3222879"/>
            <a:ext cx="3035300" cy="469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222879"/>
            <a:ext cx="3009900" cy="469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2450" y="4167969"/>
            <a:ext cx="6007100" cy="990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5732" y="1423184"/>
            <a:ext cx="29718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22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Fitting viewpoints to </a:t>
            </a:r>
            <a:r>
              <a:rPr lang="en-US" dirty="0" err="1" smtClean="0"/>
              <a:t>keypoints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200" y="2413000"/>
            <a:ext cx="8483600" cy="2019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6-DoF Object Pose from Semantic </a:t>
            </a:r>
            <a:r>
              <a:rPr lang="en-US" dirty="0" err="1" smtClean="0"/>
              <a:t>Keypoints</a:t>
            </a:r>
            <a:r>
              <a:rPr lang="en-US" dirty="0" smtClean="0"/>
              <a:t>. Georgios </a:t>
            </a:r>
            <a:r>
              <a:rPr lang="en-US" dirty="0" err="1" smtClean="0"/>
              <a:t>Pavlakos</a:t>
            </a:r>
            <a:r>
              <a:rPr lang="en-US" dirty="0" smtClean="0"/>
              <a:t> , </a:t>
            </a:r>
            <a:r>
              <a:rPr lang="en-US" dirty="0" err="1" smtClean="0"/>
              <a:t>Xiaowei</a:t>
            </a:r>
            <a:r>
              <a:rPr lang="en-US" dirty="0" smtClean="0"/>
              <a:t> Zhou , Aaron Chan , Konstantinos G. </a:t>
            </a:r>
            <a:r>
              <a:rPr lang="en-US" dirty="0" err="1" smtClean="0"/>
              <a:t>Derpanis</a:t>
            </a:r>
            <a:r>
              <a:rPr lang="en-US" dirty="0" smtClean="0"/>
              <a:t> , and Kostas </a:t>
            </a:r>
            <a:r>
              <a:rPr lang="en-US" dirty="0" err="1" smtClean="0"/>
              <a:t>Daniilidis</a:t>
            </a:r>
            <a:r>
              <a:rPr lang="en-US" dirty="0" smtClean="0"/>
              <a:t>. In </a:t>
            </a:r>
            <a:r>
              <a:rPr lang="en-US" i="1" dirty="0" smtClean="0"/>
              <a:t>ICRA, </a:t>
            </a:r>
            <a:r>
              <a:rPr lang="en-US" dirty="0" smtClean="0"/>
              <a:t>2017.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4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Recognition and 3D reasoning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592667" y="3335867"/>
            <a:ext cx="4182533" cy="140546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Recognition</a:t>
            </a:r>
            <a:endParaRPr lang="en-US" sz="3600" dirty="0"/>
          </a:p>
        </p:txBody>
      </p:sp>
      <p:sp>
        <p:nvSpPr>
          <p:cNvPr id="7" name="Oval 6"/>
          <p:cNvSpPr/>
          <p:nvPr/>
        </p:nvSpPr>
        <p:spPr>
          <a:xfrm>
            <a:off x="7450667" y="3335867"/>
            <a:ext cx="4334933" cy="140546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/>
              <a:t>Reconstruction</a:t>
            </a:r>
            <a:endParaRPr lang="en-US" sz="3600" dirty="0"/>
          </a:p>
        </p:txBody>
      </p:sp>
      <p:sp>
        <p:nvSpPr>
          <p:cNvPr id="8" name="Circular Arrow 7"/>
          <p:cNvSpPr/>
          <p:nvPr/>
        </p:nvSpPr>
        <p:spPr>
          <a:xfrm>
            <a:off x="3860800" y="1337733"/>
            <a:ext cx="4724400" cy="3894667"/>
          </a:xfrm>
          <a:prstGeom prst="circularArrow">
            <a:avLst>
              <a:gd name="adj1" fmla="val 7320"/>
              <a:gd name="adj2" fmla="val 687229"/>
              <a:gd name="adj3" fmla="val 21056923"/>
              <a:gd name="adj4" fmla="val 10684918"/>
              <a:gd name="adj5" fmla="val 8696"/>
            </a:avLst>
          </a:prstGeom>
          <a:effectLst>
            <a:glow rad="266700">
              <a:srgbClr val="00B0F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55633" y="2132336"/>
            <a:ext cx="27347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/>
              <a:t>Statistical properties of visual world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4855633" y="5459736"/>
            <a:ext cx="27347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/>
              <a:t>Physics of image formation</a:t>
            </a:r>
            <a:endParaRPr lang="en-US" sz="2400" dirty="0"/>
          </a:p>
        </p:txBody>
      </p:sp>
      <p:sp>
        <p:nvSpPr>
          <p:cNvPr id="13" name="Circular Arrow 12"/>
          <p:cNvSpPr/>
          <p:nvPr/>
        </p:nvSpPr>
        <p:spPr>
          <a:xfrm rot="10800000">
            <a:off x="4013200" y="2963333"/>
            <a:ext cx="4724400" cy="3894667"/>
          </a:xfrm>
          <a:prstGeom prst="circularArrow">
            <a:avLst>
              <a:gd name="adj1" fmla="val 7320"/>
              <a:gd name="adj2" fmla="val 687229"/>
              <a:gd name="adj3" fmla="val 21056923"/>
              <a:gd name="adj4" fmla="val 10684918"/>
              <a:gd name="adj5" fmla="val 8696"/>
            </a:avLst>
          </a:prstGeom>
          <a:solidFill>
            <a:srgbClr val="C00000"/>
          </a:solidFill>
          <a:ln>
            <a:noFill/>
          </a:ln>
          <a:effectLst>
            <a:glow>
              <a:srgbClr val="FFC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18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Recognition and 3D reasoning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972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Disparity estimation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1600200"/>
            <a:ext cx="4876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6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Disparity estimation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1600200"/>
            <a:ext cx="4876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28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Disparity estimation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Goal:</a:t>
            </a:r>
          </a:p>
          <a:p>
            <a:pPr lvl="1"/>
            <a:r>
              <a:rPr lang="en-US" dirty="0" smtClean="0"/>
              <a:t>Assign disparity value to each pixel</a:t>
            </a:r>
          </a:p>
          <a:p>
            <a:r>
              <a:rPr lang="en-US" dirty="0" smtClean="0"/>
              <a:t>Basic idea:</a:t>
            </a:r>
          </a:p>
          <a:p>
            <a:pPr lvl="1"/>
            <a:r>
              <a:rPr lang="en-US" dirty="0" smtClean="0"/>
              <a:t>Disparity image should be </a:t>
            </a:r>
            <a:r>
              <a:rPr lang="en-US" i="1" dirty="0" smtClean="0"/>
              <a:t>smooth</a:t>
            </a:r>
            <a:endParaRPr lang="en-US" dirty="0" smtClean="0"/>
          </a:p>
          <a:p>
            <a:r>
              <a:rPr lang="en-US" dirty="0" smtClean="0"/>
              <a:t>Energy minimization</a:t>
            </a:r>
          </a:p>
          <a:p>
            <a:pPr lvl="1"/>
            <a:r>
              <a:rPr lang="en-US" dirty="0" smtClean="0"/>
              <a:t>min E(d), where d is disparity image</a:t>
            </a:r>
          </a:p>
          <a:p>
            <a:pPr lvl="1"/>
            <a:r>
              <a:rPr lang="en-US" dirty="0" smtClean="0"/>
              <a:t>E(d) =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data</a:t>
            </a:r>
            <a:r>
              <a:rPr lang="en-US" dirty="0" smtClean="0"/>
              <a:t>(d) +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smoothness</a:t>
            </a:r>
            <a:r>
              <a:rPr lang="en-US" dirty="0" smtClean="0"/>
              <a:t>(d)</a:t>
            </a:r>
          </a:p>
          <a:p>
            <a:r>
              <a:rPr lang="en-US" dirty="0" err="1" smtClean="0"/>
              <a:t>E</a:t>
            </a:r>
            <a:r>
              <a:rPr lang="en-US" baseline="-25000" dirty="0" err="1" smtClean="0"/>
              <a:t>data</a:t>
            </a:r>
            <a:r>
              <a:rPr lang="en-US" dirty="0" smtClean="0"/>
              <a:t>(d) : scores based on NCC (for example)</a:t>
            </a:r>
          </a:p>
          <a:p>
            <a:r>
              <a:rPr lang="en-US" dirty="0" err="1" smtClean="0"/>
              <a:t>E</a:t>
            </a:r>
            <a:r>
              <a:rPr lang="en-US" baseline="-25000" dirty="0" err="1" smtClean="0"/>
              <a:t>smoothness</a:t>
            </a:r>
            <a:r>
              <a:rPr lang="en-US" dirty="0" smtClean="0"/>
              <a:t>(d) =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399" y="5424841"/>
            <a:ext cx="7044267" cy="75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239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Measuring patch </a:t>
            </a:r>
            <a:r>
              <a:rPr lang="en-US" dirty="0" smtClean="0"/>
              <a:t>similarity is hard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48" y="2837787"/>
            <a:ext cx="5852160" cy="3886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360" y="2837787"/>
            <a:ext cx="5263860" cy="3495532"/>
          </a:xfrm>
          <a:prstGeom prst="rect">
            <a:avLst/>
          </a:prstGeom>
        </p:spPr>
      </p:pic>
      <p:sp>
        <p:nvSpPr>
          <p:cNvPr id="6" name="Frame 5"/>
          <p:cNvSpPr/>
          <p:nvPr/>
        </p:nvSpPr>
        <p:spPr>
          <a:xfrm>
            <a:off x="3998794" y="5009487"/>
            <a:ext cx="600502" cy="532262"/>
          </a:xfrm>
          <a:prstGeom prst="fram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Frame 6"/>
          <p:cNvSpPr/>
          <p:nvPr/>
        </p:nvSpPr>
        <p:spPr>
          <a:xfrm>
            <a:off x="10442812" y="3897219"/>
            <a:ext cx="600502" cy="532262"/>
          </a:xfrm>
          <a:prstGeom prst="fram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01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Measuring patch similarity is hard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4995333"/>
            <a:ext cx="10515600" cy="1181630"/>
          </a:xfrm>
        </p:spPr>
        <p:txBody>
          <a:bodyPr/>
          <a:lstStyle/>
          <a:p>
            <a:r>
              <a:rPr lang="en-US" dirty="0" smtClean="0"/>
              <a:t>Idea: learn to compute patch similarity?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034" y="2501900"/>
            <a:ext cx="2444496" cy="21518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300" y="2422144"/>
            <a:ext cx="2493264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22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KITTI Dataset and Benchmark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8302" y="1910822"/>
            <a:ext cx="5259662" cy="4536017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8437964" y="1978554"/>
            <a:ext cx="148496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922933" y="1793888"/>
            <a:ext cx="2065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Depth from here</a:t>
            </a:r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2218267" y="2658533"/>
            <a:ext cx="1388533" cy="94826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32417" y="3606800"/>
            <a:ext cx="2065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Stereo pair from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92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KITTI Dataset and Benchmark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050" y="1371600"/>
            <a:ext cx="4279900" cy="4610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337300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Vision meets Robotics: The KITTI Dataset. Andreas Geiger, Philip Lenz, Christoph Stiller and Raquel </a:t>
            </a:r>
            <a:r>
              <a:rPr lang="en-US" dirty="0" err="1" smtClean="0"/>
              <a:t>Urtasun</a:t>
            </a:r>
            <a:r>
              <a:rPr lang="en-US" dirty="0" smtClean="0"/>
              <a:t>. In </a:t>
            </a:r>
            <a:r>
              <a:rPr lang="en-US" i="1" dirty="0" smtClean="0"/>
              <a:t>IJRR, </a:t>
            </a:r>
            <a:r>
              <a:rPr lang="en-US" dirty="0" smtClean="0"/>
              <a:t>2013.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76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patch similarity for disparity estimation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733" y="2540000"/>
            <a:ext cx="3375377" cy="25315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0222" y="2540000"/>
            <a:ext cx="3375377" cy="253153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71421" y="3318933"/>
            <a:ext cx="750712" cy="79586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098800" y="3704167"/>
            <a:ext cx="135467" cy="13716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140221" y="3716866"/>
            <a:ext cx="3375377" cy="1371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140221" y="3335866"/>
            <a:ext cx="3375377" cy="79586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73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patch similarity for disparity estimation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0000" t="30769" r="27759" b="37793"/>
          <a:stretch/>
        </p:blipFill>
        <p:spPr>
          <a:xfrm>
            <a:off x="2771421" y="3318933"/>
            <a:ext cx="750712" cy="7958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30769" b="37793"/>
          <a:stretch/>
        </p:blipFill>
        <p:spPr>
          <a:xfrm>
            <a:off x="7140221" y="3318933"/>
            <a:ext cx="3375379" cy="79586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71421" y="3318933"/>
            <a:ext cx="750712" cy="79586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140221" y="3335866"/>
            <a:ext cx="3375377" cy="79586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140224" y="4707463"/>
            <a:ext cx="3375377" cy="795867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5000">
                <a:schemeClr val="bg1"/>
              </a:gs>
              <a:gs pos="65000">
                <a:schemeClr val="bg2">
                  <a:lumMod val="50000"/>
                </a:schemeClr>
              </a:gs>
              <a:gs pos="45980">
                <a:schemeClr val="bg2">
                  <a:lumMod val="50000"/>
                </a:schemeClr>
              </a:gs>
              <a:gs pos="100000">
                <a:schemeClr val="tx1"/>
              </a:gs>
            </a:gsLst>
            <a:lin ang="0" scaled="1"/>
            <a:tileRect/>
          </a:gra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58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patch similarity for disparity estimation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200" y="1473200"/>
            <a:ext cx="6197600" cy="46633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Efficient Deep Learning for Stereo Matching. </a:t>
            </a:r>
            <a:r>
              <a:rPr lang="en-US" dirty="0" err="1" smtClean="0"/>
              <a:t>Wenjie</a:t>
            </a:r>
            <a:r>
              <a:rPr lang="en-US" dirty="0" smtClean="0"/>
              <a:t> Luo, Alexander G. </a:t>
            </a:r>
            <a:r>
              <a:rPr lang="en-US" dirty="0" err="1" smtClean="0"/>
              <a:t>Schwing</a:t>
            </a:r>
            <a:r>
              <a:rPr lang="en-US" dirty="0" smtClean="0"/>
              <a:t>, Raquel </a:t>
            </a:r>
            <a:r>
              <a:rPr lang="en-US" dirty="0" err="1" smtClean="0"/>
              <a:t>Urtasun</a:t>
            </a:r>
            <a:r>
              <a:rPr lang="en-US" dirty="0" smtClean="0"/>
              <a:t>. In </a:t>
            </a:r>
            <a:r>
              <a:rPr lang="en-US" i="1" dirty="0" smtClean="0"/>
              <a:t>CVPR, </a:t>
            </a:r>
            <a:r>
              <a:rPr lang="en-US" dirty="0" smtClean="0"/>
              <a:t>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60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Recognition and 3D reasoning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592667" y="3335867"/>
            <a:ext cx="4182533" cy="140546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Recognition</a:t>
            </a:r>
            <a:endParaRPr lang="en-US" sz="3600" dirty="0"/>
          </a:p>
        </p:txBody>
      </p:sp>
      <p:sp>
        <p:nvSpPr>
          <p:cNvPr id="7" name="Oval 6"/>
          <p:cNvSpPr/>
          <p:nvPr/>
        </p:nvSpPr>
        <p:spPr>
          <a:xfrm>
            <a:off x="7450667" y="3335867"/>
            <a:ext cx="4334933" cy="140546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/>
              <a:t>Reconstruction</a:t>
            </a:r>
            <a:endParaRPr lang="en-US" sz="3600" dirty="0"/>
          </a:p>
        </p:txBody>
      </p:sp>
      <p:sp>
        <p:nvSpPr>
          <p:cNvPr id="8" name="Circular Arrow 7"/>
          <p:cNvSpPr/>
          <p:nvPr/>
        </p:nvSpPr>
        <p:spPr>
          <a:xfrm>
            <a:off x="3860800" y="1337733"/>
            <a:ext cx="4724400" cy="3894667"/>
          </a:xfrm>
          <a:prstGeom prst="circularArrow">
            <a:avLst>
              <a:gd name="adj1" fmla="val 7320"/>
              <a:gd name="adj2" fmla="val 687229"/>
              <a:gd name="adj3" fmla="val 21056923"/>
              <a:gd name="adj4" fmla="val 10684918"/>
              <a:gd name="adj5" fmla="val 86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ircular Arrow 8"/>
          <p:cNvSpPr/>
          <p:nvPr/>
        </p:nvSpPr>
        <p:spPr>
          <a:xfrm rot="10800000">
            <a:off x="4013200" y="2963333"/>
            <a:ext cx="4724400" cy="3894667"/>
          </a:xfrm>
          <a:prstGeom prst="circularArrow">
            <a:avLst>
              <a:gd name="adj1" fmla="val 7320"/>
              <a:gd name="adj2" fmla="val 687229"/>
              <a:gd name="adj3" fmla="val 21056923"/>
              <a:gd name="adj4" fmla="val 10684918"/>
              <a:gd name="adj5" fmla="val 8696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55633" y="2132336"/>
            <a:ext cx="27347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/>
              <a:t>Statistical properties of visual world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4855633" y="5459736"/>
            <a:ext cx="27347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/>
              <a:t>Physics of image formation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29490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stereo without depth supervision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Given scenes with &gt;=3 rectified views</a:t>
            </a:r>
          </a:p>
          <a:p>
            <a:r>
              <a:rPr lang="en-US" dirty="0" smtClean="0"/>
              <a:t>Use 2 views to produce depth</a:t>
            </a:r>
          </a:p>
          <a:p>
            <a:pPr lvl="1"/>
            <a:r>
              <a:rPr lang="en-US" dirty="0" smtClean="0"/>
              <a:t>Compute scores for each disparity</a:t>
            </a:r>
          </a:p>
          <a:p>
            <a:pPr lvl="1"/>
            <a:r>
              <a:rPr lang="en-US" dirty="0" smtClean="0"/>
              <a:t>Match pixel to pixel with best disparity</a:t>
            </a:r>
          </a:p>
          <a:p>
            <a:pPr lvl="1"/>
            <a:r>
              <a:rPr lang="en-US" dirty="0" smtClean="0"/>
              <a:t>Disparity = 1/depth</a:t>
            </a:r>
          </a:p>
          <a:p>
            <a:r>
              <a:rPr lang="en-US" dirty="0" smtClean="0"/>
              <a:t>Use depth to produce 3</a:t>
            </a:r>
            <a:r>
              <a:rPr lang="en-US" baseline="30000" dirty="0" smtClean="0"/>
              <a:t>rd</a:t>
            </a:r>
            <a:r>
              <a:rPr lang="en-US" dirty="0" smtClean="0"/>
              <a:t> view</a:t>
            </a:r>
          </a:p>
          <a:p>
            <a:r>
              <a:rPr lang="en-US" dirty="0" smtClean="0"/>
              <a:t>Use reconstruction error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991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Plane-sweep stereo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Stereo till now:</a:t>
            </a:r>
          </a:p>
          <a:p>
            <a:pPr lvl="1"/>
            <a:r>
              <a:rPr lang="en-US" dirty="0" smtClean="0"/>
              <a:t>Go </a:t>
            </a:r>
            <a:r>
              <a:rPr lang="en-US" i="1" dirty="0" smtClean="0"/>
              <a:t>pixel by pixel</a:t>
            </a:r>
          </a:p>
          <a:p>
            <a:pPr lvl="1"/>
            <a:r>
              <a:rPr lang="en-US" dirty="0" smtClean="0"/>
              <a:t>For each pixel, </a:t>
            </a:r>
            <a:r>
              <a:rPr lang="en-US" i="1" dirty="0" smtClean="0"/>
              <a:t>compute score for each disparity</a:t>
            </a:r>
          </a:p>
          <a:p>
            <a:r>
              <a:rPr lang="en-US" dirty="0" smtClean="0"/>
              <a:t>Plane-sweep:</a:t>
            </a:r>
          </a:p>
          <a:p>
            <a:pPr lvl="1"/>
            <a:r>
              <a:rPr lang="en-US" dirty="0" smtClean="0"/>
              <a:t>Go </a:t>
            </a:r>
            <a:r>
              <a:rPr lang="en-US" i="1" dirty="0" smtClean="0"/>
              <a:t>disparity-by-disparity (or depth-by-depth)</a:t>
            </a:r>
          </a:p>
          <a:p>
            <a:pPr lvl="1"/>
            <a:r>
              <a:rPr lang="en-US" dirty="0" smtClean="0"/>
              <a:t>For each disparity, </a:t>
            </a:r>
            <a:r>
              <a:rPr lang="en-US" i="1" dirty="0" smtClean="0"/>
              <a:t>compute scores for all pixels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52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Plane-sweep stereo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825625"/>
            <a:ext cx="5274733" cy="4351338"/>
          </a:xfrm>
        </p:spPr>
        <p:txBody>
          <a:bodyPr/>
          <a:lstStyle/>
          <a:p>
            <a:r>
              <a:rPr lang="en-US" dirty="0" smtClean="0"/>
              <a:t>For every possible depth value d:</a:t>
            </a:r>
          </a:p>
          <a:p>
            <a:pPr lvl="1"/>
            <a:r>
              <a:rPr lang="en-US" dirty="0" smtClean="0"/>
              <a:t>Assume every pixel in middle image has the same depth d</a:t>
            </a:r>
          </a:p>
          <a:p>
            <a:pPr lvl="1"/>
            <a:r>
              <a:rPr lang="en-US" dirty="0" smtClean="0"/>
              <a:t>Use d to compute disparity to left and right image</a:t>
            </a:r>
          </a:p>
          <a:p>
            <a:pPr lvl="1"/>
            <a:r>
              <a:rPr lang="en-US" i="1" dirty="0" err="1" smtClean="0"/>
              <a:t>Reproject</a:t>
            </a:r>
            <a:r>
              <a:rPr lang="en-US" i="1" dirty="0" smtClean="0"/>
              <a:t> </a:t>
            </a:r>
            <a:r>
              <a:rPr lang="en-US" dirty="0" smtClean="0"/>
              <a:t>left and right images to center coordinate system using disparity</a:t>
            </a:r>
          </a:p>
          <a:p>
            <a:pPr lvl="1"/>
            <a:r>
              <a:rPr lang="en-US" i="1" dirty="0" smtClean="0"/>
              <a:t>Compute score </a:t>
            </a:r>
            <a:r>
              <a:rPr lang="en-US" dirty="0" smtClean="0"/>
              <a:t>for all pixels</a:t>
            </a:r>
            <a:endParaRPr lang="en-US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767" y="1427501"/>
            <a:ext cx="6074833" cy="46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70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Plane-sweep stereo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0" t="40080" r="74146" b="44940"/>
          <a:stretch/>
        </p:blipFill>
        <p:spPr>
          <a:xfrm>
            <a:off x="838200" y="2556933"/>
            <a:ext cx="3305713" cy="19642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10" t="40081" r="9199" b="44574"/>
          <a:stretch/>
        </p:blipFill>
        <p:spPr>
          <a:xfrm>
            <a:off x="7823198" y="2556933"/>
            <a:ext cx="3320546" cy="19642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00" y="5672666"/>
            <a:ext cx="1203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If depth is correct, </a:t>
            </a:r>
            <a:r>
              <a:rPr lang="en-US" smtClean="0"/>
              <a:t>appearance should match!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096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0.2638 0.009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25" y="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48148E-6 L -0.31263 0.0099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25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Plane-sweep stereo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197600" cy="4351338"/>
          </a:xfrm>
        </p:spPr>
        <p:txBody>
          <a:bodyPr/>
          <a:lstStyle/>
          <a:p>
            <a:r>
              <a:rPr lang="en-US" dirty="0" smtClean="0"/>
              <a:t>Score for pixel only depends on the two patches at that pixel</a:t>
            </a:r>
          </a:p>
          <a:p>
            <a:r>
              <a:rPr lang="en-US" dirty="0" smtClean="0"/>
              <a:t>Can be computed using </a:t>
            </a:r>
            <a:r>
              <a:rPr lang="en-US" i="1" dirty="0" smtClean="0"/>
              <a:t>convolutions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0" t="40080" r="74146" b="44940"/>
          <a:stretch/>
        </p:blipFill>
        <p:spPr>
          <a:xfrm>
            <a:off x="7035800" y="2387599"/>
            <a:ext cx="3305713" cy="19642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10" t="40081" r="9199" b="44574"/>
          <a:stretch/>
        </p:blipFill>
        <p:spPr>
          <a:xfrm>
            <a:off x="7020967" y="2387599"/>
            <a:ext cx="3320546" cy="196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70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567" y="825500"/>
            <a:ext cx="6921500" cy="5499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Stereo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079067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DeepStereo</a:t>
            </a:r>
            <a:r>
              <a:rPr lang="en-US" dirty="0" smtClean="0"/>
              <a:t>: Learning to Predict New Views from the World’s Imagery. John Flynn, Ivan </a:t>
            </a:r>
            <a:r>
              <a:rPr lang="en-US" dirty="0" err="1" smtClean="0"/>
              <a:t>Neulander</a:t>
            </a:r>
            <a:r>
              <a:rPr lang="en-US" dirty="0" smtClean="0"/>
              <a:t>, James </a:t>
            </a:r>
            <a:r>
              <a:rPr lang="en-US" dirty="0" err="1" smtClean="0"/>
              <a:t>Philbin</a:t>
            </a:r>
            <a:r>
              <a:rPr lang="en-US" dirty="0" smtClean="0"/>
              <a:t>, Noah </a:t>
            </a:r>
            <a:r>
              <a:rPr lang="en-US" dirty="0" err="1" smtClean="0"/>
              <a:t>Snavely</a:t>
            </a:r>
            <a:r>
              <a:rPr lang="en-US" dirty="0" smtClean="0"/>
              <a:t>. </a:t>
            </a:r>
            <a:r>
              <a:rPr lang="en-US" i="1" dirty="0" smtClean="0"/>
              <a:t>CVPR, </a:t>
            </a:r>
            <a:r>
              <a:rPr lang="en-US" dirty="0" smtClean="0"/>
              <a:t>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04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Estimating </a:t>
            </a:r>
            <a:r>
              <a:rPr lang="en-US" dirty="0" smtClean="0"/>
              <a:t>depth from a single image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646642"/>
          </a:xfrm>
        </p:spPr>
        <p:txBody>
          <a:bodyPr/>
          <a:lstStyle/>
          <a:p>
            <a:r>
              <a:rPr lang="en-US" dirty="0" smtClean="0"/>
              <a:t>Why is this even possible?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199" y="2472267"/>
            <a:ext cx="7137401" cy="402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57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Estimating </a:t>
            </a:r>
            <a:r>
              <a:rPr lang="en-US" dirty="0" smtClean="0"/>
              <a:t>depth from a single image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646642"/>
          </a:xfrm>
        </p:spPr>
        <p:txBody>
          <a:bodyPr/>
          <a:lstStyle/>
          <a:p>
            <a:r>
              <a:rPr lang="en-US" dirty="0" smtClean="0"/>
              <a:t>Why is this even possible?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199" y="2472267"/>
            <a:ext cx="7137401" cy="4021071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2099733" y="5647113"/>
            <a:ext cx="4217940" cy="73675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222999" y="5602778"/>
            <a:ext cx="2429934" cy="78109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eeform 17"/>
          <p:cNvSpPr/>
          <p:nvPr/>
        </p:nvSpPr>
        <p:spPr>
          <a:xfrm>
            <a:off x="2042160" y="5684520"/>
            <a:ext cx="6553200" cy="762000"/>
          </a:xfrm>
          <a:custGeom>
            <a:avLst/>
            <a:gdLst>
              <a:gd name="connsiteX0" fmla="*/ 4282440 w 6553200"/>
              <a:gd name="connsiteY0" fmla="*/ 0 h 762000"/>
              <a:gd name="connsiteX1" fmla="*/ 0 w 6553200"/>
              <a:gd name="connsiteY1" fmla="*/ 762000 h 762000"/>
              <a:gd name="connsiteX2" fmla="*/ 6553200 w 6553200"/>
              <a:gd name="connsiteY2" fmla="*/ 731520 h 762000"/>
              <a:gd name="connsiteX3" fmla="*/ 4282440 w 6553200"/>
              <a:gd name="connsiteY3" fmla="*/ 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3200" h="762000">
                <a:moveTo>
                  <a:pt x="4282440" y="0"/>
                </a:moveTo>
                <a:lnTo>
                  <a:pt x="0" y="762000"/>
                </a:lnTo>
                <a:lnTo>
                  <a:pt x="6553200" y="731520"/>
                </a:lnTo>
                <a:lnTo>
                  <a:pt x="4282440" y="0"/>
                </a:lnTo>
                <a:close/>
              </a:path>
            </a:pathLst>
          </a:custGeom>
          <a:solidFill>
            <a:srgbClr val="FF0000">
              <a:alpha val="26000"/>
            </a:srgbClr>
          </a:solidFill>
          <a:ln>
            <a:noFill/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4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Estimating </a:t>
            </a:r>
            <a:r>
              <a:rPr lang="en-US" dirty="0" smtClean="0"/>
              <a:t>depth from a single image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646642"/>
          </a:xfrm>
        </p:spPr>
        <p:txBody>
          <a:bodyPr/>
          <a:lstStyle/>
          <a:p>
            <a:r>
              <a:rPr lang="en-US" dirty="0" smtClean="0"/>
              <a:t>Why is this even possible?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199" y="2472267"/>
            <a:ext cx="7137401" cy="402107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926080" y="5684520"/>
            <a:ext cx="201168" cy="19812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002280" y="4541520"/>
            <a:ext cx="201168" cy="19812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99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Estimating </a:t>
            </a:r>
            <a:r>
              <a:rPr lang="en-US" dirty="0" smtClean="0"/>
              <a:t>depth from a single image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646642"/>
          </a:xfrm>
        </p:spPr>
        <p:txBody>
          <a:bodyPr/>
          <a:lstStyle/>
          <a:p>
            <a:r>
              <a:rPr lang="en-US" dirty="0" smtClean="0"/>
              <a:t>Why is this even possible?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199" y="2472267"/>
            <a:ext cx="7137401" cy="402107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321040" y="3413760"/>
            <a:ext cx="472440" cy="2362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86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Recognition and 3D reasoning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592667" y="3335867"/>
            <a:ext cx="4182533" cy="140546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Recognition</a:t>
            </a:r>
            <a:endParaRPr lang="en-US" sz="3600" dirty="0"/>
          </a:p>
        </p:txBody>
      </p:sp>
      <p:sp>
        <p:nvSpPr>
          <p:cNvPr id="7" name="Oval 6"/>
          <p:cNvSpPr/>
          <p:nvPr/>
        </p:nvSpPr>
        <p:spPr>
          <a:xfrm>
            <a:off x="7450667" y="3335867"/>
            <a:ext cx="4334933" cy="140546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/>
              <a:t>Reconstruction</a:t>
            </a:r>
            <a:endParaRPr lang="en-US" sz="3600" dirty="0"/>
          </a:p>
        </p:txBody>
      </p:sp>
      <p:sp>
        <p:nvSpPr>
          <p:cNvPr id="8" name="Circular Arrow 7"/>
          <p:cNvSpPr/>
          <p:nvPr/>
        </p:nvSpPr>
        <p:spPr>
          <a:xfrm>
            <a:off x="3860800" y="1337733"/>
            <a:ext cx="4724400" cy="3894667"/>
          </a:xfrm>
          <a:prstGeom prst="circularArrow">
            <a:avLst>
              <a:gd name="adj1" fmla="val 7320"/>
              <a:gd name="adj2" fmla="val 687229"/>
              <a:gd name="adj3" fmla="val 21056923"/>
              <a:gd name="adj4" fmla="val 10684918"/>
              <a:gd name="adj5" fmla="val 86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ircular Arrow 8"/>
          <p:cNvSpPr/>
          <p:nvPr/>
        </p:nvSpPr>
        <p:spPr>
          <a:xfrm rot="10800000">
            <a:off x="4013200" y="2963333"/>
            <a:ext cx="4724400" cy="3894667"/>
          </a:xfrm>
          <a:prstGeom prst="circularArrow">
            <a:avLst>
              <a:gd name="adj1" fmla="val 7320"/>
              <a:gd name="adj2" fmla="val 687229"/>
              <a:gd name="adj3" fmla="val 21056923"/>
              <a:gd name="adj4" fmla="val 10684918"/>
              <a:gd name="adj5" fmla="val 8696"/>
            </a:avLst>
          </a:prstGeom>
          <a:solidFill>
            <a:srgbClr val="C00000"/>
          </a:solidFill>
          <a:ln>
            <a:noFill/>
          </a:ln>
          <a:effectLst>
            <a:glow rad="355600">
              <a:srgbClr val="FFC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55633" y="2132336"/>
            <a:ext cx="27347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/>
              <a:t>Statistical properties of visual world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4855633" y="5459736"/>
            <a:ext cx="27347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/>
              <a:t>Physics of image formation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8572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Estimating depth from a single image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690688"/>
            <a:ext cx="8077200" cy="369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0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Estimating depth from a single image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518920"/>
            <a:ext cx="10543923" cy="32969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5684520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DepthTransfer</a:t>
            </a:r>
            <a:r>
              <a:rPr lang="en-US" dirty="0" smtClean="0"/>
              <a:t>: Depth Extraction from Video Using Non-parametric Sampling. Kevin </a:t>
            </a:r>
            <a:r>
              <a:rPr lang="en-US" dirty="0" err="1" smtClean="0"/>
              <a:t>Karsch</a:t>
            </a:r>
            <a:r>
              <a:rPr lang="en-US" dirty="0" smtClean="0"/>
              <a:t>, Ce Liu, Sing Bing Kang. TPAMI 2013.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282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Estimating depth from a single image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825625"/>
            <a:ext cx="4258733" cy="4351338"/>
          </a:xfrm>
        </p:spPr>
        <p:txBody>
          <a:bodyPr/>
          <a:lstStyle/>
          <a:p>
            <a:r>
              <a:rPr lang="en-US" dirty="0" smtClean="0"/>
              <a:t>Yet another image-to-image translation</a:t>
            </a:r>
          </a:p>
          <a:p>
            <a:r>
              <a:rPr lang="en-US" dirty="0" smtClean="0"/>
              <a:t>Again, resolution issues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467" y="1690688"/>
            <a:ext cx="6794500" cy="3708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Depth Map Prediction from a Single Image using a Multi-Scale Deep Network. David Eigen, Christian </a:t>
            </a:r>
            <a:r>
              <a:rPr lang="en-US" dirty="0" err="1" smtClean="0"/>
              <a:t>Puhrsch</a:t>
            </a:r>
            <a:r>
              <a:rPr lang="en-US" dirty="0" smtClean="0"/>
              <a:t>, Rob Fergus. In </a:t>
            </a:r>
            <a:r>
              <a:rPr lang="en-US" i="1" dirty="0" smtClean="0"/>
              <a:t>NIPS, </a:t>
            </a:r>
            <a:r>
              <a:rPr lang="en-US" dirty="0" smtClean="0"/>
              <a:t>2014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95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Metric depth is a bad target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899" y="1923202"/>
            <a:ext cx="7393301" cy="452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529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Metric depth is a bad target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171575"/>
          </a:xfrm>
        </p:spPr>
        <p:txBody>
          <a:bodyPr/>
          <a:lstStyle/>
          <a:p>
            <a:r>
              <a:rPr lang="en-US" dirty="0" smtClean="0"/>
              <a:t>Only relative depths matter</a:t>
            </a:r>
          </a:p>
          <a:p>
            <a:r>
              <a:rPr lang="en-US" dirty="0" smtClean="0"/>
              <a:t>Only logarithmic scales matter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00" y="2813050"/>
            <a:ext cx="10795000" cy="1231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Depth Map Prediction from a Single Image using a Multi-Scale Deep Network. David Eigen, Christian </a:t>
            </a:r>
            <a:r>
              <a:rPr lang="en-US" dirty="0" err="1" smtClean="0"/>
              <a:t>Puhrsch</a:t>
            </a:r>
            <a:r>
              <a:rPr lang="en-US" dirty="0" smtClean="0"/>
              <a:t>, Rob Fergus. In </a:t>
            </a:r>
            <a:r>
              <a:rPr lang="en-US" i="1" dirty="0" smtClean="0"/>
              <a:t>NIPS, </a:t>
            </a:r>
            <a:r>
              <a:rPr lang="en-US" dirty="0" smtClean="0"/>
              <a:t>2014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385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17954"/>
            <a:ext cx="8534400" cy="1143000"/>
          </a:xfrm>
        </p:spPr>
        <p:txBody>
          <a:bodyPr/>
          <a:lstStyle/>
          <a:p>
            <a:r>
              <a:rPr lang="en-US" sz="3200" dirty="0"/>
              <a:t>Humans perceive surface </a:t>
            </a:r>
            <a:r>
              <a:rPr lang="en-US" sz="3200" dirty="0" err="1"/>
              <a:t>normals</a:t>
            </a:r>
            <a:r>
              <a:rPr lang="en-US" sz="3200" dirty="0"/>
              <a:t>, not just depth, through a combination of various pictorial cues</a:t>
            </a:r>
            <a:endParaRPr lang="en-US" sz="3200" dirty="0"/>
          </a:p>
        </p:txBody>
      </p:sp>
      <p:pic>
        <p:nvPicPr>
          <p:cNvPr id="217091" name="Picture 3" descr="E:\myfigures\Koen-needle-map.TIF"/>
          <p:cNvPicPr>
            <a:picLocks noChangeAspect="1" noChangeArrowheads="1"/>
          </p:cNvPicPr>
          <p:nvPr/>
        </p:nvPicPr>
        <p:blipFill>
          <a:blip r:embed="rId2">
            <a:lum bright="-24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057400"/>
            <a:ext cx="7181850" cy="402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6334780"/>
            <a:ext cx="78014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Surface perception in pictures. </a:t>
            </a:r>
            <a:r>
              <a:rPr lang="en-US" sz="2000" dirty="0" err="1" smtClean="0"/>
              <a:t>Koenderink</a:t>
            </a:r>
            <a:r>
              <a:rPr lang="en-US" sz="2000" dirty="0"/>
              <a:t>, van </a:t>
            </a:r>
            <a:r>
              <a:rPr lang="en-US" sz="2000" dirty="0" err="1"/>
              <a:t>Doorn</a:t>
            </a:r>
            <a:r>
              <a:rPr lang="en-US" sz="2000" dirty="0"/>
              <a:t> and </a:t>
            </a:r>
            <a:r>
              <a:rPr lang="en-US" sz="2000" dirty="0" err="1"/>
              <a:t>Kappers</a:t>
            </a:r>
            <a:r>
              <a:rPr lang="en-US" sz="2000" dirty="0"/>
              <a:t>, 1992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9499599" y="6413500"/>
            <a:ext cx="3996267" cy="365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credit: </a:t>
            </a:r>
            <a:r>
              <a:rPr lang="en-US" dirty="0" err="1" smtClean="0"/>
              <a:t>Jitendra</a:t>
            </a:r>
            <a:r>
              <a:rPr lang="en-US" dirty="0" smtClean="0"/>
              <a:t> Malik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35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Estimating </a:t>
            </a:r>
            <a:r>
              <a:rPr lang="en-US" dirty="0" err="1" smtClean="0"/>
              <a:t>normals</a:t>
            </a:r>
            <a:r>
              <a:rPr lang="en-US" dirty="0" smtClean="0"/>
              <a:t> from a single image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134" y="2073185"/>
            <a:ext cx="4800600" cy="328621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5813" y="6123001"/>
            <a:ext cx="121161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Data-Driven 3D Primitives for Single Image Understanding. David F. </a:t>
            </a:r>
            <a:r>
              <a:rPr lang="en-US" dirty="0" err="1" smtClean="0"/>
              <a:t>Fouhey</a:t>
            </a:r>
            <a:r>
              <a:rPr lang="en-US" dirty="0" smtClean="0"/>
              <a:t>, </a:t>
            </a:r>
            <a:r>
              <a:rPr lang="en-US" dirty="0" err="1" smtClean="0"/>
              <a:t>Abhinav</a:t>
            </a:r>
            <a:r>
              <a:rPr lang="en-US" dirty="0" smtClean="0"/>
              <a:t> Gupta, Martial Hebert. In </a:t>
            </a:r>
            <a:r>
              <a:rPr lang="en-US" i="1" dirty="0" smtClean="0"/>
              <a:t>ICCV </a:t>
            </a:r>
            <a:r>
              <a:rPr lang="en-US" dirty="0" smtClean="0"/>
              <a:t>2013.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905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Estimating </a:t>
            </a:r>
            <a:r>
              <a:rPr lang="en-US" dirty="0" err="1" smtClean="0"/>
              <a:t>normals</a:t>
            </a:r>
            <a:r>
              <a:rPr lang="en-US" dirty="0" smtClean="0"/>
              <a:t> from a single image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500" y="1587500"/>
            <a:ext cx="8255000" cy="368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3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Estimating </a:t>
            </a:r>
            <a:r>
              <a:rPr lang="en-US" dirty="0" err="1" smtClean="0"/>
              <a:t>normals</a:t>
            </a:r>
            <a:r>
              <a:rPr lang="en-US" dirty="0" smtClean="0"/>
              <a:t> from a single image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063221"/>
            <a:ext cx="10058400" cy="281704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63313" y="6488668"/>
            <a:ext cx="118286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Marr Revisited: 2D-3D Alignment via Surface Normal Prediction. </a:t>
            </a:r>
            <a:r>
              <a:rPr lang="en-US" dirty="0" err="1" smtClean="0"/>
              <a:t>Aayush</a:t>
            </a:r>
            <a:r>
              <a:rPr lang="en-US" dirty="0" smtClean="0"/>
              <a:t> Bansal, Bryan Russell, </a:t>
            </a:r>
            <a:r>
              <a:rPr lang="en-US" dirty="0" err="1" smtClean="0"/>
              <a:t>Abhinav</a:t>
            </a:r>
            <a:r>
              <a:rPr lang="en-US" dirty="0" smtClean="0"/>
              <a:t> Gupta. In </a:t>
            </a:r>
            <a:r>
              <a:rPr lang="en-US" i="1" dirty="0" smtClean="0"/>
              <a:t>CVPR, </a:t>
            </a:r>
            <a:r>
              <a:rPr lang="en-US" dirty="0" smtClean="0"/>
              <a:t>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264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Estimating </a:t>
            </a:r>
            <a:r>
              <a:rPr lang="en-US" dirty="0" err="1" smtClean="0"/>
              <a:t>normals</a:t>
            </a:r>
            <a:r>
              <a:rPr lang="en-US" dirty="0" smtClean="0"/>
              <a:t> from a single image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799" y="1731434"/>
            <a:ext cx="2108885" cy="48644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21"/>
          <a:stretch/>
        </p:blipFill>
        <p:spPr>
          <a:xfrm>
            <a:off x="5207687" y="1731434"/>
            <a:ext cx="2124446" cy="4822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34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Pose estimation in 3D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00" y="1320800"/>
            <a:ext cx="5892800" cy="4216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30820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Reconstruction of Articulated Objects from Point Correspondences in a Single Uncalibrated Image. C. J. Taylor. In </a:t>
            </a:r>
            <a:r>
              <a:rPr lang="en-US" i="1" dirty="0" smtClean="0"/>
              <a:t>CVPR, </a:t>
            </a:r>
            <a:r>
              <a:rPr lang="en-US" dirty="0" smtClean="0"/>
              <a:t>2000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503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p Arrow Callout 6"/>
          <p:cNvSpPr/>
          <p:nvPr/>
        </p:nvSpPr>
        <p:spPr>
          <a:xfrm>
            <a:off x="5629276" y="2690286"/>
            <a:ext cx="762000" cy="1187449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5988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Callout 5"/>
          <p:cNvSpPr/>
          <p:nvPr/>
        </p:nvSpPr>
        <p:spPr>
          <a:xfrm>
            <a:off x="4961467" y="3166538"/>
            <a:ext cx="474133" cy="1083732"/>
          </a:xfrm>
          <a:prstGeom prst="downArrowCallo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Estimating other physical properties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5017" y="3232153"/>
            <a:ext cx="1917700" cy="3937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31066" y="4271062"/>
            <a:ext cx="4334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Reflectance image: captures the </a:t>
            </a:r>
            <a:r>
              <a:rPr lang="en-US" i="1" dirty="0" err="1" smtClean="0"/>
              <a:t>albedi</a:t>
            </a:r>
            <a:r>
              <a:rPr lang="en-US" i="1" dirty="0" smtClean="0"/>
              <a:t> </a:t>
            </a:r>
            <a:r>
              <a:rPr lang="en-US" dirty="0" smtClean="0"/>
              <a:t>at every pixel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842809" y="1973793"/>
            <a:ext cx="4334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Shading image: captures </a:t>
            </a:r>
            <a:r>
              <a:rPr lang="en-US" i="1" dirty="0" smtClean="0"/>
              <a:t>interaction of shape and light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Estimating other physical properties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5243" y="1495486"/>
            <a:ext cx="5841558" cy="449867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3525" y="6488668"/>
            <a:ext cx="121084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 dirty="0" smtClean="0">
                <a:solidFill>
                  <a:srgbClr val="2D2D2D"/>
                </a:solidFill>
                <a:effectLst/>
                <a:latin typeface="Muli" charset="0"/>
              </a:rPr>
              <a:t>Intrinsic Images in the Wild. Sean Bell, </a:t>
            </a:r>
            <a:r>
              <a:rPr lang="en-US" b="0" i="0" dirty="0" err="1" smtClean="0">
                <a:solidFill>
                  <a:srgbClr val="2D2D2D"/>
                </a:solidFill>
                <a:effectLst/>
                <a:latin typeface="Muli" charset="0"/>
              </a:rPr>
              <a:t>Kavita</a:t>
            </a:r>
            <a:r>
              <a:rPr lang="en-US" b="0" i="0" dirty="0" smtClean="0">
                <a:solidFill>
                  <a:srgbClr val="2D2D2D"/>
                </a:solidFill>
                <a:effectLst/>
                <a:latin typeface="Muli" charset="0"/>
              </a:rPr>
              <a:t> </a:t>
            </a:r>
            <a:r>
              <a:rPr lang="en-US" b="0" i="0" dirty="0" err="1" smtClean="0">
                <a:solidFill>
                  <a:srgbClr val="2D2D2D"/>
                </a:solidFill>
                <a:effectLst/>
                <a:latin typeface="Muli" charset="0"/>
              </a:rPr>
              <a:t>Bala</a:t>
            </a:r>
            <a:r>
              <a:rPr lang="en-US" b="0" i="0" dirty="0" smtClean="0">
                <a:solidFill>
                  <a:srgbClr val="2D2D2D"/>
                </a:solidFill>
                <a:effectLst/>
                <a:latin typeface="Muli" charset="0"/>
              </a:rPr>
              <a:t>, Noah </a:t>
            </a:r>
            <a:r>
              <a:rPr lang="en-US" b="0" i="0" dirty="0" err="1" smtClean="0">
                <a:solidFill>
                  <a:srgbClr val="2D2D2D"/>
                </a:solidFill>
                <a:effectLst/>
                <a:latin typeface="Muli" charset="0"/>
              </a:rPr>
              <a:t>Snavely</a:t>
            </a:r>
            <a:r>
              <a:rPr lang="en-US" b="0" i="0" dirty="0" smtClean="0">
                <a:solidFill>
                  <a:srgbClr val="2D2D2D"/>
                </a:solidFill>
                <a:effectLst/>
                <a:latin typeface="Muli" charset="0"/>
              </a:rPr>
              <a:t>. In </a:t>
            </a:r>
            <a:r>
              <a:rPr lang="en-US" b="0" i="1" dirty="0" smtClean="0">
                <a:solidFill>
                  <a:srgbClr val="2D2D2D"/>
                </a:solidFill>
                <a:effectLst/>
                <a:latin typeface="Muli" charset="0"/>
              </a:rPr>
              <a:t>SIGGRAPH 2014.</a:t>
            </a:r>
            <a:endParaRPr lang="en-US" b="0" i="0" dirty="0">
              <a:solidFill>
                <a:srgbClr val="2D2D2D"/>
              </a:solidFill>
              <a:effectLst/>
              <a:latin typeface="Mul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30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Estimating other physical properties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499" y="1405467"/>
            <a:ext cx="4508500" cy="463840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170768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Learning Data-driven Reflectance Priors for Intrinsic Image Decomposition. </a:t>
            </a:r>
            <a:r>
              <a:rPr lang="en-US" dirty="0" err="1" smtClean="0"/>
              <a:t>Tinghui</a:t>
            </a:r>
            <a:r>
              <a:rPr lang="en-US" dirty="0" smtClean="0"/>
              <a:t> Zhou, Philipp </a:t>
            </a:r>
            <a:r>
              <a:rPr lang="en-US" dirty="0" err="1" smtClean="0"/>
              <a:t>Krahenbuhl</a:t>
            </a:r>
            <a:r>
              <a:rPr lang="en-US" dirty="0" smtClean="0"/>
              <a:t>, Alexei </a:t>
            </a:r>
            <a:r>
              <a:rPr lang="en-US" dirty="0" err="1" smtClean="0"/>
              <a:t>Efros</a:t>
            </a:r>
            <a:r>
              <a:rPr lang="en-US" dirty="0" smtClean="0"/>
              <a:t>. In </a:t>
            </a:r>
            <a:r>
              <a:rPr lang="en-US" i="1" dirty="0" smtClean="0"/>
              <a:t>ICCV, </a:t>
            </a:r>
            <a:r>
              <a:rPr lang="en-US" dirty="0" smtClean="0"/>
              <a:t>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41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Vision as </a:t>
            </a:r>
            <a:r>
              <a:rPr lang="en-US" smtClean="0"/>
              <a:t>inverse graphics</a:t>
            </a:r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406400" y="3064933"/>
            <a:ext cx="1811867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Category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3166533" y="3064933"/>
            <a:ext cx="1811867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Object instance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5791200" y="3064933"/>
            <a:ext cx="1947333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Object deformation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4690533" y="5251978"/>
            <a:ext cx="1947333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Camera parameters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4690533" y="1425044"/>
            <a:ext cx="1947333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Lighting parameters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9177866" y="3064933"/>
            <a:ext cx="1947333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Image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3" idx="6"/>
            <a:endCxn id="5" idx="2"/>
          </p:cNvCxnSpPr>
          <p:nvPr/>
        </p:nvCxnSpPr>
        <p:spPr>
          <a:xfrm>
            <a:off x="2218267" y="3471333"/>
            <a:ext cx="94826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5" idx="6"/>
            <a:endCxn id="6" idx="2"/>
          </p:cNvCxnSpPr>
          <p:nvPr/>
        </p:nvCxnSpPr>
        <p:spPr>
          <a:xfrm>
            <a:off x="4978400" y="3471333"/>
            <a:ext cx="8128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6" idx="6"/>
            <a:endCxn id="9" idx="2"/>
          </p:cNvCxnSpPr>
          <p:nvPr/>
        </p:nvCxnSpPr>
        <p:spPr>
          <a:xfrm>
            <a:off x="7738533" y="3471333"/>
            <a:ext cx="143933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8" idx="6"/>
            <a:endCxn id="9" idx="1"/>
          </p:cNvCxnSpPr>
          <p:nvPr/>
        </p:nvCxnSpPr>
        <p:spPr>
          <a:xfrm>
            <a:off x="6637866" y="1831444"/>
            <a:ext cx="2825180" cy="13525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7" idx="6"/>
            <a:endCxn id="9" idx="3"/>
          </p:cNvCxnSpPr>
          <p:nvPr/>
        </p:nvCxnSpPr>
        <p:spPr>
          <a:xfrm flipV="1">
            <a:off x="6637866" y="3758701"/>
            <a:ext cx="2825180" cy="18996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191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Pose estimation in 3D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657804"/>
          </a:xfrm>
        </p:spPr>
        <p:txBody>
          <a:bodyPr/>
          <a:lstStyle/>
          <a:p>
            <a:r>
              <a:rPr lang="en-US" dirty="0" smtClean="0"/>
              <a:t>Key idea: know relative lengths of each limb4</a:t>
            </a:r>
            <a:endParaRPr lang="en-US" dirty="0"/>
          </a:p>
          <a:p>
            <a:r>
              <a:rPr lang="en-US" dirty="0" smtClean="0"/>
              <a:t>Assume </a:t>
            </a:r>
            <a:r>
              <a:rPr lang="en-US" i="1" dirty="0" smtClean="0"/>
              <a:t>scaled orthographic projection</a:t>
            </a:r>
            <a:endParaRPr lang="en-US" dirty="0"/>
          </a:p>
          <a:p>
            <a:pPr lvl="1"/>
            <a:r>
              <a:rPr lang="en-US" dirty="0" smtClean="0"/>
              <a:t>Valid when variation in depth much smaller than depth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3300" y="3483429"/>
            <a:ext cx="2565400" cy="2197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45715" y="4581979"/>
            <a:ext cx="101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constant</a:t>
            </a:r>
            <a:endParaRPr lang="en-US"/>
          </a:p>
        </p:txBody>
      </p:sp>
      <p:cxnSp>
        <p:nvCxnSpPr>
          <p:cNvPr id="7" name="Straight Arrow Connector 6"/>
          <p:cNvCxnSpPr>
            <a:endCxn id="5" idx="1"/>
          </p:cNvCxnSpPr>
          <p:nvPr/>
        </p:nvCxnSpPr>
        <p:spPr>
          <a:xfrm>
            <a:off x="7378700" y="4223657"/>
            <a:ext cx="967015" cy="5429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endCxn id="5" idx="1"/>
          </p:cNvCxnSpPr>
          <p:nvPr/>
        </p:nvCxnSpPr>
        <p:spPr>
          <a:xfrm flipV="1">
            <a:off x="7378700" y="4766645"/>
            <a:ext cx="967015" cy="6762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0" y="630820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Reconstruction of Articulated Objects from Point Correspondences in a Single Uncalibrated Image. C. J. Taylor. In </a:t>
            </a:r>
            <a:r>
              <a:rPr lang="en-US" i="1" dirty="0" smtClean="0"/>
              <a:t>CVPR, </a:t>
            </a:r>
            <a:r>
              <a:rPr lang="en-US" dirty="0" smtClean="0"/>
              <a:t>2000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90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Pose estimation in 3D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30820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Reconstruction of Articulated Objects from Point Correspondences in a Single Uncalibrated Image. C. J. Taylor. In </a:t>
            </a:r>
            <a:r>
              <a:rPr lang="en-US" i="1" dirty="0" smtClean="0"/>
              <a:t>CVPR, </a:t>
            </a:r>
            <a:r>
              <a:rPr lang="en-US" dirty="0" smtClean="0"/>
              <a:t>2000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1739900"/>
            <a:ext cx="8128000" cy="337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4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Pose estimation for rigid objects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2492931" y="1531031"/>
            <a:ext cx="7206138" cy="4789079"/>
            <a:chOff x="2492931" y="1531031"/>
            <a:chExt cx="7206138" cy="478907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92931" y="1531031"/>
              <a:ext cx="7206138" cy="4789079"/>
            </a:xfrm>
            <a:prstGeom prst="rect">
              <a:avLst/>
            </a:prstGeom>
          </p:spPr>
        </p:pic>
        <p:sp>
          <p:nvSpPr>
            <p:cNvPr id="5" name="Oval 4"/>
            <p:cNvSpPr/>
            <p:nvPr/>
          </p:nvSpPr>
          <p:spPr>
            <a:xfrm>
              <a:off x="6096000" y="4180114"/>
              <a:ext cx="261257" cy="275772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8193314" y="4042228"/>
              <a:ext cx="261257" cy="275772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5435600" y="4782457"/>
              <a:ext cx="261257" cy="275772"/>
            </a:xfrm>
            <a:prstGeom prst="ellipse">
              <a:avLst/>
            </a:prstGeom>
            <a:solidFill>
              <a:srgbClr val="92D050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3840894" y="4506685"/>
              <a:ext cx="261257" cy="275772"/>
            </a:xfrm>
            <a:prstGeom prst="ellipse">
              <a:avLst/>
            </a:prstGeom>
            <a:solidFill>
              <a:srgbClr val="00B0F0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4820609" y="3591741"/>
              <a:ext cx="261257" cy="275772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556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Pose estimation for rigid objects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1690688"/>
            <a:ext cx="10058400" cy="4440082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1524000" y="1436914"/>
            <a:ext cx="9652000" cy="3367315"/>
          </a:xfrm>
          <a:custGeom>
            <a:avLst/>
            <a:gdLst>
              <a:gd name="connsiteX0" fmla="*/ 0 w 9652000"/>
              <a:gd name="connsiteY0" fmla="*/ 290286 h 3367315"/>
              <a:gd name="connsiteX1" fmla="*/ 101600 w 9652000"/>
              <a:gd name="connsiteY1" fmla="*/ 2075543 h 3367315"/>
              <a:gd name="connsiteX2" fmla="*/ 2873829 w 9652000"/>
              <a:gd name="connsiteY2" fmla="*/ 1988457 h 3367315"/>
              <a:gd name="connsiteX3" fmla="*/ 5486400 w 9652000"/>
              <a:gd name="connsiteY3" fmla="*/ 2002972 h 3367315"/>
              <a:gd name="connsiteX4" fmla="*/ 5950857 w 9652000"/>
              <a:gd name="connsiteY4" fmla="*/ 2293257 h 3367315"/>
              <a:gd name="connsiteX5" fmla="*/ 6328229 w 9652000"/>
              <a:gd name="connsiteY5" fmla="*/ 2264229 h 3367315"/>
              <a:gd name="connsiteX6" fmla="*/ 7271657 w 9652000"/>
              <a:gd name="connsiteY6" fmla="*/ 2423886 h 3367315"/>
              <a:gd name="connsiteX7" fmla="*/ 7692571 w 9652000"/>
              <a:gd name="connsiteY7" fmla="*/ 3367315 h 3367315"/>
              <a:gd name="connsiteX8" fmla="*/ 9652000 w 9652000"/>
              <a:gd name="connsiteY8" fmla="*/ 3178629 h 3367315"/>
              <a:gd name="connsiteX9" fmla="*/ 9114971 w 9652000"/>
              <a:gd name="connsiteY9" fmla="*/ 0 h 3367315"/>
              <a:gd name="connsiteX10" fmla="*/ 0 w 9652000"/>
              <a:gd name="connsiteY10" fmla="*/ 290286 h 3367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52000" h="3367315">
                <a:moveTo>
                  <a:pt x="0" y="290286"/>
                </a:moveTo>
                <a:lnTo>
                  <a:pt x="101600" y="2075543"/>
                </a:lnTo>
                <a:lnTo>
                  <a:pt x="2873829" y="1988457"/>
                </a:lnTo>
                <a:lnTo>
                  <a:pt x="5486400" y="2002972"/>
                </a:lnTo>
                <a:lnTo>
                  <a:pt x="5950857" y="2293257"/>
                </a:lnTo>
                <a:lnTo>
                  <a:pt x="6328229" y="2264229"/>
                </a:lnTo>
                <a:lnTo>
                  <a:pt x="7271657" y="2423886"/>
                </a:lnTo>
                <a:lnTo>
                  <a:pt x="7692571" y="3367315"/>
                </a:lnTo>
                <a:lnTo>
                  <a:pt x="9652000" y="3178629"/>
                </a:lnTo>
                <a:lnTo>
                  <a:pt x="9114971" y="0"/>
                </a:lnTo>
                <a:lnTo>
                  <a:pt x="0" y="29028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6384544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Viewpoints and </a:t>
            </a:r>
            <a:r>
              <a:rPr lang="en-US" dirty="0" err="1" smtClean="0"/>
              <a:t>keypoints</a:t>
            </a:r>
            <a:r>
              <a:rPr lang="en-US" dirty="0" smtClean="0"/>
              <a:t>. S. </a:t>
            </a:r>
            <a:r>
              <a:rPr lang="en-US" dirty="0" err="1" smtClean="0"/>
              <a:t>Tulsiani</a:t>
            </a:r>
            <a:r>
              <a:rPr lang="en-US" dirty="0"/>
              <a:t> </a:t>
            </a:r>
            <a:r>
              <a:rPr lang="en-US" dirty="0" smtClean="0"/>
              <a:t>and J. Malik. In </a:t>
            </a:r>
            <a:r>
              <a:rPr lang="en-US" i="1" dirty="0" smtClean="0"/>
              <a:t>CVPR, </a:t>
            </a:r>
            <a:r>
              <a:rPr lang="en-US" dirty="0" smtClean="0"/>
              <a:t>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08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4893</TotalTime>
  <Words>1045</Words>
  <Application>Microsoft Macintosh PowerPoint</Application>
  <PresentationFormat>Widescreen</PresentationFormat>
  <Paragraphs>157</Paragraphs>
  <Slides>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9" baseType="lpstr">
      <vt:lpstr>Calibri</vt:lpstr>
      <vt:lpstr>Calibri Light</vt:lpstr>
      <vt:lpstr>Muli</vt:lpstr>
      <vt:lpstr>Wingdings</vt:lpstr>
      <vt:lpstr>Arial</vt:lpstr>
      <vt:lpstr>Office Theme</vt:lpstr>
      <vt:lpstr>Recognition summary</vt:lpstr>
      <vt:lpstr>Recognition and 3D reasoning</vt:lpstr>
      <vt:lpstr>Recognition and 3D reasoning</vt:lpstr>
      <vt:lpstr>Recognition and 3D reasoning</vt:lpstr>
      <vt:lpstr>Pose estimation in 3D</vt:lpstr>
      <vt:lpstr>Pose estimation in 3D</vt:lpstr>
      <vt:lpstr>Pose estimation in 3D</vt:lpstr>
      <vt:lpstr>Pose estimation for rigid objects</vt:lpstr>
      <vt:lpstr>Pose estimation for rigid objects</vt:lpstr>
      <vt:lpstr>Pose estimation for rigid objects</vt:lpstr>
      <vt:lpstr>Viewpoint-conditioned pose</vt:lpstr>
      <vt:lpstr>Viewpoint-conditioned pose</vt:lpstr>
      <vt:lpstr>Fitting viewpoint to keypoints</vt:lpstr>
      <vt:lpstr>Shape models</vt:lpstr>
      <vt:lpstr>Shape models</vt:lpstr>
      <vt:lpstr>Shape models</vt:lpstr>
      <vt:lpstr>Shape models</vt:lpstr>
      <vt:lpstr>Fitting viewpoints to keypoints</vt:lpstr>
      <vt:lpstr>Recognition and 3D reasoning</vt:lpstr>
      <vt:lpstr>Disparity estimation</vt:lpstr>
      <vt:lpstr>Disparity estimation</vt:lpstr>
      <vt:lpstr>Disparity estimation</vt:lpstr>
      <vt:lpstr>Measuring patch similarity is hard</vt:lpstr>
      <vt:lpstr>Measuring patch similarity is hard</vt:lpstr>
      <vt:lpstr>The KITTI Dataset and Benchmark</vt:lpstr>
      <vt:lpstr>The KITTI Dataset and Benchmark</vt:lpstr>
      <vt:lpstr>Learning patch similarity for disparity estimation</vt:lpstr>
      <vt:lpstr>Learning patch similarity for disparity estimation</vt:lpstr>
      <vt:lpstr>Learning patch similarity for disparity estimation</vt:lpstr>
      <vt:lpstr>Learning stereo without depth supervision</vt:lpstr>
      <vt:lpstr>Plane-sweep stereo</vt:lpstr>
      <vt:lpstr>Plane-sweep stereo</vt:lpstr>
      <vt:lpstr>Plane-sweep stereo</vt:lpstr>
      <vt:lpstr>Plane-sweep stereo</vt:lpstr>
      <vt:lpstr>Deep Stereo</vt:lpstr>
      <vt:lpstr>Estimating depth from a single image</vt:lpstr>
      <vt:lpstr>Estimating depth from a single image</vt:lpstr>
      <vt:lpstr>Estimating depth from a single image</vt:lpstr>
      <vt:lpstr>Estimating depth from a single image</vt:lpstr>
      <vt:lpstr>Estimating depth from a single image</vt:lpstr>
      <vt:lpstr>Estimating depth from a single image</vt:lpstr>
      <vt:lpstr>Estimating depth from a single image</vt:lpstr>
      <vt:lpstr>Metric depth is a bad target</vt:lpstr>
      <vt:lpstr>Metric depth is a bad target</vt:lpstr>
      <vt:lpstr>Humans perceive surface normals, not just depth, through a combination of various pictorial cues</vt:lpstr>
      <vt:lpstr>Estimating normals from a single image</vt:lpstr>
      <vt:lpstr>Estimating normals from a single image</vt:lpstr>
      <vt:lpstr>Estimating normals from a single image</vt:lpstr>
      <vt:lpstr>Estimating normals from a single image</vt:lpstr>
      <vt:lpstr>Estimating other physical properties</vt:lpstr>
      <vt:lpstr>Estimating other physical properties</vt:lpstr>
      <vt:lpstr>Estimating other physical properties</vt:lpstr>
      <vt:lpstr>Vision as inverse graphics</vt:lpstr>
    </vt:vector>
  </TitlesOfParts>
  <Company/>
  <LinksUpToDate>false</LinksUpToDate>
  <SharedDoc>false</SharedDoc>
  <HyperlinksChanged>false</HyperlinksChanged>
  <AppVersion>15.0036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Bharath Hariharan</dc:creator>
  <cp:lastModifiedBy>Bharath Hariharan</cp:lastModifiedBy>
  <cp:revision>34</cp:revision>
  <dcterms:created xsi:type="dcterms:W3CDTF">2017-10-15T14:54:32Z</dcterms:created>
  <dcterms:modified xsi:type="dcterms:W3CDTF">2017-10-19T00:28:26Z</dcterms:modified>
</cp:coreProperties>
</file>