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58" r:id="rId3"/>
    <p:sldId id="259" r:id="rId4"/>
    <p:sldId id="260" r:id="rId5"/>
    <p:sldId id="261" r:id="rId6"/>
    <p:sldId id="263" r:id="rId7"/>
    <p:sldId id="264" r:id="rId8"/>
    <p:sldId id="257" r:id="rId9"/>
    <p:sldId id="313" r:id="rId10"/>
    <p:sldId id="314" r:id="rId11"/>
    <p:sldId id="265" r:id="rId12"/>
    <p:sldId id="266" r:id="rId13"/>
    <p:sldId id="267" r:id="rId14"/>
    <p:sldId id="278" r:id="rId15"/>
    <p:sldId id="269" r:id="rId16"/>
    <p:sldId id="275" r:id="rId17"/>
    <p:sldId id="270" r:id="rId18"/>
    <p:sldId id="271" r:id="rId19"/>
    <p:sldId id="274" r:id="rId20"/>
    <p:sldId id="276" r:id="rId21"/>
    <p:sldId id="279" r:id="rId22"/>
    <p:sldId id="280" r:id="rId23"/>
    <p:sldId id="281" r:id="rId24"/>
    <p:sldId id="289" r:id="rId25"/>
    <p:sldId id="287" r:id="rId26"/>
    <p:sldId id="286" r:id="rId27"/>
    <p:sldId id="290" r:id="rId28"/>
    <p:sldId id="291" r:id="rId29"/>
    <p:sldId id="282" r:id="rId30"/>
    <p:sldId id="292" r:id="rId31"/>
    <p:sldId id="293" r:id="rId32"/>
    <p:sldId id="294" r:id="rId33"/>
    <p:sldId id="295" r:id="rId34"/>
    <p:sldId id="296" r:id="rId35"/>
    <p:sldId id="298" r:id="rId36"/>
    <p:sldId id="297" r:id="rId37"/>
    <p:sldId id="299" r:id="rId38"/>
    <p:sldId id="300" r:id="rId39"/>
    <p:sldId id="302" r:id="rId40"/>
    <p:sldId id="301" r:id="rId41"/>
    <p:sldId id="316" r:id="rId42"/>
    <p:sldId id="303" r:id="rId43"/>
    <p:sldId id="304" r:id="rId44"/>
    <p:sldId id="309" r:id="rId45"/>
    <p:sldId id="305" r:id="rId46"/>
    <p:sldId id="306" r:id="rId47"/>
    <p:sldId id="307" r:id="rId48"/>
    <p:sldId id="311" r:id="rId49"/>
    <p:sldId id="308" r:id="rId50"/>
    <p:sldId id="310" r:id="rId51"/>
    <p:sldId id="288" r:id="rId52"/>
    <p:sldId id="285" r:id="rId53"/>
    <p:sldId id="31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29"/>
    <p:restoredTop sz="94646"/>
  </p:normalViewPr>
  <p:slideViewPr>
    <p:cSldViewPr snapToGrid="0" snapToObjects="1">
      <p:cViewPr>
        <p:scale>
          <a:sx n="100" d="100"/>
          <a:sy n="100" d="100"/>
        </p:scale>
        <p:origin x="4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EE278-D0ED-7346-9316-A87630104D0C}" type="datetimeFigureOut">
              <a:rPr lang="en-US" smtClean="0"/>
              <a:t>10/12/17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E1AA8-2CF2-9A44-B33A-69A55B230D34}" type="slidenum">
              <a:rPr lang="en-US" smtClean="0"/>
              <a:t>‹#›</a:t>
            </a:fld>
            <a:endParaRPr lang="en-US"/>
          </a:p>
        </p:txBody>
      </p:sp>
    </p:spTree>
    <p:extLst>
      <p:ext uri="{BB962C8B-B14F-4D97-AF65-F5344CB8AC3E}">
        <p14:creationId xmlns:p14="http://schemas.microsoft.com/office/powerpoint/2010/main" val="164933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Traditionally,</a:t>
            </a:r>
            <a:r>
              <a:rPr lang="en-US" baseline="0" dirty="0" smtClean="0"/>
              <a:t> “recognition” has been subdivided into a few different buckets. The first bucket is obviously image classification, where you want to assign labels to each image.</a:t>
            </a:r>
          </a:p>
          <a:p>
            <a:r>
              <a:rPr lang="en-US" baseline="0" dirty="0" smtClean="0"/>
              <a:t>But we’ve also seen work on object detection. Given an image, an object detection system will detect each instance of a particular kind of object, and roughly localize it with a bounding box. </a:t>
            </a:r>
          </a:p>
          <a:p>
            <a:endParaRPr lang="en-US" baseline="0" dirty="0" smtClean="0"/>
          </a:p>
          <a:p>
            <a:r>
              <a:rPr lang="en-US" baseline="0" dirty="0" smtClean="0"/>
              <a:t>A bounding box is a very coarse output if you want to interact with a world. If you are trying to grasp an object you will need the precise boundaries of the object. </a:t>
            </a:r>
          </a:p>
          <a:p>
            <a:endParaRPr lang="en-US" baseline="0" dirty="0" smtClean="0"/>
          </a:p>
          <a:p>
            <a:r>
              <a:rPr lang="en-US" baseline="0" dirty="0" smtClean="0"/>
              <a:t>Alternatively a semantic segmentation system assigns category labels to pixels. This gives precise boundaries, but fails to resolve individual instances. This is again problematic because usually you want to interact with individual object instances, and a mass of “</a:t>
            </a:r>
            <a:r>
              <a:rPr lang="en-US" baseline="0" dirty="0" err="1" smtClean="0"/>
              <a:t>horseness</a:t>
            </a:r>
            <a:r>
              <a:rPr lang="en-US" baseline="0" dirty="0" smtClean="0"/>
              <a:t>” doesn’t help.</a:t>
            </a:r>
          </a:p>
        </p:txBody>
      </p:sp>
      <p:sp>
        <p:nvSpPr>
          <p:cNvPr id="4" name="Slide Number Placeholder 3"/>
          <p:cNvSpPr>
            <a:spLocks noGrp="1"/>
          </p:cNvSpPr>
          <p:nvPr>
            <p:ph type="sldNum" sz="quarter" idx="10"/>
          </p:nvPr>
        </p:nvSpPr>
        <p:spPr/>
        <p:txBody>
          <a:bodyPr/>
          <a:lstStyle/>
          <a:p>
            <a:fld id="{FBB6C228-F7BE-8C40-8CDA-F98A99B708A6}" type="slidenum">
              <a:rPr lang="en-US" smtClean="0"/>
              <a:t>2</a:t>
            </a:fld>
            <a:endParaRPr lang="en-US"/>
          </a:p>
        </p:txBody>
      </p:sp>
    </p:spTree>
    <p:extLst>
      <p:ext uri="{BB962C8B-B14F-4D97-AF65-F5344CB8AC3E}">
        <p14:creationId xmlns:p14="http://schemas.microsoft.com/office/powerpoint/2010/main" val="70631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motivation</a:t>
            </a:r>
            <a:r>
              <a:rPr lang="en-US" baseline="0" dirty="0" smtClean="0"/>
              <a:t> led us to propose the task of instance segmentation. An instance segmentation system detects every instance of a given object category and also segments them out. For instance, it will tell you that these are the boundaries of horse 1, these are the boundaries of horse 2, and so on.</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3</a:t>
            </a:fld>
            <a:endParaRPr lang="en-US"/>
          </a:p>
        </p:txBody>
      </p:sp>
    </p:spTree>
    <p:extLst>
      <p:ext uri="{BB962C8B-B14F-4D97-AF65-F5344CB8AC3E}">
        <p14:creationId xmlns:p14="http://schemas.microsoft.com/office/powerpoint/2010/main" val="1366174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will also assume that we have a held out test set annotated by humans with individual segmented instances and corresponding category labels. We will take each instance predicted by the model, and match it to the closest human annotation of that category based on the overlap of the two segments. The formula for this overlap is given here. If the overlap is greater than a threshold, we will consider the prediction a correct one, with the caveat that if a higher scoring prediction has already been matched to this annotation, we will consider the prediction a duplicate and thus incorrect.</a:t>
            </a:r>
            <a:endParaRPr lang="en-US" dirty="0"/>
          </a:p>
        </p:txBody>
      </p:sp>
      <p:sp>
        <p:nvSpPr>
          <p:cNvPr id="4" name="Slide Number Placeholder 3"/>
          <p:cNvSpPr>
            <a:spLocks noGrp="1"/>
          </p:cNvSpPr>
          <p:nvPr>
            <p:ph type="sldNum" sz="quarter" idx="10"/>
          </p:nvPr>
        </p:nvSpPr>
        <p:spPr/>
        <p:txBody>
          <a:bodyPr/>
          <a:lstStyle/>
          <a:p>
            <a:fld id="{C33852CC-32CB-BE4A-8568-EE7F769AAD82}" type="slidenum">
              <a:rPr lang="en-US" smtClean="0"/>
              <a:t>4</a:t>
            </a:fld>
            <a:endParaRPr lang="en-US"/>
          </a:p>
        </p:txBody>
      </p:sp>
    </p:spTree>
    <p:extLst>
      <p:ext uri="{BB962C8B-B14F-4D97-AF65-F5344CB8AC3E}">
        <p14:creationId xmlns:p14="http://schemas.microsoft.com/office/powerpoint/2010/main" val="1092067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therefore get a label for each prediction of the model. </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5</a:t>
            </a:fld>
            <a:endParaRPr lang="en-US"/>
          </a:p>
        </p:txBody>
      </p:sp>
    </p:spTree>
    <p:extLst>
      <p:ext uri="{BB962C8B-B14F-4D97-AF65-F5344CB8AC3E}">
        <p14:creationId xmlns:p14="http://schemas.microsoft.com/office/powerpoint/2010/main" val="182031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task of instance segmentation gained a lot of traction in the community, and many people agreed that we need systems that can do this task. The COCO benchmark, which is not the definitive benchmark for all things object recognition, made this task front and center, and used our proposed evaluation protocol as part of their benchmark. </a:t>
            </a:r>
          </a:p>
          <a:p>
            <a:r>
              <a:rPr lang="en-US" baseline="0" dirty="0" smtClean="0"/>
              <a:t>Instance segmentation is now an active area of research.</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7</a:t>
            </a:fld>
            <a:endParaRPr lang="en-US"/>
          </a:p>
        </p:txBody>
      </p:sp>
    </p:spTree>
    <p:extLst>
      <p:ext uri="{BB962C8B-B14F-4D97-AF65-F5344CB8AC3E}">
        <p14:creationId xmlns:p14="http://schemas.microsoft.com/office/powerpoint/2010/main" val="120032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a:solidFill>
            <a:srgbClr val="FFFFFF"/>
          </a:solidFill>
          <a:ln/>
        </p:spPr>
      </p:sp>
      <p:sp>
        <p:nvSpPr>
          <p:cNvPr id="32770"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Here</a:t>
            </a:r>
            <a:r>
              <a:rPr lang="ja-JP" altLang="en-US" sz="2200" smtClean="0">
                <a:latin typeface="Arial"/>
                <a:cs typeface="Lucida Grande" charset="0"/>
                <a:sym typeface="Lucida Grande" charset="0"/>
              </a:rPr>
              <a:t>’</a:t>
            </a:r>
            <a:r>
              <a:rPr lang="en-US" sz="2200" smtClean="0">
                <a:latin typeface="Lucida Grande" charset="0"/>
                <a:cs typeface="Lucida Grande" charset="0"/>
                <a:sym typeface="Lucida Grande" charset="0"/>
              </a:rPr>
              <a:t>s a schematic of the system that we came up with.</a:t>
            </a:r>
          </a:p>
          <a:p>
            <a:pPr eaLnBrk="1" hangingPunct="1">
              <a:defRPr/>
            </a:pPr>
            <a:r>
              <a:rPr lang="en-US" sz="2200" smtClean="0">
                <a:latin typeface="Lucida Grande" charset="0"/>
                <a:cs typeface="Lucida Grande" charset="0"/>
                <a:sym typeface="Lucida Grande" charset="0"/>
              </a:rPr>
              <a:t>Compared to previous state-of-the-art methods, R-CNN is relatively simple and does not rely on an ensemble of classifiers.</a:t>
            </a:r>
          </a:p>
          <a:p>
            <a:pPr eaLnBrk="1" hangingPunct="1">
              <a:defRPr/>
            </a:pPr>
            <a:r>
              <a:rPr lang="en-US" sz="2200" smtClean="0">
                <a:latin typeface="Lucida Grande" charset="0"/>
                <a:cs typeface="Lucida Grande" charset="0"/>
                <a:sym typeface="Lucida Grande" charset="0"/>
              </a:rPr>
              <a:t>Let</a:t>
            </a:r>
            <a:r>
              <a:rPr lang="ja-JP" altLang="en-US" sz="2200" smtClean="0">
                <a:latin typeface="Arial"/>
                <a:cs typeface="Lucida Grande" charset="0"/>
                <a:sym typeface="Lucida Grande" charset="0"/>
              </a:rPr>
              <a:t>’</a:t>
            </a:r>
            <a:r>
              <a:rPr lang="en-US" sz="2200" smtClean="0">
                <a:latin typeface="Lucida Grande" charset="0"/>
                <a:cs typeface="Lucida Grande" charset="0"/>
                <a:sym typeface="Lucida Grande" charset="0"/>
              </a:rPr>
              <a:t>s see how it works at test time.</a:t>
            </a:r>
          </a:p>
        </p:txBody>
      </p:sp>
    </p:spTree>
    <p:extLst>
      <p:ext uri="{BB962C8B-B14F-4D97-AF65-F5344CB8AC3E}">
        <p14:creationId xmlns:p14="http://schemas.microsoft.com/office/powerpoint/2010/main" val="38911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pPr>
              <a:defRPr/>
            </a:pPr>
            <a:fld id="{5C834D2B-8ACE-4C68-AFED-85A91CADBB34}" type="slidenum">
              <a:rPr lang="zh-CN" altLang="en-US" smtClean="0"/>
              <a:pPr>
                <a:defRPr/>
              </a:pPr>
              <a:t>39</a:t>
            </a:fld>
            <a:endParaRPr lang="zh-CN" altLang="en-US"/>
          </a:p>
        </p:txBody>
      </p:sp>
    </p:spTree>
    <p:extLst>
      <p:ext uri="{BB962C8B-B14F-4D97-AF65-F5344CB8AC3E}">
        <p14:creationId xmlns:p14="http://schemas.microsoft.com/office/powerpoint/2010/main" val="1236912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CBC384-989D-9448-8C61-CC2C75B10F31}"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1340983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CBC384-989D-9448-8C61-CC2C75B10F31}"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1220343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CBC384-989D-9448-8C61-CC2C75B10F31}"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183951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CBC384-989D-9448-8C61-CC2C75B10F31}"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67565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CBC384-989D-9448-8C61-CC2C75B10F31}"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1702278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CBC384-989D-9448-8C61-CC2C75B10F31}"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141933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CBC384-989D-9448-8C61-CC2C75B10F31}" type="datetimeFigureOut">
              <a:rPr lang="en-US" smtClean="0"/>
              <a:t>10/12/17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51981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CBC384-989D-9448-8C61-CC2C75B10F31}" type="datetimeFigureOut">
              <a:rPr lang="en-US" smtClean="0"/>
              <a:t>10/12/17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61316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BC384-989D-9448-8C61-CC2C75B10F31}" type="datetimeFigureOut">
              <a:rPr lang="en-US" smtClean="0"/>
              <a:t>10/12/17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179618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CBC384-989D-9448-8C61-CC2C75B10F31}"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134466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CBC384-989D-9448-8C61-CC2C75B10F31}"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39719-7BA6-FD49-A56F-921EA9C4E643}" type="slidenum">
              <a:rPr lang="en-US" smtClean="0"/>
              <a:t>‹#›</a:t>
            </a:fld>
            <a:endParaRPr lang="en-US"/>
          </a:p>
        </p:txBody>
      </p:sp>
    </p:spTree>
    <p:extLst>
      <p:ext uri="{BB962C8B-B14F-4D97-AF65-F5344CB8AC3E}">
        <p14:creationId xmlns:p14="http://schemas.microsoft.com/office/powerpoint/2010/main" val="17536315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BC384-989D-9448-8C61-CC2C75B10F31}" type="datetimeFigureOut">
              <a:rPr lang="en-US" smtClean="0"/>
              <a:t>10/12/17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39719-7BA6-FD49-A56F-921EA9C4E643}" type="slidenum">
              <a:rPr lang="en-US" smtClean="0"/>
              <a:t>‹#›</a:t>
            </a:fld>
            <a:endParaRPr lang="en-US"/>
          </a:p>
        </p:txBody>
      </p:sp>
    </p:spTree>
    <p:extLst>
      <p:ext uri="{BB962C8B-B14F-4D97-AF65-F5344CB8AC3E}">
        <p14:creationId xmlns:p14="http://schemas.microsoft.com/office/powerpoint/2010/main" val="635240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 Id="rId3" Type="http://schemas.openxmlformats.org/officeDocument/2006/relationships/image" Target="../media/image30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 Id="rId3" Type="http://schemas.openxmlformats.org/officeDocument/2006/relationships/image" Target="../media/image3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 Id="rId3" Type="http://schemas.openxmlformats.org/officeDocument/2006/relationships/image" Target="../media/image48.emf"/></Relationships>
</file>

<file path=ppt/slides/_rels/slide41.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png"/><Relationship Id="rId6" Type="http://schemas.openxmlformats.org/officeDocument/2006/relationships/image" Target="../media/image12.jpg"/><Relationship Id="rId7"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pW6nZXeWlGM" TargetMode="Externa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vi.fnwi.uva.nl/isis/publications/bibtexbrowser.php?author=J.+R.+R.+Uijlings&amp;bib=all.bib" TargetMode="External"/><Relationship Id="rId4" Type="http://schemas.openxmlformats.org/officeDocument/2006/relationships/hyperlink" Target="https://ivi.fnwi.uva.nl/isis/publications/bibtexbrowser.php?author=K.+E.+A.+van+de+Sande&amp;bib=all.bib" TargetMode="External"/><Relationship Id="rId5" Type="http://schemas.openxmlformats.org/officeDocument/2006/relationships/hyperlink" Target="https://ivi.fnwi.uva.nl/isis/publications/bibtexbrowser.php?author=T.+Gevers&amp;bib=all.bib" TargetMode="External"/><Relationship Id="rId6" Type="http://schemas.openxmlformats.org/officeDocument/2006/relationships/hyperlink" Target="https://ivi.fnwi.uva.nl/isis/publications/bibtexbrowser.php?author=A.+W.+M.+Smeulders&amp;bib=all.bib" TargetMode="External"/><Relationship Id="rId1" Type="http://schemas.openxmlformats.org/officeDocument/2006/relationships/slideLayout" Target="../slideLayouts/slideLayout2.xml"/><Relationship Id="rId2"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Instance segmentation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1620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Segment </a:t>
            </a:r>
            <a:r>
              <a:rPr lang="en-US" dirty="0" smtClean="0"/>
              <a:t>proposals</a:t>
            </a:r>
            <a:endParaRPr lang="en-US" i="1" dirty="0"/>
          </a:p>
        </p:txBody>
      </p:sp>
      <p:pic>
        <p:nvPicPr>
          <p:cNvPr id="4" name="Picture 3"/>
          <p:cNvPicPr>
            <a:picLocks noChangeAspect="1"/>
          </p:cNvPicPr>
          <p:nvPr/>
        </p:nvPicPr>
        <p:blipFill>
          <a:blip r:embed="rId2"/>
          <a:stretch>
            <a:fillRect/>
          </a:stretch>
        </p:blipFill>
        <p:spPr>
          <a:xfrm>
            <a:off x="2259853" y="1242060"/>
            <a:ext cx="7455647" cy="5069840"/>
          </a:xfrm>
          <a:prstGeom prst="rect">
            <a:avLst/>
          </a:prstGeom>
        </p:spPr>
      </p:pic>
      <p:sp>
        <p:nvSpPr>
          <p:cNvPr id="5" name="TextBox 4"/>
          <p:cNvSpPr txBox="1"/>
          <p:nvPr/>
        </p:nvSpPr>
        <p:spPr>
          <a:xfrm>
            <a:off x="0" y="6311900"/>
            <a:ext cx="12192000" cy="646331"/>
          </a:xfrm>
          <a:prstGeom prst="rect">
            <a:avLst/>
          </a:prstGeom>
          <a:noFill/>
        </p:spPr>
        <p:txBody>
          <a:bodyPr wrap="square" rtlCol="0">
            <a:spAutoFit/>
          </a:bodyPr>
          <a:lstStyle/>
          <a:p>
            <a:r>
              <a:rPr lang="en-US" dirty="0" smtClean="0"/>
              <a:t>Multi-scale combinatorial grouping. Pablo </a:t>
            </a:r>
            <a:r>
              <a:rPr lang="en-US" dirty="0" err="1" smtClean="0"/>
              <a:t>Arbelaez</a:t>
            </a:r>
            <a:r>
              <a:rPr lang="en-US" dirty="0" smtClean="0"/>
              <a:t>, Jordi Pont-</a:t>
            </a:r>
            <a:r>
              <a:rPr lang="en-US" dirty="0" err="1"/>
              <a:t>T</a:t>
            </a:r>
            <a:r>
              <a:rPr lang="en-US" dirty="0" err="1" smtClean="0"/>
              <a:t>uset</a:t>
            </a:r>
            <a:r>
              <a:rPr lang="en-US" dirty="0" smtClean="0"/>
              <a:t>, Jonathan Barron, </a:t>
            </a:r>
            <a:r>
              <a:rPr lang="en-US" dirty="0" err="1" smtClean="0"/>
              <a:t>Ferran</a:t>
            </a:r>
            <a:r>
              <a:rPr lang="en-US" dirty="0" smtClean="0"/>
              <a:t> Marques, </a:t>
            </a:r>
            <a:r>
              <a:rPr lang="en-US" dirty="0" err="1" smtClean="0"/>
              <a:t>Jitendra</a:t>
            </a:r>
            <a:r>
              <a:rPr lang="en-US" dirty="0" smtClean="0"/>
              <a:t> Malik. In </a:t>
            </a:r>
            <a:r>
              <a:rPr lang="en-US" i="1" dirty="0" smtClean="0"/>
              <a:t>CVPR, </a:t>
            </a:r>
            <a:r>
              <a:rPr lang="en-US" dirty="0" smtClean="0"/>
              <a:t>2014. </a:t>
            </a:r>
            <a:endParaRPr lang="en-US" dirty="0"/>
          </a:p>
        </p:txBody>
      </p:sp>
    </p:spTree>
    <p:extLst>
      <p:ext uri="{BB962C8B-B14F-4D97-AF65-F5344CB8AC3E}">
        <p14:creationId xmlns:p14="http://schemas.microsoft.com/office/powerpoint/2010/main" val="1597036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R-CNN for instance segmentation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45709"/>
            <a:ext cx="10058400" cy="3203405"/>
          </a:xfrm>
          <a:prstGeom prst="rect">
            <a:avLst/>
          </a:prstGeom>
        </p:spPr>
      </p:pic>
      <p:sp>
        <p:nvSpPr>
          <p:cNvPr id="5" name="TextBox 4"/>
          <p:cNvSpPr txBox="1"/>
          <p:nvPr/>
        </p:nvSpPr>
        <p:spPr>
          <a:xfrm>
            <a:off x="0" y="6488668"/>
            <a:ext cx="12192000" cy="369332"/>
          </a:xfrm>
          <a:prstGeom prst="rect">
            <a:avLst/>
          </a:prstGeom>
          <a:noFill/>
        </p:spPr>
        <p:txBody>
          <a:bodyPr wrap="square" rtlCol="0">
            <a:spAutoFit/>
          </a:bodyPr>
          <a:lstStyle/>
          <a:p>
            <a:r>
              <a:rPr lang="en-US" dirty="0" smtClean="0"/>
              <a:t>Simultaneous Detection and Segmentation Bharath Hariharan , Pablo </a:t>
            </a:r>
            <a:r>
              <a:rPr lang="en-US" dirty="0" err="1" smtClean="0"/>
              <a:t>Arbelaez</a:t>
            </a:r>
            <a:r>
              <a:rPr lang="en-US" dirty="0" smtClean="0"/>
              <a:t> , Ross </a:t>
            </a:r>
            <a:r>
              <a:rPr lang="en-US" dirty="0" err="1" smtClean="0"/>
              <a:t>Girshick</a:t>
            </a:r>
            <a:r>
              <a:rPr lang="en-US" dirty="0"/>
              <a:t>,</a:t>
            </a:r>
            <a:r>
              <a:rPr lang="en-US" dirty="0" smtClean="0"/>
              <a:t> </a:t>
            </a:r>
            <a:r>
              <a:rPr lang="en-US" dirty="0" err="1" smtClean="0"/>
              <a:t>Jitendra</a:t>
            </a:r>
            <a:r>
              <a:rPr lang="en-US" dirty="0" smtClean="0"/>
              <a:t> Malik. In </a:t>
            </a:r>
            <a:r>
              <a:rPr lang="en-US" i="1" dirty="0" smtClean="0"/>
              <a:t>ECCV </a:t>
            </a:r>
            <a:r>
              <a:rPr lang="en-US" dirty="0" smtClean="0"/>
              <a:t>2014</a:t>
            </a:r>
            <a:endParaRPr lang="en-US" dirty="0"/>
          </a:p>
        </p:txBody>
      </p:sp>
    </p:spTree>
    <p:extLst>
      <p:ext uri="{BB962C8B-B14F-4D97-AF65-F5344CB8AC3E}">
        <p14:creationId xmlns:p14="http://schemas.microsoft.com/office/powerpoint/2010/main" val="74570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R-CNN for instance segmentation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411" y="1396052"/>
            <a:ext cx="4513428" cy="4690425"/>
          </a:xfrm>
          <a:prstGeom prst="rect">
            <a:avLst/>
          </a:prstGeom>
        </p:spPr>
      </p:pic>
      <p:sp>
        <p:nvSpPr>
          <p:cNvPr id="6" name="TextBox 5"/>
          <p:cNvSpPr txBox="1"/>
          <p:nvPr/>
        </p:nvSpPr>
        <p:spPr>
          <a:xfrm>
            <a:off x="0" y="6291618"/>
            <a:ext cx="12192000" cy="369332"/>
          </a:xfrm>
          <a:prstGeom prst="rect">
            <a:avLst/>
          </a:prstGeom>
          <a:noFill/>
        </p:spPr>
        <p:txBody>
          <a:bodyPr wrap="square" rtlCol="0">
            <a:spAutoFit/>
          </a:bodyPr>
          <a:lstStyle/>
          <a:p>
            <a:r>
              <a:rPr lang="en-US" dirty="0" smtClean="0"/>
              <a:t>Convolutional Feature Masking for Joint Object and Stuff Segmentation. </a:t>
            </a:r>
            <a:r>
              <a:rPr lang="en-US" dirty="0" err="1" smtClean="0"/>
              <a:t>Jifeng</a:t>
            </a:r>
            <a:r>
              <a:rPr lang="en-US" dirty="0" smtClean="0"/>
              <a:t> Dai, </a:t>
            </a:r>
            <a:r>
              <a:rPr lang="en-US" dirty="0" err="1" smtClean="0"/>
              <a:t>Kaiming</a:t>
            </a:r>
            <a:r>
              <a:rPr lang="en-US" dirty="0" smtClean="0"/>
              <a:t> He, Jian Sun. In </a:t>
            </a:r>
            <a:r>
              <a:rPr lang="en-US" i="1" dirty="0" smtClean="0"/>
              <a:t>CVPR </a:t>
            </a:r>
            <a:r>
              <a:rPr lang="en-US" dirty="0" smtClean="0"/>
              <a:t>2015</a:t>
            </a:r>
            <a:endParaRPr lang="en-US" dirty="0"/>
          </a:p>
        </p:txBody>
      </p:sp>
    </p:spTree>
    <p:extLst>
      <p:ext uri="{BB962C8B-B14F-4D97-AF65-F5344CB8AC3E}">
        <p14:creationId xmlns:p14="http://schemas.microsoft.com/office/powerpoint/2010/main" val="30510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R-CNN for instance segmentation</a:t>
            </a:r>
            <a:endParaRPr lang="en-US" dirty="0"/>
          </a:p>
        </p:txBody>
      </p:sp>
      <p:sp>
        <p:nvSpPr>
          <p:cNvPr id="4" name="Rectangle 3"/>
          <p:cNvSpPr/>
          <p:nvPr/>
        </p:nvSpPr>
        <p:spPr>
          <a:xfrm>
            <a:off x="211666" y="3712191"/>
            <a:ext cx="1536510" cy="1583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02883" y="3712189"/>
            <a:ext cx="1561783" cy="15831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92839" y="3712189"/>
            <a:ext cx="1548894" cy="158314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69906" y="3712188"/>
            <a:ext cx="1548894" cy="158314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7804" y="1527792"/>
            <a:ext cx="1536510" cy="15831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75737" y="1845733"/>
            <a:ext cx="778934" cy="846667"/>
          </a:xfrm>
          <a:custGeom>
            <a:avLst/>
            <a:gdLst>
              <a:gd name="connsiteX0" fmla="*/ 338667 w 778934"/>
              <a:gd name="connsiteY0" fmla="*/ 0 h 846667"/>
              <a:gd name="connsiteX1" fmla="*/ 338667 w 778934"/>
              <a:gd name="connsiteY1" fmla="*/ 0 h 846667"/>
              <a:gd name="connsiteX2" fmla="*/ 203200 w 778934"/>
              <a:gd name="connsiteY2" fmla="*/ 203200 h 846667"/>
              <a:gd name="connsiteX3" fmla="*/ 0 w 778934"/>
              <a:gd name="connsiteY3" fmla="*/ 440267 h 846667"/>
              <a:gd name="connsiteX4" fmla="*/ 203200 w 778934"/>
              <a:gd name="connsiteY4" fmla="*/ 812800 h 846667"/>
              <a:gd name="connsiteX5" fmla="*/ 778934 w 778934"/>
              <a:gd name="connsiteY5" fmla="*/ 846667 h 846667"/>
              <a:gd name="connsiteX6" fmla="*/ 745067 w 778934"/>
              <a:gd name="connsiteY6" fmla="*/ 169334 h 846667"/>
              <a:gd name="connsiteX7" fmla="*/ 270934 w 778934"/>
              <a:gd name="connsiteY7" fmla="*/ 338667 h 846667"/>
              <a:gd name="connsiteX8" fmla="*/ 338667 w 778934"/>
              <a:gd name="connsiteY8" fmla="*/ 0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34" h="846667">
                <a:moveTo>
                  <a:pt x="338667" y="0"/>
                </a:moveTo>
                <a:lnTo>
                  <a:pt x="338667" y="0"/>
                </a:lnTo>
                <a:cubicBezTo>
                  <a:pt x="197770" y="253614"/>
                  <a:pt x="313471" y="78226"/>
                  <a:pt x="203200" y="203200"/>
                </a:cubicBezTo>
                <a:cubicBezTo>
                  <a:pt x="134339" y="281242"/>
                  <a:pt x="0" y="440267"/>
                  <a:pt x="0" y="440267"/>
                </a:cubicBezTo>
                <a:lnTo>
                  <a:pt x="203200" y="812800"/>
                </a:lnTo>
                <a:lnTo>
                  <a:pt x="778934" y="846667"/>
                </a:lnTo>
                <a:lnTo>
                  <a:pt x="745067" y="169334"/>
                </a:lnTo>
                <a:lnTo>
                  <a:pt x="270934" y="338667"/>
                </a:lnTo>
                <a:lnTo>
                  <a:pt x="338667"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5737" y="1845733"/>
            <a:ext cx="778934" cy="84666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5400000">
            <a:off x="2127597" y="4082826"/>
            <a:ext cx="880534" cy="841866"/>
          </a:xfrm>
          <a:prstGeom prst="trapezoi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3"/>
            <a:endCxn id="11" idx="2"/>
          </p:cNvCxnSpPr>
          <p:nvPr/>
        </p:nvCxnSpPr>
        <p:spPr>
          <a:xfrm flipV="1">
            <a:off x="1748176" y="4503759"/>
            <a:ext cx="398755"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1"/>
          </p:cNvCxnSpPr>
          <p:nvPr/>
        </p:nvCxnSpPr>
        <p:spPr>
          <a:xfrm>
            <a:off x="3040480" y="4503759"/>
            <a:ext cx="562403"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6719059" y="4046051"/>
            <a:ext cx="778934" cy="846667"/>
          </a:xfrm>
          <a:custGeom>
            <a:avLst/>
            <a:gdLst>
              <a:gd name="connsiteX0" fmla="*/ 338667 w 778934"/>
              <a:gd name="connsiteY0" fmla="*/ 0 h 846667"/>
              <a:gd name="connsiteX1" fmla="*/ 338667 w 778934"/>
              <a:gd name="connsiteY1" fmla="*/ 0 h 846667"/>
              <a:gd name="connsiteX2" fmla="*/ 203200 w 778934"/>
              <a:gd name="connsiteY2" fmla="*/ 203200 h 846667"/>
              <a:gd name="connsiteX3" fmla="*/ 0 w 778934"/>
              <a:gd name="connsiteY3" fmla="*/ 440267 h 846667"/>
              <a:gd name="connsiteX4" fmla="*/ 203200 w 778934"/>
              <a:gd name="connsiteY4" fmla="*/ 812800 h 846667"/>
              <a:gd name="connsiteX5" fmla="*/ 778934 w 778934"/>
              <a:gd name="connsiteY5" fmla="*/ 846667 h 846667"/>
              <a:gd name="connsiteX6" fmla="*/ 745067 w 778934"/>
              <a:gd name="connsiteY6" fmla="*/ 169334 h 846667"/>
              <a:gd name="connsiteX7" fmla="*/ 270934 w 778934"/>
              <a:gd name="connsiteY7" fmla="*/ 338667 h 846667"/>
              <a:gd name="connsiteX8" fmla="*/ 338667 w 778934"/>
              <a:gd name="connsiteY8" fmla="*/ 0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34" h="846667">
                <a:moveTo>
                  <a:pt x="338667" y="0"/>
                </a:moveTo>
                <a:lnTo>
                  <a:pt x="338667" y="0"/>
                </a:lnTo>
                <a:cubicBezTo>
                  <a:pt x="197770" y="253614"/>
                  <a:pt x="313471" y="78226"/>
                  <a:pt x="203200" y="203200"/>
                </a:cubicBezTo>
                <a:cubicBezTo>
                  <a:pt x="134339" y="281242"/>
                  <a:pt x="0" y="440267"/>
                  <a:pt x="0" y="440267"/>
                </a:cubicBezTo>
                <a:lnTo>
                  <a:pt x="203200" y="812800"/>
                </a:lnTo>
                <a:lnTo>
                  <a:pt x="778934" y="846667"/>
                </a:lnTo>
                <a:lnTo>
                  <a:pt x="745067" y="169334"/>
                </a:lnTo>
                <a:lnTo>
                  <a:pt x="270934" y="338667"/>
                </a:lnTo>
                <a:lnTo>
                  <a:pt x="338667" y="0"/>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9554886" y="4009276"/>
            <a:ext cx="778934" cy="846667"/>
          </a:xfrm>
          <a:custGeom>
            <a:avLst/>
            <a:gdLst>
              <a:gd name="connsiteX0" fmla="*/ 338667 w 778934"/>
              <a:gd name="connsiteY0" fmla="*/ 0 h 846667"/>
              <a:gd name="connsiteX1" fmla="*/ 338667 w 778934"/>
              <a:gd name="connsiteY1" fmla="*/ 0 h 846667"/>
              <a:gd name="connsiteX2" fmla="*/ 203200 w 778934"/>
              <a:gd name="connsiteY2" fmla="*/ 203200 h 846667"/>
              <a:gd name="connsiteX3" fmla="*/ 0 w 778934"/>
              <a:gd name="connsiteY3" fmla="*/ 440267 h 846667"/>
              <a:gd name="connsiteX4" fmla="*/ 203200 w 778934"/>
              <a:gd name="connsiteY4" fmla="*/ 812800 h 846667"/>
              <a:gd name="connsiteX5" fmla="*/ 778934 w 778934"/>
              <a:gd name="connsiteY5" fmla="*/ 846667 h 846667"/>
              <a:gd name="connsiteX6" fmla="*/ 745067 w 778934"/>
              <a:gd name="connsiteY6" fmla="*/ 169334 h 846667"/>
              <a:gd name="connsiteX7" fmla="*/ 270934 w 778934"/>
              <a:gd name="connsiteY7" fmla="*/ 338667 h 846667"/>
              <a:gd name="connsiteX8" fmla="*/ 338667 w 778934"/>
              <a:gd name="connsiteY8" fmla="*/ 0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34" h="846667">
                <a:moveTo>
                  <a:pt x="338667" y="0"/>
                </a:moveTo>
                <a:lnTo>
                  <a:pt x="338667" y="0"/>
                </a:lnTo>
                <a:cubicBezTo>
                  <a:pt x="197770" y="253614"/>
                  <a:pt x="313471" y="78226"/>
                  <a:pt x="203200" y="203200"/>
                </a:cubicBezTo>
                <a:cubicBezTo>
                  <a:pt x="134339" y="281242"/>
                  <a:pt x="0" y="440267"/>
                  <a:pt x="0" y="440267"/>
                </a:cubicBezTo>
                <a:lnTo>
                  <a:pt x="203200" y="812800"/>
                </a:lnTo>
                <a:lnTo>
                  <a:pt x="778934" y="846667"/>
                </a:lnTo>
                <a:lnTo>
                  <a:pt x="745067" y="169334"/>
                </a:lnTo>
                <a:lnTo>
                  <a:pt x="270934" y="338667"/>
                </a:lnTo>
                <a:lnTo>
                  <a:pt x="338667" y="0"/>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241429479"/>
              </p:ext>
            </p:extLst>
          </p:nvPr>
        </p:nvGraphicFramePr>
        <p:xfrm>
          <a:off x="9568662" y="4080426"/>
          <a:ext cx="778932" cy="846666"/>
        </p:xfrm>
        <a:graphic>
          <a:graphicData uri="http://schemas.openxmlformats.org/drawingml/2006/table">
            <a:tbl>
              <a:tblPr firstRow="1" bandRow="1">
                <a:tableStyleId>{5940675A-B579-460E-94D1-54222C63F5DA}</a:tableStyleId>
              </a:tblPr>
              <a:tblGrid>
                <a:gridCol w="259644"/>
                <a:gridCol w="259644"/>
                <a:gridCol w="259644"/>
              </a:tblGrid>
              <a:tr h="282222">
                <a:tc>
                  <a:txBody>
                    <a:bodyPr/>
                    <a:lstStyle/>
                    <a:p>
                      <a:endParaRPr lang="en-US" sz="1000" dirty="0"/>
                    </a:p>
                  </a:txBody>
                  <a:tcPr/>
                </a:tc>
                <a:tc>
                  <a:txBody>
                    <a:bodyPr/>
                    <a:lstStyle/>
                    <a:p>
                      <a:endParaRPr lang="en-US" sz="1000" dirty="0"/>
                    </a:p>
                  </a:txBody>
                  <a:tcPr/>
                </a:tc>
                <a:tc>
                  <a:txBody>
                    <a:bodyPr/>
                    <a:lstStyle/>
                    <a:p>
                      <a:endParaRPr lang="en-US" sz="1000"/>
                    </a:p>
                  </a:txBody>
                  <a:tcPr/>
                </a:tc>
              </a:tr>
              <a:tr h="282222">
                <a:tc>
                  <a:txBody>
                    <a:bodyPr/>
                    <a:lstStyle/>
                    <a:p>
                      <a:endParaRPr lang="en-US" sz="1000"/>
                    </a:p>
                  </a:txBody>
                  <a:tcPr/>
                </a:tc>
                <a:tc>
                  <a:txBody>
                    <a:bodyPr/>
                    <a:lstStyle/>
                    <a:p>
                      <a:endParaRPr lang="en-US" sz="1000" dirty="0"/>
                    </a:p>
                  </a:txBody>
                  <a:tcPr/>
                </a:tc>
                <a:tc>
                  <a:txBody>
                    <a:bodyPr/>
                    <a:lstStyle/>
                    <a:p>
                      <a:endParaRPr lang="en-US" sz="1000" dirty="0"/>
                    </a:p>
                  </a:txBody>
                  <a:tcPr/>
                </a:tc>
              </a:tr>
              <a:tr h="282222">
                <a:tc>
                  <a:txBody>
                    <a:bodyPr/>
                    <a:lstStyle/>
                    <a:p>
                      <a:endParaRPr lang="en-US" sz="1000" dirty="0"/>
                    </a:p>
                  </a:txBody>
                  <a:tcPr/>
                </a:tc>
                <a:tc>
                  <a:txBody>
                    <a:bodyPr/>
                    <a:lstStyle/>
                    <a:p>
                      <a:endParaRPr lang="en-US" sz="1000"/>
                    </a:p>
                  </a:txBody>
                  <a:tcPr/>
                </a:tc>
                <a:tc>
                  <a:txBody>
                    <a:bodyPr/>
                    <a:lstStyle/>
                    <a:p>
                      <a:endParaRPr lang="en-US" sz="1000" dirty="0"/>
                    </a:p>
                  </a:txBody>
                  <a:tcPr/>
                </a:tc>
              </a:tr>
            </a:tbl>
          </a:graphicData>
        </a:graphic>
      </p:graphicFrame>
      <p:sp>
        <p:nvSpPr>
          <p:cNvPr id="20" name="Rectangle 19"/>
          <p:cNvSpPr/>
          <p:nvPr/>
        </p:nvSpPr>
        <p:spPr>
          <a:xfrm>
            <a:off x="9568661" y="4080425"/>
            <a:ext cx="778934" cy="84666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5" idx="3"/>
            <a:endCxn id="6" idx="1"/>
          </p:cNvCxnSpPr>
          <p:nvPr/>
        </p:nvCxnSpPr>
        <p:spPr>
          <a:xfrm>
            <a:off x="5164666" y="4503761"/>
            <a:ext cx="122817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3"/>
            <a:endCxn id="7" idx="1"/>
          </p:cNvCxnSpPr>
          <p:nvPr/>
        </p:nvCxnSpPr>
        <p:spPr>
          <a:xfrm flipV="1">
            <a:off x="7941733" y="4503760"/>
            <a:ext cx="1228173"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3"/>
            <a:endCxn id="6" idx="0"/>
          </p:cNvCxnSpPr>
          <p:nvPr/>
        </p:nvCxnSpPr>
        <p:spPr>
          <a:xfrm>
            <a:off x="1714314" y="2319362"/>
            <a:ext cx="5452972" cy="139282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8" idx="3"/>
            <a:endCxn id="7" idx="0"/>
          </p:cNvCxnSpPr>
          <p:nvPr/>
        </p:nvCxnSpPr>
        <p:spPr>
          <a:xfrm>
            <a:off x="1714314" y="2319362"/>
            <a:ext cx="8230039" cy="139282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619702" y="2770665"/>
            <a:ext cx="1548894" cy="369332"/>
          </a:xfrm>
          <a:prstGeom prst="rect">
            <a:avLst/>
          </a:prstGeom>
          <a:noFill/>
        </p:spPr>
        <p:txBody>
          <a:bodyPr wrap="square" rtlCol="0">
            <a:spAutoFit/>
          </a:bodyPr>
          <a:lstStyle/>
          <a:p>
            <a:r>
              <a:rPr lang="en-US" smtClean="0"/>
              <a:t>CFM</a:t>
            </a:r>
            <a:endParaRPr lang="en-US"/>
          </a:p>
        </p:txBody>
      </p:sp>
      <p:sp>
        <p:nvSpPr>
          <p:cNvPr id="36" name="TextBox 35"/>
          <p:cNvSpPr txBox="1"/>
          <p:nvPr/>
        </p:nvSpPr>
        <p:spPr>
          <a:xfrm>
            <a:off x="9944353" y="2735198"/>
            <a:ext cx="1548894" cy="369332"/>
          </a:xfrm>
          <a:prstGeom prst="rect">
            <a:avLst/>
          </a:prstGeom>
          <a:noFill/>
        </p:spPr>
        <p:txBody>
          <a:bodyPr wrap="square" rtlCol="0">
            <a:spAutoFit/>
          </a:bodyPr>
          <a:lstStyle/>
          <a:p>
            <a:r>
              <a:rPr lang="en-US" smtClean="0"/>
              <a:t>ROI Pool</a:t>
            </a:r>
            <a:endParaRPr lang="en-US" dirty="0"/>
          </a:p>
        </p:txBody>
      </p:sp>
      <p:sp>
        <p:nvSpPr>
          <p:cNvPr id="37" name="TextBox 36"/>
          <p:cNvSpPr txBox="1"/>
          <p:nvPr/>
        </p:nvSpPr>
        <p:spPr>
          <a:xfrm>
            <a:off x="0" y="6291618"/>
            <a:ext cx="12192000" cy="369332"/>
          </a:xfrm>
          <a:prstGeom prst="rect">
            <a:avLst/>
          </a:prstGeom>
          <a:noFill/>
        </p:spPr>
        <p:txBody>
          <a:bodyPr wrap="square" rtlCol="0">
            <a:spAutoFit/>
          </a:bodyPr>
          <a:lstStyle/>
          <a:p>
            <a:r>
              <a:rPr lang="en-US" dirty="0" smtClean="0"/>
              <a:t>Convolutional Feature Masking for Joint Object and Stuff Segmentation. </a:t>
            </a:r>
            <a:r>
              <a:rPr lang="en-US" dirty="0" err="1" smtClean="0"/>
              <a:t>Jifeng</a:t>
            </a:r>
            <a:r>
              <a:rPr lang="en-US" dirty="0" smtClean="0"/>
              <a:t> Dai, </a:t>
            </a:r>
            <a:r>
              <a:rPr lang="en-US" dirty="0" err="1" smtClean="0"/>
              <a:t>Kaiming</a:t>
            </a:r>
            <a:r>
              <a:rPr lang="en-US" dirty="0" smtClean="0"/>
              <a:t> He, Jian Sun. In </a:t>
            </a:r>
            <a:r>
              <a:rPr lang="en-US" i="1" dirty="0" smtClean="0"/>
              <a:t>CVPR </a:t>
            </a:r>
            <a:r>
              <a:rPr lang="en-US" dirty="0" smtClean="0"/>
              <a:t>2015</a:t>
            </a:r>
            <a:endParaRPr lang="en-US" dirty="0"/>
          </a:p>
        </p:txBody>
      </p:sp>
    </p:spTree>
    <p:extLst>
      <p:ext uri="{BB962C8B-B14F-4D97-AF65-F5344CB8AC3E}">
        <p14:creationId xmlns:p14="http://schemas.microsoft.com/office/powerpoint/2010/main" val="2027001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strategies</a:t>
            </a:r>
            <a:endParaRPr lang="en-US" dirty="0"/>
          </a:p>
        </p:txBody>
      </p:sp>
      <p:sp>
        <p:nvSpPr>
          <p:cNvPr id="4" name="Content Placeholder 3"/>
          <p:cNvSpPr>
            <a:spLocks noGrp="1"/>
          </p:cNvSpPr>
          <p:nvPr>
            <p:ph idx="1"/>
          </p:nvPr>
        </p:nvSpPr>
        <p:spPr/>
        <p:txBody>
          <a:bodyPr/>
          <a:lstStyle/>
          <a:p>
            <a:r>
              <a:rPr lang="en-US" dirty="0" smtClean="0"/>
              <a:t>Segment then classify</a:t>
            </a:r>
          </a:p>
          <a:p>
            <a:pPr lvl="1"/>
            <a:r>
              <a:rPr lang="en-US" dirty="0" smtClean="0"/>
              <a:t>Use bottom-up techniques to come up with </a:t>
            </a:r>
            <a:r>
              <a:rPr lang="en-US" i="1" dirty="0" smtClean="0"/>
              <a:t>segment </a:t>
            </a:r>
            <a:r>
              <a:rPr lang="en-US" dirty="0" smtClean="0"/>
              <a:t>proposals</a:t>
            </a:r>
          </a:p>
          <a:p>
            <a:pPr lvl="1"/>
            <a:r>
              <a:rPr lang="en-US" dirty="0" smtClean="0"/>
              <a:t>Classify segment proposals with </a:t>
            </a:r>
            <a:r>
              <a:rPr lang="en-US" dirty="0" err="1" smtClean="0"/>
              <a:t>convnets</a:t>
            </a:r>
            <a:endParaRPr lang="en-US" dirty="0" smtClean="0"/>
          </a:p>
          <a:p>
            <a:pPr lvl="1"/>
            <a:r>
              <a:rPr lang="en-US" dirty="0" smtClean="0"/>
              <a:t>Segmentation is category agnostic</a:t>
            </a:r>
          </a:p>
          <a:p>
            <a:pPr lvl="1"/>
            <a:r>
              <a:rPr lang="en-US" dirty="0" smtClean="0"/>
              <a:t>Modification: use </a:t>
            </a:r>
            <a:r>
              <a:rPr lang="en-US" dirty="0" err="1" smtClean="0"/>
              <a:t>convnets</a:t>
            </a:r>
            <a:r>
              <a:rPr lang="en-US" dirty="0" smtClean="0"/>
              <a:t> to produce segmentation proposals</a:t>
            </a:r>
          </a:p>
          <a:p>
            <a:r>
              <a:rPr lang="en-US" dirty="0" smtClean="0"/>
              <a:t>Detect then segment</a:t>
            </a:r>
          </a:p>
          <a:p>
            <a:pPr lvl="1"/>
            <a:r>
              <a:rPr lang="en-US" dirty="0" smtClean="0"/>
              <a:t>Use standard object detection to produce boxes</a:t>
            </a:r>
          </a:p>
          <a:p>
            <a:pPr lvl="1"/>
            <a:r>
              <a:rPr lang="en-US" dirty="0" smtClean="0"/>
              <a:t>Segment boxes </a:t>
            </a:r>
          </a:p>
          <a:p>
            <a:pPr lvl="1"/>
            <a:r>
              <a:rPr lang="en-US" dirty="0" smtClean="0"/>
              <a:t>Segmentation is </a:t>
            </a:r>
            <a:r>
              <a:rPr lang="en-US" i="1" dirty="0" smtClean="0"/>
              <a:t>category specific</a:t>
            </a:r>
            <a:endParaRPr lang="en-US" dirty="0"/>
          </a:p>
        </p:txBody>
      </p:sp>
    </p:spTree>
    <p:extLst>
      <p:ext uri="{BB962C8B-B14F-4D97-AF65-F5344CB8AC3E}">
        <p14:creationId xmlns:p14="http://schemas.microsoft.com/office/powerpoint/2010/main" val="133015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5" end="5"/>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4">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67033" y="2802871"/>
            <a:ext cx="4721904" cy="2192146"/>
            <a:chOff x="149899" y="2450899"/>
            <a:chExt cx="4721904" cy="2192146"/>
          </a:xfrm>
        </p:grpSpPr>
        <p:sp>
          <p:nvSpPr>
            <p:cNvPr id="11" name="Cube 10"/>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smtClean="0"/>
              <a:t>Predicting segmentation for bounding boxes</a:t>
            </a:r>
            <a:endParaRPr lang="en-US" dirty="0"/>
          </a:p>
        </p:txBody>
      </p:sp>
      <p:sp>
        <p:nvSpPr>
          <p:cNvPr id="18" name="Content Placeholder 2"/>
          <p:cNvSpPr>
            <a:spLocks noGrp="1"/>
          </p:cNvSpPr>
          <p:nvPr>
            <p:ph idx="1"/>
          </p:nvPr>
        </p:nvSpPr>
        <p:spPr>
          <a:xfrm>
            <a:off x="838200" y="1552176"/>
            <a:ext cx="10515600" cy="618626"/>
          </a:xfrm>
        </p:spPr>
        <p:txBody>
          <a:bodyPr/>
          <a:lstStyle/>
          <a:p>
            <a:r>
              <a:rPr lang="en-US" dirty="0" smtClean="0"/>
              <a:t>Given a detection, predict segmentation</a:t>
            </a:r>
            <a:endParaRPr lang="en-US" dirty="0"/>
          </a:p>
          <a:p>
            <a:endParaRPr lang="en-US" dirty="0" smtClean="0"/>
          </a:p>
          <a:p>
            <a:endParaRPr lang="en-US" dirty="0" smtClean="0"/>
          </a:p>
          <a:p>
            <a:endParaRPr lang="en-US" dirty="0"/>
          </a:p>
        </p:txBody>
      </p:sp>
      <p:sp>
        <p:nvSpPr>
          <p:cNvPr id="19" name="Cube 18"/>
          <p:cNvSpPr/>
          <p:nvPr/>
        </p:nvSpPr>
        <p:spPr>
          <a:xfrm>
            <a:off x="6339607" y="3752199"/>
            <a:ext cx="1471293" cy="364844"/>
          </a:xfrm>
          <a:prstGeom prst="cube">
            <a:avLst>
              <a:gd name="adj" fmla="val 371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841209" y="2664367"/>
            <a:ext cx="2162175" cy="2162175"/>
            <a:chOff x="6625689" y="2522598"/>
            <a:chExt cx="2162175" cy="2162175"/>
          </a:xfrm>
          <a:scene3d>
            <a:camera prst="orthographicFront">
              <a:rot lat="2100000" lon="18000000" rev="0"/>
            </a:camera>
            <a:lightRig rig="threePt" dir="t"/>
          </a:scene3d>
        </p:grpSpPr>
        <p:sp>
          <p:nvSpPr>
            <p:cNvPr id="6" name="Rectangle 5"/>
            <p:cNvSpPr/>
            <p:nvPr/>
          </p:nvSpPr>
          <p:spPr>
            <a:xfrm>
              <a:off x="6625689" y="2522598"/>
              <a:ext cx="2162175" cy="2162175"/>
            </a:xfrm>
            <a:prstGeom prst="rect">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792686" y="2596243"/>
              <a:ext cx="1861457" cy="2041071"/>
            </a:xfrm>
            <a:custGeom>
              <a:avLst/>
              <a:gdLst>
                <a:gd name="connsiteX0" fmla="*/ 114300 w 1861457"/>
                <a:gd name="connsiteY0" fmla="*/ 0 h 2041071"/>
                <a:gd name="connsiteX1" fmla="*/ 163285 w 1861457"/>
                <a:gd name="connsiteY1" fmla="*/ 130628 h 2041071"/>
                <a:gd name="connsiteX2" fmla="*/ 65314 w 1861457"/>
                <a:gd name="connsiteY2" fmla="*/ 244928 h 2041071"/>
                <a:gd name="connsiteX3" fmla="*/ 0 w 1861457"/>
                <a:gd name="connsiteY3" fmla="*/ 489857 h 2041071"/>
                <a:gd name="connsiteX4" fmla="*/ 65314 w 1861457"/>
                <a:gd name="connsiteY4" fmla="*/ 653143 h 2041071"/>
                <a:gd name="connsiteX5" fmla="*/ 65314 w 1861457"/>
                <a:gd name="connsiteY5" fmla="*/ 653143 h 2041071"/>
                <a:gd name="connsiteX6" fmla="*/ 277585 w 1861457"/>
                <a:gd name="connsiteY6" fmla="*/ 506186 h 2041071"/>
                <a:gd name="connsiteX7" fmla="*/ 293914 w 1861457"/>
                <a:gd name="connsiteY7" fmla="*/ 979714 h 2041071"/>
                <a:gd name="connsiteX8" fmla="*/ 522514 w 1861457"/>
                <a:gd name="connsiteY8" fmla="*/ 1600200 h 2041071"/>
                <a:gd name="connsiteX9" fmla="*/ 783771 w 1861457"/>
                <a:gd name="connsiteY9" fmla="*/ 1959428 h 2041071"/>
                <a:gd name="connsiteX10" fmla="*/ 914400 w 1861457"/>
                <a:gd name="connsiteY10" fmla="*/ 1698171 h 2041071"/>
                <a:gd name="connsiteX11" fmla="*/ 914400 w 1861457"/>
                <a:gd name="connsiteY11" fmla="*/ 1698171 h 2041071"/>
                <a:gd name="connsiteX12" fmla="*/ 702128 w 1861457"/>
                <a:gd name="connsiteY12" fmla="*/ 1632857 h 2041071"/>
                <a:gd name="connsiteX13" fmla="*/ 702128 w 1861457"/>
                <a:gd name="connsiteY13" fmla="*/ 1632857 h 2041071"/>
                <a:gd name="connsiteX14" fmla="*/ 849085 w 1861457"/>
                <a:gd name="connsiteY14" fmla="*/ 1143000 h 2041071"/>
                <a:gd name="connsiteX15" fmla="*/ 1126671 w 1861457"/>
                <a:gd name="connsiteY15" fmla="*/ 1387928 h 2041071"/>
                <a:gd name="connsiteX16" fmla="*/ 1045028 w 1861457"/>
                <a:gd name="connsiteY16" fmla="*/ 1877786 h 2041071"/>
                <a:gd name="connsiteX17" fmla="*/ 1175657 w 1861457"/>
                <a:gd name="connsiteY17" fmla="*/ 2041071 h 2041071"/>
                <a:gd name="connsiteX18" fmla="*/ 1273628 w 1861457"/>
                <a:gd name="connsiteY18" fmla="*/ 1894114 h 2041071"/>
                <a:gd name="connsiteX19" fmla="*/ 1273628 w 1861457"/>
                <a:gd name="connsiteY19" fmla="*/ 1894114 h 2041071"/>
                <a:gd name="connsiteX20" fmla="*/ 1453243 w 1861457"/>
                <a:gd name="connsiteY20" fmla="*/ 1387928 h 2041071"/>
                <a:gd name="connsiteX21" fmla="*/ 1404257 w 1861457"/>
                <a:gd name="connsiteY21" fmla="*/ 1094014 h 2041071"/>
                <a:gd name="connsiteX22" fmla="*/ 1502228 w 1861457"/>
                <a:gd name="connsiteY22" fmla="*/ 783771 h 2041071"/>
                <a:gd name="connsiteX23" fmla="*/ 1616528 w 1861457"/>
                <a:gd name="connsiteY23" fmla="*/ 979714 h 2041071"/>
                <a:gd name="connsiteX24" fmla="*/ 1861457 w 1861457"/>
                <a:gd name="connsiteY24" fmla="*/ 685800 h 2041071"/>
                <a:gd name="connsiteX25" fmla="*/ 1730828 w 1861457"/>
                <a:gd name="connsiteY25" fmla="*/ 555171 h 2041071"/>
                <a:gd name="connsiteX26" fmla="*/ 1436914 w 1861457"/>
                <a:gd name="connsiteY26" fmla="*/ 555171 h 2041071"/>
                <a:gd name="connsiteX27" fmla="*/ 1240971 w 1861457"/>
                <a:gd name="connsiteY27" fmla="*/ 391886 h 2041071"/>
                <a:gd name="connsiteX28" fmla="*/ 849085 w 1861457"/>
                <a:gd name="connsiteY28" fmla="*/ 506186 h 2041071"/>
                <a:gd name="connsiteX29" fmla="*/ 636814 w 1861457"/>
                <a:gd name="connsiteY29" fmla="*/ 359228 h 2041071"/>
                <a:gd name="connsiteX30" fmla="*/ 571500 w 1861457"/>
                <a:gd name="connsiteY30" fmla="*/ 195943 h 2041071"/>
                <a:gd name="connsiteX31" fmla="*/ 424543 w 1861457"/>
                <a:gd name="connsiteY31" fmla="*/ 81643 h 2041071"/>
                <a:gd name="connsiteX32" fmla="*/ 424543 w 1861457"/>
                <a:gd name="connsiteY32" fmla="*/ 81643 h 2041071"/>
                <a:gd name="connsiteX33" fmla="*/ 424543 w 1861457"/>
                <a:gd name="connsiteY33" fmla="*/ 81643 h 2041071"/>
                <a:gd name="connsiteX34" fmla="*/ 114300 w 1861457"/>
                <a:gd name="connsiteY34" fmla="*/ 0 h 204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1457" h="2041071">
                  <a:moveTo>
                    <a:pt x="114300" y="0"/>
                  </a:moveTo>
                  <a:lnTo>
                    <a:pt x="163285" y="130628"/>
                  </a:lnTo>
                  <a:lnTo>
                    <a:pt x="65314" y="244928"/>
                  </a:lnTo>
                  <a:lnTo>
                    <a:pt x="0" y="489857"/>
                  </a:lnTo>
                  <a:lnTo>
                    <a:pt x="65314" y="653143"/>
                  </a:lnTo>
                  <a:lnTo>
                    <a:pt x="65314" y="653143"/>
                  </a:lnTo>
                  <a:lnTo>
                    <a:pt x="277585" y="506186"/>
                  </a:lnTo>
                  <a:lnTo>
                    <a:pt x="293914" y="979714"/>
                  </a:lnTo>
                  <a:lnTo>
                    <a:pt x="522514" y="1600200"/>
                  </a:lnTo>
                  <a:lnTo>
                    <a:pt x="783771" y="1959428"/>
                  </a:lnTo>
                  <a:lnTo>
                    <a:pt x="914400" y="1698171"/>
                  </a:lnTo>
                  <a:lnTo>
                    <a:pt x="914400" y="1698171"/>
                  </a:lnTo>
                  <a:lnTo>
                    <a:pt x="702128" y="1632857"/>
                  </a:lnTo>
                  <a:lnTo>
                    <a:pt x="702128" y="1632857"/>
                  </a:lnTo>
                  <a:lnTo>
                    <a:pt x="849085" y="1143000"/>
                  </a:lnTo>
                  <a:lnTo>
                    <a:pt x="1126671" y="1387928"/>
                  </a:lnTo>
                  <a:lnTo>
                    <a:pt x="1045028" y="1877786"/>
                  </a:lnTo>
                  <a:lnTo>
                    <a:pt x="1175657" y="2041071"/>
                  </a:lnTo>
                  <a:lnTo>
                    <a:pt x="1273628" y="1894114"/>
                  </a:lnTo>
                  <a:lnTo>
                    <a:pt x="1273628" y="1894114"/>
                  </a:lnTo>
                  <a:lnTo>
                    <a:pt x="1453243" y="1387928"/>
                  </a:lnTo>
                  <a:lnTo>
                    <a:pt x="1404257" y="1094014"/>
                  </a:lnTo>
                  <a:lnTo>
                    <a:pt x="1502228" y="783771"/>
                  </a:lnTo>
                  <a:lnTo>
                    <a:pt x="1616528" y="979714"/>
                  </a:lnTo>
                  <a:lnTo>
                    <a:pt x="1861457" y="685800"/>
                  </a:lnTo>
                  <a:lnTo>
                    <a:pt x="1730828" y="555171"/>
                  </a:lnTo>
                  <a:lnTo>
                    <a:pt x="1436914" y="555171"/>
                  </a:lnTo>
                  <a:lnTo>
                    <a:pt x="1240971" y="391886"/>
                  </a:lnTo>
                  <a:lnTo>
                    <a:pt x="849085" y="506186"/>
                  </a:lnTo>
                  <a:lnTo>
                    <a:pt x="636814" y="359228"/>
                  </a:lnTo>
                  <a:lnTo>
                    <a:pt x="571500" y="195943"/>
                  </a:lnTo>
                  <a:lnTo>
                    <a:pt x="424543" y="81643"/>
                  </a:lnTo>
                  <a:lnTo>
                    <a:pt x="424543" y="81643"/>
                  </a:lnTo>
                  <a:lnTo>
                    <a:pt x="424543" y="81643"/>
                  </a:lnTo>
                  <a:lnTo>
                    <a:pt x="114300" y="0"/>
                  </a:lnTo>
                  <a:close/>
                </a:path>
              </a:pathLst>
            </a:cu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2836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segmentation for bounding boxes</a:t>
            </a:r>
            <a:endParaRPr lang="en-US" dirty="0"/>
          </a:p>
        </p:txBody>
      </p:sp>
      <p:pic>
        <p:nvPicPr>
          <p:cNvPr id="4" name="Picture 3"/>
          <p:cNvPicPr>
            <a:picLocks noChangeAspect="1"/>
          </p:cNvPicPr>
          <p:nvPr/>
        </p:nvPicPr>
        <p:blipFill>
          <a:blip r:embed="rId2"/>
          <a:stretch>
            <a:fillRect/>
          </a:stretch>
        </p:blipFill>
        <p:spPr>
          <a:xfrm>
            <a:off x="297081" y="2793999"/>
            <a:ext cx="4341425" cy="2115897"/>
          </a:xfrm>
          <a:prstGeom prst="rect">
            <a:avLst/>
          </a:prstGeom>
          <a:scene3d>
            <a:camera prst="orthographicFront">
              <a:rot lat="2100000" lon="18000000" rev="0"/>
            </a:camera>
            <a:lightRig rig="threePt" dir="t"/>
          </a:scene3d>
        </p:spPr>
      </p:pic>
      <p:sp>
        <p:nvSpPr>
          <p:cNvPr id="5" name="Rectangle 4"/>
          <p:cNvSpPr/>
          <p:nvPr/>
        </p:nvSpPr>
        <p:spPr>
          <a:xfrm>
            <a:off x="1083733" y="2743206"/>
            <a:ext cx="3335866" cy="1895762"/>
          </a:xfrm>
          <a:prstGeom prst="rect">
            <a:avLst/>
          </a:prstGeom>
          <a:noFill/>
          <a:ln w="76200">
            <a:solidFill>
              <a:srgbClr val="FF0000"/>
            </a:solidFill>
          </a:ln>
          <a:scene3d>
            <a:camera prst="orthographicFront">
              <a:rot lat="21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3480" y="3302771"/>
            <a:ext cx="3021852" cy="1607125"/>
          </a:xfrm>
          <a:prstGeom prst="rect">
            <a:avLst/>
          </a:prstGeom>
          <a:noFill/>
          <a:ln w="76200">
            <a:solidFill>
              <a:srgbClr val="00B0F0"/>
            </a:solidFill>
          </a:ln>
          <a:scene3d>
            <a:camera prst="orthographicFront">
              <a:rot lat="21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grpSp>
        <p:nvGrpSpPr>
          <p:cNvPr id="7" name="Group 6"/>
          <p:cNvGrpSpPr/>
          <p:nvPr/>
        </p:nvGrpSpPr>
        <p:grpSpPr>
          <a:xfrm>
            <a:off x="3445934" y="2802871"/>
            <a:ext cx="2573313" cy="2023671"/>
            <a:chOff x="1828800" y="2450899"/>
            <a:chExt cx="2573313" cy="2023671"/>
          </a:xfrm>
        </p:grpSpPr>
        <p:sp>
          <p:nvSpPr>
            <p:cNvPr id="8" name="Cube 7"/>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5592975" y="3657600"/>
            <a:ext cx="494004" cy="575731"/>
          </a:xfrm>
          <a:prstGeom prst="rect">
            <a:avLst/>
          </a:prstGeom>
          <a:noFill/>
          <a:ln w="76200">
            <a:solidFill>
              <a:srgbClr val="00B0F0"/>
            </a:solidFill>
          </a:ln>
          <a:scene3d>
            <a:camera prst="orthographicFront">
              <a:rot lat="21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660710" y="3640670"/>
            <a:ext cx="494004" cy="575731"/>
          </a:xfrm>
          <a:prstGeom prst="rect">
            <a:avLst/>
          </a:prstGeom>
          <a:noFill/>
          <a:ln w="76200">
            <a:solidFill>
              <a:srgbClr val="FF0000"/>
            </a:solidFill>
          </a:ln>
          <a:scene3d>
            <a:camera prst="orthographicFront">
              <a:rot lat="21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8959958">
            <a:off x="5858933" y="3302771"/>
            <a:ext cx="931334" cy="35482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788948">
            <a:off x="5894724" y="3949177"/>
            <a:ext cx="931334" cy="3548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782812" y="4369644"/>
            <a:ext cx="2310387" cy="1338394"/>
          </a:xfrm>
          <a:custGeom>
            <a:avLst/>
            <a:gdLst>
              <a:gd name="connsiteX0" fmla="*/ 592667 w 3251200"/>
              <a:gd name="connsiteY0" fmla="*/ 558800 h 1744133"/>
              <a:gd name="connsiteX1" fmla="*/ 0 w 3251200"/>
              <a:gd name="connsiteY1" fmla="*/ 1625600 h 1744133"/>
              <a:gd name="connsiteX2" fmla="*/ 643467 w 3251200"/>
              <a:gd name="connsiteY2" fmla="*/ 897466 h 1744133"/>
              <a:gd name="connsiteX3" fmla="*/ 795867 w 3251200"/>
              <a:gd name="connsiteY3" fmla="*/ 1117600 h 1744133"/>
              <a:gd name="connsiteX4" fmla="*/ 677333 w 3251200"/>
              <a:gd name="connsiteY4" fmla="*/ 1286933 h 1744133"/>
              <a:gd name="connsiteX5" fmla="*/ 795867 w 3251200"/>
              <a:gd name="connsiteY5" fmla="*/ 1659466 h 1744133"/>
              <a:gd name="connsiteX6" fmla="*/ 1032933 w 3251200"/>
              <a:gd name="connsiteY6" fmla="*/ 1659466 h 1744133"/>
              <a:gd name="connsiteX7" fmla="*/ 914400 w 3251200"/>
              <a:gd name="connsiteY7" fmla="*/ 1490133 h 1744133"/>
              <a:gd name="connsiteX8" fmla="*/ 1168400 w 3251200"/>
              <a:gd name="connsiteY8" fmla="*/ 1083733 h 1744133"/>
              <a:gd name="connsiteX9" fmla="*/ 1540933 w 3251200"/>
              <a:gd name="connsiteY9" fmla="*/ 1303866 h 1744133"/>
              <a:gd name="connsiteX10" fmla="*/ 2201333 w 3251200"/>
              <a:gd name="connsiteY10" fmla="*/ 1270000 h 1744133"/>
              <a:gd name="connsiteX11" fmla="*/ 2201333 w 3251200"/>
              <a:gd name="connsiteY11" fmla="*/ 1744133 h 1744133"/>
              <a:gd name="connsiteX12" fmla="*/ 2506133 w 3251200"/>
              <a:gd name="connsiteY12" fmla="*/ 1710266 h 1744133"/>
              <a:gd name="connsiteX13" fmla="*/ 2641600 w 3251200"/>
              <a:gd name="connsiteY13" fmla="*/ 1422400 h 1744133"/>
              <a:gd name="connsiteX14" fmla="*/ 2387600 w 3251200"/>
              <a:gd name="connsiteY14" fmla="*/ 1219200 h 1744133"/>
              <a:gd name="connsiteX15" fmla="*/ 2624667 w 3251200"/>
              <a:gd name="connsiteY15" fmla="*/ 914400 h 1744133"/>
              <a:gd name="connsiteX16" fmla="*/ 2794000 w 3251200"/>
              <a:gd name="connsiteY16" fmla="*/ 321733 h 1744133"/>
              <a:gd name="connsiteX17" fmla="*/ 3166533 w 3251200"/>
              <a:gd name="connsiteY17" fmla="*/ 609600 h 1744133"/>
              <a:gd name="connsiteX18" fmla="*/ 3251200 w 3251200"/>
              <a:gd name="connsiteY18" fmla="*/ 491066 h 1744133"/>
              <a:gd name="connsiteX19" fmla="*/ 2963333 w 3251200"/>
              <a:gd name="connsiteY19" fmla="*/ 16933 h 1744133"/>
              <a:gd name="connsiteX20" fmla="*/ 2963333 w 3251200"/>
              <a:gd name="connsiteY20" fmla="*/ 16933 h 1744133"/>
              <a:gd name="connsiteX21" fmla="*/ 2675467 w 3251200"/>
              <a:gd name="connsiteY21" fmla="*/ 0 h 1744133"/>
              <a:gd name="connsiteX22" fmla="*/ 2032000 w 3251200"/>
              <a:gd name="connsiteY22" fmla="*/ 372533 h 1744133"/>
              <a:gd name="connsiteX23" fmla="*/ 1811867 w 3251200"/>
              <a:gd name="connsiteY23" fmla="*/ 491066 h 1744133"/>
              <a:gd name="connsiteX24" fmla="*/ 1151467 w 3251200"/>
              <a:gd name="connsiteY24" fmla="*/ 372533 h 1744133"/>
              <a:gd name="connsiteX25" fmla="*/ 626533 w 3251200"/>
              <a:gd name="connsiteY25" fmla="*/ 491066 h 1744133"/>
              <a:gd name="connsiteX26" fmla="*/ 592667 w 3251200"/>
              <a:gd name="connsiteY26" fmla="*/ 558800 h 17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51200" h="1744133">
                <a:moveTo>
                  <a:pt x="592667" y="558800"/>
                </a:moveTo>
                <a:lnTo>
                  <a:pt x="0" y="1625600"/>
                </a:lnTo>
                <a:lnTo>
                  <a:pt x="643467" y="897466"/>
                </a:lnTo>
                <a:lnTo>
                  <a:pt x="795867" y="1117600"/>
                </a:lnTo>
                <a:lnTo>
                  <a:pt x="677333" y="1286933"/>
                </a:lnTo>
                <a:lnTo>
                  <a:pt x="795867" y="1659466"/>
                </a:lnTo>
                <a:lnTo>
                  <a:pt x="1032933" y="1659466"/>
                </a:lnTo>
                <a:lnTo>
                  <a:pt x="914400" y="1490133"/>
                </a:lnTo>
                <a:lnTo>
                  <a:pt x="1168400" y="1083733"/>
                </a:lnTo>
                <a:lnTo>
                  <a:pt x="1540933" y="1303866"/>
                </a:lnTo>
                <a:lnTo>
                  <a:pt x="2201333" y="1270000"/>
                </a:lnTo>
                <a:lnTo>
                  <a:pt x="2201333" y="1744133"/>
                </a:lnTo>
                <a:lnTo>
                  <a:pt x="2506133" y="1710266"/>
                </a:lnTo>
                <a:lnTo>
                  <a:pt x="2641600" y="1422400"/>
                </a:lnTo>
                <a:lnTo>
                  <a:pt x="2387600" y="1219200"/>
                </a:lnTo>
                <a:lnTo>
                  <a:pt x="2624667" y="914400"/>
                </a:lnTo>
                <a:lnTo>
                  <a:pt x="2794000" y="321733"/>
                </a:lnTo>
                <a:lnTo>
                  <a:pt x="3166533" y="609600"/>
                </a:lnTo>
                <a:lnTo>
                  <a:pt x="3251200" y="491066"/>
                </a:lnTo>
                <a:lnTo>
                  <a:pt x="2963333" y="16933"/>
                </a:lnTo>
                <a:lnTo>
                  <a:pt x="2963333" y="16933"/>
                </a:lnTo>
                <a:lnTo>
                  <a:pt x="2675467" y="0"/>
                </a:lnTo>
                <a:lnTo>
                  <a:pt x="2032000" y="372533"/>
                </a:lnTo>
                <a:lnTo>
                  <a:pt x="1811867" y="491066"/>
                </a:lnTo>
                <a:lnTo>
                  <a:pt x="1151467" y="372533"/>
                </a:lnTo>
                <a:lnTo>
                  <a:pt x="626533" y="491066"/>
                </a:lnTo>
                <a:lnTo>
                  <a:pt x="592667" y="558800"/>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836028" y="2174185"/>
            <a:ext cx="2138639" cy="1551552"/>
          </a:xfrm>
          <a:custGeom>
            <a:avLst/>
            <a:gdLst>
              <a:gd name="connsiteX0" fmla="*/ 2658533 w 2895600"/>
              <a:gd name="connsiteY0" fmla="*/ 0 h 1845733"/>
              <a:gd name="connsiteX1" fmla="*/ 2658533 w 2895600"/>
              <a:gd name="connsiteY1" fmla="*/ 0 h 1845733"/>
              <a:gd name="connsiteX2" fmla="*/ 2895600 w 2895600"/>
              <a:gd name="connsiteY2" fmla="*/ 491066 h 1845733"/>
              <a:gd name="connsiteX3" fmla="*/ 2810933 w 2895600"/>
              <a:gd name="connsiteY3" fmla="*/ 609600 h 1845733"/>
              <a:gd name="connsiteX4" fmla="*/ 2472267 w 2895600"/>
              <a:gd name="connsiteY4" fmla="*/ 474133 h 1845733"/>
              <a:gd name="connsiteX5" fmla="*/ 2336800 w 2895600"/>
              <a:gd name="connsiteY5" fmla="*/ 558800 h 1845733"/>
              <a:gd name="connsiteX6" fmla="*/ 1947333 w 2895600"/>
              <a:gd name="connsiteY6" fmla="*/ 508000 h 1845733"/>
              <a:gd name="connsiteX7" fmla="*/ 1439333 w 2895600"/>
              <a:gd name="connsiteY7" fmla="*/ 745066 h 1845733"/>
              <a:gd name="connsiteX8" fmla="*/ 1185333 w 2895600"/>
              <a:gd name="connsiteY8" fmla="*/ 1117600 h 1845733"/>
              <a:gd name="connsiteX9" fmla="*/ 914400 w 2895600"/>
              <a:gd name="connsiteY9" fmla="*/ 1016000 h 1845733"/>
              <a:gd name="connsiteX10" fmla="*/ 745067 w 2895600"/>
              <a:gd name="connsiteY10" fmla="*/ 1439333 h 1845733"/>
              <a:gd name="connsiteX11" fmla="*/ 965200 w 2895600"/>
              <a:gd name="connsiteY11" fmla="*/ 1761066 h 1845733"/>
              <a:gd name="connsiteX12" fmla="*/ 965200 w 2895600"/>
              <a:gd name="connsiteY12" fmla="*/ 1761066 h 1845733"/>
              <a:gd name="connsiteX13" fmla="*/ 846667 w 2895600"/>
              <a:gd name="connsiteY13" fmla="*/ 1794933 h 1845733"/>
              <a:gd name="connsiteX14" fmla="*/ 846667 w 2895600"/>
              <a:gd name="connsiteY14" fmla="*/ 1794933 h 1845733"/>
              <a:gd name="connsiteX15" fmla="*/ 575733 w 2895600"/>
              <a:gd name="connsiteY15" fmla="*/ 1371600 h 1845733"/>
              <a:gd name="connsiteX16" fmla="*/ 609600 w 2895600"/>
              <a:gd name="connsiteY16" fmla="*/ 1744133 h 1845733"/>
              <a:gd name="connsiteX17" fmla="*/ 609600 w 2895600"/>
              <a:gd name="connsiteY17" fmla="*/ 1744133 h 1845733"/>
              <a:gd name="connsiteX18" fmla="*/ 423333 w 2895600"/>
              <a:gd name="connsiteY18" fmla="*/ 1845733 h 1845733"/>
              <a:gd name="connsiteX19" fmla="*/ 423333 w 2895600"/>
              <a:gd name="connsiteY19" fmla="*/ 1845733 h 1845733"/>
              <a:gd name="connsiteX20" fmla="*/ 440267 w 2895600"/>
              <a:gd name="connsiteY20" fmla="*/ 1270000 h 1845733"/>
              <a:gd name="connsiteX21" fmla="*/ 592667 w 2895600"/>
              <a:gd name="connsiteY21" fmla="*/ 1066800 h 1845733"/>
              <a:gd name="connsiteX22" fmla="*/ 406400 w 2895600"/>
              <a:gd name="connsiteY22" fmla="*/ 812800 h 1845733"/>
              <a:gd name="connsiteX23" fmla="*/ 0 w 2895600"/>
              <a:gd name="connsiteY23" fmla="*/ 1236133 h 1845733"/>
              <a:gd name="connsiteX24" fmla="*/ 118533 w 2895600"/>
              <a:gd name="connsiteY24" fmla="*/ 643466 h 1845733"/>
              <a:gd name="connsiteX25" fmla="*/ 541867 w 2895600"/>
              <a:gd name="connsiteY25" fmla="*/ 338666 h 1845733"/>
              <a:gd name="connsiteX26" fmla="*/ 846667 w 2895600"/>
              <a:gd name="connsiteY26" fmla="*/ 321733 h 1845733"/>
              <a:gd name="connsiteX27" fmla="*/ 1473200 w 2895600"/>
              <a:gd name="connsiteY27" fmla="*/ 440266 h 1845733"/>
              <a:gd name="connsiteX28" fmla="*/ 2235200 w 2895600"/>
              <a:gd name="connsiteY28" fmla="*/ 169333 h 1845733"/>
              <a:gd name="connsiteX29" fmla="*/ 2658533 w 2895600"/>
              <a:gd name="connsiteY29" fmla="*/ 0 h 184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95600" h="1845733">
                <a:moveTo>
                  <a:pt x="2658533" y="0"/>
                </a:moveTo>
                <a:lnTo>
                  <a:pt x="2658533" y="0"/>
                </a:lnTo>
                <a:lnTo>
                  <a:pt x="2895600" y="491066"/>
                </a:lnTo>
                <a:lnTo>
                  <a:pt x="2810933" y="609600"/>
                </a:lnTo>
                <a:lnTo>
                  <a:pt x="2472267" y="474133"/>
                </a:lnTo>
                <a:lnTo>
                  <a:pt x="2336800" y="558800"/>
                </a:lnTo>
                <a:lnTo>
                  <a:pt x="1947333" y="508000"/>
                </a:lnTo>
                <a:lnTo>
                  <a:pt x="1439333" y="745066"/>
                </a:lnTo>
                <a:lnTo>
                  <a:pt x="1185333" y="1117600"/>
                </a:lnTo>
                <a:lnTo>
                  <a:pt x="914400" y="1016000"/>
                </a:lnTo>
                <a:lnTo>
                  <a:pt x="745067" y="1439333"/>
                </a:lnTo>
                <a:lnTo>
                  <a:pt x="965200" y="1761066"/>
                </a:lnTo>
                <a:lnTo>
                  <a:pt x="965200" y="1761066"/>
                </a:lnTo>
                <a:lnTo>
                  <a:pt x="846667" y="1794933"/>
                </a:lnTo>
                <a:lnTo>
                  <a:pt x="846667" y="1794933"/>
                </a:lnTo>
                <a:lnTo>
                  <a:pt x="575733" y="1371600"/>
                </a:lnTo>
                <a:lnTo>
                  <a:pt x="609600" y="1744133"/>
                </a:lnTo>
                <a:lnTo>
                  <a:pt x="609600" y="1744133"/>
                </a:lnTo>
                <a:lnTo>
                  <a:pt x="423333" y="1845733"/>
                </a:lnTo>
                <a:lnTo>
                  <a:pt x="423333" y="1845733"/>
                </a:lnTo>
                <a:lnTo>
                  <a:pt x="440267" y="1270000"/>
                </a:lnTo>
                <a:lnTo>
                  <a:pt x="592667" y="1066800"/>
                </a:lnTo>
                <a:lnTo>
                  <a:pt x="406400" y="812800"/>
                </a:lnTo>
                <a:lnTo>
                  <a:pt x="0" y="1236133"/>
                </a:lnTo>
                <a:lnTo>
                  <a:pt x="118533" y="643466"/>
                </a:lnTo>
                <a:lnTo>
                  <a:pt x="541867" y="338666"/>
                </a:lnTo>
                <a:lnTo>
                  <a:pt x="846667" y="321733"/>
                </a:lnTo>
                <a:lnTo>
                  <a:pt x="1473200" y="440266"/>
                </a:lnTo>
                <a:lnTo>
                  <a:pt x="2235200" y="169333"/>
                </a:lnTo>
                <a:lnTo>
                  <a:pt x="2658533" y="0"/>
                </a:ln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36028" y="1981200"/>
            <a:ext cx="2138639" cy="167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782813" y="4369643"/>
            <a:ext cx="2310387" cy="13383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214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convolutional or not?</a:t>
            </a:r>
            <a:endParaRPr lang="en-US" dirty="0"/>
          </a:p>
        </p:txBody>
      </p:sp>
      <p:sp>
        <p:nvSpPr>
          <p:cNvPr id="7" name="Content Placeholder 6"/>
          <p:cNvSpPr>
            <a:spLocks noGrp="1"/>
          </p:cNvSpPr>
          <p:nvPr>
            <p:ph idx="1"/>
          </p:nvPr>
        </p:nvSpPr>
        <p:spPr>
          <a:xfrm>
            <a:off x="838200" y="1825625"/>
            <a:ext cx="5630332" cy="4351338"/>
          </a:xfrm>
        </p:spPr>
        <p:txBody>
          <a:bodyPr/>
          <a:lstStyle/>
          <a:p>
            <a:r>
              <a:rPr lang="en-US" dirty="0" smtClean="0"/>
              <a:t>Convolution is </a:t>
            </a:r>
            <a:r>
              <a:rPr lang="en-US" i="1" dirty="0" smtClean="0"/>
              <a:t>location invariant</a:t>
            </a:r>
          </a:p>
          <a:p>
            <a:r>
              <a:rPr lang="en-US" dirty="0" smtClean="0"/>
              <a:t>Semantic segmentation is </a:t>
            </a:r>
            <a:r>
              <a:rPr lang="en-US" i="1" dirty="0" smtClean="0"/>
              <a:t>location invariant</a:t>
            </a:r>
          </a:p>
          <a:p>
            <a:r>
              <a:rPr lang="en-US" dirty="0" smtClean="0"/>
              <a:t>Figure-ground segmentation of a detected bounding box is </a:t>
            </a:r>
            <a:r>
              <a:rPr lang="en-US" i="1" dirty="0" smtClean="0"/>
              <a:t>not location invariant</a:t>
            </a:r>
            <a:endParaRPr lang="en-US" dirty="0" smtClean="0"/>
          </a:p>
          <a:p>
            <a:endParaRPr lang="en-US" dirty="0"/>
          </a:p>
        </p:txBody>
      </p:sp>
      <p:pic>
        <p:nvPicPr>
          <p:cNvPr id="4" name="Picture 3" descr="car_1_im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68532" y="1825625"/>
            <a:ext cx="5401734" cy="4062104"/>
          </a:xfrm>
          <a:prstGeom prst="rect">
            <a:avLst/>
          </a:prstGeom>
        </p:spPr>
      </p:pic>
      <p:pic>
        <p:nvPicPr>
          <p:cNvPr id="5" name="Picture 4" descr="car_wheel_PNG107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2266" y="2760133"/>
            <a:ext cx="948267" cy="948267"/>
          </a:xfrm>
          <a:prstGeom prst="rect">
            <a:avLst/>
          </a:prstGeom>
        </p:spPr>
      </p:pic>
    </p:spTree>
    <p:extLst>
      <p:ext uri="{BB962C8B-B14F-4D97-AF65-F5344CB8AC3E}">
        <p14:creationId xmlns:p14="http://schemas.microsoft.com/office/powerpoint/2010/main" val="214173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convolutional or not?</a:t>
            </a:r>
            <a:endParaRPr lang="en-US" dirty="0"/>
          </a:p>
        </p:txBody>
      </p:sp>
      <p:sp>
        <p:nvSpPr>
          <p:cNvPr id="3" name="Content Placeholder 2"/>
          <p:cNvSpPr>
            <a:spLocks noGrp="1"/>
          </p:cNvSpPr>
          <p:nvPr>
            <p:ph idx="1"/>
          </p:nvPr>
        </p:nvSpPr>
        <p:spPr/>
        <p:txBody>
          <a:bodyPr/>
          <a:lstStyle/>
          <a:p>
            <a:r>
              <a:rPr lang="en-US" dirty="0" smtClean="0"/>
              <a:t>Convolution is cheaper</a:t>
            </a:r>
          </a:p>
          <a:p>
            <a:r>
              <a:rPr lang="en-US" dirty="0" smtClean="0"/>
              <a:t>Local connections without parameter sharing?</a:t>
            </a:r>
          </a:p>
          <a:p>
            <a:pPr lvl="1"/>
            <a:r>
              <a:rPr lang="en-US" dirty="0" smtClean="0"/>
              <a:t>Too many parameters?</a:t>
            </a:r>
          </a:p>
          <a:p>
            <a:pPr lvl="1"/>
            <a:r>
              <a:rPr lang="en-US" dirty="0" smtClean="0"/>
              <a:t>Predicting 50x50 segmentation: 2500 times more parameters</a:t>
            </a:r>
          </a:p>
          <a:p>
            <a:r>
              <a:rPr lang="en-US" dirty="0" smtClean="0"/>
              <a:t>Predict lower resolution, then </a:t>
            </a:r>
            <a:r>
              <a:rPr lang="en-US" dirty="0" err="1" smtClean="0"/>
              <a:t>upsample</a:t>
            </a:r>
            <a:endParaRPr lang="en-US" dirty="0"/>
          </a:p>
        </p:txBody>
      </p:sp>
      <p:sp>
        <p:nvSpPr>
          <p:cNvPr id="4" name="TextBox 3"/>
          <p:cNvSpPr txBox="1"/>
          <p:nvPr/>
        </p:nvSpPr>
        <p:spPr>
          <a:xfrm>
            <a:off x="0" y="5181600"/>
            <a:ext cx="12192000" cy="1477328"/>
          </a:xfrm>
          <a:prstGeom prst="rect">
            <a:avLst/>
          </a:prstGeom>
          <a:noFill/>
        </p:spPr>
        <p:txBody>
          <a:bodyPr wrap="square" rtlCol="0">
            <a:spAutoFit/>
          </a:bodyPr>
          <a:lstStyle/>
          <a:p>
            <a:r>
              <a:rPr lang="en-US" dirty="0" smtClean="0"/>
              <a:t>Fully convolutional:</a:t>
            </a:r>
            <a:br>
              <a:rPr lang="en-US" dirty="0" smtClean="0"/>
            </a:br>
            <a:r>
              <a:rPr lang="en-US" dirty="0" smtClean="0"/>
              <a:t>Mask R-CNN. </a:t>
            </a:r>
            <a:r>
              <a:rPr lang="en-US" dirty="0" err="1" smtClean="0"/>
              <a:t>Kaiming</a:t>
            </a:r>
            <a:r>
              <a:rPr lang="en-US" dirty="0" smtClean="0"/>
              <a:t> He, Georgia </a:t>
            </a:r>
            <a:r>
              <a:rPr lang="en-US" dirty="0" err="1" smtClean="0"/>
              <a:t>Gkioxari</a:t>
            </a:r>
            <a:r>
              <a:rPr lang="en-US" dirty="0" smtClean="0"/>
              <a:t>, Piotr Dollar, Ross </a:t>
            </a:r>
            <a:r>
              <a:rPr lang="en-US" dirty="0" err="1" smtClean="0"/>
              <a:t>Girshick</a:t>
            </a:r>
            <a:r>
              <a:rPr lang="en-US" dirty="0" smtClean="0"/>
              <a:t>. In </a:t>
            </a:r>
            <a:r>
              <a:rPr lang="en-US" i="1" dirty="0" smtClean="0"/>
              <a:t>ICCV, </a:t>
            </a:r>
            <a:r>
              <a:rPr lang="en-US" dirty="0" smtClean="0"/>
              <a:t>2017.</a:t>
            </a:r>
          </a:p>
          <a:p>
            <a:r>
              <a:rPr lang="en-US" dirty="0" smtClean="0"/>
              <a:t>Non-fully convolutional:</a:t>
            </a:r>
          </a:p>
          <a:p>
            <a:r>
              <a:rPr lang="en-US" dirty="0" smtClean="0"/>
              <a:t>Learning to Segment Object Candidates. Pedro O. </a:t>
            </a:r>
            <a:r>
              <a:rPr lang="en-US" dirty="0" err="1" smtClean="0"/>
              <a:t>Pinheiro</a:t>
            </a:r>
            <a:r>
              <a:rPr lang="en-US" dirty="0" smtClean="0"/>
              <a:t>, Ronan </a:t>
            </a:r>
            <a:r>
              <a:rPr lang="en-US" dirty="0" err="1" smtClean="0"/>
              <a:t>Collobert</a:t>
            </a:r>
            <a:r>
              <a:rPr lang="en-US" dirty="0" smtClean="0"/>
              <a:t>, Piotr Dollar. In </a:t>
            </a:r>
            <a:r>
              <a:rPr lang="en-US" i="1" dirty="0" smtClean="0"/>
              <a:t>ICCV, </a:t>
            </a:r>
            <a:r>
              <a:rPr lang="en-US" dirty="0" smtClean="0"/>
              <a:t>2015.</a:t>
            </a:r>
          </a:p>
          <a:p>
            <a:endParaRPr lang="en-US" dirty="0" smtClean="0"/>
          </a:p>
        </p:txBody>
      </p:sp>
    </p:spTree>
    <p:extLst>
      <p:ext uri="{BB962C8B-B14F-4D97-AF65-F5344CB8AC3E}">
        <p14:creationId xmlns:p14="http://schemas.microsoft.com/office/powerpoint/2010/main" val="871152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resolution issue: </a:t>
            </a:r>
            <a:r>
              <a:rPr lang="en-US" dirty="0" smtClean="0"/>
              <a:t>Skip connections</a:t>
            </a:r>
            <a:endParaRPr lang="en-US" dirty="0"/>
          </a:p>
        </p:txBody>
      </p:sp>
      <p:grpSp>
        <p:nvGrpSpPr>
          <p:cNvPr id="4" name="Group 3"/>
          <p:cNvGrpSpPr/>
          <p:nvPr/>
        </p:nvGrpSpPr>
        <p:grpSpPr>
          <a:xfrm>
            <a:off x="1182832" y="1333299"/>
            <a:ext cx="4721904" cy="2192146"/>
            <a:chOff x="149899" y="2450899"/>
            <a:chExt cx="4721904" cy="2192146"/>
          </a:xfrm>
        </p:grpSpPr>
        <p:sp>
          <p:nvSpPr>
            <p:cNvPr id="5" name="Cube 4"/>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sp>
        <p:nvSpPr>
          <p:cNvPr id="15" name="Right Arrow 14"/>
          <p:cNvSpPr/>
          <p:nvPr/>
        </p:nvSpPr>
        <p:spPr>
          <a:xfrm>
            <a:off x="6045200" y="2269066"/>
            <a:ext cx="541867"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56400" y="2116667"/>
            <a:ext cx="575733" cy="5926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775201" y="3217333"/>
            <a:ext cx="215137" cy="3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469846" y="3606799"/>
            <a:ext cx="965200" cy="96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160125">
            <a:off x="3325067" y="3201060"/>
            <a:ext cx="229492" cy="11345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91134" y="5096930"/>
            <a:ext cx="1422401" cy="143933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307666" y="5105403"/>
            <a:ext cx="1473200" cy="14308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6891866" y="2932779"/>
            <a:ext cx="321734" cy="199482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235001" y="5096931"/>
            <a:ext cx="1434890" cy="143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4775201" y="4746071"/>
            <a:ext cx="215137" cy="30811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p:cNvSpPr/>
          <p:nvPr/>
        </p:nvSpPr>
        <p:spPr>
          <a:xfrm>
            <a:off x="3439813" y="5537196"/>
            <a:ext cx="541866" cy="558800"/>
          </a:xfrm>
          <a:prstGeom prst="plus">
            <a:avLst>
              <a:gd name="adj"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p:cNvSpPr/>
          <p:nvPr/>
        </p:nvSpPr>
        <p:spPr>
          <a:xfrm>
            <a:off x="5711385" y="5537196"/>
            <a:ext cx="541866" cy="558800"/>
          </a:xfrm>
          <a:prstGeom prst="plus">
            <a:avLst>
              <a:gd name="adj"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p:cNvSpPr/>
          <p:nvPr/>
        </p:nvSpPr>
        <p:spPr>
          <a:xfrm>
            <a:off x="6769099" y="5638796"/>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29"/>
          <p:cNvSpPr/>
          <p:nvPr/>
        </p:nvSpPr>
        <p:spPr>
          <a:xfrm>
            <a:off x="4775201" y="5630331"/>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Arrow 30"/>
          <p:cNvSpPr/>
          <p:nvPr/>
        </p:nvSpPr>
        <p:spPr>
          <a:xfrm>
            <a:off x="2541968" y="5598944"/>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rot="7926721">
            <a:off x="2121856" y="4099894"/>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eft Arrow 32"/>
          <p:cNvSpPr/>
          <p:nvPr/>
        </p:nvSpPr>
        <p:spPr>
          <a:xfrm rot="5400000">
            <a:off x="3926482" y="4352323"/>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Arrow 33"/>
          <p:cNvSpPr/>
          <p:nvPr/>
        </p:nvSpPr>
        <p:spPr>
          <a:xfrm rot="5400000">
            <a:off x="6015568" y="4308612"/>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4"/>
          <p:cNvSpPr/>
          <p:nvPr/>
        </p:nvSpPr>
        <p:spPr>
          <a:xfrm>
            <a:off x="5093890" y="2278200"/>
            <a:ext cx="2023534" cy="457200"/>
          </a:xfrm>
          <a:prstGeom prst="leftArrow">
            <a:avLst/>
          </a:prstGeom>
          <a:solidFill>
            <a:srgbClr val="C00000"/>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0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200"/>
                            </p:stCondLst>
                            <p:childTnLst>
                              <p:par>
                                <p:cTn id="14" presetID="1" presetClass="entr" presetSubtype="0" fill="hold" grpId="0" nodeType="afterEffect">
                                  <p:stCondLst>
                                    <p:cond delay="10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2200"/>
                            </p:stCondLst>
                            <p:childTnLst>
                              <p:par>
                                <p:cTn id="17" presetID="1" presetClass="entr" presetSubtype="0" fill="hold" grpId="0" nodeType="afterEffect">
                                  <p:stCondLst>
                                    <p:cond delay="1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3200"/>
                            </p:stCondLst>
                            <p:childTnLst>
                              <p:par>
                                <p:cTn id="20" presetID="1" presetClass="entr" presetSubtype="0" fill="hold" grpId="0" nodeType="afterEffect">
                                  <p:stCondLst>
                                    <p:cond delay="120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4400"/>
                            </p:stCondLst>
                            <p:childTnLst>
                              <p:par>
                                <p:cTn id="23" presetID="1" presetClass="entr" presetSubtype="0" fill="hold" grpId="0" nodeType="afterEffect">
                                  <p:stCondLst>
                                    <p:cond delay="150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2" grpId="0" animBg="1"/>
      <p:bldP spid="33"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Till now</a:t>
            </a:r>
            <a:endParaRPr lang="en-US" dirty="0"/>
          </a:p>
        </p:txBody>
      </p:sp>
      <p:pic>
        <p:nvPicPr>
          <p:cNvPr id="4" name="Picture 3" descr="vis_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5145" y="2893505"/>
            <a:ext cx="2766527" cy="2074894"/>
          </a:xfrm>
          <a:prstGeom prst="rect">
            <a:avLst/>
          </a:prstGeom>
        </p:spPr>
      </p:pic>
      <p:grpSp>
        <p:nvGrpSpPr>
          <p:cNvPr id="5" name="Group 4"/>
          <p:cNvGrpSpPr/>
          <p:nvPr/>
        </p:nvGrpSpPr>
        <p:grpSpPr>
          <a:xfrm>
            <a:off x="6505581" y="1203673"/>
            <a:ext cx="2952739" cy="2407023"/>
            <a:chOff x="1354667" y="1408581"/>
            <a:chExt cx="6333066" cy="4749799"/>
          </a:xfrm>
        </p:grpSpPr>
        <p:pic>
          <p:nvPicPr>
            <p:cNvPr id="6" name="Picture 5" descr="vis_0.png"/>
            <p:cNvPicPr>
              <a:picLocks noChangeAspect="1"/>
            </p:cNvPicPr>
            <p:nvPr/>
          </p:nvPicPr>
          <p:blipFill>
            <a:blip r:embed="rId3">
              <a:grayscl/>
              <a:alphaModFix amt="60000"/>
              <a:extLst>
                <a:ext uri="{28A0092B-C50C-407E-A947-70E740481C1C}">
                  <a14:useLocalDpi xmlns:a14="http://schemas.microsoft.com/office/drawing/2010/main"/>
                </a:ext>
              </a:extLst>
            </a:blip>
            <a:stretch>
              <a:fillRect/>
            </a:stretch>
          </p:blipFill>
          <p:spPr>
            <a:xfrm>
              <a:off x="1354667" y="1408581"/>
              <a:ext cx="6333066" cy="4749799"/>
            </a:xfrm>
            <a:prstGeom prst="rect">
              <a:avLst/>
            </a:prstGeom>
          </p:spPr>
        </p:pic>
        <p:sp>
          <p:nvSpPr>
            <p:cNvPr id="7" name="Rectangle 6"/>
            <p:cNvSpPr/>
            <p:nvPr/>
          </p:nvSpPr>
          <p:spPr>
            <a:xfrm>
              <a:off x="3183467" y="2269067"/>
              <a:ext cx="1016000" cy="3217333"/>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45199" y="2607734"/>
              <a:ext cx="829733" cy="2099733"/>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913467" y="3488267"/>
              <a:ext cx="4250266" cy="2624657"/>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23467" y="3081867"/>
              <a:ext cx="1930400" cy="2743200"/>
            </a:xfrm>
            <a:prstGeom prst="rect">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891816" y="1850794"/>
              <a:ext cx="1623362" cy="3538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person 1</a:t>
              </a:r>
            </a:p>
          </p:txBody>
        </p:sp>
        <p:sp>
          <p:nvSpPr>
            <p:cNvPr id="12" name="Rectangle 11"/>
            <p:cNvSpPr/>
            <p:nvPr/>
          </p:nvSpPr>
          <p:spPr>
            <a:xfrm>
              <a:off x="5784201" y="2269062"/>
              <a:ext cx="1599619" cy="3601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person 2</a:t>
              </a:r>
            </a:p>
          </p:txBody>
        </p:sp>
        <p:sp>
          <p:nvSpPr>
            <p:cNvPr id="13" name="Rectangle 12"/>
            <p:cNvSpPr/>
            <p:nvPr/>
          </p:nvSpPr>
          <p:spPr>
            <a:xfrm>
              <a:off x="1913463" y="3186437"/>
              <a:ext cx="1390376" cy="29188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horse 1</a:t>
              </a:r>
            </a:p>
          </p:txBody>
        </p:sp>
        <p:sp>
          <p:nvSpPr>
            <p:cNvPr id="14" name="Rectangle 13"/>
            <p:cNvSpPr/>
            <p:nvPr/>
          </p:nvSpPr>
          <p:spPr>
            <a:xfrm>
              <a:off x="6159137" y="5503334"/>
              <a:ext cx="1528596" cy="2835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horse 2</a:t>
              </a:r>
            </a:p>
          </p:txBody>
        </p:sp>
      </p:grpSp>
      <p:sp>
        <p:nvSpPr>
          <p:cNvPr id="15" name="TextBox 14"/>
          <p:cNvSpPr txBox="1"/>
          <p:nvPr/>
        </p:nvSpPr>
        <p:spPr>
          <a:xfrm>
            <a:off x="5756850" y="3627687"/>
            <a:ext cx="4444584" cy="369332"/>
          </a:xfrm>
          <a:prstGeom prst="rect">
            <a:avLst/>
          </a:prstGeom>
          <a:noFill/>
        </p:spPr>
        <p:txBody>
          <a:bodyPr wrap="square" rtlCol="0">
            <a:spAutoFit/>
          </a:bodyPr>
          <a:lstStyle/>
          <a:p>
            <a:pPr algn="ctr"/>
            <a:r>
              <a:rPr lang="en-US" dirty="0"/>
              <a:t>Object Detection</a:t>
            </a:r>
          </a:p>
        </p:txBody>
      </p:sp>
      <p:sp>
        <p:nvSpPr>
          <p:cNvPr id="3" name="TextBox 2"/>
          <p:cNvSpPr txBox="1"/>
          <p:nvPr/>
        </p:nvSpPr>
        <p:spPr>
          <a:xfrm>
            <a:off x="1550739" y="2520690"/>
            <a:ext cx="2766527" cy="369332"/>
          </a:xfrm>
          <a:prstGeom prst="rect">
            <a:avLst/>
          </a:prstGeom>
          <a:noFill/>
        </p:spPr>
        <p:txBody>
          <a:bodyPr wrap="square" rtlCol="0">
            <a:spAutoFit/>
          </a:bodyPr>
          <a:lstStyle/>
          <a:p>
            <a:r>
              <a:rPr lang="en-US" dirty="0"/>
              <a:t>horse</a:t>
            </a:r>
            <a:r>
              <a:rPr lang="en-US"/>
              <a:t>, person</a:t>
            </a:r>
          </a:p>
        </p:txBody>
      </p:sp>
      <p:sp>
        <p:nvSpPr>
          <p:cNvPr id="23" name="TextBox 22"/>
          <p:cNvSpPr txBox="1"/>
          <p:nvPr/>
        </p:nvSpPr>
        <p:spPr>
          <a:xfrm>
            <a:off x="1635145" y="4965553"/>
            <a:ext cx="2766527" cy="369332"/>
          </a:xfrm>
          <a:prstGeom prst="rect">
            <a:avLst/>
          </a:prstGeom>
          <a:noFill/>
        </p:spPr>
        <p:txBody>
          <a:bodyPr wrap="square" rtlCol="0">
            <a:spAutoFit/>
          </a:bodyPr>
          <a:lstStyle/>
          <a:p>
            <a:r>
              <a:rPr lang="en-US" dirty="0"/>
              <a:t>Image Classification</a:t>
            </a:r>
          </a:p>
        </p:txBody>
      </p:sp>
      <p:grpSp>
        <p:nvGrpSpPr>
          <p:cNvPr id="24" name="Group 23"/>
          <p:cNvGrpSpPr/>
          <p:nvPr/>
        </p:nvGrpSpPr>
        <p:grpSpPr>
          <a:xfrm>
            <a:off x="6425167" y="4177587"/>
            <a:ext cx="3825937" cy="2232211"/>
            <a:chOff x="1337734" y="1066808"/>
            <a:chExt cx="7868910" cy="4588933"/>
          </a:xfrm>
        </p:grpSpPr>
        <p:pic>
          <p:nvPicPr>
            <p:cNvPr id="25" name="Picture 24" descr="2008_003461_c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7734" y="1066808"/>
              <a:ext cx="6118577" cy="4588933"/>
            </a:xfrm>
            <a:prstGeom prst="rect">
              <a:avLst/>
            </a:prstGeom>
          </p:spPr>
        </p:pic>
        <p:sp>
          <p:nvSpPr>
            <p:cNvPr id="26" name="Rectangle 25"/>
            <p:cNvSpPr/>
            <p:nvPr/>
          </p:nvSpPr>
          <p:spPr>
            <a:xfrm>
              <a:off x="7586133" y="1371600"/>
              <a:ext cx="321734" cy="355600"/>
            </a:xfrm>
            <a:prstGeom prst="rect">
              <a:avLst/>
            </a:prstGeom>
            <a:solidFill>
              <a:srgbClr val="90286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586133" y="1879600"/>
              <a:ext cx="321734" cy="355600"/>
            </a:xfrm>
            <a:prstGeom prst="rect">
              <a:avLst/>
            </a:prstGeom>
            <a:solidFill>
              <a:srgbClr val="DEB0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880209" y="1205733"/>
              <a:ext cx="1326435" cy="632722"/>
            </a:xfrm>
            <a:prstGeom prst="rect">
              <a:avLst/>
            </a:prstGeom>
            <a:noFill/>
          </p:spPr>
          <p:txBody>
            <a:bodyPr wrap="square" rtlCol="0">
              <a:spAutoFit/>
            </a:bodyPr>
            <a:lstStyle/>
            <a:p>
              <a:r>
                <a:rPr lang="en-US" sz="1400" dirty="0"/>
                <a:t>horse</a:t>
              </a:r>
            </a:p>
          </p:txBody>
        </p:sp>
      </p:grpSp>
      <p:sp>
        <p:nvSpPr>
          <p:cNvPr id="29" name="TextBox 28"/>
          <p:cNvSpPr txBox="1"/>
          <p:nvPr/>
        </p:nvSpPr>
        <p:spPr>
          <a:xfrm>
            <a:off x="9565177" y="4519875"/>
            <a:ext cx="734572" cy="307777"/>
          </a:xfrm>
          <a:prstGeom prst="rect">
            <a:avLst/>
          </a:prstGeom>
          <a:noFill/>
        </p:spPr>
        <p:txBody>
          <a:bodyPr wrap="square" rtlCol="0">
            <a:spAutoFit/>
          </a:bodyPr>
          <a:lstStyle/>
          <a:p>
            <a:r>
              <a:rPr lang="en-US" sz="1400" dirty="0"/>
              <a:t>person</a:t>
            </a:r>
          </a:p>
        </p:txBody>
      </p:sp>
      <p:sp>
        <p:nvSpPr>
          <p:cNvPr id="30" name="TextBox 29"/>
          <p:cNvSpPr txBox="1"/>
          <p:nvPr/>
        </p:nvSpPr>
        <p:spPr>
          <a:xfrm>
            <a:off x="5750225" y="6423898"/>
            <a:ext cx="4444584" cy="369332"/>
          </a:xfrm>
          <a:prstGeom prst="rect">
            <a:avLst/>
          </a:prstGeom>
          <a:noFill/>
        </p:spPr>
        <p:txBody>
          <a:bodyPr wrap="square" rtlCol="0">
            <a:spAutoFit/>
          </a:bodyPr>
          <a:lstStyle/>
          <a:p>
            <a:pPr algn="ctr"/>
            <a:r>
              <a:rPr lang="en-US" dirty="0"/>
              <a:t>Semantic Segmentation</a:t>
            </a:r>
          </a:p>
        </p:txBody>
      </p:sp>
    </p:spTree>
    <p:extLst>
      <p:ext uri="{BB962C8B-B14F-4D97-AF65-F5344CB8AC3E}">
        <p14:creationId xmlns:p14="http://schemas.microsoft.com/office/powerpoint/2010/main" val="122301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resolution issue: Skip connections</a:t>
            </a:r>
            <a:endParaRPr lang="en-US" dirty="0"/>
          </a:p>
        </p:txBody>
      </p:sp>
      <p:pic>
        <p:nvPicPr>
          <p:cNvPr id="4" name="Picture 3" descr="2008_003055_27_275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1417638"/>
            <a:ext cx="2924659" cy="2193494"/>
          </a:xfrm>
          <a:prstGeom prst="rect">
            <a:avLst/>
          </a:prstGeom>
        </p:spPr>
      </p:pic>
      <p:pic>
        <p:nvPicPr>
          <p:cNvPr id="5" name="Picture 4" descr="2008_003379_26_304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8560" y="1605848"/>
            <a:ext cx="2717244" cy="1809685"/>
          </a:xfrm>
          <a:prstGeom prst="rect">
            <a:avLst/>
          </a:prstGeom>
        </p:spPr>
      </p:pic>
      <p:pic>
        <p:nvPicPr>
          <p:cNvPr id="6" name="Picture 5" descr="2008_007955_31_742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19252" y="1716941"/>
            <a:ext cx="2422024" cy="16033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6064" y="3672590"/>
            <a:ext cx="2927662" cy="219574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61474" y="3792231"/>
            <a:ext cx="2732790" cy="18200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141602" y="3913757"/>
            <a:ext cx="2420912" cy="1602643"/>
          </a:xfrm>
          <a:prstGeom prst="rect">
            <a:avLst/>
          </a:prstGeom>
        </p:spPr>
      </p:pic>
      <p:sp>
        <p:nvSpPr>
          <p:cNvPr id="10" name="TextBox 9"/>
          <p:cNvSpPr txBox="1"/>
          <p:nvPr/>
        </p:nvSpPr>
        <p:spPr>
          <a:xfrm>
            <a:off x="0" y="6187206"/>
            <a:ext cx="12192000" cy="646331"/>
          </a:xfrm>
          <a:prstGeom prst="rect">
            <a:avLst/>
          </a:prstGeom>
          <a:noFill/>
        </p:spPr>
        <p:txBody>
          <a:bodyPr wrap="square" rtlCol="0">
            <a:spAutoFit/>
          </a:bodyPr>
          <a:lstStyle/>
          <a:p>
            <a:r>
              <a:rPr lang="en-US" dirty="0" err="1" smtClean="0"/>
              <a:t>Hypercolumns</a:t>
            </a:r>
            <a:r>
              <a:rPr lang="en-US" dirty="0" smtClean="0"/>
              <a:t> for Object Segmentation and Fine-grained Localization. Bharath Hariharan, Pablo </a:t>
            </a:r>
            <a:r>
              <a:rPr lang="en-US" dirty="0" err="1" smtClean="0"/>
              <a:t>Arbeláez</a:t>
            </a:r>
            <a:r>
              <a:rPr lang="en-US" dirty="0" smtClean="0"/>
              <a:t>, Ross </a:t>
            </a:r>
            <a:r>
              <a:rPr lang="en-US" dirty="0" err="1" smtClean="0"/>
              <a:t>Girshick</a:t>
            </a:r>
            <a:r>
              <a:rPr lang="en-US" dirty="0" smtClean="0"/>
              <a:t>, </a:t>
            </a:r>
            <a:r>
              <a:rPr lang="en-US" dirty="0" err="1" smtClean="0"/>
              <a:t>Jitendra</a:t>
            </a:r>
            <a:r>
              <a:rPr lang="en-US" dirty="0" smtClean="0"/>
              <a:t> Malik. CVPR, 2015</a:t>
            </a:r>
            <a:endParaRPr lang="en-US" dirty="0"/>
          </a:p>
        </p:txBody>
      </p:sp>
    </p:spTree>
    <p:extLst>
      <p:ext uri="{BB962C8B-B14F-4D97-AF65-F5344CB8AC3E}">
        <p14:creationId xmlns:p14="http://schemas.microsoft.com/office/powerpoint/2010/main" val="667386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Human pose estimation</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07670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task</a:t>
            </a:r>
            <a:endParaRPr lang="en-US" dirty="0"/>
          </a:p>
        </p:txBody>
      </p:sp>
      <p:sp>
        <p:nvSpPr>
          <p:cNvPr id="3" name="Content Placeholder 2"/>
          <p:cNvSpPr>
            <a:spLocks noGrp="1"/>
          </p:cNvSpPr>
          <p:nvPr>
            <p:ph idx="1"/>
          </p:nvPr>
        </p:nvSpPr>
        <p:spPr>
          <a:xfrm>
            <a:off x="838200" y="1825625"/>
            <a:ext cx="4868333" cy="4351338"/>
          </a:xfrm>
        </p:spPr>
        <p:txBody>
          <a:bodyPr/>
          <a:lstStyle/>
          <a:p>
            <a:r>
              <a:rPr lang="en-US" dirty="0" smtClean="0"/>
              <a:t>Mark joint locations for person</a:t>
            </a:r>
          </a:p>
          <a:p>
            <a:r>
              <a:rPr lang="en-US" dirty="0" smtClean="0"/>
              <a:t>Nose</a:t>
            </a:r>
          </a:p>
          <a:p>
            <a:r>
              <a:rPr lang="en-US" dirty="0" smtClean="0"/>
              <a:t>Right/left shoulder</a:t>
            </a:r>
          </a:p>
          <a:p>
            <a:r>
              <a:rPr lang="en-US" dirty="0" smtClean="0"/>
              <a:t>Right/left elbow</a:t>
            </a:r>
          </a:p>
          <a:p>
            <a:r>
              <a:rPr lang="en-US" dirty="0" smtClean="0"/>
              <a:t>Right/left hip</a:t>
            </a:r>
          </a:p>
          <a:p>
            <a:r>
              <a:rPr lang="mr-IN" dirty="0" smtClean="0"/>
              <a: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0" y="1473200"/>
            <a:ext cx="5181600" cy="4013200"/>
          </a:xfrm>
          <a:prstGeom prst="rect">
            <a:avLst/>
          </a:prstGeom>
        </p:spPr>
      </p:pic>
    </p:spTree>
    <p:extLst>
      <p:ext uri="{BB962C8B-B14F-4D97-AF65-F5344CB8AC3E}">
        <p14:creationId xmlns:p14="http://schemas.microsoft.com/office/powerpoint/2010/main" val="1867459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versions of task</a:t>
            </a:r>
            <a:endParaRPr lang="en-US" dirty="0"/>
          </a:p>
        </p:txBody>
      </p:sp>
      <p:sp>
        <p:nvSpPr>
          <p:cNvPr id="4" name="Content Placeholder 3"/>
          <p:cNvSpPr>
            <a:spLocks noGrp="1"/>
          </p:cNvSpPr>
          <p:nvPr>
            <p:ph sz="half" idx="1"/>
          </p:nvPr>
        </p:nvSpPr>
        <p:spPr/>
        <p:txBody>
          <a:bodyPr/>
          <a:lstStyle/>
          <a:p>
            <a:r>
              <a:rPr lang="en-US" dirty="0" smtClean="0"/>
              <a:t>Assume people have been detected</a:t>
            </a:r>
          </a:p>
          <a:p>
            <a:r>
              <a:rPr lang="en-US" dirty="0" smtClean="0"/>
              <a:t>Rough bounding box given</a:t>
            </a:r>
          </a:p>
          <a:p>
            <a:r>
              <a:rPr lang="en-US" dirty="0" smtClean="0"/>
              <a:t>Key info available:</a:t>
            </a:r>
          </a:p>
          <a:p>
            <a:pPr lvl="1"/>
            <a:r>
              <a:rPr lang="en-US" dirty="0" smtClean="0"/>
              <a:t>scale</a:t>
            </a:r>
          </a:p>
          <a:p>
            <a:pPr lvl="1"/>
            <a:r>
              <a:rPr lang="en-US" dirty="0" smtClean="0"/>
              <a:t>only 1 location per joint</a:t>
            </a:r>
          </a:p>
          <a:p>
            <a:r>
              <a:rPr lang="en-US" dirty="0" smtClean="0"/>
              <a:t>Pros: disentangles detection and pose estimation</a:t>
            </a:r>
          </a:p>
          <a:p>
            <a:r>
              <a:rPr lang="en-US" dirty="0" smtClean="0"/>
              <a:t>Cons: unrealistic</a:t>
            </a:r>
          </a:p>
        </p:txBody>
      </p:sp>
      <p:sp>
        <p:nvSpPr>
          <p:cNvPr id="5" name="Content Placeholder 4"/>
          <p:cNvSpPr>
            <a:spLocks noGrp="1"/>
          </p:cNvSpPr>
          <p:nvPr>
            <p:ph sz="half" idx="2"/>
          </p:nvPr>
        </p:nvSpPr>
        <p:spPr/>
        <p:txBody>
          <a:bodyPr/>
          <a:lstStyle/>
          <a:p>
            <a:r>
              <a:rPr lang="en-US" dirty="0" smtClean="0"/>
              <a:t>Tabula rasa without detections</a:t>
            </a:r>
          </a:p>
          <a:p>
            <a:r>
              <a:rPr lang="en-US" dirty="0" smtClean="0"/>
              <a:t>Challenge: no idea of scale or number</a:t>
            </a:r>
          </a:p>
          <a:p>
            <a:r>
              <a:rPr lang="en-US" dirty="0" smtClean="0"/>
              <a:t>Possible opportunity: use </a:t>
            </a:r>
            <a:r>
              <a:rPr lang="en-US" dirty="0" err="1" smtClean="0"/>
              <a:t>keypoint</a:t>
            </a:r>
            <a:r>
              <a:rPr lang="en-US" dirty="0" smtClean="0"/>
              <a:t> estimates to improve detections</a:t>
            </a:r>
          </a:p>
          <a:p>
            <a:r>
              <a:rPr lang="en-US" dirty="0" smtClean="0"/>
              <a:t>Pros: realistic</a:t>
            </a:r>
          </a:p>
          <a:p>
            <a:r>
              <a:rPr lang="en-US" dirty="0" smtClean="0"/>
              <a:t>Cons: conflates detection and pose estimation</a:t>
            </a:r>
            <a:endParaRPr lang="en-US" dirty="0"/>
          </a:p>
        </p:txBody>
      </p:sp>
    </p:spTree>
    <p:extLst>
      <p:ext uri="{BB962C8B-B14F-4D97-AF65-F5344CB8AC3E}">
        <p14:creationId xmlns:p14="http://schemas.microsoft.com/office/powerpoint/2010/main" val="840419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Pose estimation given detection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7357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metric - given detection</a:t>
            </a:r>
            <a:endParaRPr lang="en-US" dirty="0"/>
          </a:p>
        </p:txBody>
      </p:sp>
      <p:sp>
        <p:nvSpPr>
          <p:cNvPr id="3" name="Content Placeholder 2"/>
          <p:cNvSpPr>
            <a:spLocks noGrp="1"/>
          </p:cNvSpPr>
          <p:nvPr>
            <p:ph idx="1"/>
          </p:nvPr>
        </p:nvSpPr>
        <p:spPr/>
        <p:txBody>
          <a:bodyPr/>
          <a:lstStyle/>
          <a:p>
            <a:r>
              <a:rPr lang="en-US" dirty="0" smtClean="0"/>
              <a:t>Evaluate every </a:t>
            </a:r>
            <a:r>
              <a:rPr lang="en-US" dirty="0" err="1" smtClean="0"/>
              <a:t>keypoint</a:t>
            </a:r>
            <a:r>
              <a:rPr lang="en-US" dirty="0" smtClean="0"/>
              <a:t> separately</a:t>
            </a:r>
          </a:p>
          <a:p>
            <a:r>
              <a:rPr lang="en-US" dirty="0" smtClean="0"/>
              <a:t>For each person, check if </a:t>
            </a:r>
            <a:r>
              <a:rPr lang="en-US" dirty="0" err="1" smtClean="0"/>
              <a:t>keypoint</a:t>
            </a:r>
            <a:r>
              <a:rPr lang="en-US" dirty="0" smtClean="0"/>
              <a:t> is correct</a:t>
            </a:r>
          </a:p>
          <a:p>
            <a:r>
              <a:rPr lang="en-US" dirty="0" err="1" smtClean="0"/>
              <a:t>Compure</a:t>
            </a:r>
            <a:r>
              <a:rPr lang="en-US" dirty="0" smtClean="0"/>
              <a:t> fraction of people for which </a:t>
            </a:r>
            <a:r>
              <a:rPr lang="en-US" dirty="0" err="1" smtClean="0"/>
              <a:t>keypoint</a:t>
            </a:r>
            <a:r>
              <a:rPr lang="en-US" dirty="0" smtClean="0"/>
              <a:t> is correct: PCK (</a:t>
            </a:r>
            <a:r>
              <a:rPr lang="en-US" i="1" dirty="0" smtClean="0"/>
              <a:t>Probability of Correct </a:t>
            </a:r>
            <a:r>
              <a:rPr lang="en-US" i="1" dirty="0" err="1" smtClean="0"/>
              <a:t>Keypoint</a:t>
            </a:r>
            <a:r>
              <a:rPr lang="en-US" dirty="0" smtClean="0"/>
              <a:t>)</a:t>
            </a:r>
            <a:endParaRPr lang="en-US" dirty="0"/>
          </a:p>
        </p:txBody>
      </p:sp>
    </p:spTree>
    <p:extLst>
      <p:ext uri="{BB962C8B-B14F-4D97-AF65-F5344CB8AC3E}">
        <p14:creationId xmlns:p14="http://schemas.microsoft.com/office/powerpoint/2010/main" val="158374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Evaluation metric - given detection</a:t>
            </a:r>
            <a:endParaRPr lang="en-US" dirty="0"/>
          </a:p>
        </p:txBody>
      </p:sp>
      <p:pic>
        <p:nvPicPr>
          <p:cNvPr id="7" name="Picture 6"/>
          <p:cNvPicPr>
            <a:picLocks noChangeAspect="1"/>
          </p:cNvPicPr>
          <p:nvPr/>
        </p:nvPicPr>
        <p:blipFill>
          <a:blip r:embed="rId2">
            <a:alphaModFix amt="59000"/>
          </a:blip>
          <a:stretch>
            <a:fillRect/>
          </a:stretch>
        </p:blipFill>
        <p:spPr>
          <a:xfrm>
            <a:off x="2520888" y="1690688"/>
            <a:ext cx="7150224" cy="4988403"/>
          </a:xfrm>
          <a:prstGeom prst="rect">
            <a:avLst/>
          </a:prstGeom>
        </p:spPr>
      </p:pic>
      <p:sp>
        <p:nvSpPr>
          <p:cNvPr id="8" name="Oval 7"/>
          <p:cNvSpPr/>
          <p:nvPr/>
        </p:nvSpPr>
        <p:spPr>
          <a:xfrm>
            <a:off x="6333067" y="3539067"/>
            <a:ext cx="152400" cy="15544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95362" y="3136295"/>
            <a:ext cx="152400" cy="15544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6"/>
            <a:endCxn id="9" idx="2"/>
          </p:cNvCxnSpPr>
          <p:nvPr/>
        </p:nvCxnSpPr>
        <p:spPr>
          <a:xfrm flipV="1">
            <a:off x="6485467" y="3214019"/>
            <a:ext cx="809895" cy="40277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60918" y="3354401"/>
            <a:ext cx="407096" cy="584775"/>
          </a:xfrm>
          <a:prstGeom prst="rect">
            <a:avLst/>
          </a:prstGeom>
          <a:noFill/>
        </p:spPr>
        <p:txBody>
          <a:bodyPr wrap="square" rtlCol="0">
            <a:spAutoFit/>
          </a:bodyPr>
          <a:lstStyle/>
          <a:p>
            <a:r>
              <a:rPr lang="en-US" sz="3200" dirty="0" smtClean="0"/>
              <a:t>d</a:t>
            </a:r>
            <a:endParaRPr lang="en-US" sz="3200" dirty="0"/>
          </a:p>
        </p:txBody>
      </p:sp>
      <p:cxnSp>
        <p:nvCxnSpPr>
          <p:cNvPr id="16" name="Straight Arrow Connector 15"/>
          <p:cNvCxnSpPr/>
          <p:nvPr/>
        </p:nvCxnSpPr>
        <p:spPr>
          <a:xfrm flipH="1">
            <a:off x="3925879" y="1924050"/>
            <a:ext cx="0" cy="452437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00425" y="1924050"/>
            <a:ext cx="34399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50295" y="6448425"/>
            <a:ext cx="34399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50295" y="4415380"/>
            <a:ext cx="557212" cy="584775"/>
          </a:xfrm>
          <a:prstGeom prst="rect">
            <a:avLst/>
          </a:prstGeom>
          <a:noFill/>
        </p:spPr>
        <p:txBody>
          <a:bodyPr wrap="square" rtlCol="0">
            <a:spAutoFit/>
          </a:bodyPr>
          <a:lstStyle/>
          <a:p>
            <a:r>
              <a:rPr lang="en-US" sz="3200" dirty="0" smtClean="0"/>
              <a:t>h</a:t>
            </a:r>
            <a:endParaRPr lang="en-US" sz="3200" dirty="0"/>
          </a:p>
        </p:txBody>
      </p:sp>
      <mc:AlternateContent xmlns:mc="http://schemas.openxmlformats.org/markup-compatibility/2006" xmlns:a14="http://schemas.microsoft.com/office/drawing/2010/main">
        <mc:Choice Requires="a14">
          <p:sp>
            <p:nvSpPr>
              <p:cNvPr id="25" name="TextBox 24"/>
              <p:cNvSpPr txBox="1"/>
              <p:nvPr/>
            </p:nvSpPr>
            <p:spPr>
              <a:xfrm>
                <a:off x="9823512" y="3600114"/>
                <a:ext cx="2057400" cy="584775"/>
              </a:xfrm>
              <a:prstGeom prst="rect">
                <a:avLst/>
              </a:prstGeom>
              <a:noFill/>
            </p:spPr>
            <p:txBody>
              <a:bodyPr wrap="square" rtlCol="0">
                <a:spAutoFit/>
              </a:bodyPr>
              <a:lstStyle/>
              <a:p>
                <a:r>
                  <a:rPr lang="en-US" sz="3200" dirty="0" smtClean="0"/>
                  <a:t>d/h &lt; </a:t>
                </a:r>
                <a14:m>
                  <m:oMath xmlns:m="http://schemas.openxmlformats.org/officeDocument/2006/math">
                    <m:r>
                      <a:rPr lang="en-US" sz="3200" b="0" i="1" smtClean="0">
                        <a:latin typeface="Cambria Math" charset="0"/>
                      </a:rPr>
                      <m:t>𝛼</m:t>
                    </m:r>
                    <m:r>
                      <a:rPr lang="en-US" sz="3200" b="0" i="1" smtClean="0">
                        <a:latin typeface="Cambria Math" charset="0"/>
                      </a:rPr>
                      <m:t> ?</m:t>
                    </m:r>
                  </m:oMath>
                </a14:m>
                <a:endParaRPr lang="en-US" sz="3200" dirty="0"/>
              </a:p>
            </p:txBody>
          </p:sp>
        </mc:Choice>
        <mc:Fallback xmlns="">
          <p:sp>
            <p:nvSpPr>
              <p:cNvPr id="25" name="TextBox 24"/>
              <p:cNvSpPr txBox="1">
                <a:spLocks noRot="1" noChangeAspect="1" noMove="1" noResize="1" noEditPoints="1" noAdjustHandles="1" noChangeArrowheads="1" noChangeShapeType="1" noTextEdit="1"/>
              </p:cNvSpPr>
              <p:nvPr/>
            </p:nvSpPr>
            <p:spPr>
              <a:xfrm>
                <a:off x="9823512" y="3600114"/>
                <a:ext cx="2057400" cy="584775"/>
              </a:xfrm>
              <a:prstGeom prst="rect">
                <a:avLst/>
              </a:prstGeom>
              <a:blipFill rotWithShape="0">
                <a:blip r:embed="rId3"/>
                <a:stretch>
                  <a:fillRect l="-7396" t="-12632" b="-35789"/>
                </a:stretch>
              </a:blipFill>
            </p:spPr>
            <p:txBody>
              <a:bodyPr/>
              <a:lstStyle/>
              <a:p>
                <a:r>
                  <a:rPr lang="en-US">
                    <a:noFill/>
                  </a:rPr>
                  <a:t> </a:t>
                </a:r>
              </a:p>
            </p:txBody>
          </p:sp>
        </mc:Fallback>
      </mc:AlternateContent>
    </p:spTree>
    <p:extLst>
      <p:ext uri="{BB962C8B-B14F-4D97-AF65-F5344CB8AC3E}">
        <p14:creationId xmlns:p14="http://schemas.microsoft.com/office/powerpoint/2010/main" val="7760582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p:txBody>
          <a:bodyPr/>
          <a:lstStyle/>
          <a:p>
            <a:pPr eaLnBrk="1" hangingPunct="1">
              <a:defRPr/>
            </a:pPr>
            <a:r>
              <a:rPr lang="en-US" dirty="0" smtClean="0"/>
              <a:t>R-CNN: Regions with CNN features</a:t>
            </a:r>
          </a:p>
        </p:txBody>
      </p:sp>
      <p:grpSp>
        <p:nvGrpSpPr>
          <p:cNvPr id="31746" name="Group 4"/>
          <p:cNvGrpSpPr>
            <a:grpSpLocks/>
          </p:cNvGrpSpPr>
          <p:nvPr/>
        </p:nvGrpSpPr>
        <p:grpSpPr bwMode="auto">
          <a:xfrm>
            <a:off x="1582043" y="2241351"/>
            <a:ext cx="9026798" cy="1955602"/>
            <a:chOff x="0" y="0"/>
            <a:chExt cx="8087" cy="1751"/>
          </a:xfrm>
          <a:noFill/>
        </p:grpSpPr>
        <p:sp>
          <p:nvSpPr>
            <p:cNvPr id="31751" name="Rectangle 2"/>
            <p:cNvSpPr>
              <a:spLocks/>
            </p:cNvSpPr>
            <p:nvPr/>
          </p:nvSpPr>
          <p:spPr bwMode="auto">
            <a:xfrm>
              <a:off x="0" y="0"/>
              <a:ext cx="8087" cy="1751"/>
            </a:xfrm>
            <a:prstGeom prst="rect">
              <a:avLst/>
            </a:prstGeom>
            <a:grp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sz="1266"/>
            </a:p>
          </p:txBody>
        </p:sp>
        <p:pic>
          <p:nvPicPr>
            <p:cNvPr id="317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 y="144"/>
              <a:ext cx="7776" cy="1512"/>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1747" name="Rectangle 5"/>
          <p:cNvSpPr>
            <a:spLocks/>
          </p:cNvSpPr>
          <p:nvPr/>
        </p:nvSpPr>
        <p:spPr bwMode="auto">
          <a:xfrm>
            <a:off x="2099965" y="4434948"/>
            <a:ext cx="667875" cy="649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Input</a:t>
            </a:r>
          </a:p>
          <a:p>
            <a:r>
              <a:rPr lang="en-US" sz="2109">
                <a:ea typeface="ＭＳ Ｐゴシック" charset="0"/>
                <a:cs typeface="ＭＳ Ｐゴシック" charset="0"/>
              </a:rPr>
              <a:t>image</a:t>
            </a:r>
          </a:p>
        </p:txBody>
      </p:sp>
      <p:sp>
        <p:nvSpPr>
          <p:cNvPr id="31748" name="Rectangle 6"/>
          <p:cNvSpPr>
            <a:spLocks/>
          </p:cNvSpPr>
          <p:nvPr/>
        </p:nvSpPr>
        <p:spPr bwMode="auto">
          <a:xfrm>
            <a:off x="3138041" y="4434948"/>
            <a:ext cx="2579168" cy="649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Extract region</a:t>
            </a:r>
          </a:p>
          <a:p>
            <a:r>
              <a:rPr lang="en-US" sz="2109">
                <a:ea typeface="ＭＳ Ｐゴシック" charset="0"/>
                <a:cs typeface="ＭＳ Ｐゴシック" charset="0"/>
              </a:rPr>
              <a:t>proposals (~2k / image)</a:t>
            </a:r>
          </a:p>
        </p:txBody>
      </p:sp>
      <p:sp>
        <p:nvSpPr>
          <p:cNvPr id="31749" name="Rectangle 7"/>
          <p:cNvSpPr>
            <a:spLocks/>
          </p:cNvSpPr>
          <p:nvPr/>
        </p:nvSpPr>
        <p:spPr bwMode="auto">
          <a:xfrm>
            <a:off x="6413004" y="4434948"/>
            <a:ext cx="1566647" cy="649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Compute CNN</a:t>
            </a:r>
          </a:p>
          <a:p>
            <a:r>
              <a:rPr lang="en-US" sz="2109">
                <a:ea typeface="ＭＳ Ｐゴシック" charset="0"/>
                <a:cs typeface="ＭＳ Ｐゴシック" charset="0"/>
              </a:rPr>
              <a:t>features</a:t>
            </a:r>
          </a:p>
        </p:txBody>
      </p:sp>
      <p:sp>
        <p:nvSpPr>
          <p:cNvPr id="31750" name="Rectangle 8"/>
          <p:cNvSpPr>
            <a:spLocks/>
          </p:cNvSpPr>
          <p:nvPr/>
        </p:nvSpPr>
        <p:spPr bwMode="auto">
          <a:xfrm>
            <a:off x="8764861" y="4434948"/>
            <a:ext cx="1682320" cy="649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109">
                <a:ea typeface="ＭＳ Ｐゴシック" charset="0"/>
                <a:cs typeface="ＭＳ Ｐゴシック" charset="0"/>
              </a:rPr>
              <a:t>Classify regions</a:t>
            </a:r>
          </a:p>
          <a:p>
            <a:r>
              <a:rPr lang="en-US" sz="2109">
                <a:ea typeface="ＭＳ Ｐゴシック" charset="0"/>
                <a:cs typeface="ＭＳ Ｐゴシック" charset="0"/>
              </a:rPr>
              <a:t>(linear SVM)</a:t>
            </a:r>
          </a:p>
        </p:txBody>
      </p:sp>
      <p:sp>
        <p:nvSpPr>
          <p:cNvPr id="2" name="Rectangle 1"/>
          <p:cNvSpPr/>
          <p:nvPr/>
        </p:nvSpPr>
        <p:spPr>
          <a:xfrm>
            <a:off x="0" y="5934670"/>
            <a:ext cx="12192000" cy="923330"/>
          </a:xfrm>
          <a:prstGeom prst="rect">
            <a:avLst/>
          </a:prstGeom>
        </p:spPr>
        <p:txBody>
          <a:bodyPr wrap="square">
            <a:spAutoFit/>
          </a:bodyPr>
          <a:lstStyle/>
          <a:p>
            <a:r>
              <a:rPr lang="en-US" dirty="0"/>
              <a:t>Rich Feature Hierarchies for Accurate Object Detection and Semantic Segmentation</a:t>
            </a:r>
            <a:br>
              <a:rPr lang="en-US" dirty="0"/>
            </a:br>
            <a:r>
              <a:rPr lang="en-US" b="1" dirty="0">
                <a:solidFill>
                  <a:srgbClr val="000000"/>
                </a:solidFill>
                <a:latin typeface="Lato" charset="0"/>
              </a:rPr>
              <a:t>R. </a:t>
            </a:r>
            <a:r>
              <a:rPr lang="en-US" b="1" dirty="0" err="1">
                <a:solidFill>
                  <a:srgbClr val="000000"/>
                </a:solidFill>
                <a:latin typeface="Lato" charset="0"/>
              </a:rPr>
              <a:t>Girshick</a:t>
            </a:r>
            <a:r>
              <a:rPr lang="en-US" dirty="0">
                <a:solidFill>
                  <a:srgbClr val="000000"/>
                </a:solidFill>
                <a:latin typeface="Lato" charset="0"/>
              </a:rPr>
              <a:t>, J. Donahue, T. Darrell, J. Malik</a:t>
            </a:r>
            <a:r>
              <a:rPr lang="en-US" dirty="0"/>
              <a:t/>
            </a:r>
            <a:br>
              <a:rPr lang="en-US" dirty="0"/>
            </a:br>
            <a:r>
              <a:rPr lang="en-US" dirty="0">
                <a:solidFill>
                  <a:srgbClr val="000000"/>
                </a:solidFill>
                <a:latin typeface="Lato" charset="0"/>
              </a:rPr>
              <a:t>IEEE Conference on Computer Vision and Pattern Recognition (CVPR), 2014</a:t>
            </a:r>
            <a:endParaRPr lang="en-US" dirty="0"/>
          </a:p>
        </p:txBody>
      </p:sp>
      <p:sp>
        <p:nvSpPr>
          <p:cNvPr id="11" name="TextBox 10"/>
          <p:cNvSpPr txBox="1"/>
          <p:nvPr/>
        </p:nvSpPr>
        <p:spPr>
          <a:xfrm>
            <a:off x="9855200" y="6210697"/>
            <a:ext cx="2336800" cy="646331"/>
          </a:xfrm>
          <a:prstGeom prst="rect">
            <a:avLst/>
          </a:prstGeom>
          <a:noFill/>
        </p:spPr>
        <p:txBody>
          <a:bodyPr wrap="square" rtlCol="0">
            <a:spAutoFit/>
          </a:bodyPr>
          <a:lstStyle/>
          <a:p>
            <a:r>
              <a:rPr lang="en-US" dirty="0" smtClean="0"/>
              <a:t>Slide credit : Ross </a:t>
            </a:r>
            <a:r>
              <a:rPr lang="en-US" dirty="0" err="1" smtClean="0"/>
              <a:t>Girshick</a:t>
            </a:r>
            <a:endParaRPr lang="en-US" dirty="0"/>
          </a:p>
        </p:txBody>
      </p:sp>
    </p:spTree>
    <p:extLst>
      <p:ext uri="{BB962C8B-B14F-4D97-AF65-F5344CB8AC3E}">
        <p14:creationId xmlns:p14="http://schemas.microsoft.com/office/powerpoint/2010/main" val="62930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Grp="1" noChangeArrowheads="1"/>
          </p:cNvSpPr>
          <p:nvPr>
            <p:ph type="title"/>
          </p:nvPr>
        </p:nvSpPr>
        <p:spPr/>
        <p:txBody>
          <a:bodyPr/>
          <a:lstStyle/>
          <a:p>
            <a:pPr eaLnBrk="1" hangingPunct="1">
              <a:defRPr/>
            </a:pPr>
            <a:r>
              <a:rPr lang="en-US" smtClean="0"/>
              <a:t>Bounding-box regression</a:t>
            </a:r>
          </a:p>
        </p:txBody>
      </p:sp>
      <p:sp>
        <p:nvSpPr>
          <p:cNvPr id="50178" name="Rectangle 2"/>
          <p:cNvSpPr>
            <a:spLocks/>
          </p:cNvSpPr>
          <p:nvPr/>
        </p:nvSpPr>
        <p:spPr bwMode="auto">
          <a:xfrm>
            <a:off x="3283148" y="1830586"/>
            <a:ext cx="1857375" cy="2875359"/>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sz="1266"/>
          </a:p>
        </p:txBody>
      </p:sp>
      <p:sp>
        <p:nvSpPr>
          <p:cNvPr id="50179" name="Rectangle 3"/>
          <p:cNvSpPr>
            <a:spLocks/>
          </p:cNvSpPr>
          <p:nvPr/>
        </p:nvSpPr>
        <p:spPr bwMode="auto">
          <a:xfrm>
            <a:off x="5399484" y="2286000"/>
            <a:ext cx="2482453" cy="3768328"/>
          </a:xfrm>
          <a:prstGeom prst="rect">
            <a:avLst/>
          </a:prstGeom>
          <a:noFill/>
          <a:ln w="50800">
            <a:solidFill>
              <a:srgbClr val="00B0F0"/>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sz="1266"/>
          </a:p>
        </p:txBody>
      </p:sp>
      <p:sp>
        <p:nvSpPr>
          <p:cNvPr id="50180" name="Line 4"/>
          <p:cNvSpPr>
            <a:spLocks noChangeShapeType="1"/>
          </p:cNvSpPr>
          <p:nvPr/>
        </p:nvSpPr>
        <p:spPr bwMode="auto">
          <a:xfrm rot="10800000">
            <a:off x="4181699" y="3289474"/>
            <a:ext cx="2419945" cy="878458"/>
          </a:xfrm>
          <a:prstGeom prst="line">
            <a:avLst/>
          </a:prstGeom>
          <a:noFill/>
          <a:ln w="50800">
            <a:solidFill>
              <a:srgbClr val="C00000"/>
            </a:solidFill>
            <a:miter lim="800000"/>
            <a:headEnd type="stealth" w="med" len="med"/>
            <a:tailEnd type="oval" w="med" len="med"/>
          </a:ln>
          <a:extLst>
            <a:ext uri="{909E8E84-426E-40dd-AFC4-6F175D3DCCD1}">
              <a14:hiddenFill xmlns:a14="http://schemas.microsoft.com/office/drawing/2010/main" xmlns="">
                <a:noFill/>
              </a14:hiddenFill>
            </a:ext>
          </a:extLst>
        </p:spPr>
        <p:txBody>
          <a:bodyPr lIns="0" tIns="0" rIns="0" bIns="0"/>
          <a:lstStyle/>
          <a:p>
            <a:endParaRPr lang="en-US" sz="1266"/>
          </a:p>
        </p:txBody>
      </p:sp>
      <p:sp>
        <p:nvSpPr>
          <p:cNvPr id="50181" name="Line 5"/>
          <p:cNvSpPr>
            <a:spLocks noChangeShapeType="1"/>
          </p:cNvSpPr>
          <p:nvPr/>
        </p:nvSpPr>
        <p:spPr bwMode="auto">
          <a:xfrm rot="10800000" flipH="1">
            <a:off x="8200058" y="2277070"/>
            <a:ext cx="0" cy="3782839"/>
          </a:xfrm>
          <a:prstGeom prst="line">
            <a:avLst/>
          </a:prstGeom>
          <a:noFill/>
          <a:ln w="50800">
            <a:solidFill>
              <a:srgbClr val="C00000"/>
            </a:solidFill>
            <a:miter lim="800000"/>
            <a:headEnd type="stealth" w="med" len="med"/>
            <a:tailEnd type="triangle" w="med" len="med"/>
          </a:ln>
          <a:extLst>
            <a:ext uri="{909E8E84-426E-40dd-AFC4-6F175D3DCCD1}">
              <a14:hiddenFill xmlns:a14="http://schemas.microsoft.com/office/drawing/2010/main" xmlns="">
                <a:noFill/>
              </a14:hiddenFill>
            </a:ext>
          </a:extLst>
        </p:spPr>
        <p:txBody>
          <a:bodyPr lIns="0" tIns="0" rIns="0" bIns="0"/>
          <a:lstStyle/>
          <a:p>
            <a:endParaRPr lang="en-US" sz="1266"/>
          </a:p>
        </p:txBody>
      </p:sp>
      <p:sp>
        <p:nvSpPr>
          <p:cNvPr id="50182" name="Line 6"/>
          <p:cNvSpPr>
            <a:spLocks noChangeShapeType="1"/>
          </p:cNvSpPr>
          <p:nvPr/>
        </p:nvSpPr>
        <p:spPr bwMode="auto">
          <a:xfrm flipH="1">
            <a:off x="5390555" y="2000250"/>
            <a:ext cx="2496964" cy="0"/>
          </a:xfrm>
          <a:prstGeom prst="line">
            <a:avLst/>
          </a:prstGeom>
          <a:noFill/>
          <a:ln w="50800">
            <a:solidFill>
              <a:srgbClr val="C00000"/>
            </a:solidFill>
            <a:miter lim="800000"/>
            <a:headEnd type="stealth" w="med" len="med"/>
            <a:tailEnd type="triangle" w="med" len="med"/>
          </a:ln>
          <a:extLst>
            <a:ext uri="{909E8E84-426E-40dd-AFC4-6F175D3DCCD1}">
              <a14:hiddenFill xmlns:a14="http://schemas.microsoft.com/office/drawing/2010/main" xmlns="">
                <a:noFill/>
              </a14:hiddenFill>
            </a:ext>
          </a:extLst>
        </p:spPr>
        <p:txBody>
          <a:bodyPr lIns="0" tIns="0" rIns="0" bIns="0"/>
          <a:lstStyle/>
          <a:p>
            <a:endParaRPr lang="en-US" sz="1266"/>
          </a:p>
        </p:txBody>
      </p:sp>
      <p:sp>
        <p:nvSpPr>
          <p:cNvPr id="50183" name="Rectangle 7"/>
          <p:cNvSpPr>
            <a:spLocks/>
          </p:cNvSpPr>
          <p:nvPr/>
        </p:nvSpPr>
        <p:spPr bwMode="auto">
          <a:xfrm>
            <a:off x="2653606" y="4840719"/>
            <a:ext cx="492122" cy="19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1266">
                <a:ea typeface="ＭＳ Ｐゴシック" charset="0"/>
                <a:cs typeface="ＭＳ Ｐゴシック" charset="0"/>
              </a:rPr>
              <a:t>original</a:t>
            </a:r>
          </a:p>
        </p:txBody>
      </p:sp>
      <p:sp>
        <p:nvSpPr>
          <p:cNvPr id="50184" name="Rectangle 8"/>
          <p:cNvSpPr>
            <a:spLocks/>
          </p:cNvSpPr>
          <p:nvPr/>
        </p:nvSpPr>
        <p:spPr bwMode="auto">
          <a:xfrm>
            <a:off x="6647408" y="6189102"/>
            <a:ext cx="627864" cy="19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1266" dirty="0">
                <a:solidFill>
                  <a:srgbClr val="6666FF"/>
                </a:solidFill>
                <a:ea typeface="ＭＳ Ｐゴシック" charset="0"/>
                <a:cs typeface="ＭＳ Ｐゴシック" charset="0"/>
              </a:rPr>
              <a:t>predicted</a:t>
            </a:r>
          </a:p>
        </p:txBody>
      </p:sp>
      <p:sp>
        <p:nvSpPr>
          <p:cNvPr id="50185" name="Rectangle 9"/>
          <p:cNvSpPr>
            <a:spLocks/>
          </p:cNvSpPr>
          <p:nvPr/>
        </p:nvSpPr>
        <p:spPr bwMode="auto">
          <a:xfrm>
            <a:off x="8294936" y="3997040"/>
            <a:ext cx="1316066"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250" dirty="0" err="1">
                <a:solidFill>
                  <a:srgbClr val="C00000"/>
                </a:solidFill>
                <a:ea typeface="ＭＳ Ｐゴシック" charset="0"/>
                <a:cs typeface="ＭＳ Ｐゴシック" charset="0"/>
              </a:rPr>
              <a:t>Δh</a:t>
            </a:r>
            <a:r>
              <a:rPr lang="en-US" sz="2250" dirty="0">
                <a:ea typeface="ＭＳ Ｐゴシック" charset="0"/>
                <a:cs typeface="ＭＳ Ｐゴシック" charset="0"/>
              </a:rPr>
              <a:t> × h + h</a:t>
            </a:r>
          </a:p>
        </p:txBody>
      </p:sp>
      <p:sp>
        <p:nvSpPr>
          <p:cNvPr id="50186" name="Rectangle 10"/>
          <p:cNvSpPr>
            <a:spLocks/>
          </p:cNvSpPr>
          <p:nvPr/>
        </p:nvSpPr>
        <p:spPr bwMode="auto">
          <a:xfrm>
            <a:off x="5949777" y="1554771"/>
            <a:ext cx="1479572"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250" dirty="0" err="1">
                <a:solidFill>
                  <a:srgbClr val="C00000"/>
                </a:solidFill>
                <a:ea typeface="ＭＳ Ｐゴシック" charset="0"/>
                <a:cs typeface="ＭＳ Ｐゴシック" charset="0"/>
              </a:rPr>
              <a:t>Δw</a:t>
            </a:r>
            <a:r>
              <a:rPr lang="en-US" sz="2250" dirty="0">
                <a:ea typeface="ＭＳ Ｐゴシック" charset="0"/>
                <a:cs typeface="ＭＳ Ｐゴシック" charset="0"/>
              </a:rPr>
              <a:t> × w + w</a:t>
            </a:r>
          </a:p>
        </p:txBody>
      </p:sp>
      <p:sp>
        <p:nvSpPr>
          <p:cNvPr id="50187" name="Rectangle 11"/>
          <p:cNvSpPr>
            <a:spLocks/>
          </p:cNvSpPr>
          <p:nvPr/>
        </p:nvSpPr>
        <p:spPr bwMode="auto">
          <a:xfrm>
            <a:off x="5922988" y="3149725"/>
            <a:ext cx="1542089"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250" dirty="0">
                <a:ea typeface="ＭＳ Ｐゴシック" charset="0"/>
                <a:cs typeface="ＭＳ Ｐゴシック" charset="0"/>
              </a:rPr>
              <a:t>(</a:t>
            </a:r>
            <a:r>
              <a:rPr lang="en-US" sz="2250" dirty="0" err="1">
                <a:solidFill>
                  <a:srgbClr val="C00000"/>
                </a:solidFill>
                <a:ea typeface="ＭＳ Ｐゴシック" charset="0"/>
                <a:cs typeface="ＭＳ Ｐゴシック" charset="0"/>
              </a:rPr>
              <a:t>Δx</a:t>
            </a:r>
            <a:r>
              <a:rPr lang="en-US" sz="2250" dirty="0">
                <a:ea typeface="ＭＳ Ｐゴシック" charset="0"/>
                <a:cs typeface="ＭＳ Ｐゴシック" charset="0"/>
              </a:rPr>
              <a:t> × w + x, </a:t>
            </a:r>
          </a:p>
          <a:p>
            <a:r>
              <a:rPr lang="en-US" sz="2250" dirty="0">
                <a:ea typeface="ＭＳ Ｐゴシック" charset="0"/>
                <a:cs typeface="ＭＳ Ｐゴシック" charset="0"/>
              </a:rPr>
              <a:t>  </a:t>
            </a:r>
            <a:r>
              <a:rPr lang="en-US" sz="2250" dirty="0" err="1">
                <a:solidFill>
                  <a:srgbClr val="C00000"/>
                </a:solidFill>
                <a:ea typeface="ＭＳ Ｐゴシック" charset="0"/>
                <a:cs typeface="ＭＳ Ｐゴシック" charset="0"/>
              </a:rPr>
              <a:t>Δy</a:t>
            </a:r>
            <a:r>
              <a:rPr lang="en-US" sz="2250" dirty="0">
                <a:ea typeface="ＭＳ Ｐゴシック" charset="0"/>
                <a:cs typeface="ＭＳ Ｐゴシック" charset="0"/>
              </a:rPr>
              <a:t> × h + h)</a:t>
            </a:r>
          </a:p>
        </p:txBody>
      </p:sp>
      <p:sp>
        <p:nvSpPr>
          <p:cNvPr id="50188" name="Rectangle 12"/>
          <p:cNvSpPr>
            <a:spLocks/>
          </p:cNvSpPr>
          <p:nvPr/>
        </p:nvSpPr>
        <p:spPr bwMode="auto">
          <a:xfrm>
            <a:off x="4077891" y="1389571"/>
            <a:ext cx="206788"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250">
                <a:ea typeface="ＭＳ Ｐゴシック" charset="0"/>
                <a:cs typeface="ＭＳ Ｐゴシック" charset="0"/>
              </a:rPr>
              <a:t>w</a:t>
            </a:r>
          </a:p>
        </p:txBody>
      </p:sp>
      <p:sp>
        <p:nvSpPr>
          <p:cNvPr id="50189" name="Rectangle 13"/>
          <p:cNvSpPr>
            <a:spLocks/>
          </p:cNvSpPr>
          <p:nvPr/>
        </p:nvSpPr>
        <p:spPr bwMode="auto">
          <a:xfrm>
            <a:off x="2898056" y="3104071"/>
            <a:ext cx="152286"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250">
                <a:ea typeface="ＭＳ Ｐゴシック" charset="0"/>
                <a:cs typeface="ＭＳ Ｐゴシック" charset="0"/>
              </a:rPr>
              <a:t>h</a:t>
            </a:r>
          </a:p>
        </p:txBody>
      </p:sp>
      <p:sp>
        <p:nvSpPr>
          <p:cNvPr id="50190" name="Rectangle 14"/>
          <p:cNvSpPr>
            <a:spLocks/>
          </p:cNvSpPr>
          <p:nvPr/>
        </p:nvSpPr>
        <p:spPr bwMode="auto">
          <a:xfrm>
            <a:off x="3921622" y="2822786"/>
            <a:ext cx="569067"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250">
                <a:ea typeface="ＭＳ Ｐゴシック" charset="0"/>
                <a:cs typeface="ＭＳ Ｐゴシック" charset="0"/>
              </a:rPr>
              <a:t>(x, y)</a:t>
            </a:r>
          </a:p>
        </p:txBody>
      </p:sp>
      <p:sp>
        <p:nvSpPr>
          <p:cNvPr id="16" name="TextBox 15"/>
          <p:cNvSpPr txBox="1"/>
          <p:nvPr/>
        </p:nvSpPr>
        <p:spPr>
          <a:xfrm>
            <a:off x="9855200" y="6210697"/>
            <a:ext cx="2336800" cy="646331"/>
          </a:xfrm>
          <a:prstGeom prst="rect">
            <a:avLst/>
          </a:prstGeom>
          <a:noFill/>
        </p:spPr>
        <p:txBody>
          <a:bodyPr wrap="square" rtlCol="0">
            <a:spAutoFit/>
          </a:bodyPr>
          <a:lstStyle/>
          <a:p>
            <a:r>
              <a:rPr lang="en-US" dirty="0" smtClean="0"/>
              <a:t>Slide credit : Ross </a:t>
            </a:r>
            <a:r>
              <a:rPr lang="en-US" dirty="0" err="1" smtClean="0"/>
              <a:t>Girshick</a:t>
            </a:r>
            <a:endParaRPr lang="en-US" dirty="0"/>
          </a:p>
        </p:txBody>
      </p:sp>
    </p:spTree>
    <p:extLst>
      <p:ext uri="{BB962C8B-B14F-4D97-AF65-F5344CB8AC3E}">
        <p14:creationId xmlns:p14="http://schemas.microsoft.com/office/powerpoint/2010/main" val="767780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1: Regression</a:t>
            </a:r>
            <a:endParaRPr lang="en-US" dirty="0"/>
          </a:p>
        </p:txBody>
      </p:sp>
      <p:pic>
        <p:nvPicPr>
          <p:cNvPr id="7" name="Picture 6"/>
          <p:cNvPicPr>
            <a:picLocks noChangeAspect="1"/>
          </p:cNvPicPr>
          <p:nvPr/>
        </p:nvPicPr>
        <p:blipFill rotWithShape="1">
          <a:blip r:embed="rId2">
            <a:alphaModFix/>
          </a:blip>
          <a:srcRect l="15897" r="39343"/>
          <a:stretch/>
        </p:blipFill>
        <p:spPr>
          <a:xfrm>
            <a:off x="142876" y="1690688"/>
            <a:ext cx="1984324" cy="3092928"/>
          </a:xfrm>
          <a:prstGeom prst="rect">
            <a:avLst/>
          </a:prstGeom>
        </p:spPr>
      </p:pic>
      <p:sp>
        <p:nvSpPr>
          <p:cNvPr id="8" name="Trapezoid 7"/>
          <p:cNvSpPr/>
          <p:nvPr/>
        </p:nvSpPr>
        <p:spPr>
          <a:xfrm rot="5400000">
            <a:off x="3371851" y="2329894"/>
            <a:ext cx="2085975" cy="181451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00788" y="2636987"/>
            <a:ext cx="1985962" cy="1200329"/>
          </a:xfrm>
          <a:prstGeom prst="rect">
            <a:avLst/>
          </a:prstGeom>
          <a:noFill/>
          <a:ln>
            <a:solidFill>
              <a:schemeClr val="tx1"/>
            </a:solidFill>
          </a:ln>
        </p:spPr>
        <p:txBody>
          <a:bodyPr wrap="square" rtlCol="0">
            <a:spAutoFit/>
          </a:bodyPr>
          <a:lstStyle/>
          <a:p>
            <a:r>
              <a:rPr lang="en-US" dirty="0" smtClean="0"/>
              <a:t>Right elbow x: 0.45</a:t>
            </a:r>
          </a:p>
          <a:p>
            <a:r>
              <a:rPr lang="en-US" dirty="0" smtClean="0"/>
              <a:t>Right elbow y: 0.12</a:t>
            </a:r>
          </a:p>
          <a:p>
            <a:r>
              <a:rPr lang="en-US" dirty="0" smtClean="0"/>
              <a:t>Left elbow x: 0.98</a:t>
            </a:r>
          </a:p>
          <a:p>
            <a:r>
              <a:rPr lang="mr-IN" dirty="0" smtClean="0"/>
              <a:t>…</a:t>
            </a:r>
            <a:endParaRPr lang="en-US" dirty="0"/>
          </a:p>
        </p:txBody>
      </p:sp>
      <p:cxnSp>
        <p:nvCxnSpPr>
          <p:cNvPr id="11" name="Straight Arrow Connector 10"/>
          <p:cNvCxnSpPr>
            <a:stCxn id="7" idx="3"/>
            <a:endCxn id="8" idx="2"/>
          </p:cNvCxnSpPr>
          <p:nvPr/>
        </p:nvCxnSpPr>
        <p:spPr>
          <a:xfrm flipV="1">
            <a:off x="2127200" y="3237151"/>
            <a:ext cx="1380382"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0"/>
            <a:endCxn id="9" idx="1"/>
          </p:cNvCxnSpPr>
          <p:nvPr/>
        </p:nvCxnSpPr>
        <p:spPr>
          <a:xfrm>
            <a:off x="5322095" y="3237151"/>
            <a:ext cx="978693"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Left Arrow Callout 13"/>
          <p:cNvSpPr/>
          <p:nvPr/>
        </p:nvSpPr>
        <p:spPr>
          <a:xfrm>
            <a:off x="8286749" y="2079863"/>
            <a:ext cx="2714625" cy="2200275"/>
          </a:xfrm>
          <a:prstGeom prst="leftArrowCallout">
            <a:avLst>
              <a:gd name="adj1" fmla="val 9741"/>
              <a:gd name="adj2" fmla="val 8117"/>
              <a:gd name="adj3" fmla="val 25000"/>
              <a:gd name="adj4" fmla="val 6497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Regression targets relative to bounding box</a:t>
            </a:r>
            <a:endParaRPr lang="en-US" dirty="0"/>
          </a:p>
        </p:txBody>
      </p:sp>
      <p:sp>
        <p:nvSpPr>
          <p:cNvPr id="15" name="Rectangle 14"/>
          <p:cNvSpPr/>
          <p:nvPr/>
        </p:nvSpPr>
        <p:spPr>
          <a:xfrm>
            <a:off x="0" y="6343258"/>
            <a:ext cx="12192000" cy="369332"/>
          </a:xfrm>
          <a:prstGeom prst="rect">
            <a:avLst/>
          </a:prstGeom>
        </p:spPr>
        <p:txBody>
          <a:bodyPr wrap="square">
            <a:spAutoFit/>
          </a:bodyPr>
          <a:lstStyle/>
          <a:p>
            <a:r>
              <a:rPr lang="en-US" dirty="0" err="1" smtClean="0"/>
              <a:t>DeepPose</a:t>
            </a:r>
            <a:r>
              <a:rPr lang="en-US" dirty="0" smtClean="0"/>
              <a:t>: Human Pose Estimation via Deep Neural Networks. Alexander </a:t>
            </a:r>
            <a:r>
              <a:rPr lang="en-US" dirty="0" err="1" smtClean="0"/>
              <a:t>Toshev</a:t>
            </a:r>
            <a:r>
              <a:rPr lang="en-US" dirty="0" smtClean="0"/>
              <a:t> and Christian </a:t>
            </a:r>
            <a:r>
              <a:rPr lang="en-US" dirty="0" err="1" smtClean="0"/>
              <a:t>Szegedy</a:t>
            </a:r>
            <a:r>
              <a:rPr lang="en-US" dirty="0" smtClean="0"/>
              <a:t>. In </a:t>
            </a:r>
            <a:r>
              <a:rPr lang="en-US" i="1" dirty="0" smtClean="0"/>
              <a:t>CVPR, </a:t>
            </a:r>
            <a:r>
              <a:rPr lang="en-US" dirty="0" smtClean="0"/>
              <a:t>2014.</a:t>
            </a:r>
            <a:endParaRPr lang="en-US" dirty="0"/>
          </a:p>
        </p:txBody>
      </p:sp>
    </p:spTree>
    <p:extLst>
      <p:ext uri="{BB962C8B-B14F-4D97-AF65-F5344CB8AC3E}">
        <p14:creationId xmlns:p14="http://schemas.microsoft.com/office/powerpoint/2010/main" val="153865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Fine-grained Localization</a:t>
            </a:r>
            <a:endParaRPr lang="en-US" dirty="0"/>
          </a:p>
        </p:txBody>
      </p:sp>
      <p:grpSp>
        <p:nvGrpSpPr>
          <p:cNvPr id="4" name="Group 3"/>
          <p:cNvGrpSpPr>
            <a:grpSpLocks noChangeAspect="1"/>
          </p:cNvGrpSpPr>
          <p:nvPr/>
        </p:nvGrpSpPr>
        <p:grpSpPr>
          <a:xfrm>
            <a:off x="2523055" y="1295605"/>
            <a:ext cx="7147561" cy="5025389"/>
            <a:chOff x="643461" y="850908"/>
            <a:chExt cx="7941735" cy="5583766"/>
          </a:xfrm>
        </p:grpSpPr>
        <p:pic>
          <p:nvPicPr>
            <p:cNvPr id="5" name="Picture 4" descr="2008_003461_inst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461" y="850908"/>
              <a:ext cx="3420534" cy="2565401"/>
            </a:xfrm>
            <a:prstGeom prst="rect">
              <a:avLst/>
            </a:prstGeom>
          </p:spPr>
        </p:pic>
        <p:pic>
          <p:nvPicPr>
            <p:cNvPr id="6" name="Picture 5" descr="2008_003461_inst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64661" y="850908"/>
              <a:ext cx="3420535" cy="2565401"/>
            </a:xfrm>
            <a:prstGeom prst="rect">
              <a:avLst/>
            </a:prstGeom>
          </p:spPr>
        </p:pic>
        <p:pic>
          <p:nvPicPr>
            <p:cNvPr id="7" name="Picture 6" descr="2008_003461_inst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461" y="3869273"/>
              <a:ext cx="3420534" cy="2565401"/>
            </a:xfrm>
            <a:prstGeom prst="rect">
              <a:avLst/>
            </a:prstGeom>
          </p:spPr>
        </p:pic>
        <p:pic>
          <p:nvPicPr>
            <p:cNvPr id="8" name="Picture 7" descr="2008_003461_inst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64661" y="3869273"/>
              <a:ext cx="3420535" cy="2565401"/>
            </a:xfrm>
            <a:prstGeom prst="rect">
              <a:avLst/>
            </a:prstGeom>
          </p:spPr>
        </p:pic>
        <p:sp>
          <p:nvSpPr>
            <p:cNvPr id="9" name="Rectangle 8"/>
            <p:cNvSpPr/>
            <p:nvPr/>
          </p:nvSpPr>
          <p:spPr>
            <a:xfrm>
              <a:off x="643461" y="850908"/>
              <a:ext cx="101600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horse 1</a:t>
              </a:r>
            </a:p>
          </p:txBody>
        </p:sp>
        <p:sp>
          <p:nvSpPr>
            <p:cNvPr id="10" name="Rectangle 9"/>
            <p:cNvSpPr/>
            <p:nvPr/>
          </p:nvSpPr>
          <p:spPr>
            <a:xfrm>
              <a:off x="5164661" y="850908"/>
              <a:ext cx="101600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horse 2</a:t>
              </a:r>
            </a:p>
          </p:txBody>
        </p:sp>
        <p:sp>
          <p:nvSpPr>
            <p:cNvPr id="11" name="Rectangle 10"/>
            <p:cNvSpPr/>
            <p:nvPr/>
          </p:nvSpPr>
          <p:spPr>
            <a:xfrm>
              <a:off x="643461" y="3869273"/>
              <a:ext cx="118534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person 1</a:t>
              </a:r>
            </a:p>
          </p:txBody>
        </p:sp>
        <p:sp>
          <p:nvSpPr>
            <p:cNvPr id="12" name="Rectangle 11"/>
            <p:cNvSpPr/>
            <p:nvPr/>
          </p:nvSpPr>
          <p:spPr>
            <a:xfrm>
              <a:off x="5164661" y="3877746"/>
              <a:ext cx="1179696"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person 2</a:t>
              </a:r>
            </a:p>
          </p:txBody>
        </p:sp>
      </p:grpSp>
      <p:sp>
        <p:nvSpPr>
          <p:cNvPr id="13" name="TextBox 12"/>
          <p:cNvSpPr txBox="1"/>
          <p:nvPr/>
        </p:nvSpPr>
        <p:spPr>
          <a:xfrm>
            <a:off x="3873708" y="6320993"/>
            <a:ext cx="4444584" cy="369332"/>
          </a:xfrm>
          <a:prstGeom prst="rect">
            <a:avLst/>
          </a:prstGeom>
          <a:noFill/>
        </p:spPr>
        <p:txBody>
          <a:bodyPr wrap="square" rtlCol="0">
            <a:spAutoFit/>
          </a:bodyPr>
          <a:lstStyle/>
          <a:p>
            <a:pPr algn="ctr"/>
            <a:r>
              <a:rPr lang="en-US" dirty="0"/>
              <a:t>Instance Segmentation</a:t>
            </a:r>
          </a:p>
        </p:txBody>
      </p:sp>
    </p:spTree>
    <p:extLst>
      <p:ext uri="{BB962C8B-B14F-4D97-AF65-F5344CB8AC3E}">
        <p14:creationId xmlns:p14="http://schemas.microsoft.com/office/powerpoint/2010/main" val="18559865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Strategy 1: Regression</a:t>
            </a:r>
            <a:endParaRPr lang="en-US" dirty="0"/>
          </a:p>
        </p:txBody>
      </p:sp>
      <p:sp>
        <p:nvSpPr>
          <p:cNvPr id="6" name="Content Placeholder 5"/>
          <p:cNvSpPr>
            <a:spLocks noGrp="1"/>
          </p:cNvSpPr>
          <p:nvPr>
            <p:ph idx="1"/>
          </p:nvPr>
        </p:nvSpPr>
        <p:spPr/>
        <p:txBody>
          <a:bodyPr/>
          <a:lstStyle/>
          <a:p>
            <a:r>
              <a:rPr lang="en-US" dirty="0" smtClean="0"/>
              <a:t>Assumes global object features has enough information for accurate localization</a:t>
            </a:r>
          </a:p>
          <a:p>
            <a:pPr lvl="1"/>
            <a:r>
              <a:rPr lang="en-US" dirty="0" smtClean="0"/>
              <a:t>Localization info missing due to subsampling?</a:t>
            </a:r>
          </a:p>
          <a:p>
            <a:r>
              <a:rPr lang="en-US" dirty="0" smtClean="0"/>
              <a:t>Solution: Refinement!</a:t>
            </a:r>
          </a:p>
        </p:txBody>
      </p:sp>
      <p:sp>
        <p:nvSpPr>
          <p:cNvPr id="7" name="Rectangle 6"/>
          <p:cNvSpPr/>
          <p:nvPr/>
        </p:nvSpPr>
        <p:spPr>
          <a:xfrm>
            <a:off x="0" y="6488668"/>
            <a:ext cx="12192000" cy="369332"/>
          </a:xfrm>
          <a:prstGeom prst="rect">
            <a:avLst/>
          </a:prstGeom>
        </p:spPr>
        <p:txBody>
          <a:bodyPr wrap="square">
            <a:spAutoFit/>
          </a:bodyPr>
          <a:lstStyle/>
          <a:p>
            <a:r>
              <a:rPr lang="en-US" dirty="0" err="1" smtClean="0"/>
              <a:t>DeepPose</a:t>
            </a:r>
            <a:r>
              <a:rPr lang="en-US" dirty="0" smtClean="0"/>
              <a:t>: Human Pose Estimation via Deep Neural Networks. Alexander </a:t>
            </a:r>
            <a:r>
              <a:rPr lang="en-US" dirty="0" err="1" smtClean="0"/>
              <a:t>Toshev</a:t>
            </a:r>
            <a:r>
              <a:rPr lang="en-US" dirty="0" smtClean="0"/>
              <a:t> and Christian </a:t>
            </a:r>
            <a:r>
              <a:rPr lang="en-US" dirty="0" err="1" smtClean="0"/>
              <a:t>Szegedy</a:t>
            </a:r>
            <a:r>
              <a:rPr lang="en-US" dirty="0" smtClean="0"/>
              <a:t>. In </a:t>
            </a:r>
            <a:r>
              <a:rPr lang="en-US" i="1" dirty="0" smtClean="0"/>
              <a:t>CVPR, </a:t>
            </a:r>
            <a:r>
              <a:rPr lang="en-US" dirty="0" smtClean="0"/>
              <a:t>2014.</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69359"/>
            <a:ext cx="10515600" cy="2455649"/>
          </a:xfrm>
          <a:prstGeom prst="rect">
            <a:avLst/>
          </a:prstGeom>
        </p:spPr>
      </p:pic>
    </p:spTree>
    <p:extLst>
      <p:ext uri="{BB962C8B-B14F-4D97-AF65-F5344CB8AC3E}">
        <p14:creationId xmlns:p14="http://schemas.microsoft.com/office/powerpoint/2010/main" val="1420400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1: Regression</a:t>
            </a:r>
            <a:endParaRPr lang="en-US" dirty="0"/>
          </a:p>
        </p:txBody>
      </p:sp>
      <p:sp>
        <p:nvSpPr>
          <p:cNvPr id="3" name="Content Placeholder 2"/>
          <p:cNvSpPr>
            <a:spLocks noGrp="1"/>
          </p:cNvSpPr>
          <p:nvPr>
            <p:ph idx="1"/>
          </p:nvPr>
        </p:nvSpPr>
        <p:spPr/>
        <p:txBody>
          <a:bodyPr/>
          <a:lstStyle/>
          <a:p>
            <a:r>
              <a:rPr lang="en-US" dirty="0" smtClean="0"/>
              <a:t>Multimodal distributions?</a:t>
            </a:r>
            <a:endParaRPr lang="en-US" dirty="0"/>
          </a:p>
        </p:txBody>
      </p:sp>
      <p:grpSp>
        <p:nvGrpSpPr>
          <p:cNvPr id="8" name="Group 7"/>
          <p:cNvGrpSpPr/>
          <p:nvPr/>
        </p:nvGrpSpPr>
        <p:grpSpPr>
          <a:xfrm>
            <a:off x="546827" y="2927618"/>
            <a:ext cx="4935129" cy="3288030"/>
            <a:chOff x="2395311" y="2521871"/>
            <a:chExt cx="4935129" cy="3288030"/>
          </a:xfrm>
        </p:grpSpPr>
        <p:pic>
          <p:nvPicPr>
            <p:cNvPr id="5" name="Picture 4"/>
            <p:cNvPicPr>
              <a:picLocks noChangeAspect="1"/>
            </p:cNvPicPr>
            <p:nvPr/>
          </p:nvPicPr>
          <p:blipFill>
            <a:blip r:embed="rId2"/>
            <a:stretch>
              <a:fillRect/>
            </a:stretch>
          </p:blipFill>
          <p:spPr>
            <a:xfrm>
              <a:off x="2395311" y="2521871"/>
              <a:ext cx="4935129" cy="3288030"/>
            </a:xfrm>
            <a:prstGeom prst="rect">
              <a:avLst/>
            </a:prstGeom>
          </p:spPr>
        </p:pic>
        <p:sp>
          <p:nvSpPr>
            <p:cNvPr id="6" name="Oval 5"/>
            <p:cNvSpPr/>
            <p:nvPr/>
          </p:nvSpPr>
          <p:spPr>
            <a:xfrm>
              <a:off x="4307840" y="4165886"/>
              <a:ext cx="162560" cy="16459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73040" y="5427647"/>
              <a:ext cx="162560" cy="16459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a:off x="6421120" y="2888933"/>
            <a:ext cx="0" cy="3288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421120" y="6176963"/>
            <a:ext cx="44210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6421120" y="3154450"/>
            <a:ext cx="5222240" cy="2921587"/>
          </a:xfrm>
          <a:custGeom>
            <a:avLst/>
            <a:gdLst>
              <a:gd name="connsiteX0" fmla="*/ 0 w 5222240"/>
              <a:gd name="connsiteY0" fmla="*/ 2759027 h 2921587"/>
              <a:gd name="connsiteX1" fmla="*/ 386080 w 5222240"/>
              <a:gd name="connsiteY1" fmla="*/ 2718387 h 2921587"/>
              <a:gd name="connsiteX2" fmla="*/ 711200 w 5222240"/>
              <a:gd name="connsiteY2" fmla="*/ 2515187 h 2921587"/>
              <a:gd name="connsiteX3" fmla="*/ 833120 w 5222240"/>
              <a:gd name="connsiteY3" fmla="*/ 2311987 h 2921587"/>
              <a:gd name="connsiteX4" fmla="*/ 914400 w 5222240"/>
              <a:gd name="connsiteY4" fmla="*/ 1946227 h 2921587"/>
              <a:gd name="connsiteX5" fmla="*/ 1076960 w 5222240"/>
              <a:gd name="connsiteY5" fmla="*/ 930227 h 2921587"/>
              <a:gd name="connsiteX6" fmla="*/ 1239520 w 5222240"/>
              <a:gd name="connsiteY6" fmla="*/ 198707 h 2921587"/>
              <a:gd name="connsiteX7" fmla="*/ 1442720 w 5222240"/>
              <a:gd name="connsiteY7" fmla="*/ 56467 h 2921587"/>
              <a:gd name="connsiteX8" fmla="*/ 1645920 w 5222240"/>
              <a:gd name="connsiteY8" fmla="*/ 239347 h 2921587"/>
              <a:gd name="connsiteX9" fmla="*/ 1767840 w 5222240"/>
              <a:gd name="connsiteY9" fmla="*/ 767667 h 2921587"/>
              <a:gd name="connsiteX10" fmla="*/ 1991360 w 5222240"/>
              <a:gd name="connsiteY10" fmla="*/ 1925907 h 2921587"/>
              <a:gd name="connsiteX11" fmla="*/ 2214880 w 5222240"/>
              <a:gd name="connsiteY11" fmla="*/ 2535507 h 2921587"/>
              <a:gd name="connsiteX12" fmla="*/ 2397760 w 5222240"/>
              <a:gd name="connsiteY12" fmla="*/ 2657427 h 2921587"/>
              <a:gd name="connsiteX13" fmla="*/ 2600960 w 5222240"/>
              <a:gd name="connsiteY13" fmla="*/ 2596467 h 2921587"/>
              <a:gd name="connsiteX14" fmla="*/ 2682240 w 5222240"/>
              <a:gd name="connsiteY14" fmla="*/ 2454227 h 2921587"/>
              <a:gd name="connsiteX15" fmla="*/ 2743200 w 5222240"/>
              <a:gd name="connsiteY15" fmla="*/ 2149427 h 2921587"/>
              <a:gd name="connsiteX16" fmla="*/ 3048000 w 5222240"/>
              <a:gd name="connsiteY16" fmla="*/ 137747 h 2921587"/>
              <a:gd name="connsiteX17" fmla="*/ 3434080 w 5222240"/>
              <a:gd name="connsiteY17" fmla="*/ 381587 h 2921587"/>
              <a:gd name="connsiteX18" fmla="*/ 3799840 w 5222240"/>
              <a:gd name="connsiteY18" fmla="*/ 2027507 h 2921587"/>
              <a:gd name="connsiteX19" fmla="*/ 4124960 w 5222240"/>
              <a:gd name="connsiteY19" fmla="*/ 2535507 h 2921587"/>
              <a:gd name="connsiteX20" fmla="*/ 5222240 w 5222240"/>
              <a:gd name="connsiteY20" fmla="*/ 2921587 h 292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22240" h="2921587">
                <a:moveTo>
                  <a:pt x="0" y="2759027"/>
                </a:moveTo>
                <a:cubicBezTo>
                  <a:pt x="133773" y="2759027"/>
                  <a:pt x="267547" y="2759027"/>
                  <a:pt x="386080" y="2718387"/>
                </a:cubicBezTo>
                <a:cubicBezTo>
                  <a:pt x="504613" y="2677747"/>
                  <a:pt x="636693" y="2582920"/>
                  <a:pt x="711200" y="2515187"/>
                </a:cubicBezTo>
                <a:cubicBezTo>
                  <a:pt x="785707" y="2447454"/>
                  <a:pt x="799253" y="2406814"/>
                  <a:pt x="833120" y="2311987"/>
                </a:cubicBezTo>
                <a:cubicBezTo>
                  <a:pt x="866987" y="2217160"/>
                  <a:pt x="873760" y="2176520"/>
                  <a:pt x="914400" y="1946227"/>
                </a:cubicBezTo>
                <a:cubicBezTo>
                  <a:pt x="955040" y="1715934"/>
                  <a:pt x="1022773" y="1221480"/>
                  <a:pt x="1076960" y="930227"/>
                </a:cubicBezTo>
                <a:cubicBezTo>
                  <a:pt x="1131147" y="638974"/>
                  <a:pt x="1178560" y="344334"/>
                  <a:pt x="1239520" y="198707"/>
                </a:cubicBezTo>
                <a:cubicBezTo>
                  <a:pt x="1300480" y="53080"/>
                  <a:pt x="1374987" y="49694"/>
                  <a:pt x="1442720" y="56467"/>
                </a:cubicBezTo>
                <a:cubicBezTo>
                  <a:pt x="1510453" y="63240"/>
                  <a:pt x="1591733" y="120814"/>
                  <a:pt x="1645920" y="239347"/>
                </a:cubicBezTo>
                <a:cubicBezTo>
                  <a:pt x="1700107" y="357880"/>
                  <a:pt x="1710267" y="486574"/>
                  <a:pt x="1767840" y="767667"/>
                </a:cubicBezTo>
                <a:cubicBezTo>
                  <a:pt x="1825413" y="1048760"/>
                  <a:pt x="1916853" y="1631267"/>
                  <a:pt x="1991360" y="1925907"/>
                </a:cubicBezTo>
                <a:cubicBezTo>
                  <a:pt x="2065867" y="2220547"/>
                  <a:pt x="2147147" y="2413587"/>
                  <a:pt x="2214880" y="2535507"/>
                </a:cubicBezTo>
                <a:cubicBezTo>
                  <a:pt x="2282613" y="2657427"/>
                  <a:pt x="2333413" y="2647267"/>
                  <a:pt x="2397760" y="2657427"/>
                </a:cubicBezTo>
                <a:cubicBezTo>
                  <a:pt x="2462107" y="2667587"/>
                  <a:pt x="2553547" y="2630334"/>
                  <a:pt x="2600960" y="2596467"/>
                </a:cubicBezTo>
                <a:cubicBezTo>
                  <a:pt x="2648373" y="2562600"/>
                  <a:pt x="2658533" y="2528734"/>
                  <a:pt x="2682240" y="2454227"/>
                </a:cubicBezTo>
                <a:cubicBezTo>
                  <a:pt x="2705947" y="2379720"/>
                  <a:pt x="2682240" y="2535507"/>
                  <a:pt x="2743200" y="2149427"/>
                </a:cubicBezTo>
                <a:cubicBezTo>
                  <a:pt x="2804160" y="1763347"/>
                  <a:pt x="2932853" y="432387"/>
                  <a:pt x="3048000" y="137747"/>
                </a:cubicBezTo>
                <a:cubicBezTo>
                  <a:pt x="3163147" y="-156893"/>
                  <a:pt x="3308773" y="66627"/>
                  <a:pt x="3434080" y="381587"/>
                </a:cubicBezTo>
                <a:cubicBezTo>
                  <a:pt x="3559387" y="696547"/>
                  <a:pt x="3684693" y="1668520"/>
                  <a:pt x="3799840" y="2027507"/>
                </a:cubicBezTo>
                <a:cubicBezTo>
                  <a:pt x="3914987" y="2386494"/>
                  <a:pt x="3887893" y="2386494"/>
                  <a:pt x="4124960" y="2535507"/>
                </a:cubicBezTo>
                <a:cubicBezTo>
                  <a:pt x="4362027" y="2684520"/>
                  <a:pt x="5222240" y="2921587"/>
                  <a:pt x="5222240" y="292158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00996" y="6176963"/>
            <a:ext cx="1788160" cy="584775"/>
          </a:xfrm>
          <a:prstGeom prst="rect">
            <a:avLst/>
          </a:prstGeom>
          <a:noFill/>
        </p:spPr>
        <p:txBody>
          <a:bodyPr wrap="square" rtlCol="0">
            <a:spAutoFit/>
          </a:bodyPr>
          <a:lstStyle/>
          <a:p>
            <a:pPr algn="ctr"/>
            <a:r>
              <a:rPr lang="en-US" sz="3200" dirty="0" smtClean="0"/>
              <a:t>x</a:t>
            </a:r>
            <a:endParaRPr lang="en-US" sz="3200" dirty="0"/>
          </a:p>
        </p:txBody>
      </p:sp>
      <p:sp>
        <p:nvSpPr>
          <p:cNvPr id="16" name="TextBox 15"/>
          <p:cNvSpPr txBox="1"/>
          <p:nvPr/>
        </p:nvSpPr>
        <p:spPr>
          <a:xfrm>
            <a:off x="5123816" y="4151450"/>
            <a:ext cx="1788160" cy="584775"/>
          </a:xfrm>
          <a:prstGeom prst="rect">
            <a:avLst/>
          </a:prstGeom>
          <a:noFill/>
        </p:spPr>
        <p:txBody>
          <a:bodyPr wrap="square" rtlCol="0">
            <a:spAutoFit/>
          </a:bodyPr>
          <a:lstStyle/>
          <a:p>
            <a:pPr algn="ctr"/>
            <a:r>
              <a:rPr lang="en-US" sz="3200" smtClean="0"/>
              <a:t>p(x)</a:t>
            </a:r>
            <a:endParaRPr lang="en-US" sz="3200" dirty="0"/>
          </a:p>
        </p:txBody>
      </p:sp>
      <p:sp>
        <p:nvSpPr>
          <p:cNvPr id="17" name="Down Arrow Callout 16"/>
          <p:cNvSpPr/>
          <p:nvPr/>
        </p:nvSpPr>
        <p:spPr>
          <a:xfrm>
            <a:off x="6842761" y="1524000"/>
            <a:ext cx="3938406" cy="4286222"/>
          </a:xfrm>
          <a:prstGeom prst="downArrowCallout">
            <a:avLst>
              <a:gd name="adj1" fmla="val 3307"/>
              <a:gd name="adj2" fmla="val 5591"/>
              <a:gd name="adj3" fmla="val 10817"/>
              <a:gd name="adj4" fmla="val 376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Minimizer of</a:t>
            </a:r>
          </a:p>
          <a:p>
            <a:pPr algn="ctr"/>
            <a:endParaRPr lang="en-US" sz="3200" dirty="0">
              <a:solidFill>
                <a:schemeClr val="tx1"/>
              </a:solidFill>
            </a:endParaRPr>
          </a:p>
          <a:p>
            <a:pPr algn="ctr"/>
            <a:endParaRPr lang="en-US" sz="3200" dirty="0">
              <a:solidFill>
                <a:schemeClr val="tx1"/>
              </a:solidFill>
            </a:endParaRPr>
          </a:p>
        </p:txBody>
      </p:sp>
      <p:pic>
        <p:nvPicPr>
          <p:cNvPr id="18" name="Picture 17"/>
          <p:cNvPicPr>
            <a:picLocks noChangeAspect="1"/>
          </p:cNvPicPr>
          <p:nvPr/>
        </p:nvPicPr>
        <p:blipFill>
          <a:blip r:embed="rId3"/>
          <a:stretch>
            <a:fillRect/>
          </a:stretch>
        </p:blipFill>
        <p:spPr>
          <a:xfrm>
            <a:off x="7400290" y="2305087"/>
            <a:ext cx="3263900" cy="546100"/>
          </a:xfrm>
          <a:prstGeom prst="rect">
            <a:avLst/>
          </a:prstGeom>
        </p:spPr>
      </p:pic>
    </p:spTree>
    <p:extLst>
      <p:ext uri="{BB962C8B-B14F-4D97-AF65-F5344CB8AC3E}">
        <p14:creationId xmlns:p14="http://schemas.microsoft.com/office/powerpoint/2010/main" val="129006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be 14"/>
          <p:cNvSpPr/>
          <p:nvPr/>
        </p:nvSpPr>
        <p:spPr>
          <a:xfrm>
            <a:off x="6871189" y="1991360"/>
            <a:ext cx="1545671" cy="3637280"/>
          </a:xfrm>
          <a:prstGeom prst="cube">
            <a:avLst>
              <a:gd name="adj" fmla="val 62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Strategy 2: </a:t>
            </a:r>
            <a:r>
              <a:rPr lang="en-US" dirty="0" err="1" smtClean="0"/>
              <a:t>Heatmaps</a:t>
            </a:r>
            <a:endParaRPr lang="en-US" dirty="0"/>
          </a:p>
        </p:txBody>
      </p:sp>
      <p:grpSp>
        <p:nvGrpSpPr>
          <p:cNvPr id="4" name="Group 3"/>
          <p:cNvGrpSpPr/>
          <p:nvPr/>
        </p:nvGrpSpPr>
        <p:grpSpPr>
          <a:xfrm>
            <a:off x="3445934" y="2802871"/>
            <a:ext cx="2573313" cy="2023671"/>
            <a:chOff x="1828800" y="2450899"/>
            <a:chExt cx="2573313" cy="2023671"/>
          </a:xfrm>
        </p:grpSpPr>
        <p:sp>
          <p:nvSpPr>
            <p:cNvPr id="5" name="Cube 4"/>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rotWithShape="1">
          <a:blip r:embed="rId2">
            <a:alphaModFix/>
          </a:blip>
          <a:srcRect l="15897" r="39343"/>
          <a:stretch/>
        </p:blipFill>
        <p:spPr>
          <a:xfrm>
            <a:off x="1692083" y="2335691"/>
            <a:ext cx="1984324" cy="3092928"/>
          </a:xfrm>
          <a:prstGeom prst="rect">
            <a:avLst/>
          </a:prstGeom>
          <a:scene3d>
            <a:camera prst="orthographicFront">
              <a:rot lat="2100000" lon="18000000" rev="0"/>
            </a:camera>
            <a:lightRig rig="threePt" dir="t"/>
          </a:scene3d>
        </p:spPr>
      </p:pic>
      <p:grpSp>
        <p:nvGrpSpPr>
          <p:cNvPr id="13" name="Group 12"/>
          <p:cNvGrpSpPr/>
          <p:nvPr/>
        </p:nvGrpSpPr>
        <p:grpSpPr>
          <a:xfrm>
            <a:off x="7008658" y="2268242"/>
            <a:ext cx="1972998" cy="3092928"/>
            <a:chOff x="851698" y="1798552"/>
            <a:chExt cx="1972998" cy="3092928"/>
          </a:xfrm>
          <a:scene3d>
            <a:camera prst="orthographicFront">
              <a:rot lat="2100000" lon="18000000" rev="0"/>
            </a:camera>
            <a:lightRig rig="threePt" dir="t"/>
          </a:scene3d>
        </p:grpSpPr>
        <p:sp>
          <p:nvSpPr>
            <p:cNvPr id="12" name="Rectangle 11"/>
            <p:cNvSpPr/>
            <p:nvPr/>
          </p:nvSpPr>
          <p:spPr>
            <a:xfrm>
              <a:off x="851698" y="1798552"/>
              <a:ext cx="1972998" cy="3092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259901" y="2602249"/>
              <a:ext cx="467360" cy="742767"/>
            </a:xfrm>
            <a:prstGeom prst="ellipse">
              <a:avLst/>
            </a:prstGeom>
            <a:gradFill flip="none" rotWithShape="1">
              <a:gsLst>
                <a:gs pos="0">
                  <a:srgbClr val="FF0000"/>
                </a:gs>
                <a:gs pos="33000">
                  <a:srgbClr val="FFFF00"/>
                </a:gs>
                <a:gs pos="62000">
                  <a:srgbClr val="0070C0"/>
                </a:gs>
              </a:gsLst>
              <a:path path="circle">
                <a:fillToRect l="50000" t="50000" r="50000" b="50000"/>
              </a:path>
              <a:tileRect/>
            </a:gradFill>
            <a:ln>
              <a:noFill/>
            </a:ln>
            <a:effectLst>
              <a:glow>
                <a:schemeClr val="accent4">
                  <a:satMod val="17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ight Arrow 13"/>
          <p:cNvSpPr/>
          <p:nvPr/>
        </p:nvSpPr>
        <p:spPr>
          <a:xfrm>
            <a:off x="6269084" y="3817206"/>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2">
            <a:duotone>
              <a:schemeClr val="bg2">
                <a:shade val="45000"/>
                <a:satMod val="135000"/>
              </a:schemeClr>
              <a:prstClr val="white"/>
            </a:duotone>
            <a:alphaModFix amt="50000"/>
          </a:blip>
          <a:srcRect l="15897" r="39343"/>
          <a:stretch/>
        </p:blipFill>
        <p:spPr>
          <a:xfrm>
            <a:off x="6997332" y="2263536"/>
            <a:ext cx="1984324" cy="3092928"/>
          </a:xfrm>
          <a:prstGeom prst="rect">
            <a:avLst/>
          </a:prstGeom>
          <a:scene3d>
            <a:camera prst="orthographicFront">
              <a:rot lat="2100000" lon="18000000" rev="0"/>
            </a:camera>
            <a:lightRig rig="threePt" dir="t"/>
          </a:scene3d>
        </p:spPr>
      </p:pic>
    </p:spTree>
    <p:extLst>
      <p:ext uri="{BB962C8B-B14F-4D97-AF65-F5344CB8AC3E}">
        <p14:creationId xmlns:p14="http://schemas.microsoft.com/office/powerpoint/2010/main" val="1240249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2: </a:t>
            </a:r>
            <a:r>
              <a:rPr lang="en-US" dirty="0" err="1" smtClean="0"/>
              <a:t>Heatmaps</a:t>
            </a:r>
            <a:endParaRPr lang="en-US" dirty="0"/>
          </a:p>
        </p:txBody>
      </p:sp>
      <p:sp>
        <p:nvSpPr>
          <p:cNvPr id="3" name="Content Placeholder 2"/>
          <p:cNvSpPr>
            <a:spLocks noGrp="1"/>
          </p:cNvSpPr>
          <p:nvPr>
            <p:ph idx="1"/>
          </p:nvPr>
        </p:nvSpPr>
        <p:spPr/>
        <p:txBody>
          <a:bodyPr/>
          <a:lstStyle/>
          <a:p>
            <a:r>
              <a:rPr lang="en-US" dirty="0" smtClean="0"/>
              <a:t>Still have the resolution issue</a:t>
            </a:r>
          </a:p>
          <a:p>
            <a:r>
              <a:rPr lang="en-US" dirty="0" smtClean="0"/>
              <a:t>Same solutions</a:t>
            </a:r>
          </a:p>
          <a:p>
            <a:pPr lvl="1"/>
            <a:r>
              <a:rPr lang="en-US" dirty="0" smtClean="0"/>
              <a:t>Dilation?</a:t>
            </a:r>
          </a:p>
          <a:p>
            <a:pPr lvl="1"/>
            <a:r>
              <a:rPr lang="en-US" dirty="0" smtClean="0"/>
              <a:t>Multiple layers?</a:t>
            </a:r>
          </a:p>
          <a:p>
            <a:pPr lvl="1"/>
            <a:r>
              <a:rPr lang="en-US" dirty="0" smtClean="0"/>
              <a:t>Multiple image scales?</a:t>
            </a:r>
          </a:p>
          <a:p>
            <a:pPr lvl="1"/>
            <a:endParaRPr lang="en-US" dirty="0"/>
          </a:p>
        </p:txBody>
      </p:sp>
    </p:spTree>
    <p:extLst>
      <p:ext uri="{BB962C8B-B14F-4D97-AF65-F5344CB8AC3E}">
        <p14:creationId xmlns:p14="http://schemas.microsoft.com/office/powerpoint/2010/main" val="16254607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all </a:t>
            </a:r>
            <a:r>
              <a:rPr lang="en-US" dirty="0" err="1" smtClean="0"/>
              <a:t>keypoints</a:t>
            </a:r>
            <a:r>
              <a:rPr lang="en-US" dirty="0" smtClean="0"/>
              <a:t> independent?</a:t>
            </a:r>
            <a:endParaRPr lang="en-US" dirty="0"/>
          </a:p>
        </p:txBody>
      </p:sp>
      <p:sp>
        <p:nvSpPr>
          <p:cNvPr id="4" name="Oval 3"/>
          <p:cNvSpPr/>
          <p:nvPr/>
        </p:nvSpPr>
        <p:spPr>
          <a:xfrm>
            <a:off x="1584960" y="1930400"/>
            <a:ext cx="223520" cy="223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595120" y="2468880"/>
            <a:ext cx="223520" cy="2235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79320" y="2527586"/>
            <a:ext cx="223520" cy="2235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56640" y="2560320"/>
            <a:ext cx="223520" cy="223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14400" y="3312160"/>
            <a:ext cx="223520" cy="2235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07920" y="3281680"/>
            <a:ext cx="223520" cy="2235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77440" y="3921760"/>
            <a:ext cx="223520" cy="2235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923280" y="4074160"/>
            <a:ext cx="223520" cy="223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3600" y="3891280"/>
            <a:ext cx="223520" cy="22352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80160" y="3962400"/>
            <a:ext cx="223520" cy="22352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960880" y="3972560"/>
            <a:ext cx="223520" cy="2235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89760" y="4958080"/>
            <a:ext cx="223520" cy="2235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981200" y="5943600"/>
            <a:ext cx="223520" cy="22352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98880" y="4937760"/>
            <a:ext cx="223520" cy="2235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70000" y="5943600"/>
            <a:ext cx="223520" cy="22352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4" idx="4"/>
            <a:endCxn id="5" idx="0"/>
          </p:cNvCxnSpPr>
          <p:nvPr/>
        </p:nvCxnSpPr>
        <p:spPr>
          <a:xfrm>
            <a:off x="1696720" y="2153920"/>
            <a:ext cx="10160" cy="314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2"/>
            <a:endCxn id="5" idx="6"/>
          </p:cNvCxnSpPr>
          <p:nvPr/>
        </p:nvCxnSpPr>
        <p:spPr>
          <a:xfrm flipH="1" flipV="1">
            <a:off x="1818640" y="2580640"/>
            <a:ext cx="360680" cy="587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9" idx="0"/>
            <a:endCxn id="6" idx="4"/>
          </p:cNvCxnSpPr>
          <p:nvPr/>
        </p:nvCxnSpPr>
        <p:spPr>
          <a:xfrm flipH="1" flipV="1">
            <a:off x="2291080" y="2751106"/>
            <a:ext cx="228600" cy="5305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9" idx="4"/>
            <a:endCxn id="10" idx="0"/>
          </p:cNvCxnSpPr>
          <p:nvPr/>
        </p:nvCxnSpPr>
        <p:spPr>
          <a:xfrm flipH="1">
            <a:off x="2489200" y="3505200"/>
            <a:ext cx="30480" cy="416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6" idx="2"/>
            <a:endCxn id="14" idx="0"/>
          </p:cNvCxnSpPr>
          <p:nvPr/>
        </p:nvCxnSpPr>
        <p:spPr>
          <a:xfrm flipH="1">
            <a:off x="2072640" y="2639346"/>
            <a:ext cx="106680" cy="13332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7" idx="5"/>
            <a:endCxn id="13" idx="0"/>
          </p:cNvCxnSpPr>
          <p:nvPr/>
        </p:nvCxnSpPr>
        <p:spPr>
          <a:xfrm>
            <a:off x="1247426" y="2751106"/>
            <a:ext cx="144494" cy="12112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7" idx="6"/>
            <a:endCxn id="5" idx="2"/>
          </p:cNvCxnSpPr>
          <p:nvPr/>
        </p:nvCxnSpPr>
        <p:spPr>
          <a:xfrm flipV="1">
            <a:off x="1280160" y="2580640"/>
            <a:ext cx="314960" cy="914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4" idx="2"/>
            <a:endCxn id="13" idx="6"/>
          </p:cNvCxnSpPr>
          <p:nvPr/>
        </p:nvCxnSpPr>
        <p:spPr>
          <a:xfrm flipH="1" flipV="1">
            <a:off x="1503680" y="4074160"/>
            <a:ext cx="457200" cy="10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7" idx="0"/>
            <a:endCxn id="13" idx="4"/>
          </p:cNvCxnSpPr>
          <p:nvPr/>
        </p:nvCxnSpPr>
        <p:spPr>
          <a:xfrm flipV="1">
            <a:off x="1310640" y="4185920"/>
            <a:ext cx="81280" cy="7518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18" idx="0"/>
            <a:endCxn id="17" idx="4"/>
          </p:cNvCxnSpPr>
          <p:nvPr/>
        </p:nvCxnSpPr>
        <p:spPr>
          <a:xfrm flipH="1" flipV="1">
            <a:off x="1310640" y="5161280"/>
            <a:ext cx="71120" cy="782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16" idx="0"/>
            <a:endCxn id="15" idx="4"/>
          </p:cNvCxnSpPr>
          <p:nvPr/>
        </p:nvCxnSpPr>
        <p:spPr>
          <a:xfrm flipH="1" flipV="1">
            <a:off x="2001520" y="5181600"/>
            <a:ext cx="9144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5" idx="0"/>
            <a:endCxn id="14" idx="4"/>
          </p:cNvCxnSpPr>
          <p:nvPr/>
        </p:nvCxnSpPr>
        <p:spPr>
          <a:xfrm flipV="1">
            <a:off x="2001520" y="4196080"/>
            <a:ext cx="7112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8" idx="0"/>
            <a:endCxn id="7" idx="3"/>
          </p:cNvCxnSpPr>
          <p:nvPr/>
        </p:nvCxnSpPr>
        <p:spPr>
          <a:xfrm flipV="1">
            <a:off x="1026160" y="2751106"/>
            <a:ext cx="63214" cy="561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2" idx="0"/>
            <a:endCxn id="8" idx="4"/>
          </p:cNvCxnSpPr>
          <p:nvPr/>
        </p:nvCxnSpPr>
        <p:spPr>
          <a:xfrm flipV="1">
            <a:off x="975360" y="3535680"/>
            <a:ext cx="50800" cy="35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5242560" y="1930400"/>
            <a:ext cx="223520" cy="223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252720" y="2468880"/>
            <a:ext cx="223520" cy="2235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836920" y="2527586"/>
            <a:ext cx="223520" cy="223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714240" y="2560320"/>
            <a:ext cx="223520" cy="2235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572000" y="3312160"/>
            <a:ext cx="223520" cy="2235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065520" y="3281680"/>
            <a:ext cx="223520" cy="2235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035040" y="3921760"/>
            <a:ext cx="223520" cy="22352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521200" y="3891280"/>
            <a:ext cx="223520" cy="2235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937760" y="3962400"/>
            <a:ext cx="223520" cy="2235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618480" y="3972560"/>
            <a:ext cx="223520" cy="22352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547360" y="4958080"/>
            <a:ext cx="223520" cy="2235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638800" y="5943600"/>
            <a:ext cx="223520" cy="2235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856480" y="4937760"/>
            <a:ext cx="223520" cy="2235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927600" y="5943600"/>
            <a:ext cx="223520" cy="22352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a:stCxn id="71" idx="4"/>
            <a:endCxn id="72" idx="0"/>
          </p:cNvCxnSpPr>
          <p:nvPr/>
        </p:nvCxnSpPr>
        <p:spPr>
          <a:xfrm>
            <a:off x="5354320" y="2153920"/>
            <a:ext cx="10160" cy="314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73" idx="2"/>
            <a:endCxn id="72" idx="6"/>
          </p:cNvCxnSpPr>
          <p:nvPr/>
        </p:nvCxnSpPr>
        <p:spPr>
          <a:xfrm flipH="1" flipV="1">
            <a:off x="5476240" y="2580640"/>
            <a:ext cx="360680" cy="587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76" idx="0"/>
            <a:endCxn id="73" idx="4"/>
          </p:cNvCxnSpPr>
          <p:nvPr/>
        </p:nvCxnSpPr>
        <p:spPr>
          <a:xfrm flipH="1" flipV="1">
            <a:off x="5948680" y="2751106"/>
            <a:ext cx="228600" cy="5305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76" idx="4"/>
            <a:endCxn id="77" idx="0"/>
          </p:cNvCxnSpPr>
          <p:nvPr/>
        </p:nvCxnSpPr>
        <p:spPr>
          <a:xfrm flipH="1">
            <a:off x="6146800" y="3505200"/>
            <a:ext cx="30480" cy="416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73" idx="2"/>
            <a:endCxn id="81" idx="0"/>
          </p:cNvCxnSpPr>
          <p:nvPr/>
        </p:nvCxnSpPr>
        <p:spPr>
          <a:xfrm flipH="1">
            <a:off x="5730240" y="2639346"/>
            <a:ext cx="106680" cy="13332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74" idx="5"/>
            <a:endCxn id="80" idx="0"/>
          </p:cNvCxnSpPr>
          <p:nvPr/>
        </p:nvCxnSpPr>
        <p:spPr>
          <a:xfrm>
            <a:off x="4905026" y="2751106"/>
            <a:ext cx="144494" cy="12112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74" idx="6"/>
            <a:endCxn id="72" idx="2"/>
          </p:cNvCxnSpPr>
          <p:nvPr/>
        </p:nvCxnSpPr>
        <p:spPr>
          <a:xfrm flipV="1">
            <a:off x="4937760" y="2580640"/>
            <a:ext cx="314960" cy="914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1" idx="2"/>
            <a:endCxn id="80" idx="6"/>
          </p:cNvCxnSpPr>
          <p:nvPr/>
        </p:nvCxnSpPr>
        <p:spPr>
          <a:xfrm flipH="1" flipV="1">
            <a:off x="5161280" y="4074160"/>
            <a:ext cx="457200" cy="10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4" idx="0"/>
            <a:endCxn id="80" idx="4"/>
          </p:cNvCxnSpPr>
          <p:nvPr/>
        </p:nvCxnSpPr>
        <p:spPr>
          <a:xfrm flipV="1">
            <a:off x="4968240" y="4185920"/>
            <a:ext cx="81280" cy="7518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85" idx="0"/>
            <a:endCxn id="84" idx="4"/>
          </p:cNvCxnSpPr>
          <p:nvPr/>
        </p:nvCxnSpPr>
        <p:spPr>
          <a:xfrm flipH="1" flipV="1">
            <a:off x="4968240" y="5161280"/>
            <a:ext cx="71120" cy="782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83" idx="0"/>
            <a:endCxn id="82" idx="4"/>
          </p:cNvCxnSpPr>
          <p:nvPr/>
        </p:nvCxnSpPr>
        <p:spPr>
          <a:xfrm flipH="1" flipV="1">
            <a:off x="5659120" y="5181600"/>
            <a:ext cx="9144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82" idx="0"/>
            <a:endCxn id="81" idx="4"/>
          </p:cNvCxnSpPr>
          <p:nvPr/>
        </p:nvCxnSpPr>
        <p:spPr>
          <a:xfrm flipV="1">
            <a:off x="5659120" y="4196080"/>
            <a:ext cx="7112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75" idx="0"/>
            <a:endCxn id="74" idx="3"/>
          </p:cNvCxnSpPr>
          <p:nvPr/>
        </p:nvCxnSpPr>
        <p:spPr>
          <a:xfrm flipV="1">
            <a:off x="4683760" y="2751106"/>
            <a:ext cx="63214" cy="561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79" idx="0"/>
            <a:endCxn id="75" idx="4"/>
          </p:cNvCxnSpPr>
          <p:nvPr/>
        </p:nvCxnSpPr>
        <p:spPr>
          <a:xfrm flipV="1">
            <a:off x="4632960" y="3535680"/>
            <a:ext cx="50800" cy="35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8633460" y="1930400"/>
            <a:ext cx="223520" cy="223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8643620" y="2468880"/>
            <a:ext cx="223520" cy="2235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9227820" y="2527586"/>
            <a:ext cx="223520" cy="223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8105140" y="2560320"/>
            <a:ext cx="223520" cy="2235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9301480" y="3305953"/>
            <a:ext cx="223520" cy="2235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8023860" y="3256280"/>
            <a:ext cx="223520" cy="2235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9425940" y="3921760"/>
            <a:ext cx="223520" cy="22352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7912100" y="3891280"/>
            <a:ext cx="223520" cy="2235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8328660" y="3962400"/>
            <a:ext cx="223520" cy="2235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9009380" y="3972560"/>
            <a:ext cx="223520" cy="22352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8938260" y="4958080"/>
            <a:ext cx="223520" cy="2235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9029700" y="5943600"/>
            <a:ext cx="223520" cy="2235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8247380" y="4937760"/>
            <a:ext cx="223520" cy="2235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8318500" y="5943600"/>
            <a:ext cx="223520" cy="22352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8745220" y="2153920"/>
            <a:ext cx="10160" cy="314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8867140" y="2580640"/>
            <a:ext cx="360680" cy="587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02" idx="0"/>
            <a:endCxn id="99" idx="4"/>
          </p:cNvCxnSpPr>
          <p:nvPr/>
        </p:nvCxnSpPr>
        <p:spPr>
          <a:xfrm flipV="1">
            <a:off x="8135620" y="2751106"/>
            <a:ext cx="1203960" cy="505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02" idx="4"/>
            <a:endCxn id="103" idx="0"/>
          </p:cNvCxnSpPr>
          <p:nvPr/>
        </p:nvCxnSpPr>
        <p:spPr>
          <a:xfrm>
            <a:off x="8135620" y="3479800"/>
            <a:ext cx="1402080" cy="441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9121140" y="2639346"/>
            <a:ext cx="106680" cy="13332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295926" y="2751106"/>
            <a:ext cx="144494" cy="12112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8328660" y="2580640"/>
            <a:ext cx="314960" cy="914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flipV="1">
            <a:off x="8552180" y="4074160"/>
            <a:ext cx="457200" cy="10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8359140" y="4185920"/>
            <a:ext cx="81280" cy="7518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flipV="1">
            <a:off x="8359140" y="5161280"/>
            <a:ext cx="71120" cy="782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9050020" y="5181600"/>
            <a:ext cx="9144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9050020" y="4196080"/>
            <a:ext cx="7112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01" idx="0"/>
            <a:endCxn id="100" idx="3"/>
          </p:cNvCxnSpPr>
          <p:nvPr/>
        </p:nvCxnSpPr>
        <p:spPr>
          <a:xfrm flipH="1" flipV="1">
            <a:off x="8137874" y="2751106"/>
            <a:ext cx="1275366" cy="5548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04" idx="0"/>
            <a:endCxn id="101" idx="4"/>
          </p:cNvCxnSpPr>
          <p:nvPr/>
        </p:nvCxnSpPr>
        <p:spPr>
          <a:xfrm flipV="1">
            <a:off x="8023860" y="3529473"/>
            <a:ext cx="1389380" cy="361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8882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all </a:t>
            </a:r>
            <a:r>
              <a:rPr lang="en-US" dirty="0" err="1" smtClean="0"/>
              <a:t>keypoints</a:t>
            </a:r>
            <a:r>
              <a:rPr lang="en-US" dirty="0" smtClean="0"/>
              <a:t> independent?</a:t>
            </a:r>
            <a:endParaRPr lang="en-US" dirty="0"/>
          </a:p>
        </p:txBody>
      </p:sp>
      <p:sp>
        <p:nvSpPr>
          <p:cNvPr id="5" name="Content Placeholder 4"/>
          <p:cNvSpPr>
            <a:spLocks noGrp="1"/>
          </p:cNvSpPr>
          <p:nvPr>
            <p:ph idx="1"/>
          </p:nvPr>
        </p:nvSpPr>
        <p:spPr/>
        <p:txBody>
          <a:bodyPr/>
          <a:lstStyle/>
          <a:p>
            <a:r>
              <a:rPr lang="en-US" b="1" dirty="0" smtClean="0"/>
              <a:t>l </a:t>
            </a:r>
            <a:r>
              <a:rPr lang="en-US" dirty="0" smtClean="0"/>
              <a:t>is a candidate location for each </a:t>
            </a:r>
            <a:r>
              <a:rPr lang="en-US" dirty="0" err="1" smtClean="0"/>
              <a:t>keypoint</a:t>
            </a:r>
            <a:endParaRPr lang="en-US" b="1" dirty="0"/>
          </a:p>
        </p:txBody>
      </p:sp>
      <p:sp>
        <p:nvSpPr>
          <p:cNvPr id="6" name="Up Arrow Callout 5"/>
          <p:cNvSpPr/>
          <p:nvPr/>
        </p:nvSpPr>
        <p:spPr>
          <a:xfrm>
            <a:off x="4229100" y="4178300"/>
            <a:ext cx="1866900" cy="1998663"/>
          </a:xfrm>
          <a:prstGeom prst="upArrowCallout">
            <a:avLst>
              <a:gd name="adj1" fmla="val 18197"/>
              <a:gd name="adj2" fmla="val 20238"/>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Score from </a:t>
            </a:r>
            <a:r>
              <a:rPr lang="en-US" dirty="0" err="1" smtClean="0"/>
              <a:t>heatmap</a:t>
            </a:r>
            <a:endParaRPr lang="en-US" dirty="0"/>
          </a:p>
        </p:txBody>
      </p:sp>
      <p:sp>
        <p:nvSpPr>
          <p:cNvPr id="7" name="Down Arrow Callout 6"/>
          <p:cNvSpPr/>
          <p:nvPr/>
        </p:nvSpPr>
        <p:spPr>
          <a:xfrm>
            <a:off x="6096000" y="2295218"/>
            <a:ext cx="1663700" cy="13589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Consistency between joints</a:t>
            </a:r>
            <a:endParaRPr lang="en-US"/>
          </a:p>
        </p:txBody>
      </p:sp>
      <p:pic>
        <p:nvPicPr>
          <p:cNvPr id="3" name="Picture 2"/>
          <p:cNvPicPr>
            <a:picLocks noChangeAspect="1"/>
          </p:cNvPicPr>
          <p:nvPr/>
        </p:nvPicPr>
        <p:blipFill>
          <a:blip r:embed="rId2"/>
          <a:stretch>
            <a:fillRect/>
          </a:stretch>
        </p:blipFill>
        <p:spPr>
          <a:xfrm>
            <a:off x="3200400" y="3541072"/>
            <a:ext cx="4165600" cy="920444"/>
          </a:xfrm>
          <a:prstGeom prst="rect">
            <a:avLst/>
          </a:prstGeom>
        </p:spPr>
      </p:pic>
    </p:spTree>
    <p:extLst>
      <p:ext uri="{BB962C8B-B14F-4D97-AF65-F5344CB8AC3E}">
        <p14:creationId xmlns:p14="http://schemas.microsoft.com/office/powerpoint/2010/main" val="1161588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all </a:t>
            </a:r>
            <a:r>
              <a:rPr lang="en-US" dirty="0" err="1" smtClean="0"/>
              <a:t>keypoints</a:t>
            </a:r>
            <a:r>
              <a:rPr lang="en-US" dirty="0" smtClean="0"/>
              <a:t> independent?</a:t>
            </a:r>
            <a:endParaRPr lang="en-US" dirty="0"/>
          </a:p>
        </p:txBody>
      </p:sp>
      <p:sp>
        <p:nvSpPr>
          <p:cNvPr id="5" name="Content Placeholder 4"/>
          <p:cNvSpPr>
            <a:spLocks noGrp="1"/>
          </p:cNvSpPr>
          <p:nvPr>
            <p:ph idx="1"/>
          </p:nvPr>
        </p:nvSpPr>
        <p:spPr/>
        <p:txBody>
          <a:bodyPr/>
          <a:lstStyle/>
          <a:p>
            <a:r>
              <a:rPr lang="en-US" b="1" dirty="0" smtClean="0"/>
              <a:t>l </a:t>
            </a:r>
            <a:r>
              <a:rPr lang="en-US" dirty="0" smtClean="0"/>
              <a:t>is a candidate location for each </a:t>
            </a:r>
            <a:r>
              <a:rPr lang="en-US" dirty="0" err="1" smtClean="0"/>
              <a:t>keypoint</a:t>
            </a:r>
            <a:endParaRPr lang="en-US" b="1" dirty="0"/>
          </a:p>
        </p:txBody>
      </p:sp>
      <p:pic>
        <p:nvPicPr>
          <p:cNvPr id="4" name="Picture 3"/>
          <p:cNvPicPr>
            <a:picLocks noChangeAspect="1"/>
          </p:cNvPicPr>
          <p:nvPr/>
        </p:nvPicPr>
        <p:blipFill>
          <a:blip r:embed="rId2"/>
          <a:stretch>
            <a:fillRect/>
          </a:stretch>
        </p:blipFill>
        <p:spPr>
          <a:xfrm>
            <a:off x="3048000" y="3619707"/>
            <a:ext cx="5016500" cy="839496"/>
          </a:xfrm>
          <a:prstGeom prst="rect">
            <a:avLst/>
          </a:prstGeom>
        </p:spPr>
      </p:pic>
      <p:sp>
        <p:nvSpPr>
          <p:cNvPr id="6" name="Up Arrow Callout 5"/>
          <p:cNvSpPr/>
          <p:nvPr/>
        </p:nvSpPr>
        <p:spPr>
          <a:xfrm>
            <a:off x="4229100" y="4178300"/>
            <a:ext cx="1866900" cy="1998663"/>
          </a:xfrm>
          <a:prstGeom prst="upArrowCallout">
            <a:avLst>
              <a:gd name="adj1" fmla="val 18197"/>
              <a:gd name="adj2" fmla="val 20238"/>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Score from </a:t>
            </a:r>
            <a:r>
              <a:rPr lang="en-US" dirty="0" err="1" smtClean="0"/>
              <a:t>heatmap</a:t>
            </a:r>
            <a:endParaRPr lang="en-US" dirty="0"/>
          </a:p>
        </p:txBody>
      </p:sp>
      <p:sp>
        <p:nvSpPr>
          <p:cNvPr id="7" name="Down Arrow Callout 6"/>
          <p:cNvSpPr/>
          <p:nvPr/>
        </p:nvSpPr>
        <p:spPr>
          <a:xfrm>
            <a:off x="6400800" y="2374900"/>
            <a:ext cx="1663700" cy="13589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Consistency between joints</a:t>
            </a:r>
            <a:endParaRPr lang="en-US" dirty="0"/>
          </a:p>
        </p:txBody>
      </p:sp>
    </p:spTree>
    <p:extLst>
      <p:ext uri="{BB962C8B-B14F-4D97-AF65-F5344CB8AC3E}">
        <p14:creationId xmlns:p14="http://schemas.microsoft.com/office/powerpoint/2010/main" val="1878676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prediction of </a:t>
            </a:r>
            <a:r>
              <a:rPr lang="en-US" dirty="0" err="1" smtClean="0"/>
              <a:t>keypoints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endParaRPr lang="en-US" dirty="0" smtClean="0"/>
              </a:p>
              <a:p>
                <a:r>
                  <a:rPr lang="en-US" dirty="0" smtClean="0"/>
                  <a:t>Conditional Random Field</a:t>
                </a:r>
              </a:p>
              <a:p>
                <a:r>
                  <a:rPr lang="en-US" dirty="0" smtClean="0"/>
                  <a:t>But not just smoothness: </a:t>
                </a:r>
                <a14:m>
                  <m:oMath xmlns:m="http://schemas.openxmlformats.org/officeDocument/2006/math">
                    <m:r>
                      <a:rPr lang="en-US" b="0" i="1" smtClean="0">
                        <a:latin typeface="Cambria Math" charset="0"/>
                      </a:rPr>
                      <m:t>𝜙</m:t>
                    </m:r>
                  </m:oMath>
                </a14:m>
                <a:r>
                  <a:rPr lang="en-US" dirty="0" smtClean="0"/>
                  <a:t> is unknown!</a:t>
                </a:r>
              </a:p>
              <a:p>
                <a:r>
                  <a:rPr lang="en-US" dirty="0" smtClean="0"/>
                  <a:t>Needs to be learnt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4432300" y="1825625"/>
            <a:ext cx="3327400" cy="469900"/>
          </a:xfrm>
          <a:prstGeom prst="rect">
            <a:avLst/>
          </a:prstGeom>
        </p:spPr>
      </p:pic>
    </p:spTree>
    <p:extLst>
      <p:ext uri="{BB962C8B-B14F-4D97-AF65-F5344CB8AC3E}">
        <p14:creationId xmlns:p14="http://schemas.microsoft.com/office/powerpoint/2010/main" val="8903086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Pictorial structures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6400800" cy="489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6875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Flexible Mixture of Parts</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838200" y="1825625"/>
                <a:ext cx="10515600" cy="4206875"/>
              </a:xfrm>
            </p:spPr>
            <p:txBody>
              <a:bodyPr>
                <a:normAutofit fontScale="92500" lnSpcReduction="10000"/>
              </a:bodyPr>
              <a:lstStyle/>
              <a:p>
                <a:endParaRPr lang="en-US" altLang="zh-CN" sz="2400" i="1" dirty="0">
                  <a:latin typeface="Cambria Math"/>
                </a:endParaRPr>
              </a:p>
              <a:p>
                <a:endParaRPr lang="en-US" altLang="zh-CN" sz="2400" i="1" dirty="0">
                  <a:latin typeface="Cambria Math"/>
                </a:endParaRPr>
              </a:p>
              <a:p>
                <a:endParaRPr lang="en-US" altLang="zh-CN" sz="2400" i="1" dirty="0">
                  <a:latin typeface="Cambria Math"/>
                </a:endParaRPr>
              </a:p>
              <a:p>
                <a:endParaRPr lang="en-US" altLang="zh-CN" sz="2400" i="1" dirty="0">
                  <a:latin typeface="Cambria Math"/>
                </a:endParaRPr>
              </a:p>
              <a:p>
                <a:pPr marL="0" indent="0">
                  <a:buNone/>
                </a:pPr>
                <a:endParaRPr lang="en-US" altLang="zh-CN" sz="2400" i="1" dirty="0">
                  <a:latin typeface="Cambria Math"/>
                </a:endParaRPr>
              </a:p>
              <a:p>
                <a:pPr marL="0" indent="0">
                  <a:buNone/>
                </a:pPr>
                <a:endParaRPr lang="en-US" altLang="zh-CN" sz="2400" i="1" dirty="0">
                  <a:latin typeface="Cambria Math"/>
                </a:endParaRPr>
              </a:p>
              <a:p>
                <a:pPr marL="0" indent="0">
                  <a:buNone/>
                </a:pPr>
                <a:endParaRPr lang="en-US" altLang="zh-CN" sz="2400" i="1" dirty="0">
                  <a:latin typeface="Cambria Math"/>
                </a:endParaRPr>
              </a:p>
              <a:p>
                <a:pPr marL="0" indent="0">
                  <a:buNone/>
                </a:pPr>
                <a:endParaRPr lang="en-US" altLang="zh-CN" sz="2400" i="1" dirty="0">
                  <a:latin typeface="Cambria Math"/>
                </a:endParaRPr>
              </a:p>
              <a:p>
                <a14:m>
                  <m:oMath xmlns:m="http://schemas.openxmlformats.org/officeDocument/2006/math">
                    <m:r>
                      <a:rPr lang="zh-CN" altLang="en-US" sz="2400" i="1">
                        <a:latin typeface="Cambria Math"/>
                      </a:rPr>
                      <m:t>𝜓</m:t>
                    </m:r>
                    <m:r>
                      <a:rPr lang="en-US" altLang="zh-CN" sz="2400" i="1">
                        <a:latin typeface="Cambria Math"/>
                      </a:rPr>
                      <m:t>(</m:t>
                    </m:r>
                    <m:sSub>
                      <m:sSubPr>
                        <m:ctrlPr>
                          <a:rPr lang="en-US" altLang="zh-CN" sz="2400" i="1">
                            <a:latin typeface="Cambria Math" charset="0"/>
                          </a:rPr>
                        </m:ctrlPr>
                      </m:sSubPr>
                      <m:e>
                        <m:r>
                          <a:rPr lang="en-US" altLang="zh-CN" sz="2400" i="1">
                            <a:latin typeface="Cambria Math"/>
                          </a:rPr>
                          <m:t>𝑙</m:t>
                        </m:r>
                      </m:e>
                      <m:sub>
                        <m:r>
                          <a:rPr lang="en-US" altLang="zh-CN" sz="2400" i="1">
                            <a:latin typeface="Cambria Math"/>
                          </a:rPr>
                          <m:t>𝑖</m:t>
                        </m:r>
                      </m:sub>
                    </m:sSub>
                    <m:r>
                      <a:rPr lang="en-US" altLang="zh-CN" sz="2400" i="1">
                        <a:latin typeface="Cambria Math"/>
                      </a:rPr>
                      <m:t>,</m:t>
                    </m:r>
                    <m:sSub>
                      <m:sSubPr>
                        <m:ctrlPr>
                          <a:rPr lang="en-US" altLang="zh-CN" sz="2400" i="1">
                            <a:latin typeface="Cambria Math" charset="0"/>
                          </a:rPr>
                        </m:ctrlPr>
                      </m:sSubPr>
                      <m:e>
                        <m:r>
                          <a:rPr lang="en-US" altLang="zh-CN" sz="2400" i="1">
                            <a:latin typeface="Cambria Math"/>
                          </a:rPr>
                          <m:t>𝑙</m:t>
                        </m:r>
                      </m:e>
                      <m:sub>
                        <m:r>
                          <a:rPr lang="en-US" altLang="zh-CN" sz="2400" i="1">
                            <a:latin typeface="Cambria Math"/>
                          </a:rPr>
                          <m:t>𝑗</m:t>
                        </m:r>
                      </m:sub>
                    </m:sSub>
                    <m:r>
                      <a:rPr lang="en-US" altLang="zh-CN" sz="2400" i="1">
                        <a:latin typeface="Cambria Math"/>
                      </a:rPr>
                      <m:t>)</m:t>
                    </m:r>
                  </m:oMath>
                </a14:m>
                <a:r>
                  <a:rPr lang="en-US" altLang="zh-CN" sz="2400" dirty="0"/>
                  <a:t>: Spatial features between </a:t>
                </a:r>
                <a14:m>
                  <m:oMath xmlns:m="http://schemas.openxmlformats.org/officeDocument/2006/math">
                    <m:sSub>
                      <m:sSubPr>
                        <m:ctrlPr>
                          <a:rPr lang="en-US" altLang="zh-CN" sz="2400" i="1">
                            <a:latin typeface="Cambria Math" charset="0"/>
                          </a:rPr>
                        </m:ctrlPr>
                      </m:sSubPr>
                      <m:e>
                        <m:r>
                          <a:rPr lang="en-US" altLang="zh-CN" sz="2400" i="1">
                            <a:latin typeface="Cambria Math"/>
                          </a:rPr>
                          <m:t>𝑙</m:t>
                        </m:r>
                      </m:e>
                      <m:sub>
                        <m:r>
                          <a:rPr lang="en-US" altLang="zh-CN" sz="2400" i="1">
                            <a:latin typeface="Cambria Math"/>
                          </a:rPr>
                          <m:t>𝑖</m:t>
                        </m:r>
                      </m:sub>
                    </m:sSub>
                  </m:oMath>
                </a14:m>
                <a:r>
                  <a:rPr lang="en-US" altLang="zh-CN" sz="2400" dirty="0"/>
                  <a:t> and </a:t>
                </a:r>
                <a14:m>
                  <m:oMath xmlns:m="http://schemas.openxmlformats.org/officeDocument/2006/math">
                    <m:sSub>
                      <m:sSubPr>
                        <m:ctrlPr>
                          <a:rPr lang="en-US" altLang="zh-CN" sz="2400" i="1">
                            <a:latin typeface="Cambria Math" charset="0"/>
                          </a:rPr>
                        </m:ctrlPr>
                      </m:sSubPr>
                      <m:e>
                        <m:r>
                          <a:rPr lang="en-US" altLang="zh-CN" sz="2400" i="1">
                            <a:latin typeface="Cambria Math"/>
                          </a:rPr>
                          <m:t>𝑙</m:t>
                        </m:r>
                      </m:e>
                      <m:sub>
                        <m:r>
                          <a:rPr lang="en-US" altLang="zh-CN" sz="2400" i="1">
                            <a:latin typeface="Cambria Math"/>
                          </a:rPr>
                          <m:t>𝑗</m:t>
                        </m:r>
                      </m:sub>
                    </m:sSub>
                  </m:oMath>
                </a14:m>
                <a:endParaRPr lang="en-US" altLang="zh-CN" sz="2400" i="1" dirty="0">
                  <a:latin typeface="Cambria Math"/>
                </a:endParaRPr>
              </a:p>
              <a:p>
                <a14:m>
                  <m:oMath xmlns:m="http://schemas.openxmlformats.org/officeDocument/2006/math">
                    <m:sSub>
                      <m:sSubPr>
                        <m:ctrlPr>
                          <a:rPr lang="en-US" altLang="zh-CN" sz="2400" i="1">
                            <a:latin typeface="Cambria Math" charset="0"/>
                          </a:rPr>
                        </m:ctrlPr>
                      </m:sSubPr>
                      <m:e>
                        <m:r>
                          <a:rPr lang="zh-CN" altLang="en-US" sz="2400" i="1">
                            <a:latin typeface="Cambria Math"/>
                          </a:rPr>
                          <m:t>𝛽</m:t>
                        </m:r>
                      </m:e>
                      <m:sub>
                        <m:r>
                          <a:rPr lang="en-US" altLang="zh-CN" sz="2400" i="1">
                            <a:latin typeface="Cambria Math"/>
                          </a:rPr>
                          <m:t>𝑖𝑗</m:t>
                        </m:r>
                      </m:sub>
                    </m:sSub>
                  </m:oMath>
                </a14:m>
                <a:r>
                  <a:rPr lang="en-US" altLang="zh-CN" sz="2400" dirty="0"/>
                  <a:t>: Pairwise springs between part </a:t>
                </a:r>
                <a14:m>
                  <m:oMath xmlns:m="http://schemas.openxmlformats.org/officeDocument/2006/math">
                    <m:r>
                      <a:rPr lang="en-US" altLang="zh-CN" sz="2400" i="1">
                        <a:latin typeface="Cambria Math"/>
                      </a:rPr>
                      <m:t>𝑖</m:t>
                    </m:r>
                  </m:oMath>
                </a14:m>
                <a:r>
                  <a:rPr lang="en-US" altLang="zh-CN" sz="2400" dirty="0"/>
                  <a:t> and part </a:t>
                </a:r>
                <a14:m>
                  <m:oMath xmlns:m="http://schemas.openxmlformats.org/officeDocument/2006/math">
                    <m:r>
                      <a:rPr lang="en-US" altLang="zh-CN" sz="2400" i="1">
                        <a:latin typeface="Cambria Math"/>
                      </a:rPr>
                      <m:t>𝑗</m:t>
                    </m:r>
                  </m:oMath>
                </a14:m>
                <a:endParaRPr lang="en-US" altLang="zh-CN" sz="24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838200" y="1825625"/>
                <a:ext cx="10515600" cy="4206875"/>
              </a:xfrm>
              <a:blipFill rotWithShape="0">
                <a:blip r:embed="rId3"/>
                <a:stretch>
                  <a:fillRect l="-696"/>
                </a:stretch>
              </a:blipFill>
            </p:spPr>
            <p:txBody>
              <a:bodyPr/>
              <a:lstStyle/>
              <a:p>
                <a:r>
                  <a:rPr lang="en-US">
                    <a:noFill/>
                  </a:rPr>
                  <a:t> </a:t>
                </a:r>
              </a:p>
            </p:txBody>
          </p:sp>
        </mc:Fallback>
      </mc:AlternateContent>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447800"/>
            <a:ext cx="197989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1" y="1447800"/>
            <a:ext cx="217950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962400"/>
            <a:ext cx="971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962400"/>
            <a:ext cx="2209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2700" y="3962400"/>
            <a:ext cx="24765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5601" y="1447800"/>
            <a:ext cx="198321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315762" y="6602800"/>
            <a:ext cx="4876238" cy="276999"/>
          </a:xfrm>
          <a:prstGeom prst="rect">
            <a:avLst/>
          </a:prstGeom>
          <a:noFill/>
        </p:spPr>
        <p:txBody>
          <a:bodyPr wrap="square" rtlCol="0">
            <a:spAutoFit/>
          </a:bodyPr>
          <a:lstStyle/>
          <a:p>
            <a:pPr algn="r"/>
            <a:r>
              <a:rPr lang="en-US" sz="1200" dirty="0" smtClean="0"/>
              <a:t>Slide credit: Yang et al</a:t>
            </a:r>
            <a:endParaRPr lang="en-US" sz="1200" dirty="0"/>
          </a:p>
        </p:txBody>
      </p:sp>
      <p:sp>
        <p:nvSpPr>
          <p:cNvPr id="13" name="Rectangle 12"/>
          <p:cNvSpPr/>
          <p:nvPr/>
        </p:nvSpPr>
        <p:spPr>
          <a:xfrm>
            <a:off x="0" y="6233468"/>
            <a:ext cx="12192000" cy="369332"/>
          </a:xfrm>
          <a:prstGeom prst="rect">
            <a:avLst/>
          </a:prstGeom>
        </p:spPr>
        <p:txBody>
          <a:bodyPr wrap="square">
            <a:spAutoFit/>
          </a:bodyPr>
          <a:lstStyle/>
          <a:p>
            <a:r>
              <a:rPr lang="en-US" dirty="0" smtClean="0"/>
              <a:t>Articulated Human Pose Estimation with Flexible Mixtures of Parts. Yi Yang and Deva </a:t>
            </a:r>
            <a:r>
              <a:rPr lang="en-US" dirty="0" err="1" smtClean="0"/>
              <a:t>Ramanan</a:t>
            </a:r>
            <a:r>
              <a:rPr lang="en-US" dirty="0" smtClean="0"/>
              <a:t>. </a:t>
            </a:r>
            <a:r>
              <a:rPr lang="en-US" i="1" dirty="0" smtClean="0"/>
              <a:t>TPAMI</a:t>
            </a:r>
            <a:r>
              <a:rPr lang="en-US" dirty="0" smtClean="0"/>
              <a:t> 2013.</a:t>
            </a:r>
            <a:endParaRPr lang="en-US" dirty="0"/>
          </a:p>
        </p:txBody>
      </p:sp>
    </p:spTree>
    <p:extLst>
      <p:ext uri="{BB962C8B-B14F-4D97-AF65-F5344CB8AC3E}">
        <p14:creationId xmlns:p14="http://schemas.microsoft.com/office/powerpoint/2010/main" val="1978641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Protocol</a:t>
            </a:r>
            <a:endParaRPr lang="en-US" dirty="0"/>
          </a:p>
        </p:txBody>
      </p:sp>
      <p:sp>
        <p:nvSpPr>
          <p:cNvPr id="3" name="Content Placeholder 2"/>
          <p:cNvSpPr>
            <a:spLocks noGrp="1"/>
          </p:cNvSpPr>
          <p:nvPr>
            <p:ph idx="1"/>
          </p:nvPr>
        </p:nvSpPr>
        <p:spPr>
          <a:xfrm>
            <a:off x="1699101" y="1872320"/>
            <a:ext cx="5068048" cy="4849156"/>
          </a:xfrm>
        </p:spPr>
        <p:txBody>
          <a:bodyPr>
            <a:normAutofit/>
          </a:bodyPr>
          <a:lstStyle/>
          <a:p>
            <a:r>
              <a:rPr lang="en-US" dirty="0" smtClean="0"/>
              <a:t>Sort predicted instances by confidence</a:t>
            </a:r>
          </a:p>
          <a:p>
            <a:r>
              <a:rPr lang="en-US" dirty="0" smtClean="0"/>
              <a:t>Match </a:t>
            </a:r>
            <a:r>
              <a:rPr lang="en-US" dirty="0" smtClean="0">
                <a:solidFill>
                  <a:srgbClr val="FF0000"/>
                </a:solidFill>
              </a:rPr>
              <a:t>prediction</a:t>
            </a:r>
            <a:r>
              <a:rPr lang="en-US" dirty="0" smtClean="0"/>
              <a:t> to closest </a:t>
            </a:r>
            <a:r>
              <a:rPr lang="en-US" dirty="0" smtClean="0">
                <a:solidFill>
                  <a:schemeClr val="accent5">
                    <a:lumMod val="75000"/>
                  </a:schemeClr>
                </a:solidFill>
              </a:rPr>
              <a:t>annotation</a:t>
            </a:r>
            <a:r>
              <a:rPr lang="en-US" dirty="0" smtClean="0"/>
              <a:t> based on </a:t>
            </a:r>
            <a:r>
              <a:rPr lang="en-US" i="1" dirty="0" smtClean="0"/>
              <a:t>segment overlap</a:t>
            </a:r>
          </a:p>
          <a:p>
            <a:pPr lvl="1"/>
            <a:r>
              <a:rPr lang="en-US" dirty="0" smtClean="0"/>
              <a:t>If segment overlap &gt; threshold, correct</a:t>
            </a:r>
          </a:p>
        </p:txBody>
      </p:sp>
      <p:grpSp>
        <p:nvGrpSpPr>
          <p:cNvPr id="8" name="Group 7"/>
          <p:cNvGrpSpPr/>
          <p:nvPr/>
        </p:nvGrpSpPr>
        <p:grpSpPr>
          <a:xfrm>
            <a:off x="6739467" y="4371430"/>
            <a:ext cx="3420514" cy="1642744"/>
            <a:chOff x="5215467" y="4371430"/>
            <a:chExt cx="3420514" cy="1642744"/>
          </a:xfrm>
        </p:grpSpPr>
        <p:grpSp>
          <p:nvGrpSpPr>
            <p:cNvPr id="9" name="Group 8"/>
            <p:cNvGrpSpPr/>
            <p:nvPr/>
          </p:nvGrpSpPr>
          <p:grpSpPr>
            <a:xfrm>
              <a:off x="6603981" y="4371430"/>
              <a:ext cx="2032000" cy="1642744"/>
              <a:chOff x="5638800" y="3778775"/>
              <a:chExt cx="2032000" cy="1642744"/>
            </a:xfrm>
          </p:grpSpPr>
          <p:pic>
            <p:nvPicPr>
              <p:cNvPr id="11" name="Picture 10" descr="2229.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6133" y="3778775"/>
                <a:ext cx="606946" cy="606946"/>
              </a:xfrm>
              <a:prstGeom prst="rect">
                <a:avLst/>
              </a:prstGeom>
            </p:spPr>
          </p:pic>
          <p:sp>
            <p:nvSpPr>
              <p:cNvPr id="12" name="Rectangle 11"/>
              <p:cNvSpPr/>
              <p:nvPr/>
            </p:nvSpPr>
            <p:spPr>
              <a:xfrm>
                <a:off x="5892800" y="4013200"/>
                <a:ext cx="423333" cy="423333"/>
              </a:xfrm>
              <a:prstGeom prst="rect">
                <a:avLst/>
              </a:prstGeom>
              <a:solidFill>
                <a:srgbClr val="FF0000">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942666" y="4013200"/>
                <a:ext cx="423333" cy="423333"/>
              </a:xfrm>
              <a:prstGeom prst="rect">
                <a:avLst/>
              </a:prstGeom>
              <a:solidFill>
                <a:srgbClr val="3366FF">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26669" y="4910652"/>
                <a:ext cx="423333" cy="423333"/>
              </a:xfrm>
              <a:prstGeom prst="rect">
                <a:avLst/>
              </a:prstGeom>
              <a:solidFill>
                <a:srgbClr val="FF0000">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42669" y="4910652"/>
                <a:ext cx="423333" cy="423333"/>
              </a:xfrm>
              <a:prstGeom prst="rect">
                <a:avLst/>
              </a:prstGeom>
              <a:solidFill>
                <a:srgbClr val="3366FF">
                  <a:alpha val="67000"/>
                </a:srgbClr>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638800" y="4639733"/>
                <a:ext cx="203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316134" y="4775188"/>
                <a:ext cx="626536" cy="646331"/>
              </a:xfrm>
              <a:prstGeom prst="rect">
                <a:avLst/>
              </a:prstGeom>
              <a:noFill/>
            </p:spPr>
            <p:txBody>
              <a:bodyPr wrap="square" rtlCol="0">
                <a:spAutoFit/>
              </a:bodyPr>
              <a:lstStyle/>
              <a:p>
                <a:pPr algn="ctr"/>
                <a:r>
                  <a:rPr lang="en-US" sz="3600" dirty="0"/>
                  <a:t>U</a:t>
                </a:r>
              </a:p>
            </p:txBody>
          </p:sp>
        </p:grpSp>
        <p:sp>
          <p:nvSpPr>
            <p:cNvPr id="10" name="TextBox 9"/>
            <p:cNvSpPr txBox="1"/>
            <p:nvPr/>
          </p:nvSpPr>
          <p:spPr>
            <a:xfrm>
              <a:off x="5215467" y="4978376"/>
              <a:ext cx="1721249" cy="830997"/>
            </a:xfrm>
            <a:prstGeom prst="rect">
              <a:avLst/>
            </a:prstGeom>
            <a:noFill/>
          </p:spPr>
          <p:txBody>
            <a:bodyPr wrap="square" rtlCol="0">
              <a:spAutoFit/>
            </a:bodyPr>
            <a:lstStyle/>
            <a:p>
              <a:r>
                <a:rPr lang="en-US" sz="2400" dirty="0"/>
                <a:t>segment = overlap</a:t>
              </a:r>
            </a:p>
          </p:txBody>
        </p:sp>
      </p:grpSp>
      <p:grpSp>
        <p:nvGrpSpPr>
          <p:cNvPr id="5" name="Group 4"/>
          <p:cNvGrpSpPr/>
          <p:nvPr/>
        </p:nvGrpSpPr>
        <p:grpSpPr>
          <a:xfrm>
            <a:off x="7251062" y="1881265"/>
            <a:ext cx="2555004" cy="1776335"/>
            <a:chOff x="4505364" y="5329003"/>
            <a:chExt cx="1785639" cy="1199214"/>
          </a:xfrm>
        </p:grpSpPr>
        <p:pic>
          <p:nvPicPr>
            <p:cNvPr id="19" name="Picture 18" descr="2010_001412.jpg"/>
            <p:cNvPicPr>
              <a:picLocks noChangeAspect="1"/>
            </p:cNvPicPr>
            <p:nvPr/>
          </p:nvPicPr>
          <p:blipFill>
            <a:blip r:embed="rId4">
              <a:alphaModFix amt="53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505364" y="5338981"/>
              <a:ext cx="1785639" cy="1189236"/>
            </a:xfrm>
            <a:prstGeom prst="rect">
              <a:avLst/>
            </a:prstGeom>
          </p:spPr>
        </p:pic>
        <p:sp>
          <p:nvSpPr>
            <p:cNvPr id="20" name="Freeform 19"/>
            <p:cNvSpPr/>
            <p:nvPr/>
          </p:nvSpPr>
          <p:spPr>
            <a:xfrm>
              <a:off x="5336498" y="5329003"/>
              <a:ext cx="697043" cy="404735"/>
            </a:xfrm>
            <a:custGeom>
              <a:avLst/>
              <a:gdLst>
                <a:gd name="connsiteX0" fmla="*/ 0 w 697043"/>
                <a:gd name="connsiteY0" fmla="*/ 97436 h 404735"/>
                <a:gd name="connsiteX1" fmla="*/ 149902 w 697043"/>
                <a:gd name="connsiteY1" fmla="*/ 74951 h 404735"/>
                <a:gd name="connsiteX2" fmla="*/ 149902 w 697043"/>
                <a:gd name="connsiteY2" fmla="*/ 74951 h 404735"/>
                <a:gd name="connsiteX3" fmla="*/ 179882 w 697043"/>
                <a:gd name="connsiteY3" fmla="*/ 0 h 404735"/>
                <a:gd name="connsiteX4" fmla="*/ 209863 w 697043"/>
                <a:gd name="connsiteY4" fmla="*/ 104931 h 404735"/>
                <a:gd name="connsiteX5" fmla="*/ 292309 w 697043"/>
                <a:gd name="connsiteY5" fmla="*/ 202367 h 404735"/>
                <a:gd name="connsiteX6" fmla="*/ 689548 w 697043"/>
                <a:gd name="connsiteY6" fmla="*/ 202367 h 404735"/>
                <a:gd name="connsiteX7" fmla="*/ 697043 w 697043"/>
                <a:gd name="connsiteY7" fmla="*/ 307299 h 404735"/>
                <a:gd name="connsiteX8" fmla="*/ 592112 w 697043"/>
                <a:gd name="connsiteY8" fmla="*/ 299804 h 404735"/>
                <a:gd name="connsiteX9" fmla="*/ 97436 w 697043"/>
                <a:gd name="connsiteY9" fmla="*/ 404735 h 404735"/>
                <a:gd name="connsiteX10" fmla="*/ 67456 w 697043"/>
                <a:gd name="connsiteY10" fmla="*/ 179882 h 404735"/>
                <a:gd name="connsiteX11" fmla="*/ 0 w 697043"/>
                <a:gd name="connsiteY11" fmla="*/ 97436 h 40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043" h="404735">
                  <a:moveTo>
                    <a:pt x="0" y="97436"/>
                  </a:moveTo>
                  <a:lnTo>
                    <a:pt x="149902" y="74951"/>
                  </a:lnTo>
                  <a:lnTo>
                    <a:pt x="149902" y="74951"/>
                  </a:lnTo>
                  <a:lnTo>
                    <a:pt x="179882" y="0"/>
                  </a:lnTo>
                  <a:lnTo>
                    <a:pt x="209863" y="104931"/>
                  </a:lnTo>
                  <a:lnTo>
                    <a:pt x="292309" y="202367"/>
                  </a:lnTo>
                  <a:lnTo>
                    <a:pt x="689548" y="202367"/>
                  </a:lnTo>
                  <a:lnTo>
                    <a:pt x="697043" y="307299"/>
                  </a:lnTo>
                  <a:lnTo>
                    <a:pt x="592112" y="299804"/>
                  </a:lnTo>
                  <a:lnTo>
                    <a:pt x="97436" y="404735"/>
                  </a:lnTo>
                  <a:lnTo>
                    <a:pt x="67456" y="179882"/>
                  </a:lnTo>
                  <a:lnTo>
                    <a:pt x="0" y="97436"/>
                  </a:lnTo>
                  <a:close/>
                </a:path>
              </a:pathLst>
            </a:custGeom>
            <a:solidFill>
              <a:srgbClr val="FF0000">
                <a:alpha val="77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8426970" y="1881266"/>
            <a:ext cx="1274164" cy="1191718"/>
          </a:xfrm>
          <a:custGeom>
            <a:avLst/>
            <a:gdLst>
              <a:gd name="connsiteX0" fmla="*/ 209863 w 1274164"/>
              <a:gd name="connsiteY0" fmla="*/ 112426 h 1191718"/>
              <a:gd name="connsiteX1" fmla="*/ 0 w 1274164"/>
              <a:gd name="connsiteY1" fmla="*/ 149901 h 1191718"/>
              <a:gd name="connsiteX2" fmla="*/ 0 w 1274164"/>
              <a:gd name="connsiteY2" fmla="*/ 149901 h 1191718"/>
              <a:gd name="connsiteX3" fmla="*/ 119922 w 1274164"/>
              <a:gd name="connsiteY3" fmla="*/ 232347 h 1191718"/>
              <a:gd name="connsiteX4" fmla="*/ 164892 w 1274164"/>
              <a:gd name="connsiteY4" fmla="*/ 554636 h 1191718"/>
              <a:gd name="connsiteX5" fmla="*/ 239843 w 1274164"/>
              <a:gd name="connsiteY5" fmla="*/ 719527 h 1191718"/>
              <a:gd name="connsiteX6" fmla="*/ 232348 w 1274164"/>
              <a:gd name="connsiteY6" fmla="*/ 936885 h 1191718"/>
              <a:gd name="connsiteX7" fmla="*/ 404735 w 1274164"/>
              <a:gd name="connsiteY7" fmla="*/ 1191718 h 1191718"/>
              <a:gd name="connsiteX8" fmla="*/ 352269 w 1274164"/>
              <a:gd name="connsiteY8" fmla="*/ 1019331 h 1191718"/>
              <a:gd name="connsiteX9" fmla="*/ 427220 w 1274164"/>
              <a:gd name="connsiteY9" fmla="*/ 1004341 h 1191718"/>
              <a:gd name="connsiteX10" fmla="*/ 322289 w 1274164"/>
              <a:gd name="connsiteY10" fmla="*/ 959370 h 1191718"/>
              <a:gd name="connsiteX11" fmla="*/ 292309 w 1274164"/>
              <a:gd name="connsiteY11" fmla="*/ 906904 h 1191718"/>
              <a:gd name="connsiteX12" fmla="*/ 337279 w 1274164"/>
              <a:gd name="connsiteY12" fmla="*/ 697042 h 1191718"/>
              <a:gd name="connsiteX13" fmla="*/ 457200 w 1274164"/>
              <a:gd name="connsiteY13" fmla="*/ 749508 h 1191718"/>
              <a:gd name="connsiteX14" fmla="*/ 614597 w 1274164"/>
              <a:gd name="connsiteY14" fmla="*/ 697042 h 1191718"/>
              <a:gd name="connsiteX15" fmla="*/ 757004 w 1274164"/>
              <a:gd name="connsiteY15" fmla="*/ 809468 h 1191718"/>
              <a:gd name="connsiteX16" fmla="*/ 757004 w 1274164"/>
              <a:gd name="connsiteY16" fmla="*/ 899409 h 1191718"/>
              <a:gd name="connsiteX17" fmla="*/ 614597 w 1274164"/>
              <a:gd name="connsiteY17" fmla="*/ 1109272 h 1191718"/>
              <a:gd name="connsiteX18" fmla="*/ 689548 w 1274164"/>
              <a:gd name="connsiteY18" fmla="*/ 1116767 h 1191718"/>
              <a:gd name="connsiteX19" fmla="*/ 794479 w 1274164"/>
              <a:gd name="connsiteY19" fmla="*/ 929390 h 1191718"/>
              <a:gd name="connsiteX20" fmla="*/ 809469 w 1274164"/>
              <a:gd name="connsiteY20" fmla="*/ 824459 h 1191718"/>
              <a:gd name="connsiteX21" fmla="*/ 861935 w 1274164"/>
              <a:gd name="connsiteY21" fmla="*/ 861934 h 1191718"/>
              <a:gd name="connsiteX22" fmla="*/ 786984 w 1274164"/>
              <a:gd name="connsiteY22" fmla="*/ 974360 h 1191718"/>
              <a:gd name="connsiteX23" fmla="*/ 959371 w 1274164"/>
              <a:gd name="connsiteY23" fmla="*/ 839449 h 1191718"/>
              <a:gd name="connsiteX24" fmla="*/ 824460 w 1274164"/>
              <a:gd name="connsiteY24" fmla="*/ 757003 h 1191718"/>
              <a:gd name="connsiteX25" fmla="*/ 951876 w 1274164"/>
              <a:gd name="connsiteY25" fmla="*/ 712032 h 1191718"/>
              <a:gd name="connsiteX26" fmla="*/ 966866 w 1274164"/>
              <a:gd name="connsiteY26" fmla="*/ 622091 h 1191718"/>
              <a:gd name="connsiteX27" fmla="*/ 1041817 w 1274164"/>
              <a:gd name="connsiteY27" fmla="*/ 584616 h 1191718"/>
              <a:gd name="connsiteX28" fmla="*/ 1214204 w 1274164"/>
              <a:gd name="connsiteY28" fmla="*/ 831954 h 1191718"/>
              <a:gd name="connsiteX29" fmla="*/ 1274164 w 1274164"/>
              <a:gd name="connsiteY29" fmla="*/ 719527 h 1191718"/>
              <a:gd name="connsiteX30" fmla="*/ 1139253 w 1274164"/>
              <a:gd name="connsiteY30" fmla="*/ 419724 h 1191718"/>
              <a:gd name="connsiteX31" fmla="*/ 936886 w 1274164"/>
              <a:gd name="connsiteY31" fmla="*/ 494675 h 1191718"/>
              <a:gd name="connsiteX32" fmla="*/ 824460 w 1274164"/>
              <a:gd name="connsiteY32" fmla="*/ 419724 h 1191718"/>
              <a:gd name="connsiteX33" fmla="*/ 502171 w 1274164"/>
              <a:gd name="connsiteY33" fmla="*/ 404734 h 1191718"/>
              <a:gd name="connsiteX34" fmla="*/ 299804 w 1274164"/>
              <a:gd name="connsiteY34" fmla="*/ 157396 h 1191718"/>
              <a:gd name="connsiteX35" fmla="*/ 262328 w 1274164"/>
              <a:gd name="connsiteY35" fmla="*/ 0 h 1191718"/>
              <a:gd name="connsiteX36" fmla="*/ 209863 w 1274164"/>
              <a:gd name="connsiteY36" fmla="*/ 112426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4164" h="1191718">
                <a:moveTo>
                  <a:pt x="209863" y="112426"/>
                </a:moveTo>
                <a:lnTo>
                  <a:pt x="0" y="149901"/>
                </a:lnTo>
                <a:lnTo>
                  <a:pt x="0" y="149901"/>
                </a:lnTo>
                <a:lnTo>
                  <a:pt x="119922" y="232347"/>
                </a:lnTo>
                <a:lnTo>
                  <a:pt x="164892" y="554636"/>
                </a:lnTo>
                <a:lnTo>
                  <a:pt x="239843" y="719527"/>
                </a:lnTo>
                <a:lnTo>
                  <a:pt x="232348" y="936885"/>
                </a:lnTo>
                <a:lnTo>
                  <a:pt x="404735" y="1191718"/>
                </a:lnTo>
                <a:lnTo>
                  <a:pt x="352269" y="1019331"/>
                </a:lnTo>
                <a:lnTo>
                  <a:pt x="427220" y="1004341"/>
                </a:lnTo>
                <a:lnTo>
                  <a:pt x="322289" y="959370"/>
                </a:lnTo>
                <a:lnTo>
                  <a:pt x="292309" y="906904"/>
                </a:lnTo>
                <a:lnTo>
                  <a:pt x="337279" y="697042"/>
                </a:lnTo>
                <a:lnTo>
                  <a:pt x="457200" y="749508"/>
                </a:lnTo>
                <a:lnTo>
                  <a:pt x="614597" y="697042"/>
                </a:lnTo>
                <a:lnTo>
                  <a:pt x="757004" y="809468"/>
                </a:lnTo>
                <a:lnTo>
                  <a:pt x="757004" y="899409"/>
                </a:lnTo>
                <a:lnTo>
                  <a:pt x="614597" y="1109272"/>
                </a:lnTo>
                <a:lnTo>
                  <a:pt x="689548" y="1116767"/>
                </a:lnTo>
                <a:lnTo>
                  <a:pt x="794479" y="929390"/>
                </a:lnTo>
                <a:lnTo>
                  <a:pt x="809469" y="824459"/>
                </a:lnTo>
                <a:lnTo>
                  <a:pt x="861935" y="861934"/>
                </a:lnTo>
                <a:lnTo>
                  <a:pt x="786984" y="974360"/>
                </a:lnTo>
                <a:lnTo>
                  <a:pt x="959371" y="839449"/>
                </a:lnTo>
                <a:lnTo>
                  <a:pt x="824460" y="757003"/>
                </a:lnTo>
                <a:lnTo>
                  <a:pt x="951876" y="712032"/>
                </a:lnTo>
                <a:lnTo>
                  <a:pt x="966866" y="622091"/>
                </a:lnTo>
                <a:lnTo>
                  <a:pt x="1041817" y="584616"/>
                </a:lnTo>
                <a:lnTo>
                  <a:pt x="1214204" y="831954"/>
                </a:lnTo>
                <a:lnTo>
                  <a:pt x="1274164" y="719527"/>
                </a:lnTo>
                <a:lnTo>
                  <a:pt x="1139253" y="419724"/>
                </a:lnTo>
                <a:lnTo>
                  <a:pt x="936886" y="494675"/>
                </a:lnTo>
                <a:lnTo>
                  <a:pt x="824460" y="419724"/>
                </a:lnTo>
                <a:lnTo>
                  <a:pt x="502171" y="404734"/>
                </a:lnTo>
                <a:lnTo>
                  <a:pt x="299804" y="157396"/>
                </a:lnTo>
                <a:lnTo>
                  <a:pt x="262328" y="0"/>
                </a:lnTo>
                <a:lnTo>
                  <a:pt x="209863" y="112426"/>
                </a:lnTo>
                <a:close/>
              </a:path>
            </a:pathLst>
          </a:cu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35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Mixture of Parts</a:t>
            </a:r>
            <a:endParaRPr lang="en-US" dirty="0"/>
          </a:p>
        </p:txBody>
      </p:sp>
      <p:sp>
        <p:nvSpPr>
          <p:cNvPr id="3" name="Content Placeholder 2"/>
          <p:cNvSpPr>
            <a:spLocks noGrp="1"/>
          </p:cNvSpPr>
          <p:nvPr>
            <p:ph idx="1"/>
          </p:nvPr>
        </p:nvSpPr>
        <p:spPr>
          <a:xfrm>
            <a:off x="838200" y="1825625"/>
            <a:ext cx="10515600" cy="3508375"/>
          </a:xfrm>
        </p:spPr>
        <p:txBody>
          <a:bodyPr/>
          <a:lstStyle/>
          <a:p>
            <a:r>
              <a:rPr lang="en-US" dirty="0" smtClean="0"/>
              <a:t>Learning?</a:t>
            </a:r>
          </a:p>
          <a:p>
            <a:r>
              <a:rPr lang="en-US" dirty="0" smtClean="0"/>
              <a:t>Structured SVMs</a:t>
            </a:r>
          </a:p>
          <a:p>
            <a:pPr lvl="1"/>
            <a:r>
              <a:rPr lang="en-US" dirty="0" smtClean="0"/>
              <a:t>Very large output spaces</a:t>
            </a:r>
          </a:p>
          <a:p>
            <a:pPr lvl="1"/>
            <a:r>
              <a:rPr lang="en-US" dirty="0" smtClean="0"/>
              <a:t>A scoring function that scores input-output pairs</a:t>
            </a:r>
          </a:p>
          <a:p>
            <a:pPr lvl="1"/>
            <a:r>
              <a:rPr lang="en-US" dirty="0" smtClean="0"/>
              <a:t>Predicted output is </a:t>
            </a:r>
            <a:r>
              <a:rPr lang="en-US" dirty="0" err="1" smtClean="0"/>
              <a:t>arg</a:t>
            </a:r>
            <a:r>
              <a:rPr lang="en-US" dirty="0" smtClean="0"/>
              <a:t> max of scoring function</a:t>
            </a:r>
          </a:p>
          <a:p>
            <a:pPr lvl="1"/>
            <a:r>
              <a:rPr lang="en-US" dirty="0" smtClean="0"/>
              <a:t>Loss is</a:t>
            </a:r>
          </a:p>
          <a:p>
            <a:pPr lvl="1"/>
            <a:endParaRPr lang="en-US" dirty="0" smtClean="0"/>
          </a:p>
          <a:p>
            <a:endParaRPr lang="en-US" dirty="0"/>
          </a:p>
        </p:txBody>
      </p:sp>
      <p:pic>
        <p:nvPicPr>
          <p:cNvPr id="7" name="Picture 6"/>
          <p:cNvPicPr>
            <a:picLocks noChangeAspect="1"/>
          </p:cNvPicPr>
          <p:nvPr/>
        </p:nvPicPr>
        <p:blipFill>
          <a:blip r:embed="rId2"/>
          <a:stretch>
            <a:fillRect/>
          </a:stretch>
        </p:blipFill>
        <p:spPr>
          <a:xfrm>
            <a:off x="7696200" y="3194347"/>
            <a:ext cx="1333500" cy="385465"/>
          </a:xfrm>
          <a:prstGeom prst="rect">
            <a:avLst/>
          </a:prstGeom>
        </p:spPr>
      </p:pic>
      <p:pic>
        <p:nvPicPr>
          <p:cNvPr id="8" name="Picture 7"/>
          <p:cNvPicPr>
            <a:picLocks noChangeAspect="1"/>
          </p:cNvPicPr>
          <p:nvPr/>
        </p:nvPicPr>
        <p:blipFill>
          <a:blip r:embed="rId3"/>
          <a:stretch>
            <a:fillRect/>
          </a:stretch>
        </p:blipFill>
        <p:spPr>
          <a:xfrm>
            <a:off x="2654300" y="4020496"/>
            <a:ext cx="5314950" cy="512609"/>
          </a:xfrm>
          <a:prstGeom prst="rect">
            <a:avLst/>
          </a:prstGeom>
        </p:spPr>
      </p:pic>
      <p:sp>
        <p:nvSpPr>
          <p:cNvPr id="9" name="Rectangle 8"/>
          <p:cNvSpPr/>
          <p:nvPr/>
        </p:nvSpPr>
        <p:spPr>
          <a:xfrm>
            <a:off x="0" y="6211669"/>
            <a:ext cx="12280900" cy="646331"/>
          </a:xfrm>
          <a:prstGeom prst="rect">
            <a:avLst/>
          </a:prstGeom>
        </p:spPr>
        <p:txBody>
          <a:bodyPr wrap="square">
            <a:spAutoFit/>
          </a:bodyPr>
          <a:lstStyle/>
          <a:p>
            <a:r>
              <a:rPr lang="en-US" dirty="0" smtClean="0"/>
              <a:t>Support vector machine learning for interdependent and structured output spaces. </a:t>
            </a:r>
            <a:r>
              <a:rPr lang="en-US" dirty="0" err="1" smtClean="0"/>
              <a:t>Tsochantaridis</a:t>
            </a:r>
            <a:r>
              <a:rPr lang="en-US" dirty="0" smtClean="0"/>
              <a:t> I, Hofmann T, </a:t>
            </a:r>
            <a:r>
              <a:rPr lang="en-US" dirty="0" err="1" smtClean="0"/>
              <a:t>Joachims</a:t>
            </a:r>
            <a:r>
              <a:rPr lang="en-US" dirty="0" smtClean="0"/>
              <a:t> T, </a:t>
            </a:r>
            <a:r>
              <a:rPr lang="en-US" dirty="0" err="1" smtClean="0"/>
              <a:t>Altun</a:t>
            </a:r>
            <a:r>
              <a:rPr lang="en-US" dirty="0" smtClean="0"/>
              <a:t> Y. In </a:t>
            </a:r>
            <a:r>
              <a:rPr lang="en-US" i="1" dirty="0" smtClean="0"/>
              <a:t>ICML, </a:t>
            </a:r>
            <a:r>
              <a:rPr lang="en-US" dirty="0" smtClean="0"/>
              <a:t>2004</a:t>
            </a:r>
            <a:endParaRPr lang="en-US" dirty="0"/>
          </a:p>
        </p:txBody>
      </p:sp>
    </p:spTree>
    <p:extLst>
      <p:ext uri="{BB962C8B-B14F-4D97-AF65-F5344CB8AC3E}">
        <p14:creationId xmlns:p14="http://schemas.microsoft.com/office/powerpoint/2010/main" val="383172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Inference?</a:t>
            </a:r>
            <a:endParaRPr lang="en-US" dirty="0"/>
          </a:p>
        </p:txBody>
      </p:sp>
      <p:pic>
        <p:nvPicPr>
          <p:cNvPr id="4" name="Picture 3"/>
          <p:cNvPicPr>
            <a:picLocks noChangeAspect="1"/>
          </p:cNvPicPr>
          <p:nvPr/>
        </p:nvPicPr>
        <p:blipFill>
          <a:blip r:embed="rId2"/>
          <a:stretch>
            <a:fillRect/>
          </a:stretch>
        </p:blipFill>
        <p:spPr>
          <a:xfrm>
            <a:off x="3238500" y="1690688"/>
            <a:ext cx="4356100" cy="728980"/>
          </a:xfrm>
          <a:prstGeom prst="rect">
            <a:avLst/>
          </a:prstGeom>
        </p:spPr>
      </p:pic>
      <p:pic>
        <p:nvPicPr>
          <p:cNvPr id="5" name="Picture 4"/>
          <p:cNvPicPr>
            <a:picLocks noChangeAspect="1"/>
          </p:cNvPicPr>
          <p:nvPr/>
        </p:nvPicPr>
        <p:blipFill>
          <a:blip r:embed="rId3"/>
          <a:stretch>
            <a:fillRect/>
          </a:stretch>
        </p:blipFill>
        <p:spPr>
          <a:xfrm>
            <a:off x="3759200" y="2546351"/>
            <a:ext cx="2794000" cy="394573"/>
          </a:xfrm>
          <a:prstGeom prst="rect">
            <a:avLst/>
          </a:prstGeom>
        </p:spPr>
      </p:pic>
      <p:pic>
        <p:nvPicPr>
          <p:cNvPr id="6" name="Picture 5"/>
          <p:cNvPicPr>
            <a:picLocks noChangeAspect="1"/>
          </p:cNvPicPr>
          <p:nvPr/>
        </p:nvPicPr>
        <p:blipFill>
          <a:blip r:embed="rId4"/>
          <a:stretch>
            <a:fillRect/>
          </a:stretch>
        </p:blipFill>
        <p:spPr>
          <a:xfrm>
            <a:off x="3371850" y="3136900"/>
            <a:ext cx="3854450" cy="719966"/>
          </a:xfrm>
          <a:prstGeom prst="rect">
            <a:avLst/>
          </a:prstGeom>
        </p:spPr>
      </p:pic>
      <p:pic>
        <p:nvPicPr>
          <p:cNvPr id="7" name="Picture 6"/>
          <p:cNvPicPr>
            <a:picLocks noChangeAspect="1"/>
          </p:cNvPicPr>
          <p:nvPr/>
        </p:nvPicPr>
        <p:blipFill>
          <a:blip r:embed="rId5"/>
          <a:stretch>
            <a:fillRect/>
          </a:stretch>
        </p:blipFill>
        <p:spPr>
          <a:xfrm>
            <a:off x="3105150" y="3856866"/>
            <a:ext cx="3943350" cy="627873"/>
          </a:xfrm>
          <a:prstGeom prst="rect">
            <a:avLst/>
          </a:prstGeom>
        </p:spPr>
      </p:pic>
      <p:pic>
        <p:nvPicPr>
          <p:cNvPr id="8" name="Picture 7"/>
          <p:cNvPicPr>
            <a:picLocks noChangeAspect="1"/>
          </p:cNvPicPr>
          <p:nvPr/>
        </p:nvPicPr>
        <p:blipFill>
          <a:blip r:embed="rId6"/>
          <a:stretch>
            <a:fillRect/>
          </a:stretch>
        </p:blipFill>
        <p:spPr>
          <a:xfrm>
            <a:off x="2921000" y="4484739"/>
            <a:ext cx="4686300" cy="675078"/>
          </a:xfrm>
          <a:prstGeom prst="rect">
            <a:avLst/>
          </a:prstGeom>
        </p:spPr>
      </p:pic>
    </p:spTree>
    <p:extLst>
      <p:ext uri="{BB962C8B-B14F-4D97-AF65-F5344CB8AC3E}">
        <p14:creationId xmlns:p14="http://schemas.microsoft.com/office/powerpoint/2010/main" val="8547953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learning and inference</a:t>
            </a:r>
            <a:endParaRPr lang="en-US" dirty="0"/>
          </a:p>
        </p:txBody>
      </p:sp>
      <p:sp>
        <p:nvSpPr>
          <p:cNvPr id="3" name="Content Placeholder 2"/>
          <p:cNvSpPr>
            <a:spLocks noGrp="1"/>
          </p:cNvSpPr>
          <p:nvPr>
            <p:ph idx="1"/>
          </p:nvPr>
        </p:nvSpPr>
        <p:spPr/>
        <p:txBody>
          <a:bodyPr/>
          <a:lstStyle/>
          <a:p>
            <a:r>
              <a:rPr lang="en-US" dirty="0" smtClean="0"/>
              <a:t>Inference in MRFs and CRFs usually iterative and </a:t>
            </a:r>
            <a:r>
              <a:rPr lang="en-US" dirty="0" smtClean="0"/>
              <a:t>approximate</a:t>
            </a:r>
          </a:p>
          <a:p>
            <a:endParaRPr lang="en-US" dirty="0"/>
          </a:p>
          <a:p>
            <a:endParaRPr lang="en-US" dirty="0" smtClean="0"/>
          </a:p>
          <a:p>
            <a:pPr lvl="1"/>
            <a:r>
              <a:rPr lang="en-US" dirty="0" smtClean="0"/>
              <a:t>Except </a:t>
            </a:r>
            <a:r>
              <a:rPr lang="en-US" dirty="0" smtClean="0"/>
              <a:t>trees: FMP</a:t>
            </a:r>
          </a:p>
          <a:p>
            <a:r>
              <a:rPr lang="en-US" dirty="0" smtClean="0"/>
              <a:t>Instead of learning scoring function, then </a:t>
            </a:r>
            <a:r>
              <a:rPr lang="en-US" i="1" dirty="0" smtClean="0"/>
              <a:t>approximately </a:t>
            </a:r>
            <a:r>
              <a:rPr lang="en-US" dirty="0" smtClean="0"/>
              <a:t>minimizing it</a:t>
            </a:r>
          </a:p>
          <a:p>
            <a:r>
              <a:rPr lang="en-US" dirty="0" smtClean="0"/>
              <a:t>Learn iterative inference procedure?</a:t>
            </a:r>
          </a:p>
          <a:p>
            <a:endParaRPr lang="en-US" dirty="0"/>
          </a:p>
        </p:txBody>
      </p:sp>
      <p:pic>
        <p:nvPicPr>
          <p:cNvPr id="6" name="Picture 5"/>
          <p:cNvPicPr>
            <a:picLocks noChangeAspect="1"/>
          </p:cNvPicPr>
          <p:nvPr/>
        </p:nvPicPr>
        <p:blipFill>
          <a:blip r:embed="rId2"/>
          <a:stretch>
            <a:fillRect/>
          </a:stretch>
        </p:blipFill>
        <p:spPr>
          <a:xfrm>
            <a:off x="3009900" y="2554339"/>
            <a:ext cx="4686300" cy="675078"/>
          </a:xfrm>
          <a:prstGeom prst="rect">
            <a:avLst/>
          </a:prstGeom>
        </p:spPr>
      </p:pic>
    </p:spTree>
    <p:extLst>
      <p:ext uri="{BB962C8B-B14F-4D97-AF65-F5344CB8AC3E}">
        <p14:creationId xmlns:p14="http://schemas.microsoft.com/office/powerpoint/2010/main" val="1193208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learning and inference</a:t>
            </a:r>
            <a:endParaRPr lang="en-US" dirty="0"/>
          </a:p>
        </p:txBody>
      </p:sp>
      <p:sp>
        <p:nvSpPr>
          <p:cNvPr id="7" name="Content Placeholder 6"/>
          <p:cNvSpPr>
            <a:spLocks noGrp="1"/>
          </p:cNvSpPr>
          <p:nvPr>
            <p:ph idx="1"/>
          </p:nvPr>
        </p:nvSpPr>
        <p:spPr>
          <a:xfrm>
            <a:off x="838200" y="1825624"/>
            <a:ext cx="10515600" cy="4803775"/>
          </a:xfrm>
        </p:spPr>
        <p:txBody>
          <a:bodyPr>
            <a:normAutofit/>
          </a:bodyPr>
          <a:lstStyle/>
          <a:p>
            <a:r>
              <a:rPr lang="en-US" dirty="0" smtClean="0"/>
              <a:t>In each iteration, beliefs of one variable are updated using current beliefs of the others</a:t>
            </a:r>
          </a:p>
          <a:p>
            <a:endParaRPr lang="en-US" dirty="0"/>
          </a:p>
          <a:p>
            <a:endParaRPr lang="en-US" dirty="0" smtClean="0"/>
          </a:p>
          <a:p>
            <a:r>
              <a:rPr lang="en-US" dirty="0" smtClean="0"/>
              <a:t>Frame </a:t>
            </a:r>
            <a:r>
              <a:rPr lang="en-US" dirty="0" smtClean="0"/>
              <a:t>each iteration of inference as a differentiable function</a:t>
            </a:r>
          </a:p>
          <a:p>
            <a:r>
              <a:rPr lang="en-US" dirty="0" smtClean="0"/>
              <a:t>Write inference as a convolutional network</a:t>
            </a:r>
            <a:endParaRPr lang="en-US" dirty="0"/>
          </a:p>
        </p:txBody>
      </p:sp>
      <p:sp>
        <p:nvSpPr>
          <p:cNvPr id="9" name="TextBox 8"/>
          <p:cNvSpPr txBox="1"/>
          <p:nvPr/>
        </p:nvSpPr>
        <p:spPr>
          <a:xfrm>
            <a:off x="0" y="6261100"/>
            <a:ext cx="12192000" cy="646331"/>
          </a:xfrm>
          <a:prstGeom prst="rect">
            <a:avLst/>
          </a:prstGeom>
          <a:noFill/>
        </p:spPr>
        <p:txBody>
          <a:bodyPr wrap="square" rtlCol="0">
            <a:spAutoFit/>
          </a:bodyPr>
          <a:lstStyle/>
          <a:p>
            <a:r>
              <a:rPr lang="en-US" dirty="0" smtClean="0"/>
              <a:t>Joint Training of a Convolutional Network and a Graphical Model for Human Pose Estimation. Jonathan </a:t>
            </a:r>
            <a:r>
              <a:rPr lang="en-US" dirty="0" err="1" smtClean="0"/>
              <a:t>Tompson</a:t>
            </a:r>
            <a:r>
              <a:rPr lang="en-US" dirty="0" smtClean="0"/>
              <a:t>, Arjun Jain, Yann </a:t>
            </a:r>
            <a:r>
              <a:rPr lang="en-US" dirty="0" err="1" smtClean="0"/>
              <a:t>LeCun</a:t>
            </a:r>
            <a:r>
              <a:rPr lang="en-US" dirty="0" smtClean="0"/>
              <a:t>, Christoph </a:t>
            </a:r>
            <a:r>
              <a:rPr lang="en-US" dirty="0" err="1" smtClean="0"/>
              <a:t>Bregler</a:t>
            </a:r>
            <a:r>
              <a:rPr lang="en-US" dirty="0" smtClean="0"/>
              <a:t>. In </a:t>
            </a:r>
            <a:r>
              <a:rPr lang="en-US" i="1" dirty="0" smtClean="0"/>
              <a:t>NIPS, </a:t>
            </a:r>
            <a:r>
              <a:rPr lang="en-US" dirty="0" smtClean="0"/>
              <a:t>2014.</a:t>
            </a:r>
            <a:endParaRPr lang="en-US" dirty="0"/>
          </a:p>
        </p:txBody>
      </p:sp>
      <p:pic>
        <p:nvPicPr>
          <p:cNvPr id="10" name="Picture 9"/>
          <p:cNvPicPr>
            <a:picLocks noChangeAspect="1"/>
          </p:cNvPicPr>
          <p:nvPr/>
        </p:nvPicPr>
        <p:blipFill>
          <a:blip r:embed="rId2"/>
          <a:stretch>
            <a:fillRect/>
          </a:stretch>
        </p:blipFill>
        <p:spPr>
          <a:xfrm>
            <a:off x="3009900" y="2833739"/>
            <a:ext cx="4686300" cy="675078"/>
          </a:xfrm>
          <a:prstGeom prst="rect">
            <a:avLst/>
          </a:prstGeom>
        </p:spPr>
      </p:pic>
    </p:spTree>
    <p:extLst>
      <p:ext uri="{BB962C8B-B14F-4D97-AF65-F5344CB8AC3E}">
        <p14:creationId xmlns:p14="http://schemas.microsoft.com/office/powerpoint/2010/main" val="10714401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146300"/>
            <a:ext cx="10058400" cy="3926200"/>
          </a:xfrm>
          <a:prstGeom prst="rect">
            <a:avLst/>
          </a:prstGeom>
        </p:spPr>
      </p:pic>
      <p:sp>
        <p:nvSpPr>
          <p:cNvPr id="6" name="Title 5"/>
          <p:cNvSpPr>
            <a:spLocks noGrp="1"/>
          </p:cNvSpPr>
          <p:nvPr>
            <p:ph type="title"/>
          </p:nvPr>
        </p:nvSpPr>
        <p:spPr/>
        <p:txBody>
          <a:bodyPr/>
          <a:lstStyle/>
          <a:p>
            <a:r>
              <a:rPr lang="en-US" dirty="0" smtClean="0"/>
              <a:t>Combining learning and inference</a:t>
            </a:r>
            <a:endParaRPr lang="en-US" dirty="0"/>
          </a:p>
        </p:txBody>
      </p:sp>
      <p:sp>
        <p:nvSpPr>
          <p:cNvPr id="7" name="TextBox 6"/>
          <p:cNvSpPr txBox="1"/>
          <p:nvPr/>
        </p:nvSpPr>
        <p:spPr>
          <a:xfrm>
            <a:off x="0" y="6261100"/>
            <a:ext cx="12192000" cy="646331"/>
          </a:xfrm>
          <a:prstGeom prst="rect">
            <a:avLst/>
          </a:prstGeom>
          <a:noFill/>
        </p:spPr>
        <p:txBody>
          <a:bodyPr wrap="square" rtlCol="0">
            <a:spAutoFit/>
          </a:bodyPr>
          <a:lstStyle/>
          <a:p>
            <a:r>
              <a:rPr lang="en-US" dirty="0" smtClean="0"/>
              <a:t>Joint Training of a Convolutional Network and a Graphical Model for Human Pose Estimation. Jonathan </a:t>
            </a:r>
            <a:r>
              <a:rPr lang="en-US" dirty="0" err="1" smtClean="0"/>
              <a:t>Tompson</a:t>
            </a:r>
            <a:r>
              <a:rPr lang="en-US" dirty="0" smtClean="0"/>
              <a:t>, Arjun Jain, Yann </a:t>
            </a:r>
            <a:r>
              <a:rPr lang="en-US" dirty="0" err="1" smtClean="0"/>
              <a:t>LeCun</a:t>
            </a:r>
            <a:r>
              <a:rPr lang="en-US" dirty="0" smtClean="0"/>
              <a:t>, Christoph </a:t>
            </a:r>
            <a:r>
              <a:rPr lang="en-US" dirty="0" err="1" smtClean="0"/>
              <a:t>Bregler</a:t>
            </a:r>
            <a:r>
              <a:rPr lang="en-US" dirty="0" smtClean="0"/>
              <a:t>. In </a:t>
            </a:r>
            <a:r>
              <a:rPr lang="en-US" i="1" dirty="0" smtClean="0"/>
              <a:t>NIPS, </a:t>
            </a:r>
            <a:r>
              <a:rPr lang="en-US" dirty="0" smtClean="0"/>
              <a:t>2014.</a:t>
            </a:r>
            <a:endParaRPr lang="en-US" dirty="0"/>
          </a:p>
        </p:txBody>
      </p:sp>
      <p:sp>
        <p:nvSpPr>
          <p:cNvPr id="8" name="Oval 7"/>
          <p:cNvSpPr/>
          <p:nvPr/>
        </p:nvSpPr>
        <p:spPr>
          <a:xfrm>
            <a:off x="1511300" y="2146300"/>
            <a:ext cx="1524000" cy="3048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24200" y="2146300"/>
            <a:ext cx="1524000" cy="3048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261100" y="2177100"/>
            <a:ext cx="1524000" cy="3048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32150" y="1791976"/>
            <a:ext cx="1308100" cy="369332"/>
          </a:xfrm>
          <a:prstGeom prst="rect">
            <a:avLst/>
          </a:prstGeom>
          <a:noFill/>
        </p:spPr>
        <p:txBody>
          <a:bodyPr wrap="square" rtlCol="0">
            <a:spAutoFit/>
          </a:bodyPr>
          <a:lstStyle/>
          <a:p>
            <a:r>
              <a:rPr lang="en-US" smtClean="0"/>
              <a:t>Regression</a:t>
            </a:r>
            <a:endParaRPr lang="en-US"/>
          </a:p>
        </p:txBody>
      </p:sp>
      <p:sp>
        <p:nvSpPr>
          <p:cNvPr id="12" name="TextBox 11"/>
          <p:cNvSpPr txBox="1"/>
          <p:nvPr/>
        </p:nvSpPr>
        <p:spPr>
          <a:xfrm>
            <a:off x="6477000" y="1556122"/>
            <a:ext cx="1308100" cy="646331"/>
          </a:xfrm>
          <a:prstGeom prst="rect">
            <a:avLst/>
          </a:prstGeom>
          <a:noFill/>
        </p:spPr>
        <p:txBody>
          <a:bodyPr wrap="square" rtlCol="0">
            <a:spAutoFit/>
          </a:bodyPr>
          <a:lstStyle/>
          <a:p>
            <a:r>
              <a:rPr lang="en-US" smtClean="0"/>
              <a:t>Mixture of parts</a:t>
            </a:r>
            <a:endParaRPr lang="en-US" dirty="0"/>
          </a:p>
        </p:txBody>
      </p:sp>
    </p:spTree>
    <p:extLst>
      <p:ext uri="{BB962C8B-B14F-4D97-AF65-F5344CB8AC3E}">
        <p14:creationId xmlns:p14="http://schemas.microsoft.com/office/powerpoint/2010/main" val="18519498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Autocontext</a:t>
            </a:r>
            <a:r>
              <a:rPr lang="en-US" dirty="0" smtClean="0"/>
              <a:t> and Inference Machines</a:t>
            </a:r>
            <a:endParaRPr lang="en-US" dirty="0"/>
          </a:p>
        </p:txBody>
      </p:sp>
      <p:sp>
        <p:nvSpPr>
          <p:cNvPr id="3" name="Content Placeholder 2"/>
          <p:cNvSpPr>
            <a:spLocks noGrp="1"/>
          </p:cNvSpPr>
          <p:nvPr>
            <p:ph idx="1"/>
          </p:nvPr>
        </p:nvSpPr>
        <p:spPr>
          <a:xfrm>
            <a:off x="838200" y="1825625"/>
            <a:ext cx="10515600" cy="1044575"/>
          </a:xfrm>
        </p:spPr>
        <p:txBody>
          <a:bodyPr/>
          <a:lstStyle/>
          <a:p>
            <a:r>
              <a:rPr lang="en-US" dirty="0" smtClean="0"/>
              <a:t>Instead of learning model that does iterative improvement</a:t>
            </a:r>
          </a:p>
          <a:p>
            <a:r>
              <a:rPr lang="en-US" dirty="0" smtClean="0"/>
              <a:t>Learn model that does refinement</a:t>
            </a:r>
            <a:endParaRPr lang="en-US" dirty="0"/>
          </a:p>
        </p:txBody>
      </p:sp>
      <p:sp>
        <p:nvSpPr>
          <p:cNvPr id="4" name="Trapezoid 3"/>
          <p:cNvSpPr/>
          <p:nvPr/>
        </p:nvSpPr>
        <p:spPr>
          <a:xfrm rot="5400000">
            <a:off x="2019300" y="3784600"/>
            <a:ext cx="1155700" cy="1270000"/>
          </a:xfrm>
          <a:prstGeom prst="trapezoi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6900" y="4234934"/>
            <a:ext cx="838200" cy="369332"/>
          </a:xfrm>
          <a:prstGeom prst="rect">
            <a:avLst/>
          </a:prstGeom>
          <a:noFill/>
        </p:spPr>
        <p:txBody>
          <a:bodyPr wrap="square" rtlCol="0">
            <a:spAutoFit/>
          </a:bodyPr>
          <a:lstStyle/>
          <a:p>
            <a:r>
              <a:rPr lang="en-US" smtClean="0"/>
              <a:t>Image</a:t>
            </a:r>
            <a:endParaRPr lang="en-US"/>
          </a:p>
        </p:txBody>
      </p:sp>
      <p:sp>
        <p:nvSpPr>
          <p:cNvPr id="6" name="TextBox 5"/>
          <p:cNvSpPr txBox="1"/>
          <p:nvPr/>
        </p:nvSpPr>
        <p:spPr>
          <a:xfrm>
            <a:off x="3657600" y="4234934"/>
            <a:ext cx="673100" cy="369332"/>
          </a:xfrm>
          <a:prstGeom prst="rect">
            <a:avLst/>
          </a:prstGeom>
          <a:noFill/>
        </p:spPr>
        <p:txBody>
          <a:bodyPr wrap="square" rtlCol="0">
            <a:spAutoFit/>
          </a:bodyPr>
          <a:lstStyle/>
          <a:p>
            <a:r>
              <a:rPr lang="en-US" smtClean="0"/>
              <a:t>Pose</a:t>
            </a:r>
            <a:endParaRPr lang="en-US" dirty="0"/>
          </a:p>
        </p:txBody>
      </p:sp>
      <p:sp>
        <p:nvSpPr>
          <p:cNvPr id="7" name="Trapezoid 6"/>
          <p:cNvSpPr/>
          <p:nvPr/>
        </p:nvSpPr>
        <p:spPr>
          <a:xfrm rot="5400000">
            <a:off x="7454900" y="3778766"/>
            <a:ext cx="1155700" cy="1270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76900" y="3651250"/>
            <a:ext cx="838200" cy="369332"/>
          </a:xfrm>
          <a:prstGeom prst="rect">
            <a:avLst/>
          </a:prstGeom>
          <a:noFill/>
        </p:spPr>
        <p:txBody>
          <a:bodyPr wrap="square" rtlCol="0">
            <a:spAutoFit/>
          </a:bodyPr>
          <a:lstStyle/>
          <a:p>
            <a:r>
              <a:rPr lang="en-US" smtClean="0"/>
              <a:t>Image</a:t>
            </a:r>
            <a:endParaRPr lang="en-US"/>
          </a:p>
        </p:txBody>
      </p:sp>
      <p:sp>
        <p:nvSpPr>
          <p:cNvPr id="9" name="TextBox 8"/>
          <p:cNvSpPr txBox="1"/>
          <p:nvPr/>
        </p:nvSpPr>
        <p:spPr>
          <a:xfrm>
            <a:off x="5499100" y="4991616"/>
            <a:ext cx="1663700" cy="646331"/>
          </a:xfrm>
          <a:prstGeom prst="rect">
            <a:avLst/>
          </a:prstGeom>
          <a:noFill/>
        </p:spPr>
        <p:txBody>
          <a:bodyPr wrap="square" rtlCol="0">
            <a:spAutoFit/>
          </a:bodyPr>
          <a:lstStyle/>
          <a:p>
            <a:r>
              <a:rPr lang="en-US" dirty="0" smtClean="0"/>
              <a:t>Current</a:t>
            </a:r>
            <a:br>
              <a:rPr lang="en-US" dirty="0" smtClean="0"/>
            </a:br>
            <a:r>
              <a:rPr lang="en-US" dirty="0" smtClean="0"/>
              <a:t>Pose estimate </a:t>
            </a:r>
            <a:endParaRPr lang="en-US" dirty="0"/>
          </a:p>
        </p:txBody>
      </p:sp>
      <p:sp>
        <p:nvSpPr>
          <p:cNvPr id="10" name="TextBox 9"/>
          <p:cNvSpPr txBox="1"/>
          <p:nvPr/>
        </p:nvSpPr>
        <p:spPr>
          <a:xfrm>
            <a:off x="9423400" y="4090600"/>
            <a:ext cx="1663700" cy="646331"/>
          </a:xfrm>
          <a:prstGeom prst="rect">
            <a:avLst/>
          </a:prstGeom>
          <a:noFill/>
        </p:spPr>
        <p:txBody>
          <a:bodyPr wrap="square" rtlCol="0">
            <a:spAutoFit/>
          </a:bodyPr>
          <a:lstStyle/>
          <a:p>
            <a:r>
              <a:rPr lang="en-US" dirty="0" smtClean="0"/>
              <a:t>New</a:t>
            </a:r>
            <a:br>
              <a:rPr lang="en-US" dirty="0" smtClean="0"/>
            </a:br>
            <a:r>
              <a:rPr lang="en-US" dirty="0" smtClean="0"/>
              <a:t>Pose estimate </a:t>
            </a:r>
            <a:endParaRPr lang="en-US" dirty="0"/>
          </a:p>
        </p:txBody>
      </p:sp>
      <p:cxnSp>
        <p:nvCxnSpPr>
          <p:cNvPr id="12" name="Straight Arrow Connector 11"/>
          <p:cNvCxnSpPr>
            <a:stCxn id="5" idx="3"/>
            <a:endCxn id="4" idx="2"/>
          </p:cNvCxnSpPr>
          <p:nvPr/>
        </p:nvCxnSpPr>
        <p:spPr>
          <a:xfrm>
            <a:off x="1435100" y="4419600"/>
            <a:ext cx="5270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0"/>
            <a:endCxn id="6" idx="1"/>
          </p:cNvCxnSpPr>
          <p:nvPr/>
        </p:nvCxnSpPr>
        <p:spPr>
          <a:xfrm>
            <a:off x="3232150" y="4419600"/>
            <a:ext cx="4254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a:endCxn id="7" idx="2"/>
          </p:cNvCxnSpPr>
          <p:nvPr/>
        </p:nvCxnSpPr>
        <p:spPr>
          <a:xfrm>
            <a:off x="6515100" y="3835916"/>
            <a:ext cx="882650" cy="577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0"/>
            <a:endCxn id="7" idx="2"/>
          </p:cNvCxnSpPr>
          <p:nvPr/>
        </p:nvCxnSpPr>
        <p:spPr>
          <a:xfrm flipV="1">
            <a:off x="6330950" y="4413766"/>
            <a:ext cx="1066800" cy="577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0"/>
            <a:endCxn id="10" idx="1"/>
          </p:cNvCxnSpPr>
          <p:nvPr/>
        </p:nvCxnSpPr>
        <p:spPr>
          <a:xfrm>
            <a:off x="8667750" y="4413766"/>
            <a:ext cx="7556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2"/>
          <a:stretch>
            <a:fillRect/>
          </a:stretch>
        </p:blipFill>
        <p:spPr>
          <a:xfrm>
            <a:off x="2203450" y="3986728"/>
            <a:ext cx="750203" cy="750203"/>
          </a:xfrm>
          <a:prstGeom prst="rect">
            <a:avLst/>
          </a:prstGeom>
        </p:spPr>
      </p:pic>
    </p:spTree>
    <p:extLst>
      <p:ext uri="{BB962C8B-B14F-4D97-AF65-F5344CB8AC3E}">
        <p14:creationId xmlns:p14="http://schemas.microsoft.com/office/powerpoint/2010/main" val="8014974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Autocontext</a:t>
            </a:r>
            <a:r>
              <a:rPr lang="en-US" dirty="0" smtClean="0"/>
              <a:t> and Inference Machines</a:t>
            </a:r>
            <a:endParaRPr lang="en-US" dirty="0"/>
          </a:p>
        </p:txBody>
      </p:sp>
      <p:sp>
        <p:nvSpPr>
          <p:cNvPr id="535" name="Content Placeholder 534"/>
          <p:cNvSpPr>
            <a:spLocks noGrp="1"/>
          </p:cNvSpPr>
          <p:nvPr>
            <p:ph idx="1"/>
          </p:nvPr>
        </p:nvSpPr>
        <p:spPr>
          <a:xfrm>
            <a:off x="838200" y="4711531"/>
            <a:ext cx="10515600" cy="1079669"/>
          </a:xfrm>
        </p:spPr>
        <p:txBody>
          <a:bodyPr/>
          <a:lstStyle/>
          <a:p>
            <a:r>
              <a:rPr lang="en-US" dirty="0" smtClean="0"/>
              <a:t>Shared parameters: </a:t>
            </a:r>
            <a:r>
              <a:rPr lang="en-US" i="1" dirty="0" smtClean="0"/>
              <a:t>Inference Machines</a:t>
            </a:r>
          </a:p>
          <a:p>
            <a:r>
              <a:rPr lang="en-US" dirty="0" smtClean="0"/>
              <a:t>Unshared parameters: </a:t>
            </a:r>
            <a:r>
              <a:rPr lang="en-US" i="1" dirty="0" err="1" smtClean="0"/>
              <a:t>Autocontext</a:t>
            </a:r>
            <a:endParaRPr lang="en-US" dirty="0"/>
          </a:p>
        </p:txBody>
      </p:sp>
      <p:sp>
        <p:nvSpPr>
          <p:cNvPr id="4" name="Trapezoid 3"/>
          <p:cNvSpPr/>
          <p:nvPr/>
        </p:nvSpPr>
        <p:spPr>
          <a:xfrm rot="5400000">
            <a:off x="1955800" y="2597666"/>
            <a:ext cx="1155700" cy="1270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7800" y="2470150"/>
            <a:ext cx="838200" cy="369332"/>
          </a:xfrm>
          <a:prstGeom prst="rect">
            <a:avLst/>
          </a:prstGeom>
          <a:noFill/>
        </p:spPr>
        <p:txBody>
          <a:bodyPr wrap="square" rtlCol="0">
            <a:spAutoFit/>
          </a:bodyPr>
          <a:lstStyle/>
          <a:p>
            <a:r>
              <a:rPr lang="en-US" smtClean="0"/>
              <a:t>Image</a:t>
            </a:r>
            <a:endParaRPr lang="en-US"/>
          </a:p>
        </p:txBody>
      </p:sp>
      <p:sp>
        <p:nvSpPr>
          <p:cNvPr id="6" name="TextBox 5"/>
          <p:cNvSpPr txBox="1"/>
          <p:nvPr/>
        </p:nvSpPr>
        <p:spPr>
          <a:xfrm>
            <a:off x="0" y="3810516"/>
            <a:ext cx="1663700" cy="646331"/>
          </a:xfrm>
          <a:prstGeom prst="rect">
            <a:avLst/>
          </a:prstGeom>
          <a:noFill/>
        </p:spPr>
        <p:txBody>
          <a:bodyPr wrap="square" rtlCol="0">
            <a:spAutoFit/>
          </a:bodyPr>
          <a:lstStyle/>
          <a:p>
            <a:r>
              <a:rPr lang="en-US" dirty="0" smtClean="0"/>
              <a:t>Pose estimate(t) </a:t>
            </a:r>
            <a:endParaRPr lang="en-US" dirty="0"/>
          </a:p>
        </p:txBody>
      </p:sp>
      <p:cxnSp>
        <p:nvCxnSpPr>
          <p:cNvPr id="8" name="Straight Arrow Connector 7"/>
          <p:cNvCxnSpPr>
            <a:endCxn id="9" idx="2"/>
          </p:cNvCxnSpPr>
          <p:nvPr/>
        </p:nvCxnSpPr>
        <p:spPr>
          <a:xfrm>
            <a:off x="1016000" y="2654816"/>
            <a:ext cx="882650" cy="577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9" idx="2"/>
          </p:cNvCxnSpPr>
          <p:nvPr/>
        </p:nvCxnSpPr>
        <p:spPr>
          <a:xfrm flipV="1">
            <a:off x="831850" y="3232666"/>
            <a:ext cx="1066800" cy="577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rapezoid 10"/>
          <p:cNvSpPr/>
          <p:nvPr/>
        </p:nvSpPr>
        <p:spPr>
          <a:xfrm rot="5400000">
            <a:off x="6883400" y="2597666"/>
            <a:ext cx="1155700" cy="1270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5400" y="2470150"/>
            <a:ext cx="838200" cy="369332"/>
          </a:xfrm>
          <a:prstGeom prst="rect">
            <a:avLst/>
          </a:prstGeom>
          <a:noFill/>
        </p:spPr>
        <p:txBody>
          <a:bodyPr wrap="square" rtlCol="0">
            <a:spAutoFit/>
          </a:bodyPr>
          <a:lstStyle/>
          <a:p>
            <a:r>
              <a:rPr lang="en-US" smtClean="0"/>
              <a:t>Image</a:t>
            </a:r>
            <a:endParaRPr lang="en-US"/>
          </a:p>
        </p:txBody>
      </p:sp>
      <p:sp>
        <p:nvSpPr>
          <p:cNvPr id="13" name="TextBox 12"/>
          <p:cNvSpPr txBox="1"/>
          <p:nvPr/>
        </p:nvSpPr>
        <p:spPr>
          <a:xfrm>
            <a:off x="4927600" y="3810516"/>
            <a:ext cx="1663700" cy="646331"/>
          </a:xfrm>
          <a:prstGeom prst="rect">
            <a:avLst/>
          </a:prstGeom>
          <a:noFill/>
        </p:spPr>
        <p:txBody>
          <a:bodyPr wrap="square" rtlCol="0">
            <a:spAutoFit/>
          </a:bodyPr>
          <a:lstStyle/>
          <a:p>
            <a:r>
              <a:rPr lang="en-US" dirty="0" smtClean="0"/>
              <a:t>Pose estimate(t+1) </a:t>
            </a:r>
            <a:endParaRPr lang="en-US" dirty="0"/>
          </a:p>
        </p:txBody>
      </p:sp>
      <p:sp>
        <p:nvSpPr>
          <p:cNvPr id="14" name="TextBox 13"/>
          <p:cNvSpPr txBox="1"/>
          <p:nvPr/>
        </p:nvSpPr>
        <p:spPr>
          <a:xfrm>
            <a:off x="9690100" y="3810516"/>
            <a:ext cx="1663700" cy="646331"/>
          </a:xfrm>
          <a:prstGeom prst="rect">
            <a:avLst/>
          </a:prstGeom>
          <a:noFill/>
        </p:spPr>
        <p:txBody>
          <a:bodyPr wrap="square" rtlCol="0">
            <a:spAutoFit/>
          </a:bodyPr>
          <a:lstStyle/>
          <a:p>
            <a:r>
              <a:rPr lang="en-US" dirty="0" smtClean="0"/>
              <a:t>Pose estimate(t+2)</a:t>
            </a:r>
            <a:endParaRPr lang="en-US" dirty="0"/>
          </a:p>
        </p:txBody>
      </p:sp>
      <p:cxnSp>
        <p:nvCxnSpPr>
          <p:cNvPr id="15" name="Straight Arrow Connector 14"/>
          <p:cNvCxnSpPr/>
          <p:nvPr/>
        </p:nvCxnSpPr>
        <p:spPr>
          <a:xfrm>
            <a:off x="5943600" y="2654816"/>
            <a:ext cx="882650" cy="577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759450" y="3232666"/>
            <a:ext cx="1066800" cy="577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0"/>
            <a:endCxn id="14" idx="1"/>
          </p:cNvCxnSpPr>
          <p:nvPr/>
        </p:nvCxnSpPr>
        <p:spPr>
          <a:xfrm>
            <a:off x="8096250" y="3232666"/>
            <a:ext cx="1593850" cy="9010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Straight Arrow Connector 529"/>
          <p:cNvCxnSpPr>
            <a:stCxn id="4" idx="0"/>
            <a:endCxn id="13" idx="1"/>
          </p:cNvCxnSpPr>
          <p:nvPr/>
        </p:nvCxnSpPr>
        <p:spPr>
          <a:xfrm>
            <a:off x="3168650" y="3232666"/>
            <a:ext cx="1758950" cy="9010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6" name="TextBox 535"/>
          <p:cNvSpPr txBox="1"/>
          <p:nvPr/>
        </p:nvSpPr>
        <p:spPr>
          <a:xfrm>
            <a:off x="0" y="5930344"/>
            <a:ext cx="12192000" cy="923330"/>
          </a:xfrm>
          <a:prstGeom prst="rect">
            <a:avLst/>
          </a:prstGeom>
          <a:noFill/>
        </p:spPr>
        <p:txBody>
          <a:bodyPr wrap="square" rtlCol="0">
            <a:spAutoFit/>
          </a:bodyPr>
          <a:lstStyle/>
          <a:p>
            <a:r>
              <a:rPr lang="en-US" dirty="0" smtClean="0"/>
              <a:t>Auto-context and Its Application to High-level Vision Tasks. </a:t>
            </a:r>
            <a:r>
              <a:rPr lang="en-US" dirty="0" err="1" smtClean="0"/>
              <a:t>Zhuowen</a:t>
            </a:r>
            <a:r>
              <a:rPr lang="en-US" dirty="0" smtClean="0"/>
              <a:t> Tu. In </a:t>
            </a:r>
            <a:r>
              <a:rPr lang="en-US" i="1" dirty="0" smtClean="0"/>
              <a:t>CVPR </a:t>
            </a:r>
            <a:r>
              <a:rPr lang="en-US" dirty="0" smtClean="0"/>
              <a:t>2008.</a:t>
            </a:r>
          </a:p>
          <a:p>
            <a:r>
              <a:rPr lang="en-US" dirty="0" smtClean="0"/>
              <a:t>Learning Message-Passing Inference Machines for Structured Prediction. Stephane Ross, Daniel Munoz, Martial Hebert, J. Andrew </a:t>
            </a:r>
            <a:r>
              <a:rPr lang="en-US" dirty="0" err="1" smtClean="0"/>
              <a:t>Bagnell</a:t>
            </a:r>
            <a:r>
              <a:rPr lang="en-US" dirty="0" smtClean="0"/>
              <a:t>. In </a:t>
            </a:r>
            <a:r>
              <a:rPr lang="en-US" i="1" dirty="0" smtClean="0"/>
              <a:t>CVPR </a:t>
            </a:r>
            <a:r>
              <a:rPr lang="en-US" dirty="0" smtClean="0"/>
              <a:t>2011.</a:t>
            </a:r>
            <a:endParaRPr lang="en-US" dirty="0"/>
          </a:p>
        </p:txBody>
      </p:sp>
    </p:spTree>
    <p:extLst>
      <p:ext uri="{BB962C8B-B14F-4D97-AF65-F5344CB8AC3E}">
        <p14:creationId xmlns:p14="http://schemas.microsoft.com/office/powerpoint/2010/main" val="232074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Inference machines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2603500"/>
            <a:ext cx="10058400" cy="1665722"/>
          </a:xfrm>
          <a:prstGeom prst="rect">
            <a:avLst/>
          </a:prstGeom>
        </p:spPr>
      </p:pic>
      <p:sp>
        <p:nvSpPr>
          <p:cNvPr id="5" name="TextBox 4"/>
          <p:cNvSpPr txBox="1"/>
          <p:nvPr/>
        </p:nvSpPr>
        <p:spPr>
          <a:xfrm>
            <a:off x="838200" y="6488668"/>
            <a:ext cx="10299700" cy="369332"/>
          </a:xfrm>
          <a:prstGeom prst="rect">
            <a:avLst/>
          </a:prstGeom>
          <a:noFill/>
        </p:spPr>
        <p:txBody>
          <a:bodyPr wrap="square" rtlCol="0">
            <a:spAutoFit/>
          </a:bodyPr>
          <a:lstStyle/>
          <a:p>
            <a:r>
              <a:rPr lang="en-US" dirty="0" smtClean="0"/>
              <a:t>Convolutional Pose Machines. Shih-</a:t>
            </a:r>
            <a:r>
              <a:rPr lang="en-US" dirty="0" err="1" smtClean="0"/>
              <a:t>En</a:t>
            </a:r>
            <a:r>
              <a:rPr lang="en-US" dirty="0" smtClean="0"/>
              <a:t> Wei, Varun Ramakrishna, Takeo </a:t>
            </a:r>
            <a:r>
              <a:rPr lang="en-US" dirty="0" err="1" smtClean="0"/>
              <a:t>Kanade</a:t>
            </a:r>
            <a:r>
              <a:rPr lang="en-US" dirty="0" smtClean="0"/>
              <a:t>, </a:t>
            </a:r>
            <a:r>
              <a:rPr lang="en-US" dirty="0" err="1" smtClean="0"/>
              <a:t>Yaser</a:t>
            </a:r>
            <a:r>
              <a:rPr lang="en-US" dirty="0" smtClean="0"/>
              <a:t> Sheikh. In </a:t>
            </a:r>
            <a:r>
              <a:rPr lang="en-US" i="1" dirty="0" smtClean="0"/>
              <a:t>CVPR, </a:t>
            </a:r>
            <a:r>
              <a:rPr lang="en-US" dirty="0" smtClean="0"/>
              <a:t>2016 </a:t>
            </a:r>
            <a:endParaRPr lang="en-US" dirty="0"/>
          </a:p>
        </p:txBody>
      </p:sp>
    </p:spTree>
    <p:extLst>
      <p:ext uri="{BB962C8B-B14F-4D97-AF65-F5344CB8AC3E}">
        <p14:creationId xmlns:p14="http://schemas.microsoft.com/office/powerpoint/2010/main" val="1119066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900" y="520700"/>
            <a:ext cx="3060700" cy="3619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59" y="4673600"/>
            <a:ext cx="11822241" cy="317500"/>
          </a:xfrm>
          <a:prstGeom prst="rect">
            <a:avLst/>
          </a:prstGeom>
        </p:spPr>
      </p:pic>
      <p:sp>
        <p:nvSpPr>
          <p:cNvPr id="8" name="Oval 7"/>
          <p:cNvSpPr/>
          <p:nvPr/>
        </p:nvSpPr>
        <p:spPr>
          <a:xfrm>
            <a:off x="8331200" y="4533900"/>
            <a:ext cx="1892300" cy="647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9527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Stacked Hourglass Networks</a:t>
            </a:r>
            <a:endParaRPr lang="en-US" dirty="0"/>
          </a:p>
        </p:txBody>
      </p:sp>
      <p:sp>
        <p:nvSpPr>
          <p:cNvPr id="3" name="Content Placeholder 2"/>
          <p:cNvSpPr>
            <a:spLocks noGrp="1"/>
          </p:cNvSpPr>
          <p:nvPr>
            <p:ph idx="1"/>
          </p:nvPr>
        </p:nvSpPr>
        <p:spPr>
          <a:xfrm>
            <a:off x="838200" y="1825625"/>
            <a:ext cx="10515600" cy="1908175"/>
          </a:xfrm>
        </p:spPr>
        <p:txBody>
          <a:bodyPr/>
          <a:lstStyle/>
          <a:p>
            <a:r>
              <a:rPr lang="en-US" dirty="0" smtClean="0"/>
              <a:t>Each refinement round has to</a:t>
            </a:r>
          </a:p>
          <a:p>
            <a:pPr lvl="1"/>
            <a:r>
              <a:rPr lang="en-US" dirty="0" smtClean="0"/>
              <a:t>Combine global information about pose</a:t>
            </a:r>
          </a:p>
          <a:p>
            <a:pPr lvl="1"/>
            <a:r>
              <a:rPr lang="en-US" dirty="0" smtClean="0"/>
              <a:t>Use global pose information to produce new precise pose estimate</a:t>
            </a:r>
          </a:p>
          <a:p>
            <a:r>
              <a:rPr lang="en-US" dirty="0" smtClean="0"/>
              <a:t>”Hourglass structure”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78301"/>
            <a:ext cx="4991100" cy="18633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00" y="4287541"/>
            <a:ext cx="6756400" cy="1850035"/>
          </a:xfrm>
          <a:prstGeom prst="rect">
            <a:avLst/>
          </a:prstGeom>
        </p:spPr>
      </p:pic>
      <p:sp>
        <p:nvSpPr>
          <p:cNvPr id="6" name="TextBox 5"/>
          <p:cNvSpPr txBox="1"/>
          <p:nvPr/>
        </p:nvSpPr>
        <p:spPr>
          <a:xfrm>
            <a:off x="0" y="6410720"/>
            <a:ext cx="12192000" cy="369332"/>
          </a:xfrm>
          <a:prstGeom prst="rect">
            <a:avLst/>
          </a:prstGeom>
          <a:noFill/>
        </p:spPr>
        <p:txBody>
          <a:bodyPr wrap="square" rtlCol="0">
            <a:spAutoFit/>
          </a:bodyPr>
          <a:lstStyle/>
          <a:p>
            <a:r>
              <a:rPr lang="en-US" dirty="0" smtClean="0"/>
              <a:t>Stacked Hourglass Networks for Human Pose Estimation. Alejandro Newell, </a:t>
            </a:r>
            <a:r>
              <a:rPr lang="en-US" dirty="0" err="1" smtClean="0"/>
              <a:t>Kaiyu</a:t>
            </a:r>
            <a:r>
              <a:rPr lang="en-US" dirty="0" smtClean="0"/>
              <a:t> Yang, and </a:t>
            </a:r>
            <a:r>
              <a:rPr lang="en-US" dirty="0" err="1" smtClean="0"/>
              <a:t>Jia</a:t>
            </a:r>
            <a:r>
              <a:rPr lang="en-US" dirty="0" smtClean="0"/>
              <a:t> Deng. In </a:t>
            </a:r>
            <a:r>
              <a:rPr lang="en-US" i="1" dirty="0" smtClean="0"/>
              <a:t>ECCV, </a:t>
            </a:r>
            <a:r>
              <a:rPr lang="en-US" dirty="0" smtClean="0"/>
              <a:t>2016.</a:t>
            </a:r>
            <a:endParaRPr lang="en-US" dirty="0"/>
          </a:p>
        </p:txBody>
      </p:sp>
    </p:spTree>
    <p:extLst>
      <p:ext uri="{BB962C8B-B14F-4D97-AF65-F5344CB8AC3E}">
        <p14:creationId xmlns:p14="http://schemas.microsoft.com/office/powerpoint/2010/main" val="1000733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Protocol</a:t>
            </a:r>
            <a:endParaRPr lang="en-US" dirty="0"/>
          </a:p>
        </p:txBody>
      </p:sp>
      <p:sp>
        <p:nvSpPr>
          <p:cNvPr id="4" name="TextBox 3"/>
          <p:cNvSpPr txBox="1"/>
          <p:nvPr/>
        </p:nvSpPr>
        <p:spPr>
          <a:xfrm>
            <a:off x="2970547" y="1690689"/>
            <a:ext cx="8514413" cy="369332"/>
          </a:xfrm>
          <a:prstGeom prst="rect">
            <a:avLst/>
          </a:prstGeom>
          <a:noFill/>
        </p:spPr>
        <p:txBody>
          <a:bodyPr wrap="square" rtlCol="0">
            <a:spAutoFit/>
          </a:bodyPr>
          <a:lstStyle/>
          <a:p>
            <a:r>
              <a:rPr lang="en-US" dirty="0"/>
              <a:t>Labels    =       [                                                                        </a:t>
            </a:r>
            <a:r>
              <a:rPr lang="mr-IN" dirty="0"/>
              <a:t>…</a:t>
            </a:r>
            <a:r>
              <a:rPr lang="en-US" dirty="0"/>
              <a:t>.        ]</a:t>
            </a:r>
          </a:p>
        </p:txBody>
      </p:sp>
      <p:sp>
        <p:nvSpPr>
          <p:cNvPr id="5" name="TextBox 4"/>
          <p:cNvSpPr txBox="1"/>
          <p:nvPr/>
        </p:nvSpPr>
        <p:spPr>
          <a:xfrm>
            <a:off x="2970547" y="2135110"/>
            <a:ext cx="8514413" cy="369332"/>
          </a:xfrm>
          <a:prstGeom prst="rect">
            <a:avLst/>
          </a:prstGeom>
          <a:noFill/>
        </p:spPr>
        <p:txBody>
          <a:bodyPr wrap="square" rtlCol="0">
            <a:spAutoFit/>
          </a:bodyPr>
          <a:lstStyle/>
          <a:p>
            <a:r>
              <a:rPr lang="en-US" dirty="0"/>
              <a:t>Scores    =       [    0.90  0.87  0.82  0.78  0.70  0.69  0.60 </a:t>
            </a:r>
            <a:r>
              <a:rPr lang="mr-IN" dirty="0"/>
              <a:t>…</a:t>
            </a:r>
            <a:r>
              <a:rPr lang="en-US" dirty="0"/>
              <a:t>.        ]</a:t>
            </a:r>
          </a:p>
        </p:txBody>
      </p:sp>
      <p:pic>
        <p:nvPicPr>
          <p:cNvPr id="14" name="Picture 1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73730" y="1776335"/>
            <a:ext cx="244172" cy="239842"/>
          </a:xfrm>
          <a:prstGeom prst="rect">
            <a:avLst/>
          </a:prstGeom>
        </p:spPr>
      </p:pic>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5688351" y="1768841"/>
            <a:ext cx="332699" cy="332699"/>
          </a:xfrm>
          <a:prstGeom prst="rect">
            <a:avLst/>
          </a:prstGeom>
        </p:spPr>
      </p:pic>
      <p:pic>
        <p:nvPicPr>
          <p:cNvPr id="16" name="Pictur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30865" y="1778833"/>
            <a:ext cx="244172" cy="239842"/>
          </a:xfrm>
          <a:prstGeom prst="rect">
            <a:avLst/>
          </a:prstGeom>
        </p:spPr>
      </p:pic>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2714" y="1811312"/>
            <a:ext cx="244172" cy="239842"/>
          </a:xfrm>
          <a:prstGeom prst="rect">
            <a:avLst/>
          </a:prstGeom>
        </p:spPr>
      </p:pic>
      <p:pic>
        <p:nvPicPr>
          <p:cNvPr id="18" name="Picture 1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6710181" y="1771339"/>
            <a:ext cx="332699" cy="332699"/>
          </a:xfrm>
          <a:prstGeom prst="rect">
            <a:avLst/>
          </a:prstGeom>
        </p:spPr>
      </p:pic>
      <p:pic>
        <p:nvPicPr>
          <p:cNvPr id="19" name="Picture 1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7197361" y="1778834"/>
            <a:ext cx="332699" cy="332699"/>
          </a:xfrm>
          <a:prstGeom prst="rect">
            <a:avLst/>
          </a:prstGeom>
        </p:spPr>
      </p:pic>
      <p:pic>
        <p:nvPicPr>
          <p:cNvPr id="21" name="Picture 2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91685" y="1828800"/>
            <a:ext cx="244172" cy="239842"/>
          </a:xfrm>
          <a:prstGeom prst="rect">
            <a:avLst/>
          </a:prstGeom>
        </p:spPr>
      </p:pic>
      <p:cxnSp>
        <p:nvCxnSpPr>
          <p:cNvPr id="9" name="Straight Arrow Connector 8"/>
          <p:cNvCxnSpPr>
            <a:endCxn id="23" idx="0"/>
          </p:cNvCxnSpPr>
          <p:nvPr/>
        </p:nvCxnSpPr>
        <p:spPr>
          <a:xfrm flipH="1">
            <a:off x="3002119" y="2504443"/>
            <a:ext cx="1776070" cy="10122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83838" y="4549819"/>
            <a:ext cx="2588616" cy="1941463"/>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94934" y="3516704"/>
            <a:ext cx="2414370" cy="1714203"/>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74741" y="3265629"/>
            <a:ext cx="1725950" cy="2568378"/>
          </a:xfrm>
          <a:prstGeom prst="rect">
            <a:avLst/>
          </a:prstGeom>
        </p:spPr>
      </p:pic>
      <p:cxnSp>
        <p:nvCxnSpPr>
          <p:cNvPr id="29" name="Straight Arrow Connector 28"/>
          <p:cNvCxnSpPr>
            <a:endCxn id="10" idx="0"/>
          </p:cNvCxnSpPr>
          <p:nvPr/>
        </p:nvCxnSpPr>
        <p:spPr>
          <a:xfrm>
            <a:off x="5867400" y="2504442"/>
            <a:ext cx="410746" cy="20453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4" idx="0"/>
          </p:cNvCxnSpPr>
          <p:nvPr/>
        </p:nvCxnSpPr>
        <p:spPr>
          <a:xfrm>
            <a:off x="7367358" y="2504443"/>
            <a:ext cx="2070359" cy="7611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2756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Pose estimation without detection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584046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metric - tabula rasa</a:t>
            </a:r>
            <a:endParaRPr lang="en-US" dirty="0"/>
          </a:p>
        </p:txBody>
      </p:sp>
      <p:sp>
        <p:nvSpPr>
          <p:cNvPr id="3" name="Content Placeholder 2"/>
          <p:cNvSpPr>
            <a:spLocks noGrp="1"/>
          </p:cNvSpPr>
          <p:nvPr>
            <p:ph idx="1"/>
          </p:nvPr>
        </p:nvSpPr>
        <p:spPr/>
        <p:txBody>
          <a:bodyPr/>
          <a:lstStyle/>
          <a:p>
            <a:r>
              <a:rPr lang="en-US" dirty="0" smtClean="0"/>
              <a:t>Algorithm detects </a:t>
            </a:r>
            <a:r>
              <a:rPr lang="en-US" dirty="0" err="1" smtClean="0"/>
              <a:t>keypoints</a:t>
            </a:r>
            <a:r>
              <a:rPr lang="en-US" dirty="0" smtClean="0"/>
              <a:t> + scores</a:t>
            </a:r>
          </a:p>
          <a:p>
            <a:r>
              <a:rPr lang="en-US" dirty="0" smtClean="0"/>
              <a:t>Match </a:t>
            </a:r>
            <a:r>
              <a:rPr lang="en-US" dirty="0" err="1" smtClean="0"/>
              <a:t>keypoint</a:t>
            </a:r>
            <a:r>
              <a:rPr lang="en-US" dirty="0" smtClean="0"/>
              <a:t> to a ground truth </a:t>
            </a:r>
            <a:r>
              <a:rPr lang="en-US" dirty="0" err="1" smtClean="0"/>
              <a:t>keypoint</a:t>
            </a:r>
            <a:r>
              <a:rPr lang="en-US" dirty="0" smtClean="0"/>
              <a:t> if d/h is less than threshold</a:t>
            </a:r>
          </a:p>
          <a:p>
            <a:r>
              <a:rPr lang="en-US" dirty="0" smtClean="0"/>
              <a:t>Compute precision-recall curve</a:t>
            </a:r>
          </a:p>
          <a:p>
            <a:r>
              <a:rPr lang="en-US" dirty="0" smtClean="0"/>
              <a:t>Compute AP (called APK : AP </a:t>
            </a:r>
            <a:r>
              <a:rPr lang="en-US" dirty="0" err="1" smtClean="0"/>
              <a:t>Keypoint</a:t>
            </a:r>
            <a:r>
              <a:rPr lang="en-US" dirty="0" smtClean="0"/>
              <a:t>)</a:t>
            </a:r>
            <a:endParaRPr lang="en-US" dirty="0"/>
          </a:p>
        </p:txBody>
      </p:sp>
    </p:spTree>
    <p:extLst>
      <p:ext uri="{BB962C8B-B14F-4D97-AF65-F5344CB8AC3E}">
        <p14:creationId xmlns:p14="http://schemas.microsoft.com/office/powerpoint/2010/main" val="1614285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strategies</a:t>
            </a:r>
            <a:endParaRPr lang="en-US" dirty="0"/>
          </a:p>
        </p:txBody>
      </p:sp>
      <p:sp>
        <p:nvSpPr>
          <p:cNvPr id="3" name="Content Placeholder 2"/>
          <p:cNvSpPr>
            <a:spLocks noGrp="1"/>
          </p:cNvSpPr>
          <p:nvPr>
            <p:ph idx="1"/>
          </p:nvPr>
        </p:nvSpPr>
        <p:spPr/>
        <p:txBody>
          <a:bodyPr/>
          <a:lstStyle/>
          <a:p>
            <a:r>
              <a:rPr lang="en-US" dirty="0" smtClean="0"/>
              <a:t>First detect, then estimate </a:t>
            </a:r>
            <a:r>
              <a:rPr lang="en-US" dirty="0" err="1" smtClean="0"/>
              <a:t>keypoints</a:t>
            </a:r>
            <a:endParaRPr lang="en-US" dirty="0" smtClean="0"/>
          </a:p>
          <a:p>
            <a:pPr lvl="1"/>
            <a:r>
              <a:rPr lang="en-US" dirty="0" smtClean="0"/>
              <a:t>Can use any of previous techniques</a:t>
            </a:r>
          </a:p>
          <a:p>
            <a:pPr lvl="1"/>
            <a:r>
              <a:rPr lang="en-US" dirty="0" smtClean="0"/>
              <a:t>Similar to instance segmentation</a:t>
            </a:r>
          </a:p>
          <a:p>
            <a:pPr lvl="1"/>
            <a:r>
              <a:rPr lang="en-US" dirty="0" smtClean="0"/>
              <a:t>Easy to get object level information</a:t>
            </a:r>
          </a:p>
          <a:p>
            <a:pPr lvl="1"/>
            <a:r>
              <a:rPr lang="en-US" dirty="0" smtClean="0"/>
              <a:t>Hard to recover from bad detections</a:t>
            </a:r>
          </a:p>
          <a:p>
            <a:pPr lvl="1"/>
            <a:r>
              <a:rPr lang="en-US" dirty="0" smtClean="0"/>
              <a:t>e.g. Mask R-CNN</a:t>
            </a:r>
          </a:p>
          <a:p>
            <a:r>
              <a:rPr lang="en-US" dirty="0" smtClean="0"/>
              <a:t>Detect </a:t>
            </a:r>
            <a:r>
              <a:rPr lang="en-US" dirty="0" err="1" smtClean="0"/>
              <a:t>keypoints</a:t>
            </a:r>
            <a:r>
              <a:rPr lang="en-US" dirty="0" smtClean="0"/>
              <a:t>, then group into people</a:t>
            </a:r>
          </a:p>
          <a:p>
            <a:pPr lvl="1"/>
            <a:r>
              <a:rPr lang="en-US" dirty="0" smtClean="0"/>
              <a:t>Need a way to group </a:t>
            </a:r>
            <a:r>
              <a:rPr lang="en-US" dirty="0" err="1" smtClean="0"/>
              <a:t>keypoints</a:t>
            </a:r>
            <a:r>
              <a:rPr lang="en-US" dirty="0" smtClean="0"/>
              <a:t>: hard problem, requires heuristics</a:t>
            </a:r>
          </a:p>
          <a:p>
            <a:pPr lvl="1"/>
            <a:r>
              <a:rPr lang="en-US" dirty="0" smtClean="0"/>
              <a:t>No simple way to have object level information</a:t>
            </a:r>
            <a:endParaRPr lang="en-US" dirty="0"/>
          </a:p>
        </p:txBody>
      </p:sp>
    </p:spTree>
    <p:extLst>
      <p:ext uri="{BB962C8B-B14F-4D97-AF65-F5344CB8AC3E}">
        <p14:creationId xmlns:p14="http://schemas.microsoft.com/office/powerpoint/2010/main" val="4068073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368300"/>
            <a:ext cx="10058400" cy="5665211"/>
          </a:xfrm>
          <a:prstGeom prst="rect">
            <a:avLst/>
          </a:prstGeom>
        </p:spPr>
      </p:pic>
      <p:sp>
        <p:nvSpPr>
          <p:cNvPr id="3" name="Rectangle 2"/>
          <p:cNvSpPr/>
          <p:nvPr/>
        </p:nvSpPr>
        <p:spPr>
          <a:xfrm>
            <a:off x="0" y="6211669"/>
            <a:ext cx="12192000" cy="646331"/>
          </a:xfrm>
          <a:prstGeom prst="rect">
            <a:avLst/>
          </a:prstGeom>
        </p:spPr>
        <p:txBody>
          <a:bodyPr wrap="square">
            <a:spAutoFit/>
          </a:bodyPr>
          <a:lstStyle/>
          <a:p>
            <a:r>
              <a:rPr lang="en-US" dirty="0" err="1"/>
              <a:t>Realtime</a:t>
            </a:r>
            <a:r>
              <a:rPr lang="en-US" dirty="0"/>
              <a:t> Multi-Person 2D Pose Estimation using Part Affinity </a:t>
            </a:r>
            <a:r>
              <a:rPr lang="en-US" dirty="0" smtClean="0"/>
              <a:t>Fields</a:t>
            </a:r>
            <a:r>
              <a:rPr lang="en-US" dirty="0"/>
              <a:t>. </a:t>
            </a:r>
            <a:r>
              <a:rPr lang="en-US" dirty="0" err="1"/>
              <a:t>Zhe</a:t>
            </a:r>
            <a:r>
              <a:rPr lang="en-US" dirty="0"/>
              <a:t> Cao, Tomas Simon, Shih-</a:t>
            </a:r>
            <a:r>
              <a:rPr lang="en-US" dirty="0" err="1"/>
              <a:t>En</a:t>
            </a:r>
            <a:r>
              <a:rPr lang="en-US" dirty="0"/>
              <a:t> Wei, </a:t>
            </a:r>
            <a:r>
              <a:rPr lang="en-US" dirty="0" err="1"/>
              <a:t>Yaser</a:t>
            </a:r>
            <a:r>
              <a:rPr lang="en-US" dirty="0"/>
              <a:t> </a:t>
            </a:r>
            <a:r>
              <a:rPr lang="en-US" dirty="0" smtClean="0"/>
              <a:t>Sheikh. In </a:t>
            </a:r>
            <a:r>
              <a:rPr lang="en-US" i="1" dirty="0" smtClean="0"/>
              <a:t>CVPR, </a:t>
            </a:r>
            <a:r>
              <a:rPr lang="en-US" dirty="0" smtClean="0"/>
              <a:t>2017.</a:t>
            </a:r>
            <a:endParaRPr lang="en-US" dirty="0"/>
          </a:p>
        </p:txBody>
      </p:sp>
    </p:spTree>
    <p:extLst>
      <p:ext uri="{BB962C8B-B14F-4D97-AF65-F5344CB8AC3E}">
        <p14:creationId xmlns:p14="http://schemas.microsoft.com/office/powerpoint/2010/main" val="1276459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protocol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95108" y="1825625"/>
            <a:ext cx="5801784" cy="4351338"/>
          </a:xfrm>
          <a:prstGeom prst="rect">
            <a:avLst/>
          </a:prstGeom>
        </p:spPr>
      </p:pic>
      <p:sp>
        <p:nvSpPr>
          <p:cNvPr id="8" name="Freeform 7"/>
          <p:cNvSpPr/>
          <p:nvPr/>
        </p:nvSpPr>
        <p:spPr>
          <a:xfrm>
            <a:off x="3898233" y="2021305"/>
            <a:ext cx="2390273" cy="3577390"/>
          </a:xfrm>
          <a:custGeom>
            <a:avLst/>
            <a:gdLst>
              <a:gd name="connsiteX0" fmla="*/ 32084 w 2390273"/>
              <a:gd name="connsiteY0" fmla="*/ 0 h 3577390"/>
              <a:gd name="connsiteX1" fmla="*/ 80210 w 2390273"/>
              <a:gd name="connsiteY1" fmla="*/ 48127 h 3577390"/>
              <a:gd name="connsiteX2" fmla="*/ 80210 w 2390273"/>
              <a:gd name="connsiteY2" fmla="*/ 48127 h 3577390"/>
              <a:gd name="connsiteX3" fmla="*/ 128336 w 2390273"/>
              <a:gd name="connsiteY3" fmla="*/ 192506 h 3577390"/>
              <a:gd name="connsiteX4" fmla="*/ 128336 w 2390273"/>
              <a:gd name="connsiteY4" fmla="*/ 192506 h 3577390"/>
              <a:gd name="connsiteX5" fmla="*/ 481263 w 2390273"/>
              <a:gd name="connsiteY5" fmla="*/ 192506 h 3577390"/>
              <a:gd name="connsiteX6" fmla="*/ 481263 w 2390273"/>
              <a:gd name="connsiteY6" fmla="*/ 192506 h 3577390"/>
              <a:gd name="connsiteX7" fmla="*/ 657726 w 2390273"/>
              <a:gd name="connsiteY7" fmla="*/ 272716 h 3577390"/>
              <a:gd name="connsiteX8" fmla="*/ 850231 w 2390273"/>
              <a:gd name="connsiteY8" fmla="*/ 336884 h 3577390"/>
              <a:gd name="connsiteX9" fmla="*/ 850231 w 2390273"/>
              <a:gd name="connsiteY9" fmla="*/ 336884 h 3577390"/>
              <a:gd name="connsiteX10" fmla="*/ 850231 w 2390273"/>
              <a:gd name="connsiteY10" fmla="*/ 336884 h 3577390"/>
              <a:gd name="connsiteX11" fmla="*/ 850231 w 2390273"/>
              <a:gd name="connsiteY11" fmla="*/ 336884 h 3577390"/>
              <a:gd name="connsiteX12" fmla="*/ 946484 w 2390273"/>
              <a:gd name="connsiteY12" fmla="*/ 465221 h 3577390"/>
              <a:gd name="connsiteX13" fmla="*/ 1171073 w 2390273"/>
              <a:gd name="connsiteY13" fmla="*/ 481263 h 3577390"/>
              <a:gd name="connsiteX14" fmla="*/ 1411705 w 2390273"/>
              <a:gd name="connsiteY14" fmla="*/ 641684 h 3577390"/>
              <a:gd name="connsiteX15" fmla="*/ 1716505 w 2390273"/>
              <a:gd name="connsiteY15" fmla="*/ 818148 h 3577390"/>
              <a:gd name="connsiteX16" fmla="*/ 1973179 w 2390273"/>
              <a:gd name="connsiteY16" fmla="*/ 1058779 h 3577390"/>
              <a:gd name="connsiteX17" fmla="*/ 2277979 w 2390273"/>
              <a:gd name="connsiteY17" fmla="*/ 1267327 h 3577390"/>
              <a:gd name="connsiteX18" fmla="*/ 2374231 w 2390273"/>
              <a:gd name="connsiteY18" fmla="*/ 1700463 h 3577390"/>
              <a:gd name="connsiteX19" fmla="*/ 2374231 w 2390273"/>
              <a:gd name="connsiteY19" fmla="*/ 1700463 h 3577390"/>
              <a:gd name="connsiteX20" fmla="*/ 2390273 w 2390273"/>
              <a:gd name="connsiteY20" fmla="*/ 3577390 h 3577390"/>
              <a:gd name="connsiteX21" fmla="*/ 0 w 2390273"/>
              <a:gd name="connsiteY21" fmla="*/ 3545306 h 3577390"/>
              <a:gd name="connsiteX22" fmla="*/ 32084 w 2390273"/>
              <a:gd name="connsiteY22" fmla="*/ 0 h 3577390"/>
              <a:gd name="connsiteX0" fmla="*/ 32084 w 2390273"/>
              <a:gd name="connsiteY0" fmla="*/ 0 h 3577390"/>
              <a:gd name="connsiteX1" fmla="*/ 80210 w 2390273"/>
              <a:gd name="connsiteY1" fmla="*/ 48127 h 3577390"/>
              <a:gd name="connsiteX2" fmla="*/ 80210 w 2390273"/>
              <a:gd name="connsiteY2" fmla="*/ 48127 h 3577390"/>
              <a:gd name="connsiteX3" fmla="*/ 128336 w 2390273"/>
              <a:gd name="connsiteY3" fmla="*/ 192506 h 3577390"/>
              <a:gd name="connsiteX4" fmla="*/ 128336 w 2390273"/>
              <a:gd name="connsiteY4" fmla="*/ 192506 h 3577390"/>
              <a:gd name="connsiteX5" fmla="*/ 481263 w 2390273"/>
              <a:gd name="connsiteY5" fmla="*/ 192506 h 3577390"/>
              <a:gd name="connsiteX6" fmla="*/ 481263 w 2390273"/>
              <a:gd name="connsiteY6" fmla="*/ 192506 h 3577390"/>
              <a:gd name="connsiteX7" fmla="*/ 657726 w 2390273"/>
              <a:gd name="connsiteY7" fmla="*/ 272716 h 3577390"/>
              <a:gd name="connsiteX8" fmla="*/ 850231 w 2390273"/>
              <a:gd name="connsiteY8" fmla="*/ 336884 h 3577390"/>
              <a:gd name="connsiteX9" fmla="*/ 850231 w 2390273"/>
              <a:gd name="connsiteY9" fmla="*/ 336884 h 3577390"/>
              <a:gd name="connsiteX10" fmla="*/ 850231 w 2390273"/>
              <a:gd name="connsiteY10" fmla="*/ 336884 h 3577390"/>
              <a:gd name="connsiteX11" fmla="*/ 850231 w 2390273"/>
              <a:gd name="connsiteY11" fmla="*/ 336884 h 3577390"/>
              <a:gd name="connsiteX12" fmla="*/ 946484 w 2390273"/>
              <a:gd name="connsiteY12" fmla="*/ 465221 h 3577390"/>
              <a:gd name="connsiteX13" fmla="*/ 1171073 w 2390273"/>
              <a:gd name="connsiteY13" fmla="*/ 481263 h 3577390"/>
              <a:gd name="connsiteX14" fmla="*/ 1411705 w 2390273"/>
              <a:gd name="connsiteY14" fmla="*/ 641684 h 3577390"/>
              <a:gd name="connsiteX15" fmla="*/ 1716505 w 2390273"/>
              <a:gd name="connsiteY15" fmla="*/ 818148 h 3577390"/>
              <a:gd name="connsiteX16" fmla="*/ 2005264 w 2390273"/>
              <a:gd name="connsiteY16" fmla="*/ 1026695 h 3577390"/>
              <a:gd name="connsiteX17" fmla="*/ 2277979 w 2390273"/>
              <a:gd name="connsiteY17" fmla="*/ 1267327 h 3577390"/>
              <a:gd name="connsiteX18" fmla="*/ 2374231 w 2390273"/>
              <a:gd name="connsiteY18" fmla="*/ 1700463 h 3577390"/>
              <a:gd name="connsiteX19" fmla="*/ 2374231 w 2390273"/>
              <a:gd name="connsiteY19" fmla="*/ 1700463 h 3577390"/>
              <a:gd name="connsiteX20" fmla="*/ 2390273 w 2390273"/>
              <a:gd name="connsiteY20" fmla="*/ 3577390 h 3577390"/>
              <a:gd name="connsiteX21" fmla="*/ 0 w 2390273"/>
              <a:gd name="connsiteY21" fmla="*/ 3545306 h 3577390"/>
              <a:gd name="connsiteX22" fmla="*/ 32084 w 2390273"/>
              <a:gd name="connsiteY22" fmla="*/ 0 h 35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90273" h="3577390">
                <a:moveTo>
                  <a:pt x="32084" y="0"/>
                </a:moveTo>
                <a:lnTo>
                  <a:pt x="80210" y="48127"/>
                </a:lnTo>
                <a:lnTo>
                  <a:pt x="80210" y="48127"/>
                </a:lnTo>
                <a:lnTo>
                  <a:pt x="128336" y="192506"/>
                </a:lnTo>
                <a:lnTo>
                  <a:pt x="128336" y="192506"/>
                </a:lnTo>
                <a:lnTo>
                  <a:pt x="481263" y="192506"/>
                </a:lnTo>
                <a:lnTo>
                  <a:pt x="481263" y="192506"/>
                </a:lnTo>
                <a:lnTo>
                  <a:pt x="657726" y="272716"/>
                </a:lnTo>
                <a:lnTo>
                  <a:pt x="850231" y="336884"/>
                </a:lnTo>
                <a:lnTo>
                  <a:pt x="850231" y="336884"/>
                </a:lnTo>
                <a:lnTo>
                  <a:pt x="850231" y="336884"/>
                </a:lnTo>
                <a:lnTo>
                  <a:pt x="850231" y="336884"/>
                </a:lnTo>
                <a:lnTo>
                  <a:pt x="946484" y="465221"/>
                </a:lnTo>
                <a:lnTo>
                  <a:pt x="1171073" y="481263"/>
                </a:lnTo>
                <a:lnTo>
                  <a:pt x="1411705" y="641684"/>
                </a:lnTo>
                <a:lnTo>
                  <a:pt x="1716505" y="818148"/>
                </a:lnTo>
                <a:lnTo>
                  <a:pt x="2005264" y="1026695"/>
                </a:lnTo>
                <a:lnTo>
                  <a:pt x="2277979" y="1267327"/>
                </a:lnTo>
                <a:lnTo>
                  <a:pt x="2374231" y="1700463"/>
                </a:lnTo>
                <a:lnTo>
                  <a:pt x="2374231" y="1700463"/>
                </a:lnTo>
                <a:lnTo>
                  <a:pt x="2390273" y="3577390"/>
                </a:lnTo>
                <a:lnTo>
                  <a:pt x="0" y="3545306"/>
                </a:lnTo>
                <a:lnTo>
                  <a:pt x="32084" y="0"/>
                </a:lnTo>
                <a:close/>
              </a:path>
            </a:pathLst>
          </a:cu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Average Precision (AP)</a:t>
            </a:r>
          </a:p>
        </p:txBody>
      </p:sp>
    </p:spTree>
    <p:extLst>
      <p:ext uri="{BB962C8B-B14F-4D97-AF65-F5344CB8AC3E}">
        <p14:creationId xmlns:p14="http://schemas.microsoft.com/office/powerpoint/2010/main" val="1376356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COCO Challenge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4924" y="2743751"/>
            <a:ext cx="4642153" cy="2464353"/>
          </a:xfrm>
          <a:prstGeom prst="rect">
            <a:avLst/>
          </a:prstGeom>
        </p:spPr>
      </p:pic>
      <p:sp>
        <p:nvSpPr>
          <p:cNvPr id="5" name="TextBox 4"/>
          <p:cNvSpPr txBox="1"/>
          <p:nvPr/>
        </p:nvSpPr>
        <p:spPr>
          <a:xfrm>
            <a:off x="1524001" y="5605671"/>
            <a:ext cx="9144000" cy="800219"/>
          </a:xfrm>
          <a:prstGeom prst="rect">
            <a:avLst/>
          </a:prstGeom>
          <a:noFill/>
        </p:spPr>
        <p:txBody>
          <a:bodyPr wrap="square" rtlCol="0">
            <a:spAutoFit/>
          </a:bodyPr>
          <a:lstStyle/>
          <a:p>
            <a:pPr algn="ctr"/>
            <a:r>
              <a:rPr lang="en-US" sz="2800" dirty="0" err="1"/>
              <a:t>mscoco.org</a:t>
            </a:r>
            <a:endParaRPr lang="en-US" sz="2800" dirty="0"/>
          </a:p>
          <a:p>
            <a:pPr algn="ctr"/>
            <a:r>
              <a:rPr lang="en-US" dirty="0"/>
              <a:t>T. Y. Lin et al. </a:t>
            </a:r>
            <a:r>
              <a:rPr lang="en-US" b="1" dirty="0"/>
              <a:t>Microsoft COCO: Common Objects in Context</a:t>
            </a:r>
            <a:r>
              <a:rPr lang="en-US" dirty="0"/>
              <a:t>. In ECCV, 2014</a:t>
            </a:r>
            <a:endParaRPr lang="en-US" b="1" dirty="0"/>
          </a:p>
        </p:txBody>
      </p:sp>
    </p:spTree>
    <p:extLst>
      <p:ext uri="{BB962C8B-B14F-4D97-AF65-F5344CB8AC3E}">
        <p14:creationId xmlns:p14="http://schemas.microsoft.com/office/powerpoint/2010/main" val="1873098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strategies</a:t>
            </a:r>
            <a:endParaRPr lang="en-US" dirty="0"/>
          </a:p>
        </p:txBody>
      </p:sp>
      <p:sp>
        <p:nvSpPr>
          <p:cNvPr id="4" name="Content Placeholder 3"/>
          <p:cNvSpPr>
            <a:spLocks noGrp="1"/>
          </p:cNvSpPr>
          <p:nvPr>
            <p:ph idx="1"/>
          </p:nvPr>
        </p:nvSpPr>
        <p:spPr/>
        <p:txBody>
          <a:bodyPr/>
          <a:lstStyle/>
          <a:p>
            <a:r>
              <a:rPr lang="en-US" dirty="0" smtClean="0"/>
              <a:t>Segment then classify</a:t>
            </a:r>
          </a:p>
          <a:p>
            <a:pPr lvl="1"/>
            <a:r>
              <a:rPr lang="en-US" dirty="0" smtClean="0"/>
              <a:t>Use bottom-up techniques to come up with </a:t>
            </a:r>
            <a:r>
              <a:rPr lang="en-US" i="1" dirty="0" smtClean="0"/>
              <a:t>segment </a:t>
            </a:r>
            <a:r>
              <a:rPr lang="en-US" dirty="0" smtClean="0"/>
              <a:t>proposals</a:t>
            </a:r>
          </a:p>
          <a:p>
            <a:pPr lvl="1"/>
            <a:r>
              <a:rPr lang="en-US" dirty="0" smtClean="0"/>
              <a:t>Classify segment proposals with </a:t>
            </a:r>
            <a:r>
              <a:rPr lang="en-US" dirty="0" err="1" smtClean="0"/>
              <a:t>convnets</a:t>
            </a:r>
            <a:endParaRPr lang="en-US" dirty="0" smtClean="0"/>
          </a:p>
          <a:p>
            <a:pPr lvl="1"/>
            <a:r>
              <a:rPr lang="en-US" dirty="0" smtClean="0"/>
              <a:t>Segmentation is category agnostic</a:t>
            </a:r>
          </a:p>
          <a:p>
            <a:pPr lvl="1"/>
            <a:r>
              <a:rPr lang="en-US" dirty="0" smtClean="0"/>
              <a:t>Modification: use </a:t>
            </a:r>
            <a:r>
              <a:rPr lang="en-US" dirty="0" err="1" smtClean="0"/>
              <a:t>convnets</a:t>
            </a:r>
            <a:r>
              <a:rPr lang="en-US" dirty="0" smtClean="0"/>
              <a:t> to produce segmentation proposals</a:t>
            </a:r>
          </a:p>
          <a:p>
            <a:r>
              <a:rPr lang="en-US" dirty="0" smtClean="0"/>
              <a:t>Detect then segment</a:t>
            </a:r>
          </a:p>
          <a:p>
            <a:pPr lvl="1"/>
            <a:r>
              <a:rPr lang="en-US" dirty="0" smtClean="0"/>
              <a:t>Use standard object detection to produce boxes</a:t>
            </a:r>
          </a:p>
          <a:p>
            <a:pPr lvl="1"/>
            <a:r>
              <a:rPr lang="en-US" dirty="0" smtClean="0"/>
              <a:t>Segment boxes </a:t>
            </a:r>
          </a:p>
          <a:p>
            <a:pPr lvl="1"/>
            <a:r>
              <a:rPr lang="en-US" dirty="0" smtClean="0"/>
              <a:t>Segmentation is </a:t>
            </a:r>
            <a:r>
              <a:rPr lang="en-US" i="1" dirty="0" smtClean="0"/>
              <a:t>category specific</a:t>
            </a:r>
            <a:endParaRPr lang="en-US" dirty="0"/>
          </a:p>
        </p:txBody>
      </p:sp>
    </p:spTree>
    <p:extLst>
      <p:ext uri="{BB962C8B-B14F-4D97-AF65-F5344CB8AC3E}">
        <p14:creationId xmlns:p14="http://schemas.microsoft.com/office/powerpoint/2010/main" val="13811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Box </a:t>
            </a:r>
            <a:r>
              <a:rPr lang="en-US" dirty="0" smtClean="0"/>
              <a:t>proposals</a:t>
            </a:r>
            <a:endParaRPr lang="en-US" dirty="0"/>
          </a:p>
        </p:txBody>
      </p:sp>
      <p:sp>
        <p:nvSpPr>
          <p:cNvPr id="3" name="Content Placeholder 2"/>
          <p:cNvSpPr>
            <a:spLocks noGrp="1"/>
          </p:cNvSpPr>
          <p:nvPr>
            <p:ph idx="1"/>
          </p:nvPr>
        </p:nvSpPr>
        <p:spPr/>
        <p:txBody>
          <a:bodyPr/>
          <a:lstStyle/>
          <a:p>
            <a:r>
              <a:rPr lang="en-US" dirty="0" smtClean="0"/>
              <a:t>Use segmentation to produce ~5K candidates</a:t>
            </a:r>
            <a:endParaRPr lang="en-US" dirty="0"/>
          </a:p>
        </p:txBody>
      </p:sp>
      <p:pic>
        <p:nvPicPr>
          <p:cNvPr id="4" name="Picture 3"/>
          <p:cNvPicPr>
            <a:picLocks noChangeAspect="1"/>
          </p:cNvPicPr>
          <p:nvPr/>
        </p:nvPicPr>
        <p:blipFill>
          <a:blip r:embed="rId2"/>
          <a:stretch>
            <a:fillRect/>
          </a:stretch>
        </p:blipFill>
        <p:spPr>
          <a:xfrm>
            <a:off x="0" y="2347951"/>
            <a:ext cx="10549467" cy="3902445"/>
          </a:xfrm>
          <a:prstGeom prst="rect">
            <a:avLst/>
          </a:prstGeom>
        </p:spPr>
      </p:pic>
      <p:sp>
        <p:nvSpPr>
          <p:cNvPr id="5" name="TextBox 4"/>
          <p:cNvSpPr txBox="1"/>
          <p:nvPr/>
        </p:nvSpPr>
        <p:spPr>
          <a:xfrm>
            <a:off x="4656667" y="5910896"/>
            <a:ext cx="7535333" cy="923330"/>
          </a:xfrm>
          <a:prstGeom prst="rect">
            <a:avLst/>
          </a:prstGeom>
          <a:noFill/>
        </p:spPr>
        <p:txBody>
          <a:bodyPr wrap="square" rtlCol="0">
            <a:spAutoFit/>
          </a:bodyPr>
          <a:lstStyle/>
          <a:p>
            <a:r>
              <a:rPr lang="en-US" b="1" dirty="0"/>
              <a:t>Selective Search for Object Recognition</a:t>
            </a:r>
            <a:r>
              <a:rPr lang="en-US" dirty="0"/>
              <a:t/>
            </a:r>
            <a:br>
              <a:rPr lang="en-US" dirty="0"/>
            </a:br>
            <a:r>
              <a:rPr lang="en-US" dirty="0">
                <a:hlinkClick r:id="rId3"/>
              </a:rPr>
              <a:t>J. R. R. Uijlings</a:t>
            </a:r>
            <a:r>
              <a:rPr lang="en-US" dirty="0"/>
              <a:t>, </a:t>
            </a:r>
            <a:r>
              <a:rPr lang="en-US" dirty="0">
                <a:hlinkClick r:id="rId4"/>
              </a:rPr>
              <a:t>K. E. A. van de Sande</a:t>
            </a:r>
            <a:r>
              <a:rPr lang="en-US" dirty="0"/>
              <a:t>, </a:t>
            </a:r>
            <a:r>
              <a:rPr lang="en-US" dirty="0">
                <a:hlinkClick r:id="rId5"/>
              </a:rPr>
              <a:t>T. Gevers</a:t>
            </a:r>
            <a:r>
              <a:rPr lang="en-US" dirty="0"/>
              <a:t>, </a:t>
            </a:r>
            <a:r>
              <a:rPr lang="en-US" dirty="0">
                <a:hlinkClick r:id="rId6"/>
              </a:rPr>
              <a:t>A. W. M. Smeulders</a:t>
            </a:r>
            <a:r>
              <a:rPr lang="en-US" dirty="0"/>
              <a:t/>
            </a:r>
            <a:br>
              <a:rPr lang="en-US" dirty="0"/>
            </a:br>
            <a:r>
              <a:rPr lang="en-US" dirty="0"/>
              <a:t>In International Journal of Computer Vision 2013.</a:t>
            </a:r>
          </a:p>
        </p:txBody>
      </p:sp>
    </p:spTree>
    <p:extLst>
      <p:ext uri="{BB962C8B-B14F-4D97-AF65-F5344CB8AC3E}">
        <p14:creationId xmlns:p14="http://schemas.microsoft.com/office/powerpoint/2010/main" val="8851950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2921</TotalTime>
  <Words>1820</Words>
  <Application>Microsoft Macintosh PowerPoint</Application>
  <PresentationFormat>Widescreen</PresentationFormat>
  <Paragraphs>280</Paragraphs>
  <Slides>53</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Calibri</vt:lpstr>
      <vt:lpstr>Calibri Light</vt:lpstr>
      <vt:lpstr>Cambria Math</vt:lpstr>
      <vt:lpstr>DengXian</vt:lpstr>
      <vt:lpstr>Lato</vt:lpstr>
      <vt:lpstr>Lucida Grande</vt:lpstr>
      <vt:lpstr>Mangal</vt:lpstr>
      <vt:lpstr>ＭＳ Ｐゴシック</vt:lpstr>
      <vt:lpstr>Yu Gothic</vt:lpstr>
      <vt:lpstr>Arial</vt:lpstr>
      <vt:lpstr>Office Theme</vt:lpstr>
      <vt:lpstr>Instance segmentation</vt:lpstr>
      <vt:lpstr>Till now</vt:lpstr>
      <vt:lpstr>Fine-grained Localization</vt:lpstr>
      <vt:lpstr>Evaluation Protocol</vt:lpstr>
      <vt:lpstr>Evaluation Protocol</vt:lpstr>
      <vt:lpstr>Evaluation protocol</vt:lpstr>
      <vt:lpstr>The COCO Challenge</vt:lpstr>
      <vt:lpstr>Two strategies</vt:lpstr>
      <vt:lpstr>Box proposals</vt:lpstr>
      <vt:lpstr>Segment proposals</vt:lpstr>
      <vt:lpstr>R-CNN for instance segmentation</vt:lpstr>
      <vt:lpstr>Fast R-CNN for instance segmentation</vt:lpstr>
      <vt:lpstr>Fast R-CNN for instance segmentation</vt:lpstr>
      <vt:lpstr>Two strategies</vt:lpstr>
      <vt:lpstr>Predicting segmentation for bounding boxes</vt:lpstr>
      <vt:lpstr>Predicting segmentation for bounding boxes</vt:lpstr>
      <vt:lpstr>Fully convolutional or not?</vt:lpstr>
      <vt:lpstr>Fully convolutional or not?</vt:lpstr>
      <vt:lpstr>The resolution issue: Skip connections</vt:lpstr>
      <vt:lpstr>The resolution issue: Skip connections</vt:lpstr>
      <vt:lpstr>Human pose estimation</vt:lpstr>
      <vt:lpstr>The task</vt:lpstr>
      <vt:lpstr>Two versions of task</vt:lpstr>
      <vt:lpstr>Pose estimation given detection</vt:lpstr>
      <vt:lpstr>Evaluation metric - given detection</vt:lpstr>
      <vt:lpstr>Evaluation metric - given detection</vt:lpstr>
      <vt:lpstr>R-CNN: Regions with CNN features</vt:lpstr>
      <vt:lpstr>Bounding-box regression</vt:lpstr>
      <vt:lpstr>Strategy 1: Regression</vt:lpstr>
      <vt:lpstr>Strategy 1: Regression</vt:lpstr>
      <vt:lpstr>Strategy 1: Regression</vt:lpstr>
      <vt:lpstr>Strategy 2: Heatmaps</vt:lpstr>
      <vt:lpstr>Strategy 2: Heatmaps</vt:lpstr>
      <vt:lpstr>Are all keypoints independent?</vt:lpstr>
      <vt:lpstr>Are all keypoints independent?</vt:lpstr>
      <vt:lpstr>Are all keypoints independent?</vt:lpstr>
      <vt:lpstr>Joint prediction of keypoints</vt:lpstr>
      <vt:lpstr>Pictorial structures</vt:lpstr>
      <vt:lpstr>Flexible Mixture of Parts</vt:lpstr>
      <vt:lpstr>Flexible Mixture of Parts</vt:lpstr>
      <vt:lpstr>Inference?</vt:lpstr>
      <vt:lpstr>Combining learning and inference</vt:lpstr>
      <vt:lpstr>Combining learning and inference</vt:lpstr>
      <vt:lpstr>Combining learning and inference</vt:lpstr>
      <vt:lpstr>Autocontext and Inference Machines</vt:lpstr>
      <vt:lpstr>Autocontext and Inference Machines</vt:lpstr>
      <vt:lpstr>Inference machines</vt:lpstr>
      <vt:lpstr>PowerPoint Presentation</vt:lpstr>
      <vt:lpstr>Stacked Hourglass Networks</vt:lpstr>
      <vt:lpstr>Pose estimation without detection</vt:lpstr>
      <vt:lpstr>Evaluation metric - tabula rasa</vt:lpstr>
      <vt:lpstr>Two strategies</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Instance segmentation</dc:title>
  <dc:creator>Bharath Hariharan</dc:creator>
  <cp:lastModifiedBy>Bharath Hariharan</cp:lastModifiedBy>
  <cp:revision>55</cp:revision>
  <dcterms:created xsi:type="dcterms:W3CDTF">2017-10-10T23:49:55Z</dcterms:created>
  <dcterms:modified xsi:type="dcterms:W3CDTF">2017-10-13T00:32:15Z</dcterms:modified>
</cp:coreProperties>
</file>