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11" r:id="rId2"/>
    <p:sldId id="277" r:id="rId3"/>
    <p:sldId id="280" r:id="rId4"/>
    <p:sldId id="279" r:id="rId5"/>
    <p:sldId id="281" r:id="rId6"/>
    <p:sldId id="304" r:id="rId7"/>
    <p:sldId id="282" r:id="rId8"/>
    <p:sldId id="283" r:id="rId9"/>
    <p:sldId id="284" r:id="rId10"/>
    <p:sldId id="285" r:id="rId11"/>
    <p:sldId id="286" r:id="rId12"/>
    <p:sldId id="287" r:id="rId13"/>
    <p:sldId id="288" r:id="rId14"/>
    <p:sldId id="289" r:id="rId15"/>
    <p:sldId id="290" r:id="rId16"/>
    <p:sldId id="309" r:id="rId17"/>
    <p:sldId id="291" r:id="rId18"/>
    <p:sldId id="292" r:id="rId19"/>
    <p:sldId id="293" r:id="rId20"/>
    <p:sldId id="295" r:id="rId21"/>
    <p:sldId id="294" r:id="rId22"/>
    <p:sldId id="296" r:id="rId23"/>
    <p:sldId id="297" r:id="rId24"/>
    <p:sldId id="298" r:id="rId25"/>
    <p:sldId id="299" r:id="rId26"/>
    <p:sldId id="300" r:id="rId27"/>
    <p:sldId id="301" r:id="rId28"/>
    <p:sldId id="302" r:id="rId29"/>
    <p:sldId id="303" r:id="rId30"/>
    <p:sldId id="307" r:id="rId31"/>
    <p:sldId id="310" r:id="rId32"/>
    <p:sldId id="256" r:id="rId33"/>
    <p:sldId id="257" r:id="rId34"/>
    <p:sldId id="259" r:id="rId35"/>
    <p:sldId id="260" r:id="rId36"/>
    <p:sldId id="261" r:id="rId37"/>
    <p:sldId id="262" r:id="rId38"/>
    <p:sldId id="263" r:id="rId39"/>
    <p:sldId id="264" r:id="rId40"/>
    <p:sldId id="265" r:id="rId41"/>
    <p:sldId id="266" r:id="rId42"/>
    <p:sldId id="272" r:id="rId43"/>
    <p:sldId id="267" r:id="rId44"/>
    <p:sldId id="268" r:id="rId45"/>
    <p:sldId id="273" r:id="rId46"/>
    <p:sldId id="269" r:id="rId47"/>
    <p:sldId id="270" r:id="rId48"/>
    <p:sldId id="274" r:id="rId49"/>
    <p:sldId id="276" r:id="rId50"/>
    <p:sldId id="275" r:id="rId51"/>
    <p:sldId id="305" r:id="rId52"/>
    <p:sldId id="308" r:id="rId53"/>
    <p:sldId id="30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A79F"/>
    <a:srgbClr val="E7FA26"/>
    <a:srgbClr val="B2FF65"/>
    <a:srgbClr val="2C1FF5"/>
    <a:srgbClr val="2319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1"/>
    <p:restoredTop sz="94646"/>
  </p:normalViewPr>
  <p:slideViewPr>
    <p:cSldViewPr snapToGrid="0" snapToObjects="1">
      <p:cViewPr>
        <p:scale>
          <a:sx n="92" d="100"/>
          <a:sy n="92" d="100"/>
        </p:scale>
        <p:origin x="-42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mean </a:t>
            </a:r>
            <a:r>
              <a:rPr lang="en-US" sz="2000" dirty="0" err="1" smtClean="0"/>
              <a:t>IoU</a:t>
            </a:r>
            <a:r>
              <a:rPr lang="en-US" sz="2000" dirty="0" smtClean="0"/>
              <a:t> on PASCAL VOC</a:t>
            </a:r>
            <a:endParaRPr lang="en-US" sz="2000" dirty="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mean IoU</c:v>
                </c:pt>
              </c:strCache>
            </c:strRef>
          </c:tx>
          <c:spPr>
            <a:ln w="28575" cap="rnd">
              <a:solidFill>
                <a:schemeClr val="tx1"/>
              </a:solidFill>
              <a:round/>
            </a:ln>
            <a:effectLst/>
          </c:spPr>
          <c:marker>
            <c:symbol val="square"/>
            <c:size val="9"/>
            <c:spPr>
              <a:solidFill>
                <a:schemeClr val="accent1"/>
              </a:solidFill>
              <a:ln w="9525">
                <a:solidFill>
                  <a:schemeClr val="accent1"/>
                </a:solidFill>
              </a:ln>
              <a:effectLst/>
            </c:spPr>
          </c:marker>
          <c:cat>
            <c:strRef>
              <c:f>Sheet1!$A$2:$A$5</c:f>
              <c:strCache>
                <c:ptCount val="4"/>
                <c:pt idx="0">
                  <c:v>Basic</c:v>
                </c:pt>
                <c:pt idx="1">
                  <c:v>+Skip</c:v>
                </c:pt>
                <c:pt idx="2">
                  <c:v>+Dilation</c:v>
                </c:pt>
                <c:pt idx="3">
                  <c:v>+CRF</c:v>
                </c:pt>
              </c:strCache>
            </c:strRef>
          </c:cat>
          <c:val>
            <c:numRef>
              <c:f>Sheet1!$B$2:$B$5</c:f>
              <c:numCache>
                <c:formatCode>General</c:formatCode>
                <c:ptCount val="4"/>
                <c:pt idx="0">
                  <c:v>59.8</c:v>
                </c:pt>
                <c:pt idx="1">
                  <c:v>61.3</c:v>
                </c:pt>
                <c:pt idx="2">
                  <c:v>64.2</c:v>
                </c:pt>
                <c:pt idx="3">
                  <c:v>68.7</c:v>
                </c:pt>
              </c:numCache>
            </c:numRef>
          </c:val>
          <c:smooth val="0"/>
        </c:ser>
        <c:dLbls>
          <c:showLegendKey val="0"/>
          <c:showVal val="0"/>
          <c:showCatName val="0"/>
          <c:showSerName val="0"/>
          <c:showPercent val="0"/>
          <c:showBubbleSize val="0"/>
        </c:dLbls>
        <c:marker val="1"/>
        <c:smooth val="0"/>
        <c:axId val="1685758048"/>
        <c:axId val="1424536880"/>
      </c:lineChart>
      <c:catAx>
        <c:axId val="168575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24536880"/>
        <c:crosses val="autoZero"/>
        <c:auto val="1"/>
        <c:lblAlgn val="ctr"/>
        <c:lblOffset val="100"/>
        <c:noMultiLvlLbl val="0"/>
      </c:catAx>
      <c:valAx>
        <c:axId val="1424536880"/>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5758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20827-7822-D341-BF0D-6936B7BC7B26}" type="datetimeFigureOut">
              <a:rPr lang="en-US" smtClean="0"/>
              <a:t>10/4/17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3B4D3-F98B-CB45-B237-76E979D3A4B7}" type="slidenum">
              <a:rPr lang="en-US" smtClean="0"/>
              <a:t>‹#›</a:t>
            </a:fld>
            <a:endParaRPr lang="en-US"/>
          </a:p>
        </p:txBody>
      </p:sp>
    </p:spTree>
    <p:extLst>
      <p:ext uri="{BB962C8B-B14F-4D97-AF65-F5344CB8AC3E}">
        <p14:creationId xmlns:p14="http://schemas.microsoft.com/office/powerpoint/2010/main" val="1889328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look at what one of these higher layers is detecting, here I am showing the input image patches that are highly scored by one of the units. This particular layer really likes bicycle wheels, so if this unit fires, you know that there is a bicycle wheel in the image. Unfortunately, you don’t know where the bicycle wheel is, because this unit doesn’t care where the bicycle wheel appears, or at what orientation or what scale.</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20</a:t>
            </a:fld>
            <a:endParaRPr lang="en-US"/>
          </a:p>
        </p:txBody>
      </p:sp>
    </p:spTree>
    <p:extLst>
      <p:ext uri="{BB962C8B-B14F-4D97-AF65-F5344CB8AC3E}">
        <p14:creationId xmlns:p14="http://schemas.microsoft.com/office/powerpoint/2010/main" val="78095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5256CE-5F16-3C48-89B1-18A72E5A7016}"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65908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256CE-5F16-3C48-89B1-18A72E5A7016}"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893777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256CE-5F16-3C48-89B1-18A72E5A7016}"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760461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256CE-5F16-3C48-89B1-18A72E5A7016}"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52153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5256CE-5F16-3C48-89B1-18A72E5A7016}"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150787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5256CE-5F16-3C48-89B1-18A72E5A7016}"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48339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5256CE-5F16-3C48-89B1-18A72E5A7016}" type="datetimeFigureOut">
              <a:rPr lang="en-US" smtClean="0"/>
              <a:t>10/4/17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54013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5256CE-5F16-3C48-89B1-18A72E5A7016}" type="datetimeFigureOut">
              <a:rPr lang="en-US" smtClean="0"/>
              <a:t>10/4/17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68000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256CE-5F16-3C48-89B1-18A72E5A7016}" type="datetimeFigureOut">
              <a:rPr lang="en-US" smtClean="0"/>
              <a:t>10/4/17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211445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256CE-5F16-3C48-89B1-18A72E5A7016}"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112589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256CE-5F16-3C48-89B1-18A72E5A7016}"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E0B7-0640-444D-8DD1-98125A8B047B}" type="slidenum">
              <a:rPr lang="en-US" smtClean="0"/>
              <a:t>‹#›</a:t>
            </a:fld>
            <a:endParaRPr lang="en-US"/>
          </a:p>
        </p:txBody>
      </p:sp>
    </p:spTree>
    <p:extLst>
      <p:ext uri="{BB962C8B-B14F-4D97-AF65-F5344CB8AC3E}">
        <p14:creationId xmlns:p14="http://schemas.microsoft.com/office/powerpoint/2010/main" val="14547507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256CE-5F16-3C48-89B1-18A72E5A7016}" type="datetimeFigureOut">
              <a:rPr lang="en-US" smtClean="0"/>
              <a:t>10/4/17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EE0B7-0640-444D-8DD1-98125A8B047B}" type="slidenum">
              <a:rPr lang="en-US" smtClean="0"/>
              <a:t>‹#›</a:t>
            </a:fld>
            <a:endParaRPr lang="en-US"/>
          </a:p>
        </p:txBody>
      </p:sp>
    </p:spTree>
    <p:extLst>
      <p:ext uri="{BB962C8B-B14F-4D97-AF65-F5344CB8AC3E}">
        <p14:creationId xmlns:p14="http://schemas.microsoft.com/office/powerpoint/2010/main" val="88908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f"/><Relationship Id="rId3"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Project proposal due tomorrow</a:t>
            </a:r>
          </a:p>
          <a:p>
            <a:r>
              <a:rPr lang="en-US" dirty="0" smtClean="0"/>
              <a:t>Altered time for OH tomorrow: 9:00-10:00 am.</a:t>
            </a:r>
          </a:p>
          <a:p>
            <a:r>
              <a:rPr lang="en-US" dirty="0" smtClean="0"/>
              <a:t>Please complete mid-semester feedback</a:t>
            </a:r>
            <a:endParaRPr lang="en-US" dirty="0"/>
          </a:p>
        </p:txBody>
      </p:sp>
    </p:spTree>
    <p:extLst>
      <p:ext uri="{BB962C8B-B14F-4D97-AF65-F5344CB8AC3E}">
        <p14:creationId xmlns:p14="http://schemas.microsoft.com/office/powerpoint/2010/main" val="906276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be 20"/>
          <p:cNvSpPr/>
          <p:nvPr/>
        </p:nvSpPr>
        <p:spPr>
          <a:xfrm>
            <a:off x="4876800" y="1744133"/>
            <a:ext cx="1947333" cy="1947334"/>
          </a:xfrm>
          <a:prstGeom prst="cube">
            <a:avLst>
              <a:gd name="adj" fmla="val 63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Semantic segmentation using convolutional networks</a:t>
            </a:r>
            <a:endParaRPr lang="en-US" dirty="0"/>
          </a:p>
        </p:txBody>
      </p:sp>
      <p:sp>
        <p:nvSpPr>
          <p:cNvPr id="8" name="Cube 7"/>
          <p:cNvSpPr/>
          <p:nvPr/>
        </p:nvSpPr>
        <p:spPr>
          <a:xfrm>
            <a:off x="4876800" y="1642535"/>
            <a:ext cx="4182533" cy="4080932"/>
          </a:xfrm>
          <a:prstGeom prst="cube">
            <a:avLst>
              <a:gd name="adj" fmla="val 3239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670800" y="1608667"/>
            <a:ext cx="1303867" cy="1286933"/>
            <a:chOff x="4775200" y="2099733"/>
            <a:chExt cx="1303867" cy="1286933"/>
          </a:xfrm>
        </p:grpSpPr>
        <p:sp>
          <p:nvSpPr>
            <p:cNvPr id="9" name="TextBox 8"/>
            <p:cNvSpPr txBox="1"/>
            <p:nvPr/>
          </p:nvSpPr>
          <p:spPr>
            <a:xfrm>
              <a:off x="5156199" y="2370667"/>
              <a:ext cx="524933" cy="369332"/>
            </a:xfrm>
            <a:prstGeom prst="rect">
              <a:avLst/>
            </a:prstGeom>
            <a:noFill/>
          </p:spPr>
          <p:txBody>
            <a:bodyPr wrap="square" rtlCol="0">
              <a:spAutoFit/>
            </a:bodyPr>
            <a:lstStyle/>
            <a:p>
              <a:pPr algn="ctr"/>
              <a:r>
                <a:rPr lang="en-US" dirty="0">
                  <a:solidFill>
                    <a:schemeClr val="bg1"/>
                  </a:solidFill>
                </a:rPr>
                <a:t>c</a:t>
              </a:r>
              <a:endParaRPr lang="en-US" dirty="0">
                <a:solidFill>
                  <a:schemeClr val="bg1"/>
                </a:solidFill>
              </a:endParaRPr>
            </a:p>
          </p:txBody>
        </p:sp>
        <p:cxnSp>
          <p:nvCxnSpPr>
            <p:cNvPr id="10" name="Straight Arrow Connector 9"/>
            <p:cNvCxnSpPr/>
            <p:nvPr/>
          </p:nvCxnSpPr>
          <p:spPr>
            <a:xfrm flipV="1">
              <a:off x="4775200" y="2099733"/>
              <a:ext cx="1303867" cy="128693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Table 19"/>
          <p:cNvGraphicFramePr>
            <a:graphicFrameLocks noGrp="1"/>
          </p:cNvGraphicFramePr>
          <p:nvPr>
            <p:extLst>
              <p:ext uri="{D42A27DB-BD31-4B8C-83A1-F6EECF244321}">
                <p14:modId xmlns:p14="http://schemas.microsoft.com/office/powerpoint/2010/main" val="1300434209"/>
              </p:ext>
            </p:extLst>
          </p:nvPr>
        </p:nvGraphicFramePr>
        <p:xfrm>
          <a:off x="4859866" y="3022599"/>
          <a:ext cx="2912536" cy="2700868"/>
        </p:xfrm>
        <a:graphic>
          <a:graphicData uri="http://schemas.openxmlformats.org/drawingml/2006/table">
            <a:tbl>
              <a:tblPr firstRow="1" bandRow="1">
                <a:tableStyleId>{5940675A-B579-460E-94D1-54222C63F5DA}</a:tableStyleId>
              </a:tblPr>
              <a:tblGrid>
                <a:gridCol w="728134"/>
                <a:gridCol w="728134"/>
                <a:gridCol w="728134"/>
                <a:gridCol w="728134"/>
              </a:tblGrid>
              <a:tr h="67521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cxnSp>
        <p:nvCxnSpPr>
          <p:cNvPr id="4" name="Straight Arrow Connector 3"/>
          <p:cNvCxnSpPr/>
          <p:nvPr/>
        </p:nvCxnSpPr>
        <p:spPr>
          <a:xfrm>
            <a:off x="4859867" y="5875867"/>
            <a:ext cx="287866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918199" y="5892797"/>
            <a:ext cx="524933" cy="369332"/>
          </a:xfrm>
          <a:prstGeom prst="rect">
            <a:avLst/>
          </a:prstGeom>
          <a:noFill/>
        </p:spPr>
        <p:txBody>
          <a:bodyPr wrap="square" rtlCol="0">
            <a:spAutoFit/>
          </a:bodyPr>
          <a:lstStyle/>
          <a:p>
            <a:pPr algn="ctr"/>
            <a:r>
              <a:rPr lang="en-US" smtClean="0"/>
              <a:t>h/4</a:t>
            </a:r>
            <a:endParaRPr lang="en-US" dirty="0"/>
          </a:p>
        </p:txBody>
      </p:sp>
      <p:cxnSp>
        <p:nvCxnSpPr>
          <p:cNvPr id="6" name="Straight Arrow Connector 5"/>
          <p:cNvCxnSpPr/>
          <p:nvPr/>
        </p:nvCxnSpPr>
        <p:spPr>
          <a:xfrm>
            <a:off x="4707467" y="2980267"/>
            <a:ext cx="0" cy="27432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14800" y="3964941"/>
            <a:ext cx="626534" cy="369332"/>
          </a:xfrm>
          <a:prstGeom prst="rect">
            <a:avLst/>
          </a:prstGeom>
          <a:noFill/>
        </p:spPr>
        <p:txBody>
          <a:bodyPr wrap="square" rtlCol="0">
            <a:spAutoFit/>
          </a:bodyPr>
          <a:lstStyle/>
          <a:p>
            <a:pPr algn="ctr"/>
            <a:r>
              <a:rPr lang="en-US" smtClean="0"/>
              <a:t>w/4</a:t>
            </a:r>
            <a:endParaRPr lang="en-US" dirty="0"/>
          </a:p>
        </p:txBody>
      </p:sp>
    </p:spTree>
    <p:extLst>
      <p:ext uri="{BB962C8B-B14F-4D97-AF65-F5344CB8AC3E}">
        <p14:creationId xmlns:p14="http://schemas.microsoft.com/office/powerpoint/2010/main" val="250024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cxnSp>
        <p:nvCxnSpPr>
          <p:cNvPr id="4" name="Straight Arrow Connector 3"/>
          <p:cNvCxnSpPr/>
          <p:nvPr/>
        </p:nvCxnSpPr>
        <p:spPr>
          <a:xfrm>
            <a:off x="4859867" y="5875867"/>
            <a:ext cx="287866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918199" y="5892797"/>
            <a:ext cx="524933" cy="369332"/>
          </a:xfrm>
          <a:prstGeom prst="rect">
            <a:avLst/>
          </a:prstGeom>
          <a:noFill/>
        </p:spPr>
        <p:txBody>
          <a:bodyPr wrap="square" rtlCol="0">
            <a:spAutoFit/>
          </a:bodyPr>
          <a:lstStyle/>
          <a:p>
            <a:pPr algn="ctr"/>
            <a:r>
              <a:rPr lang="en-US" smtClean="0"/>
              <a:t>h/4</a:t>
            </a:r>
            <a:endParaRPr lang="en-US" dirty="0"/>
          </a:p>
        </p:txBody>
      </p:sp>
      <p:cxnSp>
        <p:nvCxnSpPr>
          <p:cNvPr id="6" name="Straight Arrow Connector 5"/>
          <p:cNvCxnSpPr/>
          <p:nvPr/>
        </p:nvCxnSpPr>
        <p:spPr>
          <a:xfrm>
            <a:off x="4707467" y="2980267"/>
            <a:ext cx="0" cy="27432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14800" y="3964941"/>
            <a:ext cx="626534" cy="369332"/>
          </a:xfrm>
          <a:prstGeom prst="rect">
            <a:avLst/>
          </a:prstGeom>
          <a:noFill/>
        </p:spPr>
        <p:txBody>
          <a:bodyPr wrap="square" rtlCol="0">
            <a:spAutoFit/>
          </a:bodyPr>
          <a:lstStyle/>
          <a:p>
            <a:pPr algn="ctr"/>
            <a:r>
              <a:rPr lang="en-US" smtClean="0"/>
              <a:t>w/4</a:t>
            </a:r>
            <a:endParaRPr lang="en-US" dirty="0"/>
          </a:p>
        </p:txBody>
      </p:sp>
      <p:sp>
        <p:nvSpPr>
          <p:cNvPr id="8" name="Cube 7"/>
          <p:cNvSpPr/>
          <p:nvPr/>
        </p:nvSpPr>
        <p:spPr>
          <a:xfrm>
            <a:off x="4876800" y="1642535"/>
            <a:ext cx="4182533" cy="4080932"/>
          </a:xfrm>
          <a:prstGeom prst="cube">
            <a:avLst>
              <a:gd name="adj" fmla="val 3239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670800" y="1608667"/>
            <a:ext cx="1303867" cy="1286933"/>
            <a:chOff x="4775200" y="2099733"/>
            <a:chExt cx="1303867" cy="1286933"/>
          </a:xfrm>
        </p:grpSpPr>
        <p:sp>
          <p:nvSpPr>
            <p:cNvPr id="9" name="TextBox 8"/>
            <p:cNvSpPr txBox="1"/>
            <p:nvPr/>
          </p:nvSpPr>
          <p:spPr>
            <a:xfrm>
              <a:off x="5156199" y="2370667"/>
              <a:ext cx="524933" cy="369332"/>
            </a:xfrm>
            <a:prstGeom prst="rect">
              <a:avLst/>
            </a:prstGeom>
            <a:noFill/>
          </p:spPr>
          <p:txBody>
            <a:bodyPr wrap="square" rtlCol="0">
              <a:spAutoFit/>
            </a:bodyPr>
            <a:lstStyle/>
            <a:p>
              <a:pPr algn="ctr"/>
              <a:r>
                <a:rPr lang="en-US" dirty="0">
                  <a:solidFill>
                    <a:schemeClr val="bg1"/>
                  </a:solidFill>
                </a:rPr>
                <a:t>c</a:t>
              </a:r>
              <a:endParaRPr lang="en-US" dirty="0">
                <a:solidFill>
                  <a:schemeClr val="bg1"/>
                </a:solidFill>
              </a:endParaRPr>
            </a:p>
          </p:txBody>
        </p:sp>
        <p:cxnSp>
          <p:nvCxnSpPr>
            <p:cNvPr id="10" name="Straight Arrow Connector 9"/>
            <p:cNvCxnSpPr/>
            <p:nvPr/>
          </p:nvCxnSpPr>
          <p:spPr>
            <a:xfrm flipV="1">
              <a:off x="4775200" y="2099733"/>
              <a:ext cx="1303867" cy="128693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Table 19"/>
          <p:cNvGraphicFramePr>
            <a:graphicFrameLocks noGrp="1"/>
          </p:cNvGraphicFramePr>
          <p:nvPr>
            <p:extLst>
              <p:ext uri="{D42A27DB-BD31-4B8C-83A1-F6EECF244321}">
                <p14:modId xmlns:p14="http://schemas.microsoft.com/office/powerpoint/2010/main" val="1300434209"/>
              </p:ext>
            </p:extLst>
          </p:nvPr>
        </p:nvGraphicFramePr>
        <p:xfrm>
          <a:off x="4859866" y="3022599"/>
          <a:ext cx="2912536" cy="2700868"/>
        </p:xfrm>
        <a:graphic>
          <a:graphicData uri="http://schemas.openxmlformats.org/drawingml/2006/table">
            <a:tbl>
              <a:tblPr firstRow="1" bandRow="1">
                <a:tableStyleId>{5940675A-B579-460E-94D1-54222C63F5DA}</a:tableStyleId>
              </a:tblPr>
              <a:tblGrid>
                <a:gridCol w="728134"/>
                <a:gridCol w="728134"/>
                <a:gridCol w="728134"/>
                <a:gridCol w="728134"/>
              </a:tblGrid>
              <a:tr h="67521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21" name="Cube 20"/>
          <p:cNvSpPr/>
          <p:nvPr/>
        </p:nvSpPr>
        <p:spPr>
          <a:xfrm>
            <a:off x="3657600" y="2963333"/>
            <a:ext cx="1947333" cy="1947334"/>
          </a:xfrm>
          <a:prstGeom prst="cube">
            <a:avLst>
              <a:gd name="adj" fmla="val 6394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sp>
        <p:nvSpPr>
          <p:cNvPr id="4" name="Cube 3"/>
          <p:cNvSpPr/>
          <p:nvPr/>
        </p:nvSpPr>
        <p:spPr>
          <a:xfrm>
            <a:off x="287873" y="1642535"/>
            <a:ext cx="4182533" cy="4080932"/>
          </a:xfrm>
          <a:prstGeom prst="cube">
            <a:avLst>
              <a:gd name="adj" fmla="val 3239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4231306"/>
              </p:ext>
            </p:extLst>
          </p:nvPr>
        </p:nvGraphicFramePr>
        <p:xfrm>
          <a:off x="270939" y="3022599"/>
          <a:ext cx="2912536" cy="2700868"/>
        </p:xfrm>
        <a:graphic>
          <a:graphicData uri="http://schemas.openxmlformats.org/drawingml/2006/table">
            <a:tbl>
              <a:tblPr firstRow="1" bandRow="1">
                <a:tableStyleId>{5940675A-B579-460E-94D1-54222C63F5DA}</a:tableStyleId>
              </a:tblPr>
              <a:tblGrid>
                <a:gridCol w="728134"/>
                <a:gridCol w="728134"/>
                <a:gridCol w="728134"/>
                <a:gridCol w="728134"/>
              </a:tblGrid>
              <a:tr h="67521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grpSp>
        <p:nvGrpSpPr>
          <p:cNvPr id="6" name="Group 5"/>
          <p:cNvGrpSpPr/>
          <p:nvPr/>
        </p:nvGrpSpPr>
        <p:grpSpPr>
          <a:xfrm>
            <a:off x="3081873" y="1608667"/>
            <a:ext cx="1303867" cy="1286933"/>
            <a:chOff x="4775200" y="2099733"/>
            <a:chExt cx="1303867" cy="1286933"/>
          </a:xfrm>
        </p:grpSpPr>
        <p:sp>
          <p:nvSpPr>
            <p:cNvPr id="7" name="TextBox 6"/>
            <p:cNvSpPr txBox="1"/>
            <p:nvPr/>
          </p:nvSpPr>
          <p:spPr>
            <a:xfrm>
              <a:off x="5156199" y="2370667"/>
              <a:ext cx="524933" cy="369332"/>
            </a:xfrm>
            <a:prstGeom prst="rect">
              <a:avLst/>
            </a:prstGeom>
            <a:noFill/>
          </p:spPr>
          <p:txBody>
            <a:bodyPr wrap="square" rtlCol="0">
              <a:spAutoFit/>
            </a:bodyPr>
            <a:lstStyle/>
            <a:p>
              <a:pPr algn="ctr"/>
              <a:r>
                <a:rPr lang="en-US" dirty="0">
                  <a:solidFill>
                    <a:schemeClr val="bg1"/>
                  </a:solidFill>
                </a:rPr>
                <a:t>c</a:t>
              </a:r>
              <a:endParaRPr lang="en-US" dirty="0">
                <a:solidFill>
                  <a:schemeClr val="bg1"/>
                </a:solidFill>
              </a:endParaRPr>
            </a:p>
          </p:txBody>
        </p:sp>
        <p:cxnSp>
          <p:nvCxnSpPr>
            <p:cNvPr id="8" name="Straight Arrow Connector 7"/>
            <p:cNvCxnSpPr/>
            <p:nvPr/>
          </p:nvCxnSpPr>
          <p:spPr>
            <a:xfrm flipV="1">
              <a:off x="4775200" y="2099733"/>
              <a:ext cx="1303867" cy="128693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 name="Right Arrow 10"/>
          <p:cNvSpPr/>
          <p:nvPr/>
        </p:nvSpPr>
        <p:spPr>
          <a:xfrm>
            <a:off x="4741333" y="2861733"/>
            <a:ext cx="3251200" cy="1456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Convolve with #classes </a:t>
            </a:r>
            <a:r>
              <a:rPr lang="en-US" smtClean="0"/>
              <a:t>1x1 filters</a:t>
            </a:r>
            <a:endParaRPr lang="en-US"/>
          </a:p>
        </p:txBody>
      </p:sp>
      <p:sp>
        <p:nvSpPr>
          <p:cNvPr id="12" name="Cube 11"/>
          <p:cNvSpPr/>
          <p:nvPr/>
        </p:nvSpPr>
        <p:spPr>
          <a:xfrm>
            <a:off x="8009467" y="1507068"/>
            <a:ext cx="4182533" cy="4080932"/>
          </a:xfrm>
          <a:prstGeom prst="cube">
            <a:avLst>
              <a:gd name="adj" fmla="val 323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289577493"/>
              </p:ext>
            </p:extLst>
          </p:nvPr>
        </p:nvGraphicFramePr>
        <p:xfrm>
          <a:off x="7992533" y="2887132"/>
          <a:ext cx="2912536" cy="2700868"/>
        </p:xfrm>
        <a:graphic>
          <a:graphicData uri="http://schemas.openxmlformats.org/drawingml/2006/table">
            <a:tbl>
              <a:tblPr firstRow="1" bandRow="1">
                <a:tableStyleId>{5940675A-B579-460E-94D1-54222C63F5DA}</a:tableStyleId>
              </a:tblPr>
              <a:tblGrid>
                <a:gridCol w="728134"/>
                <a:gridCol w="728134"/>
                <a:gridCol w="728134"/>
                <a:gridCol w="728134"/>
              </a:tblGrid>
              <a:tr h="67521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7521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grpSp>
        <p:nvGrpSpPr>
          <p:cNvPr id="14" name="Group 13"/>
          <p:cNvGrpSpPr/>
          <p:nvPr/>
        </p:nvGrpSpPr>
        <p:grpSpPr>
          <a:xfrm>
            <a:off x="10329334" y="1473200"/>
            <a:ext cx="1778000" cy="1286933"/>
            <a:chOff x="4301067" y="2099733"/>
            <a:chExt cx="1778000" cy="1286933"/>
          </a:xfrm>
        </p:grpSpPr>
        <p:sp>
          <p:nvSpPr>
            <p:cNvPr id="15" name="TextBox 14"/>
            <p:cNvSpPr txBox="1"/>
            <p:nvPr/>
          </p:nvSpPr>
          <p:spPr>
            <a:xfrm>
              <a:off x="4301067" y="2370667"/>
              <a:ext cx="1380066" cy="461665"/>
            </a:xfrm>
            <a:prstGeom prst="rect">
              <a:avLst/>
            </a:prstGeom>
            <a:noFill/>
          </p:spPr>
          <p:txBody>
            <a:bodyPr wrap="square" rtlCol="0">
              <a:spAutoFit/>
            </a:bodyPr>
            <a:lstStyle/>
            <a:p>
              <a:pPr algn="ctr"/>
              <a:r>
                <a:rPr lang="en-US" sz="2400" dirty="0" smtClean="0">
                  <a:solidFill>
                    <a:schemeClr val="bg1"/>
                  </a:solidFill>
                </a:rPr>
                <a:t>#classes</a:t>
              </a:r>
              <a:endParaRPr lang="en-US" sz="2400" dirty="0">
                <a:solidFill>
                  <a:schemeClr val="bg1"/>
                </a:solidFill>
              </a:endParaRPr>
            </a:p>
          </p:txBody>
        </p:sp>
        <p:cxnSp>
          <p:nvCxnSpPr>
            <p:cNvPr id="16" name="Straight Arrow Connector 15"/>
            <p:cNvCxnSpPr/>
            <p:nvPr/>
          </p:nvCxnSpPr>
          <p:spPr>
            <a:xfrm flipV="1">
              <a:off x="4775200" y="2099733"/>
              <a:ext cx="1303867" cy="128693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8077197" y="5808135"/>
            <a:ext cx="287866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35529" y="5825065"/>
            <a:ext cx="524933" cy="369332"/>
          </a:xfrm>
          <a:prstGeom prst="rect">
            <a:avLst/>
          </a:prstGeom>
          <a:noFill/>
        </p:spPr>
        <p:txBody>
          <a:bodyPr wrap="square" rtlCol="0">
            <a:spAutoFit/>
          </a:bodyPr>
          <a:lstStyle/>
          <a:p>
            <a:pPr algn="ctr"/>
            <a:r>
              <a:rPr lang="en-US" smtClean="0"/>
              <a:t>h/4</a:t>
            </a:r>
            <a:endParaRPr lang="en-US" dirty="0"/>
          </a:p>
        </p:txBody>
      </p:sp>
      <p:cxnSp>
        <p:nvCxnSpPr>
          <p:cNvPr id="19" name="Straight Arrow Connector 18"/>
          <p:cNvCxnSpPr/>
          <p:nvPr/>
        </p:nvCxnSpPr>
        <p:spPr>
          <a:xfrm>
            <a:off x="7924797" y="2912535"/>
            <a:ext cx="0" cy="27432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32130" y="4151209"/>
            <a:ext cx="626534" cy="369332"/>
          </a:xfrm>
          <a:prstGeom prst="rect">
            <a:avLst/>
          </a:prstGeom>
          <a:noFill/>
        </p:spPr>
        <p:txBody>
          <a:bodyPr wrap="square" rtlCol="0">
            <a:spAutoFit/>
          </a:bodyPr>
          <a:lstStyle/>
          <a:p>
            <a:pPr algn="ctr"/>
            <a:r>
              <a:rPr lang="en-US" dirty="0" smtClean="0"/>
              <a:t>w/4</a:t>
            </a:r>
            <a:endParaRPr lang="en-US" dirty="0"/>
          </a:p>
        </p:txBody>
      </p:sp>
    </p:spTree>
    <p:extLst>
      <p:ext uri="{BB962C8B-B14F-4D97-AF65-F5344CB8AC3E}">
        <p14:creationId xmlns:p14="http://schemas.microsoft.com/office/powerpoint/2010/main" val="17095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sp>
        <p:nvSpPr>
          <p:cNvPr id="3" name="Content Placeholder 2"/>
          <p:cNvSpPr>
            <a:spLocks noGrp="1"/>
          </p:cNvSpPr>
          <p:nvPr>
            <p:ph idx="1"/>
          </p:nvPr>
        </p:nvSpPr>
        <p:spPr/>
        <p:txBody>
          <a:bodyPr/>
          <a:lstStyle/>
          <a:p>
            <a:r>
              <a:rPr lang="en-US" dirty="0" smtClean="0"/>
              <a:t>Pass image through convolution and subsampling layers</a:t>
            </a:r>
          </a:p>
          <a:p>
            <a:r>
              <a:rPr lang="en-US" dirty="0" smtClean="0"/>
              <a:t>Final convolution with #classes outputs</a:t>
            </a:r>
          </a:p>
          <a:p>
            <a:r>
              <a:rPr lang="en-US" dirty="0" smtClean="0"/>
              <a:t>Get scores for </a:t>
            </a:r>
            <a:r>
              <a:rPr lang="en-US" i="1" dirty="0" smtClean="0"/>
              <a:t>subsampled </a:t>
            </a:r>
            <a:r>
              <a:rPr lang="en-US" dirty="0" smtClean="0"/>
              <a:t>image</a:t>
            </a:r>
          </a:p>
          <a:p>
            <a:r>
              <a:rPr lang="en-US" dirty="0" err="1" smtClean="0"/>
              <a:t>Upsample</a:t>
            </a:r>
            <a:r>
              <a:rPr lang="en-US" dirty="0" smtClean="0"/>
              <a:t> back to original size</a:t>
            </a:r>
            <a:endParaRPr lang="en-US" dirty="0"/>
          </a:p>
        </p:txBody>
      </p:sp>
    </p:spTree>
    <p:extLst>
      <p:ext uri="{BB962C8B-B14F-4D97-AF65-F5344CB8AC3E}">
        <p14:creationId xmlns:p14="http://schemas.microsoft.com/office/powerpoint/2010/main" val="1738305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667" y="2476498"/>
            <a:ext cx="2467429" cy="36703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733" y="2506132"/>
            <a:ext cx="2445320" cy="3653367"/>
          </a:xfrm>
          <a:prstGeom prst="rect">
            <a:avLst/>
          </a:prstGeom>
        </p:spPr>
      </p:pic>
      <p:sp>
        <p:nvSpPr>
          <p:cNvPr id="7" name="Rectangle 6"/>
          <p:cNvSpPr/>
          <p:nvPr/>
        </p:nvSpPr>
        <p:spPr>
          <a:xfrm>
            <a:off x="8229600" y="2489200"/>
            <a:ext cx="474133" cy="474133"/>
          </a:xfrm>
          <a:prstGeom prst="rect">
            <a:avLst/>
          </a:prstGeom>
          <a:solidFill>
            <a:srgbClr val="F0A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9600" y="2963334"/>
            <a:ext cx="474133" cy="47413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03733" y="2540000"/>
            <a:ext cx="1507067" cy="369332"/>
          </a:xfrm>
          <a:prstGeom prst="rect">
            <a:avLst/>
          </a:prstGeom>
          <a:noFill/>
        </p:spPr>
        <p:txBody>
          <a:bodyPr wrap="square" rtlCol="0">
            <a:spAutoFit/>
          </a:bodyPr>
          <a:lstStyle/>
          <a:p>
            <a:r>
              <a:rPr lang="en-US" smtClean="0"/>
              <a:t>person</a:t>
            </a:r>
            <a:endParaRPr lang="en-US"/>
          </a:p>
        </p:txBody>
      </p:sp>
      <p:sp>
        <p:nvSpPr>
          <p:cNvPr id="10" name="TextBox 9"/>
          <p:cNvSpPr txBox="1"/>
          <p:nvPr/>
        </p:nvSpPr>
        <p:spPr>
          <a:xfrm>
            <a:off x="8703733" y="2997200"/>
            <a:ext cx="1507067" cy="369332"/>
          </a:xfrm>
          <a:prstGeom prst="rect">
            <a:avLst/>
          </a:prstGeom>
          <a:noFill/>
        </p:spPr>
        <p:txBody>
          <a:bodyPr wrap="square" rtlCol="0">
            <a:spAutoFit/>
          </a:bodyPr>
          <a:lstStyle/>
          <a:p>
            <a:r>
              <a:rPr lang="en-US" dirty="0" smtClean="0"/>
              <a:t>bicycl</a:t>
            </a:r>
            <a:r>
              <a:rPr lang="en-US" dirty="0"/>
              <a:t>e</a:t>
            </a:r>
          </a:p>
        </p:txBody>
      </p:sp>
    </p:spTree>
    <p:extLst>
      <p:ext uri="{BB962C8B-B14F-4D97-AF65-F5344CB8AC3E}">
        <p14:creationId xmlns:p14="http://schemas.microsoft.com/office/powerpoint/2010/main" val="243205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resolution issue</a:t>
            </a:r>
            <a:endParaRPr lang="en-US" dirty="0"/>
          </a:p>
        </p:txBody>
      </p:sp>
      <p:sp>
        <p:nvSpPr>
          <p:cNvPr id="3" name="Content Placeholder 2"/>
          <p:cNvSpPr>
            <a:spLocks noGrp="1"/>
          </p:cNvSpPr>
          <p:nvPr>
            <p:ph idx="1"/>
          </p:nvPr>
        </p:nvSpPr>
        <p:spPr/>
        <p:txBody>
          <a:bodyPr/>
          <a:lstStyle/>
          <a:p>
            <a:r>
              <a:rPr lang="en-US" dirty="0" smtClean="0"/>
              <a:t>Problem: Need fine details!</a:t>
            </a:r>
          </a:p>
          <a:p>
            <a:r>
              <a:rPr lang="en-US" dirty="0" smtClean="0"/>
              <a:t>Shallower network / earlier layers?</a:t>
            </a:r>
          </a:p>
          <a:p>
            <a:pPr lvl="1"/>
            <a:r>
              <a:rPr lang="en-US" dirty="0" smtClean="0"/>
              <a:t>Not very semantic!</a:t>
            </a:r>
          </a:p>
          <a:p>
            <a:r>
              <a:rPr lang="en-US" dirty="0" smtClean="0"/>
              <a:t>Remove subsampling?</a:t>
            </a:r>
          </a:p>
          <a:p>
            <a:pPr lvl="1"/>
            <a:r>
              <a:rPr lang="en-US" dirty="0" smtClean="0"/>
              <a:t>Looks at only a small window!</a:t>
            </a:r>
          </a:p>
          <a:p>
            <a:pPr lvl="1"/>
            <a:endParaRPr lang="en-US" dirty="0"/>
          </a:p>
        </p:txBody>
      </p:sp>
    </p:spTree>
    <p:extLst>
      <p:ext uri="{BB962C8B-B14F-4D97-AF65-F5344CB8AC3E}">
        <p14:creationId xmlns:p14="http://schemas.microsoft.com/office/powerpoint/2010/main" val="1017713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1: Image pyramids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631" y="4128893"/>
            <a:ext cx="1339038" cy="200055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185" y="2492183"/>
            <a:ext cx="737930" cy="11024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513" y="1442111"/>
            <a:ext cx="345274" cy="515847"/>
          </a:xfrm>
          <a:prstGeom prst="rect">
            <a:avLst/>
          </a:prstGeom>
        </p:spPr>
      </p:pic>
      <p:sp>
        <p:nvSpPr>
          <p:cNvPr id="8" name="Trapezoid 7"/>
          <p:cNvSpPr/>
          <p:nvPr/>
        </p:nvSpPr>
        <p:spPr>
          <a:xfrm rot="5400000">
            <a:off x="5078186" y="1259163"/>
            <a:ext cx="800100" cy="88174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rot="5400000">
            <a:off x="5094514" y="2602554"/>
            <a:ext cx="800100" cy="881743"/>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5400000">
            <a:off x="5086349" y="4688299"/>
            <a:ext cx="800100" cy="881743"/>
          </a:xfrm>
          <a:prstGeom prst="trapezoi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7" idx="3"/>
            <a:endCxn id="8" idx="2"/>
          </p:cNvCxnSpPr>
          <p:nvPr/>
        </p:nvCxnSpPr>
        <p:spPr>
          <a:xfrm>
            <a:off x="2493787" y="1700035"/>
            <a:ext cx="25435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9" idx="2"/>
          </p:cNvCxnSpPr>
          <p:nvPr/>
        </p:nvCxnSpPr>
        <p:spPr>
          <a:xfrm>
            <a:off x="2690115" y="3043426"/>
            <a:ext cx="23635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10" idx="2"/>
          </p:cNvCxnSpPr>
          <p:nvPr/>
        </p:nvCxnSpPr>
        <p:spPr>
          <a:xfrm>
            <a:off x="2990669" y="5129171"/>
            <a:ext cx="205485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356020" y="1442110"/>
            <a:ext cx="359229" cy="515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51912" y="2492182"/>
            <a:ext cx="767444" cy="11024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74327" y="4128893"/>
            <a:ext cx="1322616" cy="200055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8" idx="0"/>
            <a:endCxn id="20" idx="1"/>
          </p:cNvCxnSpPr>
          <p:nvPr/>
        </p:nvCxnSpPr>
        <p:spPr>
          <a:xfrm flipV="1">
            <a:off x="5919108" y="1700034"/>
            <a:ext cx="1436912"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0"/>
            <a:endCxn id="21" idx="1"/>
          </p:cNvCxnSpPr>
          <p:nvPr/>
        </p:nvCxnSpPr>
        <p:spPr>
          <a:xfrm flipV="1">
            <a:off x="5935436" y="3043425"/>
            <a:ext cx="1216476"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0"/>
            <a:endCxn id="22" idx="1"/>
          </p:cNvCxnSpPr>
          <p:nvPr/>
        </p:nvCxnSpPr>
        <p:spPr>
          <a:xfrm>
            <a:off x="5927271" y="5129171"/>
            <a:ext cx="9470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712954" y="2150978"/>
            <a:ext cx="1322616" cy="2000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865354" y="2303378"/>
            <a:ext cx="1322616" cy="200055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0017754" y="2455778"/>
            <a:ext cx="1322616" cy="200055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22" idx="3"/>
            <a:endCxn id="36" idx="1"/>
          </p:cNvCxnSpPr>
          <p:nvPr/>
        </p:nvCxnSpPr>
        <p:spPr>
          <a:xfrm flipV="1">
            <a:off x="8196943" y="3456056"/>
            <a:ext cx="1820811" cy="16731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a:endCxn id="35" idx="1"/>
          </p:cNvCxnSpPr>
          <p:nvPr/>
        </p:nvCxnSpPr>
        <p:spPr>
          <a:xfrm>
            <a:off x="7919356" y="3043425"/>
            <a:ext cx="1945998" cy="260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0" idx="3"/>
            <a:endCxn id="34" idx="1"/>
          </p:cNvCxnSpPr>
          <p:nvPr/>
        </p:nvCxnSpPr>
        <p:spPr>
          <a:xfrm>
            <a:off x="7715249" y="1700034"/>
            <a:ext cx="1997705" cy="14512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0" y="6129448"/>
            <a:ext cx="12192000" cy="646331"/>
          </a:xfrm>
          <a:prstGeom prst="rect">
            <a:avLst/>
          </a:prstGeom>
          <a:noFill/>
        </p:spPr>
        <p:txBody>
          <a:bodyPr wrap="square" rtlCol="0">
            <a:spAutoFit/>
          </a:bodyPr>
          <a:lstStyle/>
          <a:p>
            <a:r>
              <a:rPr lang="en-US" dirty="0" smtClean="0"/>
              <a:t>Learning Hierarchical Features for Scene Labeling. Clement </a:t>
            </a:r>
            <a:r>
              <a:rPr lang="en-US" dirty="0" err="1" smtClean="0"/>
              <a:t>Farabet</a:t>
            </a:r>
            <a:r>
              <a:rPr lang="en-US" dirty="0" smtClean="0"/>
              <a:t>, Camille </a:t>
            </a:r>
            <a:r>
              <a:rPr lang="en-US" dirty="0" err="1" smtClean="0"/>
              <a:t>Couprie</a:t>
            </a:r>
            <a:r>
              <a:rPr lang="en-US" dirty="0" smtClean="0"/>
              <a:t>, Laurent </a:t>
            </a:r>
            <a:r>
              <a:rPr lang="en-US" dirty="0" err="1" smtClean="0"/>
              <a:t>Najman</a:t>
            </a:r>
            <a:r>
              <a:rPr lang="en-US" dirty="0" smtClean="0"/>
              <a:t>, Yann </a:t>
            </a:r>
            <a:r>
              <a:rPr lang="en-US" dirty="0" err="1" smtClean="0"/>
              <a:t>LeCun</a:t>
            </a:r>
            <a:r>
              <a:rPr lang="en-US" dirty="0" smtClean="0"/>
              <a:t>. In </a:t>
            </a:r>
            <a:r>
              <a:rPr lang="en-US" i="1" dirty="0" smtClean="0"/>
              <a:t>TPAMI, </a:t>
            </a:r>
            <a:r>
              <a:rPr lang="en-US" dirty="0" smtClean="0"/>
              <a:t>2013.</a:t>
            </a:r>
            <a:endParaRPr lang="en-US" dirty="0"/>
          </a:p>
        </p:txBody>
      </p:sp>
      <p:sp>
        <p:nvSpPr>
          <p:cNvPr id="46" name="Left Arrow 45"/>
          <p:cNvSpPr/>
          <p:nvPr/>
        </p:nvSpPr>
        <p:spPr>
          <a:xfrm rot="16200000">
            <a:off x="-1081821" y="2755729"/>
            <a:ext cx="3722915" cy="1592832"/>
          </a:xfrm>
          <a:prstGeom prst="leftArrow">
            <a:avLst/>
          </a:prstGeom>
          <a:gradFill>
            <a:gsLst>
              <a:gs pos="0">
                <a:srgbClr val="C00000"/>
              </a:gs>
              <a:gs pos="100000">
                <a:srgbClr val="0070C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Higher resolution</a:t>
            </a:r>
            <a:br>
              <a:rPr lang="en-US" smtClean="0"/>
            </a:br>
            <a:r>
              <a:rPr lang="en-US" smtClean="0"/>
              <a:t>Less context</a:t>
            </a:r>
            <a:endParaRPr lang="en-US"/>
          </a:p>
        </p:txBody>
      </p:sp>
    </p:spTree>
    <p:extLst>
      <p:ext uri="{BB962C8B-B14F-4D97-AF65-F5344CB8AC3E}">
        <p14:creationId xmlns:p14="http://schemas.microsoft.com/office/powerpoint/2010/main" val="276557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2: Skip connections</a:t>
            </a:r>
            <a:endParaRPr lang="en-US" dirty="0"/>
          </a:p>
        </p:txBody>
      </p:sp>
      <p:grpSp>
        <p:nvGrpSpPr>
          <p:cNvPr id="4" name="Group 3"/>
          <p:cNvGrpSpPr/>
          <p:nvPr/>
        </p:nvGrpSpPr>
        <p:grpSpPr>
          <a:xfrm>
            <a:off x="1182832" y="1333299"/>
            <a:ext cx="4721904" cy="2192146"/>
            <a:chOff x="149899" y="2450899"/>
            <a:chExt cx="4721904"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5" name="Right Arrow 14"/>
          <p:cNvSpPr/>
          <p:nvPr/>
        </p:nvSpPr>
        <p:spPr>
          <a:xfrm>
            <a:off x="6045200" y="2269066"/>
            <a:ext cx="54186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56400" y="2116667"/>
            <a:ext cx="575733" cy="5926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775201" y="3217333"/>
            <a:ext cx="304800" cy="592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87333" y="3962401"/>
            <a:ext cx="965200" cy="96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574366" y="3962401"/>
            <a:ext cx="939800" cy="965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6891866" y="3029686"/>
            <a:ext cx="304800" cy="592666"/>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p:cNvSpPr/>
          <p:nvPr/>
        </p:nvSpPr>
        <p:spPr>
          <a:xfrm>
            <a:off x="5742516" y="4165601"/>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332133" y="3029686"/>
            <a:ext cx="2201334" cy="369332"/>
          </a:xfrm>
          <a:prstGeom prst="rect">
            <a:avLst/>
          </a:prstGeom>
          <a:noFill/>
        </p:spPr>
        <p:txBody>
          <a:bodyPr wrap="square" rtlCol="0">
            <a:spAutoFit/>
          </a:bodyPr>
          <a:lstStyle/>
          <a:p>
            <a:r>
              <a:rPr lang="en-US" dirty="0" err="1" smtClean="0"/>
              <a:t>upsample</a:t>
            </a:r>
            <a:endParaRPr lang="en-US" dirty="0"/>
          </a:p>
        </p:txBody>
      </p:sp>
    </p:spTree>
    <p:extLst>
      <p:ext uri="{BB962C8B-B14F-4D97-AF65-F5344CB8AC3E}">
        <p14:creationId xmlns:p14="http://schemas.microsoft.com/office/powerpoint/2010/main" val="599821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2: Skip connections</a:t>
            </a:r>
            <a:endParaRPr lang="en-US" dirty="0"/>
          </a:p>
        </p:txBody>
      </p:sp>
      <p:grpSp>
        <p:nvGrpSpPr>
          <p:cNvPr id="4" name="Group 3"/>
          <p:cNvGrpSpPr/>
          <p:nvPr/>
        </p:nvGrpSpPr>
        <p:grpSpPr>
          <a:xfrm>
            <a:off x="1182832" y="1333299"/>
            <a:ext cx="4721904" cy="2192146"/>
            <a:chOff x="149899" y="2450899"/>
            <a:chExt cx="4721904"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5" name="Right Arrow 14"/>
          <p:cNvSpPr/>
          <p:nvPr/>
        </p:nvSpPr>
        <p:spPr>
          <a:xfrm>
            <a:off x="6045200" y="2269066"/>
            <a:ext cx="54186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56400" y="2116667"/>
            <a:ext cx="575733" cy="5926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775201" y="3217333"/>
            <a:ext cx="215137" cy="3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69846" y="3606799"/>
            <a:ext cx="965200" cy="96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160125">
            <a:off x="3325067" y="3201060"/>
            <a:ext cx="229492" cy="1134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91134" y="5096930"/>
            <a:ext cx="1422401" cy="143933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07666" y="5105403"/>
            <a:ext cx="1473200" cy="14308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891866" y="2932779"/>
            <a:ext cx="321734" cy="199482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235001" y="5096931"/>
            <a:ext cx="1434890" cy="143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4775201" y="4746071"/>
            <a:ext cx="215137" cy="30811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p:cNvSpPr/>
          <p:nvPr/>
        </p:nvSpPr>
        <p:spPr>
          <a:xfrm>
            <a:off x="3439813"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p:cNvSpPr/>
          <p:nvPr/>
        </p:nvSpPr>
        <p:spPr>
          <a:xfrm>
            <a:off x="5711385"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6769099" y="5638796"/>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a:off x="4775201" y="5630331"/>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a:off x="2541968" y="559894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7926721">
            <a:off x="2121856" y="409989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p:cNvSpPr/>
          <p:nvPr/>
        </p:nvSpPr>
        <p:spPr>
          <a:xfrm rot="5400000">
            <a:off x="3926482" y="4352323"/>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Arrow 33"/>
          <p:cNvSpPr/>
          <p:nvPr/>
        </p:nvSpPr>
        <p:spPr>
          <a:xfrm rot="5400000">
            <a:off x="6015568" y="4308612"/>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5093890" y="2278200"/>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9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grpId="0" nodeType="afterEffect">
                                  <p:stCondLst>
                                    <p:cond delay="1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200"/>
                            </p:stCondLst>
                            <p:childTnLst>
                              <p:par>
                                <p:cTn id="17" presetID="1" presetClass="entr" presetSubtype="0" fill="hold" grpId="0" nodeType="after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grpId="0" nodeType="afterEffect">
                                  <p:stCondLst>
                                    <p:cond delay="12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4400"/>
                            </p:stCondLst>
                            <p:childTnLst>
                              <p:par>
                                <p:cTn id="23" presetID="1" presetClass="entr" presetSubtype="0" fill="hold" grpId="0" nodeType="afterEffect">
                                  <p:stCondLst>
                                    <p:cond delay="150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animBg="1"/>
      <p:bldP spid="33" grpId="0" animBg="1"/>
      <p:bldP spid="34" grpId="1"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 connections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531" y="1896532"/>
            <a:ext cx="2445320" cy="36533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835" y="1896532"/>
            <a:ext cx="2467429" cy="36703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565" y="1896531"/>
            <a:ext cx="2476432" cy="3677869"/>
          </a:xfrm>
          <a:prstGeom prst="rect">
            <a:avLst/>
          </a:prstGeom>
        </p:spPr>
      </p:pic>
      <p:sp>
        <p:nvSpPr>
          <p:cNvPr id="7" name="TextBox 6"/>
          <p:cNvSpPr txBox="1"/>
          <p:nvPr/>
        </p:nvSpPr>
        <p:spPr>
          <a:xfrm>
            <a:off x="0" y="6488668"/>
            <a:ext cx="12192000" cy="369332"/>
          </a:xfrm>
          <a:prstGeom prst="rect">
            <a:avLst/>
          </a:prstGeom>
          <a:noFill/>
        </p:spPr>
        <p:txBody>
          <a:bodyPr wrap="square" rtlCol="0">
            <a:spAutoFit/>
          </a:bodyPr>
          <a:lstStyle/>
          <a:p>
            <a:r>
              <a:rPr lang="en-US" dirty="0" smtClean="0"/>
              <a:t>Fully convolutional networks for semantic segmentation. Evan </a:t>
            </a:r>
            <a:r>
              <a:rPr lang="en-US" dirty="0" err="1" smtClean="0"/>
              <a:t>Shelhamer</a:t>
            </a:r>
            <a:r>
              <a:rPr lang="en-US" dirty="0" smtClean="0"/>
              <a:t>, Jon Long, Trevor Darrell. In </a:t>
            </a:r>
            <a:r>
              <a:rPr lang="en-US" i="1" dirty="0" smtClean="0"/>
              <a:t>CVPR </a:t>
            </a:r>
            <a:r>
              <a:rPr lang="en-US" dirty="0" smtClean="0"/>
              <a:t>2015</a:t>
            </a:r>
            <a:endParaRPr lang="en-US" dirty="0"/>
          </a:p>
        </p:txBody>
      </p:sp>
    </p:spTree>
    <p:extLst>
      <p:ext uri="{BB962C8B-B14F-4D97-AF65-F5344CB8AC3E}">
        <p14:creationId xmlns:p14="http://schemas.microsoft.com/office/powerpoint/2010/main" val="395226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Semantic Segmentation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207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 connections</a:t>
            </a:r>
            <a:endParaRPr lang="en-US" dirty="0"/>
          </a:p>
        </p:txBody>
      </p:sp>
      <p:sp>
        <p:nvSpPr>
          <p:cNvPr id="11" name="Content Placeholder 10"/>
          <p:cNvSpPr>
            <a:spLocks noGrp="1"/>
          </p:cNvSpPr>
          <p:nvPr>
            <p:ph idx="1"/>
          </p:nvPr>
        </p:nvSpPr>
        <p:spPr/>
        <p:txBody>
          <a:bodyPr/>
          <a:lstStyle/>
          <a:p>
            <a:r>
              <a:rPr lang="en-US" dirty="0" smtClean="0"/>
              <a:t>Problem: early layers not semantic</a:t>
            </a:r>
            <a:endParaRPr lang="en-US" dirty="0"/>
          </a:p>
        </p:txBody>
      </p:sp>
      <p:grpSp>
        <p:nvGrpSpPr>
          <p:cNvPr id="5" name="Group 4"/>
          <p:cNvGrpSpPr/>
          <p:nvPr/>
        </p:nvGrpSpPr>
        <p:grpSpPr>
          <a:xfrm>
            <a:off x="1673900" y="2450899"/>
            <a:ext cx="8656823" cy="2192146"/>
            <a:chOff x="149899" y="2450899"/>
            <a:chExt cx="8656823" cy="2192146"/>
          </a:xfrm>
          <a:effectLst/>
        </p:grpSpPr>
        <p:sp>
          <p:nvSpPr>
            <p:cNvPr id="6" name="Cube 5"/>
            <p:cNvSpPr/>
            <p:nvPr/>
          </p:nvSpPr>
          <p:spPr>
            <a:xfrm>
              <a:off x="2241030" y="2450899"/>
              <a:ext cx="891914" cy="2023671"/>
            </a:xfrm>
            <a:prstGeom prst="cube">
              <a:avLst>
                <a:gd name="adj" fmla="val 80963"/>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a:effectLst>
              <a:glow rad="228600">
                <a:srgbClr val="7030A0">
                  <a:alpha val="6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pic>
        <p:nvPicPr>
          <p:cNvPr id="16" name="Picture 15" descr="conv5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6271" y="4377559"/>
            <a:ext cx="1590907" cy="1619831"/>
          </a:xfrm>
          <a:prstGeom prst="rect">
            <a:avLst/>
          </a:prstGeom>
        </p:spPr>
      </p:pic>
      <p:sp>
        <p:nvSpPr>
          <p:cNvPr id="21" name="Right Arrow 20"/>
          <p:cNvSpPr/>
          <p:nvPr/>
        </p:nvSpPr>
        <p:spPr>
          <a:xfrm rot="3389288">
            <a:off x="5900629" y="4472165"/>
            <a:ext cx="1144831" cy="176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1" y="6502401"/>
            <a:ext cx="9143999" cy="307777"/>
          </a:xfrm>
          <a:prstGeom prst="rect">
            <a:avLst/>
          </a:prstGeom>
          <a:noFill/>
        </p:spPr>
        <p:txBody>
          <a:bodyPr wrap="square" rtlCol="0">
            <a:spAutoFit/>
          </a:bodyPr>
          <a:lstStyle/>
          <a:p>
            <a:r>
              <a:rPr lang="en-US" sz="1400" dirty="0"/>
              <a:t>Visualizations from : M. </a:t>
            </a:r>
            <a:r>
              <a:rPr lang="en-US" sz="1400" dirty="0" err="1"/>
              <a:t>Zeiler</a:t>
            </a:r>
            <a:r>
              <a:rPr lang="en-US" sz="1400" dirty="0"/>
              <a:t> and R. Fergus. Visualizing and Understanding Convolutional Networks. In </a:t>
            </a:r>
            <a:r>
              <a:rPr lang="en-US" sz="1400" i="1" dirty="0"/>
              <a:t>ECCV</a:t>
            </a:r>
            <a:r>
              <a:rPr lang="en-US" sz="1400" dirty="0"/>
              <a:t> 2014.</a:t>
            </a:r>
          </a:p>
        </p:txBody>
      </p:sp>
      <p:pic>
        <p:nvPicPr>
          <p:cNvPr id="18" name="Picture 17" descr="conv2_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71657" y="1321973"/>
            <a:ext cx="1555248" cy="1542806"/>
          </a:xfrm>
          <a:prstGeom prst="rect">
            <a:avLst/>
          </a:prstGeom>
        </p:spPr>
      </p:pic>
      <p:sp>
        <p:nvSpPr>
          <p:cNvPr id="19" name="Right Arrow 18"/>
          <p:cNvSpPr/>
          <p:nvPr/>
        </p:nvSpPr>
        <p:spPr>
          <a:xfrm rot="20154348">
            <a:off x="5077613" y="2293829"/>
            <a:ext cx="1709474" cy="147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287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1945" y="3064932"/>
            <a:ext cx="2445320" cy="3653367"/>
          </a:xfrm>
          <a:prstGeom prst="rect">
            <a:avLst/>
          </a:prstGeom>
        </p:spPr>
      </p:pic>
      <p:sp>
        <p:nvSpPr>
          <p:cNvPr id="2" name="Title 1"/>
          <p:cNvSpPr>
            <a:spLocks noGrp="1"/>
          </p:cNvSpPr>
          <p:nvPr>
            <p:ph type="title"/>
          </p:nvPr>
        </p:nvSpPr>
        <p:spPr/>
        <p:txBody>
          <a:bodyPr/>
          <a:lstStyle/>
          <a:p>
            <a:r>
              <a:rPr lang="en-US" dirty="0" smtClean="0"/>
              <a:t>Solution 3: Dilation</a:t>
            </a:r>
            <a:endParaRPr lang="en-US" dirty="0"/>
          </a:p>
        </p:txBody>
      </p:sp>
      <p:sp>
        <p:nvSpPr>
          <p:cNvPr id="3" name="Content Placeholder 2"/>
          <p:cNvSpPr>
            <a:spLocks noGrp="1"/>
          </p:cNvSpPr>
          <p:nvPr>
            <p:ph idx="1"/>
          </p:nvPr>
        </p:nvSpPr>
        <p:spPr>
          <a:xfrm>
            <a:off x="838200" y="1825625"/>
            <a:ext cx="10515600" cy="1239307"/>
          </a:xfrm>
        </p:spPr>
        <p:txBody>
          <a:bodyPr>
            <a:normAutofit lnSpcReduction="10000"/>
          </a:bodyPr>
          <a:lstStyle/>
          <a:p>
            <a:r>
              <a:rPr lang="en-US" dirty="0" smtClean="0"/>
              <a:t>Need subsampling to allow convolutional layers to capture large regions with small filters</a:t>
            </a:r>
          </a:p>
          <a:p>
            <a:pPr lvl="1"/>
            <a:r>
              <a:rPr lang="en-US" dirty="0" smtClean="0"/>
              <a:t>Can we do this without subsampling?</a:t>
            </a:r>
            <a:endParaRPr lang="en-US" dirty="0"/>
          </a:p>
        </p:txBody>
      </p:sp>
      <p:sp>
        <p:nvSpPr>
          <p:cNvPr id="5" name="Rectangle 4"/>
          <p:cNvSpPr/>
          <p:nvPr/>
        </p:nvSpPr>
        <p:spPr>
          <a:xfrm>
            <a:off x="5537200" y="3420004"/>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06533" y="34200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75866" y="3420010"/>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35939" y="358933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05272" y="3589340"/>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74605" y="3589343"/>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38213" y="3769031"/>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7546" y="3769034"/>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76879" y="376903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34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1945" y="3064932"/>
            <a:ext cx="2445320" cy="3653367"/>
          </a:xfrm>
          <a:prstGeom prst="rect">
            <a:avLst/>
          </a:prstGeom>
        </p:spPr>
      </p:pic>
      <p:sp>
        <p:nvSpPr>
          <p:cNvPr id="2" name="Title 1"/>
          <p:cNvSpPr>
            <a:spLocks noGrp="1"/>
          </p:cNvSpPr>
          <p:nvPr>
            <p:ph type="title"/>
          </p:nvPr>
        </p:nvSpPr>
        <p:spPr/>
        <p:txBody>
          <a:bodyPr/>
          <a:lstStyle/>
          <a:p>
            <a:r>
              <a:rPr lang="en-US" dirty="0" smtClean="0"/>
              <a:t>Solution 3: Dilation</a:t>
            </a:r>
            <a:endParaRPr lang="en-US" dirty="0"/>
          </a:p>
        </p:txBody>
      </p:sp>
      <p:sp>
        <p:nvSpPr>
          <p:cNvPr id="3" name="Content Placeholder 2"/>
          <p:cNvSpPr>
            <a:spLocks noGrp="1"/>
          </p:cNvSpPr>
          <p:nvPr>
            <p:ph idx="1"/>
          </p:nvPr>
        </p:nvSpPr>
        <p:spPr>
          <a:xfrm>
            <a:off x="838200" y="1825625"/>
            <a:ext cx="10515600" cy="1239307"/>
          </a:xfrm>
        </p:spPr>
        <p:txBody>
          <a:bodyPr>
            <a:normAutofit lnSpcReduction="10000"/>
          </a:bodyPr>
          <a:lstStyle/>
          <a:p>
            <a:r>
              <a:rPr lang="en-US" dirty="0" smtClean="0"/>
              <a:t>Need subsampling to allow convolutional layers to capture large regions with small filters</a:t>
            </a:r>
          </a:p>
          <a:p>
            <a:pPr lvl="1"/>
            <a:r>
              <a:rPr lang="en-US" dirty="0" smtClean="0"/>
              <a:t>Can we do this without subsampling?</a:t>
            </a:r>
            <a:endParaRPr lang="en-US" dirty="0"/>
          </a:p>
        </p:txBody>
      </p:sp>
      <p:sp>
        <p:nvSpPr>
          <p:cNvPr id="5" name="Rectangle 4"/>
          <p:cNvSpPr/>
          <p:nvPr/>
        </p:nvSpPr>
        <p:spPr>
          <a:xfrm>
            <a:off x="5200812" y="3347508"/>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05271" y="33475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09727" y="335216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00813" y="3769033"/>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05271" y="3769032"/>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09727" y="3769033"/>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00814" y="42193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5271" y="42243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09728" y="4225376"/>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00812" y="3347507"/>
            <a:ext cx="1178248" cy="1041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600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1945" y="3064932"/>
            <a:ext cx="2445320" cy="3653367"/>
          </a:xfrm>
          <a:prstGeom prst="rect">
            <a:avLst/>
          </a:prstGeom>
        </p:spPr>
      </p:pic>
      <p:sp>
        <p:nvSpPr>
          <p:cNvPr id="2" name="Title 1"/>
          <p:cNvSpPr>
            <a:spLocks noGrp="1"/>
          </p:cNvSpPr>
          <p:nvPr>
            <p:ph type="title"/>
          </p:nvPr>
        </p:nvSpPr>
        <p:spPr/>
        <p:txBody>
          <a:bodyPr/>
          <a:lstStyle/>
          <a:p>
            <a:r>
              <a:rPr lang="en-US" dirty="0" smtClean="0"/>
              <a:t>Solution 3: Dilation</a:t>
            </a:r>
            <a:endParaRPr lang="en-US" dirty="0"/>
          </a:p>
        </p:txBody>
      </p:sp>
      <p:sp>
        <p:nvSpPr>
          <p:cNvPr id="3" name="Content Placeholder 2"/>
          <p:cNvSpPr>
            <a:spLocks noGrp="1"/>
          </p:cNvSpPr>
          <p:nvPr>
            <p:ph idx="1"/>
          </p:nvPr>
        </p:nvSpPr>
        <p:spPr>
          <a:xfrm>
            <a:off x="838200" y="1825625"/>
            <a:ext cx="10515600" cy="1239307"/>
          </a:xfrm>
        </p:spPr>
        <p:txBody>
          <a:bodyPr>
            <a:normAutofit lnSpcReduction="10000"/>
          </a:bodyPr>
          <a:lstStyle/>
          <a:p>
            <a:r>
              <a:rPr lang="en-US" dirty="0" smtClean="0"/>
              <a:t>Need subsampling to allow convolutional layers to capture large regions with small filters</a:t>
            </a:r>
          </a:p>
          <a:p>
            <a:pPr lvl="1"/>
            <a:r>
              <a:rPr lang="en-US" dirty="0" smtClean="0"/>
              <a:t>Can we do this without subsampling?</a:t>
            </a:r>
            <a:endParaRPr lang="en-US" dirty="0"/>
          </a:p>
        </p:txBody>
      </p:sp>
      <p:sp>
        <p:nvSpPr>
          <p:cNvPr id="5" name="Rectangle 4"/>
          <p:cNvSpPr/>
          <p:nvPr/>
        </p:nvSpPr>
        <p:spPr>
          <a:xfrm>
            <a:off x="5200812" y="3347508"/>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05271" y="33475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09727" y="335216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00813" y="3769033"/>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05271" y="3769032"/>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09727" y="3769033"/>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00814" y="42193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5271" y="4224307"/>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09728" y="4225376"/>
            <a:ext cx="169333" cy="169863"/>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00812" y="3347507"/>
            <a:ext cx="1178248" cy="1041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75380" y="3344735"/>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79839" y="3344734"/>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84295" y="3349394"/>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75381" y="3766260"/>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79839" y="3766259"/>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84295" y="3766260"/>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75382" y="4216534"/>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879839" y="4221534"/>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84296" y="4222603"/>
            <a:ext cx="169333" cy="1698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75380" y="3344734"/>
            <a:ext cx="1178248" cy="1041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385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Dilation</a:t>
            </a:r>
            <a:endParaRPr lang="en-US" dirty="0"/>
          </a:p>
        </p:txBody>
      </p:sp>
      <p:sp>
        <p:nvSpPr>
          <p:cNvPr id="3" name="Content Placeholder 2"/>
          <p:cNvSpPr>
            <a:spLocks noGrp="1"/>
          </p:cNvSpPr>
          <p:nvPr>
            <p:ph idx="1"/>
          </p:nvPr>
        </p:nvSpPr>
        <p:spPr/>
        <p:txBody>
          <a:bodyPr/>
          <a:lstStyle/>
          <a:p>
            <a:r>
              <a:rPr lang="en-US" dirty="0" smtClean="0"/>
              <a:t>Instead of subsampling by factor of 2: dilate by factor of 2</a:t>
            </a:r>
          </a:p>
          <a:p>
            <a:r>
              <a:rPr lang="en-US" dirty="0" smtClean="0"/>
              <a:t>Dilation can be seen as:</a:t>
            </a:r>
          </a:p>
          <a:p>
            <a:pPr lvl="1"/>
            <a:r>
              <a:rPr lang="en-US" dirty="0" smtClean="0"/>
              <a:t>Using a much larger filter, but with most entries set to 0</a:t>
            </a:r>
          </a:p>
          <a:p>
            <a:pPr lvl="1"/>
            <a:r>
              <a:rPr lang="en-US" dirty="0" smtClean="0"/>
              <a:t>Taking a small filter and “exploding”/ “dilating” it</a:t>
            </a:r>
          </a:p>
          <a:p>
            <a:r>
              <a:rPr lang="en-US" dirty="0" smtClean="0"/>
              <a:t>Not panacea: without subsampling, feature maps are much larger: memory issues</a:t>
            </a:r>
          </a:p>
        </p:txBody>
      </p:sp>
    </p:spTree>
    <p:extLst>
      <p:ext uri="{BB962C8B-B14F-4D97-AF65-F5344CB8AC3E}">
        <p14:creationId xmlns:p14="http://schemas.microsoft.com/office/powerpoint/2010/main" val="732489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4: Conditional Random Fields</a:t>
            </a:r>
            <a:endParaRPr lang="en-US" dirty="0"/>
          </a:p>
        </p:txBody>
      </p:sp>
      <p:sp>
        <p:nvSpPr>
          <p:cNvPr id="3" name="Content Placeholder 2"/>
          <p:cNvSpPr>
            <a:spLocks noGrp="1"/>
          </p:cNvSpPr>
          <p:nvPr>
            <p:ph idx="1"/>
          </p:nvPr>
        </p:nvSpPr>
        <p:spPr>
          <a:xfrm>
            <a:off x="838200" y="1825625"/>
            <a:ext cx="10515600" cy="1472746"/>
          </a:xfrm>
        </p:spPr>
        <p:txBody>
          <a:bodyPr/>
          <a:lstStyle/>
          <a:p>
            <a:r>
              <a:rPr lang="en-US" dirty="0" smtClean="0"/>
              <a:t>Idea: take convolutional network prediction and sharpen using classic techniques</a:t>
            </a:r>
          </a:p>
          <a:p>
            <a:r>
              <a:rPr lang="en-US" i="1" dirty="0" smtClean="0"/>
              <a:t>Conditional Random Field</a:t>
            </a:r>
            <a:endParaRPr lang="en-US" i="1" dirty="0"/>
          </a:p>
        </p:txBody>
      </p:sp>
      <p:pic>
        <p:nvPicPr>
          <p:cNvPr id="5" name="Picture 4"/>
          <p:cNvPicPr>
            <a:picLocks noChangeAspect="1"/>
          </p:cNvPicPr>
          <p:nvPr/>
        </p:nvPicPr>
        <p:blipFill>
          <a:blip r:embed="rId2"/>
          <a:stretch>
            <a:fillRect/>
          </a:stretch>
        </p:blipFill>
        <p:spPr>
          <a:xfrm>
            <a:off x="979715" y="3433308"/>
            <a:ext cx="10820400" cy="895625"/>
          </a:xfrm>
          <a:prstGeom prst="rect">
            <a:avLst/>
          </a:prstGeom>
        </p:spPr>
      </p:pic>
      <p:pic>
        <p:nvPicPr>
          <p:cNvPr id="7" name="Picture 6"/>
          <p:cNvPicPr>
            <a:picLocks noChangeAspect="1"/>
          </p:cNvPicPr>
          <p:nvPr/>
        </p:nvPicPr>
        <p:blipFill>
          <a:blip r:embed="rId3"/>
          <a:stretch>
            <a:fillRect/>
          </a:stretch>
        </p:blipFill>
        <p:spPr>
          <a:xfrm>
            <a:off x="2432958" y="4463870"/>
            <a:ext cx="8000999" cy="355387"/>
          </a:xfrm>
          <a:prstGeom prst="rect">
            <a:avLst/>
          </a:prstGeom>
        </p:spPr>
      </p:pic>
    </p:spTree>
    <p:extLst>
      <p:ext uri="{BB962C8B-B14F-4D97-AF65-F5344CB8AC3E}">
        <p14:creationId xmlns:p14="http://schemas.microsoft.com/office/powerpoint/2010/main" val="292054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CRFs</a:t>
            </a:r>
            <a:endParaRPr lang="en-US" dirty="0"/>
          </a:p>
        </p:txBody>
      </p:sp>
      <p:sp>
        <p:nvSpPr>
          <p:cNvPr id="3" name="Content Placeholder 2"/>
          <p:cNvSpPr>
            <a:spLocks noGrp="1"/>
          </p:cNvSpPr>
          <p:nvPr>
            <p:ph idx="1"/>
          </p:nvPr>
        </p:nvSpPr>
        <p:spPr/>
        <p:txBody>
          <a:bodyPr/>
          <a:lstStyle/>
          <a:p>
            <a:r>
              <a:rPr lang="en-US" dirty="0" smtClean="0"/>
              <a:t>Typically, only adjacent pixels connected</a:t>
            </a:r>
          </a:p>
          <a:p>
            <a:pPr lvl="1"/>
            <a:r>
              <a:rPr lang="en-US" dirty="0" smtClean="0"/>
              <a:t>Fewer connections =&gt; Easier to optimize</a:t>
            </a:r>
          </a:p>
          <a:p>
            <a:r>
              <a:rPr lang="en-US" dirty="0" smtClean="0"/>
              <a:t>Dense connectivity: every pixel connected to everything else</a:t>
            </a:r>
          </a:p>
          <a:p>
            <a:r>
              <a:rPr lang="en-US" dirty="0" smtClean="0"/>
              <a:t>Intractable to optimize </a:t>
            </a:r>
            <a:r>
              <a:rPr lang="en-US" dirty="0" smtClean="0">
                <a:solidFill>
                  <a:srgbClr val="00B050"/>
                </a:solidFill>
              </a:rPr>
              <a:t>except if pairwise potential takes specific form </a:t>
            </a:r>
            <a:endParaRPr lang="en-US" dirty="0">
              <a:solidFill>
                <a:srgbClr val="00B050"/>
              </a:solidFill>
            </a:endParaRPr>
          </a:p>
        </p:txBody>
      </p:sp>
      <p:pic>
        <p:nvPicPr>
          <p:cNvPr id="4" name="Picture 3"/>
          <p:cNvPicPr>
            <a:picLocks noChangeAspect="1"/>
          </p:cNvPicPr>
          <p:nvPr/>
        </p:nvPicPr>
        <p:blipFill>
          <a:blip r:embed="rId2"/>
          <a:stretch>
            <a:fillRect/>
          </a:stretch>
        </p:blipFill>
        <p:spPr>
          <a:xfrm>
            <a:off x="3399517" y="5092909"/>
            <a:ext cx="6067879" cy="810401"/>
          </a:xfrm>
          <a:prstGeom prst="rect">
            <a:avLst/>
          </a:prstGeom>
        </p:spPr>
      </p:pic>
      <p:pic>
        <p:nvPicPr>
          <p:cNvPr id="5" name="Picture 4"/>
          <p:cNvPicPr>
            <a:picLocks noChangeAspect="1"/>
          </p:cNvPicPr>
          <p:nvPr/>
        </p:nvPicPr>
        <p:blipFill>
          <a:blip r:embed="rId3"/>
          <a:stretch>
            <a:fillRect/>
          </a:stretch>
        </p:blipFill>
        <p:spPr>
          <a:xfrm>
            <a:off x="2432958" y="4463870"/>
            <a:ext cx="8000999" cy="355387"/>
          </a:xfrm>
          <a:prstGeom prst="rect">
            <a:avLst/>
          </a:prstGeom>
        </p:spPr>
      </p:pic>
      <p:sp>
        <p:nvSpPr>
          <p:cNvPr id="6" name="TextBox 5"/>
          <p:cNvSpPr txBox="1"/>
          <p:nvPr/>
        </p:nvSpPr>
        <p:spPr>
          <a:xfrm>
            <a:off x="0" y="6450615"/>
            <a:ext cx="12192000" cy="369332"/>
          </a:xfrm>
          <a:prstGeom prst="rect">
            <a:avLst/>
          </a:prstGeom>
          <a:noFill/>
        </p:spPr>
        <p:txBody>
          <a:bodyPr wrap="square" rtlCol="0">
            <a:spAutoFit/>
          </a:bodyPr>
          <a:lstStyle/>
          <a:p>
            <a:r>
              <a:rPr lang="en-US" dirty="0" smtClean="0"/>
              <a:t>Efficient Inference in Fully Connected CRFs with Gaussian Edge Potentials. Philipp </a:t>
            </a:r>
            <a:r>
              <a:rPr lang="en-US" dirty="0" err="1" smtClean="0"/>
              <a:t>Krahenbuhl</a:t>
            </a:r>
            <a:r>
              <a:rPr lang="en-US" dirty="0" smtClean="0"/>
              <a:t>, </a:t>
            </a:r>
            <a:r>
              <a:rPr lang="en-US" dirty="0" err="1" smtClean="0"/>
              <a:t>Vladlen</a:t>
            </a:r>
            <a:r>
              <a:rPr lang="en-US" dirty="0" smtClean="0"/>
              <a:t> </a:t>
            </a:r>
            <a:r>
              <a:rPr lang="en-US" dirty="0" err="1" smtClean="0"/>
              <a:t>Koltun</a:t>
            </a:r>
            <a:r>
              <a:rPr lang="en-US" dirty="0" smtClean="0"/>
              <a:t>. In </a:t>
            </a:r>
            <a:r>
              <a:rPr lang="en-US" i="1" dirty="0" smtClean="0"/>
              <a:t>NIPS, </a:t>
            </a:r>
            <a:r>
              <a:rPr lang="en-US" dirty="0" smtClean="0"/>
              <a:t>2011.</a:t>
            </a:r>
          </a:p>
        </p:txBody>
      </p:sp>
    </p:spTree>
    <p:extLst>
      <p:ext uri="{BB962C8B-B14F-4D97-AF65-F5344CB8AC3E}">
        <p14:creationId xmlns:p14="http://schemas.microsoft.com/office/powerpoint/2010/main" val="1854543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CRFs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90688"/>
            <a:ext cx="10058400" cy="2964230"/>
          </a:xfrm>
          <a:prstGeom prst="rect">
            <a:avLst/>
          </a:prstGeom>
        </p:spPr>
      </p:pic>
      <p:sp>
        <p:nvSpPr>
          <p:cNvPr id="6" name="TextBox 5"/>
          <p:cNvSpPr txBox="1"/>
          <p:nvPr/>
        </p:nvSpPr>
        <p:spPr>
          <a:xfrm>
            <a:off x="3151414" y="4654918"/>
            <a:ext cx="1845129" cy="369332"/>
          </a:xfrm>
          <a:prstGeom prst="rect">
            <a:avLst/>
          </a:prstGeom>
          <a:noFill/>
        </p:spPr>
        <p:txBody>
          <a:bodyPr wrap="square" rtlCol="0">
            <a:spAutoFit/>
          </a:bodyPr>
          <a:lstStyle/>
          <a:p>
            <a:pPr algn="ctr"/>
            <a:r>
              <a:rPr lang="en-US" dirty="0" smtClean="0"/>
              <a:t>Grid CRF</a:t>
            </a:r>
            <a:endParaRPr lang="en-US" dirty="0"/>
          </a:p>
        </p:txBody>
      </p:sp>
      <p:sp>
        <p:nvSpPr>
          <p:cNvPr id="7" name="TextBox 6"/>
          <p:cNvSpPr txBox="1"/>
          <p:nvPr/>
        </p:nvSpPr>
        <p:spPr>
          <a:xfrm>
            <a:off x="7138307" y="4654918"/>
            <a:ext cx="1845129" cy="646331"/>
          </a:xfrm>
          <a:prstGeom prst="rect">
            <a:avLst/>
          </a:prstGeom>
          <a:noFill/>
        </p:spPr>
        <p:txBody>
          <a:bodyPr wrap="square" rtlCol="0">
            <a:spAutoFit/>
          </a:bodyPr>
          <a:lstStyle/>
          <a:p>
            <a:pPr algn="ctr"/>
            <a:r>
              <a:rPr lang="en-US" dirty="0" smtClean="0"/>
              <a:t>Fully connected CRF</a:t>
            </a:r>
            <a:endParaRPr lang="en-US" dirty="0"/>
          </a:p>
        </p:txBody>
      </p:sp>
      <p:sp>
        <p:nvSpPr>
          <p:cNvPr id="8" name="TextBox 7"/>
          <p:cNvSpPr txBox="1"/>
          <p:nvPr/>
        </p:nvSpPr>
        <p:spPr>
          <a:xfrm>
            <a:off x="9134475" y="4654918"/>
            <a:ext cx="1845129" cy="369332"/>
          </a:xfrm>
          <a:prstGeom prst="rect">
            <a:avLst/>
          </a:prstGeom>
          <a:noFill/>
        </p:spPr>
        <p:txBody>
          <a:bodyPr wrap="square" rtlCol="0">
            <a:spAutoFit/>
          </a:bodyPr>
          <a:lstStyle/>
          <a:p>
            <a:pPr algn="ctr"/>
            <a:r>
              <a:rPr lang="en-US" dirty="0" smtClean="0"/>
              <a:t>Ground truth</a:t>
            </a:r>
            <a:endParaRPr lang="en-US" dirty="0"/>
          </a:p>
        </p:txBody>
      </p:sp>
      <p:sp>
        <p:nvSpPr>
          <p:cNvPr id="9" name="Rectangle 8"/>
          <p:cNvSpPr/>
          <p:nvPr/>
        </p:nvSpPr>
        <p:spPr>
          <a:xfrm>
            <a:off x="5082266" y="1485900"/>
            <a:ext cx="1990724" cy="381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23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3180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Rounded Rectangle 4"/>
          <p:cNvSpPr/>
          <p:nvPr/>
        </p:nvSpPr>
        <p:spPr>
          <a:xfrm>
            <a:off x="9018814" y="4204607"/>
            <a:ext cx="2090057" cy="1322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smtClean="0"/>
              <a:t>Best Non-CNN approach: ~46.4%</a:t>
            </a:r>
            <a:endParaRPr lang="en-US" sz="2400" dirty="0"/>
          </a:p>
        </p:txBody>
      </p:sp>
      <p:sp>
        <p:nvSpPr>
          <p:cNvPr id="6" name="TextBox 5"/>
          <p:cNvSpPr txBox="1"/>
          <p:nvPr/>
        </p:nvSpPr>
        <p:spPr>
          <a:xfrm>
            <a:off x="0" y="6176963"/>
            <a:ext cx="12192000" cy="646331"/>
          </a:xfrm>
          <a:prstGeom prst="rect">
            <a:avLst/>
          </a:prstGeom>
          <a:noFill/>
        </p:spPr>
        <p:txBody>
          <a:bodyPr wrap="square" rtlCol="0">
            <a:spAutoFit/>
          </a:bodyPr>
          <a:lstStyle/>
          <a:p>
            <a:r>
              <a:rPr lang="en-US" dirty="0"/>
              <a:t>Semantic Image Segmentation with Deep Convolutional Nets and Fully Connected </a:t>
            </a:r>
            <a:r>
              <a:rPr lang="en-US" dirty="0" smtClean="0"/>
              <a:t>CRFs. Liang-</a:t>
            </a:r>
            <a:r>
              <a:rPr lang="en-US" dirty="0" err="1" smtClean="0"/>
              <a:t>Chieh</a:t>
            </a:r>
            <a:r>
              <a:rPr lang="en-US" dirty="0" smtClean="0"/>
              <a:t> Chen, George Papandreou, </a:t>
            </a:r>
            <a:r>
              <a:rPr lang="en-US" dirty="0" err="1" smtClean="0"/>
              <a:t>Iasonas</a:t>
            </a:r>
            <a:r>
              <a:rPr lang="en-US" dirty="0" smtClean="0"/>
              <a:t> Kokkinos, Kevin Murphy, Alan </a:t>
            </a:r>
            <a:r>
              <a:rPr lang="en-US" dirty="0" err="1" smtClean="0"/>
              <a:t>Yuille</a:t>
            </a:r>
            <a:r>
              <a:rPr lang="en-US" dirty="0" smtClean="0"/>
              <a:t>. In </a:t>
            </a:r>
            <a:r>
              <a:rPr lang="en-US" i="1" dirty="0" smtClean="0"/>
              <a:t>ICLR, </a:t>
            </a:r>
            <a:r>
              <a:rPr lang="en-US" dirty="0" smtClean="0"/>
              <a:t>2015.</a:t>
            </a:r>
            <a:endParaRPr lang="en-US" dirty="0"/>
          </a:p>
        </p:txBody>
      </p:sp>
    </p:spTree>
    <p:extLst>
      <p:ext uri="{BB962C8B-B14F-4D97-AF65-F5344CB8AC3E}">
        <p14:creationId xmlns:p14="http://schemas.microsoft.com/office/powerpoint/2010/main" val="2011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additions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6208712"/>
              </p:ext>
            </p:extLst>
          </p:nvPr>
        </p:nvGraphicFramePr>
        <p:xfrm>
          <a:off x="2438400" y="1298802"/>
          <a:ext cx="7010400" cy="4068536"/>
        </p:xfrm>
        <a:graphic>
          <a:graphicData uri="http://schemas.openxmlformats.org/drawingml/2006/table">
            <a:tbl>
              <a:tblPr firstRow="1" bandRow="1">
                <a:tableStyleId>{5C22544A-7EE6-4342-B048-85BDC9FD1C3A}</a:tableStyleId>
              </a:tblPr>
              <a:tblGrid>
                <a:gridCol w="3505200"/>
                <a:gridCol w="3505200"/>
              </a:tblGrid>
              <a:tr h="811394">
                <a:tc>
                  <a:txBody>
                    <a:bodyPr/>
                    <a:lstStyle/>
                    <a:p>
                      <a:r>
                        <a:rPr lang="en-US" sz="2400" dirty="0" smtClean="0"/>
                        <a:t>Method</a:t>
                      </a:r>
                      <a:endParaRPr lang="en-US" sz="2400" dirty="0"/>
                    </a:p>
                  </a:txBody>
                  <a:tcPr/>
                </a:tc>
                <a:tc>
                  <a:txBody>
                    <a:bodyPr/>
                    <a:lstStyle/>
                    <a:p>
                      <a:r>
                        <a:rPr lang="en-US" sz="2400" dirty="0" smtClean="0"/>
                        <a:t>mean </a:t>
                      </a:r>
                      <a:r>
                        <a:rPr lang="en-US" sz="2400" dirty="0" err="1" smtClean="0"/>
                        <a:t>IoU</a:t>
                      </a:r>
                      <a:r>
                        <a:rPr lang="en-US" sz="2400" dirty="0" smtClean="0"/>
                        <a:t> (%)</a:t>
                      </a:r>
                      <a:endParaRPr lang="en-US" sz="2400" dirty="0"/>
                    </a:p>
                  </a:txBody>
                  <a:tcPr/>
                </a:tc>
              </a:tr>
              <a:tr h="811394">
                <a:tc>
                  <a:txBody>
                    <a:bodyPr/>
                    <a:lstStyle/>
                    <a:p>
                      <a:r>
                        <a:rPr lang="en-US" sz="2400" dirty="0" smtClean="0"/>
                        <a:t>VGG16 + Skip + Dilation</a:t>
                      </a:r>
                      <a:endParaRPr lang="en-US" sz="2400" dirty="0"/>
                    </a:p>
                  </a:txBody>
                  <a:tcPr/>
                </a:tc>
                <a:tc>
                  <a:txBody>
                    <a:bodyPr/>
                    <a:lstStyle/>
                    <a:p>
                      <a:r>
                        <a:rPr lang="en-US" sz="2400" dirty="0" smtClean="0"/>
                        <a:t>65.8</a:t>
                      </a:r>
                      <a:endParaRPr lang="en-US" sz="2400" dirty="0"/>
                    </a:p>
                  </a:txBody>
                  <a:tcPr/>
                </a:tc>
              </a:tr>
              <a:tr h="811394">
                <a:tc>
                  <a:txBody>
                    <a:bodyPr/>
                    <a:lstStyle/>
                    <a:p>
                      <a:r>
                        <a:rPr lang="en-US" sz="2400" dirty="0" smtClean="0"/>
                        <a:t>ResNet101</a:t>
                      </a:r>
                      <a:endParaRPr lang="en-US" sz="2400" dirty="0"/>
                    </a:p>
                  </a:txBody>
                  <a:tcPr/>
                </a:tc>
                <a:tc>
                  <a:txBody>
                    <a:bodyPr/>
                    <a:lstStyle/>
                    <a:p>
                      <a:r>
                        <a:rPr lang="en-US" sz="2400" dirty="0" smtClean="0"/>
                        <a:t>68.7</a:t>
                      </a:r>
                      <a:endParaRPr lang="en-US" sz="2400" dirty="0"/>
                    </a:p>
                  </a:txBody>
                  <a:tcPr/>
                </a:tc>
              </a:tr>
              <a:tr h="811394">
                <a:tc>
                  <a:txBody>
                    <a:bodyPr/>
                    <a:lstStyle/>
                    <a:p>
                      <a:r>
                        <a:rPr lang="en-US" sz="2400" dirty="0" smtClean="0"/>
                        <a:t>ResNet101 + Pyramid</a:t>
                      </a:r>
                      <a:endParaRPr lang="en-US" sz="2400" dirty="0"/>
                    </a:p>
                  </a:txBody>
                  <a:tcPr/>
                </a:tc>
                <a:tc>
                  <a:txBody>
                    <a:bodyPr/>
                    <a:lstStyle/>
                    <a:p>
                      <a:r>
                        <a:rPr lang="en-US" sz="2400" dirty="0" smtClean="0"/>
                        <a:t>71.3</a:t>
                      </a:r>
                      <a:endParaRPr lang="en-US" sz="2400" dirty="0"/>
                    </a:p>
                  </a:txBody>
                  <a:tcPr/>
                </a:tc>
              </a:tr>
              <a:tr h="811394">
                <a:tc>
                  <a:txBody>
                    <a:bodyPr/>
                    <a:lstStyle/>
                    <a:p>
                      <a:r>
                        <a:rPr lang="en-US" sz="2400" dirty="0" smtClean="0"/>
                        <a:t>ResNet101 + Pyramid + COCO</a:t>
                      </a:r>
                      <a:endParaRPr lang="en-US" sz="2400" dirty="0"/>
                    </a:p>
                  </a:txBody>
                  <a:tcPr/>
                </a:tc>
                <a:tc>
                  <a:txBody>
                    <a:bodyPr/>
                    <a:lstStyle/>
                    <a:p>
                      <a:r>
                        <a:rPr lang="en-US" sz="2400" dirty="0" smtClean="0"/>
                        <a:t>74.9</a:t>
                      </a:r>
                      <a:endParaRPr lang="en-US" sz="2400" dirty="0"/>
                    </a:p>
                  </a:txBody>
                  <a:tcPr/>
                </a:tc>
              </a:tr>
            </a:tbl>
          </a:graphicData>
        </a:graphic>
      </p:graphicFrame>
      <p:sp>
        <p:nvSpPr>
          <p:cNvPr id="5" name="Rectangle 4"/>
          <p:cNvSpPr/>
          <p:nvPr/>
        </p:nvSpPr>
        <p:spPr>
          <a:xfrm>
            <a:off x="0" y="5977849"/>
            <a:ext cx="12192000" cy="646331"/>
          </a:xfrm>
          <a:prstGeom prst="rect">
            <a:avLst/>
          </a:prstGeom>
        </p:spPr>
        <p:txBody>
          <a:bodyPr wrap="square">
            <a:spAutoFit/>
          </a:bodyPr>
          <a:lstStyle/>
          <a:p>
            <a:r>
              <a:rPr lang="en-US" b="0" i="0" dirty="0" err="1" smtClean="0">
                <a:solidFill>
                  <a:srgbClr val="333333"/>
                </a:solidFill>
                <a:effectLst/>
                <a:latin typeface="Helvetica Neue" charset="0"/>
              </a:rPr>
              <a:t>DeepLab</a:t>
            </a:r>
            <a:r>
              <a:rPr lang="en-US" b="0" i="0" dirty="0" smtClean="0">
                <a:solidFill>
                  <a:srgbClr val="333333"/>
                </a:solidFill>
                <a:effectLst/>
                <a:latin typeface="Helvetica Neue" charset="0"/>
              </a:rPr>
              <a:t>: Semantic Image Segmentation with Deep Convolutional Nets, </a:t>
            </a:r>
            <a:r>
              <a:rPr lang="en-US" b="0" i="0" dirty="0" err="1" smtClean="0">
                <a:solidFill>
                  <a:srgbClr val="333333"/>
                </a:solidFill>
                <a:effectLst/>
                <a:latin typeface="Helvetica Neue" charset="0"/>
              </a:rPr>
              <a:t>Atrous</a:t>
            </a:r>
            <a:r>
              <a:rPr lang="en-US" b="0" i="0" dirty="0" smtClean="0">
                <a:solidFill>
                  <a:srgbClr val="333333"/>
                </a:solidFill>
                <a:effectLst/>
                <a:latin typeface="Helvetica Neue" charset="0"/>
              </a:rPr>
              <a:t> Convolution, and Fully Connected CRFs. </a:t>
            </a:r>
            <a:r>
              <a:rPr lang="en-US" dirty="0" smtClean="0"/>
              <a:t>Liang-</a:t>
            </a:r>
            <a:r>
              <a:rPr lang="en-US" dirty="0" err="1" smtClean="0"/>
              <a:t>Chieh</a:t>
            </a:r>
            <a:r>
              <a:rPr lang="en-US" dirty="0" smtClean="0"/>
              <a:t> Chen, George Papandreou, </a:t>
            </a:r>
            <a:r>
              <a:rPr lang="en-US" dirty="0" err="1" smtClean="0"/>
              <a:t>Iasonas</a:t>
            </a:r>
            <a:r>
              <a:rPr lang="en-US" dirty="0" smtClean="0"/>
              <a:t> Kokkinos, Kevin Murphy, Alan </a:t>
            </a:r>
            <a:r>
              <a:rPr lang="en-US" dirty="0" err="1" smtClean="0"/>
              <a:t>Yuille</a:t>
            </a:r>
            <a:r>
              <a:rPr lang="en-US" dirty="0" smtClean="0"/>
              <a:t>. </a:t>
            </a:r>
            <a:r>
              <a:rPr lang="en-US" dirty="0" err="1" smtClean="0"/>
              <a:t>Arxiv</a:t>
            </a:r>
            <a:r>
              <a:rPr lang="en-US" dirty="0" smtClean="0"/>
              <a:t> 2016.</a:t>
            </a:r>
            <a:endParaRPr lang="en-US" b="0" i="0" dirty="0">
              <a:solidFill>
                <a:srgbClr val="333333"/>
              </a:solidFill>
              <a:effectLst/>
              <a:latin typeface="Helvetica Neue" charset="0"/>
            </a:endParaRPr>
          </a:p>
        </p:txBody>
      </p:sp>
    </p:spTree>
    <p:extLst>
      <p:ext uri="{BB962C8B-B14F-4D97-AF65-F5344CB8AC3E}">
        <p14:creationId xmlns:p14="http://schemas.microsoft.com/office/powerpoint/2010/main" val="1313118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Task</a:t>
            </a:r>
            <a:endParaRPr lang="en-US" dirty="0"/>
          </a:p>
        </p:txBody>
      </p:sp>
      <p:pic>
        <p:nvPicPr>
          <p:cNvPr id="4" name="Picture 3"/>
          <p:cNvPicPr>
            <a:picLocks noChangeAspect="1"/>
          </p:cNvPicPr>
          <p:nvPr/>
        </p:nvPicPr>
        <p:blipFill>
          <a:blip r:embed="rId2"/>
          <a:stretch>
            <a:fillRect/>
          </a:stretch>
        </p:blipFill>
        <p:spPr>
          <a:xfrm>
            <a:off x="313267" y="2167465"/>
            <a:ext cx="4337756" cy="3253317"/>
          </a:xfrm>
          <a:prstGeom prst="rect">
            <a:avLst/>
          </a:prstGeom>
        </p:spPr>
      </p:pic>
      <p:pic>
        <p:nvPicPr>
          <p:cNvPr id="5" name="Picture 4"/>
          <p:cNvPicPr>
            <a:picLocks noChangeAspect="1"/>
          </p:cNvPicPr>
          <p:nvPr/>
        </p:nvPicPr>
        <p:blipFill>
          <a:blip r:embed="rId3"/>
          <a:stretch>
            <a:fillRect/>
          </a:stretch>
        </p:blipFill>
        <p:spPr>
          <a:xfrm>
            <a:off x="4851400" y="2167464"/>
            <a:ext cx="4337756" cy="3253317"/>
          </a:xfrm>
          <a:prstGeom prst="rect">
            <a:avLst/>
          </a:prstGeom>
        </p:spPr>
      </p:pic>
      <p:grpSp>
        <p:nvGrpSpPr>
          <p:cNvPr id="8" name="Group 7"/>
          <p:cNvGrpSpPr/>
          <p:nvPr/>
        </p:nvGrpSpPr>
        <p:grpSpPr>
          <a:xfrm>
            <a:off x="9389533" y="2285995"/>
            <a:ext cx="2150533" cy="389469"/>
            <a:chOff x="9347200" y="2167464"/>
            <a:chExt cx="2150533" cy="389469"/>
          </a:xfrm>
        </p:grpSpPr>
        <p:sp>
          <p:nvSpPr>
            <p:cNvPr id="6" name="Rectangle 5"/>
            <p:cNvSpPr/>
            <p:nvPr/>
          </p:nvSpPr>
          <p:spPr>
            <a:xfrm>
              <a:off x="9347200" y="2167464"/>
              <a:ext cx="389467" cy="389469"/>
            </a:xfrm>
            <a:prstGeom prst="rect">
              <a:avLst/>
            </a:prstGeom>
            <a:solidFill>
              <a:srgbClr val="2319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72133" y="2167464"/>
              <a:ext cx="1625600" cy="369332"/>
            </a:xfrm>
            <a:prstGeom prst="rect">
              <a:avLst/>
            </a:prstGeom>
            <a:noFill/>
          </p:spPr>
          <p:txBody>
            <a:bodyPr wrap="square" rtlCol="0">
              <a:spAutoFit/>
            </a:bodyPr>
            <a:lstStyle/>
            <a:p>
              <a:r>
                <a:rPr lang="en-US" dirty="0" smtClean="0"/>
                <a:t>person</a:t>
              </a:r>
              <a:endParaRPr lang="en-US" dirty="0"/>
            </a:p>
          </p:txBody>
        </p:sp>
      </p:grpSp>
      <p:grpSp>
        <p:nvGrpSpPr>
          <p:cNvPr id="9" name="Group 8"/>
          <p:cNvGrpSpPr/>
          <p:nvPr/>
        </p:nvGrpSpPr>
        <p:grpSpPr>
          <a:xfrm>
            <a:off x="9389533" y="2675464"/>
            <a:ext cx="2150533" cy="389469"/>
            <a:chOff x="9347200" y="2167464"/>
            <a:chExt cx="2150533" cy="389469"/>
          </a:xfrm>
        </p:grpSpPr>
        <p:sp>
          <p:nvSpPr>
            <p:cNvPr id="10" name="Rectangle 9"/>
            <p:cNvSpPr/>
            <p:nvPr/>
          </p:nvSpPr>
          <p:spPr>
            <a:xfrm>
              <a:off x="9347200" y="2167464"/>
              <a:ext cx="389467" cy="389469"/>
            </a:xfrm>
            <a:prstGeom prst="rect">
              <a:avLst/>
            </a:prstGeom>
            <a:solidFill>
              <a:srgbClr val="2C1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872133" y="2167464"/>
              <a:ext cx="1625600" cy="369332"/>
            </a:xfrm>
            <a:prstGeom prst="rect">
              <a:avLst/>
            </a:prstGeom>
            <a:noFill/>
          </p:spPr>
          <p:txBody>
            <a:bodyPr wrap="square" rtlCol="0">
              <a:spAutoFit/>
            </a:bodyPr>
            <a:lstStyle/>
            <a:p>
              <a:r>
                <a:rPr lang="en-US" dirty="0" smtClean="0"/>
                <a:t>grass</a:t>
              </a:r>
              <a:endParaRPr lang="en-US" dirty="0"/>
            </a:p>
          </p:txBody>
        </p:sp>
      </p:grpSp>
      <p:grpSp>
        <p:nvGrpSpPr>
          <p:cNvPr id="12" name="Group 11"/>
          <p:cNvGrpSpPr/>
          <p:nvPr/>
        </p:nvGrpSpPr>
        <p:grpSpPr>
          <a:xfrm>
            <a:off x="9389533" y="3081863"/>
            <a:ext cx="2150535" cy="372540"/>
            <a:chOff x="9347200" y="2167464"/>
            <a:chExt cx="2150533" cy="389469"/>
          </a:xfrm>
        </p:grpSpPr>
        <p:sp>
          <p:nvSpPr>
            <p:cNvPr id="13" name="Rectangle 12"/>
            <p:cNvSpPr/>
            <p:nvPr/>
          </p:nvSpPr>
          <p:spPr>
            <a:xfrm>
              <a:off x="9347200" y="2167464"/>
              <a:ext cx="389467" cy="389469"/>
            </a:xfrm>
            <a:prstGeom prst="rect">
              <a:avLst/>
            </a:prstGeom>
            <a:solidFill>
              <a:srgbClr val="B2FF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872133" y="2167464"/>
              <a:ext cx="1625600" cy="386115"/>
            </a:xfrm>
            <a:prstGeom prst="rect">
              <a:avLst/>
            </a:prstGeom>
            <a:noFill/>
          </p:spPr>
          <p:txBody>
            <a:bodyPr wrap="square" rtlCol="0">
              <a:spAutoFit/>
            </a:bodyPr>
            <a:lstStyle/>
            <a:p>
              <a:r>
                <a:rPr lang="en-US" dirty="0" smtClean="0"/>
                <a:t>trees</a:t>
              </a:r>
              <a:endParaRPr lang="en-US" dirty="0"/>
            </a:p>
          </p:txBody>
        </p:sp>
      </p:grpSp>
      <p:grpSp>
        <p:nvGrpSpPr>
          <p:cNvPr id="15" name="Group 14"/>
          <p:cNvGrpSpPr/>
          <p:nvPr/>
        </p:nvGrpSpPr>
        <p:grpSpPr>
          <a:xfrm>
            <a:off x="9389533" y="3454402"/>
            <a:ext cx="2150535" cy="372540"/>
            <a:chOff x="9347200" y="2167464"/>
            <a:chExt cx="2150533" cy="389469"/>
          </a:xfrm>
        </p:grpSpPr>
        <p:sp>
          <p:nvSpPr>
            <p:cNvPr id="16" name="Rectangle 15"/>
            <p:cNvSpPr/>
            <p:nvPr/>
          </p:nvSpPr>
          <p:spPr>
            <a:xfrm>
              <a:off x="9347200" y="2167464"/>
              <a:ext cx="389467" cy="389469"/>
            </a:xfrm>
            <a:prstGeom prst="rect">
              <a:avLst/>
            </a:prstGeom>
            <a:solidFill>
              <a:srgbClr val="E7FA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872133" y="2167464"/>
              <a:ext cx="1625600" cy="386115"/>
            </a:xfrm>
            <a:prstGeom prst="rect">
              <a:avLst/>
            </a:prstGeom>
            <a:noFill/>
          </p:spPr>
          <p:txBody>
            <a:bodyPr wrap="square" rtlCol="0">
              <a:spAutoFit/>
            </a:bodyPr>
            <a:lstStyle/>
            <a:p>
              <a:r>
                <a:rPr lang="en-US" dirty="0" smtClean="0"/>
                <a:t>motorbike</a:t>
              </a:r>
              <a:endParaRPr lang="en-US" dirty="0"/>
            </a:p>
          </p:txBody>
        </p:sp>
      </p:grpSp>
      <p:grpSp>
        <p:nvGrpSpPr>
          <p:cNvPr id="19" name="Group 18"/>
          <p:cNvGrpSpPr/>
          <p:nvPr/>
        </p:nvGrpSpPr>
        <p:grpSpPr>
          <a:xfrm>
            <a:off x="9389533" y="3807681"/>
            <a:ext cx="2150535" cy="372540"/>
            <a:chOff x="9347200" y="2167464"/>
            <a:chExt cx="2150533" cy="389469"/>
          </a:xfrm>
        </p:grpSpPr>
        <p:sp>
          <p:nvSpPr>
            <p:cNvPr id="20" name="Rectangle 19"/>
            <p:cNvSpPr/>
            <p:nvPr/>
          </p:nvSpPr>
          <p:spPr>
            <a:xfrm>
              <a:off x="9347200" y="2167464"/>
              <a:ext cx="389467" cy="3894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872133" y="2167464"/>
              <a:ext cx="1625600" cy="386115"/>
            </a:xfrm>
            <a:prstGeom prst="rect">
              <a:avLst/>
            </a:prstGeom>
            <a:noFill/>
          </p:spPr>
          <p:txBody>
            <a:bodyPr wrap="square" rtlCol="0">
              <a:spAutoFit/>
            </a:bodyPr>
            <a:lstStyle/>
            <a:p>
              <a:r>
                <a:rPr lang="en-US" dirty="0" smtClean="0"/>
                <a:t>road</a:t>
              </a:r>
              <a:endParaRPr lang="en-US" dirty="0"/>
            </a:p>
          </p:txBody>
        </p:sp>
      </p:grpSp>
    </p:spTree>
    <p:extLst>
      <p:ext uri="{BB962C8B-B14F-4D97-AF65-F5344CB8AC3E}">
        <p14:creationId xmlns:p14="http://schemas.microsoft.com/office/powerpoint/2010/main" val="395552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40231" y="2802871"/>
            <a:ext cx="4721904" cy="2192146"/>
            <a:chOff x="149899" y="2450899"/>
            <a:chExt cx="4721904" cy="2192146"/>
          </a:xfrm>
        </p:grpSpPr>
        <p:sp>
          <p:nvSpPr>
            <p:cNvPr id="11" name="Cube 10"/>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smtClean="0"/>
              <a:t>Image-to-image translation problems</a:t>
            </a:r>
            <a:endParaRPr lang="en-US"/>
          </a:p>
        </p:txBody>
      </p:sp>
      <p:grpSp>
        <p:nvGrpSpPr>
          <p:cNvPr id="9" name="Group 8"/>
          <p:cNvGrpSpPr/>
          <p:nvPr/>
        </p:nvGrpSpPr>
        <p:grpSpPr>
          <a:xfrm>
            <a:off x="7213518" y="2538927"/>
            <a:ext cx="2162175" cy="2162175"/>
            <a:chOff x="6625689" y="2522598"/>
            <a:chExt cx="2162175" cy="2162175"/>
          </a:xfrm>
          <a:scene3d>
            <a:camera prst="orthographicFront">
              <a:rot lat="2100000" lon="18000000" rev="0"/>
            </a:camera>
            <a:lightRig rig="threePt" dir="t"/>
          </a:scene3d>
        </p:grpSpPr>
        <p:sp>
          <p:nvSpPr>
            <p:cNvPr id="6" name="Rectangle 5"/>
            <p:cNvSpPr/>
            <p:nvPr/>
          </p:nvSpPr>
          <p:spPr>
            <a:xfrm>
              <a:off x="6625689" y="2522598"/>
              <a:ext cx="2162175" cy="2162175"/>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792686" y="2596243"/>
              <a:ext cx="1861457" cy="2041071"/>
            </a:xfrm>
            <a:custGeom>
              <a:avLst/>
              <a:gdLst>
                <a:gd name="connsiteX0" fmla="*/ 114300 w 1861457"/>
                <a:gd name="connsiteY0" fmla="*/ 0 h 2041071"/>
                <a:gd name="connsiteX1" fmla="*/ 163285 w 1861457"/>
                <a:gd name="connsiteY1" fmla="*/ 130628 h 2041071"/>
                <a:gd name="connsiteX2" fmla="*/ 65314 w 1861457"/>
                <a:gd name="connsiteY2" fmla="*/ 244928 h 2041071"/>
                <a:gd name="connsiteX3" fmla="*/ 0 w 1861457"/>
                <a:gd name="connsiteY3" fmla="*/ 489857 h 2041071"/>
                <a:gd name="connsiteX4" fmla="*/ 65314 w 1861457"/>
                <a:gd name="connsiteY4" fmla="*/ 653143 h 2041071"/>
                <a:gd name="connsiteX5" fmla="*/ 65314 w 1861457"/>
                <a:gd name="connsiteY5" fmla="*/ 653143 h 2041071"/>
                <a:gd name="connsiteX6" fmla="*/ 277585 w 1861457"/>
                <a:gd name="connsiteY6" fmla="*/ 506186 h 2041071"/>
                <a:gd name="connsiteX7" fmla="*/ 293914 w 1861457"/>
                <a:gd name="connsiteY7" fmla="*/ 979714 h 2041071"/>
                <a:gd name="connsiteX8" fmla="*/ 522514 w 1861457"/>
                <a:gd name="connsiteY8" fmla="*/ 1600200 h 2041071"/>
                <a:gd name="connsiteX9" fmla="*/ 783771 w 1861457"/>
                <a:gd name="connsiteY9" fmla="*/ 1959428 h 2041071"/>
                <a:gd name="connsiteX10" fmla="*/ 914400 w 1861457"/>
                <a:gd name="connsiteY10" fmla="*/ 1698171 h 2041071"/>
                <a:gd name="connsiteX11" fmla="*/ 914400 w 1861457"/>
                <a:gd name="connsiteY11" fmla="*/ 1698171 h 2041071"/>
                <a:gd name="connsiteX12" fmla="*/ 702128 w 1861457"/>
                <a:gd name="connsiteY12" fmla="*/ 1632857 h 2041071"/>
                <a:gd name="connsiteX13" fmla="*/ 702128 w 1861457"/>
                <a:gd name="connsiteY13" fmla="*/ 1632857 h 2041071"/>
                <a:gd name="connsiteX14" fmla="*/ 849085 w 1861457"/>
                <a:gd name="connsiteY14" fmla="*/ 1143000 h 2041071"/>
                <a:gd name="connsiteX15" fmla="*/ 1126671 w 1861457"/>
                <a:gd name="connsiteY15" fmla="*/ 1387928 h 2041071"/>
                <a:gd name="connsiteX16" fmla="*/ 1045028 w 1861457"/>
                <a:gd name="connsiteY16" fmla="*/ 1877786 h 2041071"/>
                <a:gd name="connsiteX17" fmla="*/ 1175657 w 1861457"/>
                <a:gd name="connsiteY17" fmla="*/ 2041071 h 2041071"/>
                <a:gd name="connsiteX18" fmla="*/ 1273628 w 1861457"/>
                <a:gd name="connsiteY18" fmla="*/ 1894114 h 2041071"/>
                <a:gd name="connsiteX19" fmla="*/ 1273628 w 1861457"/>
                <a:gd name="connsiteY19" fmla="*/ 1894114 h 2041071"/>
                <a:gd name="connsiteX20" fmla="*/ 1453243 w 1861457"/>
                <a:gd name="connsiteY20" fmla="*/ 1387928 h 2041071"/>
                <a:gd name="connsiteX21" fmla="*/ 1404257 w 1861457"/>
                <a:gd name="connsiteY21" fmla="*/ 1094014 h 2041071"/>
                <a:gd name="connsiteX22" fmla="*/ 1502228 w 1861457"/>
                <a:gd name="connsiteY22" fmla="*/ 783771 h 2041071"/>
                <a:gd name="connsiteX23" fmla="*/ 1616528 w 1861457"/>
                <a:gd name="connsiteY23" fmla="*/ 979714 h 2041071"/>
                <a:gd name="connsiteX24" fmla="*/ 1861457 w 1861457"/>
                <a:gd name="connsiteY24" fmla="*/ 685800 h 2041071"/>
                <a:gd name="connsiteX25" fmla="*/ 1730828 w 1861457"/>
                <a:gd name="connsiteY25" fmla="*/ 555171 h 2041071"/>
                <a:gd name="connsiteX26" fmla="*/ 1436914 w 1861457"/>
                <a:gd name="connsiteY26" fmla="*/ 555171 h 2041071"/>
                <a:gd name="connsiteX27" fmla="*/ 1240971 w 1861457"/>
                <a:gd name="connsiteY27" fmla="*/ 391886 h 2041071"/>
                <a:gd name="connsiteX28" fmla="*/ 849085 w 1861457"/>
                <a:gd name="connsiteY28" fmla="*/ 506186 h 2041071"/>
                <a:gd name="connsiteX29" fmla="*/ 636814 w 1861457"/>
                <a:gd name="connsiteY29" fmla="*/ 359228 h 2041071"/>
                <a:gd name="connsiteX30" fmla="*/ 571500 w 1861457"/>
                <a:gd name="connsiteY30" fmla="*/ 195943 h 2041071"/>
                <a:gd name="connsiteX31" fmla="*/ 424543 w 1861457"/>
                <a:gd name="connsiteY31" fmla="*/ 81643 h 2041071"/>
                <a:gd name="connsiteX32" fmla="*/ 424543 w 1861457"/>
                <a:gd name="connsiteY32" fmla="*/ 81643 h 2041071"/>
                <a:gd name="connsiteX33" fmla="*/ 424543 w 1861457"/>
                <a:gd name="connsiteY33" fmla="*/ 81643 h 2041071"/>
                <a:gd name="connsiteX34" fmla="*/ 114300 w 1861457"/>
                <a:gd name="connsiteY34" fmla="*/ 0 h 204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1457" h="2041071">
                  <a:moveTo>
                    <a:pt x="114300" y="0"/>
                  </a:moveTo>
                  <a:lnTo>
                    <a:pt x="163285" y="130628"/>
                  </a:lnTo>
                  <a:lnTo>
                    <a:pt x="65314" y="244928"/>
                  </a:lnTo>
                  <a:lnTo>
                    <a:pt x="0" y="489857"/>
                  </a:lnTo>
                  <a:lnTo>
                    <a:pt x="65314" y="653143"/>
                  </a:lnTo>
                  <a:lnTo>
                    <a:pt x="65314" y="653143"/>
                  </a:lnTo>
                  <a:lnTo>
                    <a:pt x="277585" y="506186"/>
                  </a:lnTo>
                  <a:lnTo>
                    <a:pt x="293914" y="979714"/>
                  </a:lnTo>
                  <a:lnTo>
                    <a:pt x="522514" y="1600200"/>
                  </a:lnTo>
                  <a:lnTo>
                    <a:pt x="783771" y="1959428"/>
                  </a:lnTo>
                  <a:lnTo>
                    <a:pt x="914400" y="1698171"/>
                  </a:lnTo>
                  <a:lnTo>
                    <a:pt x="914400" y="1698171"/>
                  </a:lnTo>
                  <a:lnTo>
                    <a:pt x="702128" y="1632857"/>
                  </a:lnTo>
                  <a:lnTo>
                    <a:pt x="702128" y="1632857"/>
                  </a:lnTo>
                  <a:lnTo>
                    <a:pt x="849085" y="1143000"/>
                  </a:lnTo>
                  <a:lnTo>
                    <a:pt x="1126671" y="1387928"/>
                  </a:lnTo>
                  <a:lnTo>
                    <a:pt x="1045028" y="1877786"/>
                  </a:lnTo>
                  <a:lnTo>
                    <a:pt x="1175657" y="2041071"/>
                  </a:lnTo>
                  <a:lnTo>
                    <a:pt x="1273628" y="1894114"/>
                  </a:lnTo>
                  <a:lnTo>
                    <a:pt x="1273628" y="1894114"/>
                  </a:lnTo>
                  <a:lnTo>
                    <a:pt x="1453243" y="1387928"/>
                  </a:lnTo>
                  <a:lnTo>
                    <a:pt x="1404257" y="1094014"/>
                  </a:lnTo>
                  <a:lnTo>
                    <a:pt x="1502228" y="783771"/>
                  </a:lnTo>
                  <a:lnTo>
                    <a:pt x="1616528" y="979714"/>
                  </a:lnTo>
                  <a:lnTo>
                    <a:pt x="1861457" y="685800"/>
                  </a:lnTo>
                  <a:lnTo>
                    <a:pt x="1730828" y="555171"/>
                  </a:lnTo>
                  <a:lnTo>
                    <a:pt x="1436914" y="555171"/>
                  </a:lnTo>
                  <a:lnTo>
                    <a:pt x="1240971" y="391886"/>
                  </a:lnTo>
                  <a:lnTo>
                    <a:pt x="849085" y="506186"/>
                  </a:lnTo>
                  <a:lnTo>
                    <a:pt x="636814" y="359228"/>
                  </a:lnTo>
                  <a:lnTo>
                    <a:pt x="571500" y="195943"/>
                  </a:lnTo>
                  <a:lnTo>
                    <a:pt x="424543" y="81643"/>
                  </a:lnTo>
                  <a:lnTo>
                    <a:pt x="424543" y="81643"/>
                  </a:lnTo>
                  <a:lnTo>
                    <a:pt x="424543" y="81643"/>
                  </a:lnTo>
                  <a:lnTo>
                    <a:pt x="114300" y="0"/>
                  </a:lnTo>
                  <a:close/>
                </a:path>
              </a:pathLst>
            </a:cu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8169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Image-to-image translation problems</a:t>
            </a:r>
            <a:endParaRPr lang="en-US" dirty="0"/>
          </a:p>
        </p:txBody>
      </p:sp>
      <p:sp>
        <p:nvSpPr>
          <p:cNvPr id="3" name="Content Placeholder 2"/>
          <p:cNvSpPr>
            <a:spLocks noGrp="1"/>
          </p:cNvSpPr>
          <p:nvPr>
            <p:ph idx="1"/>
          </p:nvPr>
        </p:nvSpPr>
        <p:spPr/>
        <p:txBody>
          <a:bodyPr/>
          <a:lstStyle/>
          <a:p>
            <a:r>
              <a:rPr lang="en-US" dirty="0" smtClean="0"/>
              <a:t>Segmentation</a:t>
            </a:r>
          </a:p>
          <a:p>
            <a:r>
              <a:rPr lang="en-US" dirty="0" smtClean="0"/>
              <a:t>Optical flow estimation</a:t>
            </a:r>
          </a:p>
          <a:p>
            <a:r>
              <a:rPr lang="en-US" dirty="0" smtClean="0"/>
              <a:t>Depth estimation</a:t>
            </a:r>
          </a:p>
          <a:p>
            <a:r>
              <a:rPr lang="en-US" dirty="0" smtClean="0"/>
              <a:t>Normal estimation</a:t>
            </a:r>
          </a:p>
          <a:p>
            <a:r>
              <a:rPr lang="en-US" dirty="0" smtClean="0"/>
              <a:t>Boundary detection</a:t>
            </a:r>
          </a:p>
          <a:p>
            <a:r>
              <a:rPr lang="mr-IN" dirty="0" smtClean="0"/>
              <a:t>…</a:t>
            </a:r>
            <a:endParaRPr lang="en-US" dirty="0"/>
          </a:p>
        </p:txBody>
      </p:sp>
    </p:spTree>
    <p:extLst>
      <p:ext uri="{BB962C8B-B14F-4D97-AF65-F5344CB8AC3E}">
        <p14:creationId xmlns:p14="http://schemas.microsoft.com/office/powerpoint/2010/main" val="3345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Learning to segment images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284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 core problems</a:t>
            </a:r>
            <a:endParaRPr lang="en-US" dirty="0"/>
          </a:p>
        </p:txBody>
      </p:sp>
      <p:sp>
        <p:nvSpPr>
          <p:cNvPr id="5" name="Rounded Rectangle 4"/>
          <p:cNvSpPr/>
          <p:nvPr/>
        </p:nvSpPr>
        <p:spPr>
          <a:xfrm>
            <a:off x="3944203" y="1528549"/>
            <a:ext cx="2947916" cy="106452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Reconstruction</a:t>
            </a:r>
            <a:endParaRPr lang="en-US" dirty="0"/>
          </a:p>
        </p:txBody>
      </p:sp>
      <p:sp>
        <p:nvSpPr>
          <p:cNvPr id="6" name="Rounded Rectangle 5"/>
          <p:cNvSpPr/>
          <p:nvPr/>
        </p:nvSpPr>
        <p:spPr>
          <a:xfrm>
            <a:off x="1530824" y="4465092"/>
            <a:ext cx="2947916" cy="106452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Reorganization </a:t>
            </a:r>
            <a:r>
              <a:rPr lang="en-US" smtClean="0"/>
              <a:t>(Grouping)</a:t>
            </a:r>
            <a:endParaRPr lang="en-US"/>
          </a:p>
        </p:txBody>
      </p:sp>
      <p:sp>
        <p:nvSpPr>
          <p:cNvPr id="7" name="Rounded Rectangle 6"/>
          <p:cNvSpPr/>
          <p:nvPr/>
        </p:nvSpPr>
        <p:spPr>
          <a:xfrm>
            <a:off x="7060442" y="4465092"/>
            <a:ext cx="2947916" cy="1064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Recognition</a:t>
            </a:r>
            <a:endParaRPr lang="en-US" dirty="0"/>
          </a:p>
        </p:txBody>
      </p:sp>
      <p:sp>
        <p:nvSpPr>
          <p:cNvPr id="8" name="Explosion 1 7"/>
          <p:cNvSpPr/>
          <p:nvPr/>
        </p:nvSpPr>
        <p:spPr>
          <a:xfrm>
            <a:off x="7929350" y="2963839"/>
            <a:ext cx="2320120" cy="2033516"/>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Machine Learning</a:t>
            </a:r>
            <a:endParaRPr lang="en-US">
              <a:solidFill>
                <a:schemeClr val="tx1"/>
              </a:solidFill>
            </a:endParaRPr>
          </a:p>
        </p:txBody>
      </p:sp>
      <p:sp>
        <p:nvSpPr>
          <p:cNvPr id="9" name="Explosion 1 8"/>
          <p:cNvSpPr/>
          <p:nvPr/>
        </p:nvSpPr>
        <p:spPr>
          <a:xfrm>
            <a:off x="9089410" y="4617493"/>
            <a:ext cx="2825086" cy="2033516"/>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Convolutional Networks</a:t>
            </a:r>
            <a:endParaRPr lang="en-US" dirty="0">
              <a:solidFill>
                <a:schemeClr val="tx1"/>
              </a:solidFill>
            </a:endParaRPr>
          </a:p>
        </p:txBody>
      </p:sp>
      <p:sp>
        <p:nvSpPr>
          <p:cNvPr id="10" name="Left Arrow 9"/>
          <p:cNvSpPr/>
          <p:nvPr/>
        </p:nvSpPr>
        <p:spPr>
          <a:xfrm>
            <a:off x="4813112" y="4657298"/>
            <a:ext cx="1787856" cy="680114"/>
          </a:xfrm>
          <a:prstGeom prst="leftArrow">
            <a:avLst/>
          </a:prstGeom>
          <a:gradFill>
            <a:gsLst>
              <a:gs pos="0">
                <a:srgbClr val="C00000"/>
              </a:gs>
              <a:gs pos="100000">
                <a:srgbClr val="0070C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18879" cy="1325563"/>
          </a:xfrm>
        </p:spPr>
        <p:txBody>
          <a:bodyPr/>
          <a:lstStyle/>
          <a:p>
            <a:r>
              <a:rPr lang="en-US" dirty="0" smtClean="0"/>
              <a:t>Revisiting </a:t>
            </a:r>
            <a:r>
              <a:rPr lang="en-US" smtClean="0"/>
              <a:t>contour detection</a:t>
            </a:r>
            <a:endParaRPr lang="en-US" dirty="0"/>
          </a:p>
        </p:txBody>
      </p:sp>
      <p:pic>
        <p:nvPicPr>
          <p:cNvPr id="7" name="Picture 6" descr="ti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99986"/>
            <a:ext cx="4289135" cy="28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ti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2415" y="897722"/>
            <a:ext cx="4289135" cy="28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eeform 8"/>
          <p:cNvSpPr/>
          <p:nvPr/>
        </p:nvSpPr>
        <p:spPr>
          <a:xfrm>
            <a:off x="6626494" y="1078936"/>
            <a:ext cx="4299045" cy="2729552"/>
          </a:xfrm>
          <a:custGeom>
            <a:avLst/>
            <a:gdLst>
              <a:gd name="connsiteX0" fmla="*/ 13648 w 4339988"/>
              <a:gd name="connsiteY0" fmla="*/ 27296 h 2729552"/>
              <a:gd name="connsiteX1" fmla="*/ 1419367 w 4339988"/>
              <a:gd name="connsiteY1" fmla="*/ 0 h 2729552"/>
              <a:gd name="connsiteX2" fmla="*/ 3029803 w 4339988"/>
              <a:gd name="connsiteY2" fmla="*/ 13648 h 2729552"/>
              <a:gd name="connsiteX3" fmla="*/ 4012442 w 4339988"/>
              <a:gd name="connsiteY3" fmla="*/ 95535 h 2729552"/>
              <a:gd name="connsiteX4" fmla="*/ 4339988 w 4339988"/>
              <a:gd name="connsiteY4" fmla="*/ 272955 h 2729552"/>
              <a:gd name="connsiteX5" fmla="*/ 4285397 w 4339988"/>
              <a:gd name="connsiteY5" fmla="*/ 2729552 h 2729552"/>
              <a:gd name="connsiteX6" fmla="*/ 0 w 4339988"/>
              <a:gd name="connsiteY6" fmla="*/ 2674961 h 2729552"/>
              <a:gd name="connsiteX7" fmla="*/ 13648 w 4339988"/>
              <a:gd name="connsiteY7" fmla="*/ 27296 h 2729552"/>
              <a:gd name="connsiteX0" fmla="*/ 13648 w 4285397"/>
              <a:gd name="connsiteY0" fmla="*/ 27296 h 2729552"/>
              <a:gd name="connsiteX1" fmla="*/ 1419367 w 4285397"/>
              <a:gd name="connsiteY1" fmla="*/ 0 h 2729552"/>
              <a:gd name="connsiteX2" fmla="*/ 3029803 w 4285397"/>
              <a:gd name="connsiteY2" fmla="*/ 13648 h 2729552"/>
              <a:gd name="connsiteX3" fmla="*/ 4012442 w 4285397"/>
              <a:gd name="connsiteY3" fmla="*/ 95535 h 2729552"/>
              <a:gd name="connsiteX4" fmla="*/ 4285397 w 4285397"/>
              <a:gd name="connsiteY4" fmla="*/ 286603 h 2729552"/>
              <a:gd name="connsiteX5" fmla="*/ 4285397 w 4285397"/>
              <a:gd name="connsiteY5" fmla="*/ 2729552 h 2729552"/>
              <a:gd name="connsiteX6" fmla="*/ 0 w 4285397"/>
              <a:gd name="connsiteY6" fmla="*/ 2674961 h 2729552"/>
              <a:gd name="connsiteX7" fmla="*/ 13648 w 4285397"/>
              <a:gd name="connsiteY7" fmla="*/ 27296 h 2729552"/>
              <a:gd name="connsiteX0" fmla="*/ 13648 w 4299045"/>
              <a:gd name="connsiteY0" fmla="*/ 27296 h 2729552"/>
              <a:gd name="connsiteX1" fmla="*/ 1419367 w 4299045"/>
              <a:gd name="connsiteY1" fmla="*/ 0 h 2729552"/>
              <a:gd name="connsiteX2" fmla="*/ 3029803 w 4299045"/>
              <a:gd name="connsiteY2" fmla="*/ 13648 h 2729552"/>
              <a:gd name="connsiteX3" fmla="*/ 4012442 w 4299045"/>
              <a:gd name="connsiteY3" fmla="*/ 95535 h 2729552"/>
              <a:gd name="connsiteX4" fmla="*/ 4285397 w 4299045"/>
              <a:gd name="connsiteY4" fmla="*/ 286603 h 2729552"/>
              <a:gd name="connsiteX5" fmla="*/ 4299045 w 4299045"/>
              <a:gd name="connsiteY5" fmla="*/ 2729552 h 2729552"/>
              <a:gd name="connsiteX6" fmla="*/ 0 w 4299045"/>
              <a:gd name="connsiteY6" fmla="*/ 2674961 h 2729552"/>
              <a:gd name="connsiteX7" fmla="*/ 13648 w 4299045"/>
              <a:gd name="connsiteY7" fmla="*/ 27296 h 27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9045" h="2729552">
                <a:moveTo>
                  <a:pt x="13648" y="27296"/>
                </a:moveTo>
                <a:lnTo>
                  <a:pt x="1419367" y="0"/>
                </a:lnTo>
                <a:lnTo>
                  <a:pt x="3029803" y="13648"/>
                </a:lnTo>
                <a:lnTo>
                  <a:pt x="4012442" y="95535"/>
                </a:lnTo>
                <a:lnTo>
                  <a:pt x="4285397" y="286603"/>
                </a:lnTo>
                <a:cubicBezTo>
                  <a:pt x="4289946" y="1100919"/>
                  <a:pt x="4294496" y="1915236"/>
                  <a:pt x="4299045" y="2729552"/>
                </a:cubicBezTo>
                <a:lnTo>
                  <a:pt x="0" y="2674961"/>
                </a:lnTo>
                <a:cubicBezTo>
                  <a:pt x="4549" y="1801504"/>
                  <a:pt x="9099" y="928048"/>
                  <a:pt x="13648" y="27296"/>
                </a:cubicBezTo>
                <a:close/>
              </a:path>
            </a:pathLst>
          </a:custGeom>
          <a:pattFill prst="pct80">
            <a:fgClr>
              <a:srgbClr val="00B050"/>
            </a:fgClr>
            <a:bgClr>
              <a:schemeClr val="accent4">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254292" y="1559640"/>
            <a:ext cx="2620370" cy="1501254"/>
          </a:xfrm>
          <a:custGeom>
            <a:avLst/>
            <a:gdLst>
              <a:gd name="connsiteX0" fmla="*/ 272955 w 2620370"/>
              <a:gd name="connsiteY0" fmla="*/ 177421 h 1501254"/>
              <a:gd name="connsiteX1" fmla="*/ 163773 w 2620370"/>
              <a:gd name="connsiteY1" fmla="*/ 477671 h 1501254"/>
              <a:gd name="connsiteX2" fmla="*/ 122830 w 2620370"/>
              <a:gd name="connsiteY2" fmla="*/ 996286 h 1501254"/>
              <a:gd name="connsiteX3" fmla="*/ 0 w 2620370"/>
              <a:gd name="connsiteY3" fmla="*/ 1132764 h 1501254"/>
              <a:gd name="connsiteX4" fmla="*/ 0 w 2620370"/>
              <a:gd name="connsiteY4" fmla="*/ 1132764 h 1501254"/>
              <a:gd name="connsiteX5" fmla="*/ 0 w 2620370"/>
              <a:gd name="connsiteY5" fmla="*/ 1132764 h 1501254"/>
              <a:gd name="connsiteX6" fmla="*/ 0 w 2620370"/>
              <a:gd name="connsiteY6" fmla="*/ 1132764 h 1501254"/>
              <a:gd name="connsiteX7" fmla="*/ 204716 w 2620370"/>
              <a:gd name="connsiteY7" fmla="*/ 1037230 h 1501254"/>
              <a:gd name="connsiteX8" fmla="*/ 300251 w 2620370"/>
              <a:gd name="connsiteY8" fmla="*/ 423080 h 1501254"/>
              <a:gd name="connsiteX9" fmla="*/ 464024 w 2620370"/>
              <a:gd name="connsiteY9" fmla="*/ 723331 h 1501254"/>
              <a:gd name="connsiteX10" fmla="*/ 341194 w 2620370"/>
              <a:gd name="connsiteY10" fmla="*/ 955343 h 1501254"/>
              <a:gd name="connsiteX11" fmla="*/ 545910 w 2620370"/>
              <a:gd name="connsiteY11" fmla="*/ 1378424 h 1501254"/>
              <a:gd name="connsiteX12" fmla="*/ 736979 w 2620370"/>
              <a:gd name="connsiteY12" fmla="*/ 1405719 h 1501254"/>
              <a:gd name="connsiteX13" fmla="*/ 600501 w 2620370"/>
              <a:gd name="connsiteY13" fmla="*/ 1160060 h 1501254"/>
              <a:gd name="connsiteX14" fmla="*/ 914400 w 2620370"/>
              <a:gd name="connsiteY14" fmla="*/ 614149 h 1501254"/>
              <a:gd name="connsiteX15" fmla="*/ 1351128 w 2620370"/>
              <a:gd name="connsiteY15" fmla="*/ 846161 h 1501254"/>
              <a:gd name="connsiteX16" fmla="*/ 1542197 w 2620370"/>
              <a:gd name="connsiteY16" fmla="*/ 1255594 h 1501254"/>
              <a:gd name="connsiteX17" fmla="*/ 1542197 w 2620370"/>
              <a:gd name="connsiteY17" fmla="*/ 1255594 h 1501254"/>
              <a:gd name="connsiteX18" fmla="*/ 1433015 w 2620370"/>
              <a:gd name="connsiteY18" fmla="*/ 1310185 h 1501254"/>
              <a:gd name="connsiteX19" fmla="*/ 1433015 w 2620370"/>
              <a:gd name="connsiteY19" fmla="*/ 1310185 h 1501254"/>
              <a:gd name="connsiteX20" fmla="*/ 1433015 w 2620370"/>
              <a:gd name="connsiteY20" fmla="*/ 1310185 h 1501254"/>
              <a:gd name="connsiteX21" fmla="*/ 1473958 w 2620370"/>
              <a:gd name="connsiteY21" fmla="*/ 1433015 h 1501254"/>
              <a:gd name="connsiteX22" fmla="*/ 1774209 w 2620370"/>
              <a:gd name="connsiteY22" fmla="*/ 1296537 h 1501254"/>
              <a:gd name="connsiteX23" fmla="*/ 1774209 w 2620370"/>
              <a:gd name="connsiteY23" fmla="*/ 1160060 h 1501254"/>
              <a:gd name="connsiteX24" fmla="*/ 1992573 w 2620370"/>
              <a:gd name="connsiteY24" fmla="*/ 1501254 h 1501254"/>
              <a:gd name="connsiteX25" fmla="*/ 2210937 w 2620370"/>
              <a:gd name="connsiteY25" fmla="*/ 1446663 h 1501254"/>
              <a:gd name="connsiteX26" fmla="*/ 2074459 w 2620370"/>
              <a:gd name="connsiteY26" fmla="*/ 1364776 h 1501254"/>
              <a:gd name="connsiteX27" fmla="*/ 1992573 w 2620370"/>
              <a:gd name="connsiteY27" fmla="*/ 1050877 h 1501254"/>
              <a:gd name="connsiteX28" fmla="*/ 2074459 w 2620370"/>
              <a:gd name="connsiteY28" fmla="*/ 750627 h 1501254"/>
              <a:gd name="connsiteX29" fmla="*/ 2292824 w 2620370"/>
              <a:gd name="connsiteY29" fmla="*/ 941695 h 1501254"/>
              <a:gd name="connsiteX30" fmla="*/ 2606722 w 2620370"/>
              <a:gd name="connsiteY30" fmla="*/ 1023582 h 1501254"/>
              <a:gd name="connsiteX31" fmla="*/ 2606722 w 2620370"/>
              <a:gd name="connsiteY31" fmla="*/ 1023582 h 1501254"/>
              <a:gd name="connsiteX32" fmla="*/ 2606722 w 2620370"/>
              <a:gd name="connsiteY32" fmla="*/ 532263 h 1501254"/>
              <a:gd name="connsiteX33" fmla="*/ 2620370 w 2620370"/>
              <a:gd name="connsiteY33" fmla="*/ 395785 h 1501254"/>
              <a:gd name="connsiteX34" fmla="*/ 2620370 w 2620370"/>
              <a:gd name="connsiteY34" fmla="*/ 395785 h 1501254"/>
              <a:gd name="connsiteX35" fmla="*/ 2511188 w 2620370"/>
              <a:gd name="connsiteY35" fmla="*/ 450376 h 1501254"/>
              <a:gd name="connsiteX36" fmla="*/ 2210937 w 2620370"/>
              <a:gd name="connsiteY36" fmla="*/ 300251 h 1501254"/>
              <a:gd name="connsiteX37" fmla="*/ 1610436 w 2620370"/>
              <a:gd name="connsiteY37" fmla="*/ 177421 h 1501254"/>
              <a:gd name="connsiteX38" fmla="*/ 1160059 w 2620370"/>
              <a:gd name="connsiteY38" fmla="*/ 0 h 1501254"/>
              <a:gd name="connsiteX39" fmla="*/ 586853 w 2620370"/>
              <a:gd name="connsiteY39" fmla="*/ 0 h 1501254"/>
              <a:gd name="connsiteX40" fmla="*/ 272955 w 2620370"/>
              <a:gd name="connsiteY40" fmla="*/ 177421 h 15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20370" h="1501254">
                <a:moveTo>
                  <a:pt x="272955" y="177421"/>
                </a:moveTo>
                <a:lnTo>
                  <a:pt x="163773" y="477671"/>
                </a:lnTo>
                <a:lnTo>
                  <a:pt x="122830" y="996286"/>
                </a:lnTo>
                <a:lnTo>
                  <a:pt x="0" y="1132764"/>
                </a:lnTo>
                <a:lnTo>
                  <a:pt x="0" y="1132764"/>
                </a:lnTo>
                <a:lnTo>
                  <a:pt x="0" y="1132764"/>
                </a:lnTo>
                <a:lnTo>
                  <a:pt x="0" y="1132764"/>
                </a:lnTo>
                <a:lnTo>
                  <a:pt x="204716" y="1037230"/>
                </a:lnTo>
                <a:lnTo>
                  <a:pt x="300251" y="423080"/>
                </a:lnTo>
                <a:lnTo>
                  <a:pt x="464024" y="723331"/>
                </a:lnTo>
                <a:lnTo>
                  <a:pt x="341194" y="955343"/>
                </a:lnTo>
                <a:lnTo>
                  <a:pt x="545910" y="1378424"/>
                </a:lnTo>
                <a:lnTo>
                  <a:pt x="736979" y="1405719"/>
                </a:lnTo>
                <a:lnTo>
                  <a:pt x="600501" y="1160060"/>
                </a:lnTo>
                <a:lnTo>
                  <a:pt x="914400" y="614149"/>
                </a:lnTo>
                <a:lnTo>
                  <a:pt x="1351128" y="846161"/>
                </a:lnTo>
                <a:lnTo>
                  <a:pt x="1542197" y="1255594"/>
                </a:lnTo>
                <a:lnTo>
                  <a:pt x="1542197" y="1255594"/>
                </a:lnTo>
                <a:lnTo>
                  <a:pt x="1433015" y="1310185"/>
                </a:lnTo>
                <a:lnTo>
                  <a:pt x="1433015" y="1310185"/>
                </a:lnTo>
                <a:lnTo>
                  <a:pt x="1433015" y="1310185"/>
                </a:lnTo>
                <a:lnTo>
                  <a:pt x="1473958" y="1433015"/>
                </a:lnTo>
                <a:lnTo>
                  <a:pt x="1774209" y="1296537"/>
                </a:lnTo>
                <a:lnTo>
                  <a:pt x="1774209" y="1160060"/>
                </a:lnTo>
                <a:lnTo>
                  <a:pt x="1992573" y="1501254"/>
                </a:lnTo>
                <a:lnTo>
                  <a:pt x="2210937" y="1446663"/>
                </a:lnTo>
                <a:lnTo>
                  <a:pt x="2074459" y="1364776"/>
                </a:lnTo>
                <a:lnTo>
                  <a:pt x="1992573" y="1050877"/>
                </a:lnTo>
                <a:lnTo>
                  <a:pt x="2074459" y="750627"/>
                </a:lnTo>
                <a:lnTo>
                  <a:pt x="2292824" y="941695"/>
                </a:lnTo>
                <a:lnTo>
                  <a:pt x="2606722" y="1023582"/>
                </a:lnTo>
                <a:lnTo>
                  <a:pt x="2606722" y="1023582"/>
                </a:lnTo>
                <a:lnTo>
                  <a:pt x="2606722" y="532263"/>
                </a:lnTo>
                <a:lnTo>
                  <a:pt x="2620370" y="395785"/>
                </a:lnTo>
                <a:lnTo>
                  <a:pt x="2620370" y="395785"/>
                </a:lnTo>
                <a:lnTo>
                  <a:pt x="2511188" y="450376"/>
                </a:lnTo>
                <a:lnTo>
                  <a:pt x="2210937" y="300251"/>
                </a:lnTo>
                <a:lnTo>
                  <a:pt x="1610436" y="177421"/>
                </a:lnTo>
                <a:lnTo>
                  <a:pt x="1160059" y="0"/>
                </a:lnTo>
                <a:lnTo>
                  <a:pt x="586853" y="0"/>
                </a:lnTo>
                <a:lnTo>
                  <a:pt x="272955" y="177421"/>
                </a:lnTo>
                <a:close/>
              </a:path>
            </a:pathLst>
          </a:custGeom>
          <a:pattFill prst="wdUpDiag">
            <a:fgClr>
              <a:schemeClr val="tx1"/>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40143" y="890900"/>
            <a:ext cx="4271749" cy="477671"/>
          </a:xfrm>
          <a:custGeom>
            <a:avLst/>
            <a:gdLst>
              <a:gd name="connsiteX0" fmla="*/ 0 w 4271749"/>
              <a:gd name="connsiteY0" fmla="*/ 0 h 477671"/>
              <a:gd name="connsiteX1" fmla="*/ 0 w 4271749"/>
              <a:gd name="connsiteY1" fmla="*/ 191068 h 477671"/>
              <a:gd name="connsiteX2" fmla="*/ 2988859 w 4271749"/>
              <a:gd name="connsiteY2" fmla="*/ 204716 h 477671"/>
              <a:gd name="connsiteX3" fmla="*/ 4067032 w 4271749"/>
              <a:gd name="connsiteY3" fmla="*/ 286603 h 477671"/>
              <a:gd name="connsiteX4" fmla="*/ 4258101 w 4271749"/>
              <a:gd name="connsiteY4" fmla="*/ 477671 h 477671"/>
              <a:gd name="connsiteX5" fmla="*/ 4271749 w 4271749"/>
              <a:gd name="connsiteY5" fmla="*/ 0 h 477671"/>
              <a:gd name="connsiteX6" fmla="*/ 0 w 4271749"/>
              <a:gd name="connsiteY6" fmla="*/ 0 h 47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1749" h="477671">
                <a:moveTo>
                  <a:pt x="0" y="0"/>
                </a:moveTo>
                <a:lnTo>
                  <a:pt x="0" y="191068"/>
                </a:lnTo>
                <a:lnTo>
                  <a:pt x="2988859" y="204716"/>
                </a:lnTo>
                <a:lnTo>
                  <a:pt x="4067032" y="286603"/>
                </a:lnTo>
                <a:lnTo>
                  <a:pt x="4258101" y="477671"/>
                </a:lnTo>
                <a:lnTo>
                  <a:pt x="4271749" y="0"/>
                </a:lnTo>
                <a:lnTo>
                  <a:pt x="0" y="0"/>
                </a:lnTo>
                <a:close/>
              </a:path>
            </a:pathLst>
          </a:cu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ti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9351" y="3928789"/>
            <a:ext cx="4289135" cy="28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reeform 12"/>
          <p:cNvSpPr/>
          <p:nvPr/>
        </p:nvSpPr>
        <p:spPr>
          <a:xfrm>
            <a:off x="6643430" y="4110003"/>
            <a:ext cx="4299045" cy="2729552"/>
          </a:xfrm>
          <a:custGeom>
            <a:avLst/>
            <a:gdLst>
              <a:gd name="connsiteX0" fmla="*/ 13648 w 4339988"/>
              <a:gd name="connsiteY0" fmla="*/ 27296 h 2729552"/>
              <a:gd name="connsiteX1" fmla="*/ 1419367 w 4339988"/>
              <a:gd name="connsiteY1" fmla="*/ 0 h 2729552"/>
              <a:gd name="connsiteX2" fmla="*/ 3029803 w 4339988"/>
              <a:gd name="connsiteY2" fmla="*/ 13648 h 2729552"/>
              <a:gd name="connsiteX3" fmla="*/ 4012442 w 4339988"/>
              <a:gd name="connsiteY3" fmla="*/ 95535 h 2729552"/>
              <a:gd name="connsiteX4" fmla="*/ 4339988 w 4339988"/>
              <a:gd name="connsiteY4" fmla="*/ 272955 h 2729552"/>
              <a:gd name="connsiteX5" fmla="*/ 4285397 w 4339988"/>
              <a:gd name="connsiteY5" fmla="*/ 2729552 h 2729552"/>
              <a:gd name="connsiteX6" fmla="*/ 0 w 4339988"/>
              <a:gd name="connsiteY6" fmla="*/ 2674961 h 2729552"/>
              <a:gd name="connsiteX7" fmla="*/ 13648 w 4339988"/>
              <a:gd name="connsiteY7" fmla="*/ 27296 h 2729552"/>
              <a:gd name="connsiteX0" fmla="*/ 13648 w 4285397"/>
              <a:gd name="connsiteY0" fmla="*/ 27296 h 2729552"/>
              <a:gd name="connsiteX1" fmla="*/ 1419367 w 4285397"/>
              <a:gd name="connsiteY1" fmla="*/ 0 h 2729552"/>
              <a:gd name="connsiteX2" fmla="*/ 3029803 w 4285397"/>
              <a:gd name="connsiteY2" fmla="*/ 13648 h 2729552"/>
              <a:gd name="connsiteX3" fmla="*/ 4012442 w 4285397"/>
              <a:gd name="connsiteY3" fmla="*/ 95535 h 2729552"/>
              <a:gd name="connsiteX4" fmla="*/ 4285397 w 4285397"/>
              <a:gd name="connsiteY4" fmla="*/ 286603 h 2729552"/>
              <a:gd name="connsiteX5" fmla="*/ 4285397 w 4285397"/>
              <a:gd name="connsiteY5" fmla="*/ 2729552 h 2729552"/>
              <a:gd name="connsiteX6" fmla="*/ 0 w 4285397"/>
              <a:gd name="connsiteY6" fmla="*/ 2674961 h 2729552"/>
              <a:gd name="connsiteX7" fmla="*/ 13648 w 4285397"/>
              <a:gd name="connsiteY7" fmla="*/ 27296 h 2729552"/>
              <a:gd name="connsiteX0" fmla="*/ 13648 w 4299045"/>
              <a:gd name="connsiteY0" fmla="*/ 27296 h 2729552"/>
              <a:gd name="connsiteX1" fmla="*/ 1419367 w 4299045"/>
              <a:gd name="connsiteY1" fmla="*/ 0 h 2729552"/>
              <a:gd name="connsiteX2" fmla="*/ 3029803 w 4299045"/>
              <a:gd name="connsiteY2" fmla="*/ 13648 h 2729552"/>
              <a:gd name="connsiteX3" fmla="*/ 4012442 w 4299045"/>
              <a:gd name="connsiteY3" fmla="*/ 95535 h 2729552"/>
              <a:gd name="connsiteX4" fmla="*/ 4285397 w 4299045"/>
              <a:gd name="connsiteY4" fmla="*/ 286603 h 2729552"/>
              <a:gd name="connsiteX5" fmla="*/ 4299045 w 4299045"/>
              <a:gd name="connsiteY5" fmla="*/ 2729552 h 2729552"/>
              <a:gd name="connsiteX6" fmla="*/ 0 w 4299045"/>
              <a:gd name="connsiteY6" fmla="*/ 2674961 h 2729552"/>
              <a:gd name="connsiteX7" fmla="*/ 13648 w 4299045"/>
              <a:gd name="connsiteY7" fmla="*/ 27296 h 27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9045" h="2729552">
                <a:moveTo>
                  <a:pt x="13648" y="27296"/>
                </a:moveTo>
                <a:lnTo>
                  <a:pt x="1419367" y="0"/>
                </a:lnTo>
                <a:lnTo>
                  <a:pt x="3029803" y="13648"/>
                </a:lnTo>
                <a:lnTo>
                  <a:pt x="4012442" y="95535"/>
                </a:lnTo>
                <a:lnTo>
                  <a:pt x="4285397" y="286603"/>
                </a:lnTo>
                <a:cubicBezTo>
                  <a:pt x="4289946" y="1100919"/>
                  <a:pt x="4294496" y="1915236"/>
                  <a:pt x="4299045" y="2729552"/>
                </a:cubicBezTo>
                <a:lnTo>
                  <a:pt x="0" y="2674961"/>
                </a:lnTo>
                <a:cubicBezTo>
                  <a:pt x="4549" y="1801504"/>
                  <a:pt x="9099" y="928048"/>
                  <a:pt x="13648" y="27296"/>
                </a:cubicBezTo>
                <a:close/>
              </a:path>
            </a:pathLst>
          </a:custGeom>
          <a:solidFill>
            <a:schemeClr val="bg1"/>
          </a:solid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271228" y="4590707"/>
            <a:ext cx="2620370" cy="1501254"/>
          </a:xfrm>
          <a:custGeom>
            <a:avLst/>
            <a:gdLst>
              <a:gd name="connsiteX0" fmla="*/ 272955 w 2620370"/>
              <a:gd name="connsiteY0" fmla="*/ 177421 h 1501254"/>
              <a:gd name="connsiteX1" fmla="*/ 163773 w 2620370"/>
              <a:gd name="connsiteY1" fmla="*/ 477671 h 1501254"/>
              <a:gd name="connsiteX2" fmla="*/ 122830 w 2620370"/>
              <a:gd name="connsiteY2" fmla="*/ 996286 h 1501254"/>
              <a:gd name="connsiteX3" fmla="*/ 0 w 2620370"/>
              <a:gd name="connsiteY3" fmla="*/ 1132764 h 1501254"/>
              <a:gd name="connsiteX4" fmla="*/ 0 w 2620370"/>
              <a:gd name="connsiteY4" fmla="*/ 1132764 h 1501254"/>
              <a:gd name="connsiteX5" fmla="*/ 0 w 2620370"/>
              <a:gd name="connsiteY5" fmla="*/ 1132764 h 1501254"/>
              <a:gd name="connsiteX6" fmla="*/ 0 w 2620370"/>
              <a:gd name="connsiteY6" fmla="*/ 1132764 h 1501254"/>
              <a:gd name="connsiteX7" fmla="*/ 204716 w 2620370"/>
              <a:gd name="connsiteY7" fmla="*/ 1037230 h 1501254"/>
              <a:gd name="connsiteX8" fmla="*/ 300251 w 2620370"/>
              <a:gd name="connsiteY8" fmla="*/ 423080 h 1501254"/>
              <a:gd name="connsiteX9" fmla="*/ 464024 w 2620370"/>
              <a:gd name="connsiteY9" fmla="*/ 723331 h 1501254"/>
              <a:gd name="connsiteX10" fmla="*/ 341194 w 2620370"/>
              <a:gd name="connsiteY10" fmla="*/ 955343 h 1501254"/>
              <a:gd name="connsiteX11" fmla="*/ 545910 w 2620370"/>
              <a:gd name="connsiteY11" fmla="*/ 1378424 h 1501254"/>
              <a:gd name="connsiteX12" fmla="*/ 736979 w 2620370"/>
              <a:gd name="connsiteY12" fmla="*/ 1405719 h 1501254"/>
              <a:gd name="connsiteX13" fmla="*/ 600501 w 2620370"/>
              <a:gd name="connsiteY13" fmla="*/ 1160060 h 1501254"/>
              <a:gd name="connsiteX14" fmla="*/ 914400 w 2620370"/>
              <a:gd name="connsiteY14" fmla="*/ 614149 h 1501254"/>
              <a:gd name="connsiteX15" fmla="*/ 1351128 w 2620370"/>
              <a:gd name="connsiteY15" fmla="*/ 846161 h 1501254"/>
              <a:gd name="connsiteX16" fmla="*/ 1542197 w 2620370"/>
              <a:gd name="connsiteY16" fmla="*/ 1255594 h 1501254"/>
              <a:gd name="connsiteX17" fmla="*/ 1542197 w 2620370"/>
              <a:gd name="connsiteY17" fmla="*/ 1255594 h 1501254"/>
              <a:gd name="connsiteX18" fmla="*/ 1433015 w 2620370"/>
              <a:gd name="connsiteY18" fmla="*/ 1310185 h 1501254"/>
              <a:gd name="connsiteX19" fmla="*/ 1433015 w 2620370"/>
              <a:gd name="connsiteY19" fmla="*/ 1310185 h 1501254"/>
              <a:gd name="connsiteX20" fmla="*/ 1433015 w 2620370"/>
              <a:gd name="connsiteY20" fmla="*/ 1310185 h 1501254"/>
              <a:gd name="connsiteX21" fmla="*/ 1473958 w 2620370"/>
              <a:gd name="connsiteY21" fmla="*/ 1433015 h 1501254"/>
              <a:gd name="connsiteX22" fmla="*/ 1774209 w 2620370"/>
              <a:gd name="connsiteY22" fmla="*/ 1296537 h 1501254"/>
              <a:gd name="connsiteX23" fmla="*/ 1774209 w 2620370"/>
              <a:gd name="connsiteY23" fmla="*/ 1160060 h 1501254"/>
              <a:gd name="connsiteX24" fmla="*/ 1992573 w 2620370"/>
              <a:gd name="connsiteY24" fmla="*/ 1501254 h 1501254"/>
              <a:gd name="connsiteX25" fmla="*/ 2210937 w 2620370"/>
              <a:gd name="connsiteY25" fmla="*/ 1446663 h 1501254"/>
              <a:gd name="connsiteX26" fmla="*/ 2074459 w 2620370"/>
              <a:gd name="connsiteY26" fmla="*/ 1364776 h 1501254"/>
              <a:gd name="connsiteX27" fmla="*/ 1992573 w 2620370"/>
              <a:gd name="connsiteY27" fmla="*/ 1050877 h 1501254"/>
              <a:gd name="connsiteX28" fmla="*/ 2074459 w 2620370"/>
              <a:gd name="connsiteY28" fmla="*/ 750627 h 1501254"/>
              <a:gd name="connsiteX29" fmla="*/ 2292824 w 2620370"/>
              <a:gd name="connsiteY29" fmla="*/ 941695 h 1501254"/>
              <a:gd name="connsiteX30" fmla="*/ 2606722 w 2620370"/>
              <a:gd name="connsiteY30" fmla="*/ 1023582 h 1501254"/>
              <a:gd name="connsiteX31" fmla="*/ 2606722 w 2620370"/>
              <a:gd name="connsiteY31" fmla="*/ 1023582 h 1501254"/>
              <a:gd name="connsiteX32" fmla="*/ 2606722 w 2620370"/>
              <a:gd name="connsiteY32" fmla="*/ 532263 h 1501254"/>
              <a:gd name="connsiteX33" fmla="*/ 2620370 w 2620370"/>
              <a:gd name="connsiteY33" fmla="*/ 395785 h 1501254"/>
              <a:gd name="connsiteX34" fmla="*/ 2620370 w 2620370"/>
              <a:gd name="connsiteY34" fmla="*/ 395785 h 1501254"/>
              <a:gd name="connsiteX35" fmla="*/ 2511188 w 2620370"/>
              <a:gd name="connsiteY35" fmla="*/ 450376 h 1501254"/>
              <a:gd name="connsiteX36" fmla="*/ 2210937 w 2620370"/>
              <a:gd name="connsiteY36" fmla="*/ 300251 h 1501254"/>
              <a:gd name="connsiteX37" fmla="*/ 1610436 w 2620370"/>
              <a:gd name="connsiteY37" fmla="*/ 177421 h 1501254"/>
              <a:gd name="connsiteX38" fmla="*/ 1160059 w 2620370"/>
              <a:gd name="connsiteY38" fmla="*/ 0 h 1501254"/>
              <a:gd name="connsiteX39" fmla="*/ 586853 w 2620370"/>
              <a:gd name="connsiteY39" fmla="*/ 0 h 1501254"/>
              <a:gd name="connsiteX40" fmla="*/ 272955 w 2620370"/>
              <a:gd name="connsiteY40" fmla="*/ 177421 h 15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20370" h="1501254">
                <a:moveTo>
                  <a:pt x="272955" y="177421"/>
                </a:moveTo>
                <a:lnTo>
                  <a:pt x="163773" y="477671"/>
                </a:lnTo>
                <a:lnTo>
                  <a:pt x="122830" y="996286"/>
                </a:lnTo>
                <a:lnTo>
                  <a:pt x="0" y="1132764"/>
                </a:lnTo>
                <a:lnTo>
                  <a:pt x="0" y="1132764"/>
                </a:lnTo>
                <a:lnTo>
                  <a:pt x="0" y="1132764"/>
                </a:lnTo>
                <a:lnTo>
                  <a:pt x="0" y="1132764"/>
                </a:lnTo>
                <a:lnTo>
                  <a:pt x="204716" y="1037230"/>
                </a:lnTo>
                <a:lnTo>
                  <a:pt x="300251" y="423080"/>
                </a:lnTo>
                <a:lnTo>
                  <a:pt x="464024" y="723331"/>
                </a:lnTo>
                <a:lnTo>
                  <a:pt x="341194" y="955343"/>
                </a:lnTo>
                <a:lnTo>
                  <a:pt x="545910" y="1378424"/>
                </a:lnTo>
                <a:lnTo>
                  <a:pt x="736979" y="1405719"/>
                </a:lnTo>
                <a:lnTo>
                  <a:pt x="600501" y="1160060"/>
                </a:lnTo>
                <a:lnTo>
                  <a:pt x="914400" y="614149"/>
                </a:lnTo>
                <a:lnTo>
                  <a:pt x="1351128" y="846161"/>
                </a:lnTo>
                <a:lnTo>
                  <a:pt x="1542197" y="1255594"/>
                </a:lnTo>
                <a:lnTo>
                  <a:pt x="1542197" y="1255594"/>
                </a:lnTo>
                <a:lnTo>
                  <a:pt x="1433015" y="1310185"/>
                </a:lnTo>
                <a:lnTo>
                  <a:pt x="1433015" y="1310185"/>
                </a:lnTo>
                <a:lnTo>
                  <a:pt x="1433015" y="1310185"/>
                </a:lnTo>
                <a:lnTo>
                  <a:pt x="1473958" y="1433015"/>
                </a:lnTo>
                <a:lnTo>
                  <a:pt x="1774209" y="1296537"/>
                </a:lnTo>
                <a:lnTo>
                  <a:pt x="1774209" y="1160060"/>
                </a:lnTo>
                <a:lnTo>
                  <a:pt x="1992573" y="1501254"/>
                </a:lnTo>
                <a:lnTo>
                  <a:pt x="2210937" y="1446663"/>
                </a:lnTo>
                <a:lnTo>
                  <a:pt x="2074459" y="1364776"/>
                </a:lnTo>
                <a:lnTo>
                  <a:pt x="1992573" y="1050877"/>
                </a:lnTo>
                <a:lnTo>
                  <a:pt x="2074459" y="750627"/>
                </a:lnTo>
                <a:lnTo>
                  <a:pt x="2292824" y="941695"/>
                </a:lnTo>
                <a:lnTo>
                  <a:pt x="2606722" y="1023582"/>
                </a:lnTo>
                <a:lnTo>
                  <a:pt x="2606722" y="1023582"/>
                </a:lnTo>
                <a:lnTo>
                  <a:pt x="2606722" y="532263"/>
                </a:lnTo>
                <a:lnTo>
                  <a:pt x="2620370" y="395785"/>
                </a:lnTo>
                <a:lnTo>
                  <a:pt x="2620370" y="395785"/>
                </a:lnTo>
                <a:lnTo>
                  <a:pt x="2511188" y="450376"/>
                </a:lnTo>
                <a:lnTo>
                  <a:pt x="2210937" y="300251"/>
                </a:lnTo>
                <a:lnTo>
                  <a:pt x="1610436" y="177421"/>
                </a:lnTo>
                <a:lnTo>
                  <a:pt x="1160059" y="0"/>
                </a:lnTo>
                <a:lnTo>
                  <a:pt x="586853" y="0"/>
                </a:lnTo>
                <a:lnTo>
                  <a:pt x="272955" y="177421"/>
                </a:lnTo>
                <a:close/>
              </a:path>
            </a:pathLst>
          </a:cu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57079" y="3921967"/>
            <a:ext cx="4271749" cy="477671"/>
          </a:xfrm>
          <a:custGeom>
            <a:avLst/>
            <a:gdLst>
              <a:gd name="connsiteX0" fmla="*/ 0 w 4271749"/>
              <a:gd name="connsiteY0" fmla="*/ 0 h 477671"/>
              <a:gd name="connsiteX1" fmla="*/ 0 w 4271749"/>
              <a:gd name="connsiteY1" fmla="*/ 191068 h 477671"/>
              <a:gd name="connsiteX2" fmla="*/ 2988859 w 4271749"/>
              <a:gd name="connsiteY2" fmla="*/ 204716 h 477671"/>
              <a:gd name="connsiteX3" fmla="*/ 4067032 w 4271749"/>
              <a:gd name="connsiteY3" fmla="*/ 286603 h 477671"/>
              <a:gd name="connsiteX4" fmla="*/ 4258101 w 4271749"/>
              <a:gd name="connsiteY4" fmla="*/ 477671 h 477671"/>
              <a:gd name="connsiteX5" fmla="*/ 4271749 w 4271749"/>
              <a:gd name="connsiteY5" fmla="*/ 0 h 477671"/>
              <a:gd name="connsiteX6" fmla="*/ 0 w 4271749"/>
              <a:gd name="connsiteY6" fmla="*/ 0 h 47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1749" h="477671">
                <a:moveTo>
                  <a:pt x="0" y="0"/>
                </a:moveTo>
                <a:lnTo>
                  <a:pt x="0" y="191068"/>
                </a:lnTo>
                <a:lnTo>
                  <a:pt x="2988859" y="204716"/>
                </a:lnTo>
                <a:lnTo>
                  <a:pt x="4067032" y="286603"/>
                </a:lnTo>
                <a:lnTo>
                  <a:pt x="4258101" y="477671"/>
                </a:lnTo>
                <a:lnTo>
                  <a:pt x="4271749" y="0"/>
                </a:lnTo>
                <a:lnTo>
                  <a:pt x="0" y="0"/>
                </a:lnTo>
                <a:close/>
              </a:path>
            </a:pathLst>
          </a:cu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494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BSDS Benchmark</a:t>
            </a:r>
            <a:endParaRPr lang="en-US" dirty="0"/>
          </a:p>
        </p:txBody>
      </p:sp>
      <p:sp>
        <p:nvSpPr>
          <p:cNvPr id="3" name="Content Placeholder 2"/>
          <p:cNvSpPr>
            <a:spLocks noGrp="1"/>
          </p:cNvSpPr>
          <p:nvPr>
            <p:ph idx="1"/>
          </p:nvPr>
        </p:nvSpPr>
        <p:spPr>
          <a:xfrm>
            <a:off x="838200" y="1825625"/>
            <a:ext cx="5597525" cy="4304242"/>
          </a:xfrm>
        </p:spPr>
        <p:txBody>
          <a:bodyPr/>
          <a:lstStyle/>
          <a:p>
            <a:r>
              <a:rPr lang="en-US" dirty="0" smtClean="0"/>
              <a:t>5 humans annotate boundaries, take union</a:t>
            </a:r>
          </a:p>
          <a:p>
            <a:r>
              <a:rPr lang="en-US" dirty="0" smtClean="0"/>
              <a:t>Algorithm assigns “probability of boundary” to each pixel</a:t>
            </a:r>
          </a:p>
          <a:p>
            <a:r>
              <a:rPr lang="en-US" dirty="0" smtClean="0"/>
              <a:t>Threshold gives a binary map</a:t>
            </a:r>
          </a:p>
        </p:txBody>
      </p:sp>
      <p:pic>
        <p:nvPicPr>
          <p:cNvPr id="4" name="Picture 4" descr="1030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6075" y="1925638"/>
            <a:ext cx="2165350"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5"/>
          <p:cNvGrpSpPr>
            <a:grpSpLocks/>
          </p:cNvGrpSpPr>
          <p:nvPr/>
        </p:nvGrpSpPr>
        <p:grpSpPr bwMode="auto">
          <a:xfrm>
            <a:off x="9121775" y="1825625"/>
            <a:ext cx="2220913" cy="1546225"/>
            <a:chOff x="2152" y="753"/>
            <a:chExt cx="1399" cy="974"/>
          </a:xfrm>
        </p:grpSpPr>
        <p:pic>
          <p:nvPicPr>
            <p:cNvPr id="6" name="Picture 6" descr="103029_contou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2" y="816"/>
              <a:ext cx="1365" cy="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spect="1" noChangeArrowheads="1"/>
            </p:cNvSpPr>
            <p:nvPr/>
          </p:nvSpPr>
          <p:spPr bwMode="auto">
            <a:xfrm>
              <a:off x="3296" y="753"/>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cs typeface="+mn-cs"/>
                </a:rPr>
                <a:t>A</a:t>
              </a:r>
            </a:p>
          </p:txBody>
        </p:sp>
      </p:grpSp>
      <p:grpSp>
        <p:nvGrpSpPr>
          <p:cNvPr id="8" name="Group 8"/>
          <p:cNvGrpSpPr>
            <a:grpSpLocks/>
          </p:cNvGrpSpPr>
          <p:nvPr/>
        </p:nvGrpSpPr>
        <p:grpSpPr bwMode="auto">
          <a:xfrm>
            <a:off x="6696075" y="3449638"/>
            <a:ext cx="2236788" cy="1544637"/>
            <a:chOff x="336" y="1964"/>
            <a:chExt cx="1409" cy="973"/>
          </a:xfrm>
        </p:grpSpPr>
        <p:pic>
          <p:nvPicPr>
            <p:cNvPr id="9" name="Picture 9" descr="103029_contou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 y="2027"/>
              <a:ext cx="1364" cy="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0"/>
            <p:cNvSpPr txBox="1">
              <a:spLocks noChangeAspect="1" noChangeArrowheads="1"/>
            </p:cNvSpPr>
            <p:nvPr/>
          </p:nvSpPr>
          <p:spPr bwMode="auto">
            <a:xfrm>
              <a:off x="1501" y="1964"/>
              <a:ext cx="24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cs typeface="+mn-cs"/>
                </a:rPr>
                <a:t>B</a:t>
              </a:r>
            </a:p>
          </p:txBody>
        </p:sp>
      </p:grpSp>
      <p:grpSp>
        <p:nvGrpSpPr>
          <p:cNvPr id="11" name="Group 11"/>
          <p:cNvGrpSpPr>
            <a:grpSpLocks/>
          </p:cNvGrpSpPr>
          <p:nvPr/>
        </p:nvGrpSpPr>
        <p:grpSpPr bwMode="auto">
          <a:xfrm>
            <a:off x="9134475" y="3449638"/>
            <a:ext cx="2219325" cy="1535112"/>
            <a:chOff x="2152" y="1970"/>
            <a:chExt cx="1398" cy="967"/>
          </a:xfrm>
        </p:grpSpPr>
        <p:pic>
          <p:nvPicPr>
            <p:cNvPr id="12" name="Picture 12" descr="103029_contour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52" y="2027"/>
              <a:ext cx="1365" cy="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3"/>
            <p:cNvSpPr txBox="1">
              <a:spLocks noChangeAspect="1" noChangeArrowheads="1"/>
            </p:cNvSpPr>
            <p:nvPr/>
          </p:nvSpPr>
          <p:spPr bwMode="auto">
            <a:xfrm>
              <a:off x="3306" y="1970"/>
              <a:ext cx="24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400">
                  <a:cs typeface="+mn-cs"/>
                </a:rPr>
                <a:t>C</a:t>
              </a:r>
            </a:p>
          </p:txBody>
        </p:sp>
      </p:grpSp>
    </p:spTree>
    <p:extLst>
      <p:ext uri="{BB962C8B-B14F-4D97-AF65-F5344CB8AC3E}">
        <p14:creationId xmlns:p14="http://schemas.microsoft.com/office/powerpoint/2010/main" val="1291602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BSDS Benchmark</a:t>
            </a:r>
            <a:endParaRPr lang="en-US" dirty="0"/>
          </a:p>
        </p:txBody>
      </p:sp>
      <p:sp>
        <p:nvSpPr>
          <p:cNvPr id="3" name="Content Placeholder 2"/>
          <p:cNvSpPr>
            <a:spLocks noGrp="1"/>
          </p:cNvSpPr>
          <p:nvPr>
            <p:ph idx="1"/>
          </p:nvPr>
        </p:nvSpPr>
        <p:spPr>
          <a:xfrm>
            <a:off x="838200" y="1825625"/>
            <a:ext cx="5596467" cy="4351338"/>
          </a:xfrm>
        </p:spPr>
        <p:txBody>
          <a:bodyPr/>
          <a:lstStyle/>
          <a:p>
            <a:r>
              <a:rPr lang="en-US" dirty="0" smtClean="0"/>
              <a:t>For particular threshold, get predicted boundary map</a:t>
            </a:r>
          </a:p>
          <a:p>
            <a:r>
              <a:rPr lang="en-US" dirty="0" smtClean="0"/>
              <a:t>Match predicted boundaries to ground truth</a:t>
            </a:r>
          </a:p>
          <a:p>
            <a:pPr lvl="1"/>
            <a:r>
              <a:rPr lang="en-US" dirty="0" smtClean="0"/>
              <a:t>Construct bipartite graph</a:t>
            </a:r>
          </a:p>
          <a:p>
            <a:pPr lvl="1"/>
            <a:r>
              <a:rPr lang="en-US" dirty="0" smtClean="0"/>
              <a:t>Construct optimal matching</a:t>
            </a:r>
          </a:p>
          <a:p>
            <a:pPr lvl="1"/>
            <a:endParaRPr lang="en-US" dirty="0" smtClean="0"/>
          </a:p>
          <a:p>
            <a:endParaRPr lang="en-US" dirty="0" smtClean="0"/>
          </a:p>
        </p:txBody>
      </p:sp>
      <p:sp>
        <p:nvSpPr>
          <p:cNvPr id="4" name="Oval 3"/>
          <p:cNvSpPr/>
          <p:nvPr/>
        </p:nvSpPr>
        <p:spPr>
          <a:xfrm>
            <a:off x="7738533" y="2201333"/>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738533" y="3169178"/>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38533" y="4207401"/>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38533" y="5245624"/>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346266" y="4550825"/>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346266" y="3608512"/>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346266" y="2666200"/>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4" idx="6"/>
            <a:endCxn id="10" idx="2"/>
          </p:cNvCxnSpPr>
          <p:nvPr/>
        </p:nvCxnSpPr>
        <p:spPr>
          <a:xfrm>
            <a:off x="8161867" y="2429933"/>
            <a:ext cx="2184399" cy="4648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6"/>
            <a:endCxn id="10" idx="2"/>
          </p:cNvCxnSpPr>
          <p:nvPr/>
        </p:nvCxnSpPr>
        <p:spPr>
          <a:xfrm flipV="1">
            <a:off x="8161867" y="2894800"/>
            <a:ext cx="2184399" cy="5029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6"/>
            <a:endCxn id="8" idx="1"/>
          </p:cNvCxnSpPr>
          <p:nvPr/>
        </p:nvCxnSpPr>
        <p:spPr>
          <a:xfrm>
            <a:off x="8161867" y="3397778"/>
            <a:ext cx="2246395" cy="12200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6"/>
            <a:endCxn id="9" idx="2"/>
          </p:cNvCxnSpPr>
          <p:nvPr/>
        </p:nvCxnSpPr>
        <p:spPr>
          <a:xfrm flipV="1">
            <a:off x="8161867" y="3837112"/>
            <a:ext cx="2184399" cy="5988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6"/>
            <a:endCxn id="8" idx="3"/>
          </p:cNvCxnSpPr>
          <p:nvPr/>
        </p:nvCxnSpPr>
        <p:spPr>
          <a:xfrm flipV="1">
            <a:off x="8161867" y="4941070"/>
            <a:ext cx="2246395" cy="5331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6"/>
            <a:endCxn id="10" idx="2"/>
          </p:cNvCxnSpPr>
          <p:nvPr/>
        </p:nvCxnSpPr>
        <p:spPr>
          <a:xfrm flipV="1">
            <a:off x="8161867" y="2894800"/>
            <a:ext cx="2184399" cy="2579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93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BSDS Benchmark</a:t>
            </a:r>
            <a:endParaRPr lang="en-US" dirty="0"/>
          </a:p>
        </p:txBody>
      </p:sp>
      <p:sp>
        <p:nvSpPr>
          <p:cNvPr id="3" name="Content Placeholder 2"/>
          <p:cNvSpPr>
            <a:spLocks noGrp="1"/>
          </p:cNvSpPr>
          <p:nvPr>
            <p:ph idx="1"/>
          </p:nvPr>
        </p:nvSpPr>
        <p:spPr>
          <a:xfrm>
            <a:off x="838200" y="1825624"/>
            <a:ext cx="5596467" cy="5032375"/>
          </a:xfrm>
        </p:spPr>
        <p:txBody>
          <a:bodyPr/>
          <a:lstStyle/>
          <a:p>
            <a:r>
              <a:rPr lang="en-US" dirty="0" smtClean="0"/>
              <a:t>For particular threshold, get predicted boundary map</a:t>
            </a:r>
          </a:p>
          <a:p>
            <a:r>
              <a:rPr lang="en-US" dirty="0" smtClean="0"/>
              <a:t>Match predicted boundaries to ground truth</a:t>
            </a:r>
          </a:p>
          <a:p>
            <a:pPr lvl="1"/>
            <a:r>
              <a:rPr lang="en-US" dirty="0" smtClean="0"/>
              <a:t>Construct bipartite graph</a:t>
            </a:r>
          </a:p>
          <a:p>
            <a:pPr lvl="1"/>
            <a:r>
              <a:rPr lang="en-US" dirty="0" smtClean="0"/>
              <a:t>Construct optimal matching</a:t>
            </a:r>
          </a:p>
          <a:p>
            <a:pPr lvl="1"/>
            <a:r>
              <a:rPr lang="en-US" dirty="0" smtClean="0"/>
              <a:t>Matched predicted boundaries = correct</a:t>
            </a:r>
          </a:p>
          <a:p>
            <a:pPr lvl="1"/>
            <a:r>
              <a:rPr lang="en-US" dirty="0" smtClean="0"/>
              <a:t>Precision = </a:t>
            </a:r>
            <a:br>
              <a:rPr lang="en-US" dirty="0" smtClean="0"/>
            </a:br>
            <a:r>
              <a:rPr lang="en-US" dirty="0" smtClean="0"/>
              <a:t>#matched predictions / #predictions</a:t>
            </a:r>
          </a:p>
          <a:p>
            <a:pPr lvl="1"/>
            <a:r>
              <a:rPr lang="en-US" dirty="0" smtClean="0"/>
              <a:t>Recall = </a:t>
            </a:r>
            <a:br>
              <a:rPr lang="en-US" dirty="0" smtClean="0"/>
            </a:br>
            <a:r>
              <a:rPr lang="en-US" dirty="0" smtClean="0"/>
              <a:t>#matched GT / #GT</a:t>
            </a:r>
          </a:p>
          <a:p>
            <a:pPr lvl="1"/>
            <a:endParaRPr lang="en-US" dirty="0" smtClean="0"/>
          </a:p>
          <a:p>
            <a:endParaRPr lang="en-US" dirty="0" smtClean="0"/>
          </a:p>
        </p:txBody>
      </p:sp>
      <p:sp>
        <p:nvSpPr>
          <p:cNvPr id="4" name="Oval 3"/>
          <p:cNvSpPr/>
          <p:nvPr/>
        </p:nvSpPr>
        <p:spPr>
          <a:xfrm>
            <a:off x="7738533" y="2201333"/>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738533" y="3169178"/>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38533" y="4207401"/>
            <a:ext cx="423334"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38533" y="5245624"/>
            <a:ext cx="423334" cy="457200"/>
          </a:xfrm>
          <a:prstGeom prst="ellipse">
            <a:avLst/>
          </a:prstGeom>
          <a:effectLst>
            <a:glow rad="355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346266" y="4550825"/>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346266" y="3608512"/>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346266" y="2666200"/>
            <a:ext cx="423334" cy="457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4" idx="6"/>
            <a:endCxn id="10" idx="2"/>
          </p:cNvCxnSpPr>
          <p:nvPr/>
        </p:nvCxnSpPr>
        <p:spPr>
          <a:xfrm>
            <a:off x="8161867" y="2429933"/>
            <a:ext cx="2184399" cy="464867"/>
          </a:xfrm>
          <a:prstGeom prst="line">
            <a:avLst/>
          </a:prstGeom>
          <a:ln w="57150">
            <a:solidFill>
              <a:schemeClr val="tx1"/>
            </a:solidFill>
          </a:ln>
          <a:effectLst>
            <a:glow rad="127000">
              <a:srgbClr val="FFC000"/>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6"/>
            <a:endCxn id="10" idx="2"/>
          </p:cNvCxnSpPr>
          <p:nvPr/>
        </p:nvCxnSpPr>
        <p:spPr>
          <a:xfrm flipV="1">
            <a:off x="8161867" y="2894800"/>
            <a:ext cx="2184399" cy="5029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6"/>
            <a:endCxn id="8" idx="1"/>
          </p:cNvCxnSpPr>
          <p:nvPr/>
        </p:nvCxnSpPr>
        <p:spPr>
          <a:xfrm>
            <a:off x="8161867" y="3397778"/>
            <a:ext cx="2246395" cy="1220002"/>
          </a:xfrm>
          <a:prstGeom prst="line">
            <a:avLst/>
          </a:prstGeom>
          <a:ln w="76200">
            <a:solidFill>
              <a:schemeClr val="tx1"/>
            </a:solidFill>
          </a:ln>
          <a:effectLst>
            <a:glow rad="254000">
              <a:srgbClr val="FFC000"/>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6"/>
            <a:endCxn id="9" idx="2"/>
          </p:cNvCxnSpPr>
          <p:nvPr/>
        </p:nvCxnSpPr>
        <p:spPr>
          <a:xfrm flipV="1">
            <a:off x="8161867" y="3837112"/>
            <a:ext cx="2184399" cy="598889"/>
          </a:xfrm>
          <a:prstGeom prst="line">
            <a:avLst/>
          </a:prstGeom>
          <a:ln w="57150">
            <a:solidFill>
              <a:schemeClr val="tx1"/>
            </a:solidFill>
          </a:ln>
          <a:effectLst>
            <a:glow rad="279400">
              <a:srgbClr val="FFC000"/>
            </a:glo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6"/>
            <a:endCxn id="8" idx="3"/>
          </p:cNvCxnSpPr>
          <p:nvPr/>
        </p:nvCxnSpPr>
        <p:spPr>
          <a:xfrm flipV="1">
            <a:off x="8161867" y="4941070"/>
            <a:ext cx="2246395" cy="5331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6"/>
            <a:endCxn id="10" idx="2"/>
          </p:cNvCxnSpPr>
          <p:nvPr/>
        </p:nvCxnSpPr>
        <p:spPr>
          <a:xfrm flipV="1">
            <a:off x="8161867" y="2894800"/>
            <a:ext cx="2184399" cy="2579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346266" y="5359924"/>
            <a:ext cx="423334" cy="457200"/>
          </a:xfrm>
          <a:prstGeom prst="ellipse">
            <a:avLst/>
          </a:prstGeom>
          <a:solidFill>
            <a:srgbClr val="C00000"/>
          </a:solidFill>
          <a:effectLst>
            <a:glow rad="482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034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BSDS Benchmark</a:t>
            </a:r>
            <a:endParaRPr lang="en-US" dirty="0"/>
          </a:p>
        </p:txBody>
      </p:sp>
      <p:sp>
        <p:nvSpPr>
          <p:cNvPr id="3" name="Content Placeholder 2"/>
          <p:cNvSpPr>
            <a:spLocks noGrp="1"/>
          </p:cNvSpPr>
          <p:nvPr>
            <p:ph idx="1"/>
          </p:nvPr>
        </p:nvSpPr>
        <p:spPr>
          <a:xfrm>
            <a:off x="838200" y="1825625"/>
            <a:ext cx="4563533" cy="4351338"/>
          </a:xfrm>
        </p:spPr>
        <p:txBody>
          <a:bodyPr/>
          <a:lstStyle/>
          <a:p>
            <a:r>
              <a:rPr lang="en-US" dirty="0" smtClean="0"/>
              <a:t>Compute precision recall curve</a:t>
            </a:r>
          </a:p>
          <a:p>
            <a:r>
              <a:rPr lang="en-US" dirty="0" smtClean="0"/>
              <a:t>F-measure = harmonic mean of precision and recall</a:t>
            </a:r>
          </a:p>
          <a:p>
            <a:r>
              <a:rPr lang="en-US" dirty="0" smtClean="0"/>
              <a:t>Pick point with maximum F measure</a:t>
            </a:r>
            <a:endParaRPr lang="en-US" dirty="0"/>
          </a:p>
        </p:txBody>
      </p:sp>
      <p:pic>
        <p:nvPicPr>
          <p:cNvPr id="4" name="Picture 3"/>
          <p:cNvPicPr>
            <a:picLocks noChangeAspect="1"/>
          </p:cNvPicPr>
          <p:nvPr/>
        </p:nvPicPr>
        <p:blipFill rotWithShape="1">
          <a:blip r:embed="rId2"/>
          <a:srcRect b="36049"/>
          <a:stretch/>
        </p:blipFill>
        <p:spPr>
          <a:xfrm>
            <a:off x="5709534" y="365125"/>
            <a:ext cx="6685666" cy="6289675"/>
          </a:xfrm>
          <a:prstGeom prst="rect">
            <a:avLst/>
          </a:prstGeom>
        </p:spPr>
      </p:pic>
    </p:spTree>
    <p:extLst>
      <p:ext uri="{BB962C8B-B14F-4D97-AF65-F5344CB8AC3E}">
        <p14:creationId xmlns:p14="http://schemas.microsoft.com/office/powerpoint/2010/main" val="465734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detect boundaries</a:t>
            </a:r>
            <a:endParaRPr lang="en-US" dirty="0"/>
          </a:p>
        </p:txBody>
      </p:sp>
      <p:sp>
        <p:nvSpPr>
          <p:cNvPr id="3" name="Content Placeholder 2"/>
          <p:cNvSpPr>
            <a:spLocks noGrp="1"/>
          </p:cNvSpPr>
          <p:nvPr>
            <p:ph idx="1"/>
          </p:nvPr>
        </p:nvSpPr>
        <p:spPr>
          <a:xfrm>
            <a:off x="838200" y="1825625"/>
            <a:ext cx="6206067" cy="4351338"/>
          </a:xfrm>
        </p:spPr>
        <p:txBody>
          <a:bodyPr/>
          <a:lstStyle/>
          <a:p>
            <a:r>
              <a:rPr lang="en-US" dirty="0" smtClean="0"/>
              <a:t>Two steps in boundary detection:</a:t>
            </a:r>
          </a:p>
          <a:p>
            <a:pPr lvl="1"/>
            <a:r>
              <a:rPr lang="en-US" dirty="0" smtClean="0"/>
              <a:t>Compute </a:t>
            </a:r>
            <a:r>
              <a:rPr lang="en-US" i="1" dirty="0" smtClean="0"/>
              <a:t>local </a:t>
            </a:r>
            <a:r>
              <a:rPr lang="en-US" dirty="0" smtClean="0"/>
              <a:t>gradients: brightness, color, texture</a:t>
            </a:r>
          </a:p>
          <a:p>
            <a:pPr lvl="1"/>
            <a:r>
              <a:rPr lang="en-US" dirty="0" smtClean="0"/>
              <a:t>Combine information over entire image using normalized cuts</a:t>
            </a:r>
          </a:p>
          <a:p>
            <a:pPr lvl="1"/>
            <a:endParaRPr lang="en-US" dirty="0" smtClean="0"/>
          </a:p>
          <a:p>
            <a:r>
              <a:rPr lang="en-US" dirty="0" smtClean="0"/>
              <a:t>Local gradients (e.g., texture gradients) involve complex pipelines</a:t>
            </a:r>
          </a:p>
          <a:p>
            <a:r>
              <a:rPr lang="en-US" dirty="0" smtClean="0"/>
              <a:t>Can we replace local gradients by something better?</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844" y="2226861"/>
            <a:ext cx="4319129" cy="3034471"/>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8346215" y="3502381"/>
            <a:ext cx="666654" cy="724385"/>
          </a:xfrm>
          <a:prstGeom prst="ellipse">
            <a:avLst/>
          </a:prstGeom>
          <a:noFill/>
          <a:ln w="54720">
            <a:solidFill>
              <a:srgbClr val="DC2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6" name="Line 5"/>
          <p:cNvSpPr>
            <a:spLocks noChangeShapeType="1"/>
          </p:cNvSpPr>
          <p:nvPr/>
        </p:nvSpPr>
        <p:spPr bwMode="auto">
          <a:xfrm flipV="1">
            <a:off x="8360645" y="3744096"/>
            <a:ext cx="652224" cy="220556"/>
          </a:xfrm>
          <a:prstGeom prst="line">
            <a:avLst/>
          </a:prstGeom>
          <a:noFill/>
          <a:ln w="54720">
            <a:solidFill>
              <a:srgbClr val="DC2300"/>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11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a:t>
            </a:r>
            <a:endParaRPr lang="en-US" dirty="0"/>
          </a:p>
        </p:txBody>
      </p:sp>
      <p:sp>
        <p:nvSpPr>
          <p:cNvPr id="3" name="Content Placeholder 2"/>
          <p:cNvSpPr>
            <a:spLocks noGrp="1"/>
          </p:cNvSpPr>
          <p:nvPr>
            <p:ph idx="1"/>
          </p:nvPr>
        </p:nvSpPr>
        <p:spPr>
          <a:xfrm>
            <a:off x="838200" y="1825624"/>
            <a:ext cx="5376333" cy="4778375"/>
          </a:xfrm>
        </p:spPr>
        <p:txBody>
          <a:bodyPr/>
          <a:lstStyle/>
          <a:p>
            <a:r>
              <a:rPr lang="en-US" dirty="0" smtClean="0"/>
              <a:t>Pixel classification!</a:t>
            </a:r>
          </a:p>
          <a:p>
            <a:r>
              <a:rPr lang="en-US" dirty="0" smtClean="0"/>
              <a:t>Accuracy?</a:t>
            </a:r>
          </a:p>
          <a:p>
            <a:pPr lvl="1"/>
            <a:r>
              <a:rPr lang="en-US" dirty="0" smtClean="0"/>
              <a:t>Heavily unbalanced</a:t>
            </a:r>
          </a:p>
          <a:p>
            <a:r>
              <a:rPr lang="en-US" i="1" dirty="0" smtClean="0"/>
              <a:t>Intersection over Union</a:t>
            </a:r>
          </a:p>
          <a:p>
            <a:pPr lvl="1"/>
            <a:r>
              <a:rPr lang="en-US" dirty="0" smtClean="0"/>
              <a:t>Average across classes and images</a:t>
            </a:r>
          </a:p>
          <a:p>
            <a:r>
              <a:rPr lang="en-US" dirty="0" smtClean="0"/>
              <a:t>Per-class accuracy</a:t>
            </a:r>
          </a:p>
          <a:p>
            <a:pPr lvl="1"/>
            <a:r>
              <a:rPr lang="en-US" dirty="0" smtClean="0"/>
              <a:t>Average across classes and images</a:t>
            </a:r>
          </a:p>
          <a:p>
            <a:endParaRPr lang="en-US" i="1" dirty="0" smtClean="0"/>
          </a:p>
        </p:txBody>
      </p:sp>
      <p:sp>
        <p:nvSpPr>
          <p:cNvPr id="4" name="Rectangle 3"/>
          <p:cNvSpPr/>
          <p:nvPr/>
        </p:nvSpPr>
        <p:spPr>
          <a:xfrm>
            <a:off x="6790267" y="1690688"/>
            <a:ext cx="3979333" cy="27966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569200" y="2353733"/>
            <a:ext cx="677333" cy="1388534"/>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025466" y="2394743"/>
            <a:ext cx="677333" cy="1388534"/>
          </a:xfrm>
          <a:prstGeom prst="ellipse">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8424332" y="2077906"/>
            <a:ext cx="677333" cy="2726266"/>
          </a:xfrm>
          <a:prstGeom prst="ellipse">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66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detect boundaries</a:t>
            </a:r>
            <a:endParaRPr lang="en-US" dirty="0"/>
          </a:p>
        </p:txBody>
      </p:sp>
      <p:pic>
        <p:nvPicPr>
          <p:cNvPr id="6" name="Picture 3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1611" y="2588012"/>
            <a:ext cx="2590800" cy="376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chemeClr val="tx1"/>
                </a:solidFill>
                <a:miter lim="800000"/>
                <a:headEnd/>
                <a:tailEnd/>
              </a14:hiddenLine>
            </a:ext>
          </a:extLst>
        </p:spPr>
      </p:pic>
      <p:sp>
        <p:nvSpPr>
          <p:cNvPr id="5" name="Frame 4"/>
          <p:cNvSpPr/>
          <p:nvPr/>
        </p:nvSpPr>
        <p:spPr>
          <a:xfrm>
            <a:off x="357479" y="2032001"/>
            <a:ext cx="4891854" cy="4944532"/>
          </a:xfrm>
          <a:prstGeom prst="frame">
            <a:avLst>
              <a:gd name="adj1" fmla="val 42698"/>
            </a:avLst>
          </a:prstGeom>
          <a:solidFill>
            <a:schemeClr val="bg1">
              <a:alpha val="53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a:xfrm>
            <a:off x="838200" y="1825626"/>
            <a:ext cx="10515600" cy="629708"/>
          </a:xfrm>
        </p:spPr>
        <p:txBody>
          <a:bodyPr/>
          <a:lstStyle/>
          <a:p>
            <a:r>
              <a:rPr lang="en-US" dirty="0" smtClean="0"/>
              <a:t>Learn to identify </a:t>
            </a:r>
            <a:r>
              <a:rPr lang="en-US" i="1" dirty="0" smtClean="0"/>
              <a:t>local boundary pattern</a:t>
            </a:r>
            <a:endParaRPr lang="en-US" i="1" dirty="0"/>
          </a:p>
        </p:txBody>
      </p:sp>
      <p:grpSp>
        <p:nvGrpSpPr>
          <p:cNvPr id="12" name="Group 11"/>
          <p:cNvGrpSpPr/>
          <p:nvPr/>
        </p:nvGrpSpPr>
        <p:grpSpPr>
          <a:xfrm>
            <a:off x="7922444" y="4074296"/>
            <a:ext cx="798223" cy="819437"/>
            <a:chOff x="7922444" y="4074296"/>
            <a:chExt cx="798223" cy="819437"/>
          </a:xfrm>
        </p:grpSpPr>
        <p:sp>
          <p:nvSpPr>
            <p:cNvPr id="7" name="Rectangle 6"/>
            <p:cNvSpPr/>
            <p:nvPr/>
          </p:nvSpPr>
          <p:spPr>
            <a:xfrm>
              <a:off x="7922444" y="4074296"/>
              <a:ext cx="778933" cy="7958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212667" y="4080933"/>
              <a:ext cx="237066" cy="812800"/>
            </a:xfrm>
            <a:custGeom>
              <a:avLst/>
              <a:gdLst>
                <a:gd name="connsiteX0" fmla="*/ 237066 w 237066"/>
                <a:gd name="connsiteY0" fmla="*/ 0 h 812800"/>
                <a:gd name="connsiteX1" fmla="*/ 50800 w 237066"/>
                <a:gd name="connsiteY1" fmla="*/ 389467 h 812800"/>
                <a:gd name="connsiteX2" fmla="*/ 0 w 237066"/>
                <a:gd name="connsiteY2" fmla="*/ 812800 h 812800"/>
              </a:gdLst>
              <a:ahLst/>
              <a:cxnLst>
                <a:cxn ang="0">
                  <a:pos x="connsiteX0" y="connsiteY0"/>
                </a:cxn>
                <a:cxn ang="0">
                  <a:pos x="connsiteX1" y="connsiteY1"/>
                </a:cxn>
                <a:cxn ang="0">
                  <a:pos x="connsiteX2" y="connsiteY2"/>
                </a:cxn>
              </a:cxnLst>
              <a:rect l="l" t="t" r="r" b="b"/>
              <a:pathLst>
                <a:path w="237066" h="812800">
                  <a:moveTo>
                    <a:pt x="237066" y="0"/>
                  </a:moveTo>
                  <a:cubicBezTo>
                    <a:pt x="163688" y="127000"/>
                    <a:pt x="90311" y="254000"/>
                    <a:pt x="50800" y="389467"/>
                  </a:cubicBezTo>
                  <a:cubicBezTo>
                    <a:pt x="11289" y="524934"/>
                    <a:pt x="0" y="812800"/>
                    <a:pt x="0" y="812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301728" y="4208894"/>
              <a:ext cx="418939" cy="262389"/>
            </a:xfrm>
            <a:custGeom>
              <a:avLst/>
              <a:gdLst>
                <a:gd name="connsiteX0" fmla="*/ 46405 w 418939"/>
                <a:gd name="connsiteY0" fmla="*/ 75239 h 262389"/>
                <a:gd name="connsiteX1" fmla="*/ 12539 w 418939"/>
                <a:gd name="connsiteY1" fmla="*/ 261506 h 262389"/>
                <a:gd name="connsiteX2" fmla="*/ 232672 w 418939"/>
                <a:gd name="connsiteY2" fmla="*/ 7506 h 262389"/>
                <a:gd name="connsiteX3" fmla="*/ 418939 w 418939"/>
                <a:gd name="connsiteY3" fmla="*/ 92173 h 262389"/>
              </a:gdLst>
              <a:ahLst/>
              <a:cxnLst>
                <a:cxn ang="0">
                  <a:pos x="connsiteX0" y="connsiteY0"/>
                </a:cxn>
                <a:cxn ang="0">
                  <a:pos x="connsiteX1" y="connsiteY1"/>
                </a:cxn>
                <a:cxn ang="0">
                  <a:pos x="connsiteX2" y="connsiteY2"/>
                </a:cxn>
                <a:cxn ang="0">
                  <a:pos x="connsiteX3" y="connsiteY3"/>
                </a:cxn>
              </a:cxnLst>
              <a:rect l="l" t="t" r="r" b="b"/>
              <a:pathLst>
                <a:path w="418939" h="262389">
                  <a:moveTo>
                    <a:pt x="46405" y="75239"/>
                  </a:moveTo>
                  <a:cubicBezTo>
                    <a:pt x="13950" y="174017"/>
                    <a:pt x="-18505" y="272795"/>
                    <a:pt x="12539" y="261506"/>
                  </a:cubicBezTo>
                  <a:cubicBezTo>
                    <a:pt x="43583" y="250217"/>
                    <a:pt x="164939" y="35728"/>
                    <a:pt x="232672" y="7506"/>
                  </a:cubicBezTo>
                  <a:cubicBezTo>
                    <a:pt x="300405" y="-20716"/>
                    <a:pt x="359672" y="35728"/>
                    <a:pt x="418939" y="92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483600" y="4315499"/>
              <a:ext cx="220133" cy="544368"/>
            </a:xfrm>
            <a:custGeom>
              <a:avLst/>
              <a:gdLst>
                <a:gd name="connsiteX0" fmla="*/ 0 w 220133"/>
                <a:gd name="connsiteY0" fmla="*/ 544368 h 544368"/>
                <a:gd name="connsiteX1" fmla="*/ 84667 w 220133"/>
                <a:gd name="connsiteY1" fmla="*/ 19434 h 544368"/>
                <a:gd name="connsiteX2" fmla="*/ 220133 w 220133"/>
                <a:gd name="connsiteY2" fmla="*/ 104101 h 544368"/>
              </a:gdLst>
              <a:ahLst/>
              <a:cxnLst>
                <a:cxn ang="0">
                  <a:pos x="connsiteX0" y="connsiteY0"/>
                </a:cxn>
                <a:cxn ang="0">
                  <a:pos x="connsiteX1" y="connsiteY1"/>
                </a:cxn>
                <a:cxn ang="0">
                  <a:pos x="connsiteX2" y="connsiteY2"/>
                </a:cxn>
              </a:cxnLst>
              <a:rect l="l" t="t" r="r" b="b"/>
              <a:pathLst>
                <a:path w="220133" h="544368">
                  <a:moveTo>
                    <a:pt x="0" y="544368"/>
                  </a:moveTo>
                  <a:cubicBezTo>
                    <a:pt x="23989" y="318590"/>
                    <a:pt x="47978" y="92812"/>
                    <a:pt x="84667" y="19434"/>
                  </a:cubicBezTo>
                  <a:cubicBezTo>
                    <a:pt x="121356" y="-53944"/>
                    <a:pt x="220133" y="104101"/>
                    <a:pt x="220133" y="1041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a:off x="5810008" y="4380469"/>
            <a:ext cx="1083733" cy="247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7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Trees and Random </a:t>
            </a:r>
            <a:r>
              <a:rPr lang="en-US" dirty="0"/>
              <a:t>F</a:t>
            </a:r>
            <a:r>
              <a:rPr lang="en-US" dirty="0" smtClean="0"/>
              <a:t>orests</a:t>
            </a:r>
            <a:endParaRPr lang="en-US" dirty="0"/>
          </a:p>
        </p:txBody>
      </p:sp>
      <p:sp>
        <p:nvSpPr>
          <p:cNvPr id="3" name="Content Placeholder 2"/>
          <p:cNvSpPr>
            <a:spLocks noGrp="1"/>
          </p:cNvSpPr>
          <p:nvPr>
            <p:ph idx="1"/>
          </p:nvPr>
        </p:nvSpPr>
        <p:spPr>
          <a:xfrm>
            <a:off x="838200" y="1825625"/>
            <a:ext cx="10515600" cy="646642"/>
          </a:xfrm>
        </p:spPr>
        <p:txBody>
          <a:bodyPr/>
          <a:lstStyle/>
          <a:p>
            <a:r>
              <a:rPr lang="en-US" dirty="0" smtClean="0"/>
              <a:t>Non-linear classifiers</a:t>
            </a:r>
          </a:p>
          <a:p>
            <a:endParaRPr lang="en-US" dirty="0"/>
          </a:p>
        </p:txBody>
      </p:sp>
      <p:sp>
        <p:nvSpPr>
          <p:cNvPr id="4" name="Rounded Rectangle 3"/>
          <p:cNvSpPr/>
          <p:nvPr/>
        </p:nvSpPr>
        <p:spPr>
          <a:xfrm>
            <a:off x="7721601" y="2226733"/>
            <a:ext cx="147319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Has </a:t>
            </a:r>
            <a:r>
              <a:rPr lang="en-US" smtClean="0"/>
              <a:t>four legs?</a:t>
            </a:r>
            <a:endParaRPr lang="en-US" dirty="0"/>
          </a:p>
        </p:txBody>
      </p:sp>
      <p:sp>
        <p:nvSpPr>
          <p:cNvPr id="6" name="Rounded Rectangle 5"/>
          <p:cNvSpPr/>
          <p:nvPr/>
        </p:nvSpPr>
        <p:spPr>
          <a:xfrm>
            <a:off x="6400801" y="3733798"/>
            <a:ext cx="1320800" cy="982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Has fur?</a:t>
            </a:r>
            <a:endParaRPr lang="en-US" dirty="0"/>
          </a:p>
        </p:txBody>
      </p:sp>
      <p:sp>
        <p:nvSpPr>
          <p:cNvPr id="7" name="Rounded Rectangle 6"/>
          <p:cNvSpPr/>
          <p:nvPr/>
        </p:nvSpPr>
        <p:spPr>
          <a:xfrm>
            <a:off x="9194800" y="3767664"/>
            <a:ext cx="147319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Lives in water?</a:t>
            </a:r>
            <a:endParaRPr lang="en-US" dirty="0"/>
          </a:p>
        </p:txBody>
      </p:sp>
      <p:cxnSp>
        <p:nvCxnSpPr>
          <p:cNvPr id="9" name="Straight Arrow Connector 8"/>
          <p:cNvCxnSpPr>
            <a:stCxn id="4" idx="2"/>
            <a:endCxn id="6" idx="0"/>
          </p:cNvCxnSpPr>
          <p:nvPr/>
        </p:nvCxnSpPr>
        <p:spPr>
          <a:xfrm flipH="1">
            <a:off x="7061201" y="3141133"/>
            <a:ext cx="1397000" cy="592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a:endCxn id="7" idx="0"/>
          </p:cNvCxnSpPr>
          <p:nvPr/>
        </p:nvCxnSpPr>
        <p:spPr>
          <a:xfrm>
            <a:off x="8458201" y="3141133"/>
            <a:ext cx="1473199" cy="626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a:endCxn id="15" idx="0"/>
          </p:cNvCxnSpPr>
          <p:nvPr/>
        </p:nvCxnSpPr>
        <p:spPr>
          <a:xfrm flipH="1">
            <a:off x="6318252" y="4715931"/>
            <a:ext cx="742949" cy="64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65802" y="5357271"/>
            <a:ext cx="1104899" cy="461665"/>
          </a:xfrm>
          <a:prstGeom prst="rect">
            <a:avLst/>
          </a:prstGeom>
          <a:noFill/>
        </p:spPr>
        <p:txBody>
          <a:bodyPr wrap="square" rtlCol="0">
            <a:spAutoFit/>
          </a:bodyPr>
          <a:lstStyle/>
          <a:p>
            <a:pPr algn="ctr"/>
            <a:r>
              <a:rPr lang="en-US" sz="2400" dirty="0" smtClean="0"/>
              <a:t>cat</a:t>
            </a:r>
            <a:endParaRPr lang="en-US" sz="2400" dirty="0"/>
          </a:p>
        </p:txBody>
      </p:sp>
      <p:sp>
        <p:nvSpPr>
          <p:cNvPr id="17" name="TextBox 16"/>
          <p:cNvSpPr txBox="1"/>
          <p:nvPr/>
        </p:nvSpPr>
        <p:spPr>
          <a:xfrm>
            <a:off x="7169151" y="5357273"/>
            <a:ext cx="1104899" cy="461665"/>
          </a:xfrm>
          <a:prstGeom prst="rect">
            <a:avLst/>
          </a:prstGeom>
          <a:noFill/>
        </p:spPr>
        <p:txBody>
          <a:bodyPr wrap="square" rtlCol="0">
            <a:spAutoFit/>
          </a:bodyPr>
          <a:lstStyle/>
          <a:p>
            <a:pPr algn="ctr"/>
            <a:r>
              <a:rPr lang="en-US" sz="2400" smtClean="0"/>
              <a:t>zebra</a:t>
            </a:r>
            <a:endParaRPr lang="en-US" sz="2400" dirty="0"/>
          </a:p>
        </p:txBody>
      </p:sp>
      <p:sp>
        <p:nvSpPr>
          <p:cNvPr id="18" name="TextBox 17"/>
          <p:cNvSpPr txBox="1"/>
          <p:nvPr/>
        </p:nvSpPr>
        <p:spPr>
          <a:xfrm>
            <a:off x="8636001" y="5357272"/>
            <a:ext cx="1104899" cy="461665"/>
          </a:xfrm>
          <a:prstGeom prst="rect">
            <a:avLst/>
          </a:prstGeom>
          <a:noFill/>
        </p:spPr>
        <p:txBody>
          <a:bodyPr wrap="square" rtlCol="0">
            <a:spAutoFit/>
          </a:bodyPr>
          <a:lstStyle/>
          <a:p>
            <a:pPr algn="ctr"/>
            <a:r>
              <a:rPr lang="en-US" sz="2400" smtClean="0"/>
              <a:t>snake</a:t>
            </a:r>
            <a:endParaRPr lang="en-US" sz="2400" dirty="0"/>
          </a:p>
        </p:txBody>
      </p:sp>
      <p:sp>
        <p:nvSpPr>
          <p:cNvPr id="19" name="TextBox 18"/>
          <p:cNvSpPr txBox="1"/>
          <p:nvPr/>
        </p:nvSpPr>
        <p:spPr>
          <a:xfrm>
            <a:off x="10202332" y="5357271"/>
            <a:ext cx="1104899" cy="461665"/>
          </a:xfrm>
          <a:prstGeom prst="rect">
            <a:avLst/>
          </a:prstGeom>
          <a:noFill/>
        </p:spPr>
        <p:txBody>
          <a:bodyPr wrap="square" rtlCol="0">
            <a:spAutoFit/>
          </a:bodyPr>
          <a:lstStyle/>
          <a:p>
            <a:pPr algn="ctr"/>
            <a:r>
              <a:rPr lang="en-US" sz="2400" dirty="0" smtClean="0"/>
              <a:t>fish</a:t>
            </a:r>
            <a:endParaRPr lang="en-US" sz="2400" dirty="0"/>
          </a:p>
        </p:txBody>
      </p:sp>
      <p:cxnSp>
        <p:nvCxnSpPr>
          <p:cNvPr id="21" name="Straight Arrow Connector 20"/>
          <p:cNvCxnSpPr>
            <a:stCxn id="6" idx="2"/>
            <a:endCxn id="17" idx="0"/>
          </p:cNvCxnSpPr>
          <p:nvPr/>
        </p:nvCxnSpPr>
        <p:spPr>
          <a:xfrm>
            <a:off x="7061201" y="4715931"/>
            <a:ext cx="660400" cy="641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a:endCxn id="18" idx="0"/>
          </p:cNvCxnSpPr>
          <p:nvPr/>
        </p:nvCxnSpPr>
        <p:spPr>
          <a:xfrm flipH="1">
            <a:off x="9188451" y="4682064"/>
            <a:ext cx="742949" cy="675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2"/>
            <a:endCxn id="19" idx="0"/>
          </p:cNvCxnSpPr>
          <p:nvPr/>
        </p:nvCxnSpPr>
        <p:spPr>
          <a:xfrm>
            <a:off x="9931400" y="4682064"/>
            <a:ext cx="823382" cy="675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stretch>
            <a:fillRect/>
          </a:stretch>
        </p:blipFill>
        <p:spPr>
          <a:xfrm>
            <a:off x="2377721" y="3141133"/>
            <a:ext cx="1902180" cy="1426635"/>
          </a:xfrm>
          <a:prstGeom prst="rect">
            <a:avLst/>
          </a:prstGeom>
        </p:spPr>
      </p:pic>
    </p:spTree>
    <p:extLst>
      <p:ext uri="{BB962C8B-B14F-4D97-AF65-F5344CB8AC3E}">
        <p14:creationId xmlns:p14="http://schemas.microsoft.com/office/powerpoint/2010/main" val="183997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50000" fill="hold" nodeType="clickEffect">
                                  <p:stCondLst>
                                    <p:cond delay="0"/>
                                  </p:stCondLst>
                                  <p:childTnLst>
                                    <p:animMotion origin="layout" path="M 3.125E-6 2.96296E-6 C 0.14258 -0.14908 0.28541 -0.29792 0.35534 -0.32361 C 0.42526 -0.34977 0.42916 -0.22315 0.41914 -0.15556 C 0.40924 -0.0882 0.32617 0.01319 0.29557 0.08125 C 0.2651 0.14953 0.23463 0.36527 0.23463 0.36574 " pathEditMode="relative" rAng="0" ptsTypes="AAAAA">
                                      <p:cBhvr>
                                        <p:cTn id="6" dur="3000" fill="hold"/>
                                        <p:tgtEl>
                                          <p:spTgt spid="30"/>
                                        </p:tgtEl>
                                        <p:attrNameLst>
                                          <p:attrName>ppt_x</p:attrName>
                                          <p:attrName>ppt_y</p:attrName>
                                        </p:attrNameLst>
                                      </p:cBhvr>
                                      <p:rCtr x="21159"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trees for classification</a:t>
            </a:r>
            <a:endParaRPr lang="en-US" dirty="0"/>
          </a:p>
        </p:txBody>
      </p:sp>
      <p:sp>
        <p:nvSpPr>
          <p:cNvPr id="3" name="Content Placeholder 2"/>
          <p:cNvSpPr>
            <a:spLocks noGrp="1"/>
          </p:cNvSpPr>
          <p:nvPr>
            <p:ph idx="1"/>
          </p:nvPr>
        </p:nvSpPr>
        <p:spPr/>
        <p:txBody>
          <a:bodyPr/>
          <a:lstStyle/>
          <a:p>
            <a:r>
              <a:rPr lang="en-US" dirty="0" smtClean="0"/>
              <a:t>Leaf nodes store distribution of labels</a:t>
            </a:r>
          </a:p>
          <a:p>
            <a:r>
              <a:rPr lang="en-US" dirty="0" smtClean="0"/>
              <a:t>For each test data point, find correct leaf node </a:t>
            </a:r>
            <a:endParaRPr lang="en-US" dirty="0"/>
          </a:p>
        </p:txBody>
      </p:sp>
    </p:spTree>
    <p:extLst>
      <p:ext uri="{BB962C8B-B14F-4D97-AF65-F5344CB8AC3E}">
        <p14:creationId xmlns:p14="http://schemas.microsoft.com/office/powerpoint/2010/main" val="969641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trees for classification</a:t>
            </a:r>
            <a:endParaRPr lang="en-US" dirty="0"/>
          </a:p>
        </p:txBody>
      </p:sp>
      <p:sp>
        <p:nvSpPr>
          <p:cNvPr id="3" name="Content Placeholder 2"/>
          <p:cNvSpPr>
            <a:spLocks noGrp="1"/>
          </p:cNvSpPr>
          <p:nvPr>
            <p:ph idx="1"/>
          </p:nvPr>
        </p:nvSpPr>
        <p:spPr>
          <a:xfrm>
            <a:off x="838200" y="1825625"/>
            <a:ext cx="10515600" cy="1611842"/>
          </a:xfrm>
        </p:spPr>
        <p:txBody>
          <a:bodyPr/>
          <a:lstStyle/>
          <a:p>
            <a:r>
              <a:rPr lang="en-US" dirty="0" smtClean="0"/>
              <a:t>Grow node by node</a:t>
            </a:r>
          </a:p>
          <a:p>
            <a:r>
              <a:rPr lang="en-US" dirty="0" smtClean="0"/>
              <a:t>At each node, try candidate splits based on sampled features</a:t>
            </a:r>
          </a:p>
          <a:p>
            <a:r>
              <a:rPr lang="en-US" dirty="0" smtClean="0"/>
              <a:t>Pick split that minimizes entropy of daughters</a:t>
            </a:r>
            <a:endParaRPr lang="en-US" dirty="0"/>
          </a:p>
        </p:txBody>
      </p:sp>
    </p:spTree>
    <p:extLst>
      <p:ext uri="{BB962C8B-B14F-4D97-AF65-F5344CB8AC3E}">
        <p14:creationId xmlns:p14="http://schemas.microsoft.com/office/powerpoint/2010/main" val="1640069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22323" y="2259726"/>
            <a:ext cx="1303866" cy="69426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Shape?</a:t>
            </a:r>
            <a:endParaRPr lang="en-US" dirty="0"/>
          </a:p>
        </p:txBody>
      </p:sp>
      <p:grpSp>
        <p:nvGrpSpPr>
          <p:cNvPr id="3" name="Group 2"/>
          <p:cNvGrpSpPr/>
          <p:nvPr/>
        </p:nvGrpSpPr>
        <p:grpSpPr>
          <a:xfrm>
            <a:off x="1464731" y="976011"/>
            <a:ext cx="1024466" cy="542396"/>
            <a:chOff x="7298267" y="3572404"/>
            <a:chExt cx="1024466" cy="542396"/>
          </a:xfrm>
        </p:grpSpPr>
        <p:sp>
          <p:nvSpPr>
            <p:cNvPr id="4" name="Oval 3"/>
            <p:cNvSpPr/>
            <p:nvPr/>
          </p:nvSpPr>
          <p:spPr>
            <a:xfrm>
              <a:off x="7298267" y="3572404"/>
              <a:ext cx="541866" cy="542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834576" y="3609692"/>
              <a:ext cx="488157" cy="461665"/>
            </a:xfrm>
            <a:prstGeom prst="rect">
              <a:avLst/>
            </a:prstGeom>
            <a:noFill/>
          </p:spPr>
          <p:txBody>
            <a:bodyPr wrap="square" rtlCol="0">
              <a:spAutoFit/>
            </a:bodyPr>
            <a:lstStyle/>
            <a:p>
              <a:r>
                <a:rPr lang="en-US" sz="2400" smtClean="0"/>
                <a:t>,+</a:t>
              </a:r>
              <a:endParaRPr lang="en-US" sz="2400" dirty="0"/>
            </a:p>
          </p:txBody>
        </p:sp>
      </p:grpSp>
      <p:grpSp>
        <p:nvGrpSpPr>
          <p:cNvPr id="6" name="Group 5"/>
          <p:cNvGrpSpPr/>
          <p:nvPr/>
        </p:nvGrpSpPr>
        <p:grpSpPr>
          <a:xfrm>
            <a:off x="1440389" y="1832861"/>
            <a:ext cx="773629" cy="477539"/>
            <a:chOff x="9702800" y="3843867"/>
            <a:chExt cx="773629" cy="477539"/>
          </a:xfrm>
        </p:grpSpPr>
        <p:sp>
          <p:nvSpPr>
            <p:cNvPr id="7" name="Rectangle 6"/>
            <p:cNvSpPr/>
            <p:nvPr/>
          </p:nvSpPr>
          <p:spPr>
            <a:xfrm>
              <a:off x="9702800" y="3843867"/>
              <a:ext cx="372533" cy="4058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30882" y="3859741"/>
              <a:ext cx="445547" cy="461665"/>
            </a:xfrm>
            <a:prstGeom prst="rect">
              <a:avLst/>
            </a:prstGeom>
            <a:noFill/>
          </p:spPr>
          <p:txBody>
            <a:bodyPr wrap="square" rtlCol="0">
              <a:spAutoFit/>
            </a:bodyPr>
            <a:lstStyle/>
            <a:p>
              <a:r>
                <a:rPr lang="en-US" sz="2400" dirty="0" smtClean="0"/>
                <a:t>,+</a:t>
              </a:r>
              <a:endParaRPr lang="en-US" sz="2400" dirty="0"/>
            </a:p>
          </p:txBody>
        </p:sp>
      </p:grpSp>
      <p:grpSp>
        <p:nvGrpSpPr>
          <p:cNvPr id="9" name="Group 8"/>
          <p:cNvGrpSpPr/>
          <p:nvPr/>
        </p:nvGrpSpPr>
        <p:grpSpPr>
          <a:xfrm>
            <a:off x="3316809" y="1714327"/>
            <a:ext cx="1357845" cy="722233"/>
            <a:chOff x="9364133" y="4741067"/>
            <a:chExt cx="1357845" cy="722233"/>
          </a:xfrm>
        </p:grpSpPr>
        <p:sp>
          <p:nvSpPr>
            <p:cNvPr id="10" name="Triangle 9"/>
            <p:cNvSpPr/>
            <p:nvPr/>
          </p:nvSpPr>
          <p:spPr>
            <a:xfrm>
              <a:off x="9364133" y="4741067"/>
              <a:ext cx="677333" cy="6598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32989" y="4816969"/>
              <a:ext cx="788989" cy="646331"/>
            </a:xfrm>
            <a:prstGeom prst="rect">
              <a:avLst/>
            </a:prstGeom>
            <a:noFill/>
          </p:spPr>
          <p:txBody>
            <a:bodyPr wrap="square" rtlCol="0">
              <a:spAutoFit/>
            </a:bodyPr>
            <a:lstStyle/>
            <a:p>
              <a:r>
                <a:rPr lang="en-US" sz="2400" dirty="0" smtClean="0"/>
                <a:t>,</a:t>
              </a:r>
              <a:r>
                <a:rPr lang="en-US" sz="3600" dirty="0" smtClean="0"/>
                <a:t>-</a:t>
              </a:r>
              <a:endParaRPr lang="en-US" sz="3600" dirty="0"/>
            </a:p>
          </p:txBody>
        </p:sp>
      </p:grpSp>
      <p:grpSp>
        <p:nvGrpSpPr>
          <p:cNvPr id="12" name="Group 11"/>
          <p:cNvGrpSpPr/>
          <p:nvPr/>
        </p:nvGrpSpPr>
        <p:grpSpPr>
          <a:xfrm>
            <a:off x="2788704" y="880535"/>
            <a:ext cx="704852" cy="646331"/>
            <a:chOff x="8144933" y="3816233"/>
            <a:chExt cx="704852" cy="646331"/>
          </a:xfrm>
        </p:grpSpPr>
        <p:sp>
          <p:nvSpPr>
            <p:cNvPr id="13" name="Triangle 12"/>
            <p:cNvSpPr/>
            <p:nvPr/>
          </p:nvSpPr>
          <p:spPr>
            <a:xfrm>
              <a:off x="8144933" y="4047066"/>
              <a:ext cx="220134" cy="2026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352897" y="3816233"/>
              <a:ext cx="496888" cy="646331"/>
            </a:xfrm>
            <a:prstGeom prst="rect">
              <a:avLst/>
            </a:prstGeom>
            <a:noFill/>
          </p:spPr>
          <p:txBody>
            <a:bodyPr wrap="square" rtlCol="0">
              <a:spAutoFit/>
            </a:bodyPr>
            <a:lstStyle/>
            <a:p>
              <a:r>
                <a:rPr lang="en-US" sz="2400" dirty="0" smtClean="0"/>
                <a:t>,</a:t>
              </a:r>
              <a:r>
                <a:rPr lang="en-US" sz="3600" dirty="0" smtClean="0"/>
                <a:t>-</a:t>
              </a:r>
              <a:endParaRPr lang="en-US" sz="3600" dirty="0"/>
            </a:p>
          </p:txBody>
        </p:sp>
      </p:grpSp>
      <p:grpSp>
        <p:nvGrpSpPr>
          <p:cNvPr id="15" name="Group 14"/>
          <p:cNvGrpSpPr/>
          <p:nvPr/>
        </p:nvGrpSpPr>
        <p:grpSpPr>
          <a:xfrm>
            <a:off x="2489198" y="1699368"/>
            <a:ext cx="710144" cy="646331"/>
            <a:chOff x="7569200" y="4225399"/>
            <a:chExt cx="710144" cy="646331"/>
          </a:xfrm>
        </p:grpSpPr>
        <p:sp>
          <p:nvSpPr>
            <p:cNvPr id="16" name="Oval 15"/>
            <p:cNvSpPr/>
            <p:nvPr/>
          </p:nvSpPr>
          <p:spPr>
            <a:xfrm>
              <a:off x="7569200" y="4453466"/>
              <a:ext cx="270933" cy="287601"/>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18973" y="4225399"/>
              <a:ext cx="460371" cy="646331"/>
            </a:xfrm>
            <a:prstGeom prst="rect">
              <a:avLst/>
            </a:prstGeom>
            <a:noFill/>
          </p:spPr>
          <p:txBody>
            <a:bodyPr wrap="square" rtlCol="0">
              <a:spAutoFit/>
            </a:bodyPr>
            <a:lstStyle/>
            <a:p>
              <a:r>
                <a:rPr lang="en-US" sz="2400" dirty="0" smtClean="0"/>
                <a:t>,</a:t>
              </a:r>
              <a:r>
                <a:rPr lang="en-US" sz="3600" dirty="0" smtClean="0"/>
                <a:t>-</a:t>
              </a:r>
              <a:endParaRPr lang="en-US" sz="3600" dirty="0"/>
            </a:p>
          </p:txBody>
        </p:sp>
      </p:grpSp>
      <p:grpSp>
        <p:nvGrpSpPr>
          <p:cNvPr id="18" name="Group 17"/>
          <p:cNvGrpSpPr/>
          <p:nvPr/>
        </p:nvGrpSpPr>
        <p:grpSpPr>
          <a:xfrm>
            <a:off x="3769786" y="899139"/>
            <a:ext cx="1748894" cy="707851"/>
            <a:chOff x="8703733" y="3437467"/>
            <a:chExt cx="1748894" cy="707851"/>
          </a:xfrm>
        </p:grpSpPr>
        <p:sp>
          <p:nvSpPr>
            <p:cNvPr id="19" name="Rectangle 18"/>
            <p:cNvSpPr/>
            <p:nvPr/>
          </p:nvSpPr>
          <p:spPr>
            <a:xfrm>
              <a:off x="8703733" y="3437467"/>
              <a:ext cx="592667" cy="6095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285817" y="3683653"/>
              <a:ext cx="1166810" cy="461665"/>
            </a:xfrm>
            <a:prstGeom prst="rect">
              <a:avLst/>
            </a:prstGeom>
            <a:noFill/>
          </p:spPr>
          <p:txBody>
            <a:bodyPr wrap="square" rtlCol="0">
              <a:spAutoFit/>
            </a:bodyPr>
            <a:lstStyle/>
            <a:p>
              <a:r>
                <a:rPr lang="en-US" sz="2400" smtClean="0"/>
                <a:t>,+</a:t>
              </a:r>
              <a:endParaRPr lang="en-US" sz="2400" dirty="0"/>
            </a:p>
          </p:txBody>
        </p:sp>
      </p:grpSp>
      <p:sp>
        <p:nvSpPr>
          <p:cNvPr id="21" name="Cloud Callout 20"/>
          <p:cNvSpPr/>
          <p:nvPr/>
        </p:nvSpPr>
        <p:spPr>
          <a:xfrm>
            <a:off x="6025104" y="623293"/>
            <a:ext cx="2944802" cy="151929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Shape?</a:t>
            </a:r>
          </a:p>
          <a:p>
            <a:pPr algn="ctr"/>
            <a:r>
              <a:rPr lang="en-US" dirty="0" smtClean="0"/>
              <a:t>Color?</a:t>
            </a:r>
          </a:p>
          <a:p>
            <a:pPr algn="ctr"/>
            <a:r>
              <a:rPr lang="en-US" dirty="0" smtClean="0"/>
              <a:t>Size?</a:t>
            </a:r>
            <a:endParaRPr lang="en-US" dirty="0"/>
          </a:p>
        </p:txBody>
      </p:sp>
      <p:sp>
        <p:nvSpPr>
          <p:cNvPr id="23" name="Rounded Rectangle 22"/>
          <p:cNvSpPr/>
          <p:nvPr/>
        </p:nvSpPr>
        <p:spPr>
          <a:xfrm>
            <a:off x="2690276" y="5387606"/>
            <a:ext cx="1303866" cy="69426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7497505" y="5387606"/>
            <a:ext cx="1303866" cy="69426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p:cNvCxnSpPr>
            <a:stCxn id="2" idx="2"/>
            <a:endCxn id="23" idx="0"/>
          </p:cNvCxnSpPr>
          <p:nvPr/>
        </p:nvCxnSpPr>
        <p:spPr>
          <a:xfrm flipH="1">
            <a:off x="3342209" y="2953993"/>
            <a:ext cx="2232047" cy="2433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24" idx="0"/>
          </p:cNvCxnSpPr>
          <p:nvPr/>
        </p:nvCxnSpPr>
        <p:spPr>
          <a:xfrm>
            <a:off x="5574256" y="2953993"/>
            <a:ext cx="2575182" cy="2433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02850" y="3411085"/>
            <a:ext cx="971804" cy="369332"/>
          </a:xfrm>
          <a:prstGeom prst="rect">
            <a:avLst/>
          </a:prstGeom>
          <a:noFill/>
        </p:spPr>
        <p:txBody>
          <a:bodyPr wrap="square" rtlCol="0">
            <a:spAutoFit/>
          </a:bodyPr>
          <a:lstStyle/>
          <a:p>
            <a:r>
              <a:rPr lang="en-US" smtClean="0"/>
              <a:t>square</a:t>
            </a:r>
            <a:endParaRPr lang="en-US"/>
          </a:p>
        </p:txBody>
      </p:sp>
      <p:sp>
        <p:nvSpPr>
          <p:cNvPr id="30" name="TextBox 29"/>
          <p:cNvSpPr txBox="1"/>
          <p:nvPr/>
        </p:nvSpPr>
        <p:spPr>
          <a:xfrm>
            <a:off x="7084352" y="3467769"/>
            <a:ext cx="971804" cy="646331"/>
          </a:xfrm>
          <a:prstGeom prst="rect">
            <a:avLst/>
          </a:prstGeom>
          <a:noFill/>
        </p:spPr>
        <p:txBody>
          <a:bodyPr wrap="square" rtlCol="0">
            <a:spAutoFit/>
          </a:bodyPr>
          <a:lstStyle/>
          <a:p>
            <a:r>
              <a:rPr lang="en-US" dirty="0" smtClean="0"/>
              <a:t>not square</a:t>
            </a:r>
            <a:endParaRPr lang="en-US" dirty="0"/>
          </a:p>
        </p:txBody>
      </p:sp>
    </p:spTree>
    <p:extLst>
      <p:ext uri="{BB962C8B-B14F-4D97-AF65-F5344CB8AC3E}">
        <p14:creationId xmlns:p14="http://schemas.microsoft.com/office/powerpoint/2010/main" val="9210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 fill="hold"/>
                                        <p:tgtEl>
                                          <p:spTgt spid="21">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70833E-6 -7.40741E-7 L -0.04922 0.50348 " pathEditMode="relative" rAng="0" ptsTypes="AA">
                                      <p:cBhvr>
                                        <p:cTn id="10" dur="2000" fill="hold"/>
                                        <p:tgtEl>
                                          <p:spTgt spid="6"/>
                                        </p:tgtEl>
                                        <p:attrNameLst>
                                          <p:attrName>ppt_x</p:attrName>
                                          <p:attrName>ppt_y</p:attrName>
                                        </p:attrNameLst>
                                      </p:cBhvr>
                                      <p:rCtr x="-2383" y="25417"/>
                                    </p:animMotion>
                                  </p:childTnLst>
                                </p:cTn>
                              </p:par>
                              <p:par>
                                <p:cTn id="11" presetID="0" presetClass="path" presetSubtype="0" accel="50000" decel="50000" fill="hold" nodeType="withEffect">
                                  <p:stCondLst>
                                    <p:cond delay="0"/>
                                  </p:stCondLst>
                                  <p:childTnLst>
                                    <p:animMotion origin="layout" path="M -3.54167E-6 1.85185E-6 L -0.19362 0.55324 " pathEditMode="relative" rAng="0" ptsTypes="AA">
                                      <p:cBhvr>
                                        <p:cTn id="12" dur="2000" fill="hold"/>
                                        <p:tgtEl>
                                          <p:spTgt spid="18"/>
                                        </p:tgtEl>
                                        <p:attrNameLst>
                                          <p:attrName>ppt_x</p:attrName>
                                          <p:attrName>ppt_y</p:attrName>
                                        </p:attrNameLst>
                                      </p:cBhvr>
                                      <p:rCtr x="-9818" y="28449"/>
                                    </p:animMotion>
                                  </p:childTnLst>
                                </p:cTn>
                              </p:par>
                              <p:par>
                                <p:cTn id="13" presetID="0" presetClass="path" presetSubtype="0" accel="50000" decel="50000" fill="hold" nodeType="withEffect">
                                  <p:stCondLst>
                                    <p:cond delay="0"/>
                                  </p:stCondLst>
                                  <p:childTnLst>
                                    <p:animMotion origin="layout" path="M -0.00378 0.00996 L 0.51432 0.5294 " pathEditMode="relative" ptsTypes="AA">
                                      <p:cBhvr>
                                        <p:cTn id="14" dur="2000" fill="hold"/>
                                        <p:tgtEl>
                                          <p:spTgt spid="3"/>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0065 -0.00023 L 0.50899 0.51598 " pathEditMode="relative" rAng="0" ptsTypes="AA">
                                      <p:cBhvr>
                                        <p:cTn id="16" dur="2000" fill="hold"/>
                                        <p:tgtEl>
                                          <p:spTgt spid="12"/>
                                        </p:tgtEl>
                                        <p:attrNameLst>
                                          <p:attrName>ppt_x</p:attrName>
                                          <p:attrName>ppt_y</p:attrName>
                                        </p:attrNameLst>
                                      </p:cBhvr>
                                      <p:rCtr x="25417" y="25810"/>
                                    </p:animMotion>
                                  </p:childTnLst>
                                </p:cTn>
                              </p:par>
                              <p:par>
                                <p:cTn id="17" presetID="0" presetClass="path" presetSubtype="0" accel="50000" decel="50000" fill="hold" nodeType="withEffect">
                                  <p:stCondLst>
                                    <p:cond delay="0"/>
                                  </p:stCondLst>
                                  <p:childTnLst>
                                    <p:animMotion origin="layout" path="M -3.33333E-6 3.7037E-6 L 0.41263 0.46551 " pathEditMode="relative" rAng="0" ptsTypes="AA">
                                      <p:cBhvr>
                                        <p:cTn id="18" dur="2000" fill="hold"/>
                                        <p:tgtEl>
                                          <p:spTgt spid="15"/>
                                        </p:tgtEl>
                                        <p:attrNameLst>
                                          <p:attrName>ppt_x</p:attrName>
                                          <p:attrName>ppt_y</p:attrName>
                                        </p:attrNameLst>
                                      </p:cBhvr>
                                      <p:rCtr x="20625" y="23194"/>
                                    </p:animMotion>
                                  </p:childTnLst>
                                </p:cTn>
                              </p:par>
                              <p:par>
                                <p:cTn id="19" presetID="0" presetClass="path" presetSubtype="0" accel="50000" decel="50000" fill="hold" nodeType="withEffect">
                                  <p:stCondLst>
                                    <p:cond delay="0"/>
                                  </p:stCondLst>
                                  <p:childTnLst>
                                    <p:animMotion origin="layout" path="M -0.0013 0.00115 L 0.49037 0.49259 " pathEditMode="relative" ptsTypes="AA">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nodePh="1">
                                  <p:stCondLst>
                                    <p:cond delay="0"/>
                                  </p:stCondLst>
                                  <p:endCondLst>
                                    <p:cond evt="begin" delay="0">
                                      <p:tn val="27"/>
                                    </p:cond>
                                  </p:end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nodePh="1">
                                  <p:stCondLst>
                                    <p:cond delay="0"/>
                                  </p:stCondLst>
                                  <p:endCondLst>
                                    <p:cond evt="begin" delay="0">
                                      <p:tn val="31"/>
                                    </p:cond>
                                  </p:endCondLst>
                                  <p:childTnLst>
                                    <p:set>
                                      <p:cBhvr>
                                        <p:cTn id="3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bg/>
                                          </p:spTgt>
                                        </p:tgtEl>
                                        <p:attrNameLst>
                                          <p:attrName>style.visibility</p:attrName>
                                        </p:attrNameLst>
                                      </p:cBhvr>
                                      <p:to>
                                        <p:strVal val="visible"/>
                                      </p:to>
                                    </p:set>
                                  </p:childTnLst>
                                </p:cTn>
                              </p:par>
                              <p:par>
                                <p:cTn id="45" presetID="1" presetClass="entr" presetSubtype="0" fill="hold" grpId="0" nodeType="withEffect" nodePh="1">
                                  <p:stCondLst>
                                    <p:cond delay="0"/>
                                  </p:stCondLst>
                                  <p:endCondLst>
                                    <p:cond evt="begin" delay="0">
                                      <p:tn val="45"/>
                                    </p:cond>
                                  </p:endCondLst>
                                  <p:childTnLst>
                                    <p:set>
                                      <p:cBhvr>
                                        <p:cTn id="46" dur="1" fill="hold">
                                          <p:stCondLst>
                                            <p:cond delay="0"/>
                                          </p:stCondLst>
                                        </p:cTn>
                                        <p:tgtEl>
                                          <p:spTgt spid="23">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bg/>
                                          </p:spTgt>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24" grpId="0" build="allAtOnce" animBg="1"/>
      <p:bldP spid="29"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trees for classification</a:t>
            </a:r>
            <a:endParaRPr lang="en-US" dirty="0"/>
          </a:p>
        </p:txBody>
      </p:sp>
      <p:sp>
        <p:nvSpPr>
          <p:cNvPr id="3" name="Content Placeholder 2"/>
          <p:cNvSpPr>
            <a:spLocks noGrp="1"/>
          </p:cNvSpPr>
          <p:nvPr>
            <p:ph idx="1"/>
          </p:nvPr>
        </p:nvSpPr>
        <p:spPr/>
        <p:txBody>
          <a:bodyPr/>
          <a:lstStyle/>
          <a:p>
            <a:r>
              <a:rPr lang="en-US" dirty="0" smtClean="0"/>
              <a:t>End of training: entropy below threshold / maximum depth</a:t>
            </a:r>
          </a:p>
          <a:p>
            <a:r>
              <a:rPr lang="en-US" dirty="0" smtClean="0"/>
              <a:t>Each leaf node contains subset of training data points</a:t>
            </a:r>
          </a:p>
          <a:p>
            <a:pPr lvl="1"/>
            <a:r>
              <a:rPr lang="en-US" dirty="0" smtClean="0"/>
              <a:t>compute distribution of labels at leaves</a:t>
            </a:r>
            <a:endParaRPr lang="en-US" dirty="0"/>
          </a:p>
        </p:txBody>
      </p:sp>
    </p:spTree>
    <p:extLst>
      <p:ext uri="{BB962C8B-B14F-4D97-AF65-F5344CB8AC3E}">
        <p14:creationId xmlns:p14="http://schemas.microsoft.com/office/powerpoint/2010/main" val="1767475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forests</a:t>
            </a:r>
            <a:endParaRPr lang="en-US" dirty="0"/>
          </a:p>
        </p:txBody>
      </p:sp>
      <p:sp>
        <p:nvSpPr>
          <p:cNvPr id="3" name="Content Placeholder 2"/>
          <p:cNvSpPr>
            <a:spLocks noGrp="1"/>
          </p:cNvSpPr>
          <p:nvPr>
            <p:ph idx="1"/>
          </p:nvPr>
        </p:nvSpPr>
        <p:spPr/>
        <p:txBody>
          <a:bodyPr/>
          <a:lstStyle/>
          <a:p>
            <a:r>
              <a:rPr lang="en-US" dirty="0" smtClean="0"/>
              <a:t>Looking for best decision at every node bad: overfitting</a:t>
            </a:r>
          </a:p>
          <a:p>
            <a:r>
              <a:rPr lang="en-US" i="1" dirty="0" smtClean="0"/>
              <a:t>Sample </a:t>
            </a:r>
            <a:r>
              <a:rPr lang="en-US" dirty="0" smtClean="0"/>
              <a:t>a few candidates</a:t>
            </a:r>
          </a:p>
          <a:p>
            <a:r>
              <a:rPr lang="en-US" dirty="0" smtClean="0"/>
              <a:t>Construct an </a:t>
            </a:r>
            <a:r>
              <a:rPr lang="en-US" i="1" dirty="0" smtClean="0"/>
              <a:t>ensemble </a:t>
            </a:r>
            <a:r>
              <a:rPr lang="en-US" dirty="0" smtClean="0"/>
              <a:t>of trees: </a:t>
            </a:r>
            <a:r>
              <a:rPr lang="en-US" dirty="0" smtClean="0">
                <a:solidFill>
                  <a:srgbClr val="FF0000"/>
                </a:solidFill>
              </a:rPr>
              <a:t>random forests</a:t>
            </a:r>
            <a:endParaRPr lang="en-US" dirty="0">
              <a:solidFill>
                <a:srgbClr val="FF0000"/>
              </a:solidFill>
            </a:endParaRPr>
          </a:p>
        </p:txBody>
      </p:sp>
    </p:spTree>
    <p:extLst>
      <p:ext uri="{BB962C8B-B14F-4D97-AF65-F5344CB8AC3E}">
        <p14:creationId xmlns:p14="http://schemas.microsoft.com/office/powerpoint/2010/main" val="17974364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forests for boundary detection</a:t>
            </a:r>
            <a:endParaRPr lang="en-US" dirty="0"/>
          </a:p>
        </p:txBody>
      </p:sp>
      <p:sp>
        <p:nvSpPr>
          <p:cNvPr id="3" name="Content Placeholder 2"/>
          <p:cNvSpPr>
            <a:spLocks noGrp="1"/>
          </p:cNvSpPr>
          <p:nvPr>
            <p:ph idx="1"/>
          </p:nvPr>
        </p:nvSpPr>
        <p:spPr/>
        <p:txBody>
          <a:bodyPr/>
          <a:lstStyle/>
          <a:p>
            <a:r>
              <a:rPr lang="en-US" dirty="0" smtClean="0"/>
              <a:t>Not classification : label is boundary map</a:t>
            </a:r>
          </a:p>
          <a:p>
            <a:r>
              <a:rPr lang="en-US" dirty="0" smtClean="0"/>
              <a:t>Two key questions:</a:t>
            </a:r>
          </a:p>
          <a:p>
            <a:pPr lvl="1"/>
            <a:r>
              <a:rPr lang="en-US" dirty="0" smtClean="0"/>
              <a:t>How do we split nodes during training?</a:t>
            </a:r>
          </a:p>
          <a:p>
            <a:pPr lvl="1"/>
            <a:r>
              <a:rPr lang="en-US" dirty="0" smtClean="0"/>
              <a:t>How do we make predictions during testing?</a:t>
            </a:r>
          </a:p>
          <a:p>
            <a:endParaRPr lang="en-US" i="1" dirty="0"/>
          </a:p>
        </p:txBody>
      </p:sp>
    </p:spTree>
    <p:extLst>
      <p:ext uri="{BB962C8B-B14F-4D97-AF65-F5344CB8AC3E}">
        <p14:creationId xmlns:p14="http://schemas.microsoft.com/office/powerpoint/2010/main" val="8452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forests for boundary detection</a:t>
            </a:r>
            <a:endParaRPr lang="en-US" dirty="0"/>
          </a:p>
        </p:txBody>
      </p:sp>
      <p:sp>
        <p:nvSpPr>
          <p:cNvPr id="3" name="Content Placeholder 2"/>
          <p:cNvSpPr>
            <a:spLocks noGrp="1"/>
          </p:cNvSpPr>
          <p:nvPr>
            <p:ph idx="1"/>
          </p:nvPr>
        </p:nvSpPr>
        <p:spPr>
          <a:xfrm>
            <a:off x="838200" y="1825626"/>
            <a:ext cx="10515600" cy="799042"/>
          </a:xfrm>
        </p:spPr>
        <p:txBody>
          <a:bodyPr/>
          <a:lstStyle/>
          <a:p>
            <a:r>
              <a:rPr lang="en-US" dirty="0" smtClean="0"/>
              <a:t>Idea: </a:t>
            </a:r>
            <a:r>
              <a:rPr lang="en-US" i="1" dirty="0" smtClean="0"/>
              <a:t>cluster </a:t>
            </a:r>
            <a:r>
              <a:rPr lang="en-US" dirty="0" smtClean="0"/>
              <a:t>boundary maps </a:t>
            </a:r>
            <a:r>
              <a:rPr lang="en-US" smtClean="0"/>
              <a:t>into classes at each node</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133" y="2458508"/>
            <a:ext cx="2781300" cy="3136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050" y="2589742"/>
            <a:ext cx="22352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67" y="2496608"/>
            <a:ext cx="2413000" cy="3098800"/>
          </a:xfrm>
          <a:prstGeom prst="rect">
            <a:avLst/>
          </a:prstGeom>
        </p:spPr>
      </p:pic>
      <p:sp>
        <p:nvSpPr>
          <p:cNvPr id="7" name="Rectangle 6"/>
          <p:cNvSpPr/>
          <p:nvPr/>
        </p:nvSpPr>
        <p:spPr>
          <a:xfrm>
            <a:off x="0" y="6488668"/>
            <a:ext cx="12192000" cy="369332"/>
          </a:xfrm>
          <a:prstGeom prst="rect">
            <a:avLst/>
          </a:prstGeom>
        </p:spPr>
        <p:txBody>
          <a:bodyPr wrap="square">
            <a:spAutoFit/>
          </a:bodyPr>
          <a:lstStyle/>
          <a:p>
            <a:r>
              <a:rPr lang="en-US" dirty="0" smtClean="0"/>
              <a:t>Fast Edge Detection Using Structured Forests. P. Dollar, C. Lawrence </a:t>
            </a:r>
            <a:r>
              <a:rPr lang="en-US" dirty="0" err="1" smtClean="0"/>
              <a:t>Zitnick</a:t>
            </a:r>
            <a:r>
              <a:rPr lang="en-US" dirty="0" smtClean="0"/>
              <a:t>. In TPAMI 2015</a:t>
            </a:r>
            <a:endParaRPr lang="en-US" dirty="0"/>
          </a:p>
        </p:txBody>
      </p:sp>
    </p:spTree>
    <p:extLst>
      <p:ext uri="{BB962C8B-B14F-4D97-AF65-F5344CB8AC3E}">
        <p14:creationId xmlns:p14="http://schemas.microsoft.com/office/powerpoint/2010/main" val="6242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forests for boundary detection</a:t>
            </a:r>
            <a:endParaRPr lang="en-US" dirty="0"/>
          </a:p>
        </p:txBody>
      </p:sp>
      <p:sp>
        <p:nvSpPr>
          <p:cNvPr id="3" name="Content Placeholder 2"/>
          <p:cNvSpPr>
            <a:spLocks noGrp="1"/>
          </p:cNvSpPr>
          <p:nvPr>
            <p:ph idx="1"/>
          </p:nvPr>
        </p:nvSpPr>
        <p:spPr/>
        <p:txBody>
          <a:bodyPr/>
          <a:lstStyle/>
          <a:p>
            <a:r>
              <a:rPr lang="en-US" dirty="0" smtClean="0"/>
              <a:t>Not classification : label is boundary map</a:t>
            </a:r>
          </a:p>
          <a:p>
            <a:r>
              <a:rPr lang="en-US" dirty="0" smtClean="0"/>
              <a:t>Two key questions:</a:t>
            </a:r>
          </a:p>
          <a:p>
            <a:pPr lvl="1"/>
            <a:r>
              <a:rPr lang="en-US" dirty="0" smtClean="0"/>
              <a:t>How do we split nodes during training?</a:t>
            </a:r>
          </a:p>
          <a:p>
            <a:pPr lvl="1"/>
            <a:r>
              <a:rPr lang="en-US" dirty="0" smtClean="0"/>
              <a:t>How do we make predictions during testing?</a:t>
            </a:r>
          </a:p>
          <a:p>
            <a:endParaRPr lang="en-US" i="1" dirty="0"/>
          </a:p>
        </p:txBody>
      </p:sp>
    </p:spTree>
    <p:extLst>
      <p:ext uri="{BB962C8B-B14F-4D97-AF65-F5344CB8AC3E}">
        <p14:creationId xmlns:p14="http://schemas.microsoft.com/office/powerpoint/2010/main" val="12582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vs Stuff</a:t>
            </a:r>
            <a:endParaRPr lang="en-US" dirty="0"/>
          </a:p>
        </p:txBody>
      </p:sp>
      <p:sp>
        <p:nvSpPr>
          <p:cNvPr id="4" name="Content Placeholder 3"/>
          <p:cNvSpPr>
            <a:spLocks noGrp="1"/>
          </p:cNvSpPr>
          <p:nvPr>
            <p:ph sz="half" idx="1"/>
          </p:nvPr>
        </p:nvSpPr>
        <p:spPr>
          <a:xfrm>
            <a:off x="838200" y="1351492"/>
            <a:ext cx="5181600" cy="4351338"/>
          </a:xfrm>
        </p:spPr>
        <p:txBody>
          <a:bodyPr>
            <a:normAutofit fontScale="92500" lnSpcReduction="10000"/>
          </a:bodyPr>
          <a:lstStyle/>
          <a:p>
            <a:pPr marL="0" indent="0">
              <a:buNone/>
            </a:pPr>
            <a:r>
              <a:rPr lang="en-US" dirty="0" smtClean="0"/>
              <a:t>THINGS</a:t>
            </a:r>
            <a:endParaRPr lang="en-US" dirty="0"/>
          </a:p>
          <a:p>
            <a:r>
              <a:rPr lang="en-US" dirty="0" smtClean="0"/>
              <a:t>Person, cat, horse, </a:t>
            </a:r>
            <a:r>
              <a:rPr lang="en-US" dirty="0" err="1" smtClean="0"/>
              <a:t>etc</a:t>
            </a:r>
            <a:endParaRPr lang="en-US" dirty="0" smtClean="0"/>
          </a:p>
          <a:p>
            <a:r>
              <a:rPr lang="en-US" dirty="0" smtClean="0"/>
              <a:t>Constrained shape</a:t>
            </a:r>
          </a:p>
          <a:p>
            <a:r>
              <a:rPr lang="en-US" dirty="0" smtClean="0"/>
              <a:t>Individual instances with separate identity</a:t>
            </a:r>
          </a:p>
          <a:p>
            <a:r>
              <a:rPr lang="en-US" dirty="0" smtClean="0"/>
              <a:t>May need to look at objects</a:t>
            </a:r>
            <a:endParaRPr lang="en-US" dirty="0"/>
          </a:p>
        </p:txBody>
      </p:sp>
      <p:sp>
        <p:nvSpPr>
          <p:cNvPr id="5" name="Content Placeholder 4"/>
          <p:cNvSpPr>
            <a:spLocks noGrp="1"/>
          </p:cNvSpPr>
          <p:nvPr>
            <p:ph sz="half" idx="2"/>
          </p:nvPr>
        </p:nvSpPr>
        <p:spPr>
          <a:xfrm>
            <a:off x="6172200" y="1351492"/>
            <a:ext cx="5181600" cy="2661708"/>
          </a:xfrm>
        </p:spPr>
        <p:txBody>
          <a:bodyPr>
            <a:normAutofit fontScale="92500" lnSpcReduction="10000"/>
          </a:bodyPr>
          <a:lstStyle/>
          <a:p>
            <a:pPr marL="0" indent="0">
              <a:buNone/>
            </a:pPr>
            <a:r>
              <a:rPr lang="en-US" dirty="0" smtClean="0"/>
              <a:t>STUFF</a:t>
            </a:r>
          </a:p>
          <a:p>
            <a:r>
              <a:rPr lang="en-US" dirty="0" smtClean="0"/>
              <a:t>Road, grass, sky </a:t>
            </a:r>
            <a:r>
              <a:rPr lang="en-US" dirty="0" err="1" smtClean="0"/>
              <a:t>etc</a:t>
            </a:r>
            <a:endParaRPr lang="en-US" dirty="0" smtClean="0"/>
          </a:p>
          <a:p>
            <a:r>
              <a:rPr lang="en-US" dirty="0" smtClean="0"/>
              <a:t>Amorphous, no shape</a:t>
            </a:r>
          </a:p>
          <a:p>
            <a:r>
              <a:rPr lang="en-US" dirty="0" smtClean="0"/>
              <a:t>No notion of instances</a:t>
            </a:r>
          </a:p>
          <a:p>
            <a:r>
              <a:rPr lang="en-US" dirty="0" smtClean="0"/>
              <a:t>Can be done at pixel level</a:t>
            </a:r>
          </a:p>
          <a:p>
            <a:r>
              <a:rPr lang="en-US" dirty="0" smtClean="0"/>
              <a:t>“texture”</a:t>
            </a:r>
            <a:endParaRPr lang="en-US" dirty="0"/>
          </a:p>
        </p:txBody>
      </p:sp>
      <p:pic>
        <p:nvPicPr>
          <p:cNvPr id="6" name="Picture 5"/>
          <p:cNvPicPr>
            <a:picLocks noChangeAspect="1"/>
          </p:cNvPicPr>
          <p:nvPr/>
        </p:nvPicPr>
        <p:blipFill>
          <a:blip r:embed="rId2"/>
          <a:stretch>
            <a:fillRect/>
          </a:stretch>
        </p:blipFill>
        <p:spPr>
          <a:xfrm>
            <a:off x="2084917" y="4216400"/>
            <a:ext cx="1981200" cy="2641600"/>
          </a:xfrm>
          <a:prstGeom prst="rect">
            <a:avLst/>
          </a:prstGeom>
        </p:spPr>
      </p:pic>
      <p:pic>
        <p:nvPicPr>
          <p:cNvPr id="7" name="Picture 6"/>
          <p:cNvPicPr>
            <a:picLocks noChangeAspect="1"/>
          </p:cNvPicPr>
          <p:nvPr/>
        </p:nvPicPr>
        <p:blipFill>
          <a:blip r:embed="rId3"/>
          <a:stretch>
            <a:fillRect/>
          </a:stretch>
        </p:blipFill>
        <p:spPr>
          <a:xfrm>
            <a:off x="6172200" y="4375456"/>
            <a:ext cx="4135967" cy="2323487"/>
          </a:xfrm>
          <a:prstGeom prst="rect">
            <a:avLst/>
          </a:prstGeom>
        </p:spPr>
      </p:pic>
    </p:spTree>
    <p:extLst>
      <p:ext uri="{BB962C8B-B14F-4D97-AF65-F5344CB8AC3E}">
        <p14:creationId xmlns:p14="http://schemas.microsoft.com/office/powerpoint/2010/main" val="3171732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forests for boundary detection</a:t>
            </a:r>
            <a:endParaRPr lang="en-US" dirty="0"/>
          </a:p>
        </p:txBody>
      </p:sp>
      <p:sp>
        <p:nvSpPr>
          <p:cNvPr id="3" name="Content Placeholder 2"/>
          <p:cNvSpPr>
            <a:spLocks noGrp="1"/>
          </p:cNvSpPr>
          <p:nvPr>
            <p:ph idx="1"/>
          </p:nvPr>
        </p:nvSpPr>
        <p:spPr>
          <a:xfrm>
            <a:off x="838200" y="1825625"/>
            <a:ext cx="10515600" cy="1323975"/>
          </a:xfrm>
        </p:spPr>
        <p:txBody>
          <a:bodyPr/>
          <a:lstStyle/>
          <a:p>
            <a:r>
              <a:rPr lang="en-US" dirty="0" smtClean="0"/>
              <a:t>Each leaf node has set of boundary patches</a:t>
            </a:r>
          </a:p>
          <a:p>
            <a:r>
              <a:rPr lang="en-US" dirty="0" smtClean="0"/>
              <a:t>Simply output </a:t>
            </a:r>
            <a:r>
              <a:rPr lang="en-US" i="1" dirty="0" smtClean="0"/>
              <a:t>average </a:t>
            </a:r>
            <a:r>
              <a:rPr lang="en-US" dirty="0" smtClean="0"/>
              <a:t>of boundary patches at leaf</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49600"/>
            <a:ext cx="2844800" cy="1879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367" y="3149600"/>
            <a:ext cx="2857500" cy="1943100"/>
          </a:xfrm>
          <a:prstGeom prst="rect">
            <a:avLst/>
          </a:prstGeom>
        </p:spPr>
      </p:pic>
    </p:spTree>
    <p:extLst>
      <p:ext uri="{BB962C8B-B14F-4D97-AF65-F5344CB8AC3E}">
        <p14:creationId xmlns:p14="http://schemas.microsoft.com/office/powerpoint/2010/main" val="2052021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 based edge detection</a:t>
            </a:r>
            <a:endParaRPr lang="en-US" dirty="0"/>
          </a:p>
        </p:txBody>
      </p:sp>
      <p:sp>
        <p:nvSpPr>
          <p:cNvPr id="5" name="Content Placeholder 4"/>
          <p:cNvSpPr>
            <a:spLocks noGrp="1"/>
          </p:cNvSpPr>
          <p:nvPr>
            <p:ph idx="1"/>
          </p:nvPr>
        </p:nvSpPr>
        <p:spPr>
          <a:xfrm>
            <a:off x="838200" y="1825625"/>
            <a:ext cx="4533900" cy="4351338"/>
          </a:xfrm>
        </p:spPr>
        <p:txBody>
          <a:bodyPr/>
          <a:lstStyle/>
          <a:p>
            <a:r>
              <a:rPr lang="en-US" dirty="0" smtClean="0"/>
              <a:t>Deep supervision: Skip connections, but additional loss at each layer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314" y="1456872"/>
            <a:ext cx="6604000" cy="50419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93312676"/>
              </p:ext>
            </p:extLst>
          </p:nvPr>
        </p:nvGraphicFramePr>
        <p:xfrm>
          <a:off x="319314" y="4001294"/>
          <a:ext cx="4513944" cy="2392680"/>
        </p:xfrm>
        <a:graphic>
          <a:graphicData uri="http://schemas.openxmlformats.org/drawingml/2006/table">
            <a:tbl>
              <a:tblPr firstRow="1" bandRow="1">
                <a:tableStyleId>{5C22544A-7EE6-4342-B048-85BDC9FD1C3A}</a:tableStyleId>
              </a:tblPr>
              <a:tblGrid>
                <a:gridCol w="2256972"/>
                <a:gridCol w="2256972"/>
              </a:tblGrid>
              <a:tr h="370840">
                <a:tc>
                  <a:txBody>
                    <a:bodyPr/>
                    <a:lstStyle/>
                    <a:p>
                      <a:r>
                        <a:rPr lang="en-US" dirty="0" smtClean="0"/>
                        <a:t>Method</a:t>
                      </a:r>
                      <a:endParaRPr lang="en-US" dirty="0"/>
                    </a:p>
                  </a:txBody>
                  <a:tcPr/>
                </a:tc>
                <a:tc>
                  <a:txBody>
                    <a:bodyPr/>
                    <a:lstStyle/>
                    <a:p>
                      <a:r>
                        <a:rPr lang="en-US" dirty="0" smtClean="0"/>
                        <a:t>Max</a:t>
                      </a:r>
                      <a:r>
                        <a:rPr lang="en-US" baseline="0" dirty="0" smtClean="0"/>
                        <a:t> F measure</a:t>
                      </a:r>
                      <a:endParaRPr lang="en-US" dirty="0"/>
                    </a:p>
                  </a:txBody>
                  <a:tcPr/>
                </a:tc>
              </a:tr>
              <a:tr h="370840">
                <a:tc>
                  <a:txBody>
                    <a:bodyPr/>
                    <a:lstStyle/>
                    <a:p>
                      <a:r>
                        <a:rPr lang="en-US" dirty="0" smtClean="0"/>
                        <a:t>Structured</a:t>
                      </a:r>
                      <a:r>
                        <a:rPr lang="en-US" baseline="0" dirty="0" smtClean="0"/>
                        <a:t> Edges</a:t>
                      </a:r>
                      <a:endParaRPr lang="en-US" dirty="0"/>
                    </a:p>
                  </a:txBody>
                  <a:tcPr/>
                </a:tc>
                <a:tc>
                  <a:txBody>
                    <a:bodyPr/>
                    <a:lstStyle/>
                    <a:p>
                      <a:r>
                        <a:rPr lang="en-US" dirty="0" smtClean="0"/>
                        <a:t>74.6</a:t>
                      </a:r>
                      <a:endParaRPr lang="en-US" dirty="0"/>
                    </a:p>
                  </a:txBody>
                  <a:tcPr/>
                </a:tc>
              </a:tr>
              <a:tr h="370840">
                <a:tc>
                  <a:txBody>
                    <a:bodyPr/>
                    <a:lstStyle/>
                    <a:p>
                      <a:r>
                        <a:rPr lang="en-US" dirty="0" smtClean="0"/>
                        <a:t>HED without deep supervision</a:t>
                      </a:r>
                      <a:endParaRPr lang="en-US" dirty="0"/>
                    </a:p>
                  </a:txBody>
                  <a:tcPr/>
                </a:tc>
                <a:tc>
                  <a:txBody>
                    <a:bodyPr/>
                    <a:lstStyle/>
                    <a:p>
                      <a:r>
                        <a:rPr lang="en-US" dirty="0" smtClean="0"/>
                        <a:t>77.1</a:t>
                      </a:r>
                      <a:endParaRPr lang="en-US" dirty="0"/>
                    </a:p>
                  </a:txBody>
                  <a:tcPr/>
                </a:tc>
              </a:tr>
              <a:tr h="370840">
                <a:tc>
                  <a:txBody>
                    <a:bodyPr/>
                    <a:lstStyle/>
                    <a:p>
                      <a:r>
                        <a:rPr lang="en-US" dirty="0" smtClean="0"/>
                        <a:t>HED with</a:t>
                      </a:r>
                      <a:r>
                        <a:rPr lang="en-US" baseline="0" dirty="0" smtClean="0"/>
                        <a:t> deep supervision</a:t>
                      </a:r>
                      <a:endParaRPr lang="en-US" dirty="0"/>
                    </a:p>
                  </a:txBody>
                  <a:tcPr/>
                </a:tc>
                <a:tc>
                  <a:txBody>
                    <a:bodyPr/>
                    <a:lstStyle/>
                    <a:p>
                      <a:r>
                        <a:rPr lang="en-US" dirty="0" smtClean="0"/>
                        <a:t>78.2</a:t>
                      </a:r>
                      <a:endParaRPr lang="en-US" dirty="0"/>
                    </a:p>
                  </a:txBody>
                  <a:tcPr/>
                </a:tc>
              </a:tr>
              <a:tr h="370840">
                <a:tc>
                  <a:txBody>
                    <a:bodyPr/>
                    <a:lstStyle/>
                    <a:p>
                      <a:r>
                        <a:rPr lang="en-US" dirty="0" smtClean="0"/>
                        <a:t>Humans</a:t>
                      </a:r>
                      <a:endParaRPr lang="en-US" dirty="0"/>
                    </a:p>
                  </a:txBody>
                  <a:tcPr/>
                </a:tc>
                <a:tc>
                  <a:txBody>
                    <a:bodyPr/>
                    <a:lstStyle/>
                    <a:p>
                      <a:r>
                        <a:rPr lang="en-US" dirty="0" smtClean="0"/>
                        <a:t>80</a:t>
                      </a:r>
                      <a:endParaRPr lang="en-US" dirty="0"/>
                    </a:p>
                  </a:txBody>
                  <a:tcPr/>
                </a:tc>
              </a:tr>
            </a:tbl>
          </a:graphicData>
        </a:graphic>
      </p:graphicFrame>
      <p:sp>
        <p:nvSpPr>
          <p:cNvPr id="7" name="TextBox 6"/>
          <p:cNvSpPr txBox="1"/>
          <p:nvPr/>
        </p:nvSpPr>
        <p:spPr>
          <a:xfrm>
            <a:off x="0" y="6393974"/>
            <a:ext cx="12192000" cy="369332"/>
          </a:xfrm>
          <a:prstGeom prst="rect">
            <a:avLst/>
          </a:prstGeom>
          <a:noFill/>
        </p:spPr>
        <p:txBody>
          <a:bodyPr wrap="square" rtlCol="0">
            <a:spAutoFit/>
          </a:bodyPr>
          <a:lstStyle/>
          <a:p>
            <a:r>
              <a:rPr lang="en-US" dirty="0" smtClean="0"/>
              <a:t>Holistically-Nested Edge Detection. </a:t>
            </a:r>
            <a:r>
              <a:rPr lang="en-US" dirty="0" err="1" smtClean="0"/>
              <a:t>Saining</a:t>
            </a:r>
            <a:r>
              <a:rPr lang="en-US" dirty="0" smtClean="0"/>
              <a:t> </a:t>
            </a:r>
            <a:r>
              <a:rPr lang="en-US" dirty="0" err="1" smtClean="0"/>
              <a:t>Xie</a:t>
            </a:r>
            <a:r>
              <a:rPr lang="en-US" dirty="0" smtClean="0"/>
              <a:t>, </a:t>
            </a:r>
            <a:r>
              <a:rPr lang="en-US" dirty="0" err="1" smtClean="0"/>
              <a:t>Zhuowen</a:t>
            </a:r>
            <a:r>
              <a:rPr lang="en-US" dirty="0" smtClean="0"/>
              <a:t> Tu. In </a:t>
            </a:r>
            <a:r>
              <a:rPr lang="en-US" i="1" dirty="0" smtClean="0"/>
              <a:t>ICCV, </a:t>
            </a:r>
            <a:r>
              <a:rPr lang="en-US" dirty="0" smtClean="0"/>
              <a:t>2015.</a:t>
            </a:r>
            <a:endParaRPr lang="en-US" dirty="0"/>
          </a:p>
        </p:txBody>
      </p:sp>
    </p:spTree>
    <p:extLst>
      <p:ext uri="{BB962C8B-B14F-4D97-AF65-F5344CB8AC3E}">
        <p14:creationId xmlns:p14="http://schemas.microsoft.com/office/powerpoint/2010/main" val="12056193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 based edge detection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357" y="1355064"/>
            <a:ext cx="5497286" cy="5323321"/>
          </a:xfrm>
          <a:prstGeom prst="rect">
            <a:avLst/>
          </a:prstGeom>
        </p:spPr>
      </p:pic>
    </p:spTree>
    <p:extLst>
      <p:ext uri="{BB962C8B-B14F-4D97-AF65-F5344CB8AC3E}">
        <p14:creationId xmlns:p14="http://schemas.microsoft.com/office/powerpoint/2010/main" val="18515762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convolutional networks work for edges?</a:t>
            </a:r>
            <a:endParaRPr lang="en-US" dirty="0"/>
          </a:p>
        </p:txBody>
      </p:sp>
      <p:sp>
        <p:nvSpPr>
          <p:cNvPr id="3" name="Content Placeholder 2"/>
          <p:cNvSpPr>
            <a:spLocks noGrp="1"/>
          </p:cNvSpPr>
          <p:nvPr>
            <p:ph idx="1"/>
          </p:nvPr>
        </p:nvSpPr>
        <p:spPr/>
        <p:txBody>
          <a:bodyPr/>
          <a:lstStyle/>
          <a:p>
            <a:r>
              <a:rPr lang="en-US" dirty="0" smtClean="0"/>
              <a:t>Structured forests look at patches, </a:t>
            </a:r>
            <a:r>
              <a:rPr lang="en-US" dirty="0" err="1" smtClean="0"/>
              <a:t>convnet</a:t>
            </a:r>
            <a:r>
              <a:rPr lang="en-US" dirty="0" smtClean="0"/>
              <a:t> receptive fields are much larger</a:t>
            </a:r>
          </a:p>
          <a:p>
            <a:r>
              <a:rPr lang="en-US" dirty="0" err="1" smtClean="0"/>
              <a:t>Convnets</a:t>
            </a:r>
            <a:r>
              <a:rPr lang="en-US" dirty="0" smtClean="0"/>
              <a:t> are </a:t>
            </a:r>
            <a:r>
              <a:rPr lang="en-US" dirty="0" err="1" smtClean="0"/>
              <a:t>pretrained</a:t>
            </a:r>
            <a:r>
              <a:rPr lang="en-US" dirty="0" smtClean="0"/>
              <a:t> on ImageNet : can implicitly recognize objects?</a:t>
            </a:r>
          </a:p>
          <a:p>
            <a:endParaRPr lang="en-US" dirty="0" smtClean="0"/>
          </a:p>
          <a:p>
            <a:endParaRPr lang="en-US" dirty="0"/>
          </a:p>
        </p:txBody>
      </p:sp>
    </p:spTree>
    <p:extLst>
      <p:ext uri="{BB962C8B-B14F-4D97-AF65-F5344CB8AC3E}">
        <p14:creationId xmlns:p14="http://schemas.microsoft.com/office/powerpoint/2010/main" val="129083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in data collection</a:t>
            </a:r>
            <a:endParaRPr lang="en-US" dirty="0"/>
          </a:p>
        </p:txBody>
      </p:sp>
      <p:sp>
        <p:nvSpPr>
          <p:cNvPr id="3" name="Content Placeholder 2"/>
          <p:cNvSpPr>
            <a:spLocks noGrp="1"/>
          </p:cNvSpPr>
          <p:nvPr>
            <p:ph idx="1"/>
          </p:nvPr>
        </p:nvSpPr>
        <p:spPr>
          <a:xfrm>
            <a:off x="838200" y="1825624"/>
            <a:ext cx="10515600" cy="5032375"/>
          </a:xfrm>
        </p:spPr>
        <p:txBody>
          <a:bodyPr/>
          <a:lstStyle/>
          <a:p>
            <a:r>
              <a:rPr lang="en-US" dirty="0" smtClean="0"/>
              <a:t>Precise localization is hard to annotate</a:t>
            </a:r>
          </a:p>
          <a:p>
            <a:endParaRPr lang="en-US" dirty="0"/>
          </a:p>
          <a:p>
            <a:r>
              <a:rPr lang="en-US" dirty="0" smtClean="0"/>
              <a:t>Annotating every pixel leads to heavy tails</a:t>
            </a:r>
          </a:p>
          <a:p>
            <a:endParaRPr lang="en-US" dirty="0"/>
          </a:p>
          <a:p>
            <a:r>
              <a:rPr lang="en-US" dirty="0" smtClean="0"/>
              <a:t>Common solution: annotate few classes (often things), mark rest as “Other”</a:t>
            </a:r>
          </a:p>
          <a:p>
            <a:endParaRPr lang="en-US" dirty="0"/>
          </a:p>
          <a:p>
            <a:r>
              <a:rPr lang="en-US" dirty="0" smtClean="0"/>
              <a:t>Common datasets: PASCAL VOC 2012 (~1500 images, 20 categories), COCO (~100k images, 20 categories)</a:t>
            </a:r>
          </a:p>
        </p:txBody>
      </p:sp>
    </p:spTree>
    <p:extLst>
      <p:ext uri="{BB962C8B-B14F-4D97-AF65-F5344CB8AC3E}">
        <p14:creationId xmlns:p14="http://schemas.microsoft.com/office/powerpoint/2010/main" val="1420671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a:t>
            </a:r>
            <a:r>
              <a:rPr lang="en-US" dirty="0" err="1" smtClean="0"/>
              <a:t>convnet</a:t>
            </a:r>
            <a:r>
              <a:rPr lang="en-US" dirty="0" smtClean="0"/>
              <a:t> semantic segmentation</a:t>
            </a:r>
            <a:endParaRPr lang="en-US" dirty="0"/>
          </a:p>
        </p:txBody>
      </p:sp>
      <p:sp>
        <p:nvSpPr>
          <p:cNvPr id="6" name="Content Placeholder 5"/>
          <p:cNvSpPr>
            <a:spLocks noGrp="1"/>
          </p:cNvSpPr>
          <p:nvPr>
            <p:ph idx="1"/>
          </p:nvPr>
        </p:nvSpPr>
        <p:spPr/>
        <p:txBody>
          <a:bodyPr/>
          <a:lstStyle/>
          <a:p>
            <a:r>
              <a:rPr lang="en-US" dirty="0" smtClean="0"/>
              <a:t>Things</a:t>
            </a:r>
          </a:p>
          <a:p>
            <a:pPr lvl="1"/>
            <a:r>
              <a:rPr lang="en-US" dirty="0" smtClean="0"/>
              <a:t>Do object detection, then segment out detected objects</a:t>
            </a:r>
          </a:p>
          <a:p>
            <a:r>
              <a:rPr lang="en-US" dirty="0" smtClean="0"/>
              <a:t>Stuff</a:t>
            </a:r>
          </a:p>
          <a:p>
            <a:pPr lvl="1"/>
            <a:r>
              <a:rPr lang="en-US" dirty="0" smtClean="0"/>
              <a:t>”Texture classification”</a:t>
            </a:r>
          </a:p>
          <a:p>
            <a:pPr lvl="1"/>
            <a:r>
              <a:rPr lang="en-US" dirty="0" smtClean="0"/>
              <a:t>Compute histograms of filter responses</a:t>
            </a:r>
          </a:p>
          <a:p>
            <a:pPr lvl="1"/>
            <a:r>
              <a:rPr lang="en-US" dirty="0" smtClean="0"/>
              <a:t>Classify local image patches</a:t>
            </a:r>
            <a:endParaRPr lang="en-US" dirty="0"/>
          </a:p>
        </p:txBody>
      </p:sp>
    </p:spTree>
    <p:extLst>
      <p:ext uri="{BB962C8B-B14F-4D97-AF65-F5344CB8AC3E}">
        <p14:creationId xmlns:p14="http://schemas.microsoft.com/office/powerpoint/2010/main" val="1618563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sp>
        <p:nvSpPr>
          <p:cNvPr id="4" name="Cube 3"/>
          <p:cNvSpPr/>
          <p:nvPr/>
        </p:nvSpPr>
        <p:spPr>
          <a:xfrm>
            <a:off x="3877733" y="2015066"/>
            <a:ext cx="4030133" cy="3725333"/>
          </a:xfrm>
          <a:prstGeom prst="cube">
            <a:avLst>
              <a:gd name="adj" fmla="val 45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877733" y="6096000"/>
            <a:ext cx="38438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30332" y="6096000"/>
            <a:ext cx="524933" cy="369332"/>
          </a:xfrm>
          <a:prstGeom prst="rect">
            <a:avLst/>
          </a:prstGeom>
          <a:noFill/>
        </p:spPr>
        <p:txBody>
          <a:bodyPr wrap="square" rtlCol="0">
            <a:spAutoFit/>
          </a:bodyPr>
          <a:lstStyle/>
          <a:p>
            <a:pPr algn="ctr"/>
            <a:r>
              <a:rPr lang="en-US" dirty="0" smtClean="0"/>
              <a:t>h</a:t>
            </a:r>
            <a:endParaRPr lang="en-US" dirty="0"/>
          </a:p>
        </p:txBody>
      </p:sp>
      <p:cxnSp>
        <p:nvCxnSpPr>
          <p:cNvPr id="8" name="Straight Arrow Connector 7"/>
          <p:cNvCxnSpPr/>
          <p:nvPr/>
        </p:nvCxnSpPr>
        <p:spPr>
          <a:xfrm>
            <a:off x="3725333" y="2149210"/>
            <a:ext cx="0" cy="359118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00400" y="3575472"/>
            <a:ext cx="524933" cy="369332"/>
          </a:xfrm>
          <a:prstGeom prst="rect">
            <a:avLst/>
          </a:prstGeom>
          <a:noFill/>
        </p:spPr>
        <p:txBody>
          <a:bodyPr wrap="square" rtlCol="0">
            <a:spAutoFit/>
          </a:bodyPr>
          <a:lstStyle/>
          <a:p>
            <a:pPr algn="ctr"/>
            <a:r>
              <a:rPr lang="en-US" dirty="0" smtClean="0"/>
              <a:t>w</a:t>
            </a:r>
            <a:endParaRPr lang="en-US" dirty="0"/>
          </a:p>
        </p:txBody>
      </p:sp>
      <p:cxnSp>
        <p:nvCxnSpPr>
          <p:cNvPr id="13" name="Straight Arrow Connector 12"/>
          <p:cNvCxnSpPr/>
          <p:nvPr/>
        </p:nvCxnSpPr>
        <p:spPr>
          <a:xfrm flipV="1">
            <a:off x="7772400" y="5689601"/>
            <a:ext cx="237067" cy="23706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63932" y="5740400"/>
            <a:ext cx="524933" cy="369332"/>
          </a:xfrm>
          <a:prstGeom prst="rect">
            <a:avLst/>
          </a:prstGeom>
          <a:noFill/>
        </p:spPr>
        <p:txBody>
          <a:bodyPr wrap="square" rtlCol="0">
            <a:spAutoFit/>
          </a:bodyPr>
          <a:lstStyle/>
          <a:p>
            <a:pPr algn="ctr"/>
            <a:r>
              <a:rPr lang="en-US" dirty="0"/>
              <a:t>3</a:t>
            </a:r>
            <a:endParaRPr lang="en-US" dirty="0"/>
          </a:p>
        </p:txBody>
      </p:sp>
    </p:spTree>
    <p:extLst>
      <p:ext uri="{BB962C8B-B14F-4D97-AF65-F5344CB8AC3E}">
        <p14:creationId xmlns:p14="http://schemas.microsoft.com/office/powerpoint/2010/main" val="1924592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 using convolutional networks</a:t>
            </a:r>
            <a:endParaRPr lang="en-US" dirty="0"/>
          </a:p>
        </p:txBody>
      </p:sp>
      <p:sp>
        <p:nvSpPr>
          <p:cNvPr id="4" name="Cube 3"/>
          <p:cNvSpPr/>
          <p:nvPr/>
        </p:nvSpPr>
        <p:spPr>
          <a:xfrm>
            <a:off x="3877733" y="2015066"/>
            <a:ext cx="4030133" cy="3725333"/>
          </a:xfrm>
          <a:prstGeom prst="cube">
            <a:avLst>
              <a:gd name="adj" fmla="val 45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640666" y="5825067"/>
            <a:ext cx="81280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52332" y="5842000"/>
            <a:ext cx="524933" cy="369332"/>
          </a:xfrm>
          <a:prstGeom prst="rect">
            <a:avLst/>
          </a:prstGeom>
          <a:noFill/>
        </p:spPr>
        <p:txBody>
          <a:bodyPr wrap="square" rtlCol="0">
            <a:spAutoFit/>
          </a:bodyPr>
          <a:lstStyle/>
          <a:p>
            <a:pPr algn="ctr"/>
            <a:r>
              <a:rPr lang="en-US" smtClean="0"/>
              <a:t>h/4</a:t>
            </a:r>
            <a:endParaRPr lang="en-US" dirty="0"/>
          </a:p>
        </p:txBody>
      </p:sp>
      <p:cxnSp>
        <p:nvCxnSpPr>
          <p:cNvPr id="8" name="Straight Arrow Connector 7"/>
          <p:cNvCxnSpPr/>
          <p:nvPr/>
        </p:nvCxnSpPr>
        <p:spPr>
          <a:xfrm>
            <a:off x="3522133" y="4724400"/>
            <a:ext cx="0" cy="91439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29466" y="5031740"/>
            <a:ext cx="626534" cy="369332"/>
          </a:xfrm>
          <a:prstGeom prst="rect">
            <a:avLst/>
          </a:prstGeom>
          <a:noFill/>
        </p:spPr>
        <p:txBody>
          <a:bodyPr wrap="square" rtlCol="0">
            <a:spAutoFit/>
          </a:bodyPr>
          <a:lstStyle/>
          <a:p>
            <a:pPr algn="ctr"/>
            <a:r>
              <a:rPr lang="en-US" smtClean="0"/>
              <a:t>w/4</a:t>
            </a:r>
            <a:endParaRPr lang="en-US" dirty="0"/>
          </a:p>
        </p:txBody>
      </p:sp>
      <p:sp>
        <p:nvSpPr>
          <p:cNvPr id="10" name="Cube 9"/>
          <p:cNvSpPr/>
          <p:nvPr/>
        </p:nvSpPr>
        <p:spPr>
          <a:xfrm>
            <a:off x="4453468" y="2607732"/>
            <a:ext cx="2404533" cy="2387601"/>
          </a:xfrm>
          <a:prstGeom prst="cube">
            <a:avLst>
              <a:gd name="adj" fmla="val 1660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3996268" y="3081865"/>
            <a:ext cx="2404533" cy="2387601"/>
          </a:xfrm>
          <a:prstGeom prst="cube">
            <a:avLst>
              <a:gd name="adj" fmla="val 1660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114801" y="3860801"/>
            <a:ext cx="1236132" cy="1269999"/>
          </a:xfrm>
          <a:prstGeom prst="cube">
            <a:avLst>
              <a:gd name="adj" fmla="val 323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3623734" y="4351868"/>
            <a:ext cx="1236132" cy="1269999"/>
          </a:xfrm>
          <a:prstGeom prst="cube">
            <a:avLst>
              <a:gd name="adj" fmla="val 3239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41799" y="4250267"/>
            <a:ext cx="524933" cy="369332"/>
          </a:xfrm>
          <a:prstGeom prst="rect">
            <a:avLst/>
          </a:prstGeom>
          <a:noFill/>
        </p:spPr>
        <p:txBody>
          <a:bodyPr wrap="square" rtlCol="0">
            <a:spAutoFit/>
          </a:bodyPr>
          <a:lstStyle/>
          <a:p>
            <a:pPr algn="ctr"/>
            <a:r>
              <a:rPr lang="en-US" dirty="0">
                <a:solidFill>
                  <a:schemeClr val="bg1"/>
                </a:solidFill>
              </a:rPr>
              <a:t>c</a:t>
            </a:r>
            <a:endParaRPr lang="en-US" dirty="0">
              <a:solidFill>
                <a:schemeClr val="bg1"/>
              </a:solidFill>
            </a:endParaRPr>
          </a:p>
        </p:txBody>
      </p:sp>
      <p:cxnSp>
        <p:nvCxnSpPr>
          <p:cNvPr id="13" name="Straight Arrow Connector 12"/>
          <p:cNvCxnSpPr/>
          <p:nvPr/>
        </p:nvCxnSpPr>
        <p:spPr>
          <a:xfrm flipV="1">
            <a:off x="4368800" y="4351867"/>
            <a:ext cx="389467" cy="38946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87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1" grpId="0" animBg="1"/>
      <p:bldP spid="14"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8537</TotalTime>
  <Words>1342</Words>
  <Application>Microsoft Macintosh PowerPoint</Application>
  <PresentationFormat>Widescreen</PresentationFormat>
  <Paragraphs>258</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Calibri</vt:lpstr>
      <vt:lpstr>Calibri Light</vt:lpstr>
      <vt:lpstr>Helvetica Neue</vt:lpstr>
      <vt:lpstr>Mangal</vt:lpstr>
      <vt:lpstr>Arial</vt:lpstr>
      <vt:lpstr>Office Theme</vt:lpstr>
      <vt:lpstr>Announcements</vt:lpstr>
      <vt:lpstr>Semantic Segmentation</vt:lpstr>
      <vt:lpstr>The Task</vt:lpstr>
      <vt:lpstr>Evaluation metric</vt:lpstr>
      <vt:lpstr>Things vs Stuff</vt:lpstr>
      <vt:lpstr>Challenges in data collection</vt:lpstr>
      <vt:lpstr>Pre-convnet semantic segmentation</vt:lpstr>
      <vt:lpstr>Semantic segmentation using convolutional networks</vt:lpstr>
      <vt:lpstr>Semantic segmentation using convolutional networks</vt:lpstr>
      <vt:lpstr>Semantic segmentation using convolutional networks</vt:lpstr>
      <vt:lpstr>Semantic segmentation using convolutional networks</vt:lpstr>
      <vt:lpstr>Semantic segmentation using convolutional networks</vt:lpstr>
      <vt:lpstr>Semantic segmentation using convolutional networks</vt:lpstr>
      <vt:lpstr>Semantic segmentation using convolutional networks</vt:lpstr>
      <vt:lpstr>The resolution issue</vt:lpstr>
      <vt:lpstr>Solution 1: Image pyramids</vt:lpstr>
      <vt:lpstr>Solution 2: Skip connections</vt:lpstr>
      <vt:lpstr>Solution 2: Skip connections</vt:lpstr>
      <vt:lpstr>Skip connections</vt:lpstr>
      <vt:lpstr>Skip connections</vt:lpstr>
      <vt:lpstr>Solution 3: Dilation</vt:lpstr>
      <vt:lpstr>Solution 3: Dilation</vt:lpstr>
      <vt:lpstr>Solution 3: Dilation</vt:lpstr>
      <vt:lpstr>Solution 3: Dilation</vt:lpstr>
      <vt:lpstr>Solution 4: Conditional Random Fields</vt:lpstr>
      <vt:lpstr>Fully Connected CRFs</vt:lpstr>
      <vt:lpstr>Fully Connected CRFs</vt:lpstr>
      <vt:lpstr>Putting it all together</vt:lpstr>
      <vt:lpstr>Other additions</vt:lpstr>
      <vt:lpstr>Image-to-image translation problems</vt:lpstr>
      <vt:lpstr>Image-to-image translation problems</vt:lpstr>
      <vt:lpstr>Learning to segment images</vt:lpstr>
      <vt:lpstr>The 3 core problems</vt:lpstr>
      <vt:lpstr>Revisiting contour detection</vt:lpstr>
      <vt:lpstr>The BSDS Benchmark</vt:lpstr>
      <vt:lpstr>The BSDS Benchmark</vt:lpstr>
      <vt:lpstr>The BSDS Benchmark</vt:lpstr>
      <vt:lpstr>The BSDS Benchmark</vt:lpstr>
      <vt:lpstr>Learning to detect boundaries</vt:lpstr>
      <vt:lpstr>Learning to detect boundaries</vt:lpstr>
      <vt:lpstr>Decision Trees and Random Forests</vt:lpstr>
      <vt:lpstr>Decision trees for classification</vt:lpstr>
      <vt:lpstr>Decision trees for classification</vt:lpstr>
      <vt:lpstr>PowerPoint Presentation</vt:lpstr>
      <vt:lpstr>Decision trees for classification</vt:lpstr>
      <vt:lpstr>Random forests</vt:lpstr>
      <vt:lpstr>Random forests for boundary detection</vt:lpstr>
      <vt:lpstr>Random forests for boundary detection</vt:lpstr>
      <vt:lpstr>Random forests for boundary detection</vt:lpstr>
      <vt:lpstr>Random forests for boundary detection</vt:lpstr>
      <vt:lpstr>Convolutional network based edge detection</vt:lpstr>
      <vt:lpstr>Convolutional network based edge detection</vt:lpstr>
      <vt:lpstr>Why do convolutional networks work for edges?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segment images</dc:title>
  <dc:creator>Bharath Hariharan</dc:creator>
  <cp:lastModifiedBy>Bharath Hariharan</cp:lastModifiedBy>
  <cp:revision>47</cp:revision>
  <dcterms:created xsi:type="dcterms:W3CDTF">2017-10-04T14:57:18Z</dcterms:created>
  <dcterms:modified xsi:type="dcterms:W3CDTF">2017-10-10T13:14:50Z</dcterms:modified>
</cp:coreProperties>
</file>