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xlsm" ContentType="application/vnd.ms-excel.sheet.macroEnabled.12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332" r:id="rId2"/>
    <p:sldId id="257" r:id="rId3"/>
    <p:sldId id="258" r:id="rId4"/>
    <p:sldId id="259" r:id="rId5"/>
    <p:sldId id="260" r:id="rId6"/>
    <p:sldId id="261" r:id="rId7"/>
    <p:sldId id="262" r:id="rId8"/>
    <p:sldId id="303" r:id="rId9"/>
    <p:sldId id="304" r:id="rId10"/>
    <p:sldId id="305" r:id="rId11"/>
    <p:sldId id="306" r:id="rId12"/>
    <p:sldId id="307" r:id="rId13"/>
    <p:sldId id="308" r:id="rId14"/>
    <p:sldId id="311" r:id="rId15"/>
    <p:sldId id="312" r:id="rId16"/>
    <p:sldId id="298" r:id="rId17"/>
    <p:sldId id="300" r:id="rId18"/>
    <p:sldId id="301" r:id="rId19"/>
    <p:sldId id="299" r:id="rId20"/>
    <p:sldId id="302" r:id="rId21"/>
    <p:sldId id="269" r:id="rId22"/>
    <p:sldId id="270" r:id="rId23"/>
    <p:sldId id="271" r:id="rId24"/>
    <p:sldId id="272" r:id="rId25"/>
    <p:sldId id="273" r:id="rId26"/>
    <p:sldId id="309" r:id="rId27"/>
    <p:sldId id="326" r:id="rId28"/>
    <p:sldId id="327" r:id="rId29"/>
    <p:sldId id="328" r:id="rId30"/>
    <p:sldId id="329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320" r:id="rId45"/>
    <p:sldId id="287" r:id="rId46"/>
    <p:sldId id="288" r:id="rId47"/>
    <p:sldId id="289" r:id="rId48"/>
    <p:sldId id="290" r:id="rId49"/>
    <p:sldId id="291" r:id="rId50"/>
    <p:sldId id="330" r:id="rId51"/>
    <p:sldId id="292" r:id="rId52"/>
    <p:sldId id="293" r:id="rId53"/>
    <p:sldId id="331" r:id="rId54"/>
    <p:sldId id="294" r:id="rId55"/>
    <p:sldId id="321" r:id="rId56"/>
    <p:sldId id="323" r:id="rId57"/>
    <p:sldId id="324" r:id="rId58"/>
    <p:sldId id="325" r:id="rId59"/>
    <p:sldId id="295" r:id="rId60"/>
    <p:sldId id="322" r:id="rId61"/>
    <p:sldId id="296" r:id="rId62"/>
    <p:sldId id="297" r:id="rId63"/>
    <p:sldId id="310" r:id="rId64"/>
    <p:sldId id="31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AP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R-CNN/10K/VGG</c:v>
                </c:pt>
                <c:pt idx="1">
                  <c:v>Fast R-CNN/10K/VGG</c:v>
                </c:pt>
                <c:pt idx="2">
                  <c:v>Fast R-CNN/20K/VGG</c:v>
                </c:pt>
                <c:pt idx="3">
                  <c:v>Faster R-CNN/20K/VGG</c:v>
                </c:pt>
                <c:pt idx="4">
                  <c:v>Faster R-CNN/20K/ResNet101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62.4</c:v>
                </c:pt>
                <c:pt idx="1">
                  <c:v>65.7</c:v>
                </c:pt>
                <c:pt idx="2">
                  <c:v>68.4</c:v>
                </c:pt>
                <c:pt idx="3">
                  <c:v>70.4</c:v>
                </c:pt>
                <c:pt idx="4">
                  <c:v>73.8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122288"/>
        <c:axId val="1793749536"/>
      </c:lineChart>
      <c:catAx>
        <c:axId val="179312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749536"/>
        <c:crosses val="autoZero"/>
        <c:auto val="1"/>
        <c:lblAlgn val="ctr"/>
        <c:lblOffset val="100"/>
        <c:noMultiLvlLbl val="0"/>
      </c:catAx>
      <c:valAx>
        <c:axId val="17937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12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F337F-DC40-A649-8DD7-CD141F8218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23996-EFFC-EB43-A413-B6591A1E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As you can see, performance increased rapidly from 2007 through 2011.</a:t>
            </a:r>
          </a:p>
        </p:txBody>
      </p:sp>
    </p:spTree>
    <p:extLst>
      <p:ext uri="{BB962C8B-B14F-4D97-AF65-F5344CB8AC3E}">
        <p14:creationId xmlns:p14="http://schemas.microsoft.com/office/powerpoint/2010/main" val="1230906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Finally, we refine the original object proposals with a simple regression step.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use a linear regressor on the CNN features to predict a new bounding box relative to the proposal.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This regression step improves localization and allows non-maximum suppression to be more effective.</a:t>
            </a:r>
          </a:p>
        </p:txBody>
      </p:sp>
    </p:spTree>
    <p:extLst>
      <p:ext uri="{BB962C8B-B14F-4D97-AF65-F5344CB8AC3E}">
        <p14:creationId xmlns:p14="http://schemas.microsoft.com/office/powerpoint/2010/main" val="46864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167122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Here are our results using R-CNN.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R-CNN improves over the previous state-of-the-art by more than 30% relative and is the most dramatic improvement in object detection performance since the early years of the PASCAL challenge.</a:t>
            </a:r>
          </a:p>
        </p:txBody>
      </p:sp>
    </p:spTree>
    <p:extLst>
      <p:ext uri="{BB962C8B-B14F-4D97-AF65-F5344CB8AC3E}">
        <p14:creationId xmlns:p14="http://schemas.microsoft.com/office/powerpoint/2010/main" val="2070928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Now 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talk about how R-CNN is trained.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Unlike image classification, detection training data is relatively scarce.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One key insight in this work is that when the target task has too little training data, we can use supervised pre-training on a data-rich auxiliary task and transfer the learned representation to detection.</a:t>
            </a:r>
          </a:p>
        </p:txBody>
      </p:sp>
    </p:spTree>
    <p:extLst>
      <p:ext uri="{BB962C8B-B14F-4D97-AF65-F5344CB8AC3E}">
        <p14:creationId xmlns:p14="http://schemas.microsoft.com/office/powerpoint/2010/main" val="138444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However, it reached a plateau and there was no improvement from 2011 to 2012.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Meanwhile, the winning systems were becoming complex ensembles.</a:t>
            </a:r>
          </a:p>
        </p:txBody>
      </p:sp>
    </p:spTree>
    <p:extLst>
      <p:ext uri="{BB962C8B-B14F-4D97-AF65-F5344CB8AC3E}">
        <p14:creationId xmlns:p14="http://schemas.microsoft.com/office/powerpoint/2010/main" val="143817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In the year following the final challenge, the best methods still remained at the plateau.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One notable commonality between these approaches is that they all use low-level image features like SIFT, HOG, and LBP.</a:t>
            </a:r>
          </a:p>
        </p:txBody>
      </p:sp>
    </p:spTree>
    <p:extLst>
      <p:ext uri="{BB962C8B-B14F-4D97-AF65-F5344CB8AC3E}">
        <p14:creationId xmlns:p14="http://schemas.microsoft.com/office/powerpoint/2010/main" val="209990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In this talk, I will present R-CNN: Regions with Convolutional Neural Network features.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R-CNN uses features learned by a large convolutional network together with bottom-up region proposals.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It dramatically outperforms all previous approaches on PASCAL VOC and ImageNet detection.</a:t>
            </a:r>
          </a:p>
        </p:txBody>
      </p:sp>
    </p:spTree>
    <p:extLst>
      <p:ext uri="{BB962C8B-B14F-4D97-AF65-F5344CB8AC3E}">
        <p14:creationId xmlns:p14="http://schemas.microsoft.com/office/powerpoint/2010/main" val="181391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119889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Then, we crop out the region of interest...</a:t>
            </a:r>
          </a:p>
        </p:txBody>
      </p:sp>
    </p:spTree>
    <p:extLst>
      <p:ext uri="{BB962C8B-B14F-4D97-AF65-F5344CB8AC3E}">
        <p14:creationId xmlns:p14="http://schemas.microsoft.com/office/powerpoint/2010/main" val="126387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...and scale it to a fixed size square so that it can be input into the CNN.</a:t>
            </a:r>
          </a:p>
        </p:txBody>
      </p:sp>
    </p:spTree>
    <p:extLst>
      <p:ext uri="{BB962C8B-B14F-4D97-AF65-F5344CB8AC3E}">
        <p14:creationId xmlns:p14="http://schemas.microsoft.com/office/powerpoint/2010/main" val="18038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then forward propagate it through the network to produce a feature vector from the 7th layer, which we call fc7.</a:t>
            </a:r>
          </a:p>
        </p:txBody>
      </p:sp>
    </p:spTree>
    <p:extLst>
      <p:ext uri="{BB962C8B-B14F-4D97-AF65-F5344CB8AC3E}">
        <p14:creationId xmlns:p14="http://schemas.microsoft.com/office/powerpoint/2010/main" val="598399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In step 3, we classify the region using a linear classifier on the four-thousand dimensional fc7 feature vectors.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have one classifier per class that was trained to discriminate between well-localized instances of that class and poorly-localized instances.</a:t>
            </a:r>
          </a:p>
        </p:txBody>
      </p:sp>
    </p:spTree>
    <p:extLst>
      <p:ext uri="{BB962C8B-B14F-4D97-AF65-F5344CB8AC3E}">
        <p14:creationId xmlns:p14="http://schemas.microsoft.com/office/powerpoint/2010/main" val="172140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4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3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4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8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EE914-4534-FF40-81DE-985A4B1A5696}" type="datetimeFigureOut">
              <a:rPr lang="en-US" smtClean="0"/>
              <a:t>10/1/17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97FF-5418-FE46-B573-D95DA6E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bibtexbrowser.php?author=J.+R.+R.+Uijlings&amp;bib=all.bib" TargetMode="External"/><Relationship Id="rId4" Type="http://schemas.openxmlformats.org/officeDocument/2006/relationships/hyperlink" Target="https://ivi.fnwi.uva.nl/isis/publications/bibtexbrowser.php?author=K.+E.+A.+van+de+Sande&amp;bib=all.bib" TargetMode="External"/><Relationship Id="rId5" Type="http://schemas.openxmlformats.org/officeDocument/2006/relationships/hyperlink" Target="https://ivi.fnwi.uva.nl/isis/publications/bibtexbrowser.php?author=T.+Gevers&amp;bib=all.bib" TargetMode="External"/><Relationship Id="rId6" Type="http://schemas.openxmlformats.org/officeDocument/2006/relationships/hyperlink" Target="https://ivi.fnwi.uva.nl/isis/publications/bibtexbrowser.php?author=A.+W.+M.+Smeulders&amp;bib=all.bib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proposal due end of the week (Oct 6)</a:t>
            </a:r>
          </a:p>
          <a:p>
            <a:r>
              <a:rPr lang="en-US" dirty="0" smtClean="0"/>
              <a:t>AWS Instructions to be posted soon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detections to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 detection to most similar ground truth</a:t>
            </a:r>
          </a:p>
          <a:p>
            <a:pPr lvl="1"/>
            <a:r>
              <a:rPr lang="en-US" dirty="0" smtClean="0"/>
              <a:t>highest </a:t>
            </a:r>
            <a:r>
              <a:rPr lang="en-US" dirty="0" err="1" smtClean="0"/>
              <a:t>IoU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 err="1" smtClean="0"/>
              <a:t>IoU</a:t>
            </a:r>
            <a:r>
              <a:rPr lang="en-US" dirty="0" smtClean="0"/>
              <a:t> &gt; 50%, mark as correct</a:t>
            </a:r>
          </a:p>
          <a:p>
            <a:r>
              <a:rPr lang="en-US" dirty="0" smtClean="0"/>
              <a:t>If multiple detections map to same ground truth, mark only one as correct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 = #correct detections / total detections </a:t>
            </a:r>
          </a:p>
          <a:p>
            <a:r>
              <a:rPr lang="en-US" b="1" dirty="0" smtClean="0"/>
              <a:t>Recall </a:t>
            </a:r>
            <a:r>
              <a:rPr lang="en-US" dirty="0" smtClean="0"/>
              <a:t>= #ground truth with matched detections / total ground truth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352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 between precision and recall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ML usually gives scores or probabilities, so threshold</a:t>
            </a:r>
          </a:p>
          <a:p>
            <a:r>
              <a:rPr lang="en-US" dirty="0" smtClean="0"/>
              <a:t>Too low threshold </a:t>
            </a:r>
            <a:r>
              <a:rPr lang="en-US" dirty="0" smtClean="0">
                <a:sym typeface="Wingdings"/>
              </a:rPr>
              <a:t> too many detections  low precision, high recall</a:t>
            </a:r>
          </a:p>
          <a:p>
            <a:r>
              <a:rPr lang="en-US" dirty="0" smtClean="0">
                <a:sym typeface="Wingdings"/>
              </a:rPr>
              <a:t>Too high threshold  too few detections  high precision, low recall</a:t>
            </a:r>
          </a:p>
          <a:p>
            <a:r>
              <a:rPr lang="en-US" dirty="0" smtClean="0">
                <a:sym typeface="Wingdings"/>
              </a:rPr>
              <a:t>Right tradeoff depends on application</a:t>
            </a:r>
          </a:p>
          <a:p>
            <a:pPr lvl="1"/>
            <a:r>
              <a:rPr lang="en-US" dirty="0" smtClean="0">
                <a:sym typeface="Wingdings"/>
              </a:rPr>
              <a:t>Detecting cancer cells in tissue: need high recall</a:t>
            </a:r>
          </a:p>
          <a:p>
            <a:pPr lvl="1"/>
            <a:r>
              <a:rPr lang="en-US" dirty="0" smtClean="0">
                <a:sym typeface="Wingdings"/>
              </a:rPr>
              <a:t>Detecting edible mushrooms in forest: need high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precision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Precision</a:t>
            </a:r>
            <a:endParaRPr lang="en-US" sz="3200"/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Recall</a:t>
            </a:r>
            <a:endParaRPr lang="en-US" sz="3200" dirty="0"/>
          </a:p>
        </p:txBody>
      </p:sp>
      <p:sp>
        <p:nvSpPr>
          <p:cNvPr id="29" name="Rounded Rectangle 28"/>
          <p:cNvSpPr/>
          <p:nvPr/>
        </p:nvSpPr>
        <p:spPr>
          <a:xfrm>
            <a:off x="2742455" y="2167467"/>
            <a:ext cx="108447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04455" y="2187365"/>
            <a:ext cx="35634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758083" y="2187365"/>
            <a:ext cx="86471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20084" y="2187365"/>
            <a:ext cx="98213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417549" y="2195832"/>
            <a:ext cx="729252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146801" y="2741211"/>
            <a:ext cx="55768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604001" y="2820722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315201" y="3017100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533" y="2336800"/>
            <a:ext cx="4775200" cy="3589867"/>
          </a:xfrm>
          <a:custGeom>
            <a:avLst/>
            <a:gdLst>
              <a:gd name="connsiteX0" fmla="*/ 33867 w 4775200"/>
              <a:gd name="connsiteY0" fmla="*/ 0 h 3589867"/>
              <a:gd name="connsiteX1" fmla="*/ 795867 w 4775200"/>
              <a:gd name="connsiteY1" fmla="*/ 152400 h 3589867"/>
              <a:gd name="connsiteX2" fmla="*/ 1066800 w 4775200"/>
              <a:gd name="connsiteY2" fmla="*/ 846667 h 3589867"/>
              <a:gd name="connsiteX3" fmla="*/ 1811867 w 4775200"/>
              <a:gd name="connsiteY3" fmla="*/ 812800 h 3589867"/>
              <a:gd name="connsiteX4" fmla="*/ 2709334 w 4775200"/>
              <a:gd name="connsiteY4" fmla="*/ 948267 h 3589867"/>
              <a:gd name="connsiteX5" fmla="*/ 3437467 w 4775200"/>
              <a:gd name="connsiteY5" fmla="*/ 1388533 h 3589867"/>
              <a:gd name="connsiteX6" fmla="*/ 3894667 w 4775200"/>
              <a:gd name="connsiteY6" fmla="*/ 2133600 h 3589867"/>
              <a:gd name="connsiteX7" fmla="*/ 4673600 w 4775200"/>
              <a:gd name="connsiteY7" fmla="*/ 2540000 h 3589867"/>
              <a:gd name="connsiteX8" fmla="*/ 4775200 w 4775200"/>
              <a:gd name="connsiteY8" fmla="*/ 3589867 h 3589867"/>
              <a:gd name="connsiteX9" fmla="*/ 0 w 4775200"/>
              <a:gd name="connsiteY9" fmla="*/ 3572933 h 3589867"/>
              <a:gd name="connsiteX10" fmla="*/ 33867 w 4775200"/>
              <a:gd name="connsiteY10" fmla="*/ 0 h 358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5200" h="3589867">
                <a:moveTo>
                  <a:pt x="33867" y="0"/>
                </a:moveTo>
                <a:lnTo>
                  <a:pt x="795867" y="152400"/>
                </a:lnTo>
                <a:lnTo>
                  <a:pt x="1066800" y="846667"/>
                </a:lnTo>
                <a:lnTo>
                  <a:pt x="1811867" y="812800"/>
                </a:lnTo>
                <a:lnTo>
                  <a:pt x="2709334" y="948267"/>
                </a:lnTo>
                <a:lnTo>
                  <a:pt x="3437467" y="1388533"/>
                </a:lnTo>
                <a:lnTo>
                  <a:pt x="3894667" y="2133600"/>
                </a:lnTo>
                <a:lnTo>
                  <a:pt x="4673600" y="2540000"/>
                </a:lnTo>
                <a:lnTo>
                  <a:pt x="4775200" y="3589867"/>
                </a:lnTo>
                <a:lnTo>
                  <a:pt x="0" y="3572933"/>
                </a:lnTo>
                <a:cubicBezTo>
                  <a:pt x="5645" y="2381955"/>
                  <a:pt x="11289" y="1190978"/>
                  <a:pt x="3386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precision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Precision</a:t>
            </a:r>
            <a:endParaRPr lang="en-US" sz="3200"/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9600" y="596646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Recall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68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Average</a:t>
            </a:r>
            <a:r>
              <a:rPr lang="en-US" dirty="0" smtClean="0"/>
              <a:t> average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 marks detections with overlap &gt; 50% as correct</a:t>
            </a:r>
          </a:p>
          <a:p>
            <a:r>
              <a:rPr lang="en-US" dirty="0" smtClean="0"/>
              <a:t>But may need better localization</a:t>
            </a:r>
          </a:p>
          <a:p>
            <a:r>
              <a:rPr lang="en-US" i="1" dirty="0" smtClean="0"/>
              <a:t>Average </a:t>
            </a:r>
            <a:r>
              <a:rPr lang="en-US" dirty="0" smtClean="0"/>
              <a:t>AP across multiple overlap thresholds</a:t>
            </a:r>
          </a:p>
          <a:p>
            <a:r>
              <a:rPr lang="en-US" dirty="0" smtClean="0"/>
              <a:t>Confusingly, still called average precision</a:t>
            </a:r>
          </a:p>
          <a:p>
            <a:r>
              <a:rPr lang="en-US" dirty="0" smtClean="0"/>
              <a:t>Introduced in COCO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and category-wise 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category evaluated independently</a:t>
            </a:r>
          </a:p>
          <a:p>
            <a:r>
              <a:rPr lang="en-US" dirty="0" smtClean="0"/>
              <a:t>Typically report mean AP averaged over all categories</a:t>
            </a:r>
          </a:p>
          <a:p>
            <a:r>
              <a:rPr lang="en-US" dirty="0" smtClean="0"/>
              <a:t>Confusingly called “mean Average Precision”, or “</a:t>
            </a:r>
            <a:r>
              <a:rPr lang="en-US" dirty="0" err="1" smtClean="0"/>
              <a:t>mAP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detection hard(</a:t>
            </a:r>
            <a:r>
              <a:rPr lang="en-US" dirty="0" err="1" smtClean="0"/>
              <a:t>er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97072" cy="671915"/>
          </a:xfrm>
        </p:spPr>
        <p:txBody>
          <a:bodyPr/>
          <a:lstStyle/>
          <a:p>
            <a:r>
              <a:rPr lang="en-US" smtClean="0"/>
              <a:t>Precise localization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166280" y="3123704"/>
            <a:ext cx="4791806" cy="2335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7467" y="3632580"/>
            <a:ext cx="1679812" cy="17719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0137" y="3582535"/>
            <a:ext cx="753743" cy="81886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38357" y="3507475"/>
            <a:ext cx="4363446" cy="1842447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3127" y="3123704"/>
            <a:ext cx="2070997" cy="233540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10159" y="3480179"/>
            <a:ext cx="3014474" cy="184244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detection hard(</a:t>
            </a:r>
            <a:r>
              <a:rPr lang="en-US" dirty="0" err="1" smtClean="0"/>
              <a:t>er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5563"/>
          </a:xfrm>
        </p:spPr>
        <p:txBody>
          <a:bodyPr/>
          <a:lstStyle/>
          <a:p>
            <a:r>
              <a:rPr lang="en-US" dirty="0" smtClean="0"/>
              <a:t>Much larger impact </a:t>
            </a:r>
            <a:r>
              <a:rPr lang="en-US" smtClean="0"/>
              <a:t>of pose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1259" y="2851202"/>
            <a:ext cx="3873373" cy="26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detection hard(</a:t>
            </a:r>
            <a:r>
              <a:rPr lang="en-US" dirty="0" err="1" smtClean="0"/>
              <a:t>er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Occlusion makes localization difficult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90" y="2591407"/>
            <a:ext cx="5871491" cy="40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detection hard(</a:t>
            </a:r>
            <a:r>
              <a:rPr lang="en-US" dirty="0" err="1" smtClean="0"/>
              <a:t>er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41525" cy="781097"/>
          </a:xfrm>
        </p:spPr>
        <p:txBody>
          <a:bodyPr/>
          <a:lstStyle/>
          <a:p>
            <a:r>
              <a:rPr lang="en-US" smtClean="0"/>
              <a:t>Counting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70763" y="3410308"/>
            <a:ext cx="3302759" cy="1609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4242" y="3808592"/>
            <a:ext cx="2166880" cy="1211394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438636" y="3410308"/>
            <a:ext cx="3302759" cy="1609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6008" y="3808592"/>
            <a:ext cx="2166880" cy="118724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4532" y="3525990"/>
            <a:ext cx="2177299" cy="137355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79418" y="3597373"/>
            <a:ext cx="1077455" cy="118724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379725" y="3407928"/>
            <a:ext cx="3302759" cy="1609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01154" y="3712305"/>
            <a:ext cx="2166880" cy="118724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98894" y="3820669"/>
            <a:ext cx="2166880" cy="118724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63109" y="3525990"/>
            <a:ext cx="2177299" cy="137355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detection hard(</a:t>
            </a:r>
            <a:r>
              <a:rPr lang="en-US" dirty="0" err="1" smtClean="0"/>
              <a:t>er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5563"/>
          </a:xfrm>
        </p:spPr>
        <p:txBody>
          <a:bodyPr/>
          <a:lstStyle/>
          <a:p>
            <a:r>
              <a:rPr lang="en-US" smtClean="0"/>
              <a:t>Small objects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84" y="2375089"/>
            <a:ext cx="5966915" cy="39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as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through every possible box and classify</a:t>
            </a:r>
          </a:p>
          <a:p>
            <a:r>
              <a:rPr lang="en-US" dirty="0" smtClean="0"/>
              <a:t>How many boxes?</a:t>
            </a:r>
          </a:p>
          <a:p>
            <a:pPr lvl="1"/>
            <a:r>
              <a:rPr lang="en-US" dirty="0" smtClean="0"/>
              <a:t>Every pair of pixels = 1 box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              = O(N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For 300 x 500 image, N = 150K</a:t>
            </a:r>
          </a:p>
          <a:p>
            <a:pPr lvl="1"/>
            <a:r>
              <a:rPr lang="en-US" dirty="0" smtClean="0"/>
              <a:t>2.25 x 10</a:t>
            </a:r>
            <a:r>
              <a:rPr lang="en-US" baseline="30000" dirty="0" smtClean="0"/>
              <a:t>10</a:t>
            </a:r>
            <a:r>
              <a:rPr lang="en-US" dirty="0" smtClean="0"/>
              <a:t> boxes!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50173" y="3125337"/>
            <a:ext cx="3862317" cy="2770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32812" y="3657600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13010" y="4096602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7403" y="3698543"/>
            <a:ext cx="805218" cy="4776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84" y="3301763"/>
            <a:ext cx="883456" cy="7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scanning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16439" cy="4351338"/>
          </a:xfrm>
        </p:spPr>
        <p:txBody>
          <a:bodyPr/>
          <a:lstStyle/>
          <a:p>
            <a:r>
              <a:rPr lang="en-US" dirty="0" smtClean="0"/>
              <a:t>Fix size</a:t>
            </a:r>
          </a:p>
          <a:p>
            <a:pPr lvl="1"/>
            <a:r>
              <a:rPr lang="en-US" dirty="0" smtClean="0"/>
              <a:t>Can take a few different sizes</a:t>
            </a:r>
          </a:p>
          <a:p>
            <a:r>
              <a:rPr lang="en-US" dirty="0" smtClean="0"/>
              <a:t>Fixed stride</a:t>
            </a:r>
          </a:p>
          <a:p>
            <a:r>
              <a:rPr lang="en-US" dirty="0" smtClean="0"/>
              <a:t>Convolution with a filter</a:t>
            </a:r>
          </a:p>
          <a:p>
            <a:pPr lvl="1"/>
            <a:r>
              <a:rPr lang="en-US" dirty="0" smtClean="0"/>
              <a:t>Classic: compute HOG features over entire image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850989" y="2730500"/>
          <a:ext cx="4125520" cy="2196340"/>
        </p:xfrm>
        <a:graphic>
          <a:graphicData uri="http://schemas.openxmlformats.org/drawingml/2006/table">
            <a:tbl>
              <a:tblPr firstRow="1" bandRow="1"/>
              <a:tblGrid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</a:tblGrid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50989" y="2730500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46366" y="2730500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6500" y="1989665"/>
            <a:ext cx="6565900" cy="43772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476500" y="1989666"/>
          <a:ext cx="6565902" cy="4377265"/>
        </p:xfrm>
        <a:graphic>
          <a:graphicData uri="http://schemas.openxmlformats.org/drawingml/2006/table">
            <a:tbl>
              <a:tblPr firstRow="1" bandRow="1"/>
              <a:tblGrid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</a:tblGrid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403165" y="2869061"/>
            <a:ext cx="1405901" cy="2600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8232" y="3766525"/>
            <a:ext cx="491502" cy="170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24937" y="3766525"/>
            <a:ext cx="4357810" cy="290520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324937" y="3766525"/>
          <a:ext cx="4357808" cy="2905210"/>
        </p:xfrm>
        <a:graphic>
          <a:graphicData uri="http://schemas.openxmlformats.org/drawingml/2006/table">
            <a:tbl>
              <a:tblPr firstRow="1" bandRow="1"/>
              <a:tblGrid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</a:tblGrid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774264" y="4625424"/>
            <a:ext cx="592666" cy="1187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3316" y="1778125"/>
            <a:ext cx="2564017" cy="170934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193316" y="1778248"/>
          <a:ext cx="2564019" cy="1709225"/>
        </p:xfrm>
        <a:graphic>
          <a:graphicData uri="http://schemas.openxmlformats.org/drawingml/2006/table">
            <a:tbl>
              <a:tblPr firstRow="1" bandRow="1"/>
              <a:tblGrid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</a:tblGrid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479801" y="2134904"/>
            <a:ext cx="567266" cy="1031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2: Object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segmentation to produce ~5K candidates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951"/>
            <a:ext cx="10549467" cy="3902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667" y="5910896"/>
            <a:ext cx="753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Selective Search for Object Recognition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J. R. R. Uijlings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K. E. A. van de Sande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T. Gevers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A. W. M. Smeulders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International Journal of Computer Vision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Idea 2: Object proposals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6176963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makes for effective detection proposals? J. </a:t>
            </a:r>
            <a:r>
              <a:rPr lang="en-US" dirty="0" err="1" smtClean="0"/>
              <a:t>Hosang</a:t>
            </a:r>
            <a:r>
              <a:rPr lang="en-US" dirty="0" smtClean="0"/>
              <a:t>, R. </a:t>
            </a:r>
            <a:r>
              <a:rPr lang="en-US" dirty="0" err="1" smtClean="0"/>
              <a:t>Benenson</a:t>
            </a:r>
            <a:r>
              <a:rPr lang="en-US" dirty="0" smtClean="0"/>
              <a:t>, P. Dollar, B. Schiele. In TPAMI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255594"/>
            <a:ext cx="4710063" cy="4662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63" y="1255594"/>
            <a:ext cx="2794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 rapid rise in performance</a:t>
            </a: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3148087" y="4674360"/>
            <a:ext cx="46807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</a:t>
            </a:r>
          </a:p>
        </p:txBody>
      </p:sp>
      <p:grpSp>
        <p:nvGrpSpPr>
          <p:cNvPr id="11267" name="Group 10"/>
          <p:cNvGrpSpPr>
            <a:grpSpLocks/>
          </p:cNvGrpSpPr>
          <p:nvPr/>
        </p:nvGrpSpPr>
        <p:grpSpPr bwMode="auto">
          <a:xfrm>
            <a:off x="1747242" y="1455539"/>
            <a:ext cx="8697516" cy="4991695"/>
            <a:chOff x="0" y="0"/>
            <a:chExt cx="7792" cy="4472"/>
          </a:xfrm>
        </p:grpSpPr>
        <p:pic>
          <p:nvPicPr>
            <p:cNvPr id="112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92" cy="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Rectangle 4"/>
            <p:cNvSpPr>
              <a:spLocks/>
            </p:cNvSpPr>
            <p:nvPr/>
          </p:nvSpPr>
          <p:spPr bwMode="auto">
            <a:xfrm>
              <a:off x="1153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07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1285" name="Rectangle 5"/>
            <p:cNvSpPr>
              <a:spLocks/>
            </p:cNvSpPr>
            <p:nvPr/>
          </p:nvSpPr>
          <p:spPr bwMode="auto">
            <a:xfrm>
              <a:off x="1944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08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1286" name="Rectangle 6"/>
            <p:cNvSpPr>
              <a:spLocks/>
            </p:cNvSpPr>
            <p:nvPr/>
          </p:nvSpPr>
          <p:spPr bwMode="auto">
            <a:xfrm>
              <a:off x="2712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09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1287" name="Rectangle 7"/>
            <p:cNvSpPr>
              <a:spLocks/>
            </p:cNvSpPr>
            <p:nvPr/>
          </p:nvSpPr>
          <p:spPr bwMode="auto">
            <a:xfrm>
              <a:off x="349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10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1288" name="Rectangle 8"/>
            <p:cNvSpPr>
              <a:spLocks/>
            </p:cNvSpPr>
            <p:nvPr/>
          </p:nvSpPr>
          <p:spPr bwMode="auto">
            <a:xfrm>
              <a:off x="4272" y="3784"/>
              <a:ext cx="6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11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1289" name="Rectangle 9"/>
            <p:cNvSpPr>
              <a:spLocks/>
            </p:cNvSpPr>
            <p:nvPr/>
          </p:nvSpPr>
          <p:spPr bwMode="auto">
            <a:xfrm>
              <a:off x="505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12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</p:grpSp>
      <p:sp>
        <p:nvSpPr>
          <p:cNvPr id="11268" name="Rectangle 11"/>
          <p:cNvSpPr>
            <a:spLocks/>
          </p:cNvSpPr>
          <p:nvPr/>
        </p:nvSpPr>
        <p:spPr bwMode="auto">
          <a:xfrm>
            <a:off x="3167063" y="4687755"/>
            <a:ext cx="46807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</a:t>
            </a:r>
          </a:p>
        </p:txBody>
      </p:sp>
      <p:sp>
        <p:nvSpPr>
          <p:cNvPr id="11269" name="Rectangle 12"/>
          <p:cNvSpPr>
            <a:spLocks/>
          </p:cNvSpPr>
          <p:nvPr/>
        </p:nvSpPr>
        <p:spPr bwMode="auto">
          <a:xfrm>
            <a:off x="3787676" y="4365956"/>
            <a:ext cx="1091646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HOG+BOW</a:t>
            </a:r>
          </a:p>
        </p:txBody>
      </p:sp>
      <p:sp>
        <p:nvSpPr>
          <p:cNvPr id="11270" name="Rectangle 13"/>
          <p:cNvSpPr>
            <a:spLocks/>
          </p:cNvSpPr>
          <p:nvPr/>
        </p:nvSpPr>
        <p:spPr bwMode="auto">
          <a:xfrm>
            <a:off x="4891609" y="4080206"/>
            <a:ext cx="522579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11271" name="Rectangle 14"/>
          <p:cNvSpPr>
            <a:spLocks/>
          </p:cNvSpPr>
          <p:nvPr/>
        </p:nvSpPr>
        <p:spPr bwMode="auto">
          <a:xfrm>
            <a:off x="5642819" y="3567079"/>
            <a:ext cx="71173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</a:t>
            </a:r>
          </a:p>
        </p:txBody>
      </p:sp>
      <p:sp>
        <p:nvSpPr>
          <p:cNvPr id="11272" name="Rectangle 15"/>
          <p:cNvSpPr>
            <a:spLocks/>
          </p:cNvSpPr>
          <p:nvPr/>
        </p:nvSpPr>
        <p:spPr bwMode="auto">
          <a:xfrm>
            <a:off x="6391797" y="3312914"/>
            <a:ext cx="790281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</a:t>
            </a:r>
          </a:p>
        </p:txBody>
      </p:sp>
      <p:sp>
        <p:nvSpPr>
          <p:cNvPr id="11273" name="Rectangle 16"/>
          <p:cNvSpPr>
            <a:spLocks/>
          </p:cNvSpPr>
          <p:nvPr/>
        </p:nvSpPr>
        <p:spPr bwMode="auto">
          <a:xfrm>
            <a:off x="7334995" y="3383029"/>
            <a:ext cx="844783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 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11274" name="Rectangle 17"/>
          <p:cNvSpPr>
            <a:spLocks/>
          </p:cNvSpPr>
          <p:nvPr/>
        </p:nvSpPr>
        <p:spPr bwMode="auto">
          <a:xfrm>
            <a:off x="7564934" y="2937536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41%</a:t>
            </a:r>
          </a:p>
        </p:txBody>
      </p:sp>
      <p:sp>
        <p:nvSpPr>
          <p:cNvPr id="11275" name="Rectangle 18"/>
          <p:cNvSpPr>
            <a:spLocks/>
          </p:cNvSpPr>
          <p:nvPr/>
        </p:nvSpPr>
        <p:spPr bwMode="auto">
          <a:xfrm>
            <a:off x="2729508" y="6049864"/>
            <a:ext cx="5643563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PASCAL VOC challenge dataset</a:t>
            </a:r>
          </a:p>
        </p:txBody>
      </p:sp>
      <p:sp>
        <p:nvSpPr>
          <p:cNvPr id="11276" name="Rectangle 19"/>
          <p:cNvSpPr>
            <a:spLocks/>
          </p:cNvSpPr>
          <p:nvPr/>
        </p:nvSpPr>
        <p:spPr bwMode="auto">
          <a:xfrm>
            <a:off x="6654106" y="2937536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41%</a:t>
            </a:r>
          </a:p>
        </p:txBody>
      </p:sp>
      <p:sp>
        <p:nvSpPr>
          <p:cNvPr id="11277" name="Rectangle 20"/>
          <p:cNvSpPr>
            <a:spLocks/>
          </p:cNvSpPr>
          <p:nvPr/>
        </p:nvSpPr>
        <p:spPr bwMode="auto">
          <a:xfrm>
            <a:off x="5761137" y="3160778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37%</a:t>
            </a:r>
          </a:p>
        </p:txBody>
      </p:sp>
      <p:sp>
        <p:nvSpPr>
          <p:cNvPr id="11278" name="Rectangle 21"/>
          <p:cNvSpPr>
            <a:spLocks/>
          </p:cNvSpPr>
          <p:nvPr/>
        </p:nvSpPr>
        <p:spPr bwMode="auto">
          <a:xfrm>
            <a:off x="4930676" y="3678700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28%</a:t>
            </a:r>
          </a:p>
        </p:txBody>
      </p:sp>
      <p:sp>
        <p:nvSpPr>
          <p:cNvPr id="11279" name="Rectangle 22"/>
          <p:cNvSpPr>
            <a:spLocks/>
          </p:cNvSpPr>
          <p:nvPr/>
        </p:nvSpPr>
        <p:spPr bwMode="auto">
          <a:xfrm>
            <a:off x="4073426" y="3919802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23%</a:t>
            </a:r>
          </a:p>
        </p:txBody>
      </p:sp>
      <p:sp>
        <p:nvSpPr>
          <p:cNvPr id="11280" name="Rectangle 23"/>
          <p:cNvSpPr>
            <a:spLocks/>
          </p:cNvSpPr>
          <p:nvPr/>
        </p:nvSpPr>
        <p:spPr bwMode="auto">
          <a:xfrm>
            <a:off x="3194968" y="4214481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17%</a:t>
            </a:r>
          </a:p>
        </p:txBody>
      </p:sp>
      <p:sp>
        <p:nvSpPr>
          <p:cNvPr id="11281" name="Line 24"/>
          <p:cNvSpPr>
            <a:spLocks noChangeShapeType="1"/>
          </p:cNvSpPr>
          <p:nvPr/>
        </p:nvSpPr>
        <p:spPr bwMode="auto">
          <a:xfrm flipH="1">
            <a:off x="3117949" y="3089672"/>
            <a:ext cx="2821781" cy="1062633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1282" name="Rectangle 25"/>
          <p:cNvSpPr>
            <a:spLocks/>
          </p:cNvSpPr>
          <p:nvPr/>
        </p:nvSpPr>
        <p:spPr bwMode="auto">
          <a:xfrm>
            <a:off x="1461492" y="6474023"/>
            <a:ext cx="926790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47">
                <a:ea typeface="ＭＳ Ｐゴシック" charset="0"/>
                <a:cs typeface="ＭＳ Ｐゴシック" charset="0"/>
              </a:rPr>
              <a:t>[Source: http://pascallin.ecs.soton.ac.uk/challenges/VOC/voc20{07,08,09,10,11,12}/results/index.html]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5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Complexity and the plateau</a:t>
            </a:r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3148087" y="4674360"/>
            <a:ext cx="46807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</a:t>
            </a:r>
          </a:p>
        </p:txBody>
      </p:sp>
      <p:grpSp>
        <p:nvGrpSpPr>
          <p:cNvPr id="13315" name="Group 10"/>
          <p:cNvGrpSpPr>
            <a:grpSpLocks/>
          </p:cNvGrpSpPr>
          <p:nvPr/>
        </p:nvGrpSpPr>
        <p:grpSpPr bwMode="auto">
          <a:xfrm>
            <a:off x="1747242" y="1455539"/>
            <a:ext cx="8697516" cy="4991695"/>
            <a:chOff x="0" y="0"/>
            <a:chExt cx="7792" cy="4472"/>
          </a:xfrm>
        </p:grpSpPr>
        <p:pic>
          <p:nvPicPr>
            <p:cNvPr id="133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92" cy="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Rectangle 4"/>
            <p:cNvSpPr>
              <a:spLocks/>
            </p:cNvSpPr>
            <p:nvPr/>
          </p:nvSpPr>
          <p:spPr bwMode="auto">
            <a:xfrm>
              <a:off x="1153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07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3335" name="Rectangle 5"/>
            <p:cNvSpPr>
              <a:spLocks/>
            </p:cNvSpPr>
            <p:nvPr/>
          </p:nvSpPr>
          <p:spPr bwMode="auto">
            <a:xfrm>
              <a:off x="1944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08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3336" name="Rectangle 6"/>
            <p:cNvSpPr>
              <a:spLocks/>
            </p:cNvSpPr>
            <p:nvPr/>
          </p:nvSpPr>
          <p:spPr bwMode="auto">
            <a:xfrm>
              <a:off x="2712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09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3337" name="Rectangle 7"/>
            <p:cNvSpPr>
              <a:spLocks/>
            </p:cNvSpPr>
            <p:nvPr/>
          </p:nvSpPr>
          <p:spPr bwMode="auto">
            <a:xfrm>
              <a:off x="349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10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3338" name="Rectangle 8"/>
            <p:cNvSpPr>
              <a:spLocks/>
            </p:cNvSpPr>
            <p:nvPr/>
          </p:nvSpPr>
          <p:spPr bwMode="auto">
            <a:xfrm>
              <a:off x="4272" y="3784"/>
              <a:ext cx="6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11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3339" name="Rectangle 9"/>
            <p:cNvSpPr>
              <a:spLocks/>
            </p:cNvSpPr>
            <p:nvPr/>
          </p:nvSpPr>
          <p:spPr bwMode="auto">
            <a:xfrm>
              <a:off x="505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12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</p:grpSp>
      <p:sp>
        <p:nvSpPr>
          <p:cNvPr id="13316" name="Rectangle 11"/>
          <p:cNvSpPr>
            <a:spLocks/>
          </p:cNvSpPr>
          <p:nvPr/>
        </p:nvSpPr>
        <p:spPr bwMode="auto">
          <a:xfrm>
            <a:off x="3167063" y="4687755"/>
            <a:ext cx="46807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</a:t>
            </a:r>
          </a:p>
        </p:txBody>
      </p:sp>
      <p:sp>
        <p:nvSpPr>
          <p:cNvPr id="13317" name="Rectangle 12"/>
          <p:cNvSpPr>
            <a:spLocks/>
          </p:cNvSpPr>
          <p:nvPr/>
        </p:nvSpPr>
        <p:spPr bwMode="auto">
          <a:xfrm>
            <a:off x="3787676" y="4365956"/>
            <a:ext cx="1091646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HOG+BOW</a:t>
            </a:r>
          </a:p>
        </p:txBody>
      </p:sp>
      <p:sp>
        <p:nvSpPr>
          <p:cNvPr id="13318" name="Rectangle 13"/>
          <p:cNvSpPr>
            <a:spLocks/>
          </p:cNvSpPr>
          <p:nvPr/>
        </p:nvSpPr>
        <p:spPr bwMode="auto">
          <a:xfrm>
            <a:off x="4891609" y="4080206"/>
            <a:ext cx="522579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13319" name="Rectangle 14"/>
          <p:cNvSpPr>
            <a:spLocks/>
          </p:cNvSpPr>
          <p:nvPr/>
        </p:nvSpPr>
        <p:spPr bwMode="auto">
          <a:xfrm>
            <a:off x="5642819" y="3567079"/>
            <a:ext cx="71173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</a:t>
            </a:r>
          </a:p>
        </p:txBody>
      </p:sp>
      <p:sp>
        <p:nvSpPr>
          <p:cNvPr id="13320" name="Rectangle 15"/>
          <p:cNvSpPr>
            <a:spLocks/>
          </p:cNvSpPr>
          <p:nvPr/>
        </p:nvSpPr>
        <p:spPr bwMode="auto">
          <a:xfrm>
            <a:off x="6391797" y="3312914"/>
            <a:ext cx="790281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</a:t>
            </a:r>
          </a:p>
        </p:txBody>
      </p:sp>
      <p:sp>
        <p:nvSpPr>
          <p:cNvPr id="13321" name="Rectangle 16"/>
          <p:cNvSpPr>
            <a:spLocks/>
          </p:cNvSpPr>
          <p:nvPr/>
        </p:nvSpPr>
        <p:spPr bwMode="auto">
          <a:xfrm>
            <a:off x="7334995" y="3383029"/>
            <a:ext cx="844783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 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13322" name="Rectangle 17"/>
          <p:cNvSpPr>
            <a:spLocks/>
          </p:cNvSpPr>
          <p:nvPr/>
        </p:nvSpPr>
        <p:spPr bwMode="auto">
          <a:xfrm>
            <a:off x="7564934" y="2937536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41%</a:t>
            </a:r>
          </a:p>
        </p:txBody>
      </p:sp>
      <p:sp>
        <p:nvSpPr>
          <p:cNvPr id="13323" name="Rectangle 18"/>
          <p:cNvSpPr>
            <a:spLocks/>
          </p:cNvSpPr>
          <p:nvPr/>
        </p:nvSpPr>
        <p:spPr bwMode="auto">
          <a:xfrm>
            <a:off x="2729508" y="6049864"/>
            <a:ext cx="5643563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PASCAL VOC challenge dataset</a:t>
            </a:r>
          </a:p>
        </p:txBody>
      </p:sp>
      <p:sp>
        <p:nvSpPr>
          <p:cNvPr id="13324" name="Rectangle 19"/>
          <p:cNvSpPr>
            <a:spLocks/>
          </p:cNvSpPr>
          <p:nvPr/>
        </p:nvSpPr>
        <p:spPr bwMode="auto">
          <a:xfrm>
            <a:off x="6654106" y="2937536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41%</a:t>
            </a:r>
          </a:p>
        </p:txBody>
      </p:sp>
      <p:sp>
        <p:nvSpPr>
          <p:cNvPr id="13325" name="Rectangle 20"/>
          <p:cNvSpPr>
            <a:spLocks/>
          </p:cNvSpPr>
          <p:nvPr/>
        </p:nvSpPr>
        <p:spPr bwMode="auto">
          <a:xfrm>
            <a:off x="5761137" y="3160778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37%</a:t>
            </a:r>
          </a:p>
        </p:txBody>
      </p:sp>
      <p:sp>
        <p:nvSpPr>
          <p:cNvPr id="13326" name="Rectangle 21"/>
          <p:cNvSpPr>
            <a:spLocks/>
          </p:cNvSpPr>
          <p:nvPr/>
        </p:nvSpPr>
        <p:spPr bwMode="auto">
          <a:xfrm>
            <a:off x="4930676" y="3678700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28%</a:t>
            </a:r>
          </a:p>
        </p:txBody>
      </p:sp>
      <p:sp>
        <p:nvSpPr>
          <p:cNvPr id="13327" name="Rectangle 22"/>
          <p:cNvSpPr>
            <a:spLocks/>
          </p:cNvSpPr>
          <p:nvPr/>
        </p:nvSpPr>
        <p:spPr bwMode="auto">
          <a:xfrm>
            <a:off x="4073426" y="3919802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23%</a:t>
            </a:r>
          </a:p>
        </p:txBody>
      </p:sp>
      <p:sp>
        <p:nvSpPr>
          <p:cNvPr id="13328" name="Rectangle 23"/>
          <p:cNvSpPr>
            <a:spLocks/>
          </p:cNvSpPr>
          <p:nvPr/>
        </p:nvSpPr>
        <p:spPr bwMode="auto">
          <a:xfrm>
            <a:off x="3194968" y="4214481"/>
            <a:ext cx="39433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17%</a:t>
            </a:r>
          </a:p>
        </p:txBody>
      </p:sp>
      <p:sp>
        <p:nvSpPr>
          <p:cNvPr id="13329" name="Line 24"/>
          <p:cNvSpPr>
            <a:spLocks noChangeShapeType="1"/>
          </p:cNvSpPr>
          <p:nvPr/>
        </p:nvSpPr>
        <p:spPr bwMode="auto">
          <a:xfrm flipH="1">
            <a:off x="3117949" y="3089672"/>
            <a:ext cx="2821781" cy="1062633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3330" name="Line 25"/>
          <p:cNvSpPr>
            <a:spLocks noChangeShapeType="1"/>
          </p:cNvSpPr>
          <p:nvPr/>
        </p:nvSpPr>
        <p:spPr bwMode="auto">
          <a:xfrm flipH="1">
            <a:off x="6088187" y="2865314"/>
            <a:ext cx="1736824" cy="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3331" name="Rectangle 26"/>
          <p:cNvSpPr>
            <a:spLocks/>
          </p:cNvSpPr>
          <p:nvPr/>
        </p:nvSpPr>
        <p:spPr bwMode="auto">
          <a:xfrm>
            <a:off x="5589241" y="2450868"/>
            <a:ext cx="2808461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plateau &amp; increasing complexity</a:t>
            </a:r>
          </a:p>
        </p:txBody>
      </p:sp>
      <p:sp>
        <p:nvSpPr>
          <p:cNvPr id="13332" name="Rectangle 27"/>
          <p:cNvSpPr>
            <a:spLocks/>
          </p:cNvSpPr>
          <p:nvPr/>
        </p:nvSpPr>
        <p:spPr bwMode="auto">
          <a:xfrm>
            <a:off x="1461492" y="6474023"/>
            <a:ext cx="926790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47">
                <a:ea typeface="ＭＳ Ｐゴシック" charset="0"/>
                <a:cs typeface="ＭＳ Ｐゴシック" charset="0"/>
              </a:rPr>
              <a:t>[Source: http://pascallin.ecs.soton.ac.uk/challenges/VOC/voc20{07,08,09,10,11,12}/results/index.html]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5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SIFT, HOG, LBP, ...</a:t>
            </a:r>
          </a:p>
        </p:txBody>
      </p:sp>
      <p:grpSp>
        <p:nvGrpSpPr>
          <p:cNvPr id="15362" name="Group 9"/>
          <p:cNvGrpSpPr>
            <a:grpSpLocks/>
          </p:cNvGrpSpPr>
          <p:nvPr/>
        </p:nvGrpSpPr>
        <p:grpSpPr bwMode="auto">
          <a:xfrm>
            <a:off x="1747242" y="1455539"/>
            <a:ext cx="8697516" cy="4991695"/>
            <a:chOff x="0" y="0"/>
            <a:chExt cx="7792" cy="4472"/>
          </a:xfrm>
        </p:grpSpPr>
        <p:pic>
          <p:nvPicPr>
            <p:cNvPr id="153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92" cy="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Rectangle 3"/>
            <p:cNvSpPr>
              <a:spLocks/>
            </p:cNvSpPr>
            <p:nvPr/>
          </p:nvSpPr>
          <p:spPr bwMode="auto">
            <a:xfrm>
              <a:off x="349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10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5380" name="Rectangle 4"/>
            <p:cNvSpPr>
              <a:spLocks/>
            </p:cNvSpPr>
            <p:nvPr/>
          </p:nvSpPr>
          <p:spPr bwMode="auto">
            <a:xfrm>
              <a:off x="505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12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5381" name="Rectangle 5"/>
            <p:cNvSpPr>
              <a:spLocks/>
            </p:cNvSpPr>
            <p:nvPr/>
          </p:nvSpPr>
          <p:spPr bwMode="auto">
            <a:xfrm>
              <a:off x="1153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07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5382" name="Rectangle 6"/>
            <p:cNvSpPr>
              <a:spLocks/>
            </p:cNvSpPr>
            <p:nvPr/>
          </p:nvSpPr>
          <p:spPr bwMode="auto">
            <a:xfrm>
              <a:off x="2712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09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5383" name="Rectangle 7"/>
            <p:cNvSpPr>
              <a:spLocks/>
            </p:cNvSpPr>
            <p:nvPr/>
          </p:nvSpPr>
          <p:spPr bwMode="auto">
            <a:xfrm>
              <a:off x="1944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08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5384" name="Rectangle 8"/>
            <p:cNvSpPr>
              <a:spLocks/>
            </p:cNvSpPr>
            <p:nvPr/>
          </p:nvSpPr>
          <p:spPr bwMode="auto">
            <a:xfrm>
              <a:off x="4272" y="3784"/>
              <a:ext cx="6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11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</p:grpSp>
      <p:sp>
        <p:nvSpPr>
          <p:cNvPr id="15363" name="Rectangle 10"/>
          <p:cNvSpPr>
            <a:spLocks/>
          </p:cNvSpPr>
          <p:nvPr/>
        </p:nvSpPr>
        <p:spPr bwMode="auto">
          <a:xfrm>
            <a:off x="4500935" y="3049157"/>
            <a:ext cx="1420261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SegDPM (2013)</a:t>
            </a:r>
          </a:p>
        </p:txBody>
      </p:sp>
      <p:sp>
        <p:nvSpPr>
          <p:cNvPr id="15364" name="Rectangle 11"/>
          <p:cNvSpPr>
            <a:spLocks/>
          </p:cNvSpPr>
          <p:nvPr/>
        </p:nvSpPr>
        <p:spPr bwMode="auto">
          <a:xfrm>
            <a:off x="4296668" y="3294724"/>
            <a:ext cx="1550104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Regionlets (2013)</a:t>
            </a:r>
          </a:p>
        </p:txBody>
      </p:sp>
      <p:sp>
        <p:nvSpPr>
          <p:cNvPr id="15365" name="Rectangle 12"/>
          <p:cNvSpPr>
            <a:spLocks/>
          </p:cNvSpPr>
          <p:nvPr/>
        </p:nvSpPr>
        <p:spPr bwMode="auto">
          <a:xfrm>
            <a:off x="2894708" y="3280999"/>
            <a:ext cx="921727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Regionlets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(2013)</a:t>
            </a:r>
          </a:p>
        </p:txBody>
      </p:sp>
      <p:sp>
        <p:nvSpPr>
          <p:cNvPr id="15366" name="Rectangle 13"/>
          <p:cNvSpPr>
            <a:spLocks/>
          </p:cNvSpPr>
          <p:nvPr/>
        </p:nvSpPr>
        <p:spPr bwMode="auto">
          <a:xfrm>
            <a:off x="3220641" y="2214562"/>
            <a:ext cx="375047" cy="3482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5367" name="Rectangle 14"/>
          <p:cNvSpPr>
            <a:spLocks/>
          </p:cNvSpPr>
          <p:nvPr/>
        </p:nvSpPr>
        <p:spPr bwMode="auto">
          <a:xfrm>
            <a:off x="5828109" y="2348508"/>
            <a:ext cx="375047" cy="3482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5368" name="Rectangle 15"/>
          <p:cNvSpPr>
            <a:spLocks/>
          </p:cNvSpPr>
          <p:nvPr/>
        </p:nvSpPr>
        <p:spPr bwMode="auto">
          <a:xfrm>
            <a:off x="7506891" y="2348508"/>
            <a:ext cx="375047" cy="3482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5369" name="Rectangle 16"/>
          <p:cNvSpPr>
            <a:spLocks/>
          </p:cNvSpPr>
          <p:nvPr/>
        </p:nvSpPr>
        <p:spPr bwMode="auto">
          <a:xfrm>
            <a:off x="3157017" y="6442769"/>
            <a:ext cx="2839641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>
                <a:ea typeface="ＭＳ Ｐゴシック" charset="0"/>
                <a:cs typeface="ＭＳ Ｐゴシック" charset="0"/>
              </a:rPr>
              <a:t>[Regionlets. Wang et al. ICCV</a:t>
            </a:r>
            <a:r>
              <a:rPr lang="ja-JP" altLang="en-US" sz="1687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687">
                <a:cs typeface="Source Sans Pro Light" charset="0"/>
              </a:rPr>
              <a:t>13]</a:t>
            </a:r>
            <a:endParaRPr lang="en-US" sz="1687">
              <a:cs typeface="Source Sans Pro Light" charset="0"/>
            </a:endParaRPr>
          </a:p>
        </p:txBody>
      </p:sp>
      <p:sp>
        <p:nvSpPr>
          <p:cNvPr id="15370" name="Rectangle 17"/>
          <p:cNvSpPr>
            <a:spLocks/>
          </p:cNvSpPr>
          <p:nvPr/>
        </p:nvSpPr>
        <p:spPr bwMode="auto">
          <a:xfrm>
            <a:off x="6194226" y="6447234"/>
            <a:ext cx="2839641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>
                <a:ea typeface="ＭＳ Ｐゴシック" charset="0"/>
                <a:cs typeface="ＭＳ Ｐゴシック" charset="0"/>
              </a:rPr>
              <a:t>[SegDPM. Fidler et al. CVPR</a:t>
            </a:r>
            <a:r>
              <a:rPr lang="ja-JP" altLang="en-US" sz="1687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687">
                <a:cs typeface="Source Sans Pro Light" charset="0"/>
              </a:rPr>
              <a:t>13]</a:t>
            </a:r>
            <a:endParaRPr lang="en-US" sz="1687">
              <a:cs typeface="Source Sans Pro Light" charset="0"/>
            </a:endParaRPr>
          </a:p>
        </p:txBody>
      </p:sp>
      <p:sp>
        <p:nvSpPr>
          <p:cNvPr id="15371" name="Rectangle 18"/>
          <p:cNvSpPr>
            <a:spLocks/>
          </p:cNvSpPr>
          <p:nvPr/>
        </p:nvSpPr>
        <p:spPr bwMode="auto">
          <a:xfrm>
            <a:off x="2729508" y="6049864"/>
            <a:ext cx="5643563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PASCAL VOC challenge dataset</a:t>
            </a:r>
          </a:p>
        </p:txBody>
      </p:sp>
      <p:sp>
        <p:nvSpPr>
          <p:cNvPr id="15372" name="Rectangle 19"/>
          <p:cNvSpPr>
            <a:spLocks/>
          </p:cNvSpPr>
          <p:nvPr/>
        </p:nvSpPr>
        <p:spPr bwMode="auto">
          <a:xfrm>
            <a:off x="3167063" y="4687755"/>
            <a:ext cx="468077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</a:t>
            </a:r>
          </a:p>
        </p:txBody>
      </p:sp>
      <p:sp>
        <p:nvSpPr>
          <p:cNvPr id="15373" name="Rectangle 20"/>
          <p:cNvSpPr>
            <a:spLocks/>
          </p:cNvSpPr>
          <p:nvPr/>
        </p:nvSpPr>
        <p:spPr bwMode="auto">
          <a:xfrm>
            <a:off x="3787676" y="4365956"/>
            <a:ext cx="1091646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HOG+BOW</a:t>
            </a:r>
          </a:p>
        </p:txBody>
      </p:sp>
      <p:sp>
        <p:nvSpPr>
          <p:cNvPr id="15374" name="Rectangle 21"/>
          <p:cNvSpPr>
            <a:spLocks/>
          </p:cNvSpPr>
          <p:nvPr/>
        </p:nvSpPr>
        <p:spPr bwMode="auto">
          <a:xfrm>
            <a:off x="4891609" y="4080206"/>
            <a:ext cx="522579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15375" name="Rectangle 22"/>
          <p:cNvSpPr>
            <a:spLocks/>
          </p:cNvSpPr>
          <p:nvPr/>
        </p:nvSpPr>
        <p:spPr bwMode="auto">
          <a:xfrm>
            <a:off x="5642819" y="3567079"/>
            <a:ext cx="71173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</a:t>
            </a:r>
          </a:p>
        </p:txBody>
      </p:sp>
      <p:sp>
        <p:nvSpPr>
          <p:cNvPr id="15376" name="Rectangle 23"/>
          <p:cNvSpPr>
            <a:spLocks/>
          </p:cNvSpPr>
          <p:nvPr/>
        </p:nvSpPr>
        <p:spPr bwMode="auto">
          <a:xfrm>
            <a:off x="6391797" y="3312914"/>
            <a:ext cx="790281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</a:t>
            </a:r>
          </a:p>
        </p:txBody>
      </p:sp>
      <p:sp>
        <p:nvSpPr>
          <p:cNvPr id="15377" name="Rectangle 24"/>
          <p:cNvSpPr>
            <a:spLocks/>
          </p:cNvSpPr>
          <p:nvPr/>
        </p:nvSpPr>
        <p:spPr bwMode="auto">
          <a:xfrm>
            <a:off x="7334995" y="3383029"/>
            <a:ext cx="844783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Selective 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Search,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DPM++,</a:t>
            </a:r>
          </a:p>
          <a:p>
            <a:r>
              <a:rPr lang="en-US" sz="1687">
                <a:solidFill>
                  <a:srgbClr val="000000"/>
                </a:solidFill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MKL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Task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52382" y="2049834"/>
            <a:ext cx="6796585" cy="4460148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2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83467" y="2269067"/>
              <a:ext cx="1016000" cy="32173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5199" y="2607734"/>
              <a:ext cx="829733" cy="20997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91816" y="1850794"/>
              <a:ext cx="1623362" cy="35384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84201" y="2269062"/>
              <a:ext cx="1599619" cy="3601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3463" y="3186437"/>
              <a:ext cx="1390376" cy="2918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9137" y="5503334"/>
              <a:ext cx="1528596" cy="28355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2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8000"/>
                </a:solidFill>
              </a:rPr>
              <a:t>R-CNN:</a:t>
            </a:r>
            <a:r>
              <a:rPr lang="en-US" smtClean="0"/>
              <a:t> Regions with CNN features</a:t>
            </a:r>
          </a:p>
        </p:txBody>
      </p:sp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1747242" y="1455539"/>
            <a:ext cx="8697516" cy="4991695"/>
            <a:chOff x="0" y="0"/>
            <a:chExt cx="7792" cy="4472"/>
          </a:xfrm>
        </p:grpSpPr>
        <p:pic>
          <p:nvPicPr>
            <p:cNvPr id="174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792" cy="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Rectangle 3"/>
            <p:cNvSpPr>
              <a:spLocks/>
            </p:cNvSpPr>
            <p:nvPr/>
          </p:nvSpPr>
          <p:spPr bwMode="auto">
            <a:xfrm>
              <a:off x="349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10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7420" name="Rectangle 4"/>
            <p:cNvSpPr>
              <a:spLocks/>
            </p:cNvSpPr>
            <p:nvPr/>
          </p:nvSpPr>
          <p:spPr bwMode="auto">
            <a:xfrm>
              <a:off x="5056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12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7421" name="Rectangle 5"/>
            <p:cNvSpPr>
              <a:spLocks/>
            </p:cNvSpPr>
            <p:nvPr/>
          </p:nvSpPr>
          <p:spPr bwMode="auto">
            <a:xfrm>
              <a:off x="1153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07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7422" name="Rectangle 6"/>
            <p:cNvSpPr>
              <a:spLocks/>
            </p:cNvSpPr>
            <p:nvPr/>
          </p:nvSpPr>
          <p:spPr bwMode="auto">
            <a:xfrm>
              <a:off x="2712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09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7423" name="Rectangle 7"/>
            <p:cNvSpPr>
              <a:spLocks/>
            </p:cNvSpPr>
            <p:nvPr/>
          </p:nvSpPr>
          <p:spPr bwMode="auto">
            <a:xfrm>
              <a:off x="1944" y="3784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08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  <p:sp>
          <p:nvSpPr>
            <p:cNvPr id="17424" name="Rectangle 8"/>
            <p:cNvSpPr>
              <a:spLocks/>
            </p:cNvSpPr>
            <p:nvPr/>
          </p:nvSpPr>
          <p:spPr bwMode="auto">
            <a:xfrm>
              <a:off x="4272" y="3784"/>
              <a:ext cx="6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87">
                  <a:solidFill>
                    <a:srgbClr val="000000"/>
                  </a:solidFill>
                  <a:latin typeface="Source Sans Pro" charset="0"/>
                  <a:ea typeface="ＭＳ Ｐゴシック" charset="0"/>
                  <a:cs typeface="ＭＳ Ｐゴシック" charset="0"/>
                  <a:sym typeface="Source Sans Pro" charset="0"/>
                </a:rPr>
                <a:t>VOC</a:t>
              </a:r>
              <a:r>
                <a:rPr lang="ja-JP" altLang="en-US" sz="1687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Source Sans Pro" charset="0"/>
                </a:rPr>
                <a:t>’</a:t>
              </a:r>
              <a:r>
                <a:rPr lang="en-US" altLang="ja-JP" sz="1687">
                  <a:solidFill>
                    <a:srgbClr val="000000"/>
                  </a:solidFill>
                  <a:latin typeface="Source Sans Pro" charset="0"/>
                  <a:cs typeface="Source Sans Pro" charset="0"/>
                  <a:sym typeface="Source Sans Pro" charset="0"/>
                </a:rPr>
                <a:t>11</a:t>
              </a:r>
              <a:endParaRPr lang="en-US" sz="1687">
                <a:solidFill>
                  <a:srgbClr val="000000"/>
                </a:solidFill>
                <a:latin typeface="Source Sans Pro" charset="0"/>
                <a:cs typeface="Source Sans Pro" charset="0"/>
                <a:sym typeface="Source Sans Pro" charset="0"/>
              </a:endParaRPr>
            </a:p>
          </p:txBody>
        </p:sp>
      </p:grpSp>
      <p:sp>
        <p:nvSpPr>
          <p:cNvPr id="17411" name="Rectangle 10"/>
          <p:cNvSpPr>
            <a:spLocks/>
          </p:cNvSpPr>
          <p:nvPr/>
        </p:nvSpPr>
        <p:spPr bwMode="auto">
          <a:xfrm>
            <a:off x="3059907" y="1700774"/>
            <a:ext cx="67165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R-CNN</a:t>
            </a:r>
          </a:p>
        </p:txBody>
      </p:sp>
      <p:sp>
        <p:nvSpPr>
          <p:cNvPr id="17412" name="Rectangle 11"/>
          <p:cNvSpPr>
            <a:spLocks/>
          </p:cNvSpPr>
          <p:nvPr/>
        </p:nvSpPr>
        <p:spPr bwMode="auto">
          <a:xfrm>
            <a:off x="3065488" y="1928481"/>
            <a:ext cx="55624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58.5%</a:t>
            </a:r>
          </a:p>
        </p:txBody>
      </p:sp>
      <p:sp>
        <p:nvSpPr>
          <p:cNvPr id="17413" name="Rectangle 12"/>
          <p:cNvSpPr>
            <a:spLocks/>
          </p:cNvSpPr>
          <p:nvPr/>
        </p:nvSpPr>
        <p:spPr bwMode="auto">
          <a:xfrm>
            <a:off x="5655098" y="1928481"/>
            <a:ext cx="67165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R-CNN</a:t>
            </a:r>
          </a:p>
        </p:txBody>
      </p:sp>
      <p:sp>
        <p:nvSpPr>
          <p:cNvPr id="17414" name="Rectangle 13"/>
          <p:cNvSpPr>
            <a:spLocks/>
          </p:cNvSpPr>
          <p:nvPr/>
        </p:nvSpPr>
        <p:spPr bwMode="auto">
          <a:xfrm>
            <a:off x="5666260" y="2169583"/>
            <a:ext cx="55624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53.7%</a:t>
            </a:r>
          </a:p>
        </p:txBody>
      </p:sp>
      <p:sp>
        <p:nvSpPr>
          <p:cNvPr id="17415" name="Rectangle 14"/>
          <p:cNvSpPr>
            <a:spLocks/>
          </p:cNvSpPr>
          <p:nvPr/>
        </p:nvSpPr>
        <p:spPr bwMode="auto">
          <a:xfrm>
            <a:off x="7333879" y="1955271"/>
            <a:ext cx="671659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R-CNN</a:t>
            </a:r>
          </a:p>
        </p:txBody>
      </p:sp>
      <p:sp>
        <p:nvSpPr>
          <p:cNvPr id="17416" name="Rectangle 15"/>
          <p:cNvSpPr>
            <a:spLocks/>
          </p:cNvSpPr>
          <p:nvPr/>
        </p:nvSpPr>
        <p:spPr bwMode="auto">
          <a:xfrm>
            <a:off x="7345041" y="2205302"/>
            <a:ext cx="556243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87">
                <a:solidFill>
                  <a:srgbClr val="000000"/>
                </a:solidFill>
                <a:latin typeface="Source Sans Pro Bold" charset="0"/>
                <a:ea typeface="ＭＳ Ｐゴシック" charset="0"/>
                <a:cs typeface="ＭＳ Ｐゴシック" charset="0"/>
                <a:sym typeface="Source Sans Pro Bold" charset="0"/>
              </a:rPr>
              <a:t>53.3%</a:t>
            </a:r>
          </a:p>
        </p:txBody>
      </p:sp>
      <p:sp>
        <p:nvSpPr>
          <p:cNvPr id="17417" name="Rectangle 16"/>
          <p:cNvSpPr>
            <a:spLocks/>
          </p:cNvSpPr>
          <p:nvPr/>
        </p:nvSpPr>
        <p:spPr bwMode="auto">
          <a:xfrm>
            <a:off x="2729508" y="6049864"/>
            <a:ext cx="5643563" cy="33039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87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PASCAL VOC challenge dataset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4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582043" y="2241351"/>
            <a:ext cx="9026798" cy="19556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2099965" y="4434948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3138041" y="4434948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6413004" y="4434948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8764861" y="4434948"/>
            <a:ext cx="1682320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7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39947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99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9940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9941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39945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a. 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Crop</a:t>
            </a: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2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41986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1998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19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1988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1989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</a:t>
            </a:r>
            <a:r>
              <a:rPr lang="en-US" sz="2109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1993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a. Crop</a:t>
            </a:r>
          </a:p>
        </p:txBody>
      </p:sp>
      <p:sp>
        <p:nvSpPr>
          <p:cNvPr id="2" name="Rectangle 12"/>
          <p:cNvSpPr>
            <a:spLocks/>
          </p:cNvSpPr>
          <p:nvPr/>
        </p:nvSpPr>
        <p:spPr bwMode="auto">
          <a:xfrm>
            <a:off x="6109395" y="6073908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sp>
        <p:nvSpPr>
          <p:cNvPr id="41995" name="Rectangle 13"/>
          <p:cNvSpPr>
            <a:spLocks/>
          </p:cNvSpPr>
          <p:nvPr/>
        </p:nvSpPr>
        <p:spPr bwMode="auto">
          <a:xfrm>
            <a:off x="8585151" y="4960731"/>
            <a:ext cx="993862" cy="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969">
                <a:ea typeface="ＭＳ Ｐゴシック" charset="0"/>
                <a:cs typeface="ＭＳ Ｐゴシック" charset="0"/>
              </a:rPr>
              <a:t>227 x 227</a:t>
            </a:r>
          </a:p>
        </p:txBody>
      </p: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4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590" y="4232672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-2661047" y="4232672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1307455" y="6109627"/>
            <a:ext cx="9437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1. Crop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2689325" y="6118557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5134943" y="4607719"/>
            <a:ext cx="2627561" cy="946547"/>
            <a:chOff x="0" y="0"/>
            <a:chExt cx="2353" cy="848"/>
          </a:xfrm>
          <a:noFill/>
        </p:grpSpPr>
        <p:sp>
          <p:nvSpPr>
            <p:cNvPr id="44052" name="Rectangle 7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44041" name="Group 13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4050" name="Rectangle 11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4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4043" name="Rectangle 15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4044" name="Rectangle 16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4045" name="Line 17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6" name="Rectangle 18"/>
          <p:cNvSpPr>
            <a:spLocks/>
          </p:cNvSpPr>
          <p:nvPr/>
        </p:nvSpPr>
        <p:spPr bwMode="auto">
          <a:xfrm>
            <a:off x="4533305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7" name="Line 19"/>
          <p:cNvSpPr>
            <a:spLocks noChangeShapeType="1"/>
          </p:cNvSpPr>
          <p:nvPr/>
        </p:nvSpPr>
        <p:spPr bwMode="auto">
          <a:xfrm>
            <a:off x="4811242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 rot="10800000" flipH="1">
            <a:off x="4819055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9" name="Rectangle 21"/>
          <p:cNvSpPr>
            <a:spLocks/>
          </p:cNvSpPr>
          <p:nvPr/>
        </p:nvSpPr>
        <p:spPr bwMode="auto">
          <a:xfrm>
            <a:off x="5842621" y="5932754"/>
            <a:ext cx="2922980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c. Forward propagate</a:t>
            </a:r>
          </a:p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Output: 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fc</a:t>
            </a:r>
            <a:r>
              <a:rPr lang="en-US" altLang="ja-JP" sz="2531" baseline="-6000" dirty="0">
                <a:solidFill>
                  <a:srgbClr val="C00000"/>
                </a:solidFill>
                <a:cs typeface="Source Sans Pro Light" charset="0"/>
              </a:rPr>
              <a:t>7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 features</a:t>
            </a:r>
            <a:endParaRPr lang="en-US" sz="2531" dirty="0">
              <a:solidFill>
                <a:srgbClr val="C00000"/>
              </a:solidFill>
              <a:cs typeface="Source Sans Pro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"/>
          <p:cNvGrpSpPr>
            <a:grpSpLocks/>
          </p:cNvGrpSpPr>
          <p:nvPr/>
        </p:nvGrpSpPr>
        <p:grpSpPr bwMode="auto">
          <a:xfrm>
            <a:off x="2607841" y="4607719"/>
            <a:ext cx="2627561" cy="946547"/>
            <a:chOff x="0" y="0"/>
            <a:chExt cx="2353" cy="848"/>
          </a:xfrm>
          <a:noFill/>
        </p:grpSpPr>
        <p:sp>
          <p:nvSpPr>
            <p:cNvPr id="46106" name="Rectangle 1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3</a:t>
            </a:r>
          </a:p>
        </p:txBody>
      </p:sp>
      <p:grpSp>
        <p:nvGrpSpPr>
          <p:cNvPr id="46083" name="Group 7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6104" name="Rectangle 5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8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6085" name="Rectangle 9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6086" name="Rectangle 10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6087" name="Line 11"/>
          <p:cNvSpPr>
            <a:spLocks noChangeShapeType="1"/>
          </p:cNvSpPr>
          <p:nvPr/>
        </p:nvSpPr>
        <p:spPr bwMode="auto">
          <a:xfrm flipH="1">
            <a:off x="8462367" y="3393281"/>
            <a:ext cx="7244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grpSp>
        <p:nvGrpSpPr>
          <p:cNvPr id="46088" name="Group 14"/>
          <p:cNvGrpSpPr>
            <a:grpSpLocks/>
          </p:cNvGrpSpPr>
          <p:nvPr/>
        </p:nvGrpSpPr>
        <p:grpSpPr bwMode="auto">
          <a:xfrm>
            <a:off x="631031" y="4071938"/>
            <a:ext cx="2027039" cy="2027039"/>
            <a:chOff x="0" y="0"/>
            <a:chExt cx="1816" cy="1816"/>
          </a:xfrm>
        </p:grpSpPr>
        <p:sp>
          <p:nvSpPr>
            <p:cNvPr id="46102" name="Rectangle 12"/>
            <p:cNvSpPr>
              <a:spLocks/>
            </p:cNvSpPr>
            <p:nvPr/>
          </p:nvSpPr>
          <p:spPr bwMode="auto">
            <a:xfrm>
              <a:off x="0" y="0"/>
              <a:ext cx="1816" cy="179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3" name="Picture 1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8" t="2692" r="23460" b="19615"/>
            <a:stretch>
              <a:fillRect/>
            </a:stretch>
          </p:blipFill>
          <p:spPr bwMode="auto">
            <a:xfrm>
              <a:off x="0" y="52"/>
              <a:ext cx="181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9" name="Rectangle 15"/>
          <p:cNvSpPr>
            <a:spLocks/>
          </p:cNvSpPr>
          <p:nvPr/>
        </p:nvSpPr>
        <p:spPr bwMode="auto">
          <a:xfrm>
            <a:off x="488156" y="6136416"/>
            <a:ext cx="2269660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Warped proposal</a:t>
            </a:r>
          </a:p>
        </p:txBody>
      </p:sp>
      <p:sp>
        <p:nvSpPr>
          <p:cNvPr id="46090" name="Rectangle 16"/>
          <p:cNvSpPr>
            <a:spLocks/>
          </p:cNvSpPr>
          <p:nvPr/>
        </p:nvSpPr>
        <p:spPr bwMode="auto">
          <a:xfrm>
            <a:off x="2006203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1" name="Line 17"/>
          <p:cNvSpPr>
            <a:spLocks noChangeShapeType="1"/>
          </p:cNvSpPr>
          <p:nvPr/>
        </p:nvSpPr>
        <p:spPr bwMode="auto">
          <a:xfrm>
            <a:off x="2284140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2" name="Line 18"/>
          <p:cNvSpPr>
            <a:spLocks noChangeShapeType="1"/>
          </p:cNvSpPr>
          <p:nvPr/>
        </p:nvSpPr>
        <p:spPr bwMode="auto">
          <a:xfrm rot="10800000" flipH="1">
            <a:off x="2291953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3" name="Rectangle 19"/>
          <p:cNvSpPr>
            <a:spLocks/>
          </p:cNvSpPr>
          <p:nvPr/>
        </p:nvSpPr>
        <p:spPr bwMode="auto">
          <a:xfrm>
            <a:off x="3029769" y="5950613"/>
            <a:ext cx="2366032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4096-dimensional</a:t>
            </a:r>
          </a:p>
          <a:p>
            <a:r>
              <a:rPr lang="en-US" sz="2531">
                <a:ea typeface="ＭＳ Ｐゴシック" charset="0"/>
                <a:cs typeface="ＭＳ Ｐゴシック" charset="0"/>
              </a:rPr>
              <a:t>fc</a:t>
            </a:r>
            <a:r>
              <a:rPr lang="en-US" sz="2531" baseline="-6000">
                <a:ea typeface="ＭＳ Ｐゴシック" charset="0"/>
                <a:cs typeface="ＭＳ Ｐゴシック" charset="0"/>
              </a:rPr>
              <a:t>7</a:t>
            </a:r>
            <a:r>
              <a:rPr lang="en-US" sz="2531">
                <a:ea typeface="ＭＳ Ｐゴシック" charset="0"/>
                <a:cs typeface="ＭＳ Ｐゴシック" charset="0"/>
              </a:rPr>
              <a:t> feature vector</a:t>
            </a:r>
          </a:p>
        </p:txBody>
      </p:sp>
      <p:sp>
        <p:nvSpPr>
          <p:cNvPr id="46094" name="Rectangle 20"/>
          <p:cNvSpPr>
            <a:spLocks/>
          </p:cNvSpPr>
          <p:nvPr/>
        </p:nvSpPr>
        <p:spPr bwMode="auto">
          <a:xfrm>
            <a:off x="5819180" y="5950613"/>
            <a:ext cx="2297039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linear classifiers</a:t>
            </a:r>
          </a:p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(SVM or </a:t>
            </a:r>
            <a:r>
              <a:rPr lang="en-US" sz="2531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softmax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6095" name="Rectangle 21"/>
          <p:cNvSpPr>
            <a:spLocks/>
          </p:cNvSpPr>
          <p:nvPr/>
        </p:nvSpPr>
        <p:spPr bwMode="auto">
          <a:xfrm>
            <a:off x="6354961" y="3955852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person?  1.6</a:t>
            </a:r>
          </a:p>
        </p:txBody>
      </p:sp>
      <p:sp>
        <p:nvSpPr>
          <p:cNvPr id="46096" name="Rectangle 22"/>
          <p:cNvSpPr>
            <a:spLocks/>
          </p:cNvSpPr>
          <p:nvPr/>
        </p:nvSpPr>
        <p:spPr bwMode="auto">
          <a:xfrm>
            <a:off x="6354961" y="4839891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horse?  -0.3</a:t>
            </a:r>
          </a:p>
        </p:txBody>
      </p:sp>
      <p:sp>
        <p:nvSpPr>
          <p:cNvPr id="46097" name="Rectangle 23"/>
          <p:cNvSpPr>
            <a:spLocks/>
          </p:cNvSpPr>
          <p:nvPr/>
        </p:nvSpPr>
        <p:spPr bwMode="auto">
          <a:xfrm>
            <a:off x="6954366" y="4403164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8" name="Rectangle 24"/>
          <p:cNvSpPr>
            <a:spLocks/>
          </p:cNvSpPr>
          <p:nvPr/>
        </p:nvSpPr>
        <p:spPr bwMode="auto">
          <a:xfrm>
            <a:off x="6953250" y="5349711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 flipH="1">
            <a:off x="5060157" y="4232672"/>
            <a:ext cx="1275829" cy="785813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 flipH="1">
            <a:off x="5054576" y="5025182"/>
            <a:ext cx="12959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1" name="Rectangle 27"/>
          <p:cNvSpPr>
            <a:spLocks/>
          </p:cNvSpPr>
          <p:nvPr/>
        </p:nvSpPr>
        <p:spPr bwMode="auto">
          <a:xfrm>
            <a:off x="9403334" y="3104425"/>
            <a:ext cx="815416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Classify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regions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4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4726410" y="2294573"/>
            <a:ext cx="213366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ea typeface="ＭＳ Ｐゴシック" charset="0"/>
                <a:cs typeface="ＭＳ Ｐゴシック" charset="0"/>
              </a:rPr>
              <a:t>Linear regression</a:t>
            </a:r>
          </a:p>
          <a:p>
            <a:endParaRPr lang="en-US" sz="2400"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ea typeface="ＭＳ Ｐゴシック" charset="0"/>
                <a:cs typeface="ＭＳ Ｐゴシック" charset="0"/>
              </a:rPr>
              <a:t>on CNN features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Step 4:</a:t>
            </a:r>
            <a:r>
              <a:rPr lang="en-US" dirty="0" smtClean="0">
                <a:solidFill>
                  <a:srgbClr val="FF8000"/>
                </a:solidFill>
              </a:rPr>
              <a:t> </a:t>
            </a:r>
            <a:r>
              <a:rPr lang="en-US" dirty="0" smtClean="0"/>
              <a:t>Object proposal refinement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24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2827735" y="1812726"/>
            <a:ext cx="964406" cy="1580555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2553147" y="4211598"/>
            <a:ext cx="10883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Original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proposal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55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/>
          </p:cNvSpPr>
          <p:nvPr/>
        </p:nvSpPr>
        <p:spPr bwMode="auto">
          <a:xfrm>
            <a:off x="8131969" y="1812727"/>
            <a:ext cx="1268016" cy="1884164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2400"/>
          </a:p>
        </p:txBody>
      </p:sp>
      <p:sp>
        <p:nvSpPr>
          <p:cNvPr id="48136" name="Rectangle 8"/>
          <p:cNvSpPr>
            <a:spLocks/>
          </p:cNvSpPr>
          <p:nvPr/>
        </p:nvSpPr>
        <p:spPr bwMode="auto">
          <a:xfrm>
            <a:off x="7676555" y="4211598"/>
            <a:ext cx="25589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Predicted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object bounding box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4552281" y="2847454"/>
            <a:ext cx="2999258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8138" name="Rectangle 10"/>
          <p:cNvSpPr>
            <a:spLocks/>
          </p:cNvSpPr>
          <p:nvPr/>
        </p:nvSpPr>
        <p:spPr bwMode="auto">
          <a:xfrm>
            <a:off x="4243617" y="5332016"/>
            <a:ext cx="3099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Bounding-box regression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2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Bounding-box regression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3283148" y="1830586"/>
            <a:ext cx="1857375" cy="2875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399484" y="2286000"/>
            <a:ext cx="2482453" cy="3768328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4181699" y="3289474"/>
            <a:ext cx="2419945" cy="878458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 flipH="1">
            <a:off x="8200058" y="2277070"/>
            <a:ext cx="0" cy="3782839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390555" y="2000250"/>
            <a:ext cx="2496964" cy="0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2653606" y="4840719"/>
            <a:ext cx="492122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</p:txBody>
      </p:sp>
      <p:sp>
        <p:nvSpPr>
          <p:cNvPr id="50184" name="Rectangle 8"/>
          <p:cNvSpPr>
            <a:spLocks/>
          </p:cNvSpPr>
          <p:nvPr/>
        </p:nvSpPr>
        <p:spPr bwMode="auto">
          <a:xfrm>
            <a:off x="6647408" y="6189102"/>
            <a:ext cx="62786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6666FF"/>
                </a:solidFill>
                <a:ea typeface="ＭＳ Ｐゴシック" charset="0"/>
                <a:cs typeface="ＭＳ Ｐゴシック" charset="0"/>
              </a:rPr>
              <a:t>predicted</a:t>
            </a:r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8294936" y="3997040"/>
            <a:ext cx="1316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Δh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5949777" y="1554771"/>
            <a:ext cx="14795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Δw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w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5922988" y="3149725"/>
            <a:ext cx="154208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ＭＳ Ｐゴシック" charset="0"/>
              </a:rPr>
              <a:t>(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Δx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x, </a:t>
            </a:r>
          </a:p>
          <a:p>
            <a:r>
              <a:rPr lang="en-US" sz="225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Δy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h)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4077891" y="1389571"/>
            <a:ext cx="2067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w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2898056" y="3104071"/>
            <a:ext cx="1522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3921622" y="2822786"/>
            <a:ext cx="5690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(x, 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/>
                <a:gridCol w="1689943"/>
                <a:gridCol w="1477863"/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2470547" y="4313039"/>
            <a:ext cx="7268766" cy="13841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4670599" y="4503420"/>
            <a:ext cx="2313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1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/>
                <a:gridCol w="1689943"/>
                <a:gridCol w="1477863"/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0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 : Ross </a:t>
            </a:r>
            <a:r>
              <a:rPr lang="en-US" dirty="0" err="1" smtClean="0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3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89266" y="1825625"/>
            <a:ext cx="7064533" cy="4351338"/>
          </a:xfrm>
        </p:spPr>
        <p:txBody>
          <a:bodyPr/>
          <a:lstStyle/>
          <a:p>
            <a:r>
              <a:rPr lang="en-US" dirty="0" smtClean="0"/>
              <a:t>Face detection</a:t>
            </a:r>
          </a:p>
          <a:p>
            <a:r>
              <a:rPr lang="en-US" dirty="0" smtClean="0"/>
              <a:t>One category: face</a:t>
            </a:r>
          </a:p>
          <a:p>
            <a:r>
              <a:rPr lang="en-US" dirty="0" smtClean="0"/>
              <a:t>Frontal faces</a:t>
            </a:r>
          </a:p>
          <a:p>
            <a:r>
              <a:rPr lang="en-US" dirty="0" smtClean="0"/>
              <a:t>Fairly rigid, </a:t>
            </a:r>
            <a:r>
              <a:rPr lang="en-US" dirty="0" err="1" smtClean="0"/>
              <a:t>unoccluded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250"/>
            <a:ext cx="3205532" cy="2561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22547" y="6460047"/>
            <a:ext cx="736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Human Face Detection in Visual Scenes. H. Rowley, S. </a:t>
            </a:r>
            <a:r>
              <a:rPr lang="en-US" dirty="0" err="1" smtClean="0"/>
              <a:t>Baluja</a:t>
            </a:r>
            <a:r>
              <a:rPr lang="en-US" dirty="0" smtClean="0"/>
              <a:t>, T. </a:t>
            </a:r>
            <a:r>
              <a:rPr lang="en-US" dirty="0" err="1" smtClean="0"/>
              <a:t>Kanade</a:t>
            </a:r>
            <a:r>
              <a:rPr lang="en-US" dirty="0" smtClean="0"/>
              <a:t>. 1995.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Training R-CNN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convolutional network on ImageNet classification</a:t>
            </a:r>
          </a:p>
          <a:p>
            <a:r>
              <a:rPr lang="en-US" i="1" dirty="0" err="1" smtClean="0"/>
              <a:t>Finetune</a:t>
            </a:r>
            <a:r>
              <a:rPr lang="en-US" i="1" dirty="0" smtClean="0"/>
              <a:t> </a:t>
            </a:r>
            <a:r>
              <a:rPr lang="en-US" dirty="0" smtClean="0"/>
              <a:t>on detection</a:t>
            </a:r>
          </a:p>
          <a:p>
            <a:pPr lvl="1"/>
            <a:r>
              <a:rPr lang="en-US" dirty="0" smtClean="0"/>
              <a:t>Classification problem!</a:t>
            </a:r>
          </a:p>
          <a:p>
            <a:pPr lvl="1"/>
            <a:r>
              <a:rPr lang="en-US" dirty="0" smtClean="0"/>
              <a:t>Proposals with </a:t>
            </a:r>
            <a:r>
              <a:rPr lang="en-US" dirty="0" err="1" smtClean="0"/>
              <a:t>IoU</a:t>
            </a:r>
            <a:r>
              <a:rPr lang="en-US" dirty="0" smtClean="0"/>
              <a:t> &gt; 50% are positives</a:t>
            </a:r>
          </a:p>
          <a:p>
            <a:pPr lvl="1"/>
            <a:r>
              <a:rPr lang="en-US" dirty="0" smtClean="0"/>
              <a:t>Sample fixed proportion of positives in each batch because of imbalance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2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 R-CNN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496816"/>
            <a:ext cx="3779520" cy="2615184"/>
          </a:xfrm>
          <a:prstGeom prst="rect">
            <a:avLst/>
          </a:prstGeom>
          <a:scene3d>
            <a:camera prst="orthographicFront">
              <a:rot lat="19061621" lon="3422929" rev="18840000"/>
            </a:camera>
            <a:lightRig rig="threePt" dir="t"/>
          </a:scene3d>
        </p:spPr>
      </p:pic>
      <p:sp>
        <p:nvSpPr>
          <p:cNvPr id="10" name="Cube 9"/>
          <p:cNvSpPr/>
          <p:nvPr/>
        </p:nvSpPr>
        <p:spPr>
          <a:xfrm>
            <a:off x="4610100" y="4200483"/>
            <a:ext cx="1659467" cy="592666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6282266" y="4200483"/>
            <a:ext cx="1659467" cy="592666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262033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934199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550833" y="2709333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  <p:sp>
        <p:nvSpPr>
          <p:cNvPr id="15" name="Cube 14"/>
          <p:cNvSpPr/>
          <p:nvPr/>
        </p:nvSpPr>
        <p:spPr>
          <a:xfrm>
            <a:off x="6246283" y="2709332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 R-CNN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5956" y="4716672"/>
            <a:ext cx="3668309" cy="2542040"/>
          </a:xfrm>
          <a:prstGeom prst="rect">
            <a:avLst/>
          </a:prstGeom>
          <a:scene3d>
            <a:camera prst="orthographicFront">
              <a:rot lat="19062000" lon="3420000" rev="18840000"/>
            </a:camera>
            <a:lightRig rig="threePt" dir="t"/>
          </a:scene3d>
        </p:spPr>
      </p:pic>
      <p:sp>
        <p:nvSpPr>
          <p:cNvPr id="5" name="Cube 4"/>
          <p:cNvSpPr/>
          <p:nvPr/>
        </p:nvSpPr>
        <p:spPr>
          <a:xfrm>
            <a:off x="4182531" y="2201332"/>
            <a:ext cx="4131734" cy="3539068"/>
          </a:xfrm>
          <a:prstGeom prst="cube">
            <a:avLst>
              <a:gd name="adj" fmla="val 3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44534" y="2387257"/>
            <a:ext cx="677333" cy="112220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0" y="1998133"/>
            <a:ext cx="1016000" cy="146086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4690531" y="1521356"/>
            <a:ext cx="1320802" cy="442910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6248398" y="1521356"/>
            <a:ext cx="1320802" cy="442910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7708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1: Resize boxes to account for subsampling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933" y="3386667"/>
            <a:ext cx="3268134" cy="29633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097867" y="3386666"/>
            <a:ext cx="1634067" cy="14816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6096000" y="3386666"/>
            <a:ext cx="817034" cy="74083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7867" y="4127499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694766" y="3708928"/>
            <a:ext cx="440267" cy="7217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394450" y="3576637"/>
            <a:ext cx="220134" cy="3608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4584" y="6350000"/>
            <a:ext cx="557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R-CNN. Ross </a:t>
            </a:r>
            <a:r>
              <a:rPr lang="en-US" dirty="0" err="1" smtClean="0"/>
              <a:t>Girshick</a:t>
            </a:r>
            <a:r>
              <a:rPr lang="en-US" dirty="0" smtClean="0"/>
              <a:t>. In 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178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2: Snap to feature map grid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491" y="3386667"/>
            <a:ext cx="3268134" cy="29633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681"/>
              </p:ext>
            </p:extLst>
          </p:nvPr>
        </p:nvGraphicFramePr>
        <p:xfrm>
          <a:off x="3000492" y="3386668"/>
          <a:ext cx="3268132" cy="2963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76"/>
                <a:gridCol w="466876"/>
                <a:gridCol w="466876"/>
                <a:gridCol w="466876"/>
                <a:gridCol w="466876"/>
                <a:gridCol w="466876"/>
                <a:gridCol w="466876"/>
              </a:tblGrid>
              <a:tr h="423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87425" y="4127499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39826" y="4279899"/>
            <a:ext cx="855512" cy="11792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3: Place a grid of fixed size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31463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/>
                <a:gridCol w="293511"/>
                <a:gridCol w="293511"/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4: Take max in each cell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53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/>
                <a:gridCol w="293511"/>
                <a:gridCol w="293511"/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10126133" y="2912534"/>
            <a:ext cx="1557866" cy="1490133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143066" y="3328460"/>
          <a:ext cx="116840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467"/>
                <a:gridCol w="389467"/>
                <a:gridCol w="389467"/>
              </a:tblGrid>
              <a:tr h="363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8500533" y="3742267"/>
            <a:ext cx="1016000" cy="66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3"/>
          <a:ext cx="10515600" cy="35591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05200"/>
                <a:gridCol w="3505200"/>
                <a:gridCol w="3505200"/>
              </a:tblGrid>
              <a:tr h="593196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 R-CNN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R-CNN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Train time (h)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9.5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84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Speedup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8.8x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Test time / image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0.32s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47.0s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Speedup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146x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 AP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66.9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66.0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1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Bottleneck remaining (not included in time):</a:t>
            </a:r>
          </a:p>
          <a:p>
            <a:pPr lvl="1"/>
            <a:r>
              <a:rPr lang="en-US" dirty="0" smtClean="0"/>
              <a:t>Object proposal generation</a:t>
            </a:r>
          </a:p>
          <a:p>
            <a:pPr lvl="1"/>
            <a:endParaRPr lang="en-US" dirty="0"/>
          </a:p>
          <a:p>
            <a:r>
              <a:rPr lang="en-US" dirty="0" smtClean="0"/>
              <a:t>Slow</a:t>
            </a:r>
          </a:p>
          <a:p>
            <a:pPr lvl="1"/>
            <a:r>
              <a:rPr lang="en-US" dirty="0" smtClean="0"/>
              <a:t>Requires segmentation</a:t>
            </a:r>
          </a:p>
          <a:p>
            <a:pPr lvl="1"/>
            <a:r>
              <a:rPr lang="en-US" dirty="0" smtClean="0"/>
              <a:t>O(1s) per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</a:t>
            </a:r>
            <a:r>
              <a:rPr lang="en-US" i="1" dirty="0" smtClean="0"/>
              <a:t>er </a:t>
            </a:r>
            <a:r>
              <a:rPr lang="en-US" dirty="0" smtClean="0"/>
              <a:t>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491"/>
            <a:ext cx="10515600" cy="4351338"/>
          </a:xfrm>
        </p:spPr>
        <p:txBody>
          <a:bodyPr/>
          <a:lstStyle/>
          <a:p>
            <a:r>
              <a:rPr lang="en-US" dirty="0" smtClean="0"/>
              <a:t>Can we produce </a:t>
            </a:r>
            <a:r>
              <a:rPr lang="en-US" i="1" dirty="0" smtClean="0"/>
              <a:t>object proposals</a:t>
            </a:r>
            <a:r>
              <a:rPr lang="en-US" dirty="0" smtClean="0"/>
              <a:t> from convolutional networks?</a:t>
            </a:r>
          </a:p>
          <a:p>
            <a:r>
              <a:rPr lang="en-US" dirty="0" smtClean="0"/>
              <a:t>A change in intuition</a:t>
            </a:r>
          </a:p>
          <a:p>
            <a:pPr lvl="1"/>
            <a:r>
              <a:rPr lang="en-US" dirty="0" smtClean="0"/>
              <a:t>Instead of using grouping</a:t>
            </a:r>
          </a:p>
          <a:p>
            <a:pPr lvl="1"/>
            <a:r>
              <a:rPr lang="en-US" dirty="0" smtClean="0"/>
              <a:t>Recognize likely objects?</a:t>
            </a:r>
          </a:p>
          <a:p>
            <a:r>
              <a:rPr lang="en-US" dirty="0" smtClean="0"/>
              <a:t>For every possible box, score if it is likely to correspond to an object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Helvetica" charset="0"/>
              </a:rPr>
              <a:t>Faster R-CNN: Towards Real-Time Object Detection with Region Proposal 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Networks. S. Ren, K. He, R. </a:t>
            </a:r>
            <a:r>
              <a:rPr lang="en-US" dirty="0" err="1" smtClean="0">
                <a:solidFill>
                  <a:srgbClr val="222222"/>
                </a:solidFill>
                <a:latin typeface="Helvetica" charset="0"/>
              </a:rPr>
              <a:t>Girshick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, J. Sun. In </a:t>
            </a:r>
            <a:r>
              <a:rPr lang="en-US" i="1" dirty="0" smtClean="0">
                <a:solidFill>
                  <a:srgbClr val="222222"/>
                </a:solidFill>
                <a:latin typeface="Helvetica" charset="0"/>
              </a:rPr>
              <a:t>NIPS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 2015.</a:t>
            </a:r>
            <a:endParaRPr lang="en-US" i="0" dirty="0">
              <a:solidFill>
                <a:srgbClr val="222222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60107" y="1825625"/>
            <a:ext cx="4693692" cy="4351338"/>
          </a:xfrm>
        </p:spPr>
        <p:txBody>
          <a:bodyPr/>
          <a:lstStyle/>
          <a:p>
            <a:r>
              <a:rPr lang="en-US" dirty="0" smtClean="0"/>
              <a:t>One category: pedestrians</a:t>
            </a:r>
          </a:p>
          <a:p>
            <a:r>
              <a:rPr lang="en-US" dirty="0" smtClean="0"/>
              <a:t>Slight pose variations and small distortions</a:t>
            </a:r>
          </a:p>
          <a:p>
            <a:r>
              <a:rPr lang="en-US" dirty="0" smtClean="0"/>
              <a:t>Partial occlusions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0554" y="6497797"/>
            <a:ext cx="85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Histograms of Oriented Gradients for Human Detection. N. </a:t>
            </a:r>
            <a:r>
              <a:rPr lang="en-US" dirty="0" err="1" smtClean="0"/>
              <a:t>Dalal</a:t>
            </a:r>
            <a:r>
              <a:rPr lang="en-US" dirty="0" smtClean="0"/>
              <a:t> and B. </a:t>
            </a:r>
            <a:r>
              <a:rPr lang="en-US" dirty="0" err="1" smtClean="0"/>
              <a:t>Triggs</a:t>
            </a:r>
            <a:r>
              <a:rPr lang="en-US" dirty="0" smtClean="0"/>
              <a:t>. CVPR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080221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79781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739"/>
            <a:ext cx="6441743" cy="12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67" y="757102"/>
            <a:ext cx="5634566" cy="58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each location, consider boxes of many different sizes and aspect ratios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839631"/>
            <a:ext cx="2065866" cy="176530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75200" y="3839631"/>
            <a:ext cx="1405466" cy="176530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53467" y="4233333"/>
            <a:ext cx="2065866" cy="88053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3467" y="4445001"/>
            <a:ext cx="2065866" cy="4318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each location, consider boxes of many different sizes and aspect ratios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8267" y="3539067"/>
            <a:ext cx="1422399" cy="23875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213631"/>
            <a:ext cx="2065866" cy="29633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6271"/>
          </a:xfrm>
        </p:spPr>
        <p:txBody>
          <a:bodyPr/>
          <a:lstStyle/>
          <a:p>
            <a:r>
              <a:rPr lang="en-US" dirty="0" smtClean="0"/>
              <a:t>At each location, consider boxes of many different sizes and aspect ratios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2371989"/>
            <a:ext cx="7124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 scales * a aspect ratios = </a:t>
            </a:r>
            <a:r>
              <a:rPr lang="en-US" dirty="0" err="1" smtClean="0"/>
              <a:t>sa</a:t>
            </a:r>
            <a:r>
              <a:rPr lang="en-US" dirty="0" smtClean="0"/>
              <a:t> anchor boxes</a:t>
            </a:r>
          </a:p>
          <a:p>
            <a:r>
              <a:rPr lang="en-US" dirty="0" smtClean="0"/>
              <a:t>Use convolutional layer on top of filter map to produce </a:t>
            </a:r>
            <a:r>
              <a:rPr lang="en-US" dirty="0" err="1" smtClean="0"/>
              <a:t>sa</a:t>
            </a:r>
            <a:r>
              <a:rPr lang="en-US" dirty="0" smtClean="0"/>
              <a:t> scores</a:t>
            </a:r>
          </a:p>
          <a:p>
            <a:r>
              <a:rPr lang="en-US" dirty="0" smtClean="0"/>
              <a:t>Pick top few boxes as proposals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32747"/>
              </p:ext>
            </p:extLst>
          </p:nvPr>
        </p:nvGraphicFramePr>
        <p:xfrm>
          <a:off x="838200" y="1825625"/>
          <a:ext cx="10515600" cy="3301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3400"/>
                <a:gridCol w="3632200"/>
              </a:tblGrid>
              <a:tr h="10565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Method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mean AP (PASCAL VOC)</a:t>
                      </a:r>
                      <a:endParaRPr lang="en-US" sz="3600" dirty="0"/>
                    </a:p>
                  </a:txBody>
                  <a:tcPr/>
                </a:tc>
              </a:tr>
              <a:tr h="10565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Fast R-CNN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65.7</a:t>
                      </a:r>
                      <a:endParaRPr lang="en-US" sz="3600" dirty="0"/>
                    </a:p>
                  </a:txBody>
                  <a:tcPr/>
                </a:tc>
              </a:tr>
              <a:tr h="10565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Faster R-CNN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67.0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4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Feature Extractors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247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82359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ConvNet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 AP (PASCAL</a:t>
                      </a:r>
                      <a:r>
                        <a:rPr lang="en-US" sz="3200" baseline="0" dirty="0" smtClean="0"/>
                        <a:t> VOC)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VGG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70.4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ResNet</a:t>
                      </a:r>
                      <a:r>
                        <a:rPr lang="en-US" sz="3200" dirty="0" smtClean="0"/>
                        <a:t> 101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73.8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9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Additional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484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Method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Training data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 AP (PASCAL</a:t>
                      </a:r>
                      <a:r>
                        <a:rPr lang="en-US" sz="3200" baseline="0" dirty="0" smtClean="0"/>
                        <a:t> VOC 2012 Test)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 R-CNN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VOC 12 Train (10K)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65.7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 R-CNN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VOC07 </a:t>
                      </a:r>
                      <a:r>
                        <a:rPr lang="en-US" sz="3200" dirty="0" err="1" smtClean="0"/>
                        <a:t>Trainval</a:t>
                      </a:r>
                      <a:r>
                        <a:rPr lang="en-US" sz="3200" dirty="0" smtClean="0"/>
                        <a:t> + VOC</a:t>
                      </a:r>
                      <a:r>
                        <a:rPr lang="en-US" sz="3200" baseline="0" dirty="0" smtClean="0"/>
                        <a:t> 12 Train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68.4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Faster R-CNN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VOC 12 Train (10K)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67.0</a:t>
                      </a:r>
                      <a:endParaRPr lang="en-US" sz="3200" dirty="0"/>
                    </a:p>
                  </a:txBody>
                  <a:tcPr/>
                </a:tc>
              </a:tr>
              <a:tr h="82359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Faster R-CNN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VOC07 </a:t>
                      </a:r>
                      <a:r>
                        <a:rPr lang="en-US" sz="3200" dirty="0" err="1" smtClean="0"/>
                        <a:t>Trainval</a:t>
                      </a:r>
                      <a:r>
                        <a:rPr lang="en-US" sz="3200" dirty="0" smtClean="0"/>
                        <a:t> + VOC</a:t>
                      </a:r>
                      <a:r>
                        <a:rPr lang="en-US" sz="3200" baseline="0" dirty="0" smtClean="0"/>
                        <a:t> 12 Train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70.4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3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R-CNN family of detectors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945495"/>
              </p:ext>
            </p:extLst>
          </p:nvPr>
        </p:nvGraphicFramePr>
        <p:xfrm>
          <a:off x="838200" y="1825624"/>
          <a:ext cx="10515600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21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 (Single Shot Detector)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go through separate proposals?</a:t>
            </a:r>
          </a:p>
          <a:p>
            <a:r>
              <a:rPr lang="en-US" dirty="0" smtClean="0"/>
              <a:t>Directly produce class-specific scores at each location for every scale and aspect ratio</a:t>
            </a:r>
          </a:p>
          <a:p>
            <a:pPr lvl="1"/>
            <a:r>
              <a:rPr lang="en-US" dirty="0" smtClean="0"/>
              <a:t>s scales * a aspects * c classes = sac scores per location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200" y="6176963"/>
            <a:ext cx="1198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SSD: Single Shot </a:t>
            </a:r>
            <a:r>
              <a:rPr lang="en-US" dirty="0" err="1"/>
              <a:t>MultiBox</a:t>
            </a:r>
            <a:r>
              <a:rPr lang="en-US" dirty="0"/>
              <a:t> </a:t>
            </a:r>
            <a:r>
              <a:rPr lang="en-US" dirty="0" smtClean="0"/>
              <a:t>Detector. </a:t>
            </a:r>
            <a:r>
              <a:rPr lang="en-US" dirty="0"/>
              <a:t>Wei </a:t>
            </a:r>
            <a:r>
              <a:rPr lang="en-US" dirty="0" smtClean="0"/>
              <a:t>Liu </a:t>
            </a:r>
            <a:r>
              <a:rPr lang="en-US" dirty="0"/>
              <a:t>, </a:t>
            </a:r>
            <a:r>
              <a:rPr lang="en-US" dirty="0" err="1"/>
              <a:t>Dragomir</a:t>
            </a:r>
            <a:r>
              <a:rPr lang="en-US" dirty="0"/>
              <a:t> </a:t>
            </a:r>
            <a:r>
              <a:rPr lang="en-US" dirty="0" err="1" smtClean="0"/>
              <a:t>Anguelov</a:t>
            </a:r>
            <a:r>
              <a:rPr lang="en-US" dirty="0" smtClean="0"/>
              <a:t> </a:t>
            </a:r>
            <a:r>
              <a:rPr lang="en-US" dirty="0"/>
              <a:t>, </a:t>
            </a:r>
            <a:r>
              <a:rPr lang="en-US" dirty="0" err="1"/>
              <a:t>Dumitru</a:t>
            </a:r>
            <a:r>
              <a:rPr lang="en-US" dirty="0"/>
              <a:t> </a:t>
            </a:r>
            <a:r>
              <a:rPr lang="en-US" dirty="0" err="1" smtClean="0"/>
              <a:t>Erhan</a:t>
            </a:r>
            <a:r>
              <a:rPr lang="en-US" dirty="0" smtClean="0"/>
              <a:t> </a:t>
            </a:r>
            <a:r>
              <a:rPr lang="en-US" dirty="0"/>
              <a:t>, Christian </a:t>
            </a:r>
            <a:r>
              <a:rPr lang="en-US" dirty="0" err="1" smtClean="0"/>
              <a:t>Szegedy</a:t>
            </a:r>
            <a:r>
              <a:rPr lang="en-US" dirty="0" smtClean="0"/>
              <a:t> </a:t>
            </a:r>
            <a:r>
              <a:rPr lang="en-US" dirty="0"/>
              <a:t>, Scott </a:t>
            </a:r>
            <a:r>
              <a:rPr lang="en-US" dirty="0" smtClean="0"/>
              <a:t>Reed </a:t>
            </a:r>
            <a:r>
              <a:rPr lang="en-US" dirty="0"/>
              <a:t>, Cheng-Yang </a:t>
            </a:r>
            <a:r>
              <a:rPr lang="en-US" dirty="0" smtClean="0"/>
              <a:t>Fu </a:t>
            </a:r>
            <a:r>
              <a:rPr lang="en-US" dirty="0"/>
              <a:t>, Alexander C. </a:t>
            </a:r>
            <a:r>
              <a:rPr lang="en-US" dirty="0" smtClean="0"/>
              <a:t>Berg. In ECCV,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 VOC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 smtClean="0"/>
              <a:t>20 categories</a:t>
            </a:r>
          </a:p>
          <a:p>
            <a:r>
              <a:rPr lang="en-US" dirty="0" smtClean="0"/>
              <a:t>10K images</a:t>
            </a:r>
          </a:p>
          <a:p>
            <a:r>
              <a:rPr lang="en-US" dirty="0" smtClean="0"/>
              <a:t>Large pose variations, heavy occlusions</a:t>
            </a:r>
          </a:p>
          <a:p>
            <a:r>
              <a:rPr lang="en-US" dirty="0" smtClean="0"/>
              <a:t>Generic scenes</a:t>
            </a:r>
          </a:p>
          <a:p>
            <a:r>
              <a:rPr lang="en-US" dirty="0" smtClean="0"/>
              <a:t>Cleaned up performance metric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224979"/>
            <a:ext cx="2032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922700"/>
            <a:ext cx="2032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2725668"/>
            <a:ext cx="2032000" cy="15240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2007 - 2012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038837"/>
              </p:ext>
            </p:extLst>
          </p:nvPr>
        </p:nvGraphicFramePr>
        <p:xfrm>
          <a:off x="838200" y="1825625"/>
          <a:ext cx="10515600" cy="3694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123154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Method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</a:t>
                      </a:r>
                      <a:r>
                        <a:rPr lang="en-US" sz="3200" baseline="0" dirty="0" smtClean="0"/>
                        <a:t> AP (PASCAL VOC)</a:t>
                      </a:r>
                      <a:endParaRPr lang="en-US" sz="3200" dirty="0"/>
                    </a:p>
                  </a:txBody>
                  <a:tcPr/>
                </a:tc>
              </a:tr>
              <a:tr h="123154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Faster R-CNN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70.4</a:t>
                      </a:r>
                      <a:endParaRPr lang="en-US" sz="3200" dirty="0"/>
                    </a:p>
                  </a:txBody>
                  <a:tcPr/>
                </a:tc>
              </a:tr>
              <a:tr h="123154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SSD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74.9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0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comprehensive evaluation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6937"/>
            <a:ext cx="7645400" cy="443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 charset="0"/>
              </a:rPr>
              <a:t>Speed and accuracy trade-offs for modern convolutional object detectors</a:t>
            </a:r>
          </a:p>
          <a:p>
            <a:r>
              <a:rPr lang="en-US" dirty="0">
                <a:latin typeface="Roboto" charset="0"/>
              </a:rPr>
              <a:t>Alireza Fathi, Anoop Korattikara, Chen Sun, Ian Fischer, Jonathan Huang, Kevin Murphy, Menglong Zhu, Sergio Guadarrama, </a:t>
            </a:r>
            <a:r>
              <a:rPr lang="en-US" dirty="0" err="1">
                <a:latin typeface="Roboto" charset="0"/>
              </a:rPr>
              <a:t>Vivek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Rathod</a:t>
            </a:r>
            <a:r>
              <a:rPr lang="en-US" dirty="0">
                <a:latin typeface="Roboto" charset="0"/>
              </a:rPr>
              <a:t>, Yang Song, Zbigniew Wojna</a:t>
            </a:r>
          </a:p>
          <a:p>
            <a:r>
              <a:rPr lang="en-US" dirty="0">
                <a:latin typeface="Roboto" charset="0"/>
              </a:rPr>
              <a:t>CVPR </a:t>
            </a:r>
            <a:r>
              <a:rPr lang="en-US" dirty="0" smtClean="0">
                <a:latin typeface="Roboto" charset="0"/>
              </a:rPr>
              <a:t>2017</a:t>
            </a:r>
            <a:endParaRPr lang="en-US" b="0" i="0" dirty="0"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details - Non-max suppression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01970" y="2807426"/>
            <a:ext cx="5608765" cy="273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6090" y="3111804"/>
            <a:ext cx="3270195" cy="215623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43272" y="3248167"/>
            <a:ext cx="3308155" cy="220736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2442" y="2721963"/>
            <a:ext cx="53226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0.9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5919" y="2876009"/>
            <a:ext cx="53226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details - Non-max suppression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down the list of detections starting from highest scoring</a:t>
            </a:r>
          </a:p>
          <a:p>
            <a:r>
              <a:rPr lang="en-US" dirty="0" smtClean="0"/>
              <a:t>Eliminate any detection that overlaps highly with a higher scoring detection</a:t>
            </a:r>
          </a:p>
          <a:p>
            <a:r>
              <a:rPr lang="en-US" dirty="0" smtClean="0"/>
              <a:t>Separate, heuristic step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details - ROI Align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Snapping box to grid introduces quantization artifacts</a:t>
            </a:r>
          </a:p>
          <a:p>
            <a:r>
              <a:rPr lang="en-US" dirty="0" smtClean="0"/>
              <a:t>Instead, use bilinear interpolation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21290" y="3098802"/>
            <a:ext cx="3268134" cy="29633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40421"/>
              </p:ext>
            </p:extLst>
          </p:nvPr>
        </p:nvGraphicFramePr>
        <p:xfrm>
          <a:off x="4321291" y="3098803"/>
          <a:ext cx="3268132" cy="2963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76"/>
                <a:gridCol w="466876"/>
                <a:gridCol w="466876"/>
                <a:gridCol w="466876"/>
                <a:gridCol w="466876"/>
                <a:gridCol w="466876"/>
                <a:gridCol w="466876"/>
              </a:tblGrid>
              <a:tr h="423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3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608224" y="3839634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57333" y="4080933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77465" y="4080936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97597" y="4080939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57335" y="4504265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77467" y="4504268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97599" y="4504271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57337" y="4927598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77469" y="4927601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97601" y="4927604"/>
            <a:ext cx="118872" cy="118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4675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Mask R-CNN. K. He, G. </a:t>
            </a:r>
            <a:r>
              <a:rPr lang="en-US" dirty="0" err="1" smtClean="0"/>
              <a:t>Gkioxari</a:t>
            </a:r>
            <a:r>
              <a:rPr lang="en-US" dirty="0" smtClean="0"/>
              <a:t>, P. Dollar, R. </a:t>
            </a:r>
            <a:r>
              <a:rPr lang="en-US" dirty="0" err="1" smtClean="0"/>
              <a:t>Girshick</a:t>
            </a:r>
            <a:r>
              <a:rPr lang="en-US" dirty="0" smtClean="0"/>
              <a:t>. In </a:t>
            </a:r>
            <a:r>
              <a:rPr lang="en-US" i="1" dirty="0" smtClean="0"/>
              <a:t>ICCV </a:t>
            </a:r>
            <a:r>
              <a:rPr lang="en-US" dirty="0" smtClean="0"/>
              <a:t>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0 diverse categories</a:t>
            </a:r>
          </a:p>
          <a:p>
            <a:r>
              <a:rPr lang="en-US" dirty="0" smtClean="0"/>
              <a:t>100K images</a:t>
            </a:r>
          </a:p>
          <a:p>
            <a:r>
              <a:rPr lang="en-US" dirty="0" smtClean="0"/>
              <a:t>Heavy occlusions, many objects per image, large scale variations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2007 - 2012</a:t>
            </a:r>
            <a:endParaRPr lang="en-US" dirty="0"/>
          </a:p>
        </p:txBody>
      </p:sp>
      <p:sp>
        <p:nvSpPr>
          <p:cNvPr id="18" name="Pentagon 17"/>
          <p:cNvSpPr/>
          <p:nvPr/>
        </p:nvSpPr>
        <p:spPr>
          <a:xfrm rot="16200000">
            <a:off x="8281809" y="554137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81252" y="6276042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2014 -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90" y="1961715"/>
            <a:ext cx="7186610" cy="21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04896" y="4434342"/>
            <a:ext cx="2933952" cy="203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8616" y="1690688"/>
            <a:ext cx="2756847" cy="1721252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394579" y="1690688"/>
            <a:ext cx="2906974" cy="1416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052496" y="1634805"/>
            <a:ext cx="2933952" cy="2033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6344" y="1893363"/>
            <a:ext cx="1929865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32768" y="1989870"/>
            <a:ext cx="2064384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62364" y="1905280"/>
            <a:ext cx="900752" cy="1385872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88162" y="2620369"/>
            <a:ext cx="900752" cy="820249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18616" y="4436163"/>
            <a:ext cx="2756847" cy="1721252"/>
            <a:chOff x="1354667" y="1408581"/>
            <a:chExt cx="6333066" cy="4749799"/>
          </a:xfrm>
        </p:grpSpPr>
        <p:pic>
          <p:nvPicPr>
            <p:cNvPr id="22" name="Picture 21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13469" y="3488263"/>
              <a:ext cx="3172066" cy="267011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23466" y="2240129"/>
              <a:ext cx="999065" cy="35849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43483" y="4547174"/>
            <a:ext cx="513505" cy="53162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394579" y="4547174"/>
            <a:ext cx="2906974" cy="14167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32822" y="4737503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78951" y="4779039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00607" y="5189807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07133" y="3818499"/>
            <a:ext cx="364067" cy="546100"/>
          </a:xfrm>
          <a:prstGeom prst="rect">
            <a:avLst/>
          </a:prstGeom>
          <a:solidFill>
            <a:srgbClr val="C0000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4" y="3836371"/>
            <a:ext cx="508000" cy="546100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67333" y="3132667"/>
            <a:ext cx="1303867" cy="679273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51107" y="2404327"/>
            <a:ext cx="2280451" cy="1771887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detections to ground truth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637" y="2990019"/>
            <a:ext cx="1835264" cy="2059653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1637" y="2990019"/>
            <a:ext cx="879921" cy="1186195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33" y="3290270"/>
            <a:ext cx="4216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3848</TotalTime>
  <Words>2241</Words>
  <Application>Microsoft Macintosh PowerPoint</Application>
  <PresentationFormat>Widescreen</PresentationFormat>
  <Paragraphs>495</Paragraphs>
  <Slides>64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Calibri</vt:lpstr>
      <vt:lpstr>Calibri Light</vt:lpstr>
      <vt:lpstr>Gill Sans</vt:lpstr>
      <vt:lpstr>Helvetica</vt:lpstr>
      <vt:lpstr>Lato</vt:lpstr>
      <vt:lpstr>Lucida Grande</vt:lpstr>
      <vt:lpstr>ＭＳ Ｐゴシック</vt:lpstr>
      <vt:lpstr>Roboto</vt:lpstr>
      <vt:lpstr>Source Sans Pro</vt:lpstr>
      <vt:lpstr>Source Sans Pro Bold</vt:lpstr>
      <vt:lpstr>Source Sans Pro Light</vt:lpstr>
      <vt:lpstr>Wingdings</vt:lpstr>
      <vt:lpstr>Yu Gothic</vt:lpstr>
      <vt:lpstr>ヒラギノ角ゴ ProN W3</vt:lpstr>
      <vt:lpstr>Arial</vt:lpstr>
      <vt:lpstr>Office Theme</vt:lpstr>
      <vt:lpstr>Announcements</vt:lpstr>
      <vt:lpstr>Object detection</vt:lpstr>
      <vt:lpstr>The Task</vt:lpstr>
      <vt:lpstr>Datasets</vt:lpstr>
      <vt:lpstr>Pedestrians</vt:lpstr>
      <vt:lpstr>PASCAL VOC</vt:lpstr>
      <vt:lpstr>Coco</vt:lpstr>
      <vt:lpstr>Evaluation metric</vt:lpstr>
      <vt:lpstr>Matching detections to ground truth</vt:lpstr>
      <vt:lpstr>Matching detections to ground truth</vt:lpstr>
      <vt:lpstr>Tradeoff between precision and recall</vt:lpstr>
      <vt:lpstr>Average precision</vt:lpstr>
      <vt:lpstr>Average precision</vt:lpstr>
      <vt:lpstr>Average average precision</vt:lpstr>
      <vt:lpstr>Mean and category-wise AP</vt:lpstr>
      <vt:lpstr>Why is detection hard(er)?</vt:lpstr>
      <vt:lpstr>Why is detection hard(er)?</vt:lpstr>
      <vt:lpstr>Why is detection hard(er)?</vt:lpstr>
      <vt:lpstr>Why is detection hard(er)?</vt:lpstr>
      <vt:lpstr>Why is detection hard(er)?</vt:lpstr>
      <vt:lpstr>Detection as classification</vt:lpstr>
      <vt:lpstr>Idea 1: scanning window</vt:lpstr>
      <vt:lpstr>Dealing with scale</vt:lpstr>
      <vt:lpstr>Dealing with scale</vt:lpstr>
      <vt:lpstr>Idea 2: Object proposals</vt:lpstr>
      <vt:lpstr>Idea 2: Object proposals</vt:lpstr>
      <vt:lpstr>A rapid rise in performance</vt:lpstr>
      <vt:lpstr>Complexity and the plateau</vt:lpstr>
      <vt:lpstr>SIFT, HOG, LBP, ...</vt:lpstr>
      <vt:lpstr>R-CNN: Regions with CNN features</vt:lpstr>
      <vt:lpstr>R-CNN: Regions with CNN features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Bounding-box regression</vt:lpstr>
      <vt:lpstr>PowerPoint Presentation</vt:lpstr>
      <vt:lpstr>PowerPoint Presentation</vt:lpstr>
      <vt:lpstr>Training R-CNN</vt:lpstr>
      <vt:lpstr>Speeding up R-CNN</vt:lpstr>
      <vt:lpstr>Speeding up R-CNN</vt:lpstr>
      <vt:lpstr>ROI Pooling</vt:lpstr>
      <vt:lpstr>ROI Pooling</vt:lpstr>
      <vt:lpstr>ROI Pooling</vt:lpstr>
      <vt:lpstr>ROI Pooling</vt:lpstr>
      <vt:lpstr>Fast R-CNN</vt:lpstr>
      <vt:lpstr>Fast R-CNN</vt:lpstr>
      <vt:lpstr>Faster R-CNN</vt:lpstr>
      <vt:lpstr>Faster R-CNN</vt:lpstr>
      <vt:lpstr>Faster R-CNN</vt:lpstr>
      <vt:lpstr>Faster R-CNN</vt:lpstr>
      <vt:lpstr>Faster R-CNN</vt:lpstr>
      <vt:lpstr>Faster R-CNN</vt:lpstr>
      <vt:lpstr>Faster R-CNN</vt:lpstr>
      <vt:lpstr>Impact of Feature Extractors</vt:lpstr>
      <vt:lpstr>Impact of Additional Data</vt:lpstr>
      <vt:lpstr>The R-CNN family of detectors</vt:lpstr>
      <vt:lpstr>SSD (Single Shot Detector)</vt:lpstr>
      <vt:lpstr>SSD</vt:lpstr>
      <vt:lpstr>A comprehensive evaluation</vt:lpstr>
      <vt:lpstr>Other details - Non-max suppression</vt:lpstr>
      <vt:lpstr>Other details - Non-max suppression</vt:lpstr>
      <vt:lpstr>Other details - ROI Align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</dc:title>
  <dc:creator>Bharath Hariharan</dc:creator>
  <cp:lastModifiedBy>Bharath Hariharan</cp:lastModifiedBy>
  <cp:revision>18</cp:revision>
  <dcterms:created xsi:type="dcterms:W3CDTF">2017-10-01T22:47:41Z</dcterms:created>
  <dcterms:modified xsi:type="dcterms:W3CDTF">2017-10-04T14:56:32Z</dcterms:modified>
</cp:coreProperties>
</file>