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57" r:id="rId26"/>
    <p:sldId id="259" r:id="rId27"/>
    <p:sldId id="261" r:id="rId28"/>
    <p:sldId id="262" r:id="rId29"/>
    <p:sldId id="264" r:id="rId30"/>
    <p:sldId id="263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300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Challenge winner's accuracy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cat>
            <c:numRef>
              <c:f>Sheet1!$A$2:$A$6</c:f>
              <c:numCache>
                <c:formatCode>General</c:formatCode>
                <c:ptCount val="5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28.2</c:v>
                </c:pt>
                <c:pt idx="1">
                  <c:v>25.8</c:v>
                </c:pt>
                <c:pt idx="2">
                  <c:v>16.4</c:v>
                </c:pt>
                <c:pt idx="3">
                  <c:v>12.5</c:v>
                </c:pt>
                <c:pt idx="4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7454864"/>
        <c:axId val="1757116912"/>
      </c:barChart>
      <c:catAx>
        <c:axId val="139745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7116912"/>
        <c:crosses val="autoZero"/>
        <c:auto val="1"/>
        <c:lblAlgn val="ctr"/>
        <c:lblOffset val="100"/>
        <c:noMultiLvlLbl val="0"/>
      </c:catAx>
      <c:valAx>
        <c:axId val="175711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745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Challenge winner's accuracy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cat>
            <c:numRef>
              <c:f>Sheet1!$A$2:$A$6</c:f>
              <c:numCache>
                <c:formatCode>General</c:formatCode>
                <c:ptCount val="5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28.2</c:v>
                </c:pt>
                <c:pt idx="1">
                  <c:v>25.8</c:v>
                </c:pt>
                <c:pt idx="2">
                  <c:v>16.4</c:v>
                </c:pt>
                <c:pt idx="3">
                  <c:v>12.5</c:v>
                </c:pt>
                <c:pt idx="4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8684800"/>
        <c:axId val="1455426000"/>
      </c:barChart>
      <c:catAx>
        <c:axId val="139868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5426000"/>
        <c:crosses val="autoZero"/>
        <c:auto val="1"/>
        <c:lblAlgn val="ctr"/>
        <c:lblOffset val="100"/>
        <c:noMultiLvlLbl val="0"/>
      </c:catAx>
      <c:valAx>
        <c:axId val="145542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68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Challenge winner's accuracy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dPt>
          <c:cat>
            <c:numRef>
              <c:f>Sheet1!$A$2:$A$7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28.2</c:v>
                </c:pt>
                <c:pt idx="1">
                  <c:v>25.8</c:v>
                </c:pt>
                <c:pt idx="2">
                  <c:v>16.4</c:v>
                </c:pt>
                <c:pt idx="3">
                  <c:v>12.5</c:v>
                </c:pt>
                <c:pt idx="4">
                  <c:v>8.4</c:v>
                </c:pt>
                <c:pt idx="5">
                  <c:v>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3619232"/>
        <c:axId val="1454134032"/>
      </c:barChart>
      <c:catAx>
        <c:axId val="142361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134032"/>
        <c:crosses val="autoZero"/>
        <c:auto val="1"/>
        <c:lblAlgn val="ctr"/>
        <c:lblOffset val="100"/>
        <c:noMultiLvlLbl val="0"/>
      </c:catAx>
      <c:valAx>
        <c:axId val="145413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361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rgbClr val="FF0000"/>
              </a:solidFill>
              <a:ln w="60325">
                <a:noFill/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7.0</c:v>
                </c:pt>
                <c:pt idx="3">
                  <c:v>7.0</c:v>
                </c:pt>
                <c:pt idx="4">
                  <c:v>19.0</c:v>
                </c:pt>
                <c:pt idx="5">
                  <c:v>152.0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3432752"/>
        <c:axId val="1397612592"/>
      </c:lineChart>
      <c:catAx>
        <c:axId val="174343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7612592"/>
        <c:crosses val="autoZero"/>
        <c:auto val="1"/>
        <c:lblAlgn val="ctr"/>
        <c:lblOffset val="100"/>
        <c:noMultiLvlLbl val="0"/>
      </c:catAx>
      <c:valAx>
        <c:axId val="1397612592"/>
        <c:scaling>
          <c:orientation val="minMax"/>
        </c:scaling>
        <c:delete val="0"/>
        <c:axPos val="r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3432752"/>
        <c:crosses val="max"/>
        <c:crossBetween val="between"/>
        <c:majorUnit val="5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2DE3C-2258-A345-9F20-8D94BFDD76F1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8ACED-A004-F343-8767-2CBB46AD3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7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Here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a schematic of the system that we came up with.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Compared to previous state-of-the-art methods, R-CNN is relatively simple and does not rely on an ensemble of classifiers.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Let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see how it works at test time.</a:t>
            </a:r>
          </a:p>
        </p:txBody>
      </p:sp>
    </p:spTree>
    <p:extLst>
      <p:ext uri="{BB962C8B-B14F-4D97-AF65-F5344CB8AC3E}">
        <p14:creationId xmlns:p14="http://schemas.microsoft.com/office/powerpoint/2010/main" val="719124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Then, we crop out the region of interest...</a:t>
            </a:r>
          </a:p>
        </p:txBody>
      </p:sp>
    </p:spTree>
    <p:extLst>
      <p:ext uri="{BB962C8B-B14F-4D97-AF65-F5344CB8AC3E}">
        <p14:creationId xmlns:p14="http://schemas.microsoft.com/office/powerpoint/2010/main" val="26080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...and scale it to a fixed size square so that it can be input into the CNN.</a:t>
            </a:r>
          </a:p>
        </p:txBody>
      </p:sp>
    </p:spTree>
    <p:extLst>
      <p:ext uri="{BB962C8B-B14F-4D97-AF65-F5344CB8AC3E}">
        <p14:creationId xmlns:p14="http://schemas.microsoft.com/office/powerpoint/2010/main" val="67994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We then forward propagate it through the network to produce a feature vector from the 7th layer, which we call fc7.</a:t>
            </a:r>
          </a:p>
        </p:txBody>
      </p:sp>
    </p:spTree>
    <p:extLst>
      <p:ext uri="{BB962C8B-B14F-4D97-AF65-F5344CB8AC3E}">
        <p14:creationId xmlns:p14="http://schemas.microsoft.com/office/powerpoint/2010/main" val="136795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In step 3, we classify the region using a linear classifier on the four-thousand dimensional fc7 feature vectors.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We have one classifier per class that was trained to discriminate between well-localized instances of that class and poorly-localized instances.</a:t>
            </a:r>
          </a:p>
        </p:txBody>
      </p:sp>
    </p:spTree>
    <p:extLst>
      <p:ext uri="{BB962C8B-B14F-4D97-AF65-F5344CB8AC3E}">
        <p14:creationId xmlns:p14="http://schemas.microsoft.com/office/powerpoint/2010/main" val="635617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Finally, we refine the original object proposals with a simple regression step.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We use a linear regressor on the CNN features to predict a new bounding box relative to the proposal.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This regression step improves localization and allows non-maximum suppression to be more effective.</a:t>
            </a:r>
          </a:p>
        </p:txBody>
      </p:sp>
    </p:spTree>
    <p:extLst>
      <p:ext uri="{BB962C8B-B14F-4D97-AF65-F5344CB8AC3E}">
        <p14:creationId xmlns:p14="http://schemas.microsoft.com/office/powerpoint/2010/main" val="207211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Now, let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look at results on PASCAL in more detail.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First, here are reference systems including the most recently published top-performing methods.</a:t>
            </a:r>
          </a:p>
        </p:txBody>
      </p:sp>
    </p:spTree>
    <p:extLst>
      <p:ext uri="{BB962C8B-B14F-4D97-AF65-F5344CB8AC3E}">
        <p14:creationId xmlns:p14="http://schemas.microsoft.com/office/powerpoint/2010/main" val="2085819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Here are our results using R-CNN.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R-CNN improves over the previous state-of-the-art by more than 30% relative and is the most dramatic improvement in object detection performance since the early years of the PASCAL challenge.</a:t>
            </a:r>
          </a:p>
        </p:txBody>
      </p:sp>
    </p:spTree>
    <p:extLst>
      <p:ext uri="{BB962C8B-B14F-4D97-AF65-F5344CB8AC3E}">
        <p14:creationId xmlns:p14="http://schemas.microsoft.com/office/powerpoint/2010/main" val="40778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Now let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 talk about how R-CNN is trained.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Unlike image classification, detection training data is relatively scarce.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One key insight in this work is that when the target task has too little training data, we can use supervised pre-training on a data-rich auxiliary task and transfer the learned representation to detection.</a:t>
            </a:r>
          </a:p>
        </p:txBody>
      </p:sp>
    </p:spTree>
    <p:extLst>
      <p:ext uri="{BB962C8B-B14F-4D97-AF65-F5344CB8AC3E}">
        <p14:creationId xmlns:p14="http://schemas.microsoft.com/office/powerpoint/2010/main" val="165582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5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5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4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6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8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8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7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0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9439-E77B-DA43-9CC8-A8399CBA4836}" type="datetimeFigureOut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68CF1-AF2F-8C4E-AC0A-523ADC3BA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bibtexbrowser.php?author=J.+R.+R.+Uijlings&amp;bib=all.bib" TargetMode="External"/><Relationship Id="rId4" Type="http://schemas.openxmlformats.org/officeDocument/2006/relationships/hyperlink" Target="https://ivi.fnwi.uva.nl/isis/publications/bibtexbrowser.php?author=K.+E.+A.+van+de+Sande&amp;bib=all.bib" TargetMode="External"/><Relationship Id="rId5" Type="http://schemas.openxmlformats.org/officeDocument/2006/relationships/hyperlink" Target="https://ivi.fnwi.uva.nl/isis/publications/bibtexbrowser.php?author=T.+Gevers&amp;bib=all.bib" TargetMode="External"/><Relationship Id="rId6" Type="http://schemas.openxmlformats.org/officeDocument/2006/relationships/hyperlink" Target="https://ivi.fnwi.uva.nl/isis/publications/bibtexbrowser.php?author=A.+W.+M.+Smeulders&amp;bib=all.bib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Transfer learning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Deeper is better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032000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own Arrow Callout 2"/>
          <p:cNvSpPr/>
          <p:nvPr/>
        </p:nvSpPr>
        <p:spPr>
          <a:xfrm>
            <a:off x="5813946" y="2797791"/>
            <a:ext cx="1050878" cy="1160060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Alexnet</a:t>
            </a:r>
            <a:endParaRPr lang="en-US" dirty="0"/>
          </a:p>
        </p:txBody>
      </p:sp>
      <p:sp>
        <p:nvSpPr>
          <p:cNvPr id="6" name="Down Arrow Callout 5"/>
          <p:cNvSpPr/>
          <p:nvPr/>
        </p:nvSpPr>
        <p:spPr>
          <a:xfrm>
            <a:off x="8723193" y="3850943"/>
            <a:ext cx="1050878" cy="1160060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VGG16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VGG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convolution is 3x3, padded by 1</a:t>
            </a:r>
          </a:p>
          <a:p>
            <a:r>
              <a:rPr lang="en-US" dirty="0" smtClean="0"/>
              <a:t>Every convolution followed by </a:t>
            </a:r>
            <a:r>
              <a:rPr lang="en-US" dirty="0" err="1" smtClean="0"/>
              <a:t>ReLU</a:t>
            </a:r>
            <a:endParaRPr lang="en-US" dirty="0" smtClean="0"/>
          </a:p>
          <a:p>
            <a:r>
              <a:rPr lang="en-US" dirty="0" err="1" smtClean="0"/>
              <a:t>ConvNet</a:t>
            </a:r>
            <a:r>
              <a:rPr lang="en-US" dirty="0" smtClean="0"/>
              <a:t> is divided into “stages”</a:t>
            </a:r>
          </a:p>
          <a:p>
            <a:pPr lvl="1"/>
            <a:r>
              <a:rPr lang="en-US" dirty="0" smtClean="0"/>
              <a:t>Layers within a stage: no subsampling</a:t>
            </a:r>
          </a:p>
          <a:p>
            <a:pPr lvl="1"/>
            <a:r>
              <a:rPr lang="en-US" dirty="0" smtClean="0"/>
              <a:t>Subsampling by 2 at the end of each stage</a:t>
            </a:r>
          </a:p>
          <a:p>
            <a:r>
              <a:rPr lang="en-US" dirty="0" smtClean="0"/>
              <a:t>Layers within stage have same number of channels</a:t>
            </a:r>
          </a:p>
          <a:p>
            <a:r>
              <a:rPr lang="en-US" dirty="0" smtClean="0"/>
              <a:t>Every subsampling </a:t>
            </a:r>
            <a:r>
              <a:rPr lang="en-US" dirty="0" smtClean="0">
                <a:sym typeface="Wingdings"/>
              </a:rPr>
              <a:t> double the number of channels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5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training: exploding / vanishing gradients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Vanishing / exploding </a:t>
            </a:r>
            <a:r>
              <a:rPr lang="en-US" dirty="0" smtClean="0"/>
              <a:t>gradients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If each term is (much) greater than 1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explosion of gradients</a:t>
            </a:r>
          </a:p>
          <a:p>
            <a:pPr lvl="1"/>
            <a:r>
              <a:rPr lang="en-US" dirty="0">
                <a:sym typeface="Wingdings"/>
              </a:rPr>
              <a:t>If each term is (much) less than 1  </a:t>
            </a:r>
            <a:r>
              <a:rPr lang="en-US" i="1" dirty="0">
                <a:sym typeface="Wingdings"/>
              </a:rPr>
              <a:t>vanishing gradients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088" y="2335166"/>
            <a:ext cx="4389651" cy="7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253232" y="4585208"/>
            <a:ext cx="3200400" cy="11155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training: dependence on </a:t>
            </a:r>
            <a:r>
              <a:rPr lang="en-US" dirty="0" err="1" smtClean="0"/>
              <a:t>init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253232" y="5142992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453632" y="2738459"/>
            <a:ext cx="2607733" cy="2404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4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Careful </a:t>
            </a:r>
            <a:r>
              <a:rPr lang="en-US" dirty="0" err="1" smtClean="0"/>
              <a:t>init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Batch normalization</a:t>
            </a:r>
          </a:p>
          <a:p>
            <a:endParaRPr lang="en-US" dirty="0"/>
          </a:p>
          <a:p>
            <a:r>
              <a:rPr lang="en-US" dirty="0" smtClean="0"/>
              <a:t>Residual connections</a:t>
            </a:r>
          </a:p>
        </p:txBody>
      </p:sp>
    </p:spTree>
    <p:extLst>
      <p:ext uri="{BB962C8B-B14F-4D97-AF65-F5344CB8AC3E}">
        <p14:creationId xmlns:p14="http://schemas.microsoft.com/office/powerpoint/2010/main" val="15241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Careful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idea: want variance to remain approx. constant</a:t>
            </a:r>
          </a:p>
          <a:p>
            <a:pPr lvl="1"/>
            <a:r>
              <a:rPr lang="en-US" dirty="0" smtClean="0"/>
              <a:t>Variance increases in backward pass =&gt; exploding gradient</a:t>
            </a:r>
          </a:p>
          <a:p>
            <a:pPr lvl="1"/>
            <a:r>
              <a:rPr lang="en-US" dirty="0" smtClean="0"/>
              <a:t>Variance decreases in backward pass =&gt; vanishing gradient</a:t>
            </a:r>
          </a:p>
          <a:p>
            <a:r>
              <a:rPr lang="en-US" dirty="0" smtClean="0"/>
              <a:t>“MSRA initialization”</a:t>
            </a:r>
          </a:p>
          <a:p>
            <a:pPr lvl="1"/>
            <a:r>
              <a:rPr lang="en-US" dirty="0" smtClean="0"/>
              <a:t>weights = Gaussian with 0 mean and variance = 2/(k*k*d)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Delving Deep into Rectifiers: Surpassing Human-Level Performance on ImageNet </a:t>
            </a:r>
            <a:r>
              <a:rPr lang="en-US" dirty="0" smtClean="0"/>
              <a:t>Classification. K. He, X. Zhang, S. Ren, J. 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normalization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idea: normalize so that each layer output has zero mean and unit variance</a:t>
            </a:r>
          </a:p>
          <a:p>
            <a:pPr lvl="1"/>
            <a:r>
              <a:rPr lang="en-US" dirty="0" smtClean="0"/>
              <a:t>Compute mean and variance for each channel </a:t>
            </a:r>
          </a:p>
          <a:p>
            <a:pPr lvl="1"/>
            <a:r>
              <a:rPr lang="en-US" dirty="0" smtClean="0"/>
              <a:t>Aggregate over batch</a:t>
            </a:r>
          </a:p>
          <a:p>
            <a:pPr lvl="1"/>
            <a:r>
              <a:rPr lang="en-US" dirty="0" smtClean="0"/>
              <a:t>Subtract mean, divide by </a:t>
            </a:r>
            <a:r>
              <a:rPr lang="en-US" dirty="0" err="1" smtClean="0"/>
              <a:t>std</a:t>
            </a:r>
            <a:endParaRPr lang="en-US" dirty="0" smtClean="0"/>
          </a:p>
          <a:p>
            <a:r>
              <a:rPr lang="en-US" dirty="0" smtClean="0"/>
              <a:t>Need to reconcile train and test</a:t>
            </a:r>
          </a:p>
          <a:p>
            <a:pPr lvl="1"/>
            <a:r>
              <a:rPr lang="en-US" dirty="0" smtClean="0"/>
              <a:t>No ”batches” during test</a:t>
            </a:r>
          </a:p>
          <a:p>
            <a:pPr lvl="1"/>
            <a:r>
              <a:rPr lang="en-US" dirty="0" smtClean="0"/>
              <a:t>After training, compute means and variances on train set and store</a:t>
            </a:r>
          </a:p>
          <a:p>
            <a:pPr lvl="1"/>
            <a:endParaRPr lang="en-US" i="1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17696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Helvetica" charset="0"/>
              </a:rPr>
              <a:t>Batch Normalization: Accelerating Deep Network Training by Reducing Internal Covariate </a:t>
            </a:r>
            <a:r>
              <a:rPr lang="en-US" dirty="0" smtClean="0">
                <a:solidFill>
                  <a:srgbClr val="111111"/>
                </a:solidFill>
                <a:latin typeface="Helvetica" charset="0"/>
              </a:rPr>
              <a:t>Shift. S. </a:t>
            </a:r>
            <a:r>
              <a:rPr lang="en-US" dirty="0" err="1" smtClean="0">
                <a:solidFill>
                  <a:srgbClr val="111111"/>
                </a:solidFill>
                <a:latin typeface="Helvetica" charset="0"/>
              </a:rPr>
              <a:t>Ioffe</a:t>
            </a:r>
            <a:r>
              <a:rPr lang="en-US" dirty="0" smtClean="0">
                <a:solidFill>
                  <a:srgbClr val="111111"/>
                </a:solidFill>
                <a:latin typeface="Helvetica" charset="0"/>
              </a:rPr>
              <a:t>, C. </a:t>
            </a:r>
            <a:r>
              <a:rPr lang="en-US" dirty="0" err="1" smtClean="0">
                <a:solidFill>
                  <a:srgbClr val="111111"/>
                </a:solidFill>
                <a:latin typeface="Helvetica" charset="0"/>
              </a:rPr>
              <a:t>Szegedy</a:t>
            </a:r>
            <a:r>
              <a:rPr lang="en-US" dirty="0" smtClean="0">
                <a:solidFill>
                  <a:srgbClr val="111111"/>
                </a:solidFill>
                <a:latin typeface="Helvetica" charset="0"/>
              </a:rPr>
              <a:t>. In </a:t>
            </a:r>
            <a:r>
              <a:rPr lang="en-US" i="1" dirty="0" smtClean="0">
                <a:solidFill>
                  <a:srgbClr val="111111"/>
                </a:solidFill>
                <a:latin typeface="Helvetica" charset="0"/>
              </a:rPr>
              <a:t>ICML, </a:t>
            </a:r>
            <a:r>
              <a:rPr lang="en-US" dirty="0" smtClean="0">
                <a:solidFill>
                  <a:srgbClr val="111111"/>
                </a:solidFill>
                <a:latin typeface="Helvetica" charset="0"/>
              </a:rPr>
              <a:t>2015.</a:t>
            </a:r>
            <a:endParaRPr lang="en-US" b="0" i="0" dirty="0">
              <a:solidFill>
                <a:srgbClr val="11111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01623"/>
          </a:xfrm>
        </p:spPr>
        <p:txBody>
          <a:bodyPr/>
          <a:lstStyle/>
          <a:p>
            <a:r>
              <a:rPr lang="en-US" dirty="0" smtClean="0"/>
              <a:t>In general, gradients tend to vanish</a:t>
            </a:r>
          </a:p>
          <a:p>
            <a:r>
              <a:rPr lang="en-US" dirty="0" smtClean="0"/>
              <a:t>Key idea: allow gradients to flow unimpeded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60" y="4881536"/>
            <a:ext cx="4389651" cy="786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10" y="3444976"/>
            <a:ext cx="40767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952" y="3262185"/>
            <a:ext cx="3861308" cy="8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01623"/>
          </a:xfrm>
        </p:spPr>
        <p:txBody>
          <a:bodyPr/>
          <a:lstStyle/>
          <a:p>
            <a:r>
              <a:rPr lang="en-US" dirty="0" smtClean="0"/>
              <a:t>In general, gradients tend to vanish</a:t>
            </a:r>
          </a:p>
          <a:p>
            <a:r>
              <a:rPr lang="en-US" dirty="0" smtClean="0"/>
              <a:t>Key idea: allow gradients to flow unimpeded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60" y="4881536"/>
            <a:ext cx="4389651" cy="786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64" y="3253140"/>
            <a:ext cx="4611370" cy="853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44976"/>
            <a:ext cx="4991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4153"/>
          </a:xfrm>
        </p:spPr>
        <p:txBody>
          <a:bodyPr/>
          <a:lstStyle/>
          <a:p>
            <a:r>
              <a:rPr lang="en-US" dirty="0" smtClean="0"/>
              <a:t>Assumes all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i</a:t>
            </a:r>
            <a:r>
              <a:rPr lang="en-US" dirty="0" smtClean="0"/>
              <a:t> have the same size</a:t>
            </a:r>
          </a:p>
          <a:p>
            <a:r>
              <a:rPr lang="en-US" dirty="0" smtClean="0"/>
              <a:t>True within a stage</a:t>
            </a:r>
          </a:p>
          <a:p>
            <a:r>
              <a:rPr lang="en-US" dirty="0" smtClean="0"/>
              <a:t>Across stages?</a:t>
            </a:r>
          </a:p>
          <a:p>
            <a:pPr lvl="1"/>
            <a:r>
              <a:rPr lang="en-US" dirty="0" smtClean="0"/>
              <a:t>Doubling of feature channels</a:t>
            </a:r>
          </a:p>
          <a:p>
            <a:pPr lvl="1"/>
            <a:r>
              <a:rPr lang="en-US" dirty="0" smtClean="0"/>
              <a:t>Subsampling</a:t>
            </a:r>
          </a:p>
          <a:p>
            <a:r>
              <a:rPr lang="en-US" dirty="0" smtClean="0"/>
              <a:t>Increase channels by 1x1 convolution</a:t>
            </a:r>
          </a:p>
          <a:p>
            <a:r>
              <a:rPr lang="en-US" dirty="0" smtClean="0"/>
              <a:t>Decrease spatial resolution by subsampling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5589778"/>
            <a:ext cx="7886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32000" y="1947333"/>
            <a:ext cx="3864523" cy="362373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Transfer learning with convolutional </a:t>
            </a:r>
            <a:r>
              <a:rPr lang="en-US" dirty="0" smtClean="0"/>
              <a:t>networks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9899" y="2450899"/>
            <a:ext cx="7505078" cy="2192146"/>
            <a:chOff x="149899" y="2450899"/>
            <a:chExt cx="7505078" cy="2192146"/>
          </a:xfrm>
        </p:grpSpPr>
        <p:sp>
          <p:nvSpPr>
            <p:cNvPr id="5" name="Cube 4"/>
            <p:cNvSpPr/>
            <p:nvPr/>
          </p:nvSpPr>
          <p:spPr>
            <a:xfrm>
              <a:off x="2241030" y="2450899"/>
              <a:ext cx="891914" cy="2023671"/>
            </a:xfrm>
            <a:prstGeom prst="cube">
              <a:avLst>
                <a:gd name="adj" fmla="val 80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2768184" y="2765684"/>
              <a:ext cx="732020" cy="1476531"/>
            </a:xfrm>
            <a:prstGeom prst="cube">
              <a:avLst>
                <a:gd name="adj" fmla="val 65905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3305333" y="2975555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3750041" y="2993044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204739" y="3172925"/>
              <a:ext cx="667064" cy="739507"/>
            </a:xfrm>
            <a:prstGeom prst="cube">
              <a:avLst>
                <a:gd name="adj" fmla="val 37162"/>
              </a:avLst>
            </a:prstGeom>
            <a:solidFill>
              <a:srgbClr val="B653C4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>
              <a:off x="4751885" y="3445249"/>
              <a:ext cx="1086787" cy="204858"/>
            </a:xfrm>
            <a:prstGeom prst="cube">
              <a:avLst>
                <a:gd name="adj" fmla="val 386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5916118" y="3447746"/>
              <a:ext cx="1086787" cy="204858"/>
            </a:xfrm>
            <a:prstGeom prst="cube">
              <a:avLst>
                <a:gd name="adj" fmla="val 38662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828800" y="3477718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302708" y="3502702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mp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99" y="2480870"/>
              <a:ext cx="2162175" cy="2162175"/>
            </a:xfrm>
            <a:prstGeom prst="rect">
              <a:avLst/>
            </a:prstGeom>
            <a:noFill/>
            <a:scene3d>
              <a:camera prst="isometricRightUp">
                <a:rot lat="2100000" lon="180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812504" y="2450899"/>
            <a:ext cx="1673535" cy="2205385"/>
            <a:chOff x="7812504" y="2450899"/>
            <a:chExt cx="1673535" cy="2205385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7828547" y="2450899"/>
              <a:ext cx="0" cy="2192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828547" y="2480870"/>
              <a:ext cx="35292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42880" y="2631691"/>
              <a:ext cx="80653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28547" y="2768579"/>
              <a:ext cx="641685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12504" y="2905739"/>
              <a:ext cx="109728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40119" y="3151944"/>
              <a:ext cx="2743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32099" y="3304344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40119" y="3634369"/>
              <a:ext cx="16459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32099" y="3789210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24079" y="3941610"/>
              <a:ext cx="16459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48143" y="4366724"/>
              <a:ext cx="43891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40123" y="4519124"/>
              <a:ext cx="25603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486039" y="3542678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Horse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2181069" y="4957830"/>
                <a:ext cx="3982664" cy="128693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/>
                  <a:t>Trained feature extractor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charset="0"/>
                      </a:rPr>
                      <m:t>𝜙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069" y="4957830"/>
                <a:ext cx="3982664" cy="1286933"/>
              </a:xfrm>
              <a:prstGeom prst="roundRect">
                <a:avLst/>
              </a:prstGeom>
              <a:blipFill rotWithShape="0">
                <a:blip r:embed="rId3"/>
                <a:stretch>
                  <a:fillRect t="-2817" b="-13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7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residual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Instead of single layers, have residual connections over block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65632" y="3364992"/>
            <a:ext cx="1316736" cy="95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Conv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93136" y="3364992"/>
            <a:ext cx="1316736" cy="95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20640" y="3364992"/>
            <a:ext cx="1316736" cy="95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ReLU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248144" y="3364992"/>
            <a:ext cx="1316736" cy="95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Conv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375648" y="3364992"/>
            <a:ext cx="1316736" cy="95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3"/>
            <a:endCxn id="5" idx="1"/>
          </p:cNvCxnSpPr>
          <p:nvPr/>
        </p:nvCxnSpPr>
        <p:spPr>
          <a:xfrm>
            <a:off x="2182368" y="3840480"/>
            <a:ext cx="8107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>
            <a:off x="4309872" y="3840480"/>
            <a:ext cx="8107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  <a:endCxn id="7" idx="1"/>
          </p:cNvCxnSpPr>
          <p:nvPr/>
        </p:nvCxnSpPr>
        <p:spPr>
          <a:xfrm>
            <a:off x="6437376" y="3840480"/>
            <a:ext cx="8107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1"/>
          </p:cNvCxnSpPr>
          <p:nvPr/>
        </p:nvCxnSpPr>
        <p:spPr>
          <a:xfrm>
            <a:off x="8564880" y="3840480"/>
            <a:ext cx="8107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4" idx="1"/>
          </p:cNvCxnSpPr>
          <p:nvPr/>
        </p:nvCxnSpPr>
        <p:spPr>
          <a:xfrm>
            <a:off x="54864" y="3840480"/>
            <a:ext cx="8107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  <a:endCxn id="25" idx="2"/>
          </p:cNvCxnSpPr>
          <p:nvPr/>
        </p:nvCxnSpPr>
        <p:spPr>
          <a:xfrm>
            <a:off x="10692384" y="3840480"/>
            <a:ext cx="8107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 24"/>
          <p:cNvSpPr/>
          <p:nvPr/>
        </p:nvSpPr>
        <p:spPr>
          <a:xfrm>
            <a:off x="11503152" y="3566160"/>
            <a:ext cx="548640" cy="548640"/>
          </a:xfrm>
          <a:prstGeom prst="flowChar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1440" y="3822192"/>
            <a:ext cx="11667744" cy="2758304"/>
          </a:xfrm>
          <a:custGeom>
            <a:avLst/>
            <a:gdLst>
              <a:gd name="connsiteX0" fmla="*/ 0 w 11667744"/>
              <a:gd name="connsiteY0" fmla="*/ 0 h 2758304"/>
              <a:gd name="connsiteX1" fmla="*/ 1554480 w 11667744"/>
              <a:gd name="connsiteY1" fmla="*/ 2322576 h 2758304"/>
              <a:gd name="connsiteX2" fmla="*/ 9326880 w 11667744"/>
              <a:gd name="connsiteY2" fmla="*/ 2578608 h 2758304"/>
              <a:gd name="connsiteX3" fmla="*/ 11667744 w 11667744"/>
              <a:gd name="connsiteY3" fmla="*/ 310896 h 275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7744" h="2758304">
                <a:moveTo>
                  <a:pt x="0" y="0"/>
                </a:moveTo>
                <a:cubicBezTo>
                  <a:pt x="0" y="946404"/>
                  <a:pt x="0" y="1892808"/>
                  <a:pt x="1554480" y="2322576"/>
                </a:cubicBezTo>
                <a:cubicBezTo>
                  <a:pt x="3108960" y="2752344"/>
                  <a:pt x="7641336" y="2913888"/>
                  <a:pt x="9326880" y="2578608"/>
                </a:cubicBezTo>
                <a:cubicBezTo>
                  <a:pt x="11012424" y="2243328"/>
                  <a:pt x="11667744" y="310896"/>
                  <a:pt x="11667744" y="310896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Bottleneck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When channels increases, 3x3 convolutions introduce many parameters</a:t>
            </a:r>
          </a:p>
          <a:p>
            <a:pPr lvl="1"/>
            <a:r>
              <a:rPr lang="en-US" dirty="0" smtClean="0"/>
              <a:t>3x3xc</a:t>
            </a:r>
            <a:r>
              <a:rPr lang="en-US" baseline="30000" dirty="0" smtClean="0"/>
              <a:t>2</a:t>
            </a:r>
          </a:p>
          <a:p>
            <a:pPr lvl="1"/>
            <a:endParaRPr lang="en-US" baseline="30000" dirty="0"/>
          </a:p>
          <a:p>
            <a:r>
              <a:rPr lang="en-US" dirty="0" smtClean="0"/>
              <a:t>Key idea: use 1x1 to project to lower dimensionality, do convolution, then come back</a:t>
            </a:r>
          </a:p>
          <a:p>
            <a:pPr lvl="1"/>
            <a:r>
              <a:rPr lang="en-US" dirty="0" err="1" smtClean="0"/>
              <a:t>cxd</a:t>
            </a:r>
            <a:r>
              <a:rPr lang="en-US" dirty="0" smtClean="0"/>
              <a:t> + 3x3xd</a:t>
            </a:r>
            <a:r>
              <a:rPr lang="en-US" baseline="30000" dirty="0" smtClean="0"/>
              <a:t>2</a:t>
            </a:r>
            <a:r>
              <a:rPr lang="en-US" dirty="0" smtClean="0"/>
              <a:t> + dxc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4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ResNet</a:t>
            </a:r>
            <a:r>
              <a:rPr lang="en-US" dirty="0" smtClean="0"/>
              <a:t>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Decrease resolution substantially in first layer</a:t>
            </a:r>
          </a:p>
          <a:p>
            <a:pPr lvl="1"/>
            <a:r>
              <a:rPr lang="en-US" dirty="0" smtClean="0"/>
              <a:t>Reduces memory consumption due to intermediate outputs</a:t>
            </a:r>
          </a:p>
          <a:p>
            <a:r>
              <a:rPr lang="en-US" dirty="0" smtClean="0"/>
              <a:t>Divide into stages</a:t>
            </a:r>
          </a:p>
          <a:p>
            <a:pPr lvl="1"/>
            <a:r>
              <a:rPr lang="en-US" dirty="0" smtClean="0"/>
              <a:t>maintain resolution, channels in each stage</a:t>
            </a:r>
          </a:p>
          <a:p>
            <a:pPr lvl="1"/>
            <a:r>
              <a:rPr lang="en-US" dirty="0" smtClean="0"/>
              <a:t>halve resolution, double channels between stages</a:t>
            </a:r>
          </a:p>
          <a:p>
            <a:r>
              <a:rPr lang="en-US" dirty="0" smtClean="0"/>
              <a:t>Divide each stage into residual blocks</a:t>
            </a:r>
          </a:p>
          <a:p>
            <a:r>
              <a:rPr lang="en-US" dirty="0" smtClean="0"/>
              <a:t>At the end, compute average value of each channel to feed linear 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 - Residual networks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032000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/>
          </p:nvPr>
        </p:nvGraphicFramePr>
        <p:xfrm>
          <a:off x="2525776" y="2176272"/>
          <a:ext cx="8337296" cy="419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8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Task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52382" y="2049834"/>
            <a:ext cx="6796585" cy="4460148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2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83467" y="2269067"/>
              <a:ext cx="1016000" cy="32173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45199" y="2607734"/>
              <a:ext cx="829733" cy="20997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91816" y="1850794"/>
              <a:ext cx="1623362" cy="35384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person 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84201" y="2269062"/>
              <a:ext cx="1599619" cy="3601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person 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3463" y="3186437"/>
              <a:ext cx="1390376" cy="2918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horse 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9137" y="5503334"/>
              <a:ext cx="1528596" cy="28355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horse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78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89266" y="1825625"/>
            <a:ext cx="7064533" cy="4351338"/>
          </a:xfrm>
        </p:spPr>
        <p:txBody>
          <a:bodyPr/>
          <a:lstStyle/>
          <a:p>
            <a:r>
              <a:rPr lang="en-US" dirty="0" smtClean="0"/>
              <a:t>Face detection</a:t>
            </a:r>
          </a:p>
          <a:p>
            <a:r>
              <a:rPr lang="en-US" dirty="0" smtClean="0"/>
              <a:t>One category: face</a:t>
            </a:r>
          </a:p>
          <a:p>
            <a:r>
              <a:rPr lang="en-US" dirty="0" smtClean="0"/>
              <a:t>Frontal faces</a:t>
            </a:r>
          </a:p>
          <a:p>
            <a:r>
              <a:rPr lang="en-US" dirty="0" smtClean="0"/>
              <a:t>Fairly rigid, </a:t>
            </a:r>
            <a:r>
              <a:rPr lang="en-US" dirty="0" err="1" smtClean="0"/>
              <a:t>unoccluded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250"/>
            <a:ext cx="3205532" cy="2561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22547" y="6460047"/>
            <a:ext cx="736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Human Face Detection in Visual Scenes. H. Rowley, S. </a:t>
            </a:r>
            <a:r>
              <a:rPr lang="en-US" dirty="0" err="1" smtClean="0"/>
              <a:t>Baluja</a:t>
            </a:r>
            <a:r>
              <a:rPr lang="en-US" dirty="0" smtClean="0"/>
              <a:t>, T. </a:t>
            </a:r>
            <a:r>
              <a:rPr lang="en-US" dirty="0" err="1" smtClean="0"/>
              <a:t>Kanade</a:t>
            </a:r>
            <a:r>
              <a:rPr lang="en-US" dirty="0" smtClean="0"/>
              <a:t>. 1995.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32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Pedestrians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660107" y="1825625"/>
            <a:ext cx="4693692" cy="4351338"/>
          </a:xfrm>
        </p:spPr>
        <p:txBody>
          <a:bodyPr/>
          <a:lstStyle/>
          <a:p>
            <a:r>
              <a:rPr lang="en-US" dirty="0" smtClean="0"/>
              <a:t>One category: pedestrians</a:t>
            </a:r>
          </a:p>
          <a:p>
            <a:r>
              <a:rPr lang="en-US" dirty="0" smtClean="0"/>
              <a:t>Slight pose variations and small distortions</a:t>
            </a:r>
          </a:p>
          <a:p>
            <a:r>
              <a:rPr lang="en-US" dirty="0" smtClean="0"/>
              <a:t>Partial occlusions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0554" y="6497797"/>
            <a:ext cx="856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Histograms of Oriented Gradients for Human Detection. N. </a:t>
            </a:r>
            <a:r>
              <a:rPr lang="en-US" dirty="0" err="1" smtClean="0"/>
              <a:t>Dalal</a:t>
            </a:r>
            <a:r>
              <a:rPr lang="en-US" dirty="0" smtClean="0"/>
              <a:t> and B. </a:t>
            </a:r>
            <a:r>
              <a:rPr lang="en-US" dirty="0" err="1" smtClean="0"/>
              <a:t>Triggs</a:t>
            </a:r>
            <a:r>
              <a:rPr lang="en-US" dirty="0" smtClean="0"/>
              <a:t>. CVPR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 rot="16200000">
            <a:off x="3080221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79781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739"/>
            <a:ext cx="6441743" cy="12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8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 VOC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5660" y="1785922"/>
            <a:ext cx="4693692" cy="4351338"/>
          </a:xfrm>
        </p:spPr>
        <p:txBody>
          <a:bodyPr/>
          <a:lstStyle/>
          <a:p>
            <a:r>
              <a:rPr lang="en-US" dirty="0" smtClean="0"/>
              <a:t>20 categories</a:t>
            </a:r>
          </a:p>
          <a:p>
            <a:r>
              <a:rPr lang="en-US" dirty="0" smtClean="0"/>
              <a:t>10K images</a:t>
            </a:r>
          </a:p>
          <a:p>
            <a:r>
              <a:rPr lang="en-US" dirty="0" smtClean="0"/>
              <a:t>Large pose variations, heavy occlusions</a:t>
            </a:r>
          </a:p>
          <a:p>
            <a:r>
              <a:rPr lang="en-US" dirty="0" smtClean="0"/>
              <a:t>Generic scenes</a:t>
            </a:r>
          </a:p>
          <a:p>
            <a:r>
              <a:rPr lang="en-US" dirty="0" smtClean="0"/>
              <a:t>Cleaned up performance metric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 rot="16200000">
            <a:off x="3261256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0816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1224979"/>
            <a:ext cx="2032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1922700"/>
            <a:ext cx="2032000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0" y="2725668"/>
            <a:ext cx="2032000" cy="15240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2232" y="6260709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2007 - 2012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41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Coco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5660" y="1785922"/>
            <a:ext cx="4693692" cy="4351338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0 diverse categories</a:t>
            </a:r>
          </a:p>
          <a:p>
            <a:r>
              <a:rPr lang="en-US" dirty="0" smtClean="0"/>
              <a:t>100K images</a:t>
            </a:r>
          </a:p>
          <a:p>
            <a:r>
              <a:rPr lang="en-US" dirty="0" smtClean="0"/>
              <a:t>Heavy occlusions, many objects per image, large scale variations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6269504"/>
            <a:ext cx="142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675" y="4851926"/>
            <a:ext cx="140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 rot="16200000">
            <a:off x="3261256" y="555708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60816" y="6269504"/>
            <a:ext cx="82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2000’s</a:t>
            </a:r>
            <a:endParaRPr lang="en-US" dirty="0"/>
          </a:p>
        </p:txBody>
      </p:sp>
      <p:sp>
        <p:nvSpPr>
          <p:cNvPr id="16" name="Pentagon 15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2232" y="6260709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2007 - 2012</a:t>
            </a:r>
            <a:endParaRPr lang="en-US" dirty="0"/>
          </a:p>
        </p:txBody>
      </p:sp>
      <p:sp>
        <p:nvSpPr>
          <p:cNvPr id="18" name="Pentagon 17"/>
          <p:cNvSpPr/>
          <p:nvPr/>
        </p:nvSpPr>
        <p:spPr>
          <a:xfrm rot="16200000">
            <a:off x="8281809" y="5541371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81252" y="6276042"/>
            <a:ext cx="130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2014 -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390" y="1961715"/>
            <a:ext cx="7186610" cy="21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1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learning with convolutional networks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32467" y="1690688"/>
          <a:ext cx="9609665" cy="406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933"/>
                <a:gridCol w="1921933"/>
                <a:gridCol w="1921933"/>
                <a:gridCol w="1921933"/>
                <a:gridCol w="1921933"/>
              </a:tblGrid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Dataset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</a:t>
                      </a:r>
                      <a:r>
                        <a:rPr lang="en-US" sz="2400" dirty="0" err="1" smtClean="0"/>
                        <a:t>Convnet</a:t>
                      </a:r>
                      <a:r>
                        <a:rPr lang="en-US" sz="2400" dirty="0" smtClean="0"/>
                        <a:t> Method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</a:t>
                      </a:r>
                      <a:r>
                        <a:rPr lang="en-US" sz="2400" dirty="0" err="1" smtClean="0"/>
                        <a:t>Convnet</a:t>
                      </a:r>
                      <a:r>
                        <a:rPr lang="en-US" sz="2400" baseline="0" dirty="0" smtClean="0"/>
                        <a:t> perf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Pretrained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convnet</a:t>
                      </a:r>
                      <a:r>
                        <a:rPr lang="en-US" sz="2400" baseline="0" dirty="0" smtClean="0"/>
                        <a:t> + classifier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Improvement</a:t>
                      </a:r>
                      <a:endParaRPr lang="en-US" sz="2400" dirty="0"/>
                    </a:p>
                  </a:txBody>
                  <a:tcPr/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Caltech 101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MKL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84.3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87.7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+3.4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VOC 2007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61.7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79.7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+18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CUB</a:t>
                      </a:r>
                      <a:r>
                        <a:rPr lang="en-US" sz="2400" baseline="0" dirty="0" smtClean="0"/>
                        <a:t> 200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18.8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61.0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+42.2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Aircraft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61.0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45.0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-16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Cars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59.2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36.5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-22.7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04896" y="4434342"/>
            <a:ext cx="2933952" cy="2033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metric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8616" y="1690688"/>
            <a:ext cx="2756847" cy="1721252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3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394579" y="1690688"/>
            <a:ext cx="2906974" cy="1416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052496" y="1634805"/>
            <a:ext cx="2933952" cy="2033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16344" y="1893363"/>
            <a:ext cx="1929865" cy="112288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32768" y="1989870"/>
            <a:ext cx="2064384" cy="112288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362364" y="1905280"/>
            <a:ext cx="900752" cy="1385872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888162" y="2620369"/>
            <a:ext cx="900752" cy="820249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18616" y="4436163"/>
            <a:ext cx="2756847" cy="1721252"/>
            <a:chOff x="1354667" y="1408581"/>
            <a:chExt cx="6333066" cy="4749799"/>
          </a:xfrm>
        </p:grpSpPr>
        <p:pic>
          <p:nvPicPr>
            <p:cNvPr id="22" name="Picture 21" descr="vis_0.png"/>
            <p:cNvPicPr>
              <a:picLocks noChangeAspect="1"/>
            </p:cNvPicPr>
            <p:nvPr/>
          </p:nvPicPr>
          <p:blipFill>
            <a:blip r:embed="rId3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13469" y="3488263"/>
              <a:ext cx="3172066" cy="267011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23466" y="2240129"/>
              <a:ext cx="999065" cy="35849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743483" y="4547174"/>
            <a:ext cx="513505" cy="53162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394579" y="4547174"/>
            <a:ext cx="2906974" cy="14167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632822" y="4737503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78951" y="4779039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600607" y="5189807"/>
            <a:ext cx="1385841" cy="10355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507133" y="3818499"/>
            <a:ext cx="364067" cy="546100"/>
          </a:xfrm>
          <a:prstGeom prst="rect">
            <a:avLst/>
          </a:prstGeom>
          <a:solidFill>
            <a:srgbClr val="C0000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67334" y="3836371"/>
            <a:ext cx="508000" cy="546100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567333" y="3132667"/>
            <a:ext cx="1303867" cy="679273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51107" y="2404327"/>
            <a:ext cx="2280451" cy="1771887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detections to ground truth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1637" y="2990019"/>
            <a:ext cx="1835264" cy="2059653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51637" y="2990019"/>
            <a:ext cx="879921" cy="1186195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33" y="3290270"/>
            <a:ext cx="4216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33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detections to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 detection to most similar ground truth</a:t>
            </a:r>
          </a:p>
          <a:p>
            <a:pPr lvl="1"/>
            <a:r>
              <a:rPr lang="en-US" dirty="0" smtClean="0"/>
              <a:t>highest </a:t>
            </a:r>
            <a:r>
              <a:rPr lang="en-US" dirty="0" err="1" smtClean="0"/>
              <a:t>IoU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 err="1" smtClean="0"/>
              <a:t>IoU</a:t>
            </a:r>
            <a:r>
              <a:rPr lang="en-US" dirty="0" smtClean="0"/>
              <a:t> &gt; 50%, mark as correct</a:t>
            </a:r>
          </a:p>
          <a:p>
            <a:r>
              <a:rPr lang="en-US" dirty="0" smtClean="0"/>
              <a:t>If multiple detections map to same ground truth, mark only one as correct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 = #correct detections / total detections </a:t>
            </a:r>
          </a:p>
          <a:p>
            <a:r>
              <a:rPr lang="en-US" b="1" dirty="0" smtClean="0"/>
              <a:t>Recall </a:t>
            </a:r>
            <a:r>
              <a:rPr lang="en-US" dirty="0" smtClean="0"/>
              <a:t>= #ground truth with matched detections / total ground truth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926204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Tradeoff between precision and recall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ML usually gives scores or probabilities, so threshold</a:t>
            </a:r>
          </a:p>
          <a:p>
            <a:r>
              <a:rPr lang="en-US" dirty="0" smtClean="0"/>
              <a:t>Too low threshold </a:t>
            </a:r>
            <a:r>
              <a:rPr lang="en-US" dirty="0" smtClean="0">
                <a:sym typeface="Wingdings"/>
              </a:rPr>
              <a:t> too many detections  low precision, high recall</a:t>
            </a:r>
          </a:p>
          <a:p>
            <a:r>
              <a:rPr lang="en-US" dirty="0" smtClean="0">
                <a:sym typeface="Wingdings"/>
              </a:rPr>
              <a:t>Too high threshold  too few detections  high precision, low recall</a:t>
            </a:r>
          </a:p>
          <a:p>
            <a:r>
              <a:rPr lang="en-US" dirty="0" smtClean="0">
                <a:sym typeface="Wingdings"/>
              </a:rPr>
              <a:t>Right tradeoff depends on application</a:t>
            </a:r>
          </a:p>
          <a:p>
            <a:pPr lvl="1"/>
            <a:r>
              <a:rPr lang="en-US" dirty="0" smtClean="0">
                <a:sym typeface="Wingdings"/>
              </a:rPr>
              <a:t>Detecting cancer cells in tissue: need high recall</a:t>
            </a:r>
          </a:p>
          <a:p>
            <a:pPr lvl="1"/>
            <a:r>
              <a:rPr lang="en-US" dirty="0" smtClean="0">
                <a:sym typeface="Wingdings"/>
              </a:rPr>
              <a:t>Detecting edible mushrooms in forest: need high precision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precision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41600" y="1879600"/>
            <a:ext cx="50800" cy="4047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41600" y="5926667"/>
            <a:ext cx="504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2400" y="2353733"/>
            <a:ext cx="762000" cy="1354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54400" y="2489200"/>
            <a:ext cx="270933" cy="6630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25333" y="3145632"/>
            <a:ext cx="762000" cy="66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7333" y="3152245"/>
            <a:ext cx="863600" cy="14975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0933" y="3308613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0" y="3733800"/>
            <a:ext cx="457200" cy="7086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4442490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98267" y="4867677"/>
            <a:ext cx="135466" cy="10589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264735" y="4193363"/>
            <a:ext cx="237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Precision</a:t>
            </a:r>
            <a:endParaRPr lang="en-US" sz="3200"/>
          </a:p>
        </p:txBody>
      </p:sp>
      <p:sp>
        <p:nvSpPr>
          <p:cNvPr id="26" name="TextBox 25"/>
          <p:cNvSpPr txBox="1"/>
          <p:nvPr/>
        </p:nvSpPr>
        <p:spPr>
          <a:xfrm>
            <a:off x="1964267" y="204893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2641599" y="5990055"/>
            <a:ext cx="206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Recall</a:t>
            </a:r>
            <a:endParaRPr lang="en-US" sz="3200" dirty="0"/>
          </a:p>
        </p:txBody>
      </p:sp>
      <p:sp>
        <p:nvSpPr>
          <p:cNvPr id="29" name="Rounded Rectangle 28"/>
          <p:cNvSpPr/>
          <p:nvPr/>
        </p:nvSpPr>
        <p:spPr>
          <a:xfrm>
            <a:off x="2742455" y="2167467"/>
            <a:ext cx="108447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04455" y="2187365"/>
            <a:ext cx="356343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758083" y="2187365"/>
            <a:ext cx="864713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520084" y="2187365"/>
            <a:ext cx="982130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417549" y="2195832"/>
            <a:ext cx="729252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146801" y="2741211"/>
            <a:ext cx="557680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604001" y="2820722"/>
            <a:ext cx="71231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315201" y="3017100"/>
            <a:ext cx="712318" cy="29294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8533" y="2336800"/>
            <a:ext cx="4775200" cy="3589867"/>
          </a:xfrm>
          <a:custGeom>
            <a:avLst/>
            <a:gdLst>
              <a:gd name="connsiteX0" fmla="*/ 33867 w 4775200"/>
              <a:gd name="connsiteY0" fmla="*/ 0 h 3589867"/>
              <a:gd name="connsiteX1" fmla="*/ 795867 w 4775200"/>
              <a:gd name="connsiteY1" fmla="*/ 152400 h 3589867"/>
              <a:gd name="connsiteX2" fmla="*/ 1066800 w 4775200"/>
              <a:gd name="connsiteY2" fmla="*/ 846667 h 3589867"/>
              <a:gd name="connsiteX3" fmla="*/ 1811867 w 4775200"/>
              <a:gd name="connsiteY3" fmla="*/ 812800 h 3589867"/>
              <a:gd name="connsiteX4" fmla="*/ 2709334 w 4775200"/>
              <a:gd name="connsiteY4" fmla="*/ 948267 h 3589867"/>
              <a:gd name="connsiteX5" fmla="*/ 3437467 w 4775200"/>
              <a:gd name="connsiteY5" fmla="*/ 1388533 h 3589867"/>
              <a:gd name="connsiteX6" fmla="*/ 3894667 w 4775200"/>
              <a:gd name="connsiteY6" fmla="*/ 2133600 h 3589867"/>
              <a:gd name="connsiteX7" fmla="*/ 4673600 w 4775200"/>
              <a:gd name="connsiteY7" fmla="*/ 2540000 h 3589867"/>
              <a:gd name="connsiteX8" fmla="*/ 4775200 w 4775200"/>
              <a:gd name="connsiteY8" fmla="*/ 3589867 h 3589867"/>
              <a:gd name="connsiteX9" fmla="*/ 0 w 4775200"/>
              <a:gd name="connsiteY9" fmla="*/ 3572933 h 3589867"/>
              <a:gd name="connsiteX10" fmla="*/ 33867 w 4775200"/>
              <a:gd name="connsiteY10" fmla="*/ 0 h 358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5200" h="3589867">
                <a:moveTo>
                  <a:pt x="33867" y="0"/>
                </a:moveTo>
                <a:lnTo>
                  <a:pt x="795867" y="152400"/>
                </a:lnTo>
                <a:lnTo>
                  <a:pt x="1066800" y="846667"/>
                </a:lnTo>
                <a:lnTo>
                  <a:pt x="1811867" y="812800"/>
                </a:lnTo>
                <a:lnTo>
                  <a:pt x="2709334" y="948267"/>
                </a:lnTo>
                <a:lnTo>
                  <a:pt x="3437467" y="1388533"/>
                </a:lnTo>
                <a:lnTo>
                  <a:pt x="3894667" y="2133600"/>
                </a:lnTo>
                <a:lnTo>
                  <a:pt x="4673600" y="2540000"/>
                </a:lnTo>
                <a:lnTo>
                  <a:pt x="4775200" y="3589867"/>
                </a:lnTo>
                <a:lnTo>
                  <a:pt x="0" y="3572933"/>
                </a:lnTo>
                <a:cubicBezTo>
                  <a:pt x="5645" y="2381955"/>
                  <a:pt x="11289" y="1190978"/>
                  <a:pt x="33867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precision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41600" y="1879600"/>
            <a:ext cx="50800" cy="4047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41600" y="5926667"/>
            <a:ext cx="504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2400" y="2353733"/>
            <a:ext cx="762000" cy="1354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54400" y="2489200"/>
            <a:ext cx="270933" cy="6630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25333" y="3145632"/>
            <a:ext cx="762000" cy="66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7333" y="3152245"/>
            <a:ext cx="863600" cy="14975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0933" y="3308613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0" y="3733800"/>
            <a:ext cx="457200" cy="7086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4442490"/>
            <a:ext cx="745067" cy="42518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98267" y="4867677"/>
            <a:ext cx="135466" cy="10589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264735" y="4193363"/>
            <a:ext cx="237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Precision</a:t>
            </a:r>
            <a:endParaRPr lang="en-US" sz="3200"/>
          </a:p>
        </p:txBody>
      </p:sp>
      <p:sp>
        <p:nvSpPr>
          <p:cNvPr id="26" name="TextBox 25"/>
          <p:cNvSpPr txBox="1"/>
          <p:nvPr/>
        </p:nvSpPr>
        <p:spPr>
          <a:xfrm>
            <a:off x="1964267" y="204893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9600" y="5966463"/>
            <a:ext cx="67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2641599" y="5990055"/>
            <a:ext cx="206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Recall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9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as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 through every possible box and classify</a:t>
            </a:r>
          </a:p>
          <a:p>
            <a:r>
              <a:rPr lang="en-US" dirty="0" smtClean="0"/>
              <a:t>How many boxes?</a:t>
            </a:r>
          </a:p>
          <a:p>
            <a:pPr lvl="1"/>
            <a:r>
              <a:rPr lang="en-US" dirty="0" smtClean="0"/>
              <a:t>Every pair of pixels = 1 box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              = O(N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For 300 x 500 image, N = 150K</a:t>
            </a:r>
          </a:p>
          <a:p>
            <a:pPr lvl="1"/>
            <a:r>
              <a:rPr lang="en-US" dirty="0" smtClean="0"/>
              <a:t>2.25 x 10</a:t>
            </a:r>
            <a:r>
              <a:rPr lang="en-US" baseline="30000" dirty="0" smtClean="0"/>
              <a:t>10</a:t>
            </a:r>
            <a:r>
              <a:rPr lang="en-US" dirty="0" smtClean="0"/>
              <a:t> boxes!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50173" y="3125337"/>
            <a:ext cx="3862317" cy="2770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32812" y="3657600"/>
            <a:ext cx="150125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13010" y="4096602"/>
            <a:ext cx="150125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7403" y="3698543"/>
            <a:ext cx="805218" cy="4776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84" y="3301763"/>
            <a:ext cx="883456" cy="71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9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1: scanning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16439" cy="4351338"/>
          </a:xfrm>
        </p:spPr>
        <p:txBody>
          <a:bodyPr/>
          <a:lstStyle/>
          <a:p>
            <a:r>
              <a:rPr lang="en-US" dirty="0" smtClean="0"/>
              <a:t>Fix size</a:t>
            </a:r>
          </a:p>
          <a:p>
            <a:pPr lvl="1"/>
            <a:r>
              <a:rPr lang="en-US" dirty="0" smtClean="0"/>
              <a:t>Can take a few different sizes</a:t>
            </a:r>
          </a:p>
          <a:p>
            <a:r>
              <a:rPr lang="en-US" dirty="0" smtClean="0"/>
              <a:t>Fixed stride</a:t>
            </a:r>
          </a:p>
          <a:p>
            <a:r>
              <a:rPr lang="en-US" dirty="0" smtClean="0"/>
              <a:t>Convolution with a filter</a:t>
            </a:r>
          </a:p>
          <a:p>
            <a:pPr lvl="1"/>
            <a:r>
              <a:rPr lang="en-US" dirty="0" smtClean="0"/>
              <a:t>Classic: compute HOG features over entire image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109335"/>
              </p:ext>
            </p:extLst>
          </p:nvPr>
        </p:nvGraphicFramePr>
        <p:xfrm>
          <a:off x="5850989" y="2730500"/>
          <a:ext cx="4125520" cy="2196340"/>
        </p:xfrm>
        <a:graphic>
          <a:graphicData uri="http://schemas.openxmlformats.org/drawingml/2006/table">
            <a:tbl>
              <a:tblPr firstRow="1" bandRow="1"/>
              <a:tblGrid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  <a:gridCol w="294680"/>
              </a:tblGrid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50989" y="2730500"/>
            <a:ext cx="590754" cy="1309237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46366" y="2730500"/>
            <a:ext cx="590754" cy="1309237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6500" y="1989665"/>
            <a:ext cx="6565900" cy="43772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53118"/>
              </p:ext>
            </p:extLst>
          </p:nvPr>
        </p:nvGraphicFramePr>
        <p:xfrm>
          <a:off x="2476500" y="1989666"/>
          <a:ext cx="6565902" cy="4377265"/>
        </p:xfrm>
        <a:graphic>
          <a:graphicData uri="http://schemas.openxmlformats.org/drawingml/2006/table">
            <a:tbl>
              <a:tblPr firstRow="1" bandRow="1"/>
              <a:tblGrid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  <a:gridCol w="468993"/>
              </a:tblGrid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5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403165" y="2869061"/>
            <a:ext cx="1405901" cy="26004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8232" y="3766525"/>
            <a:ext cx="491502" cy="1702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24937" y="3766525"/>
            <a:ext cx="4357810" cy="290520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998262"/>
              </p:ext>
            </p:extLst>
          </p:nvPr>
        </p:nvGraphicFramePr>
        <p:xfrm>
          <a:off x="2324937" y="3766525"/>
          <a:ext cx="4357808" cy="2905210"/>
        </p:xfrm>
        <a:graphic>
          <a:graphicData uri="http://schemas.openxmlformats.org/drawingml/2006/table">
            <a:tbl>
              <a:tblPr firstRow="1" bandRow="1"/>
              <a:tblGrid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  <a:gridCol w="311272"/>
              </a:tblGrid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0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774264" y="4625424"/>
            <a:ext cx="592666" cy="1187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93316" y="1778125"/>
            <a:ext cx="2564017" cy="170934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243568"/>
              </p:ext>
            </p:extLst>
          </p:nvPr>
        </p:nvGraphicFramePr>
        <p:xfrm>
          <a:off x="3193316" y="1778248"/>
          <a:ext cx="2564019" cy="1709225"/>
        </p:xfrm>
        <a:graphic>
          <a:graphicData uri="http://schemas.openxmlformats.org/drawingml/2006/table">
            <a:tbl>
              <a:tblPr firstRow="1" bandRow="1"/>
              <a:tblGrid>
                <a:gridCol w="284891"/>
                <a:gridCol w="284891"/>
                <a:gridCol w="284891"/>
                <a:gridCol w="284891"/>
                <a:gridCol w="284891"/>
                <a:gridCol w="284891"/>
                <a:gridCol w="284891"/>
                <a:gridCol w="284891"/>
                <a:gridCol w="284891"/>
              </a:tblGrid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1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479801" y="2134904"/>
            <a:ext cx="567266" cy="1031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transfer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Availability of training data</a:t>
            </a:r>
          </a:p>
          <a:p>
            <a:endParaRPr lang="en-US" dirty="0" smtClean="0"/>
          </a:p>
          <a:p>
            <a:r>
              <a:rPr lang="en-US" dirty="0" smtClean="0"/>
              <a:t>Computational cost</a:t>
            </a:r>
          </a:p>
          <a:p>
            <a:endParaRPr lang="en-US" dirty="0" smtClean="0"/>
          </a:p>
          <a:p>
            <a:r>
              <a:rPr lang="en-US" dirty="0" smtClean="0"/>
              <a:t>Ability to pre-compute feature vectors and use for multiple tasks</a:t>
            </a:r>
          </a:p>
          <a:p>
            <a:endParaRPr lang="en-US" dirty="0"/>
          </a:p>
          <a:p>
            <a:r>
              <a:rPr lang="en-US" i="1" dirty="0" smtClean="0"/>
              <a:t>Con: NO end-to-end learning</a:t>
            </a:r>
          </a:p>
        </p:txBody>
      </p:sp>
    </p:spTree>
    <p:extLst>
      <p:ext uri="{BB962C8B-B14F-4D97-AF65-F5344CB8AC3E}">
        <p14:creationId xmlns:p14="http://schemas.microsoft.com/office/powerpoint/2010/main" val="19001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2: Object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segmentation to produce ~5K candidates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951"/>
            <a:ext cx="10549467" cy="3902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667" y="5910896"/>
            <a:ext cx="753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Selective Search for Object Recognition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J. R. R. Uijlings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K. E. A. van de Sande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T. Gevers</a:t>
            </a:r>
            <a:r>
              <a:rPr lang="en-US" dirty="0"/>
              <a:t>, </a:t>
            </a:r>
            <a:r>
              <a:rPr lang="en-US" dirty="0">
                <a:hlinkClick r:id="rId6"/>
              </a:rPr>
              <a:t>A. W. M. Smeulders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International Journal of Computer Vision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R-CNN: Regions with CNN features</a:t>
            </a:r>
          </a:p>
        </p:txBody>
      </p:sp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1582043" y="2241351"/>
            <a:ext cx="9026798" cy="1955602"/>
            <a:chOff x="0" y="0"/>
            <a:chExt cx="8087" cy="1751"/>
          </a:xfrm>
          <a:noFill/>
        </p:grpSpPr>
        <p:sp>
          <p:nvSpPr>
            <p:cNvPr id="31751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17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5"/>
          <p:cNvSpPr>
            <a:spLocks/>
          </p:cNvSpPr>
          <p:nvPr/>
        </p:nvSpPr>
        <p:spPr bwMode="auto">
          <a:xfrm>
            <a:off x="2099965" y="4434948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1748" name="Rectangle 6"/>
          <p:cNvSpPr>
            <a:spLocks/>
          </p:cNvSpPr>
          <p:nvPr/>
        </p:nvSpPr>
        <p:spPr bwMode="auto">
          <a:xfrm>
            <a:off x="3138041" y="4434948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1749" name="Rectangle 7"/>
          <p:cNvSpPr>
            <a:spLocks/>
          </p:cNvSpPr>
          <p:nvPr/>
        </p:nvSpPr>
        <p:spPr bwMode="auto">
          <a:xfrm>
            <a:off x="6413004" y="4434948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1750" name="Rectangle 8"/>
          <p:cNvSpPr>
            <a:spLocks/>
          </p:cNvSpPr>
          <p:nvPr/>
        </p:nvSpPr>
        <p:spPr bwMode="auto">
          <a:xfrm>
            <a:off x="8764861" y="4434948"/>
            <a:ext cx="1682320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Classify regions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(linear SVM)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Segmentation</a:t>
            </a:r>
            <a:br>
              <a:rPr lang="en-US" dirty="0"/>
            </a:br>
            <a:r>
              <a:rPr lang="en-US" b="1" dirty="0">
                <a:solidFill>
                  <a:srgbClr val="000000"/>
                </a:solidFill>
                <a:latin typeface="Lato" charset="0"/>
              </a:rPr>
              <a:t>R. </a:t>
            </a:r>
            <a:r>
              <a:rPr lang="en-US" b="1" dirty="0" err="1">
                <a:solidFill>
                  <a:srgbClr val="000000"/>
                </a:solidFill>
                <a:latin typeface="Lato" charset="0"/>
              </a:rPr>
              <a:t>Girshick</a:t>
            </a:r>
            <a:r>
              <a:rPr lang="en-US" dirty="0">
                <a:solidFill>
                  <a:srgbClr val="000000"/>
                </a:solidFill>
                <a:latin typeface="Lato" charset="0"/>
              </a:rPr>
              <a:t>, J. Donahue, T. Darrell, J. Malik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Lato" charset="0"/>
              </a:rPr>
              <a:t>IEEE Conference on Computer Vision and Pattern Recognition (CVPR),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7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2</a:t>
            </a:r>
          </a:p>
        </p:txBody>
      </p:sp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39947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99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Rectangle 5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9940" name="Rectangle 6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9941" name="Rectangle 7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0" y="4196953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10"/>
          <p:cNvSpPr>
            <a:spLocks/>
          </p:cNvSpPr>
          <p:nvPr/>
        </p:nvSpPr>
        <p:spPr bwMode="auto">
          <a:xfrm>
            <a:off x="2283023" y="4196953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39945" name="Rectangle 11"/>
          <p:cNvSpPr>
            <a:spLocks/>
          </p:cNvSpPr>
          <p:nvPr/>
        </p:nvSpPr>
        <p:spPr bwMode="auto">
          <a:xfrm>
            <a:off x="4724177" y="6073908"/>
            <a:ext cx="93416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a. </a:t>
            </a:r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Crop</a:t>
            </a:r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3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2</a:t>
            </a:r>
          </a:p>
        </p:txBody>
      </p:sp>
      <p:grpSp>
        <p:nvGrpSpPr>
          <p:cNvPr id="41986" name="Group 4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1998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19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7" name="Rectangle 5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1988" name="Rectangle 6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1989" name="Rectangle 7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</a:t>
            </a:r>
            <a:r>
              <a:rPr lang="en-US" sz="2109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0" y="4196953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0"/>
          <p:cNvSpPr>
            <a:spLocks/>
          </p:cNvSpPr>
          <p:nvPr/>
        </p:nvSpPr>
        <p:spPr bwMode="auto">
          <a:xfrm>
            <a:off x="2283023" y="4196953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1993" name="Rectangle 11"/>
          <p:cNvSpPr>
            <a:spLocks/>
          </p:cNvSpPr>
          <p:nvPr/>
        </p:nvSpPr>
        <p:spPr bwMode="auto">
          <a:xfrm>
            <a:off x="4724177" y="6073908"/>
            <a:ext cx="93416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a. Crop</a:t>
            </a:r>
          </a:p>
        </p:txBody>
      </p:sp>
      <p:sp>
        <p:nvSpPr>
          <p:cNvPr id="2" name="Rectangle 12"/>
          <p:cNvSpPr>
            <a:spLocks/>
          </p:cNvSpPr>
          <p:nvPr/>
        </p:nvSpPr>
        <p:spPr bwMode="auto">
          <a:xfrm>
            <a:off x="6109395" y="6073908"/>
            <a:ext cx="27381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sp>
        <p:nvSpPr>
          <p:cNvPr id="41995" name="Rectangle 13"/>
          <p:cNvSpPr>
            <a:spLocks/>
          </p:cNvSpPr>
          <p:nvPr/>
        </p:nvSpPr>
        <p:spPr bwMode="auto">
          <a:xfrm>
            <a:off x="8585151" y="4960731"/>
            <a:ext cx="993862" cy="3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969">
                <a:ea typeface="ＭＳ Ｐゴシック" charset="0"/>
                <a:cs typeface="ＭＳ Ｐゴシック" charset="0"/>
              </a:rPr>
              <a:t>227 x 227</a:t>
            </a:r>
          </a:p>
        </p:txBody>
      </p: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06" y="4071938"/>
            <a:ext cx="2027039" cy="20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2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01" y="4170164"/>
            <a:ext cx="1214438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6" y="4071938"/>
            <a:ext cx="2027039" cy="20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590" y="4232672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/>
          </p:cNvSpPr>
          <p:nvPr/>
        </p:nvSpPr>
        <p:spPr bwMode="auto">
          <a:xfrm>
            <a:off x="-2661047" y="4232672"/>
            <a:ext cx="1116211" cy="183170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4037" name="Rectangle 5"/>
          <p:cNvSpPr>
            <a:spLocks/>
          </p:cNvSpPr>
          <p:nvPr/>
        </p:nvSpPr>
        <p:spPr bwMode="auto">
          <a:xfrm>
            <a:off x="1307455" y="6109627"/>
            <a:ext cx="9437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1. Crop</a:t>
            </a: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2689325" y="6118557"/>
            <a:ext cx="273818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5134943" y="4607719"/>
            <a:ext cx="2627561" cy="946547"/>
            <a:chOff x="0" y="0"/>
            <a:chExt cx="2353" cy="848"/>
          </a:xfrm>
          <a:noFill/>
        </p:grpSpPr>
        <p:sp>
          <p:nvSpPr>
            <p:cNvPr id="44052" name="Rectangle 7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405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2</a:t>
            </a:r>
          </a:p>
        </p:txBody>
      </p:sp>
      <p:grpSp>
        <p:nvGrpSpPr>
          <p:cNvPr id="44041" name="Group 13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4050" name="Rectangle 11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405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4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4043" name="Rectangle 15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4044" name="Rectangle 16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4045" name="Line 17"/>
          <p:cNvSpPr>
            <a:spLocks noChangeShapeType="1"/>
          </p:cNvSpPr>
          <p:nvPr/>
        </p:nvSpPr>
        <p:spPr bwMode="auto">
          <a:xfrm flipH="1">
            <a:off x="5889502" y="3393281"/>
            <a:ext cx="725537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6" name="Rectangle 18"/>
          <p:cNvSpPr>
            <a:spLocks/>
          </p:cNvSpPr>
          <p:nvPr/>
        </p:nvSpPr>
        <p:spPr bwMode="auto">
          <a:xfrm>
            <a:off x="4533305" y="5072063"/>
            <a:ext cx="455414" cy="45541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7" name="Line 19"/>
          <p:cNvSpPr>
            <a:spLocks noChangeShapeType="1"/>
          </p:cNvSpPr>
          <p:nvPr/>
        </p:nvSpPr>
        <p:spPr bwMode="auto">
          <a:xfrm>
            <a:off x="4811242" y="5075412"/>
            <a:ext cx="1293688" cy="228823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8" name="Line 20"/>
          <p:cNvSpPr>
            <a:spLocks noChangeShapeType="1"/>
          </p:cNvSpPr>
          <p:nvPr/>
        </p:nvSpPr>
        <p:spPr bwMode="auto">
          <a:xfrm rot="10800000" flipH="1">
            <a:off x="4819055" y="5306467"/>
            <a:ext cx="1293689" cy="22101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4049" name="Rectangle 21"/>
          <p:cNvSpPr>
            <a:spLocks/>
          </p:cNvSpPr>
          <p:nvPr/>
        </p:nvSpPr>
        <p:spPr bwMode="auto">
          <a:xfrm>
            <a:off x="5842621" y="5932754"/>
            <a:ext cx="2922980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c. Forward propagate</a:t>
            </a:r>
          </a:p>
          <a:p>
            <a:pPr algn="l"/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Output: </a:t>
            </a:r>
            <a:r>
              <a:rPr lang="ja-JP" altLang="en-US" sz="253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531" dirty="0">
                <a:solidFill>
                  <a:srgbClr val="C00000"/>
                </a:solidFill>
                <a:cs typeface="Source Sans Pro Light" charset="0"/>
              </a:rPr>
              <a:t>fc</a:t>
            </a:r>
            <a:r>
              <a:rPr lang="en-US" altLang="ja-JP" sz="2531" baseline="-6000" dirty="0">
                <a:solidFill>
                  <a:srgbClr val="C00000"/>
                </a:solidFill>
                <a:cs typeface="Source Sans Pro Light" charset="0"/>
              </a:rPr>
              <a:t>7</a:t>
            </a:r>
            <a:r>
              <a:rPr lang="ja-JP" altLang="en-US" sz="253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531" dirty="0">
                <a:solidFill>
                  <a:srgbClr val="C00000"/>
                </a:solidFill>
                <a:cs typeface="Source Sans Pro Light" charset="0"/>
              </a:rPr>
              <a:t> features</a:t>
            </a:r>
            <a:endParaRPr lang="en-US" sz="2531" dirty="0">
              <a:solidFill>
                <a:srgbClr val="C00000"/>
              </a:solidFill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9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3"/>
          <p:cNvGrpSpPr>
            <a:grpSpLocks/>
          </p:cNvGrpSpPr>
          <p:nvPr/>
        </p:nvGrpSpPr>
        <p:grpSpPr bwMode="auto">
          <a:xfrm>
            <a:off x="2607841" y="4607719"/>
            <a:ext cx="2627561" cy="946547"/>
            <a:chOff x="0" y="0"/>
            <a:chExt cx="2353" cy="848"/>
          </a:xfrm>
          <a:noFill/>
        </p:grpSpPr>
        <p:sp>
          <p:nvSpPr>
            <p:cNvPr id="46106" name="Rectangle 1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R-CNN at test time: Step 3</a:t>
            </a:r>
          </a:p>
        </p:txBody>
      </p:sp>
      <p:grpSp>
        <p:nvGrpSpPr>
          <p:cNvPr id="46083" name="Group 7"/>
          <p:cNvGrpSpPr>
            <a:grpSpLocks/>
          </p:cNvGrpSpPr>
          <p:nvPr/>
        </p:nvGrpSpPr>
        <p:grpSpPr bwMode="auto">
          <a:xfrm>
            <a:off x="1582043" y="1089422"/>
            <a:ext cx="9026798" cy="1954486"/>
            <a:chOff x="0" y="0"/>
            <a:chExt cx="8087" cy="1751"/>
          </a:xfrm>
          <a:noFill/>
        </p:grpSpPr>
        <p:sp>
          <p:nvSpPr>
            <p:cNvPr id="46104" name="Rectangle 5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8"/>
          <p:cNvSpPr>
            <a:spLocks/>
          </p:cNvSpPr>
          <p:nvPr/>
        </p:nvSpPr>
        <p:spPr bwMode="auto">
          <a:xfrm>
            <a:off x="2099965" y="3068706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6085" name="Rectangle 9"/>
          <p:cNvSpPr>
            <a:spLocks/>
          </p:cNvSpPr>
          <p:nvPr/>
        </p:nvSpPr>
        <p:spPr bwMode="auto">
          <a:xfrm>
            <a:off x="3182689" y="3068706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6086" name="Rectangle 10"/>
          <p:cNvSpPr>
            <a:spLocks/>
          </p:cNvSpPr>
          <p:nvPr/>
        </p:nvSpPr>
        <p:spPr bwMode="auto">
          <a:xfrm>
            <a:off x="6689824" y="3068706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6087" name="Line 11"/>
          <p:cNvSpPr>
            <a:spLocks noChangeShapeType="1"/>
          </p:cNvSpPr>
          <p:nvPr/>
        </p:nvSpPr>
        <p:spPr bwMode="auto">
          <a:xfrm flipH="1">
            <a:off x="8462367" y="3393281"/>
            <a:ext cx="724421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grpSp>
        <p:nvGrpSpPr>
          <p:cNvPr id="46088" name="Group 14"/>
          <p:cNvGrpSpPr>
            <a:grpSpLocks/>
          </p:cNvGrpSpPr>
          <p:nvPr/>
        </p:nvGrpSpPr>
        <p:grpSpPr bwMode="auto">
          <a:xfrm>
            <a:off x="631031" y="4071938"/>
            <a:ext cx="2027039" cy="2027039"/>
            <a:chOff x="0" y="0"/>
            <a:chExt cx="1816" cy="1816"/>
          </a:xfrm>
        </p:grpSpPr>
        <p:sp>
          <p:nvSpPr>
            <p:cNvPr id="46102" name="Rectangle 12"/>
            <p:cNvSpPr>
              <a:spLocks/>
            </p:cNvSpPr>
            <p:nvPr/>
          </p:nvSpPr>
          <p:spPr bwMode="auto">
            <a:xfrm>
              <a:off x="0" y="0"/>
              <a:ext cx="1816" cy="179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46103" name="Picture 1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38" t="2692" r="23460" b="19615"/>
            <a:stretch>
              <a:fillRect/>
            </a:stretch>
          </p:blipFill>
          <p:spPr bwMode="auto">
            <a:xfrm>
              <a:off x="0" y="52"/>
              <a:ext cx="181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9" name="Rectangle 15"/>
          <p:cNvSpPr>
            <a:spLocks/>
          </p:cNvSpPr>
          <p:nvPr/>
        </p:nvSpPr>
        <p:spPr bwMode="auto">
          <a:xfrm>
            <a:off x="488156" y="6136416"/>
            <a:ext cx="2269660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Warped proposal</a:t>
            </a:r>
          </a:p>
        </p:txBody>
      </p:sp>
      <p:sp>
        <p:nvSpPr>
          <p:cNvPr id="46090" name="Rectangle 16"/>
          <p:cNvSpPr>
            <a:spLocks/>
          </p:cNvSpPr>
          <p:nvPr/>
        </p:nvSpPr>
        <p:spPr bwMode="auto">
          <a:xfrm>
            <a:off x="2006203" y="5072063"/>
            <a:ext cx="455414" cy="45541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1" name="Line 17"/>
          <p:cNvSpPr>
            <a:spLocks noChangeShapeType="1"/>
          </p:cNvSpPr>
          <p:nvPr/>
        </p:nvSpPr>
        <p:spPr bwMode="auto">
          <a:xfrm>
            <a:off x="2284140" y="5075412"/>
            <a:ext cx="1293688" cy="228823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2" name="Line 18"/>
          <p:cNvSpPr>
            <a:spLocks noChangeShapeType="1"/>
          </p:cNvSpPr>
          <p:nvPr/>
        </p:nvSpPr>
        <p:spPr bwMode="auto">
          <a:xfrm rot="10800000" flipH="1">
            <a:off x="2291953" y="5306467"/>
            <a:ext cx="1293689" cy="22101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093" name="Rectangle 19"/>
          <p:cNvSpPr>
            <a:spLocks/>
          </p:cNvSpPr>
          <p:nvPr/>
        </p:nvSpPr>
        <p:spPr bwMode="auto">
          <a:xfrm>
            <a:off x="3029769" y="5950613"/>
            <a:ext cx="2366032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ea typeface="ＭＳ Ｐゴシック" charset="0"/>
                <a:cs typeface="ＭＳ Ｐゴシック" charset="0"/>
              </a:rPr>
              <a:t>4096-dimensional</a:t>
            </a:r>
          </a:p>
          <a:p>
            <a:r>
              <a:rPr lang="en-US" sz="2531">
                <a:ea typeface="ＭＳ Ｐゴシック" charset="0"/>
                <a:cs typeface="ＭＳ Ｐゴシック" charset="0"/>
              </a:rPr>
              <a:t>fc</a:t>
            </a:r>
            <a:r>
              <a:rPr lang="en-US" sz="2531" baseline="-6000">
                <a:ea typeface="ＭＳ Ｐゴシック" charset="0"/>
                <a:cs typeface="ＭＳ Ｐゴシック" charset="0"/>
              </a:rPr>
              <a:t>7</a:t>
            </a:r>
            <a:r>
              <a:rPr lang="en-US" sz="2531">
                <a:ea typeface="ＭＳ Ｐゴシック" charset="0"/>
                <a:cs typeface="ＭＳ Ｐゴシック" charset="0"/>
              </a:rPr>
              <a:t> feature vector</a:t>
            </a:r>
          </a:p>
        </p:txBody>
      </p:sp>
      <p:sp>
        <p:nvSpPr>
          <p:cNvPr id="46094" name="Rectangle 20"/>
          <p:cNvSpPr>
            <a:spLocks/>
          </p:cNvSpPr>
          <p:nvPr/>
        </p:nvSpPr>
        <p:spPr bwMode="auto">
          <a:xfrm>
            <a:off x="5819180" y="5950613"/>
            <a:ext cx="2297039" cy="7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linear classifiers</a:t>
            </a:r>
          </a:p>
          <a:p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(SVM or </a:t>
            </a:r>
            <a:r>
              <a:rPr lang="en-US" sz="2531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softmax</a:t>
            </a:r>
            <a:r>
              <a:rPr lang="en-US" sz="2531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6095" name="Rectangle 21"/>
          <p:cNvSpPr>
            <a:spLocks/>
          </p:cNvSpPr>
          <p:nvPr/>
        </p:nvSpPr>
        <p:spPr bwMode="auto">
          <a:xfrm>
            <a:off x="6354961" y="3955852"/>
            <a:ext cx="1526977" cy="4732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9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person?  1.6</a:t>
            </a:r>
          </a:p>
        </p:txBody>
      </p:sp>
      <p:sp>
        <p:nvSpPr>
          <p:cNvPr id="46096" name="Rectangle 22"/>
          <p:cNvSpPr>
            <a:spLocks/>
          </p:cNvSpPr>
          <p:nvPr/>
        </p:nvSpPr>
        <p:spPr bwMode="auto">
          <a:xfrm>
            <a:off x="6354961" y="4839891"/>
            <a:ext cx="1526977" cy="4732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9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horse?  -0.3</a:t>
            </a:r>
          </a:p>
        </p:txBody>
      </p:sp>
      <p:sp>
        <p:nvSpPr>
          <p:cNvPr id="46097" name="Rectangle 23"/>
          <p:cNvSpPr>
            <a:spLocks/>
          </p:cNvSpPr>
          <p:nvPr/>
        </p:nvSpPr>
        <p:spPr bwMode="auto">
          <a:xfrm>
            <a:off x="6954366" y="4403164"/>
            <a:ext cx="12503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8" name="Rectangle 24"/>
          <p:cNvSpPr>
            <a:spLocks/>
          </p:cNvSpPr>
          <p:nvPr/>
        </p:nvSpPr>
        <p:spPr bwMode="auto">
          <a:xfrm>
            <a:off x="6953250" y="5349711"/>
            <a:ext cx="12503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9" name="Line 25"/>
          <p:cNvSpPr>
            <a:spLocks noChangeShapeType="1"/>
          </p:cNvSpPr>
          <p:nvPr/>
        </p:nvSpPr>
        <p:spPr bwMode="auto">
          <a:xfrm flipH="1">
            <a:off x="5060157" y="4232672"/>
            <a:ext cx="1275829" cy="785813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100" name="Line 26"/>
          <p:cNvSpPr>
            <a:spLocks noChangeShapeType="1"/>
          </p:cNvSpPr>
          <p:nvPr/>
        </p:nvSpPr>
        <p:spPr bwMode="auto">
          <a:xfrm flipH="1">
            <a:off x="5054576" y="5025182"/>
            <a:ext cx="1295921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6101" name="Rectangle 27"/>
          <p:cNvSpPr>
            <a:spLocks/>
          </p:cNvSpPr>
          <p:nvPr/>
        </p:nvSpPr>
        <p:spPr bwMode="auto">
          <a:xfrm>
            <a:off x="9403334" y="3104425"/>
            <a:ext cx="815416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Classify</a:t>
            </a:r>
          </a:p>
          <a:p>
            <a:r>
              <a:rPr lang="en-US" sz="2109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regions</a:t>
            </a:r>
          </a:p>
        </p:txBody>
      </p:sp>
    </p:spTree>
    <p:extLst>
      <p:ext uri="{BB962C8B-B14F-4D97-AF65-F5344CB8AC3E}">
        <p14:creationId xmlns:p14="http://schemas.microsoft.com/office/powerpoint/2010/main" val="24868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4726410" y="2556375"/>
            <a:ext cx="1122680" cy="58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Linear regression</a:t>
            </a:r>
          </a:p>
          <a:p>
            <a:endParaRPr lang="en-US" sz="1266">
              <a:ea typeface="ＭＳ Ｐゴシック" charset="0"/>
              <a:cs typeface="ＭＳ Ｐゴシック" charset="0"/>
            </a:endParaRPr>
          </a:p>
          <a:p>
            <a:r>
              <a:rPr lang="en-US" sz="1266">
                <a:ea typeface="ＭＳ Ｐゴシック" charset="0"/>
                <a:cs typeface="ＭＳ Ｐゴシック" charset="0"/>
              </a:rPr>
              <a:t>on CNN features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Step 4:</a:t>
            </a:r>
            <a:r>
              <a:rPr lang="en-US" dirty="0" smtClean="0">
                <a:solidFill>
                  <a:srgbClr val="FF8000"/>
                </a:solidFill>
              </a:rPr>
              <a:t> </a:t>
            </a:r>
            <a:r>
              <a:rPr lang="en-US" dirty="0" smtClean="0"/>
              <a:t>Object proposal refinement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24" y="1687711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/>
          </p:cNvSpPr>
          <p:nvPr/>
        </p:nvSpPr>
        <p:spPr bwMode="auto">
          <a:xfrm>
            <a:off x="2827735" y="1812726"/>
            <a:ext cx="964406" cy="1580555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2553147" y="4386133"/>
            <a:ext cx="572849" cy="3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Original</a:t>
            </a:r>
          </a:p>
          <a:p>
            <a:r>
              <a:rPr lang="en-US" sz="1266">
                <a:ea typeface="ＭＳ Ｐゴシック" charset="0"/>
                <a:cs typeface="ＭＳ Ｐゴシック" charset="0"/>
              </a:rPr>
              <a:t>proposal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55" y="1687711"/>
            <a:ext cx="2321719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7"/>
          <p:cNvSpPr>
            <a:spLocks/>
          </p:cNvSpPr>
          <p:nvPr/>
        </p:nvSpPr>
        <p:spPr bwMode="auto">
          <a:xfrm>
            <a:off x="8131969" y="1812727"/>
            <a:ext cx="1268016" cy="1884164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1266"/>
          </a:p>
        </p:txBody>
      </p:sp>
      <p:sp>
        <p:nvSpPr>
          <p:cNvPr id="48136" name="Rectangle 8"/>
          <p:cNvSpPr>
            <a:spLocks/>
          </p:cNvSpPr>
          <p:nvPr/>
        </p:nvSpPr>
        <p:spPr bwMode="auto">
          <a:xfrm>
            <a:off x="7160866" y="4386133"/>
            <a:ext cx="1346651" cy="3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Predicted</a:t>
            </a:r>
          </a:p>
          <a:p>
            <a:r>
              <a:rPr lang="en-US" sz="1266">
                <a:ea typeface="ＭＳ Ｐゴシック" charset="0"/>
                <a:cs typeface="ＭＳ Ｐゴシック" charset="0"/>
              </a:rPr>
              <a:t>object bounding box</a:t>
            </a: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>
            <a:off x="4552281" y="2847454"/>
            <a:ext cx="2999258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48138" name="Rectangle 10"/>
          <p:cNvSpPr>
            <a:spLocks/>
          </p:cNvSpPr>
          <p:nvPr/>
        </p:nvSpPr>
        <p:spPr bwMode="auto">
          <a:xfrm>
            <a:off x="4156026" y="6037297"/>
            <a:ext cx="1630959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Bounding-box regression</a:t>
            </a:r>
          </a:p>
        </p:txBody>
      </p:sp>
    </p:spTree>
    <p:extLst>
      <p:ext uri="{BB962C8B-B14F-4D97-AF65-F5344CB8AC3E}">
        <p14:creationId xmlns:p14="http://schemas.microsoft.com/office/powerpoint/2010/main" val="124425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Bounding-box regression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3283148" y="1830586"/>
            <a:ext cx="1857375" cy="28753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5399484" y="2286000"/>
            <a:ext cx="2482453" cy="3768328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10800000">
            <a:off x="4181699" y="3289474"/>
            <a:ext cx="2419945" cy="878458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10800000" flipH="1">
            <a:off x="8200058" y="2277070"/>
            <a:ext cx="0" cy="3782839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5390555" y="2000250"/>
            <a:ext cx="2496964" cy="0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2653606" y="4840719"/>
            <a:ext cx="492122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original</a:t>
            </a:r>
          </a:p>
        </p:txBody>
      </p:sp>
      <p:sp>
        <p:nvSpPr>
          <p:cNvPr id="50184" name="Rectangle 8"/>
          <p:cNvSpPr>
            <a:spLocks/>
          </p:cNvSpPr>
          <p:nvPr/>
        </p:nvSpPr>
        <p:spPr bwMode="auto">
          <a:xfrm>
            <a:off x="6647408" y="6189102"/>
            <a:ext cx="62786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 dirty="0">
                <a:solidFill>
                  <a:srgbClr val="6666FF"/>
                </a:solidFill>
                <a:ea typeface="ＭＳ Ｐゴシック" charset="0"/>
                <a:cs typeface="ＭＳ Ｐゴシック" charset="0"/>
              </a:rPr>
              <a:t>predicted</a:t>
            </a:r>
          </a:p>
        </p:txBody>
      </p:sp>
      <p:sp>
        <p:nvSpPr>
          <p:cNvPr id="50185" name="Rectangle 9"/>
          <p:cNvSpPr>
            <a:spLocks/>
          </p:cNvSpPr>
          <p:nvPr/>
        </p:nvSpPr>
        <p:spPr bwMode="auto">
          <a:xfrm>
            <a:off x="8294936" y="3997040"/>
            <a:ext cx="13160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Δh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</a:t>
            </a:r>
          </a:p>
        </p:txBody>
      </p:sp>
      <p:sp>
        <p:nvSpPr>
          <p:cNvPr id="50186" name="Rectangle 10"/>
          <p:cNvSpPr>
            <a:spLocks/>
          </p:cNvSpPr>
          <p:nvPr/>
        </p:nvSpPr>
        <p:spPr bwMode="auto">
          <a:xfrm>
            <a:off x="5949777" y="1554771"/>
            <a:ext cx="14795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Δw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w</a:t>
            </a:r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5922988" y="3149725"/>
            <a:ext cx="154208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>
                <a:ea typeface="ＭＳ Ｐゴシック" charset="0"/>
                <a:cs typeface="ＭＳ Ｐゴシック" charset="0"/>
              </a:rPr>
              <a:t>(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Δx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x, </a:t>
            </a:r>
          </a:p>
          <a:p>
            <a:r>
              <a:rPr lang="en-US" sz="225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Δy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h)</a:t>
            </a:r>
          </a:p>
        </p:txBody>
      </p:sp>
      <p:sp>
        <p:nvSpPr>
          <p:cNvPr id="50188" name="Rectangle 12"/>
          <p:cNvSpPr>
            <a:spLocks/>
          </p:cNvSpPr>
          <p:nvPr/>
        </p:nvSpPr>
        <p:spPr bwMode="auto">
          <a:xfrm>
            <a:off x="4077891" y="1389571"/>
            <a:ext cx="20678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w</a:t>
            </a:r>
          </a:p>
        </p:txBody>
      </p:sp>
      <p:sp>
        <p:nvSpPr>
          <p:cNvPr id="50189" name="Rectangle 13"/>
          <p:cNvSpPr>
            <a:spLocks/>
          </p:cNvSpPr>
          <p:nvPr/>
        </p:nvSpPr>
        <p:spPr bwMode="auto">
          <a:xfrm>
            <a:off x="2898056" y="3104071"/>
            <a:ext cx="15228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50190" name="Rectangle 14"/>
          <p:cNvSpPr>
            <a:spLocks/>
          </p:cNvSpPr>
          <p:nvPr/>
        </p:nvSpPr>
        <p:spPr bwMode="auto">
          <a:xfrm>
            <a:off x="3921622" y="2822786"/>
            <a:ext cx="56906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(x, y)</a:t>
            </a:r>
          </a:p>
        </p:txBody>
      </p:sp>
    </p:spTree>
    <p:extLst>
      <p:ext uri="{BB962C8B-B14F-4D97-AF65-F5344CB8AC3E}">
        <p14:creationId xmlns:p14="http://schemas.microsoft.com/office/powerpoint/2010/main" val="34478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934891" y="5730115"/>
            <a:ext cx="640842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017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87857"/>
              </p:ext>
            </p:extLst>
          </p:nvPr>
        </p:nvGraphicFramePr>
        <p:xfrm>
          <a:off x="2528590" y="1166441"/>
          <a:ext cx="7134820" cy="4505644"/>
        </p:xfrm>
        <a:graphic>
          <a:graphicData uri="http://schemas.openxmlformats.org/drawingml/2006/table">
            <a:tbl>
              <a:tblPr/>
              <a:tblGrid>
                <a:gridCol w="3967014"/>
                <a:gridCol w="1689943"/>
                <a:gridCol w="1477863"/>
              </a:tblGrid>
              <a:tr h="62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(Girshick et al. 2011)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(Uijlings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41.7%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40.4%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</a:t>
                      </a:r>
                    </a:p>
                  </a:txBody>
                  <a:tcPr marL="35719" marR="35719" marT="35717" marB="35717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EFE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 + bbox regression</a:t>
                      </a:r>
                    </a:p>
                  </a:txBody>
                  <a:tcPr marL="35719" marR="35719" marT="35717" marB="35717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2" name="Rectangle 76"/>
          <p:cNvSpPr>
            <a:spLocks/>
          </p:cNvSpPr>
          <p:nvPr/>
        </p:nvSpPr>
        <p:spPr bwMode="auto">
          <a:xfrm>
            <a:off x="2416969" y="178594"/>
            <a:ext cx="7358063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937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  <p:sp>
        <p:nvSpPr>
          <p:cNvPr id="51233" name="Rectangle 77"/>
          <p:cNvSpPr>
            <a:spLocks/>
          </p:cNvSpPr>
          <p:nvPr/>
        </p:nvSpPr>
        <p:spPr bwMode="auto">
          <a:xfrm>
            <a:off x="2470547" y="4313039"/>
            <a:ext cx="7268766" cy="13841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1234" name="Rectangle 78"/>
          <p:cNvSpPr>
            <a:spLocks/>
          </p:cNvSpPr>
          <p:nvPr/>
        </p:nvSpPr>
        <p:spPr bwMode="auto">
          <a:xfrm>
            <a:off x="4670599" y="4590687"/>
            <a:ext cx="1218026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Reference systems</a:t>
            </a:r>
          </a:p>
        </p:txBody>
      </p:sp>
    </p:spTree>
    <p:extLst>
      <p:ext uri="{BB962C8B-B14F-4D97-AF65-F5344CB8AC3E}">
        <p14:creationId xmlns:p14="http://schemas.microsoft.com/office/powerpoint/2010/main" val="94347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/>
          </p:cNvSpPr>
          <p:nvPr/>
        </p:nvSpPr>
        <p:spPr bwMode="auto">
          <a:xfrm>
            <a:off x="2934891" y="5730115"/>
            <a:ext cx="640842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31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222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03426"/>
              </p:ext>
            </p:extLst>
          </p:nvPr>
        </p:nvGraphicFramePr>
        <p:xfrm>
          <a:off x="2528590" y="1166441"/>
          <a:ext cx="7134820" cy="4505644"/>
        </p:xfrm>
        <a:graphic>
          <a:graphicData uri="http://schemas.openxmlformats.org/drawingml/2006/table">
            <a:tbl>
              <a:tblPr/>
              <a:tblGrid>
                <a:gridCol w="3967014"/>
                <a:gridCol w="1689943"/>
                <a:gridCol w="1477863"/>
              </a:tblGrid>
              <a:tr h="62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(Girshick et al. 2011)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(Uijlings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41.7%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40.4%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 + bbox regression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35719" marR="35719" marT="35717" marB="3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80" name="Rectangle 76"/>
          <p:cNvSpPr>
            <a:spLocks/>
          </p:cNvSpPr>
          <p:nvPr/>
        </p:nvSpPr>
        <p:spPr bwMode="auto">
          <a:xfrm>
            <a:off x="2416969" y="178594"/>
            <a:ext cx="7358063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937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</p:spTree>
    <p:extLst>
      <p:ext uri="{BB962C8B-B14F-4D97-AF65-F5344CB8AC3E}">
        <p14:creationId xmlns:p14="http://schemas.microsoft.com/office/powerpoint/2010/main" val="84128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Finetuning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9899" y="2450899"/>
            <a:ext cx="7505078" cy="2192146"/>
            <a:chOff x="149899" y="2450899"/>
            <a:chExt cx="7505078" cy="2192146"/>
          </a:xfrm>
        </p:grpSpPr>
        <p:sp>
          <p:nvSpPr>
            <p:cNvPr id="5" name="Cube 4"/>
            <p:cNvSpPr/>
            <p:nvPr/>
          </p:nvSpPr>
          <p:spPr>
            <a:xfrm>
              <a:off x="2241030" y="2450899"/>
              <a:ext cx="891914" cy="2023671"/>
            </a:xfrm>
            <a:prstGeom prst="cube">
              <a:avLst>
                <a:gd name="adj" fmla="val 80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2768184" y="2765684"/>
              <a:ext cx="732020" cy="1476531"/>
            </a:xfrm>
            <a:prstGeom prst="cube">
              <a:avLst>
                <a:gd name="adj" fmla="val 65905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3305333" y="2975555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3750041" y="2993044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204739" y="3172925"/>
              <a:ext cx="667064" cy="739507"/>
            </a:xfrm>
            <a:prstGeom prst="cube">
              <a:avLst>
                <a:gd name="adj" fmla="val 37162"/>
              </a:avLst>
            </a:prstGeom>
            <a:solidFill>
              <a:srgbClr val="B653C4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>
              <a:off x="4751885" y="3445249"/>
              <a:ext cx="1086787" cy="204858"/>
            </a:xfrm>
            <a:prstGeom prst="cube">
              <a:avLst>
                <a:gd name="adj" fmla="val 386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5916118" y="3447746"/>
              <a:ext cx="1086787" cy="204858"/>
            </a:xfrm>
            <a:prstGeom prst="cube">
              <a:avLst>
                <a:gd name="adj" fmla="val 38662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828800" y="3477718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302708" y="3502702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mp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99" y="2480870"/>
              <a:ext cx="2162175" cy="2162175"/>
            </a:xfrm>
            <a:prstGeom prst="rect">
              <a:avLst/>
            </a:prstGeom>
            <a:noFill/>
            <a:scene3d>
              <a:camera prst="isometricRightUp">
                <a:rot lat="2100000" lon="180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812504" y="2450899"/>
            <a:ext cx="1673535" cy="2205385"/>
            <a:chOff x="7812504" y="2450899"/>
            <a:chExt cx="1673535" cy="2205385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7828547" y="2450899"/>
              <a:ext cx="0" cy="2192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828547" y="2480870"/>
              <a:ext cx="35292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42880" y="2631691"/>
              <a:ext cx="80653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28547" y="2768579"/>
              <a:ext cx="641685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12504" y="2905739"/>
              <a:ext cx="109728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40119" y="3151944"/>
              <a:ext cx="2743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32099" y="3304344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40119" y="3634369"/>
              <a:ext cx="16459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32099" y="3789210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24079" y="3941610"/>
              <a:ext cx="16459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48143" y="4366724"/>
              <a:ext cx="43891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40123" y="4519124"/>
              <a:ext cx="25603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486039" y="3542678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Horse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Training R-CNN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convolutional network on ImageNet classification</a:t>
            </a:r>
          </a:p>
          <a:p>
            <a:r>
              <a:rPr lang="en-US" i="1" dirty="0" err="1" smtClean="0"/>
              <a:t>Finetune</a:t>
            </a:r>
            <a:r>
              <a:rPr lang="en-US" i="1" dirty="0" smtClean="0"/>
              <a:t> </a:t>
            </a:r>
            <a:r>
              <a:rPr lang="en-US" dirty="0" smtClean="0"/>
              <a:t>on detection</a:t>
            </a:r>
          </a:p>
          <a:p>
            <a:pPr lvl="1"/>
            <a:r>
              <a:rPr lang="en-US" dirty="0" smtClean="0"/>
              <a:t>Classification problem!</a:t>
            </a:r>
          </a:p>
          <a:p>
            <a:pPr lvl="1"/>
            <a:r>
              <a:rPr lang="en-US" dirty="0" smtClean="0"/>
              <a:t>Proposals with </a:t>
            </a:r>
            <a:r>
              <a:rPr lang="en-US" dirty="0" err="1" smtClean="0"/>
              <a:t>IoU</a:t>
            </a:r>
            <a:r>
              <a:rPr lang="en-US" dirty="0" smtClean="0"/>
              <a:t> &gt; 50% are positives</a:t>
            </a:r>
          </a:p>
          <a:p>
            <a:pPr lvl="1"/>
            <a:r>
              <a:rPr lang="en-US" dirty="0" smtClean="0"/>
              <a:t>Sample fixed proportion of positives in each batch because of imbalance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1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 up R-CNN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4496816"/>
            <a:ext cx="3779520" cy="2615184"/>
          </a:xfrm>
          <a:prstGeom prst="rect">
            <a:avLst/>
          </a:prstGeom>
          <a:scene3d>
            <a:camera prst="orthographicFront">
              <a:rot lat="19061621" lon="3422929" rev="18840000"/>
            </a:camera>
            <a:lightRig rig="threePt" dir="t"/>
          </a:scene3d>
        </p:spPr>
      </p:pic>
      <p:sp>
        <p:nvSpPr>
          <p:cNvPr id="10" name="Cube 9"/>
          <p:cNvSpPr/>
          <p:nvPr/>
        </p:nvSpPr>
        <p:spPr>
          <a:xfrm>
            <a:off x="4610100" y="4200483"/>
            <a:ext cx="1659467" cy="592666"/>
          </a:xfrm>
          <a:prstGeom prst="cub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6282266" y="4200483"/>
            <a:ext cx="1659467" cy="592666"/>
          </a:xfrm>
          <a:prstGeom prst="cub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262033" y="4944535"/>
            <a:ext cx="355600" cy="5926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934199" y="4944535"/>
            <a:ext cx="355600" cy="59266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550833" y="2709333"/>
            <a:ext cx="1778000" cy="1787483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CNN</a:t>
            </a:r>
            <a:endParaRPr lang="en-US" dirty="0"/>
          </a:p>
        </p:txBody>
      </p:sp>
      <p:sp>
        <p:nvSpPr>
          <p:cNvPr id="15" name="Cube 14"/>
          <p:cNvSpPr/>
          <p:nvPr/>
        </p:nvSpPr>
        <p:spPr>
          <a:xfrm>
            <a:off x="6246283" y="2709332"/>
            <a:ext cx="1778000" cy="1787483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 up R-CNN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45956" y="4716672"/>
            <a:ext cx="3668309" cy="2542040"/>
          </a:xfrm>
          <a:prstGeom prst="rect">
            <a:avLst/>
          </a:prstGeom>
          <a:scene3d>
            <a:camera prst="orthographicFront">
              <a:rot lat="19062000" lon="3420000" rev="18840000"/>
            </a:camera>
            <a:lightRig rig="threePt" dir="t"/>
          </a:scene3d>
        </p:spPr>
      </p:pic>
      <p:sp>
        <p:nvSpPr>
          <p:cNvPr id="5" name="Cube 4"/>
          <p:cNvSpPr/>
          <p:nvPr/>
        </p:nvSpPr>
        <p:spPr>
          <a:xfrm>
            <a:off x="4182531" y="2201332"/>
            <a:ext cx="4131734" cy="3539068"/>
          </a:xfrm>
          <a:prstGeom prst="cube">
            <a:avLst>
              <a:gd name="adj" fmla="val 34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44534" y="2387257"/>
            <a:ext cx="677333" cy="112220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0" y="1998133"/>
            <a:ext cx="1016000" cy="146086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4690531" y="1521356"/>
            <a:ext cx="1320802" cy="442910"/>
          </a:xfrm>
          <a:prstGeom prst="cube">
            <a:avLst>
              <a:gd name="adj" fmla="val 10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6248398" y="1521356"/>
            <a:ext cx="1320802" cy="442910"/>
          </a:xfrm>
          <a:prstGeom prst="cube">
            <a:avLst>
              <a:gd name="adj" fmla="val 10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7708"/>
          </a:xfrm>
        </p:spPr>
        <p:txBody>
          <a:bodyPr/>
          <a:lstStyle/>
          <a:p>
            <a:r>
              <a:rPr lang="en-US" dirty="0" smtClean="0"/>
              <a:t>How do we crop from a feature map?</a:t>
            </a:r>
          </a:p>
          <a:p>
            <a:r>
              <a:rPr lang="en-US" dirty="0" smtClean="0"/>
              <a:t>Step 1: Resize boxes to account for subsampling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0933" y="3386667"/>
            <a:ext cx="3268134" cy="2963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097867" y="3386666"/>
            <a:ext cx="1634067" cy="148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6096000" y="3386666"/>
            <a:ext cx="817034" cy="74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57867" y="4127499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694766" y="3708928"/>
            <a:ext cx="440267" cy="7217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6394450" y="3576637"/>
            <a:ext cx="220134" cy="36089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14584" y="6350000"/>
            <a:ext cx="557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R-CNN. Ross </a:t>
            </a:r>
            <a:r>
              <a:rPr lang="en-US" dirty="0" err="1" smtClean="0"/>
              <a:t>Girshick</a:t>
            </a:r>
            <a:r>
              <a:rPr lang="en-US" dirty="0" smtClean="0"/>
              <a:t>. In ICCV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4690532" y="3031067"/>
            <a:ext cx="3149600" cy="26924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5442"/>
          </a:xfrm>
        </p:spPr>
        <p:txBody>
          <a:bodyPr/>
          <a:lstStyle/>
          <a:p>
            <a:r>
              <a:rPr lang="en-US" dirty="0" smtClean="0"/>
              <a:t>How do we crop from a feature map?</a:t>
            </a:r>
          </a:p>
          <a:p>
            <a:r>
              <a:rPr lang="en-US" dirty="0" smtClean="0"/>
              <a:t>Step 2: Place a grid of fixed size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84799" y="3906836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176262"/>
              </p:ext>
            </p:extLst>
          </p:nvPr>
        </p:nvGraphicFramePr>
        <p:xfrm>
          <a:off x="5384801" y="3906836"/>
          <a:ext cx="880533" cy="1443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11"/>
                <a:gridCol w="293511"/>
                <a:gridCol w="293511"/>
              </a:tblGrid>
              <a:tr h="481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2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4690532" y="3031067"/>
            <a:ext cx="3149600" cy="26924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5442"/>
          </a:xfrm>
        </p:spPr>
        <p:txBody>
          <a:bodyPr/>
          <a:lstStyle/>
          <a:p>
            <a:r>
              <a:rPr lang="en-US" dirty="0" smtClean="0"/>
              <a:t>How do we crop from a feature map?</a:t>
            </a:r>
          </a:p>
          <a:p>
            <a:r>
              <a:rPr lang="en-US" dirty="0" smtClean="0"/>
              <a:t>Step 3: Take max in each cell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84799" y="3906836"/>
            <a:ext cx="880533" cy="144356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176262"/>
              </p:ext>
            </p:extLst>
          </p:nvPr>
        </p:nvGraphicFramePr>
        <p:xfrm>
          <a:off x="5384801" y="3906836"/>
          <a:ext cx="880533" cy="1443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11"/>
                <a:gridCol w="293511"/>
                <a:gridCol w="293511"/>
              </a:tblGrid>
              <a:tr h="481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ube 7"/>
          <p:cNvSpPr/>
          <p:nvPr/>
        </p:nvSpPr>
        <p:spPr>
          <a:xfrm>
            <a:off x="10126133" y="2912534"/>
            <a:ext cx="1557866" cy="1490133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581179"/>
              </p:ext>
            </p:extLst>
          </p:nvPr>
        </p:nvGraphicFramePr>
        <p:xfrm>
          <a:off x="10143066" y="3328460"/>
          <a:ext cx="116840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467"/>
                <a:gridCol w="389467"/>
                <a:gridCol w="389467"/>
              </a:tblGrid>
              <a:tr h="363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3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3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>
            <a:off x="8500533" y="3742267"/>
            <a:ext cx="1016000" cy="66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R-CNN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9109232"/>
              </p:ext>
            </p:extLst>
          </p:nvPr>
        </p:nvGraphicFramePr>
        <p:xfrm>
          <a:off x="838200" y="1825623"/>
          <a:ext cx="10515600" cy="35591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05200"/>
                <a:gridCol w="3505200"/>
                <a:gridCol w="3505200"/>
              </a:tblGrid>
              <a:tr h="593196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Fast R-CNN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R-CNN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Train time (h)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9.5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84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Speedup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8.8x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Test time / image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0.32s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47.0s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Speedup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146x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1x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9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mean AP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66.9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66.0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0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Bottleneck remaining (not included in time):</a:t>
            </a:r>
          </a:p>
          <a:p>
            <a:pPr lvl="1"/>
            <a:r>
              <a:rPr lang="en-US" dirty="0" smtClean="0"/>
              <a:t>Object proposal generation</a:t>
            </a:r>
          </a:p>
          <a:p>
            <a:pPr lvl="1"/>
            <a:endParaRPr lang="en-US" dirty="0"/>
          </a:p>
          <a:p>
            <a:r>
              <a:rPr lang="en-US" dirty="0" smtClean="0"/>
              <a:t>Slow</a:t>
            </a:r>
          </a:p>
          <a:p>
            <a:pPr lvl="1"/>
            <a:r>
              <a:rPr lang="en-US" dirty="0" smtClean="0"/>
              <a:t>Requires segmentation</a:t>
            </a:r>
          </a:p>
          <a:p>
            <a:pPr lvl="1"/>
            <a:r>
              <a:rPr lang="en-US" dirty="0" smtClean="0"/>
              <a:t>O(1s) per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</a:t>
            </a:r>
            <a:r>
              <a:rPr lang="en-US" i="1" dirty="0" smtClean="0"/>
              <a:t>er </a:t>
            </a:r>
            <a:r>
              <a:rPr lang="en-US" dirty="0" smtClean="0"/>
              <a:t>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491"/>
            <a:ext cx="10515600" cy="4351338"/>
          </a:xfrm>
        </p:spPr>
        <p:txBody>
          <a:bodyPr/>
          <a:lstStyle/>
          <a:p>
            <a:r>
              <a:rPr lang="en-US" dirty="0" smtClean="0"/>
              <a:t>Can we produce </a:t>
            </a:r>
            <a:r>
              <a:rPr lang="en-US" i="1" dirty="0" smtClean="0"/>
              <a:t>object proposals</a:t>
            </a:r>
            <a:r>
              <a:rPr lang="en-US" dirty="0" smtClean="0"/>
              <a:t> from convolutional networks?</a:t>
            </a:r>
          </a:p>
          <a:p>
            <a:r>
              <a:rPr lang="en-US" dirty="0" smtClean="0"/>
              <a:t>A change in intuition</a:t>
            </a:r>
          </a:p>
          <a:p>
            <a:pPr lvl="1"/>
            <a:r>
              <a:rPr lang="en-US" dirty="0" smtClean="0"/>
              <a:t>Instead of using grouping</a:t>
            </a:r>
          </a:p>
          <a:p>
            <a:pPr lvl="1"/>
            <a:r>
              <a:rPr lang="en-US" dirty="0" smtClean="0"/>
              <a:t>Recognize likely objects?</a:t>
            </a:r>
          </a:p>
          <a:p>
            <a:r>
              <a:rPr lang="en-US" dirty="0" smtClean="0"/>
              <a:t>For every possible box, score if it is likely to correspond to an object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Helvetica" charset="0"/>
              </a:rPr>
              <a:t>Faster R-CNN: Towards Real-Time Object Detection with Region Proposal </a:t>
            </a: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Networks. S. Ren, K. He, R. </a:t>
            </a:r>
            <a:r>
              <a:rPr lang="en-US" dirty="0" err="1" smtClean="0">
                <a:solidFill>
                  <a:srgbClr val="222222"/>
                </a:solidFill>
                <a:latin typeface="Helvetica" charset="0"/>
              </a:rPr>
              <a:t>Girshick</a:t>
            </a: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, J. Sun. In </a:t>
            </a:r>
            <a:r>
              <a:rPr lang="en-US" i="1" dirty="0" smtClean="0">
                <a:solidFill>
                  <a:srgbClr val="222222"/>
                </a:solidFill>
                <a:latin typeface="Helvetica" charset="0"/>
              </a:rPr>
              <a:t>NIPS</a:t>
            </a: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 2015.</a:t>
            </a:r>
            <a:endParaRPr lang="en-US" i="0" dirty="0">
              <a:solidFill>
                <a:srgbClr val="222222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each location, consider boxes of many different sizes and aspect ratios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5466" y="3213630"/>
            <a:ext cx="3268134" cy="2963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3467" y="3839631"/>
            <a:ext cx="2065866" cy="176530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75200" y="3839631"/>
            <a:ext cx="1405466" cy="176530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39266" y="3839631"/>
            <a:ext cx="635001" cy="176530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67866" y="4588933"/>
            <a:ext cx="169333" cy="16933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53467" y="4233333"/>
            <a:ext cx="2065866" cy="88053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3467" y="4445001"/>
            <a:ext cx="2065866" cy="4318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766" y="2374278"/>
            <a:ext cx="3479800" cy="2336800"/>
          </a:xfrm>
          <a:prstGeom prst="rect">
            <a:avLst/>
          </a:prstGeom>
          <a:scene3d>
            <a:camera prst="orthographicFront">
              <a:rot lat="2100000" lon="180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Finetuning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41030" y="2450899"/>
            <a:ext cx="3597642" cy="2023671"/>
            <a:chOff x="2241030" y="2450899"/>
            <a:chExt cx="3597642" cy="2023671"/>
          </a:xfrm>
        </p:grpSpPr>
        <p:sp>
          <p:nvSpPr>
            <p:cNvPr id="5" name="Cube 4"/>
            <p:cNvSpPr/>
            <p:nvPr/>
          </p:nvSpPr>
          <p:spPr>
            <a:xfrm>
              <a:off x="2241030" y="2450899"/>
              <a:ext cx="891914" cy="2023671"/>
            </a:xfrm>
            <a:prstGeom prst="cube">
              <a:avLst>
                <a:gd name="adj" fmla="val 80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2768184" y="2765684"/>
              <a:ext cx="732020" cy="1476531"/>
            </a:xfrm>
            <a:prstGeom prst="cube">
              <a:avLst>
                <a:gd name="adj" fmla="val 65905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3305333" y="2975555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3750041" y="2993044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204739" y="3172925"/>
              <a:ext cx="667064" cy="739507"/>
            </a:xfrm>
            <a:prstGeom prst="cube">
              <a:avLst>
                <a:gd name="adj" fmla="val 37162"/>
              </a:avLst>
            </a:prstGeom>
            <a:solidFill>
              <a:srgbClr val="B653C4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>
              <a:off x="4751885" y="3445249"/>
              <a:ext cx="1086787" cy="204858"/>
            </a:xfrm>
            <a:prstGeom prst="cube">
              <a:avLst>
                <a:gd name="adj" fmla="val 386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812504" y="2450899"/>
            <a:ext cx="1673535" cy="2205385"/>
            <a:chOff x="7812504" y="2450899"/>
            <a:chExt cx="1673535" cy="2205385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7828547" y="2450899"/>
              <a:ext cx="0" cy="2192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828547" y="2480870"/>
              <a:ext cx="35292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42880" y="2631691"/>
              <a:ext cx="80653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28547" y="2768579"/>
              <a:ext cx="641685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12504" y="2905739"/>
              <a:ext cx="109728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40119" y="3151944"/>
              <a:ext cx="2743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32099" y="3304344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40119" y="3634369"/>
              <a:ext cx="16459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32099" y="3789210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24079" y="3941610"/>
              <a:ext cx="16459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48143" y="4366724"/>
              <a:ext cx="43891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40123" y="4519124"/>
              <a:ext cx="25603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486039" y="3542678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Bakery</a:t>
            </a:r>
            <a:endParaRPr lang="en-US" dirty="0"/>
          </a:p>
        </p:txBody>
      </p:sp>
      <p:sp>
        <p:nvSpPr>
          <p:cNvPr id="28" name="Cube 27"/>
          <p:cNvSpPr/>
          <p:nvPr/>
        </p:nvSpPr>
        <p:spPr>
          <a:xfrm>
            <a:off x="5916118" y="3447746"/>
            <a:ext cx="1086787" cy="204858"/>
          </a:xfrm>
          <a:prstGeom prst="cube">
            <a:avLst>
              <a:gd name="adj" fmla="val 38662"/>
            </a:avLst>
          </a:prstGeom>
          <a:pattFill prst="sphere">
            <a:fgClr>
              <a:schemeClr val="accent5"/>
            </a:fgClr>
            <a:bgClr>
              <a:schemeClr val="bg1"/>
            </a:bgClr>
          </a:patt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1828800" y="3477718"/>
            <a:ext cx="352269" cy="1049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7302708" y="3502702"/>
            <a:ext cx="352269" cy="1049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>
            <a:off x="1058779" y="3705481"/>
            <a:ext cx="10098372" cy="774426"/>
          </a:xfrm>
          <a:prstGeom prst="leftArrow">
            <a:avLst/>
          </a:prstGeom>
          <a:solidFill>
            <a:srgbClr val="C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181069" y="4808926"/>
            <a:ext cx="2533337" cy="1337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Initialize with pre-trained, then train with low learning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9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8" grpId="0" animBg="1"/>
      <p:bldP spid="29" grpId="0" animBg="1"/>
      <p:bldP spid="30" grpId="0" animBg="1"/>
      <p:bldP spid="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each location, consider boxes of many different sizes and aspect ratios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5466" y="3213630"/>
            <a:ext cx="3268134" cy="2963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39266" y="3839631"/>
            <a:ext cx="635001" cy="17653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67866" y="4588933"/>
            <a:ext cx="169333" cy="16933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58267" y="3539067"/>
            <a:ext cx="1422399" cy="23875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3467" y="3213631"/>
            <a:ext cx="2065866" cy="29633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 scales * a aspect ratios = </a:t>
            </a:r>
            <a:r>
              <a:rPr lang="en-US" dirty="0" err="1" smtClean="0"/>
              <a:t>sa</a:t>
            </a:r>
            <a:r>
              <a:rPr lang="en-US" dirty="0" smtClean="0"/>
              <a:t> scores at each location</a:t>
            </a:r>
          </a:p>
          <a:p>
            <a:r>
              <a:rPr lang="en-US" dirty="0" smtClean="0"/>
              <a:t>Use convolutional layer on top of filter map to produce </a:t>
            </a:r>
            <a:r>
              <a:rPr lang="en-US" dirty="0" err="1" smtClean="0"/>
              <a:t>sa</a:t>
            </a:r>
            <a:r>
              <a:rPr lang="en-US" dirty="0" smtClean="0"/>
              <a:t> scores</a:t>
            </a:r>
          </a:p>
          <a:p>
            <a:r>
              <a:rPr lang="en-US" dirty="0" smtClean="0"/>
              <a:t>Pick top few boxes as proposals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SSD (Single Shot Detector)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go through separate proposals?</a:t>
            </a:r>
          </a:p>
          <a:p>
            <a:r>
              <a:rPr lang="en-US" dirty="0" smtClean="0"/>
              <a:t>Directly produce class-specific scores at each location for every scale and aspect ratio</a:t>
            </a:r>
          </a:p>
          <a:p>
            <a:pPr lvl="1"/>
            <a:r>
              <a:rPr lang="en-US" dirty="0" smtClean="0"/>
              <a:t>s scales * a aspects * c classes = sac scores per location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200" y="6176963"/>
            <a:ext cx="1198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SSD: Single Shot </a:t>
            </a:r>
            <a:r>
              <a:rPr lang="en-US" dirty="0" err="1"/>
              <a:t>MultiBox</a:t>
            </a:r>
            <a:r>
              <a:rPr lang="en-US" dirty="0"/>
              <a:t> </a:t>
            </a:r>
            <a:r>
              <a:rPr lang="en-US" dirty="0" smtClean="0"/>
              <a:t>Detector. </a:t>
            </a:r>
            <a:r>
              <a:rPr lang="en-US" dirty="0"/>
              <a:t>Wei </a:t>
            </a:r>
            <a:r>
              <a:rPr lang="en-US" dirty="0" smtClean="0"/>
              <a:t>Liu </a:t>
            </a:r>
            <a:r>
              <a:rPr lang="en-US" dirty="0"/>
              <a:t>, </a:t>
            </a:r>
            <a:r>
              <a:rPr lang="en-US" dirty="0" err="1"/>
              <a:t>Dragomir</a:t>
            </a:r>
            <a:r>
              <a:rPr lang="en-US" dirty="0"/>
              <a:t> </a:t>
            </a:r>
            <a:r>
              <a:rPr lang="en-US" dirty="0" err="1" smtClean="0"/>
              <a:t>Anguelov</a:t>
            </a:r>
            <a:r>
              <a:rPr lang="en-US" dirty="0" smtClean="0"/>
              <a:t> </a:t>
            </a:r>
            <a:r>
              <a:rPr lang="en-US" dirty="0"/>
              <a:t>, </a:t>
            </a:r>
            <a:r>
              <a:rPr lang="en-US" dirty="0" err="1"/>
              <a:t>Dumitru</a:t>
            </a:r>
            <a:r>
              <a:rPr lang="en-US" dirty="0"/>
              <a:t> </a:t>
            </a:r>
            <a:r>
              <a:rPr lang="en-US" dirty="0" err="1" smtClean="0"/>
              <a:t>Erhan</a:t>
            </a:r>
            <a:r>
              <a:rPr lang="en-US" dirty="0" smtClean="0"/>
              <a:t> </a:t>
            </a:r>
            <a:r>
              <a:rPr lang="en-US" dirty="0"/>
              <a:t>, Christian </a:t>
            </a:r>
            <a:r>
              <a:rPr lang="en-US" dirty="0" err="1" smtClean="0"/>
              <a:t>Szegedy</a:t>
            </a:r>
            <a:r>
              <a:rPr lang="en-US" dirty="0" smtClean="0"/>
              <a:t> </a:t>
            </a:r>
            <a:r>
              <a:rPr lang="en-US" dirty="0"/>
              <a:t>, Scott </a:t>
            </a:r>
            <a:r>
              <a:rPr lang="en-US" dirty="0" smtClean="0"/>
              <a:t>Reed </a:t>
            </a:r>
            <a:r>
              <a:rPr lang="en-US" dirty="0"/>
              <a:t>, Cheng-Yang </a:t>
            </a:r>
            <a:r>
              <a:rPr lang="en-US" dirty="0" smtClean="0"/>
              <a:t>Fu </a:t>
            </a:r>
            <a:r>
              <a:rPr lang="en-US" dirty="0"/>
              <a:t>, Alexander C. </a:t>
            </a:r>
            <a:r>
              <a:rPr lang="en-US" dirty="0" smtClean="0"/>
              <a:t>Berg. In ECCV,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comprehensive evaluation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6937"/>
            <a:ext cx="7645400" cy="4432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 charset="0"/>
              </a:rPr>
              <a:t>Speed and accuracy trade-offs for modern convolutional object detectors</a:t>
            </a:r>
          </a:p>
          <a:p>
            <a:r>
              <a:rPr lang="en-US" dirty="0">
                <a:latin typeface="Roboto" charset="0"/>
              </a:rPr>
              <a:t>Alireza Fathi, Anoop Korattikara, Chen Sun, Ian Fischer, Jonathan Huang, Kevin Murphy, Menglong Zhu, Sergio Guadarrama, </a:t>
            </a:r>
            <a:r>
              <a:rPr lang="en-US" dirty="0" err="1">
                <a:latin typeface="Roboto" charset="0"/>
              </a:rPr>
              <a:t>Vivek</a:t>
            </a:r>
            <a:r>
              <a:rPr lang="en-US" dirty="0">
                <a:latin typeface="Roboto" charset="0"/>
              </a:rPr>
              <a:t> </a:t>
            </a:r>
            <a:r>
              <a:rPr lang="en-US" dirty="0" err="1">
                <a:latin typeface="Roboto" charset="0"/>
              </a:rPr>
              <a:t>Rathod</a:t>
            </a:r>
            <a:r>
              <a:rPr lang="en-US" dirty="0">
                <a:latin typeface="Roboto" charset="0"/>
              </a:rPr>
              <a:t>, Yang Song, Zbigniew Wojna</a:t>
            </a:r>
          </a:p>
          <a:p>
            <a:r>
              <a:rPr lang="en-US" dirty="0">
                <a:latin typeface="Roboto" charset="0"/>
              </a:rPr>
              <a:t>CVPR </a:t>
            </a:r>
            <a:r>
              <a:rPr lang="en-US" dirty="0" smtClean="0">
                <a:latin typeface="Roboto" charset="0"/>
              </a:rPr>
              <a:t>2017</a:t>
            </a:r>
            <a:endParaRPr lang="en-US" b="0" i="0" dirty="0"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Finetuning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07534" y="1690688"/>
          <a:ext cx="9609666" cy="4308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611"/>
                <a:gridCol w="1601611"/>
                <a:gridCol w="1601611"/>
                <a:gridCol w="1601611"/>
                <a:gridCol w="1601611"/>
                <a:gridCol w="1601611"/>
              </a:tblGrid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Dataset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</a:t>
                      </a:r>
                      <a:r>
                        <a:rPr lang="en-US" sz="2400" dirty="0" err="1" smtClean="0"/>
                        <a:t>Convnet</a:t>
                      </a:r>
                      <a:r>
                        <a:rPr lang="en-US" sz="2400" dirty="0" smtClean="0"/>
                        <a:t> Method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</a:t>
                      </a:r>
                      <a:r>
                        <a:rPr lang="en-US" sz="2400" dirty="0" err="1" smtClean="0"/>
                        <a:t>Convnet</a:t>
                      </a:r>
                      <a:r>
                        <a:rPr lang="en-US" sz="2400" baseline="0" dirty="0" smtClean="0"/>
                        <a:t> perf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Pretrained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convnet</a:t>
                      </a:r>
                      <a:r>
                        <a:rPr lang="en-US" sz="2400" baseline="0" dirty="0" smtClean="0"/>
                        <a:t> + classifier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Finetuned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convnet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Improvement</a:t>
                      </a:r>
                      <a:endParaRPr lang="en-US" sz="2400" dirty="0"/>
                    </a:p>
                  </a:txBody>
                  <a:tcPr/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Caltech 101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MKL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84.3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87.7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88.4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+4.1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VOC 2007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61.7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79.7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82.4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+20.7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CUB</a:t>
                      </a:r>
                      <a:r>
                        <a:rPr lang="en-US" sz="2400" baseline="0" dirty="0" smtClean="0"/>
                        <a:t> 200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18.8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61.0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70.4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+51.6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Aircraft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61.0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45.0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74.1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+13.1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43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Cars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SIFT+FK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59.2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36.5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79.8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+20.6</a:t>
                      </a: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Donut 4"/>
          <p:cNvSpPr/>
          <p:nvPr/>
        </p:nvSpPr>
        <p:spPr>
          <a:xfrm>
            <a:off x="8360833" y="2404533"/>
            <a:ext cx="2624667" cy="4148667"/>
          </a:xfrm>
          <a:prstGeom prst="donut">
            <a:avLst>
              <a:gd name="adj" fmla="val 68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Exploring </a:t>
            </a:r>
            <a:r>
              <a:rPr lang="en-US" dirty="0" err="1" smtClean="0"/>
              <a:t>convnet</a:t>
            </a:r>
            <a:r>
              <a:rPr lang="en-US" dirty="0" smtClean="0"/>
              <a:t> architectures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Deeper is better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032000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own Arrow Callout 2"/>
          <p:cNvSpPr/>
          <p:nvPr/>
        </p:nvSpPr>
        <p:spPr>
          <a:xfrm>
            <a:off x="5813946" y="2797791"/>
            <a:ext cx="1050878" cy="1160060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 layers</a:t>
            </a:r>
            <a:endParaRPr lang="en-US" dirty="0"/>
          </a:p>
        </p:txBody>
      </p:sp>
      <p:sp>
        <p:nvSpPr>
          <p:cNvPr id="6" name="Down Arrow Callout 5"/>
          <p:cNvSpPr/>
          <p:nvPr/>
        </p:nvSpPr>
        <p:spPr>
          <a:xfrm>
            <a:off x="8723193" y="3850943"/>
            <a:ext cx="1050878" cy="1160060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</TotalTime>
  <Words>2046</Words>
  <Application>Microsoft Macintosh PowerPoint</Application>
  <PresentationFormat>Widescreen</PresentationFormat>
  <Paragraphs>458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0" baseType="lpstr">
      <vt:lpstr>Calibri</vt:lpstr>
      <vt:lpstr>Calibri Light</vt:lpstr>
      <vt:lpstr>Cambria Math</vt:lpstr>
      <vt:lpstr>Gill Sans</vt:lpstr>
      <vt:lpstr>Helvetica</vt:lpstr>
      <vt:lpstr>Lato</vt:lpstr>
      <vt:lpstr>Lucida Grande</vt:lpstr>
      <vt:lpstr>ＭＳ Ｐゴシック</vt:lpstr>
      <vt:lpstr>Roboto</vt:lpstr>
      <vt:lpstr>Source Sans Pro</vt:lpstr>
      <vt:lpstr>Source Sans Pro Bold</vt:lpstr>
      <vt:lpstr>Source Sans Pro Light</vt:lpstr>
      <vt:lpstr>Wingdings</vt:lpstr>
      <vt:lpstr>Yu Gothic</vt:lpstr>
      <vt:lpstr>ヒラギノ角ゴ ProN W3</vt:lpstr>
      <vt:lpstr>Arial</vt:lpstr>
      <vt:lpstr>Office Theme</vt:lpstr>
      <vt:lpstr>Transfer learning</vt:lpstr>
      <vt:lpstr>Transfer learning with convolutional networks</vt:lpstr>
      <vt:lpstr>Transfer learning with convolutional networks</vt:lpstr>
      <vt:lpstr>Why transfer learning?</vt:lpstr>
      <vt:lpstr>Finetuning</vt:lpstr>
      <vt:lpstr>Finetuning</vt:lpstr>
      <vt:lpstr>Finetuning</vt:lpstr>
      <vt:lpstr>Exploring convnet architectures</vt:lpstr>
      <vt:lpstr>Deeper is better</vt:lpstr>
      <vt:lpstr>Deeper is better</vt:lpstr>
      <vt:lpstr>The VGG pattern</vt:lpstr>
      <vt:lpstr>Challenges in training: exploding / vanishing gradients </vt:lpstr>
      <vt:lpstr>Challenges in training: dependence on init</vt:lpstr>
      <vt:lpstr>Solutions</vt:lpstr>
      <vt:lpstr>Careful initialization</vt:lpstr>
      <vt:lpstr>Batch normalization</vt:lpstr>
      <vt:lpstr>Residual connections</vt:lpstr>
      <vt:lpstr>Residual connections</vt:lpstr>
      <vt:lpstr>Residual connections</vt:lpstr>
      <vt:lpstr>A residual block</vt:lpstr>
      <vt:lpstr>Bottleneck blocks</vt:lpstr>
      <vt:lpstr>The ResNet pattern</vt:lpstr>
      <vt:lpstr>Putting it all together - Residual networks</vt:lpstr>
      <vt:lpstr>Object detection</vt:lpstr>
      <vt:lpstr>The Task</vt:lpstr>
      <vt:lpstr>Datasets</vt:lpstr>
      <vt:lpstr>Pedestrians</vt:lpstr>
      <vt:lpstr>PASCAL VOC</vt:lpstr>
      <vt:lpstr>Coco</vt:lpstr>
      <vt:lpstr>Evaluation metric</vt:lpstr>
      <vt:lpstr>Matching detections to ground truth</vt:lpstr>
      <vt:lpstr>Matching detections to ground truth</vt:lpstr>
      <vt:lpstr>Tradeoff between precision and recall</vt:lpstr>
      <vt:lpstr>Average precision</vt:lpstr>
      <vt:lpstr>Average precision</vt:lpstr>
      <vt:lpstr>Detection as classification</vt:lpstr>
      <vt:lpstr>Idea 1: scanning window</vt:lpstr>
      <vt:lpstr>Dealing with scale</vt:lpstr>
      <vt:lpstr>Dealing with scale</vt:lpstr>
      <vt:lpstr>Idea 2: Object proposals</vt:lpstr>
      <vt:lpstr>R-CNN: Regions with CNN features</vt:lpstr>
      <vt:lpstr>R-CNN at test time: Step 2</vt:lpstr>
      <vt:lpstr>R-CNN at test time: Step 2</vt:lpstr>
      <vt:lpstr>R-CNN at test time: Step 2</vt:lpstr>
      <vt:lpstr>R-CNN at test time: Step 3</vt:lpstr>
      <vt:lpstr>Step 4: Object proposal refinement</vt:lpstr>
      <vt:lpstr>Bounding-box regression</vt:lpstr>
      <vt:lpstr>PowerPoint Presentation</vt:lpstr>
      <vt:lpstr>PowerPoint Presentation</vt:lpstr>
      <vt:lpstr>Training R-CNN</vt:lpstr>
      <vt:lpstr>Speeding up R-CNN</vt:lpstr>
      <vt:lpstr>Speeding up R-CNN</vt:lpstr>
      <vt:lpstr>ROI Pooling</vt:lpstr>
      <vt:lpstr>ROI Pooling</vt:lpstr>
      <vt:lpstr>ROI Pooling</vt:lpstr>
      <vt:lpstr>Fast R-CNN</vt:lpstr>
      <vt:lpstr>Fast R-CNN</vt:lpstr>
      <vt:lpstr>Faster R-CNN</vt:lpstr>
      <vt:lpstr>Faster R-CNN</vt:lpstr>
      <vt:lpstr>Faster R-CNN</vt:lpstr>
      <vt:lpstr>Faster R-CNN</vt:lpstr>
      <vt:lpstr>SSD (Single Shot Detector)</vt:lpstr>
      <vt:lpstr>A comprehensive evaluation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detection</dc:title>
  <dc:creator>Bharath Hariharan</dc:creator>
  <cp:lastModifiedBy>Bharath Hariharan</cp:lastModifiedBy>
  <cp:revision>38</cp:revision>
  <dcterms:created xsi:type="dcterms:W3CDTF">2017-09-25T02:51:54Z</dcterms:created>
  <dcterms:modified xsi:type="dcterms:W3CDTF">2017-09-27T17:59:22Z</dcterms:modified>
</cp:coreProperties>
</file>