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7"/>
  </p:notesMasterIdLst>
  <p:sldIdLst>
    <p:sldId id="256" r:id="rId2"/>
    <p:sldId id="337" r:id="rId3"/>
    <p:sldId id="33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34" r:id="rId15"/>
    <p:sldId id="268" r:id="rId16"/>
    <p:sldId id="269" r:id="rId17"/>
    <p:sldId id="270" r:id="rId18"/>
    <p:sldId id="271" r:id="rId19"/>
    <p:sldId id="272" r:id="rId20"/>
    <p:sldId id="273" r:id="rId21"/>
    <p:sldId id="336" r:id="rId22"/>
    <p:sldId id="275" r:id="rId23"/>
    <p:sldId id="276" r:id="rId24"/>
    <p:sldId id="277" r:id="rId25"/>
    <p:sldId id="278" r:id="rId26"/>
    <p:sldId id="279" r:id="rId27"/>
    <p:sldId id="274" r:id="rId28"/>
    <p:sldId id="338" r:id="rId29"/>
    <p:sldId id="339" r:id="rId30"/>
    <p:sldId id="340" r:id="rId31"/>
    <p:sldId id="341" r:id="rId32"/>
    <p:sldId id="280" r:id="rId33"/>
    <p:sldId id="281" r:id="rId34"/>
    <p:sldId id="282" r:id="rId35"/>
    <p:sldId id="283" r:id="rId36"/>
    <p:sldId id="285" r:id="rId37"/>
    <p:sldId id="317" r:id="rId38"/>
    <p:sldId id="318" r:id="rId39"/>
    <p:sldId id="319" r:id="rId40"/>
    <p:sldId id="320" r:id="rId41"/>
    <p:sldId id="321" r:id="rId42"/>
    <p:sldId id="316" r:id="rId43"/>
    <p:sldId id="286" r:id="rId44"/>
    <p:sldId id="287" r:id="rId45"/>
    <p:sldId id="288" r:id="rId46"/>
    <p:sldId id="289" r:id="rId47"/>
    <p:sldId id="290" r:id="rId48"/>
    <p:sldId id="292" r:id="rId49"/>
    <p:sldId id="293" r:id="rId50"/>
    <p:sldId id="291" r:id="rId51"/>
    <p:sldId id="294" r:id="rId52"/>
    <p:sldId id="295" r:id="rId53"/>
    <p:sldId id="296" r:id="rId54"/>
    <p:sldId id="343" r:id="rId55"/>
    <p:sldId id="344" r:id="rId56"/>
    <p:sldId id="345" r:id="rId57"/>
    <p:sldId id="347" r:id="rId58"/>
    <p:sldId id="348" r:id="rId59"/>
    <p:sldId id="349" r:id="rId60"/>
    <p:sldId id="350" r:id="rId61"/>
    <p:sldId id="298" r:id="rId62"/>
    <p:sldId id="346" r:id="rId63"/>
    <p:sldId id="342" r:id="rId64"/>
    <p:sldId id="300" r:id="rId65"/>
    <p:sldId id="299" r:id="rId66"/>
    <p:sldId id="301" r:id="rId67"/>
    <p:sldId id="303" r:id="rId68"/>
    <p:sldId id="304" r:id="rId69"/>
    <p:sldId id="302" r:id="rId70"/>
    <p:sldId id="305" r:id="rId71"/>
    <p:sldId id="306" r:id="rId72"/>
    <p:sldId id="309" r:id="rId73"/>
    <p:sldId id="308" r:id="rId74"/>
    <p:sldId id="307" r:id="rId75"/>
    <p:sldId id="310" r:id="rId76"/>
    <p:sldId id="311" r:id="rId77"/>
    <p:sldId id="312" r:id="rId78"/>
    <p:sldId id="313" r:id="rId79"/>
    <p:sldId id="314" r:id="rId80"/>
    <p:sldId id="327" r:id="rId81"/>
    <p:sldId id="328" r:id="rId82"/>
    <p:sldId id="329" r:id="rId83"/>
    <p:sldId id="330" r:id="rId84"/>
    <p:sldId id="331" r:id="rId85"/>
    <p:sldId id="315" r:id="rId8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47"/>
    <p:restoredTop sz="94646"/>
  </p:normalViewPr>
  <p:slideViewPr>
    <p:cSldViewPr snapToGrid="0" snapToObjects="1">
      <p:cViewPr varScale="1">
        <p:scale>
          <a:sx n="70" d="100"/>
          <a:sy n="70" d="100"/>
        </p:scale>
        <p:origin x="184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heme" Target="theme/theme1.xml"/><Relationship Id="rId9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notesMaster" Target="notesMasters/notesMaster1.xml"/><Relationship Id="rId88" Type="http://schemas.openxmlformats.org/officeDocument/2006/relationships/presProps" Target="presProps.xml"/><Relationship Id="rId8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Challenge winner's accuracy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cat>
            <c:numRef>
              <c:f>Sheet1!$A$2:$A$4</c:f>
              <c:numCache>
                <c:formatCode>General</c:formatCode>
                <c:ptCount val="3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28.2</c:v>
                </c:pt>
                <c:pt idx="1">
                  <c:v>25.8</c:v>
                </c:pt>
                <c:pt idx="2">
                  <c:v>16.4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8949296"/>
        <c:axId val="1648951344"/>
      </c:barChart>
      <c:catAx>
        <c:axId val="164894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8951344"/>
        <c:crosses val="autoZero"/>
        <c:auto val="1"/>
        <c:lblAlgn val="ctr"/>
        <c:lblOffset val="100"/>
        <c:noMultiLvlLbl val="0"/>
      </c:catAx>
      <c:valAx>
        <c:axId val="164895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894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Challenge winner's accuracy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numRef>
              <c:f>Sheet1!$A$2:$A$6</c:f>
              <c:numCache>
                <c:formatCode>General</c:formatCode>
                <c:ptCount val="5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28.2</c:v>
                </c:pt>
                <c:pt idx="1">
                  <c:v>25.8</c:v>
                </c:pt>
                <c:pt idx="2">
                  <c:v>16.4</c:v>
                </c:pt>
                <c:pt idx="3">
                  <c:v>12.5</c:v>
                </c:pt>
                <c:pt idx="4">
                  <c:v>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7207776"/>
        <c:axId val="2047209552"/>
      </c:barChart>
      <c:catAx>
        <c:axId val="204720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7209552"/>
        <c:crosses val="autoZero"/>
        <c:auto val="1"/>
        <c:lblAlgn val="ctr"/>
        <c:lblOffset val="100"/>
        <c:noMultiLvlLbl val="0"/>
      </c:catAx>
      <c:valAx>
        <c:axId val="2047209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720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Challenge winner's accuracy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numRef>
              <c:f>Sheet1!$A$2:$A$6</c:f>
              <c:numCache>
                <c:formatCode>General</c:formatCode>
                <c:ptCount val="5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28.2</c:v>
                </c:pt>
                <c:pt idx="1">
                  <c:v>25.8</c:v>
                </c:pt>
                <c:pt idx="2">
                  <c:v>16.4</c:v>
                </c:pt>
                <c:pt idx="3">
                  <c:v>12.5</c:v>
                </c:pt>
                <c:pt idx="4">
                  <c:v>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7067040"/>
        <c:axId val="2047069360"/>
      </c:barChart>
      <c:catAx>
        <c:axId val="204706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7069360"/>
        <c:crosses val="autoZero"/>
        <c:auto val="1"/>
        <c:lblAlgn val="ctr"/>
        <c:lblOffset val="100"/>
        <c:noMultiLvlLbl val="0"/>
      </c:catAx>
      <c:valAx>
        <c:axId val="204706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706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Challenge winner's accuracy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</c:dPt>
          <c:cat>
            <c:numRef>
              <c:f>Sheet1!$A$2:$A$7</c:f>
              <c:numCache>
                <c:formatCode>General</c:formatCode>
                <c:ptCount val="6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28.2</c:v>
                </c:pt>
                <c:pt idx="1">
                  <c:v>25.8</c:v>
                </c:pt>
                <c:pt idx="2">
                  <c:v>16.4</c:v>
                </c:pt>
                <c:pt idx="3">
                  <c:v>12.5</c:v>
                </c:pt>
                <c:pt idx="4">
                  <c:v>8.4</c:v>
                </c:pt>
                <c:pt idx="5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8959296"/>
        <c:axId val="1956056832"/>
      </c:barChart>
      <c:catAx>
        <c:axId val="164895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6056832"/>
        <c:crosses val="autoZero"/>
        <c:auto val="1"/>
        <c:lblAlgn val="ctr"/>
        <c:lblOffset val="100"/>
        <c:noMultiLvlLbl val="0"/>
      </c:catAx>
      <c:valAx>
        <c:axId val="195605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895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rgbClr val="FF0000"/>
              </a:solidFill>
              <a:ln w="60325">
                <a:noFill/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  <c:pt idx="2">
                  <c:v>7.0</c:v>
                </c:pt>
                <c:pt idx="3">
                  <c:v>7.0</c:v>
                </c:pt>
                <c:pt idx="4">
                  <c:v>19.0</c:v>
                </c:pt>
                <c:pt idx="5">
                  <c:v>152.0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3962336"/>
        <c:axId val="2050631232"/>
      </c:lineChart>
      <c:catAx>
        <c:axId val="2053962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50631232"/>
        <c:crosses val="autoZero"/>
        <c:auto val="1"/>
        <c:lblAlgn val="ctr"/>
        <c:lblOffset val="100"/>
        <c:noMultiLvlLbl val="0"/>
      </c:catAx>
      <c:valAx>
        <c:axId val="2050631232"/>
        <c:scaling>
          <c:orientation val="minMax"/>
        </c:scaling>
        <c:delete val="0"/>
        <c:axPos val="r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962336"/>
        <c:crosses val="max"/>
        <c:crossBetween val="between"/>
        <c:majorUnit val="5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2C9EA-91AC-6845-8E59-E50FE9DEE9AA}" type="datetimeFigureOut">
              <a:rPr lang="en-US" smtClean="0"/>
              <a:t>9/25/17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953B7-CC45-5243-B723-77B5B9036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92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A324-4977-984C-9C03-2B27AC2C712E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715F-D18F-9A41-9A73-01C72540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72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A324-4977-984C-9C03-2B27AC2C712E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715F-D18F-9A41-9A73-01C72540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5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A324-4977-984C-9C03-2B27AC2C712E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715F-D18F-9A41-9A73-01C72540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6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A324-4977-984C-9C03-2B27AC2C712E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715F-D18F-9A41-9A73-01C72540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3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A324-4977-984C-9C03-2B27AC2C712E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715F-D18F-9A41-9A73-01C72540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87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A324-4977-984C-9C03-2B27AC2C712E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715F-D18F-9A41-9A73-01C72540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5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A324-4977-984C-9C03-2B27AC2C712E}" type="datetimeFigureOut">
              <a:rPr lang="en-US" smtClean="0"/>
              <a:t>9/25/17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715F-D18F-9A41-9A73-01C72540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1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A324-4977-984C-9C03-2B27AC2C712E}" type="datetimeFigureOut">
              <a:rPr lang="en-US" smtClean="0"/>
              <a:t>9/25/17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715F-D18F-9A41-9A73-01C72540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5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A324-4977-984C-9C03-2B27AC2C712E}" type="datetimeFigureOut">
              <a:rPr lang="en-US" smtClean="0"/>
              <a:t>9/25/17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715F-D18F-9A41-9A73-01C72540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A324-4977-984C-9C03-2B27AC2C712E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715F-D18F-9A41-9A73-01C72540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2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A324-4977-984C-9C03-2B27AC2C712E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715F-D18F-9A41-9A73-01C72540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1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EA324-4977-984C-9C03-2B27AC2C712E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F715F-D18F-9A41-9A73-01C72540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5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6" Type="http://schemas.openxmlformats.org/officeDocument/2006/relationships/image" Target="../media/image47.emf"/><Relationship Id="rId7" Type="http://schemas.openxmlformats.org/officeDocument/2006/relationships/image" Target="../media/image48.emf"/><Relationship Id="rId8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tif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5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tif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5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tif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e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Training convolutional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361264" y="5266267"/>
            <a:ext cx="922865" cy="1422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5496054"/>
            <a:ext cx="8343900" cy="104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gradient of </a:t>
            </a:r>
            <a:r>
              <a:rPr lang="en-US" dirty="0" err="1" smtClean="0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412999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6" name="Rounded Rectangle 5"/>
          <p:cNvSpPr/>
          <p:nvPr/>
        </p:nvSpPr>
        <p:spPr>
          <a:xfrm>
            <a:off x="3818465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5223931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8" name="Rounded Rectangle 7"/>
          <p:cNvSpPr/>
          <p:nvPr/>
        </p:nvSpPr>
        <p:spPr>
          <a:xfrm>
            <a:off x="6629397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sp>
        <p:nvSpPr>
          <p:cNvPr id="9" name="Rounded Rectangle 8"/>
          <p:cNvSpPr/>
          <p:nvPr/>
        </p:nvSpPr>
        <p:spPr>
          <a:xfrm>
            <a:off x="8034863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5</a:t>
            </a:r>
            <a:endParaRPr lang="en-US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617133" y="2588567"/>
            <a:ext cx="38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>
            <a:off x="2006600" y="2680899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361264" y="2680902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766729" y="2680905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206062" y="2680908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577661" y="2680911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429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983126" y="2697847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2794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01898" y="3717279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2709333" y="3403600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41229" y="3751148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4148664" y="3437469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46694" y="3751151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5554129" y="3437472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735226" y="3751154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6942661" y="3437475"/>
            <a:ext cx="135465" cy="321733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123757" y="3785023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5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6" name="Up Arrow 25"/>
          <p:cNvSpPr/>
          <p:nvPr/>
        </p:nvSpPr>
        <p:spPr>
          <a:xfrm>
            <a:off x="8331192" y="3471344"/>
            <a:ext cx="135465" cy="321733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93532" y="2015064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4698995" y="2015066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7525" y="2015069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74457" y="1998139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81522" y="1981209"/>
            <a:ext cx="93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 = z</a:t>
            </a:r>
            <a:endParaRPr lang="en-US" sz="2400" baseline="-25000" dirty="0"/>
          </a:p>
        </p:txBody>
      </p:sp>
      <p:sp>
        <p:nvSpPr>
          <p:cNvPr id="34" name="Rounded Rectangle 33"/>
          <p:cNvSpPr/>
          <p:nvPr/>
        </p:nvSpPr>
        <p:spPr>
          <a:xfrm>
            <a:off x="5346695" y="5266267"/>
            <a:ext cx="5863172" cy="1422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0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4213422" y="5305554"/>
            <a:ext cx="922865" cy="1422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5496054"/>
            <a:ext cx="8343900" cy="104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gradient of </a:t>
            </a:r>
            <a:r>
              <a:rPr lang="en-US" dirty="0" err="1" smtClean="0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412999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6" name="Rounded Rectangle 5"/>
          <p:cNvSpPr/>
          <p:nvPr/>
        </p:nvSpPr>
        <p:spPr>
          <a:xfrm>
            <a:off x="3818465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5223931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8" name="Rounded Rectangle 7"/>
          <p:cNvSpPr/>
          <p:nvPr/>
        </p:nvSpPr>
        <p:spPr>
          <a:xfrm>
            <a:off x="6629397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sp>
        <p:nvSpPr>
          <p:cNvPr id="9" name="Rounded Rectangle 8"/>
          <p:cNvSpPr/>
          <p:nvPr/>
        </p:nvSpPr>
        <p:spPr>
          <a:xfrm>
            <a:off x="8034863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5</a:t>
            </a:r>
            <a:endParaRPr lang="en-US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617133" y="2588567"/>
            <a:ext cx="38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>
            <a:off x="2006600" y="2680899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361264" y="2680902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766729" y="2680905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206062" y="2680908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577661" y="2680911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429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983126" y="2697847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01898" y="3717279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2709333" y="3403600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41229" y="3751148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4148664" y="3437469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46694" y="3751151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5554129" y="3437472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735226" y="3751154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6942661" y="3437475"/>
            <a:ext cx="135465" cy="321733"/>
          </a:xfrm>
          <a:prstGeom prst="upArrow">
            <a:avLst/>
          </a:prstGeom>
          <a:solidFill>
            <a:schemeClr val="tx1"/>
          </a:solidFill>
          <a:effectLst>
            <a:glow rad="2667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123757" y="3785023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5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6" name="Up Arrow 25"/>
          <p:cNvSpPr/>
          <p:nvPr/>
        </p:nvSpPr>
        <p:spPr>
          <a:xfrm>
            <a:off x="8331192" y="3471344"/>
            <a:ext cx="135465" cy="321733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93532" y="2015064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4698995" y="2015066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7525" y="2015069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74457" y="1998139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81522" y="1981209"/>
            <a:ext cx="93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 = z</a:t>
            </a:r>
            <a:endParaRPr lang="en-US" sz="2400" baseline="-25000" dirty="0"/>
          </a:p>
        </p:txBody>
      </p:sp>
      <p:sp>
        <p:nvSpPr>
          <p:cNvPr id="34" name="Rounded Rectangle 33"/>
          <p:cNvSpPr/>
          <p:nvPr/>
        </p:nvSpPr>
        <p:spPr>
          <a:xfrm>
            <a:off x="5346695" y="5266267"/>
            <a:ext cx="5863172" cy="1422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3361264" y="5127754"/>
            <a:ext cx="922865" cy="177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89594" y="5080000"/>
            <a:ext cx="2345269" cy="177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5496054"/>
            <a:ext cx="8343900" cy="104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gradient of </a:t>
            </a:r>
            <a:r>
              <a:rPr lang="en-US" dirty="0" err="1" smtClean="0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412999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6" name="Rounded Rectangle 5"/>
          <p:cNvSpPr/>
          <p:nvPr/>
        </p:nvSpPr>
        <p:spPr>
          <a:xfrm>
            <a:off x="3818465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5223931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8" name="Rounded Rectangle 7"/>
          <p:cNvSpPr/>
          <p:nvPr/>
        </p:nvSpPr>
        <p:spPr>
          <a:xfrm>
            <a:off x="6629397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sp>
        <p:nvSpPr>
          <p:cNvPr id="9" name="Rounded Rectangle 8"/>
          <p:cNvSpPr/>
          <p:nvPr/>
        </p:nvSpPr>
        <p:spPr>
          <a:xfrm>
            <a:off x="8034863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5</a:t>
            </a:r>
            <a:endParaRPr lang="en-US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617133" y="2588567"/>
            <a:ext cx="38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>
            <a:off x="2006600" y="2680899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361264" y="2680902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766729" y="2680905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206062" y="2680908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577661" y="2680911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429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983133" y="2773233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4445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01898" y="3717279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2709333" y="3403600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41229" y="3751148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4148664" y="3437469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46694" y="3751151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5554129" y="3437472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735226" y="3751154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6942661" y="3437475"/>
            <a:ext cx="135465" cy="321733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123757" y="3785023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5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6" name="Up Arrow 25"/>
          <p:cNvSpPr/>
          <p:nvPr/>
        </p:nvSpPr>
        <p:spPr>
          <a:xfrm>
            <a:off x="8331192" y="3471344"/>
            <a:ext cx="135465" cy="321733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93532" y="2015064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4698995" y="2015066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7525" y="2015069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74457" y="1998139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81522" y="1981209"/>
            <a:ext cx="93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 = z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9518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4140196" y="5127754"/>
            <a:ext cx="922865" cy="177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077188" y="5080000"/>
            <a:ext cx="2345269" cy="177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5496054"/>
            <a:ext cx="8343900" cy="104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gradient of </a:t>
            </a:r>
            <a:r>
              <a:rPr lang="en-US" dirty="0" err="1" smtClean="0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412999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6" name="Rounded Rectangle 5"/>
          <p:cNvSpPr/>
          <p:nvPr/>
        </p:nvSpPr>
        <p:spPr>
          <a:xfrm>
            <a:off x="3818465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5223931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8" name="Rounded Rectangle 7"/>
          <p:cNvSpPr/>
          <p:nvPr/>
        </p:nvSpPr>
        <p:spPr>
          <a:xfrm>
            <a:off x="6629397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sp>
        <p:nvSpPr>
          <p:cNvPr id="9" name="Rounded Rectangle 8"/>
          <p:cNvSpPr/>
          <p:nvPr/>
        </p:nvSpPr>
        <p:spPr>
          <a:xfrm>
            <a:off x="8034863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5</a:t>
            </a:r>
            <a:endParaRPr lang="en-US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617133" y="2588567"/>
            <a:ext cx="38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>
            <a:off x="2006600" y="2680899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361264" y="2680902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766729" y="2680905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206062" y="2680908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577661" y="2680911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429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983126" y="2697847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01898" y="3717279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2709333" y="3403600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41229" y="3751148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4148664" y="3437469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46694" y="3751151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5554129" y="3437472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735226" y="3751154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6942661" y="3437475"/>
            <a:ext cx="135465" cy="321733"/>
          </a:xfrm>
          <a:prstGeom prst="upArrow">
            <a:avLst/>
          </a:prstGeom>
          <a:solidFill>
            <a:schemeClr val="tx1"/>
          </a:solidFill>
          <a:effectLst>
            <a:glow rad="2667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123757" y="3785023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5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6" name="Up Arrow 25"/>
          <p:cNvSpPr/>
          <p:nvPr/>
        </p:nvSpPr>
        <p:spPr>
          <a:xfrm>
            <a:off x="8331192" y="3471344"/>
            <a:ext cx="135465" cy="321733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93532" y="2015064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4698995" y="2015066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7525" y="2015069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74457" y="1998139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81522" y="1981209"/>
            <a:ext cx="93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 = z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8233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5496054"/>
            <a:ext cx="8343900" cy="104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gradient of </a:t>
            </a:r>
            <a:r>
              <a:rPr lang="en-US" dirty="0" err="1" smtClean="0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412999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6" name="Rounded Rectangle 5"/>
          <p:cNvSpPr/>
          <p:nvPr/>
        </p:nvSpPr>
        <p:spPr>
          <a:xfrm>
            <a:off x="3818465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5223931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8" name="Rounded Rectangle 7"/>
          <p:cNvSpPr/>
          <p:nvPr/>
        </p:nvSpPr>
        <p:spPr>
          <a:xfrm>
            <a:off x="6629397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sp>
        <p:nvSpPr>
          <p:cNvPr id="9" name="Rounded Rectangle 8"/>
          <p:cNvSpPr/>
          <p:nvPr/>
        </p:nvSpPr>
        <p:spPr>
          <a:xfrm>
            <a:off x="8034863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5</a:t>
            </a:r>
            <a:endParaRPr lang="en-US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617133" y="2588567"/>
            <a:ext cx="38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>
            <a:off x="2006600" y="2680899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361264" y="2680902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766729" y="2680905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206062" y="2680908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577661" y="2680911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429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983126" y="2697847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556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01898" y="3717279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2709333" y="3403600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41229" y="3751148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4148664" y="3437469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46694" y="3751151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5554129" y="3437472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735226" y="3751154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6942661" y="3437475"/>
            <a:ext cx="135465" cy="321733"/>
          </a:xfrm>
          <a:prstGeom prst="upArrow">
            <a:avLst/>
          </a:prstGeom>
          <a:solidFill>
            <a:schemeClr val="tx1"/>
          </a:solidFill>
          <a:effectLst>
            <a:glow rad="2667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123757" y="3785023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5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6" name="Up Arrow 25"/>
          <p:cNvSpPr/>
          <p:nvPr/>
        </p:nvSpPr>
        <p:spPr>
          <a:xfrm>
            <a:off x="8331192" y="3471344"/>
            <a:ext cx="135465" cy="321733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93532" y="2015064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4698995" y="2015066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7525" y="2015069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74457" y="1998139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81522" y="1981209"/>
            <a:ext cx="93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 = z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43913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gradient of </a:t>
            </a:r>
            <a:r>
              <a:rPr lang="en-US" dirty="0" err="1" smtClean="0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412999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6" name="Rounded Rectangle 5"/>
          <p:cNvSpPr/>
          <p:nvPr/>
        </p:nvSpPr>
        <p:spPr>
          <a:xfrm>
            <a:off x="3818465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5223931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8" name="Rounded Rectangle 7"/>
          <p:cNvSpPr/>
          <p:nvPr/>
        </p:nvSpPr>
        <p:spPr>
          <a:xfrm>
            <a:off x="6629397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sp>
        <p:nvSpPr>
          <p:cNvPr id="9" name="Rounded Rectangle 8"/>
          <p:cNvSpPr/>
          <p:nvPr/>
        </p:nvSpPr>
        <p:spPr>
          <a:xfrm>
            <a:off x="8034863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5</a:t>
            </a:r>
            <a:endParaRPr lang="en-US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617133" y="2588567"/>
            <a:ext cx="38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>
            <a:off x="2006600" y="2680899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361264" y="2680902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766729" y="2680905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206062" y="2680908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577661" y="2680911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983126" y="2697847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4445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01898" y="3717279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2709333" y="3403600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41229" y="3751148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4148664" y="3437469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46694" y="3751151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5554129" y="3437472"/>
            <a:ext cx="135465" cy="321733"/>
          </a:xfrm>
          <a:prstGeom prst="upArrow">
            <a:avLst/>
          </a:prstGeom>
          <a:solidFill>
            <a:schemeClr val="tx1"/>
          </a:solidFill>
          <a:effectLst>
            <a:glow rad="3175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735226" y="3751154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6942661" y="3437475"/>
            <a:ext cx="135465" cy="321733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123757" y="3785023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5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6" name="Up Arrow 25"/>
          <p:cNvSpPr/>
          <p:nvPr/>
        </p:nvSpPr>
        <p:spPr>
          <a:xfrm>
            <a:off x="8331192" y="3471344"/>
            <a:ext cx="135465" cy="321733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93532" y="2015064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4698995" y="2015066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7525" y="2015069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74457" y="1998139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81522" y="1981209"/>
            <a:ext cx="93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 = z</a:t>
            </a:r>
            <a:endParaRPr lang="en-US" sz="2400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889" y="5128038"/>
            <a:ext cx="3111500" cy="1028700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5240860" y="4944533"/>
            <a:ext cx="2277529" cy="15578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2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5744629" y="4931188"/>
            <a:ext cx="922865" cy="1422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gradient of </a:t>
            </a:r>
            <a:r>
              <a:rPr lang="en-US" dirty="0" err="1" smtClean="0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412999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6" name="Rounded Rectangle 5"/>
          <p:cNvSpPr/>
          <p:nvPr/>
        </p:nvSpPr>
        <p:spPr>
          <a:xfrm>
            <a:off x="3818465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5223931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8" name="Rounded Rectangle 7"/>
          <p:cNvSpPr/>
          <p:nvPr/>
        </p:nvSpPr>
        <p:spPr>
          <a:xfrm>
            <a:off x="6629397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sp>
        <p:nvSpPr>
          <p:cNvPr id="9" name="Rounded Rectangle 8"/>
          <p:cNvSpPr/>
          <p:nvPr/>
        </p:nvSpPr>
        <p:spPr>
          <a:xfrm>
            <a:off x="8034863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5</a:t>
            </a:r>
            <a:endParaRPr lang="en-US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617133" y="2588567"/>
            <a:ext cx="38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>
            <a:off x="2006600" y="2680899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361264" y="2680902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766729" y="2680905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206062" y="2680908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175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577661" y="2680911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983126" y="2697847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4445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01898" y="3717279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2709333" y="3403600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41229" y="3751148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4148664" y="3437469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46694" y="3751151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5554129" y="3437472"/>
            <a:ext cx="135465" cy="321733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735226" y="3751154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6942661" y="3437475"/>
            <a:ext cx="135465" cy="321733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123757" y="3785023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5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6" name="Up Arrow 25"/>
          <p:cNvSpPr/>
          <p:nvPr/>
        </p:nvSpPr>
        <p:spPr>
          <a:xfrm>
            <a:off x="8331192" y="3471344"/>
            <a:ext cx="135465" cy="321733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93532" y="2015064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4698995" y="2015066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7525" y="2015069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74457" y="1998139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81522" y="1981209"/>
            <a:ext cx="93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 = z</a:t>
            </a:r>
            <a:endParaRPr lang="en-US" sz="2400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889" y="5128038"/>
            <a:ext cx="31115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6654796" y="4931188"/>
            <a:ext cx="922865" cy="1422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gradient of </a:t>
            </a:r>
            <a:r>
              <a:rPr lang="en-US" dirty="0" err="1" smtClean="0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412999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6" name="Rounded Rectangle 5"/>
          <p:cNvSpPr/>
          <p:nvPr/>
        </p:nvSpPr>
        <p:spPr>
          <a:xfrm>
            <a:off x="3818465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5223931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8" name="Rounded Rectangle 7"/>
          <p:cNvSpPr/>
          <p:nvPr/>
        </p:nvSpPr>
        <p:spPr>
          <a:xfrm>
            <a:off x="6629397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sp>
        <p:nvSpPr>
          <p:cNvPr id="9" name="Rounded Rectangle 8"/>
          <p:cNvSpPr/>
          <p:nvPr/>
        </p:nvSpPr>
        <p:spPr>
          <a:xfrm>
            <a:off x="8034863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5</a:t>
            </a:r>
            <a:endParaRPr lang="en-US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617133" y="2588567"/>
            <a:ext cx="38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>
            <a:off x="2006600" y="2680899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361264" y="2680902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766729" y="2680905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206062" y="2680908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175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577661" y="2680911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983126" y="2697847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01898" y="3717279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2709333" y="3403600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41229" y="3751148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4148664" y="3437469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46694" y="3751151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5554129" y="3437472"/>
            <a:ext cx="135465" cy="321733"/>
          </a:xfrm>
          <a:prstGeom prst="upArrow">
            <a:avLst/>
          </a:prstGeom>
          <a:solidFill>
            <a:schemeClr val="tx1"/>
          </a:solidFill>
          <a:effectLst>
            <a:glow rad="3556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735226" y="3751154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6942661" y="3437475"/>
            <a:ext cx="135465" cy="321733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123757" y="3785023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5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6" name="Up Arrow 25"/>
          <p:cNvSpPr/>
          <p:nvPr/>
        </p:nvSpPr>
        <p:spPr>
          <a:xfrm>
            <a:off x="8331192" y="3471344"/>
            <a:ext cx="135465" cy="321733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93532" y="2015064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4698995" y="2015066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7525" y="2015069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74457" y="1998139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81522" y="1981209"/>
            <a:ext cx="93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 = z</a:t>
            </a:r>
            <a:endParaRPr lang="en-US" sz="2400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889" y="5128038"/>
            <a:ext cx="31115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5962640" y="5433426"/>
            <a:ext cx="609599" cy="1365361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gradient of </a:t>
            </a:r>
            <a:r>
              <a:rPr lang="en-US" dirty="0" err="1" smtClean="0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412999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6" name="Rounded Rectangle 5"/>
          <p:cNvSpPr/>
          <p:nvPr/>
        </p:nvSpPr>
        <p:spPr>
          <a:xfrm>
            <a:off x="3818465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5223931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8" name="Rounded Rectangle 7"/>
          <p:cNvSpPr/>
          <p:nvPr/>
        </p:nvSpPr>
        <p:spPr>
          <a:xfrm>
            <a:off x="6629397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sp>
        <p:nvSpPr>
          <p:cNvPr id="9" name="Rounded Rectangle 8"/>
          <p:cNvSpPr/>
          <p:nvPr/>
        </p:nvSpPr>
        <p:spPr>
          <a:xfrm>
            <a:off x="8034863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5</a:t>
            </a:r>
            <a:endParaRPr lang="en-US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617133" y="2588567"/>
            <a:ext cx="38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>
            <a:off x="2006600" y="2680899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361264" y="2680902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766729" y="2680905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206062" y="2680908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175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577661" y="2680911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983126" y="2697847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937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01898" y="3717279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2709333" y="3403600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41229" y="3751148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4148664" y="3437469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46694" y="3751151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5554129" y="3437472"/>
            <a:ext cx="135465" cy="321733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735226" y="3751154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6942661" y="3437475"/>
            <a:ext cx="135465" cy="321733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123757" y="3785023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5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6" name="Up Arrow 25"/>
          <p:cNvSpPr/>
          <p:nvPr/>
        </p:nvSpPr>
        <p:spPr>
          <a:xfrm>
            <a:off x="8331192" y="3471344"/>
            <a:ext cx="135465" cy="321733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93532" y="2015064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4698995" y="2015066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7525" y="2015069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74457" y="1998139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81522" y="1981209"/>
            <a:ext cx="93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 = z</a:t>
            </a:r>
            <a:endParaRPr lang="en-US" sz="2400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890" y="5593294"/>
            <a:ext cx="3111500" cy="1028700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3750733" y="4099574"/>
            <a:ext cx="3674531" cy="151064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890" y="4338379"/>
            <a:ext cx="2895600" cy="1028700"/>
          </a:xfrm>
          <a:prstGeom prst="rect">
            <a:avLst/>
          </a:prstGeom>
        </p:spPr>
      </p:pic>
      <p:sp>
        <p:nvSpPr>
          <p:cNvPr id="4" name="Circular Arrow 3"/>
          <p:cNvSpPr/>
          <p:nvPr/>
        </p:nvSpPr>
        <p:spPr>
          <a:xfrm flipH="1">
            <a:off x="7577661" y="1388154"/>
            <a:ext cx="1536698" cy="1088575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ircular Arrow 35"/>
          <p:cNvSpPr/>
          <p:nvPr/>
        </p:nvSpPr>
        <p:spPr>
          <a:xfrm flipH="1">
            <a:off x="6102338" y="1413441"/>
            <a:ext cx="1536698" cy="1088575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1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gradient of </a:t>
            </a:r>
            <a:r>
              <a:rPr lang="en-US" dirty="0" err="1" smtClean="0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412999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6" name="Rounded Rectangle 5"/>
          <p:cNvSpPr/>
          <p:nvPr/>
        </p:nvSpPr>
        <p:spPr>
          <a:xfrm>
            <a:off x="3818465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5223931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8" name="Rounded Rectangle 7"/>
          <p:cNvSpPr/>
          <p:nvPr/>
        </p:nvSpPr>
        <p:spPr>
          <a:xfrm>
            <a:off x="6629397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sp>
        <p:nvSpPr>
          <p:cNvPr id="9" name="Rounded Rectangle 8"/>
          <p:cNvSpPr/>
          <p:nvPr/>
        </p:nvSpPr>
        <p:spPr>
          <a:xfrm>
            <a:off x="8034863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5</a:t>
            </a:r>
            <a:endParaRPr lang="en-US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617133" y="2588567"/>
            <a:ext cx="38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>
            <a:off x="2006600" y="2680899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361264" y="2680902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766729" y="2680905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206062" y="2680908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556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577661" y="2680911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983126" y="2697847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937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01898" y="3717279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2709333" y="3403600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41229" y="3751148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4148664" y="3437469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46694" y="3751151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5554129" y="3437472"/>
            <a:ext cx="135465" cy="321733"/>
          </a:xfrm>
          <a:prstGeom prst="upArrow">
            <a:avLst/>
          </a:prstGeom>
          <a:solidFill>
            <a:schemeClr val="tx1"/>
          </a:solidFill>
          <a:effectLst>
            <a:glow rad="3302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735226" y="3751154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6942661" y="3437475"/>
            <a:ext cx="135465" cy="321733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123757" y="3785023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5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6" name="Up Arrow 25"/>
          <p:cNvSpPr/>
          <p:nvPr/>
        </p:nvSpPr>
        <p:spPr>
          <a:xfrm>
            <a:off x="8331192" y="3471344"/>
            <a:ext cx="135465" cy="321733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93532" y="2015064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4698995" y="2015066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7525" y="2015069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74457" y="1998139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81522" y="1981209"/>
            <a:ext cx="93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 = z</a:t>
            </a:r>
            <a:endParaRPr lang="en-US" sz="2400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890" y="5593294"/>
            <a:ext cx="3111500" cy="10287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890" y="4338379"/>
            <a:ext cx="28956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3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classifiers on pixels bad, need non-linear classifiers</a:t>
            </a:r>
          </a:p>
          <a:p>
            <a:r>
              <a:rPr lang="en-US" dirty="0" smtClean="0"/>
              <a:t>Multi-layer </a:t>
            </a:r>
            <a:r>
              <a:rPr lang="en-US" dirty="0" err="1" smtClean="0"/>
              <a:t>perceptrons</a:t>
            </a:r>
            <a:r>
              <a:rPr lang="en-US" dirty="0" smtClean="0"/>
              <a:t> </a:t>
            </a:r>
            <a:r>
              <a:rPr lang="en-US" dirty="0" err="1" smtClean="0"/>
              <a:t>overparametrized</a:t>
            </a:r>
            <a:endParaRPr lang="en-US" dirty="0" smtClean="0"/>
          </a:p>
          <a:p>
            <a:r>
              <a:rPr lang="en-US" dirty="0" smtClean="0"/>
              <a:t>Reduce parameters by local connections and shift invariance =&gt; Convolution</a:t>
            </a:r>
          </a:p>
          <a:p>
            <a:r>
              <a:rPr lang="en-US" dirty="0" smtClean="0"/>
              <a:t>Intersperse subsampling to capture ever larger deformations</a:t>
            </a:r>
          </a:p>
          <a:p>
            <a:r>
              <a:rPr lang="en-US" dirty="0" smtClean="0"/>
              <a:t>Stick a final classifier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3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gradient of </a:t>
            </a:r>
            <a:r>
              <a:rPr lang="en-US" dirty="0" err="1" smtClean="0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412999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6" name="Rounded Rectangle 5"/>
          <p:cNvSpPr/>
          <p:nvPr/>
        </p:nvSpPr>
        <p:spPr>
          <a:xfrm>
            <a:off x="3818465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5223931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8" name="Rounded Rectangle 7"/>
          <p:cNvSpPr/>
          <p:nvPr/>
        </p:nvSpPr>
        <p:spPr>
          <a:xfrm>
            <a:off x="6629397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sp>
        <p:nvSpPr>
          <p:cNvPr id="9" name="Rounded Rectangle 8"/>
          <p:cNvSpPr/>
          <p:nvPr/>
        </p:nvSpPr>
        <p:spPr>
          <a:xfrm>
            <a:off x="8034863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5</a:t>
            </a:r>
            <a:endParaRPr lang="en-US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617133" y="2588567"/>
            <a:ext cx="38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>
            <a:off x="2006600" y="2680899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361264" y="2680902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766729" y="2680905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4699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206062" y="2680908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577661" y="2680911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983126" y="2697847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937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01898" y="3717279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2709333" y="3403600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41229" y="3751148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4148664" y="3437469"/>
            <a:ext cx="135465" cy="321733"/>
          </a:xfrm>
          <a:prstGeom prst="upArrow">
            <a:avLst/>
          </a:prstGeom>
          <a:solidFill>
            <a:schemeClr val="tx1"/>
          </a:solidFill>
          <a:effectLst>
            <a:glow rad="2667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46694" y="3751151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5554129" y="3437472"/>
            <a:ext cx="135465" cy="321733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735226" y="3751154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6942661" y="3437475"/>
            <a:ext cx="135465" cy="321733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123757" y="3785023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5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6" name="Up Arrow 25"/>
          <p:cNvSpPr/>
          <p:nvPr/>
        </p:nvSpPr>
        <p:spPr>
          <a:xfrm>
            <a:off x="8331192" y="3471344"/>
            <a:ext cx="135465" cy="321733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93532" y="2015064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4698995" y="2015066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7525" y="2015069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74457" y="1998139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81522" y="1981209"/>
            <a:ext cx="93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 = z</a:t>
            </a:r>
            <a:endParaRPr lang="en-US" sz="2400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059" y="4470309"/>
            <a:ext cx="2895600" cy="10287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059" y="5684727"/>
            <a:ext cx="3111500" cy="1028700"/>
          </a:xfrm>
          <a:prstGeom prst="rect">
            <a:avLst/>
          </a:prstGeom>
        </p:spPr>
      </p:pic>
      <p:sp>
        <p:nvSpPr>
          <p:cNvPr id="33" name="Left Arrow Callout 32"/>
          <p:cNvSpPr/>
          <p:nvPr/>
        </p:nvSpPr>
        <p:spPr>
          <a:xfrm>
            <a:off x="7577661" y="4377450"/>
            <a:ext cx="3280839" cy="121441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Recurrence going backward!!</a:t>
            </a:r>
            <a:endParaRPr lang="en-US" sz="2400" dirty="0"/>
          </a:p>
        </p:txBody>
      </p:sp>
      <p:sp>
        <p:nvSpPr>
          <p:cNvPr id="34" name="Circular Arrow 33"/>
          <p:cNvSpPr/>
          <p:nvPr/>
        </p:nvSpPr>
        <p:spPr>
          <a:xfrm flipH="1">
            <a:off x="6070590" y="1389125"/>
            <a:ext cx="2899826" cy="1088575"/>
          </a:xfrm>
          <a:prstGeom prst="circularArrow">
            <a:avLst>
              <a:gd name="adj1" fmla="val 12532"/>
              <a:gd name="adj2" fmla="val 922577"/>
              <a:gd name="adj3" fmla="val 21208371"/>
              <a:gd name="adj4" fmla="val 10800000"/>
              <a:gd name="adj5" fmla="val 1397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ircular Arrow 34"/>
          <p:cNvSpPr/>
          <p:nvPr/>
        </p:nvSpPr>
        <p:spPr>
          <a:xfrm flipH="1">
            <a:off x="4675714" y="1377920"/>
            <a:ext cx="1536698" cy="1088575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6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gradient of </a:t>
            </a:r>
            <a:r>
              <a:rPr lang="en-US" dirty="0" err="1" smtClean="0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412999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6" name="Rounded Rectangle 5"/>
          <p:cNvSpPr/>
          <p:nvPr/>
        </p:nvSpPr>
        <p:spPr>
          <a:xfrm>
            <a:off x="3818465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5223931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8" name="Rounded Rectangle 7"/>
          <p:cNvSpPr/>
          <p:nvPr/>
        </p:nvSpPr>
        <p:spPr>
          <a:xfrm>
            <a:off x="6629397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sp>
        <p:nvSpPr>
          <p:cNvPr id="9" name="Rounded Rectangle 8"/>
          <p:cNvSpPr/>
          <p:nvPr/>
        </p:nvSpPr>
        <p:spPr>
          <a:xfrm>
            <a:off x="8034863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5</a:t>
            </a:r>
            <a:endParaRPr lang="en-US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617133" y="2588567"/>
            <a:ext cx="38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>
            <a:off x="2006600" y="2680899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361264" y="2680902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766729" y="2680905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206062" y="2680908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577661" y="2680911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983126" y="2697847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01898" y="3717279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2709333" y="3403600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41229" y="3751148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4148664" y="3437469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46694" y="3751151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5554129" y="3437472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735226" y="3751154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6942661" y="3437475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123757" y="3785023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5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6" name="Up Arrow 25"/>
          <p:cNvSpPr/>
          <p:nvPr/>
        </p:nvSpPr>
        <p:spPr>
          <a:xfrm>
            <a:off x="8331192" y="3471344"/>
            <a:ext cx="135465" cy="321733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93532" y="2015064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4698995" y="2015066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7525" y="2015069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74457" y="1998139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81522" y="1981209"/>
            <a:ext cx="93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 = z</a:t>
            </a:r>
            <a:endParaRPr lang="en-US" sz="2400" baseline="-25000" dirty="0"/>
          </a:p>
        </p:txBody>
      </p:sp>
      <p:sp>
        <p:nvSpPr>
          <p:cNvPr id="32" name="Circular Arrow 31"/>
          <p:cNvSpPr/>
          <p:nvPr/>
        </p:nvSpPr>
        <p:spPr>
          <a:xfrm flipH="1">
            <a:off x="7429996" y="1318383"/>
            <a:ext cx="1536698" cy="1088575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ircular Arrow 32"/>
          <p:cNvSpPr/>
          <p:nvPr/>
        </p:nvSpPr>
        <p:spPr>
          <a:xfrm flipH="1">
            <a:off x="6030459" y="1308589"/>
            <a:ext cx="1536698" cy="1088575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ircular Arrow 33"/>
          <p:cNvSpPr/>
          <p:nvPr/>
        </p:nvSpPr>
        <p:spPr>
          <a:xfrm flipH="1">
            <a:off x="4720169" y="1368692"/>
            <a:ext cx="1536698" cy="1088575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ircular Arrow 34"/>
          <p:cNvSpPr/>
          <p:nvPr/>
        </p:nvSpPr>
        <p:spPr>
          <a:xfrm flipH="1">
            <a:off x="3259658" y="1406634"/>
            <a:ext cx="1536698" cy="1088575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ircular Arrow 36"/>
          <p:cNvSpPr/>
          <p:nvPr/>
        </p:nvSpPr>
        <p:spPr>
          <a:xfrm rot="17623496" flipH="1">
            <a:off x="7175819" y="3024289"/>
            <a:ext cx="937122" cy="1088575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Circular Arrow 37"/>
          <p:cNvSpPr/>
          <p:nvPr/>
        </p:nvSpPr>
        <p:spPr>
          <a:xfrm rot="17623496" flipH="1">
            <a:off x="5809298" y="3011118"/>
            <a:ext cx="937122" cy="1088575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ircular Arrow 38"/>
          <p:cNvSpPr/>
          <p:nvPr/>
        </p:nvSpPr>
        <p:spPr>
          <a:xfrm rot="17623496" flipH="1">
            <a:off x="4461922" y="3017763"/>
            <a:ext cx="937122" cy="1088575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Circular Arrow 39"/>
          <p:cNvSpPr/>
          <p:nvPr/>
        </p:nvSpPr>
        <p:spPr>
          <a:xfrm rot="17623496" flipH="1">
            <a:off x="3020569" y="3078513"/>
            <a:ext cx="937122" cy="1088575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Circular Arrow 40"/>
          <p:cNvSpPr/>
          <p:nvPr/>
        </p:nvSpPr>
        <p:spPr>
          <a:xfrm rot="17623496" flipH="1">
            <a:off x="8701842" y="2996528"/>
            <a:ext cx="937122" cy="1088575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7088" y="4882896"/>
            <a:ext cx="7808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Backpropagation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4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Backpropagation for a sequence of functions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960" y="2161117"/>
            <a:ext cx="3149600" cy="46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910" y="2933023"/>
            <a:ext cx="1257300" cy="29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910" y="3527129"/>
            <a:ext cx="1257300" cy="27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888" y="2515383"/>
            <a:ext cx="3176016" cy="926338"/>
          </a:xfrm>
          <a:prstGeom prst="rect">
            <a:avLst/>
          </a:prstGeom>
        </p:spPr>
      </p:pic>
      <p:sp>
        <p:nvSpPr>
          <p:cNvPr id="8" name="Down Arrow Callout 7"/>
          <p:cNvSpPr/>
          <p:nvPr/>
        </p:nvSpPr>
        <p:spPr>
          <a:xfrm>
            <a:off x="8215376" y="1312864"/>
            <a:ext cx="1463040" cy="113506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096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Previous term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0442" y="5159630"/>
            <a:ext cx="2959100" cy="1028700"/>
          </a:xfrm>
          <a:prstGeom prst="rect">
            <a:avLst/>
          </a:prstGeom>
        </p:spPr>
      </p:pic>
      <p:sp>
        <p:nvSpPr>
          <p:cNvPr id="11" name="Up Arrow Callout 10"/>
          <p:cNvSpPr/>
          <p:nvPr/>
        </p:nvSpPr>
        <p:spPr>
          <a:xfrm>
            <a:off x="9454896" y="3441721"/>
            <a:ext cx="1335024" cy="110426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091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 derivative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9881870" y="4545987"/>
            <a:ext cx="489712" cy="53807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852757">
            <a:off x="7460852" y="4152939"/>
            <a:ext cx="1958344" cy="4842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Backpropagation for a sequence of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8097"/>
            <a:ext cx="10515600" cy="38777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Assume we can compute partial derivatives of each function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smtClean="0"/>
              <a:t>g(</a:t>
            </a:r>
            <a:r>
              <a:rPr lang="en-US" dirty="0" err="1" smtClean="0"/>
              <a:t>z</a:t>
            </a:r>
            <a:r>
              <a:rPr lang="en-US" baseline="-25000" dirty="0" err="1" smtClean="0"/>
              <a:t>i</a:t>
            </a:r>
            <a:r>
              <a:rPr lang="en-US" dirty="0" smtClean="0"/>
              <a:t>) </a:t>
            </a:r>
            <a:r>
              <a:rPr lang="en-US" dirty="0" smtClean="0"/>
              <a:t>to store gradient of z </a:t>
            </a:r>
            <a:r>
              <a:rPr lang="en-US" dirty="0" err="1" smtClean="0"/>
              <a:t>w.r.t</a:t>
            </a:r>
            <a:r>
              <a:rPr lang="en-US" dirty="0" smtClean="0"/>
              <a:t>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i</a:t>
            </a:r>
            <a:r>
              <a:rPr lang="en-US" dirty="0" smtClean="0"/>
              <a:t>, g(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) for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r>
              <a:rPr lang="en-US" dirty="0" smtClean="0"/>
              <a:t>Calculate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i</a:t>
            </a:r>
            <a:r>
              <a:rPr lang="en-US" dirty="0" smtClean="0"/>
              <a:t> by iterating backwards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err="1" smtClean="0"/>
              <a:t>gi</a:t>
            </a:r>
            <a:r>
              <a:rPr lang="en-US" dirty="0" smtClean="0"/>
              <a:t> to compute gradient of parameters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88367"/>
            <a:ext cx="2669275" cy="398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796" y="1658678"/>
            <a:ext cx="1124708" cy="261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825" y="1658678"/>
            <a:ext cx="1187718" cy="2639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9759" y="2731682"/>
            <a:ext cx="3265322" cy="7852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6504" y="2758712"/>
            <a:ext cx="2894415" cy="7558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8551" y="4547149"/>
            <a:ext cx="2183220" cy="6827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1808" y="4506112"/>
            <a:ext cx="4987204" cy="7679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7475" y="5859045"/>
            <a:ext cx="4045469" cy="73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3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Backpropagation for a sequence of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“function” has a “forward” and “backward” module</a:t>
            </a:r>
          </a:p>
          <a:p>
            <a:r>
              <a:rPr lang="en-US" dirty="0" smtClean="0"/>
              <a:t>Forward module for f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takes z</a:t>
            </a:r>
            <a:r>
              <a:rPr lang="en-US" baseline="-25000" dirty="0" smtClean="0"/>
              <a:t>i-1</a:t>
            </a:r>
            <a:r>
              <a:rPr lang="en-US" dirty="0" smtClean="0"/>
              <a:t> and weight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as input</a:t>
            </a:r>
          </a:p>
          <a:p>
            <a:pPr lvl="1"/>
            <a:r>
              <a:rPr lang="en-US" dirty="0" smtClean="0"/>
              <a:t>produces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i</a:t>
            </a:r>
            <a:r>
              <a:rPr lang="en-US" dirty="0" smtClean="0"/>
              <a:t> as output</a:t>
            </a:r>
          </a:p>
          <a:p>
            <a:r>
              <a:rPr lang="en-US" dirty="0" smtClean="0"/>
              <a:t>Backward module for f</a:t>
            </a:r>
            <a:r>
              <a:rPr lang="en-US" baseline="-25000" dirty="0" smtClean="0"/>
              <a:t>i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akes </a:t>
            </a:r>
            <a:r>
              <a:rPr lang="en-US" dirty="0" smtClean="0"/>
              <a:t>g(</a:t>
            </a:r>
            <a:r>
              <a:rPr lang="en-US" dirty="0" err="1" smtClean="0"/>
              <a:t>z</a:t>
            </a:r>
            <a:r>
              <a:rPr lang="en-US" baseline="-25000" dirty="0" err="1" smtClean="0"/>
              <a:t>i</a:t>
            </a:r>
            <a:r>
              <a:rPr lang="en-US" dirty="0" smtClean="0"/>
              <a:t> ) as </a:t>
            </a:r>
            <a:r>
              <a:rPr lang="en-US" dirty="0" smtClean="0"/>
              <a:t>input</a:t>
            </a:r>
          </a:p>
          <a:p>
            <a:pPr lvl="1"/>
            <a:r>
              <a:rPr lang="en-US" dirty="0" smtClean="0"/>
              <a:t>produces </a:t>
            </a:r>
            <a:r>
              <a:rPr lang="en-US" dirty="0" smtClean="0"/>
              <a:t>g(z</a:t>
            </a:r>
            <a:r>
              <a:rPr lang="en-US" baseline="-25000" dirty="0" smtClean="0"/>
              <a:t>i-1</a:t>
            </a:r>
            <a:r>
              <a:rPr lang="en-US" dirty="0" smtClean="0"/>
              <a:t> ) and  g(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) as </a:t>
            </a:r>
            <a:r>
              <a:rPr lang="en-US" dirty="0" smtClean="0"/>
              <a:t>output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802" y="5130799"/>
            <a:ext cx="2433358" cy="7300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746" y="5130799"/>
            <a:ext cx="2744254" cy="68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Backpropagation for a sequence of functions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87999" y="2980267"/>
            <a:ext cx="2116666" cy="1303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</a:t>
            </a:r>
            <a:r>
              <a:rPr lang="en-US" sz="3200" baseline="-25000" dirty="0" smtClean="0"/>
              <a:t>i</a:t>
            </a:r>
            <a:endParaRPr lang="en-US" sz="32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2590799" y="2048933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z</a:t>
            </a:r>
            <a:r>
              <a:rPr lang="en-US" sz="3200" baseline="-25000" dirty="0" smtClean="0"/>
              <a:t>i-1</a:t>
            </a:r>
            <a:endParaRPr lang="en-US" sz="32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9042399" y="3339812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z</a:t>
            </a:r>
            <a:r>
              <a:rPr lang="en-US" sz="3200" baseline="-25000" dirty="0" err="1" smtClean="0"/>
              <a:t>i</a:t>
            </a:r>
            <a:endParaRPr lang="en-US" sz="32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2590799" y="4423545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w</a:t>
            </a:r>
            <a:r>
              <a:rPr lang="en-US" sz="3200" baseline="-25000" dirty="0" err="1" smtClean="0"/>
              <a:t>i</a:t>
            </a:r>
            <a:endParaRPr lang="en-US" sz="3200" baseline="-25000" dirty="0"/>
          </a:p>
        </p:txBody>
      </p:sp>
      <p:sp>
        <p:nvSpPr>
          <p:cNvPr id="8" name="Right Arrow 7"/>
          <p:cNvSpPr/>
          <p:nvPr/>
        </p:nvSpPr>
        <p:spPr>
          <a:xfrm>
            <a:off x="7924799" y="3339812"/>
            <a:ext cx="897466" cy="65193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972709">
            <a:off x="3175700" y="2686689"/>
            <a:ext cx="2368380" cy="65193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0675845">
            <a:off x="3099500" y="3959088"/>
            <a:ext cx="2368380" cy="65193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Backpropagation for a sequence of functions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87999" y="2980267"/>
            <a:ext cx="2116666" cy="1303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</a:t>
            </a:r>
            <a:r>
              <a:rPr lang="en-US" sz="3200" baseline="-25000" dirty="0" smtClean="0"/>
              <a:t>i</a:t>
            </a:r>
            <a:endParaRPr lang="en-US" sz="32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2157984" y="2048933"/>
            <a:ext cx="1093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g(z</a:t>
            </a:r>
            <a:r>
              <a:rPr lang="en-US" sz="3200" baseline="-25000" dirty="0" smtClean="0"/>
              <a:t>i-1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042398" y="3339812"/>
            <a:ext cx="1454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g(</a:t>
            </a:r>
            <a:r>
              <a:rPr lang="en-US" sz="3200" dirty="0" err="1" smtClean="0"/>
              <a:t>z</a:t>
            </a:r>
            <a:r>
              <a:rPr lang="en-US" sz="3200" baseline="-25000" dirty="0" err="1" smtClean="0"/>
              <a:t>i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7924799" y="3339812"/>
            <a:ext cx="897466" cy="65193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2268342">
            <a:off x="3175700" y="2686689"/>
            <a:ext cx="2368380" cy="65193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9454884">
            <a:off x="3099500" y="3959088"/>
            <a:ext cx="2368380" cy="65193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57984" y="4334624"/>
            <a:ext cx="1454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g(</a:t>
            </a:r>
            <a:r>
              <a:rPr lang="en-US" sz="3200" dirty="0" err="1"/>
              <a:t>w</a:t>
            </a:r>
            <a:r>
              <a:rPr lang="en-US" sz="3200" baseline="-25000" dirty="0" err="1" smtClean="0"/>
              <a:t>i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4416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 for vectors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00" y="1883569"/>
            <a:ext cx="2311400" cy="97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534" y="1883569"/>
            <a:ext cx="3606800" cy="120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100" y="3469745"/>
            <a:ext cx="2870200" cy="1092200"/>
          </a:xfrm>
          <a:prstGeom prst="rect">
            <a:avLst/>
          </a:prstGeom>
        </p:spPr>
      </p:pic>
      <p:sp>
        <p:nvSpPr>
          <p:cNvPr id="6" name="Left Arrow Callout 5"/>
          <p:cNvSpPr/>
          <p:nvPr/>
        </p:nvSpPr>
        <p:spPr>
          <a:xfrm>
            <a:off x="5342467" y="3363117"/>
            <a:ext cx="2294466" cy="1305455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Jacobian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817" y="5545665"/>
            <a:ext cx="24765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1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as a function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7893" y="2794000"/>
            <a:ext cx="1202267" cy="677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conv</a:t>
            </a:r>
            <a:endParaRPr lang="en-US" sz="2400" baseline="-25000" dirty="0"/>
          </a:p>
        </p:txBody>
      </p:sp>
      <p:sp>
        <p:nvSpPr>
          <p:cNvPr id="6" name="Rounded Rectangle 5"/>
          <p:cNvSpPr/>
          <p:nvPr/>
        </p:nvSpPr>
        <p:spPr>
          <a:xfrm>
            <a:off x="77893" y="4262701"/>
            <a:ext cx="1202267" cy="62388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filters</a:t>
            </a:r>
            <a:endParaRPr lang="en-US" sz="2400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1940560" y="2793999"/>
            <a:ext cx="1659468" cy="677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subsample</a:t>
            </a:r>
            <a:endParaRPr lang="en-US" sz="2400" baseline="-25000" dirty="0"/>
          </a:p>
        </p:txBody>
      </p:sp>
      <p:sp>
        <p:nvSpPr>
          <p:cNvPr id="8" name="Rounded Rectangle 7"/>
          <p:cNvSpPr/>
          <p:nvPr/>
        </p:nvSpPr>
        <p:spPr>
          <a:xfrm>
            <a:off x="6851227" y="2793999"/>
            <a:ext cx="1659468" cy="677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subsample</a:t>
            </a:r>
            <a:endParaRPr lang="en-US" sz="2400" baseline="-25000" dirty="0"/>
          </a:p>
        </p:txBody>
      </p:sp>
      <p:sp>
        <p:nvSpPr>
          <p:cNvPr id="9" name="Rounded Rectangle 8"/>
          <p:cNvSpPr/>
          <p:nvPr/>
        </p:nvSpPr>
        <p:spPr>
          <a:xfrm>
            <a:off x="4624494" y="2793999"/>
            <a:ext cx="1202267" cy="677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conv</a:t>
            </a:r>
            <a:endParaRPr lang="en-US" sz="2400" baseline="-25000" dirty="0"/>
          </a:p>
        </p:txBody>
      </p:sp>
      <p:sp>
        <p:nvSpPr>
          <p:cNvPr id="10" name="Rounded Rectangle 9"/>
          <p:cNvSpPr/>
          <p:nvPr/>
        </p:nvSpPr>
        <p:spPr>
          <a:xfrm>
            <a:off x="9289628" y="2773494"/>
            <a:ext cx="1202267" cy="677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linear</a:t>
            </a:r>
            <a:endParaRPr lang="en-US" sz="2400" baseline="-25000" dirty="0"/>
          </a:p>
        </p:txBody>
      </p:sp>
      <p:sp>
        <p:nvSpPr>
          <p:cNvPr id="11" name="Rounded Rectangle 10"/>
          <p:cNvSpPr/>
          <p:nvPr/>
        </p:nvSpPr>
        <p:spPr>
          <a:xfrm>
            <a:off x="4624493" y="4262701"/>
            <a:ext cx="1202267" cy="62388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filters</a:t>
            </a:r>
            <a:endParaRPr lang="en-US" sz="2400" baseline="-25000" dirty="0"/>
          </a:p>
        </p:txBody>
      </p:sp>
      <p:sp>
        <p:nvSpPr>
          <p:cNvPr id="12" name="Rounded Rectangle 11"/>
          <p:cNvSpPr/>
          <p:nvPr/>
        </p:nvSpPr>
        <p:spPr>
          <a:xfrm>
            <a:off x="9289628" y="4262701"/>
            <a:ext cx="1354665" cy="62388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weights</a:t>
            </a:r>
            <a:endParaRPr lang="en-US" sz="2400" baseline="-25000" dirty="0"/>
          </a:p>
        </p:txBody>
      </p:sp>
      <p:sp>
        <p:nvSpPr>
          <p:cNvPr id="13" name="Right Arrow 12"/>
          <p:cNvSpPr/>
          <p:nvPr/>
        </p:nvSpPr>
        <p:spPr>
          <a:xfrm>
            <a:off x="1470659" y="2963331"/>
            <a:ext cx="321734" cy="3386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919644" y="2942826"/>
            <a:ext cx="321734" cy="3386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178127" y="2963330"/>
            <a:ext cx="321734" cy="3386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743528" y="2963330"/>
            <a:ext cx="321734" cy="3386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467360" y="3589867"/>
            <a:ext cx="406400" cy="474133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5022426" y="3640667"/>
            <a:ext cx="406400" cy="474133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9687561" y="3589866"/>
            <a:ext cx="406400" cy="474133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0915227" y="2773492"/>
            <a:ext cx="1202267" cy="67733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loss</a:t>
            </a:r>
            <a:endParaRPr lang="en-US" sz="2400" baseline="-25000" dirty="0"/>
          </a:p>
        </p:txBody>
      </p:sp>
      <p:sp>
        <p:nvSpPr>
          <p:cNvPr id="21" name="Right Arrow 20"/>
          <p:cNvSpPr/>
          <p:nvPr/>
        </p:nvSpPr>
        <p:spPr>
          <a:xfrm>
            <a:off x="10555396" y="2942824"/>
            <a:ext cx="321734" cy="3386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0812276" y="1156447"/>
            <a:ext cx="1354665" cy="6238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label</a:t>
            </a:r>
            <a:endParaRPr lang="en-US" sz="2400" baseline="-25000" dirty="0"/>
          </a:p>
        </p:txBody>
      </p:sp>
      <p:sp>
        <p:nvSpPr>
          <p:cNvPr id="23" name="Up Arrow 22"/>
          <p:cNvSpPr/>
          <p:nvPr/>
        </p:nvSpPr>
        <p:spPr>
          <a:xfrm flipV="1">
            <a:off x="11304524" y="1893101"/>
            <a:ext cx="423672" cy="670253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 frameworks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377440"/>
            <a:ext cx="2343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Caffe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650" y="2792938"/>
            <a:ext cx="6858648" cy="250469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186606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networks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26533" y="2794000"/>
            <a:ext cx="1202267" cy="677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conv</a:t>
            </a:r>
            <a:endParaRPr lang="en-US" sz="2400" baseline="-25000" dirty="0"/>
          </a:p>
        </p:txBody>
      </p:sp>
      <p:sp>
        <p:nvSpPr>
          <p:cNvPr id="5" name="Rounded Rectangle 4"/>
          <p:cNvSpPr/>
          <p:nvPr/>
        </p:nvSpPr>
        <p:spPr>
          <a:xfrm>
            <a:off x="626533" y="4262701"/>
            <a:ext cx="1202267" cy="62388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filters</a:t>
            </a:r>
            <a:endParaRPr lang="en-US" sz="2400" baseline="-25000" dirty="0"/>
          </a:p>
        </p:txBody>
      </p:sp>
      <p:sp>
        <p:nvSpPr>
          <p:cNvPr id="6" name="Rounded Rectangle 5"/>
          <p:cNvSpPr/>
          <p:nvPr/>
        </p:nvSpPr>
        <p:spPr>
          <a:xfrm>
            <a:off x="2489200" y="2793999"/>
            <a:ext cx="1659468" cy="677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subsample</a:t>
            </a:r>
            <a:endParaRPr lang="en-US" sz="2400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7399867" y="2793999"/>
            <a:ext cx="1659468" cy="677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subsample</a:t>
            </a:r>
            <a:endParaRPr lang="en-US" sz="2400" baseline="-25000" dirty="0"/>
          </a:p>
        </p:txBody>
      </p:sp>
      <p:sp>
        <p:nvSpPr>
          <p:cNvPr id="8" name="Rounded Rectangle 7"/>
          <p:cNvSpPr/>
          <p:nvPr/>
        </p:nvSpPr>
        <p:spPr>
          <a:xfrm>
            <a:off x="5173134" y="2793999"/>
            <a:ext cx="1202267" cy="677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conv</a:t>
            </a:r>
            <a:endParaRPr lang="en-US" sz="2400" baseline="-25000" dirty="0"/>
          </a:p>
        </p:txBody>
      </p:sp>
      <p:sp>
        <p:nvSpPr>
          <p:cNvPr id="9" name="Rounded Rectangle 8"/>
          <p:cNvSpPr/>
          <p:nvPr/>
        </p:nvSpPr>
        <p:spPr>
          <a:xfrm>
            <a:off x="9838268" y="2773494"/>
            <a:ext cx="1202267" cy="677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linear</a:t>
            </a:r>
            <a:endParaRPr lang="en-US" sz="2400" baseline="-25000" dirty="0"/>
          </a:p>
        </p:txBody>
      </p:sp>
      <p:sp>
        <p:nvSpPr>
          <p:cNvPr id="10" name="Rounded Rectangle 9"/>
          <p:cNvSpPr/>
          <p:nvPr/>
        </p:nvSpPr>
        <p:spPr>
          <a:xfrm>
            <a:off x="5173133" y="4262701"/>
            <a:ext cx="1202267" cy="62388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filters</a:t>
            </a:r>
            <a:endParaRPr lang="en-US" sz="2400" baseline="-25000" dirty="0"/>
          </a:p>
        </p:txBody>
      </p:sp>
      <p:sp>
        <p:nvSpPr>
          <p:cNvPr id="11" name="Rounded Rectangle 10"/>
          <p:cNvSpPr/>
          <p:nvPr/>
        </p:nvSpPr>
        <p:spPr>
          <a:xfrm>
            <a:off x="9838268" y="4262701"/>
            <a:ext cx="1354665" cy="62388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weights</a:t>
            </a:r>
            <a:endParaRPr lang="en-US" sz="2400" baseline="-25000" dirty="0"/>
          </a:p>
        </p:txBody>
      </p:sp>
      <p:sp>
        <p:nvSpPr>
          <p:cNvPr id="12" name="Right Arrow 11"/>
          <p:cNvSpPr/>
          <p:nvPr/>
        </p:nvSpPr>
        <p:spPr>
          <a:xfrm>
            <a:off x="2019299" y="2963331"/>
            <a:ext cx="321734" cy="3386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468284" y="2942826"/>
            <a:ext cx="321734" cy="3386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726767" y="2963330"/>
            <a:ext cx="321734" cy="3386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9292168" y="2963330"/>
            <a:ext cx="321734" cy="3386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1016000" y="3589867"/>
            <a:ext cx="406400" cy="474133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5571066" y="3640667"/>
            <a:ext cx="406400" cy="474133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10236201" y="3589866"/>
            <a:ext cx="406400" cy="474133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sequences: computation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Arbitrary </a:t>
            </a:r>
            <a:r>
              <a:rPr lang="en-US" i="1" dirty="0" smtClean="0"/>
              <a:t>graphs </a:t>
            </a:r>
            <a:r>
              <a:rPr lang="en-US" dirty="0" smtClean="0"/>
              <a:t>of functions</a:t>
            </a:r>
          </a:p>
          <a:p>
            <a:r>
              <a:rPr lang="en-US" dirty="0" smtClean="0"/>
              <a:t>No distinction between intermediate outputs and parameters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726267" y="3914987"/>
            <a:ext cx="1016000" cy="10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4622800" y="5269654"/>
            <a:ext cx="1016000" cy="10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</a:t>
            </a:r>
          </a:p>
        </p:txBody>
      </p:sp>
      <p:sp>
        <p:nvSpPr>
          <p:cNvPr id="6" name="Oval 5"/>
          <p:cNvSpPr/>
          <p:nvPr/>
        </p:nvSpPr>
        <p:spPr>
          <a:xfrm>
            <a:off x="4622800" y="2797387"/>
            <a:ext cx="1016000" cy="10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</a:t>
            </a:r>
          </a:p>
        </p:txBody>
      </p:sp>
      <p:sp>
        <p:nvSpPr>
          <p:cNvPr id="7" name="Oval 6"/>
          <p:cNvSpPr/>
          <p:nvPr/>
        </p:nvSpPr>
        <p:spPr>
          <a:xfrm>
            <a:off x="6654800" y="2797387"/>
            <a:ext cx="1016000" cy="10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k</a:t>
            </a:r>
          </a:p>
        </p:txBody>
      </p:sp>
      <p:sp>
        <p:nvSpPr>
          <p:cNvPr id="8" name="Oval 7"/>
          <p:cNvSpPr/>
          <p:nvPr/>
        </p:nvSpPr>
        <p:spPr>
          <a:xfrm>
            <a:off x="8788400" y="3982721"/>
            <a:ext cx="1016000" cy="10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1800" y="3664575"/>
            <a:ext cx="10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31800" y="4744281"/>
            <a:ext cx="10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y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31800" y="6285654"/>
            <a:ext cx="10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w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1800" y="2726764"/>
            <a:ext cx="10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</a:t>
            </a:r>
            <a:endParaRPr lang="en-US" sz="2400" dirty="0"/>
          </a:p>
        </p:txBody>
      </p:sp>
      <p:cxnSp>
        <p:nvCxnSpPr>
          <p:cNvPr id="13" name="Straight Arrow Connector 12"/>
          <p:cNvCxnSpPr>
            <a:stCxn id="13" idx="3"/>
            <a:endCxn id="7" idx="2"/>
          </p:cNvCxnSpPr>
          <p:nvPr/>
        </p:nvCxnSpPr>
        <p:spPr>
          <a:xfrm flipV="1">
            <a:off x="1447800" y="5777654"/>
            <a:ext cx="3175000" cy="738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3"/>
            <a:endCxn id="7" idx="2"/>
          </p:cNvCxnSpPr>
          <p:nvPr/>
        </p:nvCxnSpPr>
        <p:spPr>
          <a:xfrm>
            <a:off x="1447800" y="4975114"/>
            <a:ext cx="3175000" cy="802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3"/>
            <a:endCxn id="6" idx="2"/>
          </p:cNvCxnSpPr>
          <p:nvPr/>
        </p:nvCxnSpPr>
        <p:spPr>
          <a:xfrm flipV="1">
            <a:off x="1447800" y="4422987"/>
            <a:ext cx="1278467" cy="552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3"/>
            <a:endCxn id="6" idx="2"/>
          </p:cNvCxnSpPr>
          <p:nvPr/>
        </p:nvCxnSpPr>
        <p:spPr>
          <a:xfrm>
            <a:off x="1447800" y="3895408"/>
            <a:ext cx="1278467" cy="527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6"/>
            <a:endCxn id="7" idx="1"/>
          </p:cNvCxnSpPr>
          <p:nvPr/>
        </p:nvCxnSpPr>
        <p:spPr>
          <a:xfrm>
            <a:off x="3742267" y="4422987"/>
            <a:ext cx="1029323" cy="995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3"/>
            <a:endCxn id="8" idx="2"/>
          </p:cNvCxnSpPr>
          <p:nvPr/>
        </p:nvCxnSpPr>
        <p:spPr>
          <a:xfrm>
            <a:off x="1447800" y="2957597"/>
            <a:ext cx="3175000" cy="347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6"/>
            <a:endCxn id="8" idx="2"/>
          </p:cNvCxnSpPr>
          <p:nvPr/>
        </p:nvCxnSpPr>
        <p:spPr>
          <a:xfrm flipV="1">
            <a:off x="3742267" y="3305387"/>
            <a:ext cx="880533" cy="1117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6"/>
            <a:endCxn id="10" idx="2"/>
          </p:cNvCxnSpPr>
          <p:nvPr/>
        </p:nvCxnSpPr>
        <p:spPr>
          <a:xfrm flipV="1">
            <a:off x="5638800" y="4490721"/>
            <a:ext cx="3149600" cy="1286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6"/>
            <a:endCxn id="9" idx="2"/>
          </p:cNvCxnSpPr>
          <p:nvPr/>
        </p:nvCxnSpPr>
        <p:spPr>
          <a:xfrm>
            <a:off x="5638800" y="3305387"/>
            <a:ext cx="1016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6"/>
            <a:endCxn id="10" idx="1"/>
          </p:cNvCxnSpPr>
          <p:nvPr/>
        </p:nvCxnSpPr>
        <p:spPr>
          <a:xfrm>
            <a:off x="7670800" y="3305387"/>
            <a:ext cx="1266390" cy="826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125200" y="4289760"/>
            <a:ext cx="81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z</a:t>
            </a:r>
            <a:endParaRPr lang="en-US" sz="2400" dirty="0"/>
          </a:p>
        </p:txBody>
      </p:sp>
      <p:cxnSp>
        <p:nvCxnSpPr>
          <p:cNvPr id="24" name="Straight Arrow Connector 23"/>
          <p:cNvCxnSpPr>
            <a:stCxn id="10" idx="6"/>
          </p:cNvCxnSpPr>
          <p:nvPr/>
        </p:nvCxnSpPr>
        <p:spPr>
          <a:xfrm>
            <a:off x="9804400" y="4490721"/>
            <a:ext cx="1320800" cy="29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computation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multiple functions to reuse same intermediate output</a:t>
            </a:r>
          </a:p>
          <a:p>
            <a:r>
              <a:rPr lang="en-US" dirty="0" smtClean="0"/>
              <a:t>Allows one function to combine multiple intermediate output</a:t>
            </a:r>
          </a:p>
          <a:p>
            <a:r>
              <a:rPr lang="en-US" dirty="0" smtClean="0"/>
              <a:t>Allows trivial parameter sharing</a:t>
            </a:r>
          </a:p>
          <a:p>
            <a:r>
              <a:rPr lang="en-US" dirty="0" smtClean="0"/>
              <a:t>Allows crazy ideas, </a:t>
            </a:r>
            <a:r>
              <a:rPr lang="en-US" dirty="0" err="1" smtClean="0"/>
              <a:t>eg</a:t>
            </a:r>
            <a:r>
              <a:rPr lang="en-US" dirty="0" smtClean="0"/>
              <a:t>., one function predicting parameters for another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52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 graphs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87999" y="2980267"/>
            <a:ext cx="2116666" cy="1303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</a:t>
            </a:r>
            <a:r>
              <a:rPr lang="en-US" sz="3200" baseline="-25000" dirty="0" smtClean="0"/>
              <a:t>i</a:t>
            </a:r>
            <a:endParaRPr lang="en-US" sz="32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2801581" y="2274552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9042399" y="3339812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endParaRPr lang="en-US" sz="32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2590799" y="4423545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  <a:endParaRPr lang="en-US" sz="3200" baseline="-25000" dirty="0"/>
          </a:p>
        </p:txBody>
      </p:sp>
      <p:sp>
        <p:nvSpPr>
          <p:cNvPr id="8" name="Right Arrow 7"/>
          <p:cNvSpPr/>
          <p:nvPr/>
        </p:nvSpPr>
        <p:spPr>
          <a:xfrm>
            <a:off x="7924799" y="3339812"/>
            <a:ext cx="897466" cy="65193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972709">
            <a:off x="3175700" y="2686689"/>
            <a:ext cx="2368380" cy="65193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0675845">
            <a:off x="3099500" y="3959088"/>
            <a:ext cx="2368380" cy="65193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71381" y="3254906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  <a:endParaRPr lang="en-US" sz="3200" baseline="-25000" dirty="0"/>
          </a:p>
        </p:txBody>
      </p:sp>
      <p:sp>
        <p:nvSpPr>
          <p:cNvPr id="12" name="Right Arrow 11"/>
          <p:cNvSpPr/>
          <p:nvPr/>
        </p:nvSpPr>
        <p:spPr>
          <a:xfrm>
            <a:off x="2911647" y="3254906"/>
            <a:ext cx="2368380" cy="65193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7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 graphs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87999" y="2980267"/>
            <a:ext cx="2116666" cy="1303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</a:t>
            </a:r>
            <a:r>
              <a:rPr lang="en-US" sz="3200" baseline="-25000" dirty="0" smtClean="0"/>
              <a:t>i</a:t>
            </a:r>
            <a:endParaRPr lang="en-US" sz="3200" baseline="-25000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7924799" y="3339812"/>
            <a:ext cx="897466" cy="65193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2401307">
            <a:off x="3175700" y="2686689"/>
            <a:ext cx="2368380" cy="65193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9406387">
            <a:off x="3099500" y="3959088"/>
            <a:ext cx="2368380" cy="65193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639101">
            <a:off x="2911647" y="3291122"/>
            <a:ext cx="2368380" cy="65193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399" y="3224985"/>
            <a:ext cx="520700" cy="977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799" y="1934129"/>
            <a:ext cx="495471" cy="9305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661" y="3211162"/>
            <a:ext cx="441852" cy="8505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1337" y="4348508"/>
            <a:ext cx="441571" cy="85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 graphs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87999" y="2980267"/>
            <a:ext cx="2116666" cy="1303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</a:t>
            </a:r>
            <a:r>
              <a:rPr lang="en-US" sz="3200" baseline="-25000" dirty="0" smtClean="0"/>
              <a:t>i</a:t>
            </a:r>
            <a:endParaRPr lang="en-US" sz="32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2801581" y="2274552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9042399" y="3339812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endParaRPr lang="en-US" sz="32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2590799" y="4423545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  <a:endParaRPr lang="en-US" sz="3200" baseline="-25000" dirty="0"/>
          </a:p>
        </p:txBody>
      </p:sp>
      <p:sp>
        <p:nvSpPr>
          <p:cNvPr id="8" name="Right Arrow 7"/>
          <p:cNvSpPr/>
          <p:nvPr/>
        </p:nvSpPr>
        <p:spPr>
          <a:xfrm>
            <a:off x="7924799" y="3339812"/>
            <a:ext cx="897466" cy="65193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972709">
            <a:off x="3175700" y="2686689"/>
            <a:ext cx="2368380" cy="65193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0675845">
            <a:off x="3099500" y="3959088"/>
            <a:ext cx="2368380" cy="65193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71381" y="3254906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  <a:endParaRPr lang="en-US" sz="3200" baseline="-25000" dirty="0"/>
          </a:p>
        </p:txBody>
      </p:sp>
      <p:sp>
        <p:nvSpPr>
          <p:cNvPr id="12" name="Right Arrow 11"/>
          <p:cNvSpPr/>
          <p:nvPr/>
        </p:nvSpPr>
        <p:spPr>
          <a:xfrm>
            <a:off x="2911647" y="3254906"/>
            <a:ext cx="2368380" cy="65193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19188042">
            <a:off x="9559750" y="2813698"/>
            <a:ext cx="1066801" cy="67600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577851">
            <a:off x="9629848" y="3782206"/>
            <a:ext cx="1066801" cy="67600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 graphs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87999" y="2980267"/>
            <a:ext cx="2116666" cy="1303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</a:t>
            </a:r>
            <a:r>
              <a:rPr lang="en-US" sz="3200" baseline="-25000" dirty="0" smtClean="0"/>
              <a:t>i</a:t>
            </a:r>
            <a:endParaRPr lang="en-US" sz="3200" baseline="-25000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7924799" y="3339812"/>
            <a:ext cx="897466" cy="65193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2401307">
            <a:off x="3175700" y="2686689"/>
            <a:ext cx="2368380" cy="65193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9406387">
            <a:off x="3099500" y="3959088"/>
            <a:ext cx="2368380" cy="65193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639101">
            <a:off x="2911647" y="3291122"/>
            <a:ext cx="2368380" cy="65193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045" y="3189471"/>
            <a:ext cx="520700" cy="977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799" y="1934129"/>
            <a:ext cx="495471" cy="9305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661" y="3211162"/>
            <a:ext cx="441852" cy="8505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1337" y="4348508"/>
            <a:ext cx="441571" cy="850025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8646816">
            <a:off x="10677346" y="2813698"/>
            <a:ext cx="1066801" cy="67600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2636625">
            <a:off x="10747444" y="3782206"/>
            <a:ext cx="1066801" cy="67600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r 4"/>
          <p:cNvSpPr/>
          <p:nvPr/>
        </p:nvSpPr>
        <p:spPr>
          <a:xfrm>
            <a:off x="10302671" y="3417804"/>
            <a:ext cx="486388" cy="495949"/>
          </a:xfrm>
          <a:prstGeom prst="flowChartOr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>
            <a:off x="9352411" y="3354348"/>
            <a:ext cx="897466" cy="65193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 frameworks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66" y="2286000"/>
            <a:ext cx="2463800" cy="74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85950"/>
            <a:ext cx="2374900" cy="229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66" y="4318000"/>
            <a:ext cx="3251200" cy="1358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400550"/>
            <a:ext cx="15621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9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9495"/>
          </a:xfrm>
        </p:spPr>
        <p:txBody>
          <a:bodyPr>
            <a:normAutofit/>
          </a:bodyPr>
          <a:lstStyle/>
          <a:p>
            <a:r>
              <a:rPr lang="en-US" dirty="0" smtClean="0"/>
              <a:t>Gradient on single example = unbiased sample of true gradient</a:t>
            </a:r>
          </a:p>
          <a:p>
            <a:r>
              <a:rPr lang="en-US" dirty="0" smtClean="0"/>
              <a:t>Idea: at each iteration sample single example x</a:t>
            </a:r>
            <a:r>
              <a:rPr lang="en-US" baseline="30000" dirty="0" smtClean="0"/>
              <a:t>(t)</a:t>
            </a:r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/>
          </a:p>
          <a:p>
            <a:r>
              <a:rPr lang="en-US" dirty="0" smtClean="0"/>
              <a:t>Con: variance in estimate of gradient </a:t>
            </a:r>
            <a:r>
              <a:rPr lang="en-US" dirty="0" smtClean="0">
                <a:sym typeface="Wingdings"/>
              </a:rPr>
              <a:t> slow convergence, jumping near optimum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3155950"/>
            <a:ext cx="7518400" cy="5461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687568" y="3042904"/>
            <a:ext cx="335280" cy="8453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87112" y="4708674"/>
            <a:ext cx="153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step size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6" idx="4"/>
            <a:endCxn id="7" idx="0"/>
          </p:cNvCxnSpPr>
          <p:nvPr/>
        </p:nvCxnSpPr>
        <p:spPr>
          <a:xfrm>
            <a:off x="5855208" y="3888248"/>
            <a:ext cx="0" cy="8204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30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Minibatch</a:t>
            </a:r>
            <a:r>
              <a:rPr lang="en-US" i="1" dirty="0" smtClean="0"/>
              <a:t> </a:t>
            </a:r>
            <a:r>
              <a:rPr lang="en-US" dirty="0" smtClean="0"/>
              <a:t>stochastic gradient descent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gradient on a small batch of examples</a:t>
            </a:r>
          </a:p>
          <a:p>
            <a:r>
              <a:rPr lang="en-US" dirty="0" smtClean="0"/>
              <a:t>Same mean (=true gradient), but variance inversely proportional to </a:t>
            </a:r>
            <a:r>
              <a:rPr lang="en-US" dirty="0" err="1" smtClean="0"/>
              <a:t>minibatch</a:t>
            </a:r>
            <a:r>
              <a:rPr lang="en-US" dirty="0" smtClean="0"/>
              <a:t> size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50" y="3494532"/>
            <a:ext cx="96901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19911"/>
          </a:xfrm>
        </p:spPr>
        <p:txBody>
          <a:bodyPr/>
          <a:lstStyle/>
          <a:p>
            <a:r>
              <a:rPr lang="en-US" i="1" dirty="0" smtClean="0"/>
              <a:t>Average </a:t>
            </a:r>
            <a:r>
              <a:rPr lang="en-US" dirty="0" smtClean="0"/>
              <a:t>multiple gradient steps</a:t>
            </a:r>
          </a:p>
          <a:p>
            <a:r>
              <a:rPr lang="en-US" dirty="0" smtClean="0"/>
              <a:t>Use </a:t>
            </a:r>
            <a:r>
              <a:rPr lang="en-US" i="1" dirty="0" smtClean="0"/>
              <a:t>exponential averaging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086" y="3145536"/>
            <a:ext cx="9776714" cy="1160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00" y="4502023"/>
            <a:ext cx="48006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8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536267" y="4910668"/>
            <a:ext cx="4030133" cy="120226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Callout 3"/>
          <p:cNvSpPr/>
          <p:nvPr/>
        </p:nvSpPr>
        <p:spPr>
          <a:xfrm>
            <a:off x="5757333" y="1964267"/>
            <a:ext cx="1270000" cy="204893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687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Risk Minimization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933" y="1690688"/>
            <a:ext cx="4114800" cy="1257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0933" y="40132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Convolutional network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600" y="5078412"/>
            <a:ext cx="84328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6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-a</a:t>
            </a:r>
            <a:r>
              <a:rPr lang="en-US" b="1" dirty="0" smtClean="0"/>
              <a:t>w</a:t>
            </a:r>
            <a:r>
              <a:rPr lang="en-US" baseline="30000" dirty="0" smtClean="0"/>
              <a:t>(t)</a:t>
            </a:r>
            <a:r>
              <a:rPr lang="en-US" dirty="0" smtClean="0"/>
              <a:t> to the gradient</a:t>
            </a:r>
          </a:p>
          <a:p>
            <a:r>
              <a:rPr lang="en-US" dirty="0" smtClean="0"/>
              <a:t>Prevents </a:t>
            </a:r>
            <a:r>
              <a:rPr lang="en-US" b="1" dirty="0" smtClean="0"/>
              <a:t>w</a:t>
            </a:r>
            <a:r>
              <a:rPr lang="en-US" baseline="30000" dirty="0" smtClean="0"/>
              <a:t>(t)</a:t>
            </a:r>
            <a:r>
              <a:rPr lang="en-US" dirty="0" smtClean="0"/>
              <a:t> from growing to infinity</a:t>
            </a:r>
          </a:p>
          <a:p>
            <a:r>
              <a:rPr lang="en-US" dirty="0" smtClean="0"/>
              <a:t>Equivalent to L2 regularization of weights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9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rate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25586" cy="4351338"/>
          </a:xfrm>
        </p:spPr>
        <p:txBody>
          <a:bodyPr/>
          <a:lstStyle/>
          <a:p>
            <a:r>
              <a:rPr lang="en-US" dirty="0" smtClean="0"/>
              <a:t>Large step size / learning rate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aster convergence initially</a:t>
            </a:r>
          </a:p>
          <a:p>
            <a:pPr lvl="1"/>
            <a:r>
              <a:rPr lang="en-US" dirty="0" smtClean="0"/>
              <a:t>Bouncing around at the end because of noisy gradients</a:t>
            </a:r>
          </a:p>
          <a:p>
            <a:r>
              <a:rPr lang="en-US" dirty="0" smtClean="0"/>
              <a:t>Learning rate must be decreased over time</a:t>
            </a:r>
          </a:p>
          <a:p>
            <a:r>
              <a:rPr lang="en-US" dirty="0" smtClean="0"/>
              <a:t>Usually done in steps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785" y="1825624"/>
            <a:ext cx="5987681" cy="40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6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network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Initialize network</a:t>
            </a:r>
          </a:p>
          <a:p>
            <a:r>
              <a:rPr lang="en-US" dirty="0" smtClean="0"/>
              <a:t>Sample </a:t>
            </a:r>
            <a:r>
              <a:rPr lang="en-US" i="1" dirty="0" err="1" smtClean="0"/>
              <a:t>minibatch</a:t>
            </a:r>
            <a:r>
              <a:rPr lang="en-US" i="1" dirty="0" smtClean="0"/>
              <a:t> </a:t>
            </a:r>
            <a:r>
              <a:rPr lang="en-US" dirty="0" smtClean="0"/>
              <a:t>of images</a:t>
            </a:r>
          </a:p>
          <a:p>
            <a:r>
              <a:rPr lang="en-US" dirty="0" smtClean="0"/>
              <a:t>Forward pass to compute loss</a:t>
            </a:r>
          </a:p>
          <a:p>
            <a:r>
              <a:rPr lang="en-US" dirty="0" err="1" smtClean="0"/>
              <a:t>Backpropagate</a:t>
            </a:r>
            <a:r>
              <a:rPr lang="en-US" dirty="0" smtClean="0"/>
              <a:t> loss to compute gradient</a:t>
            </a:r>
          </a:p>
          <a:p>
            <a:r>
              <a:rPr lang="en-US" dirty="0" smtClean="0"/>
              <a:t>Combine gradient with momentum and weight decay</a:t>
            </a:r>
          </a:p>
          <a:p>
            <a:r>
              <a:rPr lang="en-US" dirty="0" smtClean="0"/>
              <a:t>Take step according to current learning rate</a:t>
            </a:r>
          </a:p>
        </p:txBody>
      </p:sp>
    </p:spTree>
    <p:extLst>
      <p:ext uri="{BB962C8B-B14F-4D97-AF65-F5344CB8AC3E}">
        <p14:creationId xmlns:p14="http://schemas.microsoft.com/office/powerpoint/2010/main" val="180498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Vagaries of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Non-convex</a:t>
            </a:r>
          </a:p>
          <a:p>
            <a:pPr lvl="1"/>
            <a:r>
              <a:rPr lang="en-US" dirty="0" smtClean="0"/>
              <a:t>Local optima</a:t>
            </a:r>
          </a:p>
          <a:p>
            <a:pPr lvl="1"/>
            <a:r>
              <a:rPr lang="en-US" dirty="0" smtClean="0"/>
              <a:t>Sensitivity to initialization</a:t>
            </a:r>
          </a:p>
          <a:p>
            <a:r>
              <a:rPr lang="en-US" dirty="0" smtClean="0"/>
              <a:t>Vanishing / exploding gradients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If each term is (much) greater than 1 </a:t>
            </a:r>
            <a:r>
              <a:rPr lang="en-US" dirty="0" smtClean="0">
                <a:sym typeface="Wingdings"/>
              </a:rPr>
              <a:t> </a:t>
            </a:r>
            <a:r>
              <a:rPr lang="en-US" i="1" dirty="0" smtClean="0">
                <a:sym typeface="Wingdings"/>
              </a:rPr>
              <a:t>explosion of gradients</a:t>
            </a:r>
          </a:p>
          <a:p>
            <a:pPr lvl="1"/>
            <a:r>
              <a:rPr lang="en-US" dirty="0" smtClean="0">
                <a:sym typeface="Wingdings"/>
              </a:rPr>
              <a:t>If each term is (much) less than 1  </a:t>
            </a:r>
            <a:r>
              <a:rPr lang="en-US" i="1" dirty="0" smtClean="0">
                <a:sym typeface="Wingdings"/>
              </a:rPr>
              <a:t>vanishing gradients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800" y="3597038"/>
            <a:ext cx="4389651" cy="78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5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Vanishing and exploding gradients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121" y="1430467"/>
            <a:ext cx="4468694" cy="790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121" y="4865980"/>
            <a:ext cx="4300846" cy="330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121" y="5331752"/>
            <a:ext cx="4300846" cy="33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6209" y="5805989"/>
            <a:ext cx="3590877" cy="377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6209" y="6318376"/>
            <a:ext cx="3590877" cy="3851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6075" y="2612788"/>
            <a:ext cx="1778937" cy="673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1613" y="3896329"/>
            <a:ext cx="5706997" cy="71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3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Sigmoids</a:t>
            </a:r>
            <a:r>
              <a:rPr lang="en-US" dirty="0" smtClean="0"/>
              <a:t> cause vanishing gradients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115" y="2044321"/>
            <a:ext cx="5858992" cy="439742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932227" y="2402006"/>
            <a:ext cx="2079009" cy="846162"/>
          </a:xfrm>
          <a:prstGeom prst="ellipse">
            <a:avLst/>
          </a:prstGeom>
          <a:solidFill>
            <a:srgbClr val="FFFF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51436" y="5280673"/>
            <a:ext cx="2079009" cy="846162"/>
          </a:xfrm>
          <a:prstGeom prst="ellipse">
            <a:avLst/>
          </a:prstGeom>
          <a:solidFill>
            <a:srgbClr val="FFFF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11236" y="3708400"/>
            <a:ext cx="3791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Gradient close to 0</a:t>
            </a:r>
            <a:endParaRPr lang="en-US" sz="3600" dirty="0"/>
          </a:p>
        </p:txBody>
      </p:sp>
      <p:sp>
        <p:nvSpPr>
          <p:cNvPr id="8" name="Right Arrow 7"/>
          <p:cNvSpPr/>
          <p:nvPr/>
        </p:nvSpPr>
        <p:spPr>
          <a:xfrm rot="2410108">
            <a:off x="6875919" y="3287566"/>
            <a:ext cx="1357428" cy="488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9733552">
            <a:off x="5102127" y="4706762"/>
            <a:ext cx="3065760" cy="488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Rectified Linear Unit (</a:t>
            </a:r>
            <a:r>
              <a:rPr lang="en-US" dirty="0" err="1" smtClean="0"/>
              <a:t>ReLU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188508"/>
          </a:xfrm>
        </p:spPr>
        <p:txBody>
          <a:bodyPr/>
          <a:lstStyle/>
          <a:p>
            <a:r>
              <a:rPr lang="en-US" dirty="0" smtClean="0"/>
              <a:t>max (x,0)</a:t>
            </a:r>
          </a:p>
          <a:p>
            <a:r>
              <a:rPr lang="en-US" dirty="0" smtClean="0"/>
              <a:t>Also called half-wave rectification (signal processing)</a:t>
            </a:r>
          </a:p>
          <a:p>
            <a:pPr lvl="1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082800" y="58928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283200" y="3488267"/>
            <a:ext cx="2607733" cy="2404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3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Classification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training / validation sets</a:t>
            </a:r>
          </a:p>
          <a:p>
            <a:r>
              <a:rPr lang="en-US" dirty="0" smtClean="0"/>
              <a:t>Identify loss functions</a:t>
            </a:r>
          </a:p>
          <a:p>
            <a:r>
              <a:rPr lang="en-US" dirty="0" smtClean="0"/>
              <a:t>Choose hypothesis class</a:t>
            </a:r>
          </a:p>
          <a:p>
            <a:r>
              <a:rPr lang="en-US" dirty="0" smtClean="0"/>
              <a:t>Find best hypothesis by minimizing training loss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0" y="1331289"/>
            <a:ext cx="28448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6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training / validation sets</a:t>
            </a:r>
          </a:p>
          <a:p>
            <a:r>
              <a:rPr lang="en-US" dirty="0" smtClean="0"/>
              <a:t>Identify loss functions</a:t>
            </a:r>
          </a:p>
          <a:p>
            <a:r>
              <a:rPr lang="en-US" dirty="0" smtClean="0"/>
              <a:t>Choose hypothesis class</a:t>
            </a:r>
          </a:p>
          <a:p>
            <a:r>
              <a:rPr lang="en-US" dirty="0" smtClean="0"/>
              <a:t>Find best hypothesis by minimizing training loss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" y="4301067"/>
            <a:ext cx="1663700" cy="469900"/>
          </a:xfrm>
          <a:prstGeom prst="rect">
            <a:avLst/>
          </a:prstGeom>
        </p:spPr>
      </p:pic>
      <p:sp>
        <p:nvSpPr>
          <p:cNvPr id="8" name="Explosion 2 7"/>
          <p:cNvSpPr/>
          <p:nvPr/>
        </p:nvSpPr>
        <p:spPr>
          <a:xfrm>
            <a:off x="7749116" y="1210734"/>
            <a:ext cx="4207934" cy="2020094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Multiclass classification!!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217" y="4301067"/>
            <a:ext cx="3238500" cy="469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291" y="4001294"/>
            <a:ext cx="4076700" cy="1143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0300" y="5612342"/>
            <a:ext cx="48514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0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7952317" y="3818466"/>
            <a:ext cx="677333" cy="172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gradient of the loss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450" y="2025650"/>
            <a:ext cx="2959100" cy="46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0" y="3109383"/>
            <a:ext cx="1993900" cy="4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350" y="4193116"/>
            <a:ext cx="50673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4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MNIST Classification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083290"/>
              </p:ext>
            </p:extLst>
          </p:nvPr>
        </p:nvGraphicFramePr>
        <p:xfrm>
          <a:off x="838200" y="1825625"/>
          <a:ext cx="10515600" cy="3745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0067"/>
                <a:gridCol w="2785533"/>
              </a:tblGrid>
              <a:tr h="93636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Method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Error</a:t>
                      </a:r>
                      <a:r>
                        <a:rPr lang="en-US" sz="3600" baseline="0" dirty="0" smtClean="0"/>
                        <a:t> rate (%)</a:t>
                      </a:r>
                      <a:endParaRPr lang="en-US" sz="3600" dirty="0"/>
                    </a:p>
                  </a:txBody>
                  <a:tcPr/>
                </a:tc>
              </a:tr>
              <a:tr h="93636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Linear classifier over pixels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12</a:t>
                      </a:r>
                      <a:endParaRPr lang="en-US" sz="3600" dirty="0"/>
                    </a:p>
                  </a:txBody>
                  <a:tcPr/>
                </a:tc>
              </a:tr>
              <a:tr h="93636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Kernel SVM over HOG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0.56</a:t>
                      </a:r>
                      <a:endParaRPr lang="en-US" sz="3600" dirty="0"/>
                    </a:p>
                  </a:txBody>
                  <a:tcPr/>
                </a:tc>
              </a:tr>
              <a:tr h="93636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Convolutional Network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0.8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09599" y="3691467"/>
            <a:ext cx="10938933" cy="9482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26533" y="4639733"/>
            <a:ext cx="10938933" cy="9482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1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1000 categories</a:t>
            </a:r>
          </a:p>
          <a:p>
            <a:r>
              <a:rPr lang="en-US" dirty="0" smtClean="0"/>
              <a:t>~1000 instances per category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smtClean="0">
                <a:solidFill>
                  <a:srgbClr val="333333"/>
                </a:solidFill>
                <a:effectLst/>
                <a:latin typeface="Helvetica" charset="0"/>
              </a:rPr>
              <a:t>Olga </a:t>
            </a:r>
            <a:r>
              <a:rPr lang="en-US" b="0" i="0" dirty="0" err="1" smtClean="0">
                <a:solidFill>
                  <a:srgbClr val="333333"/>
                </a:solidFill>
                <a:effectLst/>
                <a:latin typeface="Helvetica" charset="0"/>
              </a:rPr>
              <a:t>Russakovsky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Helvetica" charset="0"/>
              </a:rPr>
              <a:t>*, </a:t>
            </a:r>
            <a:r>
              <a:rPr lang="en-US" b="0" i="0" dirty="0" err="1" smtClean="0">
                <a:solidFill>
                  <a:srgbClr val="333333"/>
                </a:solidFill>
                <a:effectLst/>
                <a:latin typeface="Helvetica" charset="0"/>
              </a:rPr>
              <a:t>Jia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Helvetica" charset="0"/>
              </a:rPr>
              <a:t> Deng*, </a:t>
            </a:r>
            <a:r>
              <a:rPr lang="en-US" b="0" i="0" dirty="0" err="1" smtClean="0">
                <a:solidFill>
                  <a:srgbClr val="333333"/>
                </a:solidFill>
                <a:effectLst/>
                <a:latin typeface="Helvetica" charset="0"/>
              </a:rPr>
              <a:t>Hao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Helvetica" charset="0"/>
              </a:rPr>
              <a:t> Su, Jonathan Krause, Sanjeev </a:t>
            </a:r>
            <a:r>
              <a:rPr lang="en-US" b="0" i="0" dirty="0" err="1" smtClean="0">
                <a:solidFill>
                  <a:srgbClr val="333333"/>
                </a:solidFill>
                <a:effectLst/>
                <a:latin typeface="Helvetica" charset="0"/>
              </a:rPr>
              <a:t>Satheesh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Helvetica" charset="0"/>
              </a:rPr>
              <a:t>, Sean Ma, </a:t>
            </a:r>
            <a:r>
              <a:rPr lang="en-US" b="0" i="0" dirty="0" err="1" smtClean="0">
                <a:solidFill>
                  <a:srgbClr val="333333"/>
                </a:solidFill>
                <a:effectLst/>
                <a:latin typeface="Helvetica" charset="0"/>
              </a:rPr>
              <a:t>Zhiheng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Helvetica" charset="0"/>
              </a:rPr>
              <a:t> Huang, Andrej </a:t>
            </a:r>
            <a:r>
              <a:rPr lang="en-US" b="0" i="0" dirty="0" err="1" smtClean="0">
                <a:solidFill>
                  <a:srgbClr val="333333"/>
                </a:solidFill>
                <a:effectLst/>
                <a:latin typeface="Helvetica" charset="0"/>
              </a:rPr>
              <a:t>Karpathy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Helvetica" charset="0"/>
              </a:rPr>
              <a:t>, Aditya Khosla, Michael Bernstein, Alexander C. Berg and Li </a:t>
            </a:r>
            <a:r>
              <a:rPr lang="en-US" b="0" i="0" dirty="0" err="1" smtClean="0">
                <a:solidFill>
                  <a:srgbClr val="333333"/>
                </a:solidFill>
                <a:effectLst/>
                <a:latin typeface="Helvetica" charset="0"/>
              </a:rPr>
              <a:t>Fei-Fei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Helvetica" charset="0"/>
              </a:rPr>
              <a:t>. (* = equal contribution) </a:t>
            </a:r>
            <a:r>
              <a:rPr lang="en-US" b="1" i="0" dirty="0" smtClean="0">
                <a:solidFill>
                  <a:srgbClr val="333333"/>
                </a:solidFill>
                <a:effectLst/>
                <a:latin typeface="Helvetica" charset="0"/>
              </a:rPr>
              <a:t>ImageNet Large Scale Visual Recognition Challenge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Helvetica" charset="0"/>
              </a:rPr>
              <a:t>. </a:t>
            </a:r>
            <a:r>
              <a:rPr lang="en-US" b="0" i="1" dirty="0" smtClean="0">
                <a:solidFill>
                  <a:srgbClr val="333333"/>
                </a:solidFill>
                <a:effectLst/>
                <a:latin typeface="Helvetica" charset="0"/>
              </a:rPr>
              <a:t>International Journal of Computer Vision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Helvetica" charset="0"/>
              </a:rPr>
              <a:t>, 2015.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2888974"/>
            <a:ext cx="7256229" cy="272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76375"/>
          </a:xfrm>
        </p:spPr>
        <p:txBody>
          <a:bodyPr/>
          <a:lstStyle/>
          <a:p>
            <a:r>
              <a:rPr lang="en-US" dirty="0" smtClean="0"/>
              <a:t>Top-5 error: algorithm makes 5 predictions, true label must be in top 5</a:t>
            </a:r>
          </a:p>
          <a:p>
            <a:r>
              <a:rPr lang="en-US" dirty="0" smtClean="0"/>
              <a:t>Useful for incomplete </a:t>
            </a:r>
            <a:r>
              <a:rPr lang="en-US" dirty="0" err="1" smtClean="0"/>
              <a:t>labelings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5553895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own Arrow Callout 4"/>
          <p:cNvSpPr/>
          <p:nvPr/>
        </p:nvSpPr>
        <p:spPr>
          <a:xfrm>
            <a:off x="7738533" y="1828800"/>
            <a:ext cx="2032000" cy="1337733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Convolutional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77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ConvNets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Why now?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5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</a:t>
            </a:r>
            <a:r>
              <a:rPr lang="en-US" dirty="0" err="1" smtClean="0"/>
              <a:t>convnets</a:t>
            </a:r>
            <a:r>
              <a:rPr lang="en-US" dirty="0" smtClean="0"/>
              <a:t> work?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Claim: </a:t>
            </a:r>
            <a:r>
              <a:rPr lang="en-US" dirty="0" err="1" smtClean="0"/>
              <a:t>ConvNets</a:t>
            </a:r>
            <a:r>
              <a:rPr lang="en-US" dirty="0" smtClean="0"/>
              <a:t> have way more parameters than traditional models</a:t>
            </a:r>
          </a:p>
          <a:p>
            <a:pPr lvl="1"/>
            <a:r>
              <a:rPr lang="en-US" dirty="0" smtClean="0"/>
              <a:t>Wrong: contemporary models had same or more parameters</a:t>
            </a:r>
          </a:p>
          <a:p>
            <a:r>
              <a:rPr lang="en-US" dirty="0" smtClean="0"/>
              <a:t>Claim: Deep models are more expressive than shallow models</a:t>
            </a:r>
          </a:p>
          <a:p>
            <a:pPr lvl="1"/>
            <a:r>
              <a:rPr lang="en-US" dirty="0" smtClean="0"/>
              <a:t>Wrong: 3 layer neural networks are </a:t>
            </a:r>
            <a:r>
              <a:rPr lang="en-US" i="1" dirty="0" smtClean="0"/>
              <a:t>universal function </a:t>
            </a:r>
            <a:r>
              <a:rPr lang="en-US" i="1" dirty="0" err="1" smtClean="0"/>
              <a:t>approximators</a:t>
            </a:r>
            <a:endParaRPr lang="en-US" dirty="0" smtClean="0"/>
          </a:p>
          <a:p>
            <a:r>
              <a:rPr lang="en-US" dirty="0" smtClean="0"/>
              <a:t>What does depth provide?</a:t>
            </a:r>
          </a:p>
          <a:p>
            <a:pPr lvl="1"/>
            <a:r>
              <a:rPr lang="en-US" dirty="0" smtClean="0"/>
              <a:t>More non-</a:t>
            </a:r>
            <a:r>
              <a:rPr lang="en-US" dirty="0" err="1" smtClean="0"/>
              <a:t>linearities</a:t>
            </a:r>
            <a:r>
              <a:rPr lang="en-US" dirty="0" smtClean="0"/>
              <a:t>: many ways of expressing non-linear functions</a:t>
            </a:r>
          </a:p>
          <a:p>
            <a:pPr lvl="1"/>
            <a:r>
              <a:rPr lang="en-US" dirty="0" smtClean="0"/>
              <a:t>More module reuse: really long switch-case vs functions</a:t>
            </a:r>
          </a:p>
          <a:p>
            <a:pPr lvl="1"/>
            <a:r>
              <a:rPr lang="en-US" dirty="0" smtClean="0"/>
              <a:t>More parameter sharing: most computation is shared amongst categories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</a:t>
            </a:r>
            <a:r>
              <a:rPr lang="en-US" dirty="0" err="1" smtClean="0"/>
              <a:t>convnets</a:t>
            </a:r>
            <a:r>
              <a:rPr lang="en-US" dirty="0" smtClean="0"/>
              <a:t>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We’ve had really long pipelines before. What’s new?</a:t>
            </a:r>
          </a:p>
          <a:p>
            <a:r>
              <a:rPr lang="en-US" dirty="0" smtClean="0"/>
              <a:t>End-to-end learning: </a:t>
            </a:r>
            <a:r>
              <a:rPr lang="en-US" i="1" dirty="0" smtClean="0"/>
              <a:t>all </a:t>
            </a:r>
            <a:r>
              <a:rPr lang="en-US" dirty="0" smtClean="0"/>
              <a:t>functions tuned for final loss</a:t>
            </a:r>
          </a:p>
          <a:p>
            <a:r>
              <a:rPr lang="en-US" i="1" dirty="0" smtClean="0"/>
              <a:t>Follows prior trend: more learning is better.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2770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convolutional networks 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5488" y="2560320"/>
            <a:ext cx="3877056" cy="3584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69936" y="2560320"/>
            <a:ext cx="3877056" cy="35844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4626864" y="4059936"/>
            <a:ext cx="2907792" cy="29260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33872" y="2840736"/>
            <a:ext cx="908304" cy="8717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63712" y="2840736"/>
            <a:ext cx="908304" cy="8717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81456" y="2840736"/>
            <a:ext cx="908304" cy="8717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662416" y="3102864"/>
            <a:ext cx="280416" cy="31699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66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convolutional networks 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50797"/>
            <a:ext cx="10515600" cy="4100993"/>
          </a:xfrm>
        </p:spPr>
      </p:pic>
      <p:sp>
        <p:nvSpPr>
          <p:cNvPr id="5" name="TextBox 4"/>
          <p:cNvSpPr txBox="1"/>
          <p:nvPr/>
        </p:nvSpPr>
        <p:spPr>
          <a:xfrm>
            <a:off x="838200" y="605179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Rich feature hierarchies for accurate object detection and semantic </a:t>
            </a:r>
            <a:r>
              <a:rPr lang="en-US" dirty="0" smtClean="0"/>
              <a:t>segmentation. R. </a:t>
            </a:r>
            <a:r>
              <a:rPr lang="en-US" dirty="0" err="1" smtClean="0"/>
              <a:t>Girshick</a:t>
            </a:r>
            <a:r>
              <a:rPr lang="en-US" dirty="0" smtClean="0"/>
              <a:t>, J. Donahue, T. Darrell, J. Malik. In </a:t>
            </a:r>
            <a:r>
              <a:rPr lang="en-US" i="1" dirty="0" smtClean="0"/>
              <a:t>CVPR, </a:t>
            </a:r>
            <a:r>
              <a:rPr lang="en-US" dirty="0" smtClean="0"/>
              <a:t>2014.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convolutional networks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pixels important for classification = pixels when blocked cause misclassification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28" y="2716784"/>
            <a:ext cx="2971800" cy="298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76" y="2204244"/>
            <a:ext cx="3009900" cy="3594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5345" y="6127234"/>
            <a:ext cx="121490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Visualizing and Understanding Convolutional </a:t>
            </a:r>
            <a:r>
              <a:rPr lang="en-US" dirty="0" smtClean="0"/>
              <a:t>Networks. M. </a:t>
            </a:r>
            <a:r>
              <a:rPr lang="en-US" dirty="0" err="1" smtClean="0"/>
              <a:t>Zeiler</a:t>
            </a:r>
            <a:r>
              <a:rPr lang="en-US" dirty="0" smtClean="0"/>
              <a:t> and R. Fergus. In </a:t>
            </a:r>
            <a:r>
              <a:rPr lang="en-US" i="1" dirty="0" smtClean="0"/>
              <a:t>ECCV 2014.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8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networks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26533" y="2794000"/>
            <a:ext cx="1202267" cy="677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conv</a:t>
            </a:r>
            <a:endParaRPr lang="en-US" sz="2400" baseline="-25000" dirty="0"/>
          </a:p>
        </p:txBody>
      </p:sp>
      <p:sp>
        <p:nvSpPr>
          <p:cNvPr id="5" name="Rounded Rectangle 4"/>
          <p:cNvSpPr/>
          <p:nvPr/>
        </p:nvSpPr>
        <p:spPr>
          <a:xfrm>
            <a:off x="626533" y="4262701"/>
            <a:ext cx="1202267" cy="6238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filters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89200" y="2793999"/>
            <a:ext cx="1659468" cy="677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subsample</a:t>
            </a:r>
            <a:endParaRPr lang="en-US" sz="2400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7399867" y="2793999"/>
            <a:ext cx="1659468" cy="677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subsample</a:t>
            </a:r>
            <a:endParaRPr lang="en-US" sz="2400" baseline="-25000" dirty="0"/>
          </a:p>
        </p:txBody>
      </p:sp>
      <p:sp>
        <p:nvSpPr>
          <p:cNvPr id="8" name="Rounded Rectangle 7"/>
          <p:cNvSpPr/>
          <p:nvPr/>
        </p:nvSpPr>
        <p:spPr>
          <a:xfrm>
            <a:off x="5173134" y="2793999"/>
            <a:ext cx="1202267" cy="677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conv</a:t>
            </a:r>
            <a:endParaRPr lang="en-US" sz="2400" baseline="-25000" dirty="0"/>
          </a:p>
        </p:txBody>
      </p:sp>
      <p:sp>
        <p:nvSpPr>
          <p:cNvPr id="9" name="Rounded Rectangle 8"/>
          <p:cNvSpPr/>
          <p:nvPr/>
        </p:nvSpPr>
        <p:spPr>
          <a:xfrm>
            <a:off x="9838268" y="2773494"/>
            <a:ext cx="1202267" cy="677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linear</a:t>
            </a:r>
            <a:endParaRPr lang="en-US" sz="2400" baseline="-25000" dirty="0"/>
          </a:p>
        </p:txBody>
      </p:sp>
      <p:sp>
        <p:nvSpPr>
          <p:cNvPr id="10" name="Rounded Rectangle 9"/>
          <p:cNvSpPr/>
          <p:nvPr/>
        </p:nvSpPr>
        <p:spPr>
          <a:xfrm>
            <a:off x="5173133" y="4262701"/>
            <a:ext cx="1202267" cy="6238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filters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838268" y="4262701"/>
            <a:ext cx="1354665" cy="6238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weights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019299" y="2963331"/>
            <a:ext cx="321734" cy="3386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468284" y="2942826"/>
            <a:ext cx="321734" cy="3386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726767" y="2963330"/>
            <a:ext cx="321734" cy="3386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9292168" y="2963330"/>
            <a:ext cx="321734" cy="3386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1016000" y="3589867"/>
            <a:ext cx="406400" cy="474133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5571066" y="3640667"/>
            <a:ext cx="406400" cy="474133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10236201" y="3589866"/>
            <a:ext cx="406400" cy="474133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2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Myths of convolutional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have too many parameters!</a:t>
            </a:r>
          </a:p>
          <a:p>
            <a:pPr lvl="1"/>
            <a:r>
              <a:rPr lang="en-US" dirty="0" smtClean="0"/>
              <a:t>So does everything else</a:t>
            </a:r>
          </a:p>
          <a:p>
            <a:endParaRPr lang="en-US" dirty="0" smtClean="0"/>
          </a:p>
          <a:p>
            <a:r>
              <a:rPr lang="en-US" dirty="0" smtClean="0"/>
              <a:t>They are hard to understand!</a:t>
            </a:r>
          </a:p>
          <a:p>
            <a:pPr lvl="1"/>
            <a:r>
              <a:rPr lang="en-US" dirty="0" smtClean="0"/>
              <a:t>So is everything else</a:t>
            </a:r>
          </a:p>
          <a:p>
            <a:endParaRPr lang="en-US" dirty="0"/>
          </a:p>
          <a:p>
            <a:r>
              <a:rPr lang="en-US" dirty="0" smtClean="0"/>
              <a:t>They are non-convex!</a:t>
            </a:r>
          </a:p>
          <a:p>
            <a:pPr lvl="1"/>
            <a:r>
              <a:rPr lang="en-US" dirty="0" smtClean="0"/>
              <a:t>So what?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3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we take so long?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Convolutional networks have been around since 80’s. Why now?</a:t>
            </a:r>
          </a:p>
          <a:p>
            <a:r>
              <a:rPr lang="en-US" dirty="0" smtClean="0"/>
              <a:t>Early vision problems were too simple</a:t>
            </a:r>
          </a:p>
          <a:p>
            <a:pPr lvl="1"/>
            <a:r>
              <a:rPr lang="en-US" dirty="0" smtClean="0"/>
              <a:t>Fewer categories</a:t>
            </a:r>
          </a:p>
          <a:p>
            <a:pPr lvl="1"/>
            <a:r>
              <a:rPr lang="en-US" dirty="0" smtClean="0"/>
              <a:t>Less intra-class variation</a:t>
            </a:r>
          </a:p>
          <a:p>
            <a:pPr lvl="1"/>
            <a:r>
              <a:rPr lang="en-US" dirty="0" smtClean="0"/>
              <a:t>Large differences between categories</a:t>
            </a:r>
          </a:p>
          <a:p>
            <a:r>
              <a:rPr lang="en-US" dirty="0" smtClean="0"/>
              <a:t>Early vision datasets were too small</a:t>
            </a:r>
          </a:p>
          <a:p>
            <a:pPr lvl="1"/>
            <a:r>
              <a:rPr lang="en-US" dirty="0" smtClean="0"/>
              <a:t>Easy to </a:t>
            </a:r>
            <a:r>
              <a:rPr lang="en-US" dirty="0" err="1" smtClean="0"/>
              <a:t>overfit</a:t>
            </a:r>
            <a:r>
              <a:rPr lang="en-US" dirty="0" smtClean="0"/>
              <a:t> on small datasets</a:t>
            </a:r>
          </a:p>
          <a:p>
            <a:pPr lvl="1"/>
            <a:r>
              <a:rPr lang="en-US" dirty="0" smtClean="0"/>
              <a:t>Small datasets encourage less </a:t>
            </a:r>
            <a:r>
              <a:rPr lang="en-US" dirty="0" smtClean="0"/>
              <a:t>learning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139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69209"/>
            <a:ext cx="10515600" cy="1338199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Data, data, data! I cannot make bricks without clay!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- Sherlock Holmes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0834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Transfer learning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032000" y="1947333"/>
            <a:ext cx="3864523" cy="362373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Transfer learning with convolutional </a:t>
            </a:r>
            <a:r>
              <a:rPr lang="en-US" dirty="0" smtClean="0"/>
              <a:t>networks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49899" y="2450899"/>
            <a:ext cx="7505078" cy="2192146"/>
            <a:chOff x="149899" y="2450899"/>
            <a:chExt cx="7505078" cy="2192146"/>
          </a:xfrm>
        </p:grpSpPr>
        <p:sp>
          <p:nvSpPr>
            <p:cNvPr id="5" name="Cube 4"/>
            <p:cNvSpPr/>
            <p:nvPr/>
          </p:nvSpPr>
          <p:spPr>
            <a:xfrm>
              <a:off x="2241030" y="2450899"/>
              <a:ext cx="891914" cy="2023671"/>
            </a:xfrm>
            <a:prstGeom prst="cube">
              <a:avLst>
                <a:gd name="adj" fmla="val 809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ube 5"/>
            <p:cNvSpPr/>
            <p:nvPr/>
          </p:nvSpPr>
          <p:spPr>
            <a:xfrm>
              <a:off x="2768184" y="2765684"/>
              <a:ext cx="732020" cy="1476531"/>
            </a:xfrm>
            <a:prstGeom prst="cube">
              <a:avLst>
                <a:gd name="adj" fmla="val 65905"/>
              </a:avLst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3305333" y="2975555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/>
            <p:cNvSpPr/>
            <p:nvPr/>
          </p:nvSpPr>
          <p:spPr>
            <a:xfrm>
              <a:off x="3750041" y="2993044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be 8"/>
            <p:cNvSpPr/>
            <p:nvPr/>
          </p:nvSpPr>
          <p:spPr>
            <a:xfrm>
              <a:off x="4204739" y="3172925"/>
              <a:ext cx="667064" cy="739507"/>
            </a:xfrm>
            <a:prstGeom prst="cube">
              <a:avLst>
                <a:gd name="adj" fmla="val 37162"/>
              </a:avLst>
            </a:prstGeom>
            <a:solidFill>
              <a:srgbClr val="B653C4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ube 9"/>
            <p:cNvSpPr/>
            <p:nvPr/>
          </p:nvSpPr>
          <p:spPr>
            <a:xfrm>
              <a:off x="4751885" y="3445249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ube 10"/>
            <p:cNvSpPr/>
            <p:nvPr/>
          </p:nvSpPr>
          <p:spPr>
            <a:xfrm>
              <a:off x="5916118" y="3447746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828800" y="3477718"/>
              <a:ext cx="352269" cy="10493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7302708" y="3502702"/>
              <a:ext cx="352269" cy="10493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" descr="mp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99" y="2480870"/>
              <a:ext cx="2162175" cy="2162175"/>
            </a:xfrm>
            <a:prstGeom prst="rect">
              <a:avLst/>
            </a:prstGeom>
            <a:noFill/>
            <a:scene3d>
              <a:camera prst="isometricRightUp">
                <a:rot lat="2100000" lon="180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7812504" y="2450899"/>
            <a:ext cx="1673535" cy="2205385"/>
            <a:chOff x="7812504" y="2450899"/>
            <a:chExt cx="1673535" cy="2205385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7828547" y="2450899"/>
              <a:ext cx="0" cy="21921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7828547" y="2480870"/>
              <a:ext cx="35292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842880" y="2631691"/>
              <a:ext cx="80653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828547" y="2768579"/>
              <a:ext cx="641685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812504" y="2905739"/>
              <a:ext cx="109728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840119" y="3151944"/>
              <a:ext cx="2743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832099" y="3304344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840119" y="3634369"/>
              <a:ext cx="16459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832099" y="3789210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824079" y="3941610"/>
              <a:ext cx="16459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48143" y="4366724"/>
              <a:ext cx="43891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840123" y="4519124"/>
              <a:ext cx="25603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9486039" y="3542678"/>
            <a:ext cx="186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Horse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2181069" y="4957830"/>
                <a:ext cx="3982664" cy="128693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/>
                  <a:t>Trained feature extractor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𝜙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069" y="4957830"/>
                <a:ext cx="3982664" cy="1286933"/>
              </a:xfrm>
              <a:prstGeom prst="roundRect">
                <a:avLst/>
              </a:prstGeom>
              <a:blipFill rotWithShape="0">
                <a:blip r:embed="rId3"/>
                <a:stretch>
                  <a:fillRect t="-2817" b="-13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70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learning with convolutional networks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593776"/>
              </p:ext>
            </p:extLst>
          </p:nvPr>
        </p:nvGraphicFramePr>
        <p:xfrm>
          <a:off x="1532467" y="1690688"/>
          <a:ext cx="9609665" cy="4060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933"/>
                <a:gridCol w="1921933"/>
                <a:gridCol w="1921933"/>
                <a:gridCol w="1921933"/>
                <a:gridCol w="1921933"/>
              </a:tblGrid>
              <a:tr h="57432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Dataset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Non-</a:t>
                      </a:r>
                      <a:r>
                        <a:rPr lang="en-US" sz="2400" dirty="0" err="1" smtClean="0"/>
                        <a:t>Convnet</a:t>
                      </a:r>
                      <a:r>
                        <a:rPr lang="en-US" sz="2400" dirty="0" smtClean="0"/>
                        <a:t> Method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Non-</a:t>
                      </a:r>
                      <a:r>
                        <a:rPr lang="en-US" sz="2400" dirty="0" err="1" smtClean="0"/>
                        <a:t>Convnet</a:t>
                      </a:r>
                      <a:r>
                        <a:rPr lang="en-US" sz="2400" baseline="0" dirty="0" smtClean="0"/>
                        <a:t> perf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Pretrained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convnet</a:t>
                      </a:r>
                      <a:r>
                        <a:rPr lang="en-US" sz="2400" baseline="0" dirty="0" smtClean="0"/>
                        <a:t> + classifier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Improvement</a:t>
                      </a:r>
                      <a:endParaRPr lang="en-US" sz="2400" dirty="0"/>
                    </a:p>
                  </a:txBody>
                  <a:tcPr/>
                </a:tc>
              </a:tr>
              <a:tr h="57432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Caltech 101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MKL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84.3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87.7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+3.4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7432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VOC 2007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SIFT+FK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61.7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79.7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+18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7432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CUB</a:t>
                      </a:r>
                      <a:r>
                        <a:rPr lang="en-US" sz="2400" baseline="0" dirty="0" smtClean="0"/>
                        <a:t> 200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SIFT+FK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18.8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61.0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+42.2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7432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Aircraft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SIFT+FK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61.0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45.0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-16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7432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Cars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SIFT+FK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59.2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36.5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-22.7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54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transfer learning?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Availability of training data</a:t>
            </a:r>
          </a:p>
          <a:p>
            <a:endParaRPr lang="en-US" dirty="0" smtClean="0"/>
          </a:p>
          <a:p>
            <a:r>
              <a:rPr lang="en-US" dirty="0" smtClean="0"/>
              <a:t>Computational cost</a:t>
            </a:r>
          </a:p>
          <a:p>
            <a:endParaRPr lang="en-US" dirty="0" smtClean="0"/>
          </a:p>
          <a:p>
            <a:r>
              <a:rPr lang="en-US" dirty="0" smtClean="0"/>
              <a:t>Ability to pre-compute feature vectors and use for multiple tasks</a:t>
            </a:r>
          </a:p>
          <a:p>
            <a:endParaRPr lang="en-US" dirty="0"/>
          </a:p>
          <a:p>
            <a:r>
              <a:rPr lang="en-US" i="1" dirty="0" smtClean="0"/>
              <a:t>Con: NO end-to-end learning</a:t>
            </a:r>
          </a:p>
        </p:txBody>
      </p:sp>
    </p:spTree>
    <p:extLst>
      <p:ext uri="{BB962C8B-B14F-4D97-AF65-F5344CB8AC3E}">
        <p14:creationId xmlns:p14="http://schemas.microsoft.com/office/powerpoint/2010/main" val="31648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Finetuning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49899" y="2450899"/>
            <a:ext cx="7505078" cy="2192146"/>
            <a:chOff x="149899" y="2450899"/>
            <a:chExt cx="7505078" cy="2192146"/>
          </a:xfrm>
        </p:grpSpPr>
        <p:sp>
          <p:nvSpPr>
            <p:cNvPr id="5" name="Cube 4"/>
            <p:cNvSpPr/>
            <p:nvPr/>
          </p:nvSpPr>
          <p:spPr>
            <a:xfrm>
              <a:off x="2241030" y="2450899"/>
              <a:ext cx="891914" cy="2023671"/>
            </a:xfrm>
            <a:prstGeom prst="cube">
              <a:avLst>
                <a:gd name="adj" fmla="val 809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ube 5"/>
            <p:cNvSpPr/>
            <p:nvPr/>
          </p:nvSpPr>
          <p:spPr>
            <a:xfrm>
              <a:off x="2768184" y="2765684"/>
              <a:ext cx="732020" cy="1476531"/>
            </a:xfrm>
            <a:prstGeom prst="cube">
              <a:avLst>
                <a:gd name="adj" fmla="val 65905"/>
              </a:avLst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3305333" y="2975555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/>
            <p:cNvSpPr/>
            <p:nvPr/>
          </p:nvSpPr>
          <p:spPr>
            <a:xfrm>
              <a:off x="3750041" y="2993044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be 8"/>
            <p:cNvSpPr/>
            <p:nvPr/>
          </p:nvSpPr>
          <p:spPr>
            <a:xfrm>
              <a:off x="4204739" y="3172925"/>
              <a:ext cx="667064" cy="739507"/>
            </a:xfrm>
            <a:prstGeom prst="cube">
              <a:avLst>
                <a:gd name="adj" fmla="val 37162"/>
              </a:avLst>
            </a:prstGeom>
            <a:solidFill>
              <a:srgbClr val="B653C4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ube 9"/>
            <p:cNvSpPr/>
            <p:nvPr/>
          </p:nvSpPr>
          <p:spPr>
            <a:xfrm>
              <a:off x="4751885" y="3445249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ube 10"/>
            <p:cNvSpPr/>
            <p:nvPr/>
          </p:nvSpPr>
          <p:spPr>
            <a:xfrm>
              <a:off x="5916118" y="3447746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828800" y="3477718"/>
              <a:ext cx="352269" cy="10493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7302708" y="3502702"/>
              <a:ext cx="352269" cy="10493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" descr="mp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99" y="2480870"/>
              <a:ext cx="2162175" cy="2162175"/>
            </a:xfrm>
            <a:prstGeom prst="rect">
              <a:avLst/>
            </a:prstGeom>
            <a:noFill/>
            <a:scene3d>
              <a:camera prst="isometricRightUp">
                <a:rot lat="2100000" lon="180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7812504" y="2450899"/>
            <a:ext cx="1673535" cy="2205385"/>
            <a:chOff x="7812504" y="2450899"/>
            <a:chExt cx="1673535" cy="2205385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7828547" y="2450899"/>
              <a:ext cx="0" cy="21921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7828547" y="2480870"/>
              <a:ext cx="35292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842880" y="2631691"/>
              <a:ext cx="80653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828547" y="2768579"/>
              <a:ext cx="641685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812504" y="2905739"/>
              <a:ext cx="109728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840119" y="3151944"/>
              <a:ext cx="2743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832099" y="3304344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840119" y="3634369"/>
              <a:ext cx="16459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832099" y="3789210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824079" y="3941610"/>
              <a:ext cx="16459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48143" y="4366724"/>
              <a:ext cx="43891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840123" y="4519124"/>
              <a:ext cx="25603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9486039" y="3542678"/>
            <a:ext cx="186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Horse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9766" y="2374278"/>
            <a:ext cx="3479800" cy="2336800"/>
          </a:xfrm>
          <a:prstGeom prst="rect">
            <a:avLst/>
          </a:prstGeom>
          <a:scene3d>
            <a:camera prst="orthographicFront">
              <a:rot lat="2100000" lon="18000000" rev="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Finetuning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41030" y="2450899"/>
            <a:ext cx="3597642" cy="2023671"/>
            <a:chOff x="2241030" y="2450899"/>
            <a:chExt cx="3597642" cy="2023671"/>
          </a:xfrm>
        </p:grpSpPr>
        <p:sp>
          <p:nvSpPr>
            <p:cNvPr id="5" name="Cube 4"/>
            <p:cNvSpPr/>
            <p:nvPr/>
          </p:nvSpPr>
          <p:spPr>
            <a:xfrm>
              <a:off x="2241030" y="2450899"/>
              <a:ext cx="891914" cy="2023671"/>
            </a:xfrm>
            <a:prstGeom prst="cube">
              <a:avLst>
                <a:gd name="adj" fmla="val 809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ube 5"/>
            <p:cNvSpPr/>
            <p:nvPr/>
          </p:nvSpPr>
          <p:spPr>
            <a:xfrm>
              <a:off x="2768184" y="2765684"/>
              <a:ext cx="732020" cy="1476531"/>
            </a:xfrm>
            <a:prstGeom prst="cube">
              <a:avLst>
                <a:gd name="adj" fmla="val 65905"/>
              </a:avLst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3305333" y="2975555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/>
            <p:cNvSpPr/>
            <p:nvPr/>
          </p:nvSpPr>
          <p:spPr>
            <a:xfrm>
              <a:off x="3750041" y="2993044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be 8"/>
            <p:cNvSpPr/>
            <p:nvPr/>
          </p:nvSpPr>
          <p:spPr>
            <a:xfrm>
              <a:off x="4204739" y="3172925"/>
              <a:ext cx="667064" cy="739507"/>
            </a:xfrm>
            <a:prstGeom prst="cube">
              <a:avLst>
                <a:gd name="adj" fmla="val 37162"/>
              </a:avLst>
            </a:prstGeom>
            <a:solidFill>
              <a:srgbClr val="B653C4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ube 9"/>
            <p:cNvSpPr/>
            <p:nvPr/>
          </p:nvSpPr>
          <p:spPr>
            <a:xfrm>
              <a:off x="4751885" y="3445249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812504" y="2450899"/>
            <a:ext cx="1673535" cy="2205385"/>
            <a:chOff x="7812504" y="2450899"/>
            <a:chExt cx="1673535" cy="2205385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7828547" y="2450899"/>
              <a:ext cx="0" cy="21921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7828547" y="2480870"/>
              <a:ext cx="35292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842880" y="2631691"/>
              <a:ext cx="80653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828547" y="2768579"/>
              <a:ext cx="641685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812504" y="2905739"/>
              <a:ext cx="109728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840119" y="3151944"/>
              <a:ext cx="2743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832099" y="3304344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840119" y="3634369"/>
              <a:ext cx="16459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832099" y="3789210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824079" y="3941610"/>
              <a:ext cx="16459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48143" y="4366724"/>
              <a:ext cx="43891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840123" y="4519124"/>
              <a:ext cx="25603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9486039" y="3542678"/>
            <a:ext cx="186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Bakery</a:t>
            </a:r>
            <a:endParaRPr lang="en-US" dirty="0"/>
          </a:p>
        </p:txBody>
      </p:sp>
      <p:sp>
        <p:nvSpPr>
          <p:cNvPr id="28" name="Cube 27"/>
          <p:cNvSpPr/>
          <p:nvPr/>
        </p:nvSpPr>
        <p:spPr>
          <a:xfrm>
            <a:off x="5916118" y="3447746"/>
            <a:ext cx="1086787" cy="204858"/>
          </a:xfrm>
          <a:prstGeom prst="cube">
            <a:avLst>
              <a:gd name="adj" fmla="val 38662"/>
            </a:avLst>
          </a:prstGeom>
          <a:pattFill prst="sphere">
            <a:fgClr>
              <a:schemeClr val="accent5"/>
            </a:fgClr>
            <a:bgClr>
              <a:schemeClr val="bg1"/>
            </a:bgClr>
          </a:patt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1828800" y="3477718"/>
            <a:ext cx="352269" cy="10493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7302708" y="3502702"/>
            <a:ext cx="352269" cy="10493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Arrow 32"/>
          <p:cNvSpPr/>
          <p:nvPr/>
        </p:nvSpPr>
        <p:spPr>
          <a:xfrm>
            <a:off x="1058779" y="3705481"/>
            <a:ext cx="10098372" cy="774426"/>
          </a:xfrm>
          <a:prstGeom prst="leftArrow">
            <a:avLst/>
          </a:prstGeom>
          <a:solidFill>
            <a:srgbClr val="C0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181069" y="4808926"/>
            <a:ext cx="2533337" cy="1337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Initialize with pre-trained, then train with low learning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9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8" grpId="0" animBg="1"/>
      <p:bldP spid="29" grpId="0" animBg="1"/>
      <p:bldP spid="30" grpId="0" animBg="1"/>
      <p:bldP spid="3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Finetuning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845911"/>
              </p:ext>
            </p:extLst>
          </p:nvPr>
        </p:nvGraphicFramePr>
        <p:xfrm>
          <a:off x="1007534" y="1690688"/>
          <a:ext cx="9609666" cy="4308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611"/>
                <a:gridCol w="1601611"/>
                <a:gridCol w="1601611"/>
                <a:gridCol w="1601611"/>
                <a:gridCol w="1601611"/>
                <a:gridCol w="1601611"/>
              </a:tblGrid>
              <a:tr h="57432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Dataset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Non-</a:t>
                      </a:r>
                      <a:r>
                        <a:rPr lang="en-US" sz="2400" dirty="0" err="1" smtClean="0"/>
                        <a:t>Convnet</a:t>
                      </a:r>
                      <a:r>
                        <a:rPr lang="en-US" sz="2400" dirty="0" smtClean="0"/>
                        <a:t> Method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Non-</a:t>
                      </a:r>
                      <a:r>
                        <a:rPr lang="en-US" sz="2400" dirty="0" err="1" smtClean="0"/>
                        <a:t>Convnet</a:t>
                      </a:r>
                      <a:r>
                        <a:rPr lang="en-US" sz="2400" baseline="0" dirty="0" smtClean="0"/>
                        <a:t> perf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Pretrained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convnet</a:t>
                      </a:r>
                      <a:r>
                        <a:rPr lang="en-US" sz="2400" baseline="0" dirty="0" smtClean="0"/>
                        <a:t> + classifier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Finetuned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convnet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Improvement</a:t>
                      </a:r>
                      <a:endParaRPr lang="en-US" sz="2400" dirty="0"/>
                    </a:p>
                  </a:txBody>
                  <a:tcPr/>
                </a:tc>
              </a:tr>
              <a:tr h="57432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Caltech 101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MKL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84.3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87.7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88.4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+4.1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7432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VOC 2007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SIFT+FK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61.7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79.7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82.4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+20.7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7432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CUB</a:t>
                      </a:r>
                      <a:r>
                        <a:rPr lang="en-US" sz="2400" baseline="0" dirty="0" smtClean="0"/>
                        <a:t> 200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SIFT+FK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18.8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61.0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70.4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+51.6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7432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Aircraft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SIFT+FK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61.0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45.0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74.1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+13.1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7432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Cars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SIFT+FK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59.2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36.5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79.8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+20.6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Donut 4"/>
          <p:cNvSpPr/>
          <p:nvPr/>
        </p:nvSpPr>
        <p:spPr>
          <a:xfrm>
            <a:off x="8360833" y="2404533"/>
            <a:ext cx="2624667" cy="4148667"/>
          </a:xfrm>
          <a:prstGeom prst="donut">
            <a:avLst>
              <a:gd name="adj" fmla="val 689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5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gradient of </a:t>
            </a:r>
            <a:r>
              <a:rPr lang="en-US" dirty="0" err="1" smtClean="0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412999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6" name="Rounded Rectangle 5"/>
          <p:cNvSpPr/>
          <p:nvPr/>
        </p:nvSpPr>
        <p:spPr>
          <a:xfrm>
            <a:off x="3818465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5223931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8" name="Rounded Rectangle 7"/>
          <p:cNvSpPr/>
          <p:nvPr/>
        </p:nvSpPr>
        <p:spPr>
          <a:xfrm>
            <a:off x="6629397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sp>
        <p:nvSpPr>
          <p:cNvPr id="9" name="Rounded Rectangle 8"/>
          <p:cNvSpPr/>
          <p:nvPr/>
        </p:nvSpPr>
        <p:spPr>
          <a:xfrm>
            <a:off x="8034863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5</a:t>
            </a:r>
            <a:endParaRPr lang="en-US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617133" y="2588567"/>
            <a:ext cx="38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>
            <a:off x="2006600" y="2680899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361264" y="2680902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766729" y="2680905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206062" y="2680908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577661" y="2680911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983126" y="2697847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01898" y="3717279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2709333" y="3403600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41229" y="3751148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4148664" y="3437469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46694" y="3751151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5554129" y="3437472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735226" y="3751154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6942661" y="3437475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123757" y="3785023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5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6" name="Up Arrow 25"/>
          <p:cNvSpPr/>
          <p:nvPr/>
        </p:nvSpPr>
        <p:spPr>
          <a:xfrm>
            <a:off x="8331192" y="3471344"/>
            <a:ext cx="135465" cy="321733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93532" y="2015064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4698995" y="2015066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7525" y="2015069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74457" y="1998139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81522" y="1981209"/>
            <a:ext cx="93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 = z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210619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Exploring </a:t>
            </a:r>
            <a:r>
              <a:rPr lang="en-US" dirty="0" err="1" smtClean="0"/>
              <a:t>convnet</a:t>
            </a:r>
            <a:r>
              <a:rPr lang="en-US" dirty="0" smtClean="0"/>
              <a:t> architectures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0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Deeper is better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62384310"/>
              </p:ext>
            </p:extLst>
          </p:nvPr>
        </p:nvGraphicFramePr>
        <p:xfrm>
          <a:off x="2032000" y="143933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own Arrow Callout 2"/>
          <p:cNvSpPr/>
          <p:nvPr/>
        </p:nvSpPr>
        <p:spPr>
          <a:xfrm>
            <a:off x="5813946" y="2797791"/>
            <a:ext cx="1050878" cy="1160060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 layers</a:t>
            </a:r>
            <a:endParaRPr lang="en-US" dirty="0"/>
          </a:p>
        </p:txBody>
      </p:sp>
      <p:sp>
        <p:nvSpPr>
          <p:cNvPr id="6" name="Down Arrow Callout 5"/>
          <p:cNvSpPr/>
          <p:nvPr/>
        </p:nvSpPr>
        <p:spPr>
          <a:xfrm>
            <a:off x="8723193" y="3850943"/>
            <a:ext cx="1050878" cy="1160060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 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0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Deeper is better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62384310"/>
              </p:ext>
            </p:extLst>
          </p:nvPr>
        </p:nvGraphicFramePr>
        <p:xfrm>
          <a:off x="2032000" y="143933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own Arrow Callout 2"/>
          <p:cNvSpPr/>
          <p:nvPr/>
        </p:nvSpPr>
        <p:spPr>
          <a:xfrm>
            <a:off x="5813946" y="2797791"/>
            <a:ext cx="1050878" cy="1160060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Alexnet</a:t>
            </a:r>
            <a:endParaRPr lang="en-US" dirty="0"/>
          </a:p>
        </p:txBody>
      </p:sp>
      <p:sp>
        <p:nvSpPr>
          <p:cNvPr id="6" name="Down Arrow Callout 5"/>
          <p:cNvSpPr/>
          <p:nvPr/>
        </p:nvSpPr>
        <p:spPr>
          <a:xfrm>
            <a:off x="8723193" y="3850943"/>
            <a:ext cx="1050878" cy="1160060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VGG16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80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VGG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convolution is 3x3, padded by 1</a:t>
            </a:r>
          </a:p>
          <a:p>
            <a:r>
              <a:rPr lang="en-US" dirty="0" smtClean="0"/>
              <a:t>Every convolution followed by </a:t>
            </a:r>
            <a:r>
              <a:rPr lang="en-US" dirty="0" err="1" smtClean="0"/>
              <a:t>ReLU</a:t>
            </a:r>
            <a:endParaRPr lang="en-US" dirty="0" smtClean="0"/>
          </a:p>
          <a:p>
            <a:r>
              <a:rPr lang="en-US" dirty="0" err="1" smtClean="0"/>
              <a:t>ConvNet</a:t>
            </a:r>
            <a:r>
              <a:rPr lang="en-US" dirty="0" smtClean="0"/>
              <a:t> is divided into “stages”</a:t>
            </a:r>
          </a:p>
          <a:p>
            <a:pPr lvl="1"/>
            <a:r>
              <a:rPr lang="en-US" dirty="0" smtClean="0"/>
              <a:t>Layers within a stage: no subsampling</a:t>
            </a:r>
          </a:p>
          <a:p>
            <a:pPr lvl="1"/>
            <a:r>
              <a:rPr lang="en-US" dirty="0" smtClean="0"/>
              <a:t>Subsampling by 2 at the end of each stage</a:t>
            </a:r>
          </a:p>
          <a:p>
            <a:r>
              <a:rPr lang="en-US" dirty="0" smtClean="0"/>
              <a:t>Layers within stage have same number of channels</a:t>
            </a:r>
          </a:p>
          <a:p>
            <a:r>
              <a:rPr lang="en-US" dirty="0" smtClean="0"/>
              <a:t>Every subsampling </a:t>
            </a:r>
            <a:r>
              <a:rPr lang="en-US" dirty="0" smtClean="0">
                <a:sym typeface="Wingdings"/>
              </a:rPr>
              <a:t> double the number of channels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27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training: exploding / vanishing gradients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Vanishing / exploding </a:t>
            </a:r>
            <a:r>
              <a:rPr lang="en-US" dirty="0" smtClean="0"/>
              <a:t>gradients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If each term is (much) greater than 1 </a:t>
            </a:r>
            <a:r>
              <a:rPr lang="en-US" dirty="0">
                <a:sym typeface="Wingdings"/>
              </a:rPr>
              <a:t> </a:t>
            </a:r>
            <a:r>
              <a:rPr lang="en-US" i="1" dirty="0">
                <a:sym typeface="Wingdings"/>
              </a:rPr>
              <a:t>explosion of gradients</a:t>
            </a:r>
          </a:p>
          <a:p>
            <a:pPr lvl="1"/>
            <a:r>
              <a:rPr lang="en-US" dirty="0">
                <a:sym typeface="Wingdings"/>
              </a:rPr>
              <a:t>If each term is (much) less than 1  </a:t>
            </a:r>
            <a:r>
              <a:rPr lang="en-US" i="1" dirty="0">
                <a:sym typeface="Wingdings"/>
              </a:rPr>
              <a:t>vanishing gradients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088" y="2335166"/>
            <a:ext cx="4389651" cy="78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6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253232" y="4585208"/>
            <a:ext cx="3200400" cy="111556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training: dependence on </a:t>
            </a:r>
            <a:r>
              <a:rPr lang="en-US" dirty="0" err="1" smtClean="0"/>
              <a:t>init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53232" y="5142992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6453632" y="2738459"/>
            <a:ext cx="2607733" cy="2404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55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Careful </a:t>
            </a:r>
            <a:r>
              <a:rPr lang="en-US" dirty="0" err="1" smtClean="0"/>
              <a:t>init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Batch normalization</a:t>
            </a:r>
          </a:p>
          <a:p>
            <a:endParaRPr lang="en-US" dirty="0"/>
          </a:p>
          <a:p>
            <a:r>
              <a:rPr lang="en-US" dirty="0" smtClean="0"/>
              <a:t>Residual connections</a:t>
            </a:r>
          </a:p>
        </p:txBody>
      </p:sp>
    </p:spTree>
    <p:extLst>
      <p:ext uri="{BB962C8B-B14F-4D97-AF65-F5344CB8AC3E}">
        <p14:creationId xmlns:p14="http://schemas.microsoft.com/office/powerpoint/2010/main" val="41758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Careful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idea: want variance to remain approx. constant</a:t>
            </a:r>
          </a:p>
          <a:p>
            <a:pPr lvl="1"/>
            <a:r>
              <a:rPr lang="en-US" dirty="0" smtClean="0"/>
              <a:t>Variance increases in backward pass =&gt; exploding gradient</a:t>
            </a:r>
          </a:p>
          <a:p>
            <a:pPr lvl="1"/>
            <a:r>
              <a:rPr lang="en-US" dirty="0" smtClean="0"/>
              <a:t>Variance decreases in backward pass =&gt; vanishing gradient</a:t>
            </a:r>
          </a:p>
          <a:p>
            <a:r>
              <a:rPr lang="en-US" dirty="0" smtClean="0"/>
              <a:t>“MSRA initialization”</a:t>
            </a:r>
          </a:p>
          <a:p>
            <a:pPr lvl="1"/>
            <a:r>
              <a:rPr lang="en-US" dirty="0" smtClean="0"/>
              <a:t>weights = Gaussian with 0 mean and variance = 2/(k*k*d)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Delving Deep into Rectifiers: Surpassing Human-Level Performance on ImageNet </a:t>
            </a:r>
            <a:r>
              <a:rPr lang="en-US" dirty="0" smtClean="0"/>
              <a:t>Classification. K. He, X. Zhang, S. Ren, J. Sun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5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idea: normalize so that each layer output has zero mean and unit variance</a:t>
            </a:r>
          </a:p>
          <a:p>
            <a:pPr lvl="1"/>
            <a:r>
              <a:rPr lang="en-US" dirty="0" smtClean="0"/>
              <a:t>Compute mean and variance for each channel </a:t>
            </a:r>
          </a:p>
          <a:p>
            <a:pPr lvl="1"/>
            <a:r>
              <a:rPr lang="en-US" dirty="0" smtClean="0"/>
              <a:t>Aggregate over batch</a:t>
            </a:r>
          </a:p>
          <a:p>
            <a:pPr lvl="1"/>
            <a:r>
              <a:rPr lang="en-US" dirty="0" smtClean="0"/>
              <a:t>Subtract mean, divide by </a:t>
            </a:r>
            <a:r>
              <a:rPr lang="en-US" dirty="0" err="1" smtClean="0"/>
              <a:t>std</a:t>
            </a:r>
            <a:endParaRPr lang="en-US" dirty="0" smtClean="0"/>
          </a:p>
          <a:p>
            <a:r>
              <a:rPr lang="en-US" dirty="0" smtClean="0"/>
              <a:t>Need to reconcile train and test</a:t>
            </a:r>
          </a:p>
          <a:p>
            <a:pPr lvl="1"/>
            <a:r>
              <a:rPr lang="en-US" dirty="0" smtClean="0"/>
              <a:t>No ”batches” during test</a:t>
            </a:r>
          </a:p>
          <a:p>
            <a:pPr lvl="1"/>
            <a:r>
              <a:rPr lang="en-US" dirty="0" smtClean="0"/>
              <a:t>After training, compute means and variances on train set and store</a:t>
            </a:r>
          </a:p>
          <a:p>
            <a:pPr lvl="1"/>
            <a:endParaRPr lang="en-US" i="1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17696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11111"/>
                </a:solidFill>
                <a:latin typeface="Helvetica" charset="0"/>
              </a:rPr>
              <a:t>Batch Normalization: Accelerating Deep Network Training by Reducing Internal Covariate </a:t>
            </a:r>
            <a:r>
              <a:rPr lang="en-US" dirty="0" smtClean="0">
                <a:solidFill>
                  <a:srgbClr val="111111"/>
                </a:solidFill>
                <a:latin typeface="Helvetica" charset="0"/>
              </a:rPr>
              <a:t>Shift. S. </a:t>
            </a:r>
            <a:r>
              <a:rPr lang="en-US" dirty="0" err="1" smtClean="0">
                <a:solidFill>
                  <a:srgbClr val="111111"/>
                </a:solidFill>
                <a:latin typeface="Helvetica" charset="0"/>
              </a:rPr>
              <a:t>Ioffe</a:t>
            </a:r>
            <a:r>
              <a:rPr lang="en-US" dirty="0" smtClean="0">
                <a:solidFill>
                  <a:srgbClr val="111111"/>
                </a:solidFill>
                <a:latin typeface="Helvetica" charset="0"/>
              </a:rPr>
              <a:t>, C. </a:t>
            </a:r>
            <a:r>
              <a:rPr lang="en-US" dirty="0" err="1" smtClean="0">
                <a:solidFill>
                  <a:srgbClr val="111111"/>
                </a:solidFill>
                <a:latin typeface="Helvetica" charset="0"/>
              </a:rPr>
              <a:t>Szegedy</a:t>
            </a:r>
            <a:r>
              <a:rPr lang="en-US" dirty="0" smtClean="0">
                <a:solidFill>
                  <a:srgbClr val="111111"/>
                </a:solidFill>
                <a:latin typeface="Helvetica" charset="0"/>
              </a:rPr>
              <a:t>. In </a:t>
            </a:r>
            <a:r>
              <a:rPr lang="en-US" i="1" dirty="0" smtClean="0">
                <a:solidFill>
                  <a:srgbClr val="111111"/>
                </a:solidFill>
                <a:latin typeface="Helvetica" charset="0"/>
              </a:rPr>
              <a:t>ICML, </a:t>
            </a:r>
            <a:r>
              <a:rPr lang="en-US" dirty="0" smtClean="0">
                <a:solidFill>
                  <a:srgbClr val="111111"/>
                </a:solidFill>
                <a:latin typeface="Helvetica" charset="0"/>
              </a:rPr>
              <a:t>2015.</a:t>
            </a:r>
            <a:endParaRPr lang="en-US" b="0" i="0" dirty="0">
              <a:solidFill>
                <a:srgbClr val="111111"/>
              </a:solidFill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8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01623"/>
          </a:xfrm>
        </p:spPr>
        <p:txBody>
          <a:bodyPr/>
          <a:lstStyle/>
          <a:p>
            <a:r>
              <a:rPr lang="en-US" dirty="0" smtClean="0"/>
              <a:t>In general, gradients tend to vanish</a:t>
            </a:r>
          </a:p>
          <a:p>
            <a:r>
              <a:rPr lang="en-US" dirty="0" smtClean="0"/>
              <a:t>Key idea: allow gradients to flow unimpeded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360" y="4881536"/>
            <a:ext cx="4389651" cy="786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10" y="3444976"/>
            <a:ext cx="4076700" cy="469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952" y="3262185"/>
            <a:ext cx="3861308" cy="8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gradient of </a:t>
            </a:r>
            <a:r>
              <a:rPr lang="en-US" dirty="0" err="1" smtClean="0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412999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6" name="Rounded Rectangle 5"/>
          <p:cNvSpPr/>
          <p:nvPr/>
        </p:nvSpPr>
        <p:spPr>
          <a:xfrm>
            <a:off x="3818465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5223931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8" name="Rounded Rectangle 7"/>
          <p:cNvSpPr/>
          <p:nvPr/>
        </p:nvSpPr>
        <p:spPr>
          <a:xfrm>
            <a:off x="6629397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sp>
        <p:nvSpPr>
          <p:cNvPr id="9" name="Rounded Rectangle 8"/>
          <p:cNvSpPr/>
          <p:nvPr/>
        </p:nvSpPr>
        <p:spPr>
          <a:xfrm>
            <a:off x="8034863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5</a:t>
            </a:r>
            <a:endParaRPr lang="en-US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617133" y="2588567"/>
            <a:ext cx="38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>
            <a:off x="2006600" y="2680899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361264" y="2680902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766729" y="2680905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206062" y="2680908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577661" y="2680911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983126" y="2697847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2794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01898" y="3717279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2709333" y="3403600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41229" y="3751148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4148664" y="3437469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46694" y="3751151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5554129" y="3437472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735226" y="3751154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6942661" y="3437475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123757" y="3785023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5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6" name="Up Arrow 25"/>
          <p:cNvSpPr/>
          <p:nvPr/>
        </p:nvSpPr>
        <p:spPr>
          <a:xfrm>
            <a:off x="8331192" y="3471344"/>
            <a:ext cx="135465" cy="321733"/>
          </a:xfrm>
          <a:prstGeom prst="upArrow">
            <a:avLst/>
          </a:prstGeom>
          <a:solidFill>
            <a:schemeClr val="tx1"/>
          </a:solidFill>
          <a:effectLst>
            <a:glow rad="254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93532" y="2015064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4698995" y="2015066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7525" y="2015069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74457" y="1998139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81522" y="1981209"/>
            <a:ext cx="93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 = z</a:t>
            </a:r>
            <a:endParaRPr lang="en-US" sz="2400" baseline="-250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262" y="5238750"/>
            <a:ext cx="3721100" cy="10541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156196" y="4995333"/>
            <a:ext cx="2967561" cy="16933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7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01623"/>
          </a:xfrm>
        </p:spPr>
        <p:txBody>
          <a:bodyPr/>
          <a:lstStyle/>
          <a:p>
            <a:r>
              <a:rPr lang="en-US" dirty="0" smtClean="0"/>
              <a:t>In general, gradients tend to vanish</a:t>
            </a:r>
          </a:p>
          <a:p>
            <a:r>
              <a:rPr lang="en-US" dirty="0" smtClean="0"/>
              <a:t>Key idea: allow gradients to flow unimpeded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360" y="4881536"/>
            <a:ext cx="4389651" cy="7866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864" y="3253140"/>
            <a:ext cx="4611370" cy="853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44976"/>
            <a:ext cx="49911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7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64153"/>
          </a:xfrm>
        </p:spPr>
        <p:txBody>
          <a:bodyPr/>
          <a:lstStyle/>
          <a:p>
            <a:r>
              <a:rPr lang="en-US" dirty="0" smtClean="0"/>
              <a:t>Assumes all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i</a:t>
            </a:r>
            <a:r>
              <a:rPr lang="en-US" dirty="0" smtClean="0"/>
              <a:t> have the same size</a:t>
            </a:r>
          </a:p>
          <a:p>
            <a:r>
              <a:rPr lang="en-US" dirty="0" smtClean="0"/>
              <a:t>True within a stage</a:t>
            </a:r>
          </a:p>
          <a:p>
            <a:r>
              <a:rPr lang="en-US" dirty="0" smtClean="0"/>
              <a:t>Across stages?</a:t>
            </a:r>
          </a:p>
          <a:p>
            <a:pPr lvl="1"/>
            <a:r>
              <a:rPr lang="en-US" dirty="0" smtClean="0"/>
              <a:t>Doubling of feature channels</a:t>
            </a:r>
          </a:p>
          <a:p>
            <a:pPr lvl="1"/>
            <a:r>
              <a:rPr lang="en-US" dirty="0" smtClean="0"/>
              <a:t>Subsampling</a:t>
            </a:r>
          </a:p>
          <a:p>
            <a:r>
              <a:rPr lang="en-US" dirty="0" smtClean="0"/>
              <a:t>Increase channels by 1x1 convolution</a:t>
            </a:r>
          </a:p>
          <a:p>
            <a:r>
              <a:rPr lang="en-US" dirty="0" smtClean="0"/>
              <a:t>Decrease spatial resolution by subsampling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5589778"/>
            <a:ext cx="78867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6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residual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single layers, have residual connections over block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65632" y="3364992"/>
            <a:ext cx="1316736" cy="950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Conv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993136" y="3364992"/>
            <a:ext cx="1316736" cy="950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20640" y="3364992"/>
            <a:ext cx="1316736" cy="950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ReLU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248144" y="3364992"/>
            <a:ext cx="1316736" cy="950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Conv</a:t>
            </a: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375648" y="3364992"/>
            <a:ext cx="1316736" cy="950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BN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3"/>
            <a:endCxn id="5" idx="1"/>
          </p:cNvCxnSpPr>
          <p:nvPr/>
        </p:nvCxnSpPr>
        <p:spPr>
          <a:xfrm>
            <a:off x="2182368" y="3840480"/>
            <a:ext cx="8107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6" idx="1"/>
          </p:cNvCxnSpPr>
          <p:nvPr/>
        </p:nvCxnSpPr>
        <p:spPr>
          <a:xfrm>
            <a:off x="4309872" y="3840480"/>
            <a:ext cx="8107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3"/>
            <a:endCxn id="7" idx="1"/>
          </p:cNvCxnSpPr>
          <p:nvPr/>
        </p:nvCxnSpPr>
        <p:spPr>
          <a:xfrm>
            <a:off x="6437376" y="3840480"/>
            <a:ext cx="8107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1"/>
          </p:cNvCxnSpPr>
          <p:nvPr/>
        </p:nvCxnSpPr>
        <p:spPr>
          <a:xfrm>
            <a:off x="8564880" y="3840480"/>
            <a:ext cx="8107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4" idx="1"/>
          </p:cNvCxnSpPr>
          <p:nvPr/>
        </p:nvCxnSpPr>
        <p:spPr>
          <a:xfrm>
            <a:off x="54864" y="3840480"/>
            <a:ext cx="8107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3"/>
            <a:endCxn id="25" idx="2"/>
          </p:cNvCxnSpPr>
          <p:nvPr/>
        </p:nvCxnSpPr>
        <p:spPr>
          <a:xfrm>
            <a:off x="10692384" y="3840480"/>
            <a:ext cx="8107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r 24"/>
          <p:cNvSpPr/>
          <p:nvPr/>
        </p:nvSpPr>
        <p:spPr>
          <a:xfrm>
            <a:off x="11503152" y="3566160"/>
            <a:ext cx="548640" cy="548640"/>
          </a:xfrm>
          <a:prstGeom prst="flowChar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91440" y="3822192"/>
            <a:ext cx="11667744" cy="2758304"/>
          </a:xfrm>
          <a:custGeom>
            <a:avLst/>
            <a:gdLst>
              <a:gd name="connsiteX0" fmla="*/ 0 w 11667744"/>
              <a:gd name="connsiteY0" fmla="*/ 0 h 2758304"/>
              <a:gd name="connsiteX1" fmla="*/ 1554480 w 11667744"/>
              <a:gd name="connsiteY1" fmla="*/ 2322576 h 2758304"/>
              <a:gd name="connsiteX2" fmla="*/ 9326880 w 11667744"/>
              <a:gd name="connsiteY2" fmla="*/ 2578608 h 2758304"/>
              <a:gd name="connsiteX3" fmla="*/ 11667744 w 11667744"/>
              <a:gd name="connsiteY3" fmla="*/ 310896 h 275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7744" h="2758304">
                <a:moveTo>
                  <a:pt x="0" y="0"/>
                </a:moveTo>
                <a:cubicBezTo>
                  <a:pt x="0" y="946404"/>
                  <a:pt x="0" y="1892808"/>
                  <a:pt x="1554480" y="2322576"/>
                </a:cubicBezTo>
                <a:cubicBezTo>
                  <a:pt x="3108960" y="2752344"/>
                  <a:pt x="7641336" y="2913888"/>
                  <a:pt x="9326880" y="2578608"/>
                </a:cubicBezTo>
                <a:cubicBezTo>
                  <a:pt x="11012424" y="2243328"/>
                  <a:pt x="11667744" y="310896"/>
                  <a:pt x="11667744" y="310896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Bottleneck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When channels increases, 3x3 convolutions introduce many parameters</a:t>
            </a:r>
          </a:p>
          <a:p>
            <a:pPr lvl="1"/>
            <a:r>
              <a:rPr lang="en-US" dirty="0" smtClean="0"/>
              <a:t>3x3xc</a:t>
            </a:r>
            <a:r>
              <a:rPr lang="en-US" baseline="30000" dirty="0" smtClean="0"/>
              <a:t>2</a:t>
            </a:r>
          </a:p>
          <a:p>
            <a:pPr lvl="1"/>
            <a:endParaRPr lang="en-US" baseline="30000" dirty="0"/>
          </a:p>
          <a:p>
            <a:r>
              <a:rPr lang="en-US" dirty="0" smtClean="0"/>
              <a:t>Key idea: use 1x1 to project to lower dimensionality, do convolution, then come back</a:t>
            </a:r>
          </a:p>
          <a:p>
            <a:pPr lvl="1"/>
            <a:r>
              <a:rPr lang="en-US" dirty="0" err="1" smtClean="0"/>
              <a:t>cxd</a:t>
            </a:r>
            <a:r>
              <a:rPr lang="en-US" dirty="0" smtClean="0"/>
              <a:t> + 3x3xd</a:t>
            </a:r>
            <a:r>
              <a:rPr lang="en-US" baseline="30000" dirty="0" smtClean="0"/>
              <a:t>2</a:t>
            </a:r>
            <a:r>
              <a:rPr lang="en-US" dirty="0" smtClean="0"/>
              <a:t> + dxc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1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ResNet</a:t>
            </a:r>
            <a:r>
              <a:rPr lang="en-US" dirty="0" smtClean="0"/>
              <a:t>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Decrease resolution substantially in first layer</a:t>
            </a:r>
          </a:p>
          <a:p>
            <a:pPr lvl="1"/>
            <a:r>
              <a:rPr lang="en-US" dirty="0" smtClean="0"/>
              <a:t>Reduces memory consumption due to intermediate outputs</a:t>
            </a:r>
          </a:p>
          <a:p>
            <a:r>
              <a:rPr lang="en-US" dirty="0" smtClean="0"/>
              <a:t>Divide into stages</a:t>
            </a:r>
          </a:p>
          <a:p>
            <a:pPr lvl="1"/>
            <a:r>
              <a:rPr lang="en-US" dirty="0" smtClean="0"/>
              <a:t>maintain resolution, channels in each stage</a:t>
            </a:r>
          </a:p>
          <a:p>
            <a:pPr lvl="1"/>
            <a:r>
              <a:rPr lang="en-US" dirty="0" smtClean="0"/>
              <a:t>halve resolution, double channels between stages</a:t>
            </a:r>
          </a:p>
          <a:p>
            <a:r>
              <a:rPr lang="en-US" dirty="0" smtClean="0"/>
              <a:t>Divide each stage into residual blocks</a:t>
            </a:r>
          </a:p>
          <a:p>
            <a:r>
              <a:rPr lang="en-US" dirty="0" smtClean="0"/>
              <a:t>At the end, compute average value of each channel to feed linear classifier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87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 - Residual networks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06009762"/>
              </p:ext>
            </p:extLst>
          </p:nvPr>
        </p:nvGraphicFramePr>
        <p:xfrm>
          <a:off x="2032000" y="143933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60295681"/>
              </p:ext>
            </p:extLst>
          </p:nvPr>
        </p:nvGraphicFramePr>
        <p:xfrm>
          <a:off x="2525776" y="2176272"/>
          <a:ext cx="8337296" cy="41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132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5496054"/>
            <a:ext cx="8343900" cy="104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gradient of </a:t>
            </a:r>
            <a:r>
              <a:rPr lang="en-US" dirty="0" err="1" smtClean="0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412999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6" name="Rounded Rectangle 5"/>
          <p:cNvSpPr/>
          <p:nvPr/>
        </p:nvSpPr>
        <p:spPr>
          <a:xfrm>
            <a:off x="3818465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5223931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8" name="Rounded Rectangle 7"/>
          <p:cNvSpPr/>
          <p:nvPr/>
        </p:nvSpPr>
        <p:spPr>
          <a:xfrm>
            <a:off x="6629397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sp>
        <p:nvSpPr>
          <p:cNvPr id="9" name="Rounded Rectangle 8"/>
          <p:cNvSpPr/>
          <p:nvPr/>
        </p:nvSpPr>
        <p:spPr>
          <a:xfrm>
            <a:off x="8034863" y="2404533"/>
            <a:ext cx="795867" cy="829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5</a:t>
            </a:r>
            <a:endParaRPr lang="en-US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617133" y="2588567"/>
            <a:ext cx="38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>
            <a:off x="2006600" y="2680899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361264" y="2680902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766729" y="2680905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206062" y="2680908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577661" y="2680911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983126" y="2697847"/>
            <a:ext cx="262467" cy="2769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2794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01898" y="3717279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2709333" y="3403600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41229" y="3751148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4148664" y="3437469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46694" y="3751151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5554129" y="3437472"/>
            <a:ext cx="135465" cy="32173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735226" y="3751154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6942661" y="3437475"/>
            <a:ext cx="135465" cy="321733"/>
          </a:xfrm>
          <a:prstGeom prst="upArrow">
            <a:avLst/>
          </a:prstGeom>
          <a:solidFill>
            <a:schemeClr val="tx1"/>
          </a:solidFill>
          <a:effectLst>
            <a:glow rad="3175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123757" y="3785023"/>
            <a:ext cx="61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</a:t>
            </a:r>
            <a:r>
              <a:rPr lang="en-US" sz="2400" baseline="-25000" dirty="0" smtClean="0">
                <a:solidFill>
                  <a:srgbClr val="FF0000"/>
                </a:solidFill>
              </a:rPr>
              <a:t>5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6" name="Up Arrow 25"/>
          <p:cNvSpPr/>
          <p:nvPr/>
        </p:nvSpPr>
        <p:spPr>
          <a:xfrm>
            <a:off x="8331192" y="3471344"/>
            <a:ext cx="135465" cy="321733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93532" y="2015064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4698995" y="2015066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7525" y="2015069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74457" y="1998139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81522" y="1981209"/>
            <a:ext cx="93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 = z</a:t>
            </a:r>
            <a:endParaRPr lang="en-US" sz="2400" baseline="-25000" dirty="0"/>
          </a:p>
        </p:txBody>
      </p:sp>
      <p:sp>
        <p:nvSpPr>
          <p:cNvPr id="33" name="Rounded Rectangle 32"/>
          <p:cNvSpPr/>
          <p:nvPr/>
        </p:nvSpPr>
        <p:spPr>
          <a:xfrm>
            <a:off x="2954865" y="5266267"/>
            <a:ext cx="3141135" cy="1422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056485" y="5300139"/>
            <a:ext cx="4229115" cy="1422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5606</TotalTime>
  <Words>1909</Words>
  <Application>Microsoft Macintosh PowerPoint</Application>
  <PresentationFormat>Widescreen</PresentationFormat>
  <Paragraphs>653</Paragraphs>
  <Slides>85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2" baseType="lpstr">
      <vt:lpstr>Calibri</vt:lpstr>
      <vt:lpstr>Calibri Light</vt:lpstr>
      <vt:lpstr>Cambria Math</vt:lpstr>
      <vt:lpstr>Helvetica</vt:lpstr>
      <vt:lpstr>Wingdings</vt:lpstr>
      <vt:lpstr>Arial</vt:lpstr>
      <vt:lpstr>Office Theme</vt:lpstr>
      <vt:lpstr>Training convolutional networks</vt:lpstr>
      <vt:lpstr>Last time</vt:lpstr>
      <vt:lpstr>Convolutional networks</vt:lpstr>
      <vt:lpstr>Empirical Risk Minimization</vt:lpstr>
      <vt:lpstr>Computing the gradient of the loss</vt:lpstr>
      <vt:lpstr>Convolutional networks</vt:lpstr>
      <vt:lpstr>The gradient of convnets</vt:lpstr>
      <vt:lpstr>The gradient of convnets</vt:lpstr>
      <vt:lpstr>The gradient of convnets</vt:lpstr>
      <vt:lpstr>The gradient of convnets</vt:lpstr>
      <vt:lpstr>The gradient of convnets</vt:lpstr>
      <vt:lpstr>The gradient of convnets</vt:lpstr>
      <vt:lpstr>The gradient of convnets</vt:lpstr>
      <vt:lpstr>The gradient of convnets</vt:lpstr>
      <vt:lpstr>The gradient of convnets</vt:lpstr>
      <vt:lpstr>The gradient of convnets</vt:lpstr>
      <vt:lpstr>The gradient of convnets</vt:lpstr>
      <vt:lpstr>The gradient of convnets</vt:lpstr>
      <vt:lpstr>The gradient of convnets</vt:lpstr>
      <vt:lpstr>The gradient of convnets</vt:lpstr>
      <vt:lpstr>The gradient of convnets</vt:lpstr>
      <vt:lpstr>Backpropagation for a sequence of functions</vt:lpstr>
      <vt:lpstr>Backpropagation for a sequence of functions</vt:lpstr>
      <vt:lpstr>Backpropagation for a sequence of functions</vt:lpstr>
      <vt:lpstr>Backpropagation for a sequence of functions</vt:lpstr>
      <vt:lpstr>Backpropagation for a sequence of functions</vt:lpstr>
      <vt:lpstr>Chain rule for vectors</vt:lpstr>
      <vt:lpstr>Loss as a function</vt:lpstr>
      <vt:lpstr>Neural network frameworks</vt:lpstr>
      <vt:lpstr>Beyond sequences: computation graphs</vt:lpstr>
      <vt:lpstr>Why computation graphs</vt:lpstr>
      <vt:lpstr>Computation graphs</vt:lpstr>
      <vt:lpstr>Computation graphs</vt:lpstr>
      <vt:lpstr>Computation graphs</vt:lpstr>
      <vt:lpstr>Computation graphs</vt:lpstr>
      <vt:lpstr>Neural network frameworks</vt:lpstr>
      <vt:lpstr>Stochastic gradient descent</vt:lpstr>
      <vt:lpstr>Minibatch stochastic gradient descent</vt:lpstr>
      <vt:lpstr>Momentum</vt:lpstr>
      <vt:lpstr>Weight decay</vt:lpstr>
      <vt:lpstr>Learning rate decay</vt:lpstr>
      <vt:lpstr>Convolutional network training</vt:lpstr>
      <vt:lpstr>Vagaries of optimization</vt:lpstr>
      <vt:lpstr>Vanishing and exploding gradients</vt:lpstr>
      <vt:lpstr>Sigmoids cause vanishing gradients</vt:lpstr>
      <vt:lpstr>Rectified Linear Unit (ReLU)</vt:lpstr>
      <vt:lpstr>Image Classification</vt:lpstr>
      <vt:lpstr>How to do machine learning</vt:lpstr>
      <vt:lpstr>How to do machine learning</vt:lpstr>
      <vt:lpstr>MNIST Classification</vt:lpstr>
      <vt:lpstr>ImageNet</vt:lpstr>
      <vt:lpstr>ImageNet</vt:lpstr>
      <vt:lpstr>PowerPoint Presentation</vt:lpstr>
      <vt:lpstr>Why ConvNets? Why now?</vt:lpstr>
      <vt:lpstr>Why do convnets work?</vt:lpstr>
      <vt:lpstr>Why do convnets work?</vt:lpstr>
      <vt:lpstr>Visualizing convolutional networks I</vt:lpstr>
      <vt:lpstr>Visualizing convolutional networks I</vt:lpstr>
      <vt:lpstr>Visualizing convolutional networks II</vt:lpstr>
      <vt:lpstr>Myths of convolutional networks</vt:lpstr>
      <vt:lpstr>Why did we take so long?</vt:lpstr>
      <vt:lpstr>PowerPoint Presentation</vt:lpstr>
      <vt:lpstr>Transfer learning</vt:lpstr>
      <vt:lpstr>Transfer learning with convolutional networks</vt:lpstr>
      <vt:lpstr>Transfer learning with convolutional networks</vt:lpstr>
      <vt:lpstr>Why transfer learning?</vt:lpstr>
      <vt:lpstr>Finetuning</vt:lpstr>
      <vt:lpstr>Finetuning</vt:lpstr>
      <vt:lpstr>Finetuning</vt:lpstr>
      <vt:lpstr>Exploring convnet architectures</vt:lpstr>
      <vt:lpstr>Deeper is better</vt:lpstr>
      <vt:lpstr>Deeper is better</vt:lpstr>
      <vt:lpstr>The VGG pattern</vt:lpstr>
      <vt:lpstr>Challenges in training: exploding / vanishing gradients </vt:lpstr>
      <vt:lpstr>Challenges in training: dependence on init</vt:lpstr>
      <vt:lpstr>Solutions</vt:lpstr>
      <vt:lpstr>Careful initialization</vt:lpstr>
      <vt:lpstr>Batch normalization</vt:lpstr>
      <vt:lpstr>Residual connections</vt:lpstr>
      <vt:lpstr>Residual connections</vt:lpstr>
      <vt:lpstr>Residual connections</vt:lpstr>
      <vt:lpstr>A residual block</vt:lpstr>
      <vt:lpstr>Bottleneck blocks</vt:lpstr>
      <vt:lpstr>The ResNet pattern</vt:lpstr>
      <vt:lpstr>Putting it all together - Residual networks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convolutional networks</dc:title>
  <dc:creator>Bharath Hariharan</dc:creator>
  <cp:lastModifiedBy>Bharath Hariharan</cp:lastModifiedBy>
  <cp:revision>51</cp:revision>
  <dcterms:created xsi:type="dcterms:W3CDTF">2017-09-21T19:20:35Z</dcterms:created>
  <dcterms:modified xsi:type="dcterms:W3CDTF">2017-09-26T15:06:20Z</dcterms:modified>
</cp:coreProperties>
</file>