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emf" ContentType="image/x-em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5"/>
  </p:notesMasterIdLst>
  <p:sldIdLst>
    <p:sldId id="256" r:id="rId2"/>
    <p:sldId id="264" r:id="rId3"/>
    <p:sldId id="262" r:id="rId4"/>
    <p:sldId id="266" r:id="rId5"/>
    <p:sldId id="267" r:id="rId6"/>
    <p:sldId id="268" r:id="rId7"/>
    <p:sldId id="269" r:id="rId8"/>
    <p:sldId id="265" r:id="rId9"/>
    <p:sldId id="261" r:id="rId10"/>
    <p:sldId id="257" r:id="rId11"/>
    <p:sldId id="258" r:id="rId12"/>
    <p:sldId id="259" r:id="rId13"/>
    <p:sldId id="260" r:id="rId14"/>
    <p:sldId id="263" r:id="rId15"/>
    <p:sldId id="270" r:id="rId16"/>
    <p:sldId id="274" r:id="rId17"/>
    <p:sldId id="271" r:id="rId18"/>
    <p:sldId id="272" r:id="rId19"/>
    <p:sldId id="275" r:id="rId20"/>
    <p:sldId id="276" r:id="rId21"/>
    <p:sldId id="277" r:id="rId22"/>
    <p:sldId id="279" r:id="rId23"/>
    <p:sldId id="278" r:id="rId24"/>
    <p:sldId id="280" r:id="rId25"/>
    <p:sldId id="281" r:id="rId26"/>
    <p:sldId id="282" r:id="rId27"/>
    <p:sldId id="287" r:id="rId28"/>
    <p:sldId id="283" r:id="rId29"/>
    <p:sldId id="284" r:id="rId30"/>
    <p:sldId id="286" r:id="rId31"/>
    <p:sldId id="285" r:id="rId32"/>
    <p:sldId id="288" r:id="rId33"/>
    <p:sldId id="289" r:id="rId34"/>
    <p:sldId id="290" r:id="rId35"/>
    <p:sldId id="291" r:id="rId36"/>
    <p:sldId id="292" r:id="rId37"/>
    <p:sldId id="294" r:id="rId38"/>
    <p:sldId id="298" r:id="rId39"/>
    <p:sldId id="297" r:id="rId40"/>
    <p:sldId id="296" r:id="rId41"/>
    <p:sldId id="300" r:id="rId42"/>
    <p:sldId id="295" r:id="rId43"/>
    <p:sldId id="302" r:id="rId44"/>
    <p:sldId id="303" r:id="rId45"/>
    <p:sldId id="304" r:id="rId46"/>
    <p:sldId id="305" r:id="rId47"/>
    <p:sldId id="306" r:id="rId48"/>
    <p:sldId id="307" r:id="rId49"/>
    <p:sldId id="316" r:id="rId50"/>
    <p:sldId id="317" r:id="rId51"/>
    <p:sldId id="319" r:id="rId52"/>
    <p:sldId id="320" r:id="rId53"/>
    <p:sldId id="321" r:id="rId54"/>
    <p:sldId id="322" r:id="rId55"/>
    <p:sldId id="323" r:id="rId56"/>
    <p:sldId id="324" r:id="rId57"/>
    <p:sldId id="325" r:id="rId58"/>
    <p:sldId id="326" r:id="rId59"/>
    <p:sldId id="327" r:id="rId60"/>
    <p:sldId id="329" r:id="rId61"/>
    <p:sldId id="330" r:id="rId62"/>
    <p:sldId id="341" r:id="rId63"/>
    <p:sldId id="331" r:id="rId64"/>
    <p:sldId id="318" r:id="rId65"/>
    <p:sldId id="332" r:id="rId66"/>
    <p:sldId id="333" r:id="rId67"/>
    <p:sldId id="334" r:id="rId68"/>
    <p:sldId id="335" r:id="rId69"/>
    <p:sldId id="336" r:id="rId70"/>
    <p:sldId id="337" r:id="rId71"/>
    <p:sldId id="338" r:id="rId72"/>
    <p:sldId id="339" r:id="rId73"/>
    <p:sldId id="340" r:id="rId7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A4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46"/>
  </p:normalViewPr>
  <p:slideViewPr>
    <p:cSldViewPr snapToGrid="0" snapToObjects="1">
      <p:cViewPr varScale="1">
        <p:scale>
          <a:sx n="76" d="100"/>
          <a:sy n="76" d="100"/>
        </p:scale>
        <p:origin x="216" y="5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notesMaster" Target="notesMasters/notesMaster1.xml"/><Relationship Id="rId76" Type="http://schemas.openxmlformats.org/officeDocument/2006/relationships/presProps" Target="presProps.xml"/><Relationship Id="rId77" Type="http://schemas.openxmlformats.org/officeDocument/2006/relationships/viewProps" Target="viewProps.xml"/><Relationship Id="rId78" Type="http://schemas.openxmlformats.org/officeDocument/2006/relationships/theme" Target="theme/theme1.xml"/><Relationship Id="rId79"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0609F8-E21C-3B40-AAAE-8788AD10FFED}" type="datetimeFigureOut">
              <a:rPr lang="en-US" smtClean="0"/>
              <a:t>9/20/17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8858E2-5546-9245-B596-D036F0C13D65}" type="slidenum">
              <a:rPr lang="en-US" smtClean="0"/>
              <a:t>‹#›</a:t>
            </a:fld>
            <a:endParaRPr lang="en-US"/>
          </a:p>
        </p:txBody>
      </p:sp>
    </p:spTree>
    <p:extLst>
      <p:ext uri="{BB962C8B-B14F-4D97-AF65-F5344CB8AC3E}">
        <p14:creationId xmlns:p14="http://schemas.microsoft.com/office/powerpoint/2010/main" val="13177945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contrast, if you look at the earlier layers, this particular unit here really likes a dark blob at a very precise location and scale in its field of view. If this unit fired, you will know exactly where the dark blob was. Unfortunately, this unit doesn’t care about the actual semantics of the dark blob: you will have no idea what the dark blob actually is.</a:t>
            </a:r>
            <a:endParaRPr lang="en-US" dirty="0"/>
          </a:p>
        </p:txBody>
      </p:sp>
      <p:sp>
        <p:nvSpPr>
          <p:cNvPr id="4" name="Slide Number Placeholder 3"/>
          <p:cNvSpPr>
            <a:spLocks noGrp="1"/>
          </p:cNvSpPr>
          <p:nvPr>
            <p:ph type="sldNum" sz="quarter" idx="10"/>
          </p:nvPr>
        </p:nvSpPr>
        <p:spPr/>
        <p:txBody>
          <a:bodyPr/>
          <a:lstStyle/>
          <a:p>
            <a:fld id="{FBB6C228-F7BE-8C40-8CDA-F98A99B708A6}" type="slidenum">
              <a:rPr lang="en-US" smtClean="0"/>
              <a:t>38</a:t>
            </a:fld>
            <a:endParaRPr lang="en-US"/>
          </a:p>
        </p:txBody>
      </p:sp>
    </p:spTree>
    <p:extLst>
      <p:ext uri="{BB962C8B-B14F-4D97-AF65-F5344CB8AC3E}">
        <p14:creationId xmlns:p14="http://schemas.microsoft.com/office/powerpoint/2010/main" val="14476972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If you look at what one of these higher layers is detecting, here I am showing the input image patches that are highly scored by one of the units. This particular layer really likes bicycle wheels, so if this unit fires, you know that there is a bicycle wheel in the image. Unfortunately, you don’t know where the bicycle wheel is, because this unit doesn’t care where the bicycle wheel appears, or at what orientation or what scale.</a:t>
            </a:r>
            <a:endParaRPr lang="en-US" dirty="0"/>
          </a:p>
        </p:txBody>
      </p:sp>
      <p:sp>
        <p:nvSpPr>
          <p:cNvPr id="4" name="Slide Number Placeholder 3"/>
          <p:cNvSpPr>
            <a:spLocks noGrp="1"/>
          </p:cNvSpPr>
          <p:nvPr>
            <p:ph type="sldNum" sz="quarter" idx="10"/>
          </p:nvPr>
        </p:nvSpPr>
        <p:spPr/>
        <p:txBody>
          <a:bodyPr/>
          <a:lstStyle/>
          <a:p>
            <a:fld id="{FBB6C228-F7BE-8C40-8CDA-F98A99B708A6}" type="slidenum">
              <a:rPr lang="en-US" smtClean="0"/>
              <a:t>39</a:t>
            </a:fld>
            <a:endParaRPr lang="en-US"/>
          </a:p>
        </p:txBody>
      </p:sp>
    </p:spTree>
    <p:extLst>
      <p:ext uri="{BB962C8B-B14F-4D97-AF65-F5344CB8AC3E}">
        <p14:creationId xmlns:p14="http://schemas.microsoft.com/office/powerpoint/2010/main" val="11745537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F039B7-C0CF-4C48-BB7C-99D154FA6872}" type="slidenum">
              <a:rPr lang="en-US"/>
              <a:pPr/>
              <a:t>41</a:t>
            </a:fld>
            <a:endParaRPr lang="en-US"/>
          </a:p>
        </p:txBody>
      </p:sp>
      <p:sp>
        <p:nvSpPr>
          <p:cNvPr id="246786" name="Rectangle 2"/>
          <p:cNvSpPr>
            <a:spLocks noGrp="1" noRot="1" noChangeAspect="1" noChangeArrowheads="1" noTextEdit="1"/>
          </p:cNvSpPr>
          <p:nvPr>
            <p:ph type="sldImg"/>
          </p:nvPr>
        </p:nvSpPr>
        <p:spPr>
          <a:ln/>
        </p:spPr>
      </p:sp>
      <p:sp>
        <p:nvSpPr>
          <p:cNvPr id="24678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8912042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1EE4727-F031-8841-9F41-17C8D1B5F3BD}" type="datetimeFigureOut">
              <a:rPr lang="en-US" smtClean="0"/>
              <a:t>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5F3980-B3E2-4F46-A787-2E360C2B7E17}" type="slidenum">
              <a:rPr lang="en-US" smtClean="0"/>
              <a:t>‹#›</a:t>
            </a:fld>
            <a:endParaRPr lang="en-US"/>
          </a:p>
        </p:txBody>
      </p:sp>
    </p:spTree>
    <p:extLst>
      <p:ext uri="{BB962C8B-B14F-4D97-AF65-F5344CB8AC3E}">
        <p14:creationId xmlns:p14="http://schemas.microsoft.com/office/powerpoint/2010/main" val="6236178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1EE4727-F031-8841-9F41-17C8D1B5F3BD}" type="datetimeFigureOut">
              <a:rPr lang="en-US" smtClean="0"/>
              <a:t>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5F3980-B3E2-4F46-A787-2E360C2B7E17}" type="slidenum">
              <a:rPr lang="en-US" smtClean="0"/>
              <a:t>‹#›</a:t>
            </a:fld>
            <a:endParaRPr lang="en-US"/>
          </a:p>
        </p:txBody>
      </p:sp>
    </p:spTree>
    <p:extLst>
      <p:ext uri="{BB962C8B-B14F-4D97-AF65-F5344CB8AC3E}">
        <p14:creationId xmlns:p14="http://schemas.microsoft.com/office/powerpoint/2010/main" val="18745832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1EE4727-F031-8841-9F41-17C8D1B5F3BD}" type="datetimeFigureOut">
              <a:rPr lang="en-US" smtClean="0"/>
              <a:t>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5F3980-B3E2-4F46-A787-2E360C2B7E17}" type="slidenum">
              <a:rPr lang="en-US" smtClean="0"/>
              <a:t>‹#›</a:t>
            </a:fld>
            <a:endParaRPr lang="en-US"/>
          </a:p>
        </p:txBody>
      </p:sp>
    </p:spTree>
    <p:extLst>
      <p:ext uri="{BB962C8B-B14F-4D97-AF65-F5344CB8AC3E}">
        <p14:creationId xmlns:p14="http://schemas.microsoft.com/office/powerpoint/2010/main" val="388736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1EE4727-F031-8841-9F41-17C8D1B5F3BD}" type="datetimeFigureOut">
              <a:rPr lang="en-US" smtClean="0"/>
              <a:t>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5F3980-B3E2-4F46-A787-2E360C2B7E17}" type="slidenum">
              <a:rPr lang="en-US" smtClean="0"/>
              <a:t>‹#›</a:t>
            </a:fld>
            <a:endParaRPr lang="en-US"/>
          </a:p>
        </p:txBody>
      </p:sp>
    </p:spTree>
    <p:extLst>
      <p:ext uri="{BB962C8B-B14F-4D97-AF65-F5344CB8AC3E}">
        <p14:creationId xmlns:p14="http://schemas.microsoft.com/office/powerpoint/2010/main" val="14242344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1EE4727-F031-8841-9F41-17C8D1B5F3BD}" type="datetimeFigureOut">
              <a:rPr lang="en-US" smtClean="0"/>
              <a:t>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5F3980-B3E2-4F46-A787-2E360C2B7E17}" type="slidenum">
              <a:rPr lang="en-US" smtClean="0"/>
              <a:t>‹#›</a:t>
            </a:fld>
            <a:endParaRPr lang="en-US"/>
          </a:p>
        </p:txBody>
      </p:sp>
    </p:spTree>
    <p:extLst>
      <p:ext uri="{BB962C8B-B14F-4D97-AF65-F5344CB8AC3E}">
        <p14:creationId xmlns:p14="http://schemas.microsoft.com/office/powerpoint/2010/main" val="12559742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1EE4727-F031-8841-9F41-17C8D1B5F3BD}" type="datetimeFigureOut">
              <a:rPr lang="en-US" smtClean="0"/>
              <a:t>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5F3980-B3E2-4F46-A787-2E360C2B7E17}" type="slidenum">
              <a:rPr lang="en-US" smtClean="0"/>
              <a:t>‹#›</a:t>
            </a:fld>
            <a:endParaRPr lang="en-US"/>
          </a:p>
        </p:txBody>
      </p:sp>
    </p:spTree>
    <p:extLst>
      <p:ext uri="{BB962C8B-B14F-4D97-AF65-F5344CB8AC3E}">
        <p14:creationId xmlns:p14="http://schemas.microsoft.com/office/powerpoint/2010/main" val="15418483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1EE4727-F031-8841-9F41-17C8D1B5F3BD}" type="datetimeFigureOut">
              <a:rPr lang="en-US" smtClean="0"/>
              <a:t>9/20/17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85F3980-B3E2-4F46-A787-2E360C2B7E17}" type="slidenum">
              <a:rPr lang="en-US" smtClean="0"/>
              <a:t>‹#›</a:t>
            </a:fld>
            <a:endParaRPr lang="en-US"/>
          </a:p>
        </p:txBody>
      </p:sp>
    </p:spTree>
    <p:extLst>
      <p:ext uri="{BB962C8B-B14F-4D97-AF65-F5344CB8AC3E}">
        <p14:creationId xmlns:p14="http://schemas.microsoft.com/office/powerpoint/2010/main" val="1597979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1EE4727-F031-8841-9F41-17C8D1B5F3BD}" type="datetimeFigureOut">
              <a:rPr lang="en-US" smtClean="0"/>
              <a:t>9/20/17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85F3980-B3E2-4F46-A787-2E360C2B7E17}" type="slidenum">
              <a:rPr lang="en-US" smtClean="0"/>
              <a:t>‹#›</a:t>
            </a:fld>
            <a:endParaRPr lang="en-US"/>
          </a:p>
        </p:txBody>
      </p:sp>
    </p:spTree>
    <p:extLst>
      <p:ext uri="{BB962C8B-B14F-4D97-AF65-F5344CB8AC3E}">
        <p14:creationId xmlns:p14="http://schemas.microsoft.com/office/powerpoint/2010/main" val="13703600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EE4727-F031-8841-9F41-17C8D1B5F3BD}" type="datetimeFigureOut">
              <a:rPr lang="en-US" smtClean="0"/>
              <a:t>9/20/17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85F3980-B3E2-4F46-A787-2E360C2B7E17}" type="slidenum">
              <a:rPr lang="en-US" smtClean="0"/>
              <a:t>‹#›</a:t>
            </a:fld>
            <a:endParaRPr lang="en-US"/>
          </a:p>
        </p:txBody>
      </p:sp>
    </p:spTree>
    <p:extLst>
      <p:ext uri="{BB962C8B-B14F-4D97-AF65-F5344CB8AC3E}">
        <p14:creationId xmlns:p14="http://schemas.microsoft.com/office/powerpoint/2010/main" val="20262593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1EE4727-F031-8841-9F41-17C8D1B5F3BD}" type="datetimeFigureOut">
              <a:rPr lang="en-US" smtClean="0"/>
              <a:t>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5F3980-B3E2-4F46-A787-2E360C2B7E17}" type="slidenum">
              <a:rPr lang="en-US" smtClean="0"/>
              <a:t>‹#›</a:t>
            </a:fld>
            <a:endParaRPr lang="en-US"/>
          </a:p>
        </p:txBody>
      </p:sp>
    </p:spTree>
    <p:extLst>
      <p:ext uri="{BB962C8B-B14F-4D97-AF65-F5344CB8AC3E}">
        <p14:creationId xmlns:p14="http://schemas.microsoft.com/office/powerpoint/2010/main" val="5448179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1EE4727-F031-8841-9F41-17C8D1B5F3BD}" type="datetimeFigureOut">
              <a:rPr lang="en-US" smtClean="0"/>
              <a:t>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5F3980-B3E2-4F46-A787-2E360C2B7E17}" type="slidenum">
              <a:rPr lang="en-US" smtClean="0"/>
              <a:t>‹#›</a:t>
            </a:fld>
            <a:endParaRPr lang="en-US"/>
          </a:p>
        </p:txBody>
      </p:sp>
    </p:spTree>
    <p:extLst>
      <p:ext uri="{BB962C8B-B14F-4D97-AF65-F5344CB8AC3E}">
        <p14:creationId xmlns:p14="http://schemas.microsoft.com/office/powerpoint/2010/main" val="203259933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EE4727-F031-8841-9F41-17C8D1B5F3BD}" type="datetimeFigureOut">
              <a:rPr lang="en-US" smtClean="0"/>
              <a:t>9/20/17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5F3980-B3E2-4F46-A787-2E360C2B7E17}" type="slidenum">
              <a:rPr lang="en-US" smtClean="0"/>
              <a:t>‹#›</a:t>
            </a:fld>
            <a:endParaRPr lang="en-US"/>
          </a:p>
        </p:txBody>
      </p:sp>
    </p:spTree>
    <p:extLst>
      <p:ext uri="{BB962C8B-B14F-4D97-AF65-F5344CB8AC3E}">
        <p14:creationId xmlns:p14="http://schemas.microsoft.com/office/powerpoint/2010/main" val="4841696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emf"/></Relationships>
</file>

<file path=ppt/slides/_rels/slide12.xml.rels><?xml version="1.0" encoding="UTF-8" standalone="yes"?>
<Relationships xmlns="http://schemas.openxmlformats.org/package/2006/relationships"><Relationship Id="rId3" Type="http://schemas.openxmlformats.org/officeDocument/2006/relationships/image" Target="../media/image7.emf"/><Relationship Id="rId4" Type="http://schemas.openxmlformats.org/officeDocument/2006/relationships/image" Target="../media/image8.emf"/><Relationship Id="rId1" Type="http://schemas.openxmlformats.org/officeDocument/2006/relationships/slideLayout" Target="../slideLayouts/slideLayout2.xml"/><Relationship Id="rId2" Type="http://schemas.openxmlformats.org/officeDocument/2006/relationships/image" Target="../media/image6.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emf"/><Relationship Id="rId3" Type="http://schemas.openxmlformats.org/officeDocument/2006/relationships/image" Target="../media/image10.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emf"/><Relationship Id="rId3" Type="http://schemas.openxmlformats.org/officeDocument/2006/relationships/image" Target="../media/image12.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emf"/><Relationship Id="rId3" Type="http://schemas.openxmlformats.org/officeDocument/2006/relationships/image" Target="../media/image13.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tif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tif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tiff"/><Relationship Id="rId3" Type="http://schemas.openxmlformats.org/officeDocument/2006/relationships/image" Target="../media/image1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tiff"/><Relationship Id="rId3" Type="http://schemas.openxmlformats.org/officeDocument/2006/relationships/image" Target="../media/image1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4.tiff"/><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tif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tiff"/><Relationship Id="rId3" Type="http://schemas.openxmlformats.org/officeDocument/2006/relationships/image" Target="../media/image18.tif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tiff"/><Relationship Id="rId3" Type="http://schemas.openxmlformats.org/officeDocument/2006/relationships/image" Target="../media/image20.tif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3.png"/><Relationship Id="rId5"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em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41.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emf"/><Relationship Id="rId3" Type="http://schemas.openxmlformats.org/officeDocument/2006/relationships/image" Target="../media/image30.emf"/></Relationships>
</file>

<file path=ppt/slides/_rels/slide47.xml.rels><?xml version="1.0" encoding="UTF-8" standalone="yes"?>
<Relationships xmlns="http://schemas.openxmlformats.org/package/2006/relationships"><Relationship Id="rId3" Type="http://schemas.openxmlformats.org/officeDocument/2006/relationships/image" Target="../media/image32.emf"/><Relationship Id="rId4" Type="http://schemas.openxmlformats.org/officeDocument/2006/relationships/image" Target="../media/image33.emf"/><Relationship Id="rId1" Type="http://schemas.openxmlformats.org/officeDocument/2006/relationships/slideLayout" Target="../slideLayouts/slideLayout2.xml"/><Relationship Id="rId2" Type="http://schemas.openxmlformats.org/officeDocument/2006/relationships/image" Target="../media/image31.e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4.em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5.em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5.em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5.em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5.em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5.em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6.em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6.em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6.emf"/></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6.emf"/><Relationship Id="rId3" Type="http://schemas.openxmlformats.org/officeDocument/2006/relationships/image" Target="../media/image37.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6.emf"/><Relationship Id="rId3" Type="http://schemas.openxmlformats.org/officeDocument/2006/relationships/image" Target="../media/image37.emf"/></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8.emf"/><Relationship Id="rId3" Type="http://schemas.openxmlformats.org/officeDocument/2006/relationships/image" Target="../media/image39.emf"/></Relationships>
</file>

<file path=ppt/slides/_rels/slide62.xml.rels><?xml version="1.0" encoding="UTF-8" standalone="yes"?>
<Relationships xmlns="http://schemas.openxmlformats.org/package/2006/relationships"><Relationship Id="rId3" Type="http://schemas.openxmlformats.org/officeDocument/2006/relationships/image" Target="../media/image41.emf"/><Relationship Id="rId4" Type="http://schemas.openxmlformats.org/officeDocument/2006/relationships/image" Target="../media/image42.emf"/><Relationship Id="rId5" Type="http://schemas.openxmlformats.org/officeDocument/2006/relationships/image" Target="../media/image43.emf"/><Relationship Id="rId1" Type="http://schemas.openxmlformats.org/officeDocument/2006/relationships/slideLayout" Target="../slideLayouts/slideLayout6.xml"/><Relationship Id="rId2" Type="http://schemas.openxmlformats.org/officeDocument/2006/relationships/image" Target="../media/image40.emf"/></Relationships>
</file>

<file path=ppt/slides/_rels/slide63.xml.rels><?xml version="1.0" encoding="UTF-8" standalone="yes"?>
<Relationships xmlns="http://schemas.openxmlformats.org/package/2006/relationships"><Relationship Id="rId3" Type="http://schemas.openxmlformats.org/officeDocument/2006/relationships/image" Target="../media/image45.emf"/><Relationship Id="rId4" Type="http://schemas.openxmlformats.org/officeDocument/2006/relationships/image" Target="../media/image46.emf"/><Relationship Id="rId1" Type="http://schemas.openxmlformats.org/officeDocument/2006/relationships/slideLayout" Target="../slideLayouts/slideLayout2.xml"/><Relationship Id="rId2" Type="http://schemas.openxmlformats.org/officeDocument/2006/relationships/image" Target="../media/image44.emf"/></Relationships>
</file>

<file path=ppt/slides/_rels/slide64.xml.rels><?xml version="1.0" encoding="UTF-8" standalone="yes"?>
<Relationships xmlns="http://schemas.openxmlformats.org/package/2006/relationships"><Relationship Id="rId3" Type="http://schemas.openxmlformats.org/officeDocument/2006/relationships/image" Target="../media/image45.emf"/><Relationship Id="rId4" Type="http://schemas.openxmlformats.org/officeDocument/2006/relationships/image" Target="../media/image46.emf"/><Relationship Id="rId5" Type="http://schemas.openxmlformats.org/officeDocument/2006/relationships/image" Target="../media/image47.emf"/><Relationship Id="rId6" Type="http://schemas.openxmlformats.org/officeDocument/2006/relationships/image" Target="../media/image48.emf"/><Relationship Id="rId7" Type="http://schemas.openxmlformats.org/officeDocument/2006/relationships/image" Target="../media/image49.emf"/><Relationship Id="rId8" Type="http://schemas.openxmlformats.org/officeDocument/2006/relationships/image" Target="../media/image50.emf"/><Relationship Id="rId9" Type="http://schemas.openxmlformats.org/officeDocument/2006/relationships/image" Target="../media/image51.emf"/><Relationship Id="rId1" Type="http://schemas.openxmlformats.org/officeDocument/2006/relationships/slideLayout" Target="../slideLayouts/slideLayout2.xml"/><Relationship Id="rId2" Type="http://schemas.openxmlformats.org/officeDocument/2006/relationships/image" Target="../media/image44.emf"/></Relationships>
</file>

<file path=ppt/slides/_rels/slide65.xml.rels><?xml version="1.0" encoding="UTF-8" standalone="yes"?>
<Relationships xmlns="http://schemas.openxmlformats.org/package/2006/relationships"><Relationship Id="rId3" Type="http://schemas.openxmlformats.org/officeDocument/2006/relationships/image" Target="../media/image53.emf"/><Relationship Id="rId4" Type="http://schemas.openxmlformats.org/officeDocument/2006/relationships/image" Target="../media/image54.emf"/><Relationship Id="rId1" Type="http://schemas.openxmlformats.org/officeDocument/2006/relationships/slideLayout" Target="../slideLayouts/slideLayout2.xml"/><Relationship Id="rId2" Type="http://schemas.openxmlformats.org/officeDocument/2006/relationships/image" Target="../media/image52.em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emf"/></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6.emf"/><Relationship Id="rId4" Type="http://schemas.openxmlformats.org/officeDocument/2006/relationships/image" Target="../media/image57.emf"/><Relationship Id="rId5" Type="http://schemas.openxmlformats.org/officeDocument/2006/relationships/image" Target="../media/image58.emf"/><Relationship Id="rId1" Type="http://schemas.openxmlformats.org/officeDocument/2006/relationships/slideLayout" Target="../slideLayouts/slideLayout2.xml"/><Relationship Id="rId2" Type="http://schemas.openxmlformats.org/officeDocument/2006/relationships/image" Target="../media/image55.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6.emf"/><Relationship Id="rId4" Type="http://schemas.openxmlformats.org/officeDocument/2006/relationships/image" Target="../media/image57.emf"/><Relationship Id="rId5" Type="http://schemas.openxmlformats.org/officeDocument/2006/relationships/image" Target="../media/image58.emf"/><Relationship Id="rId1" Type="http://schemas.openxmlformats.org/officeDocument/2006/relationships/slideLayout" Target="../slideLayouts/slideLayout2.xml"/><Relationship Id="rId2" Type="http://schemas.openxmlformats.org/officeDocument/2006/relationships/image" Target="../media/image55.emf"/></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5" Type="http://schemas.openxmlformats.org/officeDocument/2006/relationships/image" Target="../media/image62.png"/><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emf"/><Relationship Id="rId3"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Non-linear classifiers and neural networks</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8453869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Non-linear classifiers: part-based models</a:t>
            </a:r>
            <a:endParaRPr lang="en-US" dirty="0"/>
          </a:p>
        </p:txBody>
      </p:sp>
      <p:pic>
        <p:nvPicPr>
          <p:cNvPr id="4" name="Picture 3"/>
          <p:cNvPicPr>
            <a:picLocks noChangeAspect="1"/>
          </p:cNvPicPr>
          <p:nvPr/>
        </p:nvPicPr>
        <p:blipFill>
          <a:blip r:embed="rId2"/>
          <a:stretch>
            <a:fillRect/>
          </a:stretch>
        </p:blipFill>
        <p:spPr>
          <a:xfrm>
            <a:off x="1684911" y="1865724"/>
            <a:ext cx="8407308" cy="4723838"/>
          </a:xfrm>
          <a:prstGeom prst="rect">
            <a:avLst/>
          </a:prstGeom>
        </p:spPr>
      </p:pic>
      <p:sp>
        <p:nvSpPr>
          <p:cNvPr id="10" name="Freeform 9"/>
          <p:cNvSpPr/>
          <p:nvPr/>
        </p:nvSpPr>
        <p:spPr>
          <a:xfrm rot="17656931">
            <a:off x="4429583" y="3274968"/>
            <a:ext cx="423333" cy="1227344"/>
          </a:xfrm>
          <a:custGeom>
            <a:avLst/>
            <a:gdLst>
              <a:gd name="connsiteX0" fmla="*/ 0 w 751853"/>
              <a:gd name="connsiteY0" fmla="*/ 0 h 1320800"/>
              <a:gd name="connsiteX1" fmla="*/ 609600 w 751853"/>
              <a:gd name="connsiteY1" fmla="*/ 152400 h 1320800"/>
              <a:gd name="connsiteX2" fmla="*/ 254000 w 751853"/>
              <a:gd name="connsiteY2" fmla="*/ 355600 h 1320800"/>
              <a:gd name="connsiteX3" fmla="*/ 50800 w 751853"/>
              <a:gd name="connsiteY3" fmla="*/ 338666 h 1320800"/>
              <a:gd name="connsiteX4" fmla="*/ 16934 w 751853"/>
              <a:gd name="connsiteY4" fmla="*/ 254000 h 1320800"/>
              <a:gd name="connsiteX5" fmla="*/ 152400 w 751853"/>
              <a:gd name="connsiteY5" fmla="*/ 203200 h 1320800"/>
              <a:gd name="connsiteX6" fmla="*/ 558800 w 751853"/>
              <a:gd name="connsiteY6" fmla="*/ 304800 h 1320800"/>
              <a:gd name="connsiteX7" fmla="*/ 643467 w 751853"/>
              <a:gd name="connsiteY7" fmla="*/ 389466 h 1320800"/>
              <a:gd name="connsiteX8" fmla="*/ 321734 w 751853"/>
              <a:gd name="connsiteY8" fmla="*/ 558800 h 1320800"/>
              <a:gd name="connsiteX9" fmla="*/ 84667 w 751853"/>
              <a:gd name="connsiteY9" fmla="*/ 558800 h 1320800"/>
              <a:gd name="connsiteX10" fmla="*/ 67734 w 751853"/>
              <a:gd name="connsiteY10" fmla="*/ 457200 h 1320800"/>
              <a:gd name="connsiteX11" fmla="*/ 220134 w 751853"/>
              <a:gd name="connsiteY11" fmla="*/ 457200 h 1320800"/>
              <a:gd name="connsiteX12" fmla="*/ 270934 w 751853"/>
              <a:gd name="connsiteY12" fmla="*/ 474133 h 1320800"/>
              <a:gd name="connsiteX13" fmla="*/ 677334 w 751853"/>
              <a:gd name="connsiteY13" fmla="*/ 592666 h 1320800"/>
              <a:gd name="connsiteX14" fmla="*/ 355600 w 751853"/>
              <a:gd name="connsiteY14" fmla="*/ 812800 h 1320800"/>
              <a:gd name="connsiteX15" fmla="*/ 203200 w 751853"/>
              <a:gd name="connsiteY15" fmla="*/ 829733 h 1320800"/>
              <a:gd name="connsiteX16" fmla="*/ 101600 w 751853"/>
              <a:gd name="connsiteY16" fmla="*/ 795866 h 1320800"/>
              <a:gd name="connsiteX17" fmla="*/ 101600 w 751853"/>
              <a:gd name="connsiteY17" fmla="*/ 745066 h 1320800"/>
              <a:gd name="connsiteX18" fmla="*/ 203200 w 751853"/>
              <a:gd name="connsiteY18" fmla="*/ 711200 h 1320800"/>
              <a:gd name="connsiteX19" fmla="*/ 372534 w 751853"/>
              <a:gd name="connsiteY19" fmla="*/ 694266 h 1320800"/>
              <a:gd name="connsiteX20" fmla="*/ 711200 w 751853"/>
              <a:gd name="connsiteY20" fmla="*/ 846666 h 1320800"/>
              <a:gd name="connsiteX21" fmla="*/ 372534 w 751853"/>
              <a:gd name="connsiteY21" fmla="*/ 1049866 h 1320800"/>
              <a:gd name="connsiteX22" fmla="*/ 254000 w 751853"/>
              <a:gd name="connsiteY22" fmla="*/ 1066800 h 1320800"/>
              <a:gd name="connsiteX23" fmla="*/ 152400 w 751853"/>
              <a:gd name="connsiteY23" fmla="*/ 1016000 h 1320800"/>
              <a:gd name="connsiteX24" fmla="*/ 321734 w 751853"/>
              <a:gd name="connsiteY24" fmla="*/ 965200 h 1320800"/>
              <a:gd name="connsiteX25" fmla="*/ 440267 w 751853"/>
              <a:gd name="connsiteY25" fmla="*/ 965200 h 1320800"/>
              <a:gd name="connsiteX26" fmla="*/ 609600 w 751853"/>
              <a:gd name="connsiteY26" fmla="*/ 1049866 h 1320800"/>
              <a:gd name="connsiteX27" fmla="*/ 728134 w 751853"/>
              <a:gd name="connsiteY27" fmla="*/ 1134533 h 1320800"/>
              <a:gd name="connsiteX28" fmla="*/ 118534 w 751853"/>
              <a:gd name="connsiteY28" fmla="*/ 1320800 h 132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51853" h="1320800">
                <a:moveTo>
                  <a:pt x="0" y="0"/>
                </a:moveTo>
                <a:cubicBezTo>
                  <a:pt x="283633" y="46566"/>
                  <a:pt x="567267" y="93133"/>
                  <a:pt x="609600" y="152400"/>
                </a:cubicBezTo>
                <a:cubicBezTo>
                  <a:pt x="651933" y="211667"/>
                  <a:pt x="347133" y="324556"/>
                  <a:pt x="254000" y="355600"/>
                </a:cubicBezTo>
                <a:cubicBezTo>
                  <a:pt x="160867" y="386644"/>
                  <a:pt x="90311" y="355599"/>
                  <a:pt x="50800" y="338666"/>
                </a:cubicBezTo>
                <a:cubicBezTo>
                  <a:pt x="11289" y="321733"/>
                  <a:pt x="1" y="276578"/>
                  <a:pt x="16934" y="254000"/>
                </a:cubicBezTo>
                <a:cubicBezTo>
                  <a:pt x="33867" y="231422"/>
                  <a:pt x="62089" y="194733"/>
                  <a:pt x="152400" y="203200"/>
                </a:cubicBezTo>
                <a:cubicBezTo>
                  <a:pt x="242711" y="211667"/>
                  <a:pt x="476956" y="273756"/>
                  <a:pt x="558800" y="304800"/>
                </a:cubicBezTo>
                <a:cubicBezTo>
                  <a:pt x="640644" y="335844"/>
                  <a:pt x="682978" y="347133"/>
                  <a:pt x="643467" y="389466"/>
                </a:cubicBezTo>
                <a:cubicBezTo>
                  <a:pt x="603956" y="431799"/>
                  <a:pt x="414867" y="530578"/>
                  <a:pt x="321734" y="558800"/>
                </a:cubicBezTo>
                <a:cubicBezTo>
                  <a:pt x="228601" y="587022"/>
                  <a:pt x="127000" y="575733"/>
                  <a:pt x="84667" y="558800"/>
                </a:cubicBezTo>
                <a:cubicBezTo>
                  <a:pt x="42334" y="541867"/>
                  <a:pt x="45156" y="474133"/>
                  <a:pt x="67734" y="457200"/>
                </a:cubicBezTo>
                <a:cubicBezTo>
                  <a:pt x="90312" y="440267"/>
                  <a:pt x="186267" y="454378"/>
                  <a:pt x="220134" y="457200"/>
                </a:cubicBezTo>
                <a:cubicBezTo>
                  <a:pt x="254001" y="460022"/>
                  <a:pt x="270934" y="474133"/>
                  <a:pt x="270934" y="474133"/>
                </a:cubicBezTo>
                <a:cubicBezTo>
                  <a:pt x="347134" y="496711"/>
                  <a:pt x="663223" y="536222"/>
                  <a:pt x="677334" y="592666"/>
                </a:cubicBezTo>
                <a:cubicBezTo>
                  <a:pt x="691445" y="649110"/>
                  <a:pt x="434622" y="773289"/>
                  <a:pt x="355600" y="812800"/>
                </a:cubicBezTo>
                <a:cubicBezTo>
                  <a:pt x="276578" y="852311"/>
                  <a:pt x="245533" y="832555"/>
                  <a:pt x="203200" y="829733"/>
                </a:cubicBezTo>
                <a:cubicBezTo>
                  <a:pt x="160867" y="826911"/>
                  <a:pt x="118533" y="809977"/>
                  <a:pt x="101600" y="795866"/>
                </a:cubicBezTo>
                <a:cubicBezTo>
                  <a:pt x="84667" y="781755"/>
                  <a:pt x="84667" y="759177"/>
                  <a:pt x="101600" y="745066"/>
                </a:cubicBezTo>
                <a:cubicBezTo>
                  <a:pt x="118533" y="730955"/>
                  <a:pt x="158044" y="719667"/>
                  <a:pt x="203200" y="711200"/>
                </a:cubicBezTo>
                <a:cubicBezTo>
                  <a:pt x="248356" y="702733"/>
                  <a:pt x="287867" y="671688"/>
                  <a:pt x="372534" y="694266"/>
                </a:cubicBezTo>
                <a:cubicBezTo>
                  <a:pt x="457201" y="716844"/>
                  <a:pt x="711200" y="787399"/>
                  <a:pt x="711200" y="846666"/>
                </a:cubicBezTo>
                <a:cubicBezTo>
                  <a:pt x="711200" y="905933"/>
                  <a:pt x="448734" y="1013177"/>
                  <a:pt x="372534" y="1049866"/>
                </a:cubicBezTo>
                <a:cubicBezTo>
                  <a:pt x="296334" y="1086555"/>
                  <a:pt x="290689" y="1072444"/>
                  <a:pt x="254000" y="1066800"/>
                </a:cubicBezTo>
                <a:cubicBezTo>
                  <a:pt x="217311" y="1061156"/>
                  <a:pt x="141111" y="1032933"/>
                  <a:pt x="152400" y="1016000"/>
                </a:cubicBezTo>
                <a:cubicBezTo>
                  <a:pt x="163689" y="999067"/>
                  <a:pt x="273756" y="973667"/>
                  <a:pt x="321734" y="965200"/>
                </a:cubicBezTo>
                <a:cubicBezTo>
                  <a:pt x="369712" y="956733"/>
                  <a:pt x="392289" y="951089"/>
                  <a:pt x="440267" y="965200"/>
                </a:cubicBezTo>
                <a:cubicBezTo>
                  <a:pt x="488245" y="979311"/>
                  <a:pt x="561622" y="1021644"/>
                  <a:pt x="609600" y="1049866"/>
                </a:cubicBezTo>
                <a:cubicBezTo>
                  <a:pt x="657578" y="1078088"/>
                  <a:pt x="809978" y="1089377"/>
                  <a:pt x="728134" y="1134533"/>
                </a:cubicBezTo>
                <a:cubicBezTo>
                  <a:pt x="646290" y="1179689"/>
                  <a:pt x="118534" y="1320800"/>
                  <a:pt x="118534" y="1320800"/>
                </a:cubicBezTo>
              </a:path>
            </a:pathLst>
          </a:custGeom>
          <a:noFill/>
          <a:ln w="38100">
            <a:solidFill>
              <a:schemeClr val="tx1"/>
            </a:solidFill>
          </a:ln>
          <a:effectLst>
            <a:glow rad="127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rot="13944341">
            <a:off x="4925501" y="4300633"/>
            <a:ext cx="423333" cy="1107501"/>
          </a:xfrm>
          <a:custGeom>
            <a:avLst/>
            <a:gdLst>
              <a:gd name="connsiteX0" fmla="*/ 0 w 751853"/>
              <a:gd name="connsiteY0" fmla="*/ 0 h 1320800"/>
              <a:gd name="connsiteX1" fmla="*/ 609600 w 751853"/>
              <a:gd name="connsiteY1" fmla="*/ 152400 h 1320800"/>
              <a:gd name="connsiteX2" fmla="*/ 254000 w 751853"/>
              <a:gd name="connsiteY2" fmla="*/ 355600 h 1320800"/>
              <a:gd name="connsiteX3" fmla="*/ 50800 w 751853"/>
              <a:gd name="connsiteY3" fmla="*/ 338666 h 1320800"/>
              <a:gd name="connsiteX4" fmla="*/ 16934 w 751853"/>
              <a:gd name="connsiteY4" fmla="*/ 254000 h 1320800"/>
              <a:gd name="connsiteX5" fmla="*/ 152400 w 751853"/>
              <a:gd name="connsiteY5" fmla="*/ 203200 h 1320800"/>
              <a:gd name="connsiteX6" fmla="*/ 558800 w 751853"/>
              <a:gd name="connsiteY6" fmla="*/ 304800 h 1320800"/>
              <a:gd name="connsiteX7" fmla="*/ 643467 w 751853"/>
              <a:gd name="connsiteY7" fmla="*/ 389466 h 1320800"/>
              <a:gd name="connsiteX8" fmla="*/ 321734 w 751853"/>
              <a:gd name="connsiteY8" fmla="*/ 558800 h 1320800"/>
              <a:gd name="connsiteX9" fmla="*/ 84667 w 751853"/>
              <a:gd name="connsiteY9" fmla="*/ 558800 h 1320800"/>
              <a:gd name="connsiteX10" fmla="*/ 67734 w 751853"/>
              <a:gd name="connsiteY10" fmla="*/ 457200 h 1320800"/>
              <a:gd name="connsiteX11" fmla="*/ 220134 w 751853"/>
              <a:gd name="connsiteY11" fmla="*/ 457200 h 1320800"/>
              <a:gd name="connsiteX12" fmla="*/ 270934 w 751853"/>
              <a:gd name="connsiteY12" fmla="*/ 474133 h 1320800"/>
              <a:gd name="connsiteX13" fmla="*/ 677334 w 751853"/>
              <a:gd name="connsiteY13" fmla="*/ 592666 h 1320800"/>
              <a:gd name="connsiteX14" fmla="*/ 355600 w 751853"/>
              <a:gd name="connsiteY14" fmla="*/ 812800 h 1320800"/>
              <a:gd name="connsiteX15" fmla="*/ 203200 w 751853"/>
              <a:gd name="connsiteY15" fmla="*/ 829733 h 1320800"/>
              <a:gd name="connsiteX16" fmla="*/ 101600 w 751853"/>
              <a:gd name="connsiteY16" fmla="*/ 795866 h 1320800"/>
              <a:gd name="connsiteX17" fmla="*/ 101600 w 751853"/>
              <a:gd name="connsiteY17" fmla="*/ 745066 h 1320800"/>
              <a:gd name="connsiteX18" fmla="*/ 203200 w 751853"/>
              <a:gd name="connsiteY18" fmla="*/ 711200 h 1320800"/>
              <a:gd name="connsiteX19" fmla="*/ 372534 w 751853"/>
              <a:gd name="connsiteY19" fmla="*/ 694266 h 1320800"/>
              <a:gd name="connsiteX20" fmla="*/ 711200 w 751853"/>
              <a:gd name="connsiteY20" fmla="*/ 846666 h 1320800"/>
              <a:gd name="connsiteX21" fmla="*/ 372534 w 751853"/>
              <a:gd name="connsiteY21" fmla="*/ 1049866 h 1320800"/>
              <a:gd name="connsiteX22" fmla="*/ 254000 w 751853"/>
              <a:gd name="connsiteY22" fmla="*/ 1066800 h 1320800"/>
              <a:gd name="connsiteX23" fmla="*/ 152400 w 751853"/>
              <a:gd name="connsiteY23" fmla="*/ 1016000 h 1320800"/>
              <a:gd name="connsiteX24" fmla="*/ 321734 w 751853"/>
              <a:gd name="connsiteY24" fmla="*/ 965200 h 1320800"/>
              <a:gd name="connsiteX25" fmla="*/ 440267 w 751853"/>
              <a:gd name="connsiteY25" fmla="*/ 965200 h 1320800"/>
              <a:gd name="connsiteX26" fmla="*/ 609600 w 751853"/>
              <a:gd name="connsiteY26" fmla="*/ 1049866 h 1320800"/>
              <a:gd name="connsiteX27" fmla="*/ 728134 w 751853"/>
              <a:gd name="connsiteY27" fmla="*/ 1134533 h 1320800"/>
              <a:gd name="connsiteX28" fmla="*/ 118534 w 751853"/>
              <a:gd name="connsiteY28" fmla="*/ 1320800 h 132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51853" h="1320800">
                <a:moveTo>
                  <a:pt x="0" y="0"/>
                </a:moveTo>
                <a:cubicBezTo>
                  <a:pt x="283633" y="46566"/>
                  <a:pt x="567267" y="93133"/>
                  <a:pt x="609600" y="152400"/>
                </a:cubicBezTo>
                <a:cubicBezTo>
                  <a:pt x="651933" y="211667"/>
                  <a:pt x="347133" y="324556"/>
                  <a:pt x="254000" y="355600"/>
                </a:cubicBezTo>
                <a:cubicBezTo>
                  <a:pt x="160867" y="386644"/>
                  <a:pt x="90311" y="355599"/>
                  <a:pt x="50800" y="338666"/>
                </a:cubicBezTo>
                <a:cubicBezTo>
                  <a:pt x="11289" y="321733"/>
                  <a:pt x="1" y="276578"/>
                  <a:pt x="16934" y="254000"/>
                </a:cubicBezTo>
                <a:cubicBezTo>
                  <a:pt x="33867" y="231422"/>
                  <a:pt x="62089" y="194733"/>
                  <a:pt x="152400" y="203200"/>
                </a:cubicBezTo>
                <a:cubicBezTo>
                  <a:pt x="242711" y="211667"/>
                  <a:pt x="476956" y="273756"/>
                  <a:pt x="558800" y="304800"/>
                </a:cubicBezTo>
                <a:cubicBezTo>
                  <a:pt x="640644" y="335844"/>
                  <a:pt x="682978" y="347133"/>
                  <a:pt x="643467" y="389466"/>
                </a:cubicBezTo>
                <a:cubicBezTo>
                  <a:pt x="603956" y="431799"/>
                  <a:pt x="414867" y="530578"/>
                  <a:pt x="321734" y="558800"/>
                </a:cubicBezTo>
                <a:cubicBezTo>
                  <a:pt x="228601" y="587022"/>
                  <a:pt x="127000" y="575733"/>
                  <a:pt x="84667" y="558800"/>
                </a:cubicBezTo>
                <a:cubicBezTo>
                  <a:pt x="42334" y="541867"/>
                  <a:pt x="45156" y="474133"/>
                  <a:pt x="67734" y="457200"/>
                </a:cubicBezTo>
                <a:cubicBezTo>
                  <a:pt x="90312" y="440267"/>
                  <a:pt x="186267" y="454378"/>
                  <a:pt x="220134" y="457200"/>
                </a:cubicBezTo>
                <a:cubicBezTo>
                  <a:pt x="254001" y="460022"/>
                  <a:pt x="270934" y="474133"/>
                  <a:pt x="270934" y="474133"/>
                </a:cubicBezTo>
                <a:cubicBezTo>
                  <a:pt x="347134" y="496711"/>
                  <a:pt x="663223" y="536222"/>
                  <a:pt x="677334" y="592666"/>
                </a:cubicBezTo>
                <a:cubicBezTo>
                  <a:pt x="691445" y="649110"/>
                  <a:pt x="434622" y="773289"/>
                  <a:pt x="355600" y="812800"/>
                </a:cubicBezTo>
                <a:cubicBezTo>
                  <a:pt x="276578" y="852311"/>
                  <a:pt x="245533" y="832555"/>
                  <a:pt x="203200" y="829733"/>
                </a:cubicBezTo>
                <a:cubicBezTo>
                  <a:pt x="160867" y="826911"/>
                  <a:pt x="118533" y="809977"/>
                  <a:pt x="101600" y="795866"/>
                </a:cubicBezTo>
                <a:cubicBezTo>
                  <a:pt x="84667" y="781755"/>
                  <a:pt x="84667" y="759177"/>
                  <a:pt x="101600" y="745066"/>
                </a:cubicBezTo>
                <a:cubicBezTo>
                  <a:pt x="118533" y="730955"/>
                  <a:pt x="158044" y="719667"/>
                  <a:pt x="203200" y="711200"/>
                </a:cubicBezTo>
                <a:cubicBezTo>
                  <a:pt x="248356" y="702733"/>
                  <a:pt x="287867" y="671688"/>
                  <a:pt x="372534" y="694266"/>
                </a:cubicBezTo>
                <a:cubicBezTo>
                  <a:pt x="457201" y="716844"/>
                  <a:pt x="711200" y="787399"/>
                  <a:pt x="711200" y="846666"/>
                </a:cubicBezTo>
                <a:cubicBezTo>
                  <a:pt x="711200" y="905933"/>
                  <a:pt x="448734" y="1013177"/>
                  <a:pt x="372534" y="1049866"/>
                </a:cubicBezTo>
                <a:cubicBezTo>
                  <a:pt x="296334" y="1086555"/>
                  <a:pt x="290689" y="1072444"/>
                  <a:pt x="254000" y="1066800"/>
                </a:cubicBezTo>
                <a:cubicBezTo>
                  <a:pt x="217311" y="1061156"/>
                  <a:pt x="141111" y="1032933"/>
                  <a:pt x="152400" y="1016000"/>
                </a:cubicBezTo>
                <a:cubicBezTo>
                  <a:pt x="163689" y="999067"/>
                  <a:pt x="273756" y="973667"/>
                  <a:pt x="321734" y="965200"/>
                </a:cubicBezTo>
                <a:cubicBezTo>
                  <a:pt x="369712" y="956733"/>
                  <a:pt x="392289" y="951089"/>
                  <a:pt x="440267" y="965200"/>
                </a:cubicBezTo>
                <a:cubicBezTo>
                  <a:pt x="488245" y="979311"/>
                  <a:pt x="561622" y="1021644"/>
                  <a:pt x="609600" y="1049866"/>
                </a:cubicBezTo>
                <a:cubicBezTo>
                  <a:pt x="657578" y="1078088"/>
                  <a:pt x="809978" y="1089377"/>
                  <a:pt x="728134" y="1134533"/>
                </a:cubicBezTo>
                <a:cubicBezTo>
                  <a:pt x="646290" y="1179689"/>
                  <a:pt x="118534" y="1320800"/>
                  <a:pt x="118534" y="1320800"/>
                </a:cubicBezTo>
              </a:path>
            </a:pathLst>
          </a:custGeom>
          <a:noFill/>
          <a:ln w="38100">
            <a:solidFill>
              <a:schemeClr val="tx1"/>
            </a:solidFill>
          </a:ln>
          <a:effectLst>
            <a:glow rad="127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rot="16786616">
            <a:off x="5920635" y="3838881"/>
            <a:ext cx="423333" cy="828674"/>
          </a:xfrm>
          <a:custGeom>
            <a:avLst/>
            <a:gdLst>
              <a:gd name="connsiteX0" fmla="*/ 0 w 751853"/>
              <a:gd name="connsiteY0" fmla="*/ 0 h 1320800"/>
              <a:gd name="connsiteX1" fmla="*/ 609600 w 751853"/>
              <a:gd name="connsiteY1" fmla="*/ 152400 h 1320800"/>
              <a:gd name="connsiteX2" fmla="*/ 254000 w 751853"/>
              <a:gd name="connsiteY2" fmla="*/ 355600 h 1320800"/>
              <a:gd name="connsiteX3" fmla="*/ 50800 w 751853"/>
              <a:gd name="connsiteY3" fmla="*/ 338666 h 1320800"/>
              <a:gd name="connsiteX4" fmla="*/ 16934 w 751853"/>
              <a:gd name="connsiteY4" fmla="*/ 254000 h 1320800"/>
              <a:gd name="connsiteX5" fmla="*/ 152400 w 751853"/>
              <a:gd name="connsiteY5" fmla="*/ 203200 h 1320800"/>
              <a:gd name="connsiteX6" fmla="*/ 558800 w 751853"/>
              <a:gd name="connsiteY6" fmla="*/ 304800 h 1320800"/>
              <a:gd name="connsiteX7" fmla="*/ 643467 w 751853"/>
              <a:gd name="connsiteY7" fmla="*/ 389466 h 1320800"/>
              <a:gd name="connsiteX8" fmla="*/ 321734 w 751853"/>
              <a:gd name="connsiteY8" fmla="*/ 558800 h 1320800"/>
              <a:gd name="connsiteX9" fmla="*/ 84667 w 751853"/>
              <a:gd name="connsiteY9" fmla="*/ 558800 h 1320800"/>
              <a:gd name="connsiteX10" fmla="*/ 67734 w 751853"/>
              <a:gd name="connsiteY10" fmla="*/ 457200 h 1320800"/>
              <a:gd name="connsiteX11" fmla="*/ 220134 w 751853"/>
              <a:gd name="connsiteY11" fmla="*/ 457200 h 1320800"/>
              <a:gd name="connsiteX12" fmla="*/ 270934 w 751853"/>
              <a:gd name="connsiteY12" fmla="*/ 474133 h 1320800"/>
              <a:gd name="connsiteX13" fmla="*/ 677334 w 751853"/>
              <a:gd name="connsiteY13" fmla="*/ 592666 h 1320800"/>
              <a:gd name="connsiteX14" fmla="*/ 355600 w 751853"/>
              <a:gd name="connsiteY14" fmla="*/ 812800 h 1320800"/>
              <a:gd name="connsiteX15" fmla="*/ 203200 w 751853"/>
              <a:gd name="connsiteY15" fmla="*/ 829733 h 1320800"/>
              <a:gd name="connsiteX16" fmla="*/ 101600 w 751853"/>
              <a:gd name="connsiteY16" fmla="*/ 795866 h 1320800"/>
              <a:gd name="connsiteX17" fmla="*/ 101600 w 751853"/>
              <a:gd name="connsiteY17" fmla="*/ 745066 h 1320800"/>
              <a:gd name="connsiteX18" fmla="*/ 203200 w 751853"/>
              <a:gd name="connsiteY18" fmla="*/ 711200 h 1320800"/>
              <a:gd name="connsiteX19" fmla="*/ 372534 w 751853"/>
              <a:gd name="connsiteY19" fmla="*/ 694266 h 1320800"/>
              <a:gd name="connsiteX20" fmla="*/ 711200 w 751853"/>
              <a:gd name="connsiteY20" fmla="*/ 846666 h 1320800"/>
              <a:gd name="connsiteX21" fmla="*/ 372534 w 751853"/>
              <a:gd name="connsiteY21" fmla="*/ 1049866 h 1320800"/>
              <a:gd name="connsiteX22" fmla="*/ 254000 w 751853"/>
              <a:gd name="connsiteY22" fmla="*/ 1066800 h 1320800"/>
              <a:gd name="connsiteX23" fmla="*/ 152400 w 751853"/>
              <a:gd name="connsiteY23" fmla="*/ 1016000 h 1320800"/>
              <a:gd name="connsiteX24" fmla="*/ 321734 w 751853"/>
              <a:gd name="connsiteY24" fmla="*/ 965200 h 1320800"/>
              <a:gd name="connsiteX25" fmla="*/ 440267 w 751853"/>
              <a:gd name="connsiteY25" fmla="*/ 965200 h 1320800"/>
              <a:gd name="connsiteX26" fmla="*/ 609600 w 751853"/>
              <a:gd name="connsiteY26" fmla="*/ 1049866 h 1320800"/>
              <a:gd name="connsiteX27" fmla="*/ 728134 w 751853"/>
              <a:gd name="connsiteY27" fmla="*/ 1134533 h 1320800"/>
              <a:gd name="connsiteX28" fmla="*/ 118534 w 751853"/>
              <a:gd name="connsiteY28" fmla="*/ 1320800 h 132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51853" h="1320800">
                <a:moveTo>
                  <a:pt x="0" y="0"/>
                </a:moveTo>
                <a:cubicBezTo>
                  <a:pt x="283633" y="46566"/>
                  <a:pt x="567267" y="93133"/>
                  <a:pt x="609600" y="152400"/>
                </a:cubicBezTo>
                <a:cubicBezTo>
                  <a:pt x="651933" y="211667"/>
                  <a:pt x="347133" y="324556"/>
                  <a:pt x="254000" y="355600"/>
                </a:cubicBezTo>
                <a:cubicBezTo>
                  <a:pt x="160867" y="386644"/>
                  <a:pt x="90311" y="355599"/>
                  <a:pt x="50800" y="338666"/>
                </a:cubicBezTo>
                <a:cubicBezTo>
                  <a:pt x="11289" y="321733"/>
                  <a:pt x="1" y="276578"/>
                  <a:pt x="16934" y="254000"/>
                </a:cubicBezTo>
                <a:cubicBezTo>
                  <a:pt x="33867" y="231422"/>
                  <a:pt x="62089" y="194733"/>
                  <a:pt x="152400" y="203200"/>
                </a:cubicBezTo>
                <a:cubicBezTo>
                  <a:pt x="242711" y="211667"/>
                  <a:pt x="476956" y="273756"/>
                  <a:pt x="558800" y="304800"/>
                </a:cubicBezTo>
                <a:cubicBezTo>
                  <a:pt x="640644" y="335844"/>
                  <a:pt x="682978" y="347133"/>
                  <a:pt x="643467" y="389466"/>
                </a:cubicBezTo>
                <a:cubicBezTo>
                  <a:pt x="603956" y="431799"/>
                  <a:pt x="414867" y="530578"/>
                  <a:pt x="321734" y="558800"/>
                </a:cubicBezTo>
                <a:cubicBezTo>
                  <a:pt x="228601" y="587022"/>
                  <a:pt x="127000" y="575733"/>
                  <a:pt x="84667" y="558800"/>
                </a:cubicBezTo>
                <a:cubicBezTo>
                  <a:pt x="42334" y="541867"/>
                  <a:pt x="45156" y="474133"/>
                  <a:pt x="67734" y="457200"/>
                </a:cubicBezTo>
                <a:cubicBezTo>
                  <a:pt x="90312" y="440267"/>
                  <a:pt x="186267" y="454378"/>
                  <a:pt x="220134" y="457200"/>
                </a:cubicBezTo>
                <a:cubicBezTo>
                  <a:pt x="254001" y="460022"/>
                  <a:pt x="270934" y="474133"/>
                  <a:pt x="270934" y="474133"/>
                </a:cubicBezTo>
                <a:cubicBezTo>
                  <a:pt x="347134" y="496711"/>
                  <a:pt x="663223" y="536222"/>
                  <a:pt x="677334" y="592666"/>
                </a:cubicBezTo>
                <a:cubicBezTo>
                  <a:pt x="691445" y="649110"/>
                  <a:pt x="434622" y="773289"/>
                  <a:pt x="355600" y="812800"/>
                </a:cubicBezTo>
                <a:cubicBezTo>
                  <a:pt x="276578" y="852311"/>
                  <a:pt x="245533" y="832555"/>
                  <a:pt x="203200" y="829733"/>
                </a:cubicBezTo>
                <a:cubicBezTo>
                  <a:pt x="160867" y="826911"/>
                  <a:pt x="118533" y="809977"/>
                  <a:pt x="101600" y="795866"/>
                </a:cubicBezTo>
                <a:cubicBezTo>
                  <a:pt x="84667" y="781755"/>
                  <a:pt x="84667" y="759177"/>
                  <a:pt x="101600" y="745066"/>
                </a:cubicBezTo>
                <a:cubicBezTo>
                  <a:pt x="118533" y="730955"/>
                  <a:pt x="158044" y="719667"/>
                  <a:pt x="203200" y="711200"/>
                </a:cubicBezTo>
                <a:cubicBezTo>
                  <a:pt x="248356" y="702733"/>
                  <a:pt x="287867" y="671688"/>
                  <a:pt x="372534" y="694266"/>
                </a:cubicBezTo>
                <a:cubicBezTo>
                  <a:pt x="457201" y="716844"/>
                  <a:pt x="711200" y="787399"/>
                  <a:pt x="711200" y="846666"/>
                </a:cubicBezTo>
                <a:cubicBezTo>
                  <a:pt x="711200" y="905933"/>
                  <a:pt x="448734" y="1013177"/>
                  <a:pt x="372534" y="1049866"/>
                </a:cubicBezTo>
                <a:cubicBezTo>
                  <a:pt x="296334" y="1086555"/>
                  <a:pt x="290689" y="1072444"/>
                  <a:pt x="254000" y="1066800"/>
                </a:cubicBezTo>
                <a:cubicBezTo>
                  <a:pt x="217311" y="1061156"/>
                  <a:pt x="141111" y="1032933"/>
                  <a:pt x="152400" y="1016000"/>
                </a:cubicBezTo>
                <a:cubicBezTo>
                  <a:pt x="163689" y="999067"/>
                  <a:pt x="273756" y="973667"/>
                  <a:pt x="321734" y="965200"/>
                </a:cubicBezTo>
                <a:cubicBezTo>
                  <a:pt x="369712" y="956733"/>
                  <a:pt x="392289" y="951089"/>
                  <a:pt x="440267" y="965200"/>
                </a:cubicBezTo>
                <a:cubicBezTo>
                  <a:pt x="488245" y="979311"/>
                  <a:pt x="561622" y="1021644"/>
                  <a:pt x="609600" y="1049866"/>
                </a:cubicBezTo>
                <a:cubicBezTo>
                  <a:pt x="657578" y="1078088"/>
                  <a:pt x="809978" y="1089377"/>
                  <a:pt x="728134" y="1134533"/>
                </a:cubicBezTo>
                <a:cubicBezTo>
                  <a:pt x="646290" y="1179689"/>
                  <a:pt x="118534" y="1320800"/>
                  <a:pt x="118534" y="1320800"/>
                </a:cubicBezTo>
              </a:path>
            </a:pathLst>
          </a:custGeom>
          <a:noFill/>
          <a:ln w="38100">
            <a:solidFill>
              <a:schemeClr val="tx1"/>
            </a:solidFill>
          </a:ln>
          <a:effectLst>
            <a:glow rad="127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292869" y="3274010"/>
            <a:ext cx="783392" cy="733636"/>
          </a:xfrm>
          <a:prstGeom prst="rect">
            <a:avLst/>
          </a:prstGeom>
          <a:solidFill>
            <a:srgbClr val="FF0000">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331371" y="5226986"/>
            <a:ext cx="854460" cy="716614"/>
          </a:xfrm>
          <a:prstGeom prst="rect">
            <a:avLst/>
          </a:prstGeom>
          <a:solidFill>
            <a:schemeClr val="accent1">
              <a:alpha val="6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349801" y="3949863"/>
            <a:ext cx="767818" cy="775787"/>
          </a:xfrm>
          <a:prstGeom prst="rect">
            <a:avLst/>
          </a:prstGeom>
          <a:solidFill>
            <a:srgbClr val="FFFF00">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981910" y="3949863"/>
            <a:ext cx="875151" cy="776859"/>
          </a:xfrm>
          <a:prstGeom prst="rect">
            <a:avLst/>
          </a:prstGeom>
          <a:solidFill>
            <a:srgbClr val="7030A0">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71475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Down Arrow Callout 14"/>
          <p:cNvSpPr/>
          <p:nvPr/>
        </p:nvSpPr>
        <p:spPr>
          <a:xfrm>
            <a:off x="7448550" y="2700256"/>
            <a:ext cx="1962151" cy="1622851"/>
          </a:xfrm>
          <a:prstGeom prst="downArrowCallout">
            <a:avLst/>
          </a:prstGeom>
          <a:solidFill>
            <a:schemeClr val="accent4">
              <a:lumMod val="75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Non-linear classifiers: part-based models</a:t>
            </a:r>
            <a:endParaRPr lang="en-US" dirty="0"/>
          </a:p>
        </p:txBody>
      </p:sp>
      <p:sp>
        <p:nvSpPr>
          <p:cNvPr id="5" name="Up Arrow Callout 4"/>
          <p:cNvSpPr/>
          <p:nvPr/>
        </p:nvSpPr>
        <p:spPr>
          <a:xfrm>
            <a:off x="5503333" y="2146623"/>
            <a:ext cx="1456266" cy="1644017"/>
          </a:xfrm>
          <a:prstGeom prst="upArrowCallout">
            <a:avLst/>
          </a:prstGeom>
          <a:solidFill>
            <a:schemeClr val="accent1">
              <a:alpha val="39000"/>
            </a:schemeClr>
          </a:solidFill>
          <a:ln>
            <a:noFill/>
          </a:ln>
          <a:effectLst>
            <a:glow>
              <a:schemeClr val="accent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826000" y="1415742"/>
            <a:ext cx="2810933" cy="830997"/>
          </a:xfrm>
          <a:prstGeom prst="rect">
            <a:avLst/>
          </a:prstGeom>
          <a:noFill/>
        </p:spPr>
        <p:txBody>
          <a:bodyPr wrap="square" rtlCol="0">
            <a:spAutoFit/>
          </a:bodyPr>
          <a:lstStyle/>
          <a:p>
            <a:pPr algn="ctr"/>
            <a:r>
              <a:rPr lang="en-US" sz="2400" dirty="0" smtClean="0"/>
              <a:t>HOG descriptor</a:t>
            </a:r>
          </a:p>
          <a:p>
            <a:pPr algn="ctr"/>
            <a:r>
              <a:rPr lang="en-US" sz="2400" dirty="0" smtClean="0"/>
              <a:t> of patch at </a:t>
            </a:r>
            <a:r>
              <a:rPr lang="en-US" sz="2400" i="1" dirty="0" smtClean="0"/>
              <a:t>l</a:t>
            </a:r>
            <a:r>
              <a:rPr lang="en-US" sz="2400" i="1" baseline="-25000" dirty="0" smtClean="0"/>
              <a:t>i</a:t>
            </a:r>
            <a:endParaRPr lang="en-US" sz="2400" i="1" baseline="-25000" dirty="0"/>
          </a:p>
        </p:txBody>
      </p:sp>
      <p:sp>
        <p:nvSpPr>
          <p:cNvPr id="7" name="Down Arrow Callout 6"/>
          <p:cNvSpPr/>
          <p:nvPr/>
        </p:nvSpPr>
        <p:spPr>
          <a:xfrm>
            <a:off x="4826000" y="2747439"/>
            <a:ext cx="677334" cy="1622851"/>
          </a:xfrm>
          <a:prstGeom prst="downArrowCallout">
            <a:avLst/>
          </a:prstGeom>
          <a:solidFill>
            <a:schemeClr val="accent4">
              <a:lumMod val="75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928533" y="4343623"/>
            <a:ext cx="2472267" cy="1200329"/>
          </a:xfrm>
          <a:prstGeom prst="rect">
            <a:avLst/>
          </a:prstGeom>
          <a:noFill/>
        </p:spPr>
        <p:txBody>
          <a:bodyPr wrap="square" rtlCol="0">
            <a:spAutoFit/>
          </a:bodyPr>
          <a:lstStyle/>
          <a:p>
            <a:pPr algn="ctr"/>
            <a:r>
              <a:rPr lang="en-US" sz="2400" dirty="0" smtClean="0"/>
              <a:t>Linear </a:t>
            </a:r>
          </a:p>
          <a:p>
            <a:pPr algn="ctr"/>
            <a:r>
              <a:rPr lang="en-US" sz="2400" dirty="0" smtClean="0"/>
              <a:t>classifier </a:t>
            </a:r>
          </a:p>
          <a:p>
            <a:pPr algn="ctr"/>
            <a:r>
              <a:rPr lang="en-US" sz="2400" dirty="0" smtClean="0"/>
              <a:t>for part </a:t>
            </a:r>
            <a:r>
              <a:rPr lang="en-US" sz="2400" dirty="0" err="1" smtClean="0"/>
              <a:t>i</a:t>
            </a:r>
            <a:endParaRPr lang="en-US" sz="2400" dirty="0"/>
          </a:p>
        </p:txBody>
      </p:sp>
      <p:sp>
        <p:nvSpPr>
          <p:cNvPr id="9" name="Up Arrow Callout 8"/>
          <p:cNvSpPr/>
          <p:nvPr/>
        </p:nvSpPr>
        <p:spPr>
          <a:xfrm>
            <a:off x="4013200" y="2167790"/>
            <a:ext cx="812800" cy="1622850"/>
          </a:xfrm>
          <a:prstGeom prst="upArrowCallout">
            <a:avLst/>
          </a:prstGeom>
          <a:solidFill>
            <a:schemeClr val="accent6">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632199" y="1415742"/>
            <a:ext cx="1574801" cy="830997"/>
          </a:xfrm>
          <a:prstGeom prst="rect">
            <a:avLst/>
          </a:prstGeom>
          <a:noFill/>
        </p:spPr>
        <p:txBody>
          <a:bodyPr wrap="square" rtlCol="0">
            <a:spAutoFit/>
          </a:bodyPr>
          <a:lstStyle/>
          <a:p>
            <a:pPr algn="ctr"/>
            <a:r>
              <a:rPr lang="en-US" sz="2400" dirty="0" smtClean="0"/>
              <a:t>sum over </a:t>
            </a:r>
          </a:p>
          <a:p>
            <a:pPr algn="ctr"/>
            <a:r>
              <a:rPr lang="en-US" sz="2400" dirty="0" smtClean="0"/>
              <a:t>parts</a:t>
            </a:r>
          </a:p>
        </p:txBody>
      </p:sp>
      <p:sp>
        <p:nvSpPr>
          <p:cNvPr id="11" name="Down Arrow Callout 10"/>
          <p:cNvSpPr/>
          <p:nvPr/>
        </p:nvSpPr>
        <p:spPr>
          <a:xfrm>
            <a:off x="3166534" y="2747438"/>
            <a:ext cx="846666" cy="1622851"/>
          </a:xfrm>
          <a:prstGeom prst="downArrowCallout">
            <a:avLst/>
          </a:prstGeom>
          <a:solidFill>
            <a:srgbClr val="7030A0">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2929466" y="4323107"/>
            <a:ext cx="1320801" cy="1200329"/>
          </a:xfrm>
          <a:prstGeom prst="rect">
            <a:avLst/>
          </a:prstGeom>
          <a:noFill/>
        </p:spPr>
        <p:txBody>
          <a:bodyPr wrap="square" rtlCol="0">
            <a:spAutoFit/>
          </a:bodyPr>
          <a:lstStyle/>
          <a:p>
            <a:pPr algn="ctr"/>
            <a:r>
              <a:rPr lang="en-US" sz="2400" dirty="0" smtClean="0"/>
              <a:t>max over locations</a:t>
            </a:r>
            <a:endParaRPr lang="en-US" sz="2400" dirty="0"/>
          </a:p>
        </p:txBody>
      </p:sp>
      <p:pic>
        <p:nvPicPr>
          <p:cNvPr id="14" name="Picture 13"/>
          <p:cNvPicPr>
            <a:picLocks noChangeAspect="1"/>
          </p:cNvPicPr>
          <p:nvPr/>
        </p:nvPicPr>
        <p:blipFill>
          <a:blip r:embed="rId2"/>
          <a:stretch>
            <a:fillRect/>
          </a:stretch>
        </p:blipFill>
        <p:spPr>
          <a:xfrm>
            <a:off x="1358902" y="2779206"/>
            <a:ext cx="8051800" cy="1028700"/>
          </a:xfrm>
          <a:prstGeom prst="rect">
            <a:avLst/>
          </a:prstGeom>
        </p:spPr>
      </p:pic>
      <p:sp>
        <p:nvSpPr>
          <p:cNvPr id="16" name="TextBox 15"/>
          <p:cNvSpPr txBox="1"/>
          <p:nvPr/>
        </p:nvSpPr>
        <p:spPr>
          <a:xfrm>
            <a:off x="7312022" y="4323106"/>
            <a:ext cx="2472267" cy="830997"/>
          </a:xfrm>
          <a:prstGeom prst="rect">
            <a:avLst/>
          </a:prstGeom>
          <a:noFill/>
        </p:spPr>
        <p:txBody>
          <a:bodyPr wrap="square" rtlCol="0">
            <a:spAutoFit/>
          </a:bodyPr>
          <a:lstStyle/>
          <a:p>
            <a:pPr algn="ctr"/>
            <a:r>
              <a:rPr lang="en-US" sz="2400" dirty="0" smtClean="0"/>
              <a:t>Deformation cost</a:t>
            </a:r>
          </a:p>
          <a:p>
            <a:pPr algn="ctr"/>
            <a:r>
              <a:rPr lang="en-US" sz="2400" dirty="0" smtClean="0"/>
              <a:t>for part </a:t>
            </a:r>
            <a:r>
              <a:rPr lang="en-US" sz="2400" dirty="0" err="1" smtClean="0"/>
              <a:t>i</a:t>
            </a:r>
            <a:endParaRPr lang="en-US" sz="2400" dirty="0"/>
          </a:p>
        </p:txBody>
      </p:sp>
    </p:spTree>
    <p:extLst>
      <p:ext uri="{BB962C8B-B14F-4D97-AF65-F5344CB8AC3E}">
        <p14:creationId xmlns:p14="http://schemas.microsoft.com/office/powerpoint/2010/main" val="735928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5" grpId="0" animBg="1"/>
      <p:bldP spid="6" grpId="0"/>
      <p:bldP spid="7" grpId="0" animBg="1"/>
      <p:bldP spid="8" grpId="0"/>
      <p:bldP spid="9" grpId="0" animBg="1"/>
      <p:bldP spid="10" grpId="0"/>
      <p:bldP spid="11" grpId="0" animBg="1"/>
      <p:bldP spid="12"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Non-linear classifiers: Kernel machines</a:t>
            </a:r>
            <a:endParaRPr lang="en-US" dirty="0"/>
          </a:p>
        </p:txBody>
      </p:sp>
      <p:sp>
        <p:nvSpPr>
          <p:cNvPr id="3" name="Content Placeholder 2"/>
          <p:cNvSpPr>
            <a:spLocks noGrp="1"/>
          </p:cNvSpPr>
          <p:nvPr>
            <p:ph idx="1"/>
          </p:nvPr>
        </p:nvSpPr>
        <p:spPr>
          <a:xfrm>
            <a:off x="838200" y="1961088"/>
            <a:ext cx="10515600" cy="5032375"/>
          </a:xfrm>
        </p:spPr>
        <p:txBody>
          <a:bodyPr>
            <a:normAutofit/>
          </a:bodyPr>
          <a:lstStyle/>
          <a:p>
            <a:endParaRPr lang="en-US" dirty="0" smtClean="0"/>
          </a:p>
          <a:p>
            <a:r>
              <a:rPr lang="en-US" dirty="0" err="1" smtClean="0"/>
              <a:t>Representer</a:t>
            </a:r>
            <a:r>
              <a:rPr lang="en-US" dirty="0" smtClean="0"/>
              <a:t> theorem:</a:t>
            </a:r>
          </a:p>
          <a:p>
            <a:endParaRPr lang="en-US" dirty="0"/>
          </a:p>
          <a:p>
            <a:endParaRPr lang="en-US" dirty="0" smtClean="0"/>
          </a:p>
          <a:p>
            <a:endParaRPr lang="en-US" dirty="0"/>
          </a:p>
          <a:p>
            <a:endParaRPr lang="en-US" dirty="0" smtClean="0"/>
          </a:p>
          <a:p>
            <a:endParaRPr lang="en-US" dirty="0"/>
          </a:p>
          <a:p>
            <a:r>
              <a:rPr lang="en-US" dirty="0" smtClean="0"/>
              <a:t>Key idea: replace standard dot product by sophisticated dot product k(x</a:t>
            </a:r>
            <a:r>
              <a:rPr lang="en-US" baseline="-25000" dirty="0" smtClean="0"/>
              <a:t>i</a:t>
            </a:r>
            <a:r>
              <a:rPr lang="en-US" dirty="0" smtClean="0"/>
              <a:t>, x)</a:t>
            </a:r>
            <a:endParaRPr lang="en-US" dirty="0"/>
          </a:p>
        </p:txBody>
      </p:sp>
      <p:pic>
        <p:nvPicPr>
          <p:cNvPr id="4" name="Picture 3"/>
          <p:cNvPicPr>
            <a:picLocks noChangeAspect="1"/>
          </p:cNvPicPr>
          <p:nvPr/>
        </p:nvPicPr>
        <p:blipFill>
          <a:blip r:embed="rId2"/>
          <a:stretch>
            <a:fillRect/>
          </a:stretch>
        </p:blipFill>
        <p:spPr>
          <a:xfrm>
            <a:off x="1527715" y="1825625"/>
            <a:ext cx="4699000" cy="520700"/>
          </a:xfrm>
          <a:prstGeom prst="rect">
            <a:avLst/>
          </a:prstGeom>
        </p:spPr>
      </p:pic>
      <p:pic>
        <p:nvPicPr>
          <p:cNvPr id="5" name="Picture 4"/>
          <p:cNvPicPr>
            <a:picLocks noChangeAspect="1"/>
          </p:cNvPicPr>
          <p:nvPr/>
        </p:nvPicPr>
        <p:blipFill>
          <a:blip r:embed="rId3"/>
          <a:stretch>
            <a:fillRect/>
          </a:stretch>
        </p:blipFill>
        <p:spPr>
          <a:xfrm>
            <a:off x="3877215" y="3010694"/>
            <a:ext cx="3162300" cy="990600"/>
          </a:xfrm>
          <a:prstGeom prst="rect">
            <a:avLst/>
          </a:prstGeom>
        </p:spPr>
      </p:pic>
      <p:pic>
        <p:nvPicPr>
          <p:cNvPr id="6" name="Picture 5"/>
          <p:cNvPicPr>
            <a:picLocks noChangeAspect="1"/>
          </p:cNvPicPr>
          <p:nvPr/>
        </p:nvPicPr>
        <p:blipFill>
          <a:blip r:embed="rId4"/>
          <a:stretch>
            <a:fillRect/>
          </a:stretch>
        </p:blipFill>
        <p:spPr>
          <a:xfrm>
            <a:off x="2540000" y="3981451"/>
            <a:ext cx="7112000" cy="990600"/>
          </a:xfrm>
          <a:prstGeom prst="rect">
            <a:avLst/>
          </a:prstGeom>
        </p:spPr>
      </p:pic>
    </p:spTree>
    <p:extLst>
      <p:ext uri="{BB962C8B-B14F-4D97-AF65-F5344CB8AC3E}">
        <p14:creationId xmlns:p14="http://schemas.microsoft.com/office/powerpoint/2010/main" val="138895116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kernels</a:t>
            </a:r>
            <a:endParaRPr lang="en-US" dirty="0"/>
          </a:p>
        </p:txBody>
      </p:sp>
      <p:sp>
        <p:nvSpPr>
          <p:cNvPr id="3" name="Content Placeholder 2"/>
          <p:cNvSpPr>
            <a:spLocks noGrp="1"/>
          </p:cNvSpPr>
          <p:nvPr>
            <p:ph idx="1"/>
          </p:nvPr>
        </p:nvSpPr>
        <p:spPr/>
        <p:txBody>
          <a:bodyPr/>
          <a:lstStyle/>
          <a:p>
            <a:r>
              <a:rPr lang="en-US" dirty="0" smtClean="0"/>
              <a:t>RBF kernel</a:t>
            </a:r>
          </a:p>
        </p:txBody>
      </p:sp>
      <p:pic>
        <p:nvPicPr>
          <p:cNvPr id="4" name="Picture 3"/>
          <p:cNvPicPr>
            <a:picLocks noChangeAspect="1"/>
          </p:cNvPicPr>
          <p:nvPr/>
        </p:nvPicPr>
        <p:blipFill>
          <a:blip r:embed="rId2"/>
          <a:stretch>
            <a:fillRect/>
          </a:stretch>
        </p:blipFill>
        <p:spPr>
          <a:xfrm>
            <a:off x="3562350" y="2182283"/>
            <a:ext cx="4254500" cy="800100"/>
          </a:xfrm>
          <a:prstGeom prst="rect">
            <a:avLst/>
          </a:prstGeom>
        </p:spPr>
      </p:pic>
      <p:pic>
        <p:nvPicPr>
          <p:cNvPr id="5" name="Picture 4"/>
          <p:cNvPicPr>
            <a:picLocks noChangeAspect="1"/>
          </p:cNvPicPr>
          <p:nvPr/>
        </p:nvPicPr>
        <p:blipFill>
          <a:blip r:embed="rId3"/>
          <a:stretch>
            <a:fillRect/>
          </a:stretch>
        </p:blipFill>
        <p:spPr>
          <a:xfrm>
            <a:off x="3232150" y="3295121"/>
            <a:ext cx="4914900" cy="3238500"/>
          </a:xfrm>
          <a:prstGeom prst="rect">
            <a:avLst/>
          </a:prstGeom>
        </p:spPr>
      </p:pic>
      <p:sp>
        <p:nvSpPr>
          <p:cNvPr id="6" name="TextBox 5"/>
          <p:cNvSpPr txBox="1"/>
          <p:nvPr/>
        </p:nvSpPr>
        <p:spPr>
          <a:xfrm>
            <a:off x="9601200" y="6214533"/>
            <a:ext cx="2590800" cy="369332"/>
          </a:xfrm>
          <a:prstGeom prst="rect">
            <a:avLst/>
          </a:prstGeom>
          <a:noFill/>
        </p:spPr>
        <p:txBody>
          <a:bodyPr wrap="square" rtlCol="0">
            <a:spAutoFit/>
          </a:bodyPr>
          <a:lstStyle/>
          <a:p>
            <a:r>
              <a:rPr lang="en-US" dirty="0" smtClean="0"/>
              <a:t>A. </a:t>
            </a:r>
            <a:r>
              <a:rPr lang="en-US" dirty="0" err="1" smtClean="0"/>
              <a:t>Vedaldi</a:t>
            </a:r>
            <a:endParaRPr lang="en-US" dirty="0"/>
          </a:p>
        </p:txBody>
      </p:sp>
    </p:spTree>
    <p:extLst>
      <p:ext uri="{BB962C8B-B14F-4D97-AF65-F5344CB8AC3E}">
        <p14:creationId xmlns:p14="http://schemas.microsoft.com/office/powerpoint/2010/main" val="9550208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Multilayer </a:t>
            </a:r>
            <a:r>
              <a:rPr lang="en-US" dirty="0" err="1" smtClean="0"/>
              <a:t>perceptrons</a:t>
            </a:r>
            <a:endParaRPr lang="en-US" dirty="0"/>
          </a:p>
        </p:txBody>
      </p:sp>
      <p:sp>
        <p:nvSpPr>
          <p:cNvPr id="4" name="Content Placeholder 3"/>
          <p:cNvSpPr>
            <a:spLocks noGrp="1"/>
          </p:cNvSpPr>
          <p:nvPr>
            <p:ph idx="1"/>
          </p:nvPr>
        </p:nvSpPr>
        <p:spPr>
          <a:xfrm>
            <a:off x="838200" y="1825625"/>
            <a:ext cx="10515600" cy="680508"/>
          </a:xfrm>
        </p:spPr>
        <p:txBody>
          <a:bodyPr/>
          <a:lstStyle/>
          <a:p>
            <a:r>
              <a:rPr lang="en-US" dirty="0" smtClean="0"/>
              <a:t>Key idea: build complex functions by composing </a:t>
            </a:r>
            <a:r>
              <a:rPr lang="en-US" smtClean="0"/>
              <a:t>simple functions</a:t>
            </a:r>
            <a:endParaRPr lang="en-US" dirty="0" smtClean="0"/>
          </a:p>
        </p:txBody>
      </p:sp>
      <p:sp>
        <p:nvSpPr>
          <p:cNvPr id="5" name="Rounded Rectangle 4"/>
          <p:cNvSpPr/>
          <p:nvPr/>
        </p:nvSpPr>
        <p:spPr>
          <a:xfrm>
            <a:off x="1710267" y="2912533"/>
            <a:ext cx="1354666" cy="99906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f(x) = </a:t>
            </a:r>
            <a:r>
              <a:rPr lang="en-US" dirty="0" err="1" smtClean="0"/>
              <a:t>Wx</a:t>
            </a:r>
            <a:endParaRPr lang="en-US" dirty="0"/>
          </a:p>
        </p:txBody>
      </p:sp>
      <p:sp>
        <p:nvSpPr>
          <p:cNvPr id="6" name="Rounded Rectangle 5"/>
          <p:cNvSpPr/>
          <p:nvPr/>
        </p:nvSpPr>
        <p:spPr>
          <a:xfrm>
            <a:off x="5799666" y="2912533"/>
            <a:ext cx="1261534" cy="99906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f(x) = </a:t>
            </a:r>
            <a:r>
              <a:rPr lang="en-US" dirty="0" err="1" smtClean="0"/>
              <a:t>Wx</a:t>
            </a:r>
            <a:endParaRPr lang="en-US" dirty="0"/>
          </a:p>
        </p:txBody>
      </p:sp>
      <p:sp>
        <p:nvSpPr>
          <p:cNvPr id="7" name="Rounded Rectangle 6"/>
          <p:cNvSpPr/>
          <p:nvPr/>
        </p:nvSpPr>
        <p:spPr>
          <a:xfrm>
            <a:off x="9889066" y="2912533"/>
            <a:ext cx="1270001" cy="99906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f(x) = </a:t>
            </a:r>
            <a:r>
              <a:rPr lang="en-US" dirty="0" err="1" smtClean="0"/>
              <a:t>Wx</a:t>
            </a:r>
            <a:endParaRPr lang="en-US" dirty="0"/>
          </a:p>
        </p:txBody>
      </p:sp>
      <p:sp>
        <p:nvSpPr>
          <p:cNvPr id="8" name="Rounded Rectangle 7"/>
          <p:cNvSpPr/>
          <p:nvPr/>
        </p:nvSpPr>
        <p:spPr>
          <a:xfrm>
            <a:off x="3708400" y="2912533"/>
            <a:ext cx="1354666" cy="99906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g(x) = max(x,0)</a:t>
            </a:r>
            <a:endParaRPr lang="en-US" dirty="0"/>
          </a:p>
        </p:txBody>
      </p:sp>
      <p:sp>
        <p:nvSpPr>
          <p:cNvPr id="9" name="Rounded Rectangle 8"/>
          <p:cNvSpPr/>
          <p:nvPr/>
        </p:nvSpPr>
        <p:spPr>
          <a:xfrm>
            <a:off x="7742766" y="2912533"/>
            <a:ext cx="1354666" cy="99906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g(x) = max(x,0)</a:t>
            </a:r>
            <a:endParaRPr lang="en-US" dirty="0"/>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0533" y="4597400"/>
            <a:ext cx="3014133" cy="2260600"/>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1999" y="4597400"/>
            <a:ext cx="3014133" cy="2260600"/>
          </a:xfrm>
          <a:prstGeom prst="rect">
            <a:avLst/>
          </a:prstGeom>
        </p:spPr>
      </p:pic>
      <p:sp>
        <p:nvSpPr>
          <p:cNvPr id="13" name="Right Arrow 12"/>
          <p:cNvSpPr/>
          <p:nvPr/>
        </p:nvSpPr>
        <p:spPr>
          <a:xfrm>
            <a:off x="3234266" y="3238499"/>
            <a:ext cx="304800" cy="3471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a:off x="5285315" y="3238499"/>
            <a:ext cx="304800" cy="3471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a:off x="7270751" y="3238499"/>
            <a:ext cx="304800" cy="3471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a:off x="9330267" y="3238499"/>
            <a:ext cx="304800" cy="3471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5833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3" grpId="0" animBg="1"/>
      <p:bldP spid="14" grpId="0" animBg="1"/>
      <p:bldP spid="15" grpId="0" animBg="1"/>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Multilayer </a:t>
            </a:r>
            <a:r>
              <a:rPr lang="en-US" dirty="0" err="1" smtClean="0"/>
              <a:t>perceptrons</a:t>
            </a:r>
            <a:endParaRPr lang="en-US" dirty="0"/>
          </a:p>
        </p:txBody>
      </p:sp>
      <p:sp>
        <p:nvSpPr>
          <p:cNvPr id="3" name="Content Placeholder 2"/>
          <p:cNvSpPr>
            <a:spLocks noGrp="1"/>
          </p:cNvSpPr>
          <p:nvPr>
            <p:ph idx="1"/>
          </p:nvPr>
        </p:nvSpPr>
        <p:spPr/>
        <p:txBody>
          <a:bodyPr/>
          <a:lstStyle/>
          <a:p>
            <a:r>
              <a:rPr lang="en-US" dirty="0" smtClean="0"/>
              <a:t>Key idea: build complex functions by composing simple functions</a:t>
            </a:r>
          </a:p>
          <a:p>
            <a:r>
              <a:rPr lang="en-US" dirty="0" smtClean="0"/>
              <a:t>Caveat: simple functions must include non-</a:t>
            </a:r>
            <a:r>
              <a:rPr lang="en-US" dirty="0" err="1" smtClean="0"/>
              <a:t>linearities</a:t>
            </a:r>
            <a:endParaRPr lang="en-US" dirty="0" smtClean="0"/>
          </a:p>
          <a:p>
            <a:r>
              <a:rPr lang="en-US" dirty="0" smtClean="0"/>
              <a:t>W(U(</a:t>
            </a:r>
            <a:r>
              <a:rPr lang="en-US" dirty="0" err="1" smtClean="0"/>
              <a:t>Vx</a:t>
            </a:r>
            <a:r>
              <a:rPr lang="en-US" dirty="0" smtClean="0"/>
              <a:t>)) = (WUV)x </a:t>
            </a:r>
            <a:endParaRPr lang="en-US" dirty="0"/>
          </a:p>
        </p:txBody>
      </p:sp>
    </p:spTree>
    <p:extLst>
      <p:ext uri="{BB962C8B-B14F-4D97-AF65-F5344CB8AC3E}">
        <p14:creationId xmlns:p14="http://schemas.microsoft.com/office/powerpoint/2010/main" val="129161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Multilayer </a:t>
            </a:r>
            <a:r>
              <a:rPr lang="en-US" dirty="0" err="1" smtClean="0"/>
              <a:t>perceptrons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406099"/>
            <a:ext cx="10972800" cy="1016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9333" y="3670300"/>
            <a:ext cx="8623300" cy="1346200"/>
          </a:xfrm>
          <a:prstGeom prst="rect">
            <a:avLst/>
          </a:prstGeom>
        </p:spPr>
      </p:pic>
    </p:spTree>
    <p:extLst>
      <p:ext uri="{BB962C8B-B14F-4D97-AF65-F5344CB8AC3E}">
        <p14:creationId xmlns:p14="http://schemas.microsoft.com/office/powerpoint/2010/main" val="20279045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Reducing capacity</a:t>
            </a:r>
            <a:endParaRPr lang="en-US" dirty="0"/>
          </a:p>
        </p:txBody>
      </p:sp>
      <p:cxnSp>
        <p:nvCxnSpPr>
          <p:cNvPr id="6" name="Straight Arrow Connector 5"/>
          <p:cNvCxnSpPr/>
          <p:nvPr/>
        </p:nvCxnSpPr>
        <p:spPr>
          <a:xfrm>
            <a:off x="2029071" y="4859867"/>
            <a:ext cx="153388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3783084" y="3194781"/>
            <a:ext cx="0" cy="155184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480151" y="4859867"/>
            <a:ext cx="2302933" cy="369332"/>
          </a:xfrm>
          <a:prstGeom prst="rect">
            <a:avLst/>
          </a:prstGeom>
          <a:noFill/>
        </p:spPr>
        <p:txBody>
          <a:bodyPr wrap="square" rtlCol="0">
            <a:spAutoFit/>
          </a:bodyPr>
          <a:lstStyle/>
          <a:p>
            <a:pPr algn="ctr"/>
            <a:r>
              <a:rPr lang="en-US" dirty="0" smtClean="0"/>
              <a:t>256</a:t>
            </a:r>
            <a:endParaRPr lang="en-US" dirty="0"/>
          </a:p>
        </p:txBody>
      </p:sp>
      <p:sp>
        <p:nvSpPr>
          <p:cNvPr id="12" name="TextBox 11"/>
          <p:cNvSpPr txBox="1"/>
          <p:nvPr/>
        </p:nvSpPr>
        <p:spPr>
          <a:xfrm>
            <a:off x="2941409" y="3601369"/>
            <a:ext cx="2302933" cy="369332"/>
          </a:xfrm>
          <a:prstGeom prst="rect">
            <a:avLst/>
          </a:prstGeom>
          <a:noFill/>
        </p:spPr>
        <p:txBody>
          <a:bodyPr wrap="square" rtlCol="0">
            <a:spAutoFit/>
          </a:bodyPr>
          <a:lstStyle/>
          <a:p>
            <a:pPr algn="ctr"/>
            <a:r>
              <a:rPr lang="en-US" dirty="0" smtClean="0"/>
              <a:t>256</a:t>
            </a:r>
            <a:endParaRPr lang="en-US" dirty="0"/>
          </a:p>
        </p:txBody>
      </p:sp>
      <p:sp>
        <p:nvSpPr>
          <p:cNvPr id="13" name="Rectangle 12"/>
          <p:cNvSpPr/>
          <p:nvPr/>
        </p:nvSpPr>
        <p:spPr>
          <a:xfrm>
            <a:off x="8297333" y="1913467"/>
            <a:ext cx="203200" cy="45042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2">
            <a:grayscl/>
          </a:blip>
          <a:stretch>
            <a:fillRect/>
          </a:stretch>
        </p:blipFill>
        <p:spPr>
          <a:xfrm>
            <a:off x="2029071" y="3194781"/>
            <a:ext cx="1533880" cy="1551840"/>
          </a:xfrm>
          <a:prstGeom prst="rect">
            <a:avLst/>
          </a:prstGeom>
        </p:spPr>
      </p:pic>
      <p:sp>
        <p:nvSpPr>
          <p:cNvPr id="20" name="Right Brace 19"/>
          <p:cNvSpPr/>
          <p:nvPr/>
        </p:nvSpPr>
        <p:spPr>
          <a:xfrm>
            <a:off x="8686800" y="1981199"/>
            <a:ext cx="372534" cy="4436533"/>
          </a:xfrm>
          <a:prstGeom prst="rightBrace">
            <a:avLst>
              <a:gd name="adj1" fmla="val 50143"/>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TextBox 20"/>
          <p:cNvSpPr txBox="1"/>
          <p:nvPr/>
        </p:nvSpPr>
        <p:spPr>
          <a:xfrm>
            <a:off x="9059334" y="3902967"/>
            <a:ext cx="1303867" cy="584775"/>
          </a:xfrm>
          <a:prstGeom prst="rect">
            <a:avLst/>
          </a:prstGeom>
          <a:noFill/>
        </p:spPr>
        <p:txBody>
          <a:bodyPr wrap="square" rtlCol="0">
            <a:spAutoFit/>
          </a:bodyPr>
          <a:lstStyle/>
          <a:p>
            <a:r>
              <a:rPr lang="en-US" sz="3200" dirty="0" smtClean="0"/>
              <a:t>65K</a:t>
            </a:r>
            <a:endParaRPr lang="en-US" sz="3200" dirty="0"/>
          </a:p>
        </p:txBody>
      </p:sp>
      <p:sp>
        <p:nvSpPr>
          <p:cNvPr id="23" name="Right Arrow 22"/>
          <p:cNvSpPr/>
          <p:nvPr/>
        </p:nvSpPr>
        <p:spPr>
          <a:xfrm>
            <a:off x="5046133" y="3601369"/>
            <a:ext cx="2387600" cy="7504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301460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Reducing capacity</a:t>
            </a:r>
            <a:endParaRPr lang="en-US" dirty="0"/>
          </a:p>
        </p:txBody>
      </p:sp>
      <p:sp>
        <p:nvSpPr>
          <p:cNvPr id="13" name="Rectangle 12"/>
          <p:cNvSpPr/>
          <p:nvPr/>
        </p:nvSpPr>
        <p:spPr>
          <a:xfrm>
            <a:off x="8297333" y="1913467"/>
            <a:ext cx="203200" cy="45042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Brace 19"/>
          <p:cNvSpPr/>
          <p:nvPr/>
        </p:nvSpPr>
        <p:spPr>
          <a:xfrm>
            <a:off x="8686800" y="1981199"/>
            <a:ext cx="372534" cy="4436533"/>
          </a:xfrm>
          <a:prstGeom prst="rightBrace">
            <a:avLst>
              <a:gd name="adj1" fmla="val 50143"/>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TextBox 20"/>
          <p:cNvSpPr txBox="1"/>
          <p:nvPr/>
        </p:nvSpPr>
        <p:spPr>
          <a:xfrm>
            <a:off x="9059334" y="3902967"/>
            <a:ext cx="1303867" cy="584775"/>
          </a:xfrm>
          <a:prstGeom prst="rect">
            <a:avLst/>
          </a:prstGeom>
          <a:noFill/>
        </p:spPr>
        <p:txBody>
          <a:bodyPr wrap="square" rtlCol="0">
            <a:spAutoFit/>
          </a:bodyPr>
          <a:lstStyle/>
          <a:p>
            <a:r>
              <a:rPr lang="en-US" sz="3200" dirty="0" smtClean="0"/>
              <a:t>65K</a:t>
            </a:r>
            <a:endParaRPr lang="en-US" sz="3200" dirty="0"/>
          </a:p>
        </p:txBody>
      </p:sp>
      <p:sp>
        <p:nvSpPr>
          <p:cNvPr id="3" name="Rectangle 2"/>
          <p:cNvSpPr/>
          <p:nvPr/>
        </p:nvSpPr>
        <p:spPr>
          <a:xfrm>
            <a:off x="1024467" y="1952359"/>
            <a:ext cx="6908799" cy="4058973"/>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t>W</a:t>
            </a:r>
            <a:endParaRPr lang="en-US" sz="4400" dirty="0"/>
          </a:p>
        </p:txBody>
      </p:sp>
      <p:sp>
        <p:nvSpPr>
          <p:cNvPr id="14" name="Right Brace 13"/>
          <p:cNvSpPr/>
          <p:nvPr/>
        </p:nvSpPr>
        <p:spPr>
          <a:xfrm rot="5400000">
            <a:off x="4394200" y="2963333"/>
            <a:ext cx="347134" cy="6908798"/>
          </a:xfrm>
          <a:prstGeom prst="rightBrace">
            <a:avLst>
              <a:gd name="adj1" fmla="val 50143"/>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TextBox 15"/>
          <p:cNvSpPr txBox="1"/>
          <p:nvPr/>
        </p:nvSpPr>
        <p:spPr>
          <a:xfrm>
            <a:off x="4089398" y="6591707"/>
            <a:ext cx="956737" cy="584775"/>
          </a:xfrm>
          <a:prstGeom prst="rect">
            <a:avLst/>
          </a:prstGeom>
          <a:noFill/>
        </p:spPr>
        <p:txBody>
          <a:bodyPr wrap="square" rtlCol="0">
            <a:spAutoFit/>
          </a:bodyPr>
          <a:lstStyle/>
          <a:p>
            <a:r>
              <a:rPr lang="en-US" sz="3200" dirty="0" smtClean="0"/>
              <a:t>65K</a:t>
            </a:r>
            <a:endParaRPr lang="en-US" sz="3200" dirty="0"/>
          </a:p>
        </p:txBody>
      </p:sp>
      <p:sp>
        <p:nvSpPr>
          <p:cNvPr id="4" name="Left Brace 3"/>
          <p:cNvSpPr/>
          <p:nvPr/>
        </p:nvSpPr>
        <p:spPr>
          <a:xfrm>
            <a:off x="541867" y="1913466"/>
            <a:ext cx="296333" cy="4097865"/>
          </a:xfrm>
          <a:prstGeom prst="leftBrace">
            <a:avLst>
              <a:gd name="adj1" fmla="val 46124"/>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TextBox 16"/>
          <p:cNvSpPr txBox="1"/>
          <p:nvPr/>
        </p:nvSpPr>
        <p:spPr>
          <a:xfrm>
            <a:off x="0" y="3580825"/>
            <a:ext cx="956737" cy="584775"/>
          </a:xfrm>
          <a:prstGeom prst="rect">
            <a:avLst/>
          </a:prstGeom>
          <a:noFill/>
        </p:spPr>
        <p:txBody>
          <a:bodyPr wrap="square" rtlCol="0">
            <a:spAutoFit/>
          </a:bodyPr>
          <a:lstStyle/>
          <a:p>
            <a:r>
              <a:rPr lang="en-US" sz="3200" dirty="0" smtClean="0"/>
              <a:t>65K</a:t>
            </a:r>
            <a:endParaRPr lang="en-US" sz="3200" dirty="0"/>
          </a:p>
        </p:txBody>
      </p:sp>
    </p:spTree>
    <p:extLst>
      <p:ext uri="{BB962C8B-B14F-4D97-AF65-F5344CB8AC3E}">
        <p14:creationId xmlns:p14="http://schemas.microsoft.com/office/powerpoint/2010/main" val="14683736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Reducing capacity</a:t>
            </a:r>
            <a:endParaRPr lang="en-US" dirty="0"/>
          </a:p>
        </p:txBody>
      </p:sp>
      <p:sp>
        <p:nvSpPr>
          <p:cNvPr id="3" name="Content Placeholder 2"/>
          <p:cNvSpPr>
            <a:spLocks noGrp="1"/>
          </p:cNvSpPr>
          <p:nvPr>
            <p:ph idx="1"/>
          </p:nvPr>
        </p:nvSpPr>
        <p:spPr/>
        <p:txBody>
          <a:bodyPr/>
          <a:lstStyle/>
          <a:p>
            <a:endParaRPr lang="en-US" dirty="0"/>
          </a:p>
        </p:txBody>
      </p:sp>
      <p:sp>
        <p:nvSpPr>
          <p:cNvPr id="5" name="Rectangle 4"/>
          <p:cNvSpPr/>
          <p:nvPr/>
        </p:nvSpPr>
        <p:spPr>
          <a:xfrm>
            <a:off x="5096933" y="3005870"/>
            <a:ext cx="270934" cy="25625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540932" y="3055540"/>
            <a:ext cx="3310467" cy="1891508"/>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t>W</a:t>
            </a:r>
            <a:endParaRPr lang="en-US" sz="4400" dirty="0"/>
          </a:p>
        </p:txBody>
      </p:sp>
      <p:sp>
        <p:nvSpPr>
          <p:cNvPr id="7" name="Equal 6"/>
          <p:cNvSpPr/>
          <p:nvPr/>
        </p:nvSpPr>
        <p:spPr>
          <a:xfrm>
            <a:off x="6193365" y="3442494"/>
            <a:ext cx="1100667" cy="1117600"/>
          </a:xfrm>
          <a:prstGeom prst="mathEqual">
            <a:avLst>
              <a:gd name="adj1" fmla="val 11399"/>
              <a:gd name="adj2" fmla="val 1176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Rectangle 7"/>
          <p:cNvSpPr/>
          <p:nvPr/>
        </p:nvSpPr>
        <p:spPr>
          <a:xfrm>
            <a:off x="8483599" y="3055540"/>
            <a:ext cx="287868" cy="1891508"/>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8483599" y="3268133"/>
            <a:ext cx="287868" cy="174361"/>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540931" y="3268132"/>
            <a:ext cx="3310467" cy="174362"/>
          </a:xfrm>
          <a:prstGeom prst="rect">
            <a:avLst/>
          </a:prstGeom>
          <a:solidFill>
            <a:srgbClr val="FFA4A5"/>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0903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0" presetClass="emph" presetSubtype="0" fill="hold" nodeType="clickEffect">
                                  <p:stCondLst>
                                    <p:cond delay="0"/>
                                  </p:stCondLst>
                                  <p:childTnLst>
                                    <p:animClr clrSpc="hsl" dir="cw">
                                      <p:cBhvr override="childStyle">
                                        <p:cTn id="14" dur="500" fill="hold"/>
                                        <p:tgtEl>
                                          <p:spTgt spid="5"/>
                                        </p:tgtEl>
                                        <p:attrNameLst>
                                          <p:attrName>style.color</p:attrName>
                                        </p:attrNameLst>
                                      </p:cBhvr>
                                      <p:by>
                                        <p:hsl h="0" s="12549" l="25098"/>
                                      </p:by>
                                    </p:animClr>
                                    <p:animClr clrSpc="hsl" dir="cw">
                                      <p:cBhvr>
                                        <p:cTn id="15" dur="500" fill="hold"/>
                                        <p:tgtEl>
                                          <p:spTgt spid="5"/>
                                        </p:tgtEl>
                                        <p:attrNameLst>
                                          <p:attrName>fillcolor</p:attrName>
                                        </p:attrNameLst>
                                      </p:cBhvr>
                                      <p:by>
                                        <p:hsl h="0" s="12549" l="25098"/>
                                      </p:by>
                                    </p:animClr>
                                    <p:animClr clrSpc="hsl" dir="cw">
                                      <p:cBhvr>
                                        <p:cTn id="16" dur="500" fill="hold"/>
                                        <p:tgtEl>
                                          <p:spTgt spid="5"/>
                                        </p:tgtEl>
                                        <p:attrNameLst>
                                          <p:attrName>stroke.color</p:attrName>
                                        </p:attrNameLst>
                                      </p:cBhvr>
                                      <p:by>
                                        <p:hsl h="0" s="12549" l="25098"/>
                                      </p:by>
                                    </p:animClr>
                                    <p:set>
                                      <p:cBhvr>
                                        <p:cTn id="17" dur="500" fill="hold"/>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do machine learning</a:t>
            </a:r>
            <a:endParaRPr lang="en-US" dirty="0"/>
          </a:p>
        </p:txBody>
      </p:sp>
      <p:sp>
        <p:nvSpPr>
          <p:cNvPr id="3" name="Content Placeholder 2"/>
          <p:cNvSpPr>
            <a:spLocks noGrp="1"/>
          </p:cNvSpPr>
          <p:nvPr>
            <p:ph idx="1"/>
          </p:nvPr>
        </p:nvSpPr>
        <p:spPr/>
        <p:txBody>
          <a:bodyPr/>
          <a:lstStyle/>
          <a:p>
            <a:r>
              <a:rPr lang="en-US" dirty="0" smtClean="0"/>
              <a:t>Create training / validation sets</a:t>
            </a:r>
          </a:p>
          <a:p>
            <a:r>
              <a:rPr lang="en-US" dirty="0" smtClean="0"/>
              <a:t>Identify loss functions</a:t>
            </a:r>
          </a:p>
          <a:p>
            <a:r>
              <a:rPr lang="en-US" dirty="0" smtClean="0"/>
              <a:t>Choose hypothesis class</a:t>
            </a:r>
          </a:p>
          <a:p>
            <a:r>
              <a:rPr lang="en-US" dirty="0" smtClean="0"/>
              <a:t>Find best hypothesis by minimizing training loss</a:t>
            </a:r>
            <a:endParaRPr lang="en-US" dirty="0"/>
          </a:p>
        </p:txBody>
      </p:sp>
    </p:spTree>
    <p:extLst>
      <p:ext uri="{BB962C8B-B14F-4D97-AF65-F5344CB8AC3E}">
        <p14:creationId xmlns:p14="http://schemas.microsoft.com/office/powerpoint/2010/main" val="4822269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Reducing capacity</a:t>
            </a:r>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grayscl/>
          </a:blip>
          <a:stretch>
            <a:fillRect/>
          </a:stretch>
        </p:blipFill>
        <p:spPr>
          <a:xfrm>
            <a:off x="3056465" y="3313314"/>
            <a:ext cx="2683933" cy="2715359"/>
          </a:xfrm>
          <a:prstGeom prst="rect">
            <a:avLst/>
          </a:prstGeom>
        </p:spPr>
      </p:pic>
      <p:sp>
        <p:nvSpPr>
          <p:cNvPr id="5" name="Rectangle 4"/>
          <p:cNvSpPr/>
          <p:nvPr/>
        </p:nvSpPr>
        <p:spPr>
          <a:xfrm>
            <a:off x="7349066" y="3566814"/>
            <a:ext cx="287868" cy="1891508"/>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349066" y="3736648"/>
            <a:ext cx="287868" cy="174361"/>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3014133" y="3318933"/>
            <a:ext cx="4334934" cy="2726267"/>
            <a:chOff x="3014133" y="3318933"/>
            <a:chExt cx="4334934" cy="2726267"/>
          </a:xfrm>
        </p:grpSpPr>
        <p:sp>
          <p:nvSpPr>
            <p:cNvPr id="7" name="Freeform 6"/>
            <p:cNvSpPr/>
            <p:nvPr/>
          </p:nvSpPr>
          <p:spPr>
            <a:xfrm>
              <a:off x="3048000" y="3318933"/>
              <a:ext cx="4301067" cy="2709334"/>
            </a:xfrm>
            <a:custGeom>
              <a:avLst/>
              <a:gdLst>
                <a:gd name="connsiteX0" fmla="*/ 4301067 w 4301067"/>
                <a:gd name="connsiteY0" fmla="*/ 474134 h 2709334"/>
                <a:gd name="connsiteX1" fmla="*/ 0 w 4301067"/>
                <a:gd name="connsiteY1" fmla="*/ 0 h 2709334"/>
                <a:gd name="connsiteX2" fmla="*/ 0 w 4301067"/>
                <a:gd name="connsiteY2" fmla="*/ 2709334 h 2709334"/>
                <a:gd name="connsiteX3" fmla="*/ 4301067 w 4301067"/>
                <a:gd name="connsiteY3" fmla="*/ 474134 h 2709334"/>
              </a:gdLst>
              <a:ahLst/>
              <a:cxnLst>
                <a:cxn ang="0">
                  <a:pos x="connsiteX0" y="connsiteY0"/>
                </a:cxn>
                <a:cxn ang="0">
                  <a:pos x="connsiteX1" y="connsiteY1"/>
                </a:cxn>
                <a:cxn ang="0">
                  <a:pos x="connsiteX2" y="connsiteY2"/>
                </a:cxn>
                <a:cxn ang="0">
                  <a:pos x="connsiteX3" y="connsiteY3"/>
                </a:cxn>
              </a:cxnLst>
              <a:rect l="l" t="t" r="r" b="b"/>
              <a:pathLst>
                <a:path w="4301067" h="2709334">
                  <a:moveTo>
                    <a:pt x="4301067" y="474134"/>
                  </a:moveTo>
                  <a:lnTo>
                    <a:pt x="0" y="0"/>
                  </a:lnTo>
                  <a:lnTo>
                    <a:pt x="0" y="2709334"/>
                  </a:lnTo>
                  <a:lnTo>
                    <a:pt x="4301067" y="474134"/>
                  </a:lnTo>
                  <a:close/>
                </a:path>
              </a:pathLst>
            </a:custGeom>
            <a:solidFill>
              <a:schemeClr val="accent1">
                <a:alpha val="7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3064933" y="3335867"/>
              <a:ext cx="4267200" cy="457200"/>
            </a:xfrm>
            <a:custGeom>
              <a:avLst/>
              <a:gdLst>
                <a:gd name="connsiteX0" fmla="*/ 4267200 w 4267200"/>
                <a:gd name="connsiteY0" fmla="*/ 457200 h 457200"/>
                <a:gd name="connsiteX1" fmla="*/ 0 w 4267200"/>
                <a:gd name="connsiteY1" fmla="*/ 0 h 457200"/>
                <a:gd name="connsiteX2" fmla="*/ 2692400 w 4267200"/>
                <a:gd name="connsiteY2" fmla="*/ 0 h 457200"/>
                <a:gd name="connsiteX3" fmla="*/ 4267200 w 4267200"/>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4267200" h="457200">
                  <a:moveTo>
                    <a:pt x="4267200" y="457200"/>
                  </a:moveTo>
                  <a:lnTo>
                    <a:pt x="0" y="0"/>
                  </a:lnTo>
                  <a:lnTo>
                    <a:pt x="2692400" y="0"/>
                  </a:lnTo>
                  <a:lnTo>
                    <a:pt x="4267200" y="457200"/>
                  </a:lnTo>
                  <a:close/>
                </a:path>
              </a:pathLst>
            </a:custGeom>
            <a:solidFill>
              <a:schemeClr val="accent1">
                <a:lumMod val="75000"/>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3014133" y="3793067"/>
              <a:ext cx="4284134" cy="2252133"/>
            </a:xfrm>
            <a:custGeom>
              <a:avLst/>
              <a:gdLst>
                <a:gd name="connsiteX0" fmla="*/ 4284134 w 4284134"/>
                <a:gd name="connsiteY0" fmla="*/ 0 h 2252133"/>
                <a:gd name="connsiteX1" fmla="*/ 0 w 4284134"/>
                <a:gd name="connsiteY1" fmla="*/ 2252133 h 2252133"/>
                <a:gd name="connsiteX2" fmla="*/ 2743200 w 4284134"/>
                <a:gd name="connsiteY2" fmla="*/ 2218266 h 2252133"/>
                <a:gd name="connsiteX3" fmla="*/ 4284134 w 4284134"/>
                <a:gd name="connsiteY3" fmla="*/ 0 h 2252133"/>
              </a:gdLst>
              <a:ahLst/>
              <a:cxnLst>
                <a:cxn ang="0">
                  <a:pos x="connsiteX0" y="connsiteY0"/>
                </a:cxn>
                <a:cxn ang="0">
                  <a:pos x="connsiteX1" y="connsiteY1"/>
                </a:cxn>
                <a:cxn ang="0">
                  <a:pos x="connsiteX2" y="connsiteY2"/>
                </a:cxn>
                <a:cxn ang="0">
                  <a:pos x="connsiteX3" y="connsiteY3"/>
                </a:cxn>
              </a:cxnLst>
              <a:rect l="l" t="t" r="r" b="b"/>
              <a:pathLst>
                <a:path w="4284134" h="2252133">
                  <a:moveTo>
                    <a:pt x="4284134" y="0"/>
                  </a:moveTo>
                  <a:lnTo>
                    <a:pt x="0" y="2252133"/>
                  </a:lnTo>
                  <a:lnTo>
                    <a:pt x="2743200" y="2218266"/>
                  </a:lnTo>
                  <a:lnTo>
                    <a:pt x="4284134" y="0"/>
                  </a:lnTo>
                  <a:close/>
                </a:path>
              </a:pathLst>
            </a:custGeom>
            <a:solidFill>
              <a:schemeClr val="accent1">
                <a:lumMod val="75000"/>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95101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Idea 1: local connectivity</a:t>
            </a:r>
            <a:endParaRPr lang="en-US" dirty="0"/>
          </a:p>
        </p:txBody>
      </p:sp>
      <p:sp>
        <p:nvSpPr>
          <p:cNvPr id="3" name="Content Placeholder 2"/>
          <p:cNvSpPr>
            <a:spLocks noGrp="1"/>
          </p:cNvSpPr>
          <p:nvPr>
            <p:ph idx="1"/>
          </p:nvPr>
        </p:nvSpPr>
        <p:spPr/>
        <p:txBody>
          <a:bodyPr/>
          <a:lstStyle/>
          <a:p>
            <a:r>
              <a:rPr lang="en-US" dirty="0" smtClean="0"/>
              <a:t>Pixels only related to nearby pixels</a:t>
            </a:r>
          </a:p>
          <a:p>
            <a:endParaRPr lang="en-US" dirty="0"/>
          </a:p>
        </p:txBody>
      </p:sp>
      <p:pic>
        <p:nvPicPr>
          <p:cNvPr id="4" name="Picture 3"/>
          <p:cNvPicPr>
            <a:picLocks noChangeAspect="1"/>
          </p:cNvPicPr>
          <p:nvPr/>
        </p:nvPicPr>
        <p:blipFill>
          <a:blip r:embed="rId2">
            <a:grayscl/>
          </a:blip>
          <a:stretch>
            <a:fillRect/>
          </a:stretch>
        </p:blipFill>
        <p:spPr>
          <a:xfrm>
            <a:off x="3056465" y="3313314"/>
            <a:ext cx="2683933" cy="2715359"/>
          </a:xfrm>
          <a:prstGeom prst="rect">
            <a:avLst/>
          </a:prstGeom>
        </p:spPr>
      </p:pic>
      <p:sp>
        <p:nvSpPr>
          <p:cNvPr id="5" name="Rectangle 4"/>
          <p:cNvSpPr/>
          <p:nvPr/>
        </p:nvSpPr>
        <p:spPr>
          <a:xfrm>
            <a:off x="7349066" y="3566814"/>
            <a:ext cx="287868" cy="1891508"/>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349066" y="3736648"/>
            <a:ext cx="287868" cy="174361"/>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4216399" y="3736648"/>
            <a:ext cx="3268134" cy="1106285"/>
            <a:chOff x="3014133" y="3793068"/>
            <a:chExt cx="4334934" cy="2252132"/>
          </a:xfrm>
        </p:grpSpPr>
        <p:sp>
          <p:nvSpPr>
            <p:cNvPr id="7" name="Freeform 6"/>
            <p:cNvSpPr/>
            <p:nvPr/>
          </p:nvSpPr>
          <p:spPr>
            <a:xfrm>
              <a:off x="3048000" y="3793068"/>
              <a:ext cx="4301067" cy="2235199"/>
            </a:xfrm>
            <a:custGeom>
              <a:avLst/>
              <a:gdLst>
                <a:gd name="connsiteX0" fmla="*/ 4301067 w 4301067"/>
                <a:gd name="connsiteY0" fmla="*/ 474134 h 2709334"/>
                <a:gd name="connsiteX1" fmla="*/ 0 w 4301067"/>
                <a:gd name="connsiteY1" fmla="*/ 0 h 2709334"/>
                <a:gd name="connsiteX2" fmla="*/ 0 w 4301067"/>
                <a:gd name="connsiteY2" fmla="*/ 2709334 h 2709334"/>
                <a:gd name="connsiteX3" fmla="*/ 4301067 w 4301067"/>
                <a:gd name="connsiteY3" fmla="*/ 474134 h 2709334"/>
                <a:gd name="connsiteX0" fmla="*/ 4301067 w 4301067"/>
                <a:gd name="connsiteY0" fmla="*/ -1 h 2235199"/>
                <a:gd name="connsiteX1" fmla="*/ 0 w 4301067"/>
                <a:gd name="connsiteY1" fmla="*/ 1373669 h 2235199"/>
                <a:gd name="connsiteX2" fmla="*/ 0 w 4301067"/>
                <a:gd name="connsiteY2" fmla="*/ 2235199 h 2235199"/>
                <a:gd name="connsiteX3" fmla="*/ 4301067 w 4301067"/>
                <a:gd name="connsiteY3" fmla="*/ -1 h 2235199"/>
              </a:gdLst>
              <a:ahLst/>
              <a:cxnLst>
                <a:cxn ang="0">
                  <a:pos x="connsiteX0" y="connsiteY0"/>
                </a:cxn>
                <a:cxn ang="0">
                  <a:pos x="connsiteX1" y="connsiteY1"/>
                </a:cxn>
                <a:cxn ang="0">
                  <a:pos x="connsiteX2" y="connsiteY2"/>
                </a:cxn>
                <a:cxn ang="0">
                  <a:pos x="connsiteX3" y="connsiteY3"/>
                </a:cxn>
              </a:cxnLst>
              <a:rect l="l" t="t" r="r" b="b"/>
              <a:pathLst>
                <a:path w="4301067" h="2235199">
                  <a:moveTo>
                    <a:pt x="4301067" y="-1"/>
                  </a:moveTo>
                  <a:lnTo>
                    <a:pt x="0" y="1373669"/>
                  </a:lnTo>
                  <a:lnTo>
                    <a:pt x="0" y="2235199"/>
                  </a:lnTo>
                  <a:lnTo>
                    <a:pt x="4301067" y="-1"/>
                  </a:lnTo>
                  <a:close/>
                </a:path>
              </a:pathLst>
            </a:custGeom>
            <a:solidFill>
              <a:schemeClr val="accent1">
                <a:alpha val="7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3041501" y="3793068"/>
              <a:ext cx="4290632" cy="1330020"/>
            </a:xfrm>
            <a:custGeom>
              <a:avLst/>
              <a:gdLst>
                <a:gd name="connsiteX0" fmla="*/ 4267200 w 4267200"/>
                <a:gd name="connsiteY0" fmla="*/ 457200 h 457200"/>
                <a:gd name="connsiteX1" fmla="*/ 0 w 4267200"/>
                <a:gd name="connsiteY1" fmla="*/ 0 h 457200"/>
                <a:gd name="connsiteX2" fmla="*/ 2692400 w 4267200"/>
                <a:gd name="connsiteY2" fmla="*/ 0 h 457200"/>
                <a:gd name="connsiteX3" fmla="*/ 4267200 w 4267200"/>
                <a:gd name="connsiteY3" fmla="*/ 457200 h 457200"/>
                <a:gd name="connsiteX0" fmla="*/ 4290632 w 4290632"/>
                <a:gd name="connsiteY0" fmla="*/ 457200 h 1787223"/>
                <a:gd name="connsiteX1" fmla="*/ 0 w 4290632"/>
                <a:gd name="connsiteY1" fmla="*/ 1787223 h 1787223"/>
                <a:gd name="connsiteX2" fmla="*/ 2715832 w 4290632"/>
                <a:gd name="connsiteY2" fmla="*/ 0 h 1787223"/>
                <a:gd name="connsiteX3" fmla="*/ 4290632 w 4290632"/>
                <a:gd name="connsiteY3" fmla="*/ 457200 h 1787223"/>
                <a:gd name="connsiteX0" fmla="*/ 4290632 w 4290632"/>
                <a:gd name="connsiteY0" fmla="*/ 0 h 1330023"/>
                <a:gd name="connsiteX1" fmla="*/ 0 w 4290632"/>
                <a:gd name="connsiteY1" fmla="*/ 1330023 h 1330023"/>
                <a:gd name="connsiteX2" fmla="*/ 1099019 w 4290632"/>
                <a:gd name="connsiteY2" fmla="*/ 936228 h 1330023"/>
                <a:gd name="connsiteX3" fmla="*/ 4290632 w 4290632"/>
                <a:gd name="connsiteY3" fmla="*/ 0 h 1330023"/>
              </a:gdLst>
              <a:ahLst/>
              <a:cxnLst>
                <a:cxn ang="0">
                  <a:pos x="connsiteX0" y="connsiteY0"/>
                </a:cxn>
                <a:cxn ang="0">
                  <a:pos x="connsiteX1" y="connsiteY1"/>
                </a:cxn>
                <a:cxn ang="0">
                  <a:pos x="connsiteX2" y="connsiteY2"/>
                </a:cxn>
                <a:cxn ang="0">
                  <a:pos x="connsiteX3" y="connsiteY3"/>
                </a:cxn>
              </a:cxnLst>
              <a:rect l="l" t="t" r="r" b="b"/>
              <a:pathLst>
                <a:path w="4290632" h="1330023">
                  <a:moveTo>
                    <a:pt x="4290632" y="0"/>
                  </a:moveTo>
                  <a:lnTo>
                    <a:pt x="0" y="1330023"/>
                  </a:lnTo>
                  <a:lnTo>
                    <a:pt x="1099019" y="936228"/>
                  </a:lnTo>
                  <a:lnTo>
                    <a:pt x="4290632" y="0"/>
                  </a:lnTo>
                  <a:close/>
                </a:path>
              </a:pathLst>
            </a:custGeom>
            <a:solidFill>
              <a:schemeClr val="accent1">
                <a:lumMod val="75000"/>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3014133" y="3793068"/>
              <a:ext cx="4284134" cy="2252132"/>
            </a:xfrm>
            <a:custGeom>
              <a:avLst/>
              <a:gdLst>
                <a:gd name="connsiteX0" fmla="*/ 4284134 w 4284134"/>
                <a:gd name="connsiteY0" fmla="*/ 0 h 2252133"/>
                <a:gd name="connsiteX1" fmla="*/ 0 w 4284134"/>
                <a:gd name="connsiteY1" fmla="*/ 2252133 h 2252133"/>
                <a:gd name="connsiteX2" fmla="*/ 2743200 w 4284134"/>
                <a:gd name="connsiteY2" fmla="*/ 2218266 h 2252133"/>
                <a:gd name="connsiteX3" fmla="*/ 4284134 w 4284134"/>
                <a:gd name="connsiteY3" fmla="*/ 0 h 2252133"/>
                <a:gd name="connsiteX0" fmla="*/ 4284134 w 4284134"/>
                <a:gd name="connsiteY0" fmla="*/ 0 h 2252133"/>
                <a:gd name="connsiteX1" fmla="*/ 0 w 4284134"/>
                <a:gd name="connsiteY1" fmla="*/ 2252133 h 2252133"/>
                <a:gd name="connsiteX2" fmla="*/ 1360709 w 4284134"/>
                <a:gd name="connsiteY2" fmla="*/ 2187974 h 2252133"/>
                <a:gd name="connsiteX3" fmla="*/ 4284134 w 4284134"/>
                <a:gd name="connsiteY3" fmla="*/ 0 h 2252133"/>
                <a:gd name="connsiteX0" fmla="*/ 4284134 w 4284134"/>
                <a:gd name="connsiteY0" fmla="*/ 0 h 2252133"/>
                <a:gd name="connsiteX1" fmla="*/ 0 w 4284134"/>
                <a:gd name="connsiteY1" fmla="*/ 2252133 h 2252133"/>
                <a:gd name="connsiteX2" fmla="*/ 821771 w 4284134"/>
                <a:gd name="connsiteY2" fmla="*/ 2218268 h 2252133"/>
                <a:gd name="connsiteX3" fmla="*/ 4284134 w 4284134"/>
                <a:gd name="connsiteY3" fmla="*/ 0 h 2252133"/>
              </a:gdLst>
              <a:ahLst/>
              <a:cxnLst>
                <a:cxn ang="0">
                  <a:pos x="connsiteX0" y="connsiteY0"/>
                </a:cxn>
                <a:cxn ang="0">
                  <a:pos x="connsiteX1" y="connsiteY1"/>
                </a:cxn>
                <a:cxn ang="0">
                  <a:pos x="connsiteX2" y="connsiteY2"/>
                </a:cxn>
                <a:cxn ang="0">
                  <a:pos x="connsiteX3" y="connsiteY3"/>
                </a:cxn>
              </a:cxnLst>
              <a:rect l="l" t="t" r="r" b="b"/>
              <a:pathLst>
                <a:path w="4284134" h="2252133">
                  <a:moveTo>
                    <a:pt x="4284134" y="0"/>
                  </a:moveTo>
                  <a:lnTo>
                    <a:pt x="0" y="2252133"/>
                  </a:lnTo>
                  <a:lnTo>
                    <a:pt x="821771" y="2218268"/>
                  </a:lnTo>
                  <a:lnTo>
                    <a:pt x="4284134" y="0"/>
                  </a:lnTo>
                  <a:close/>
                </a:path>
              </a:pathLst>
            </a:custGeom>
            <a:solidFill>
              <a:schemeClr val="accent1">
                <a:lumMod val="75000"/>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64428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Idea 2: Translation invariance</a:t>
            </a:r>
            <a:endParaRPr lang="en-US" dirty="0"/>
          </a:p>
        </p:txBody>
      </p:sp>
      <p:sp>
        <p:nvSpPr>
          <p:cNvPr id="3" name="Content Placeholder 2"/>
          <p:cNvSpPr>
            <a:spLocks noGrp="1"/>
          </p:cNvSpPr>
          <p:nvPr>
            <p:ph idx="1"/>
          </p:nvPr>
        </p:nvSpPr>
        <p:spPr/>
        <p:txBody>
          <a:bodyPr/>
          <a:lstStyle/>
          <a:p>
            <a:r>
              <a:rPr lang="en-US" dirty="0" smtClean="0"/>
              <a:t>Pixels only related to nearby pixels</a:t>
            </a:r>
          </a:p>
          <a:p>
            <a:endParaRPr lang="en-US" dirty="0"/>
          </a:p>
        </p:txBody>
      </p:sp>
      <p:pic>
        <p:nvPicPr>
          <p:cNvPr id="4" name="Picture 3"/>
          <p:cNvPicPr>
            <a:picLocks noChangeAspect="1"/>
          </p:cNvPicPr>
          <p:nvPr/>
        </p:nvPicPr>
        <p:blipFill>
          <a:blip r:embed="rId2">
            <a:grayscl/>
          </a:blip>
          <a:stretch>
            <a:fillRect/>
          </a:stretch>
        </p:blipFill>
        <p:spPr>
          <a:xfrm>
            <a:off x="3056465" y="3313314"/>
            <a:ext cx="2683933" cy="2715359"/>
          </a:xfrm>
          <a:prstGeom prst="rect">
            <a:avLst/>
          </a:prstGeom>
        </p:spPr>
      </p:pic>
      <p:sp>
        <p:nvSpPr>
          <p:cNvPr id="5" name="Rectangle 4"/>
          <p:cNvSpPr/>
          <p:nvPr/>
        </p:nvSpPr>
        <p:spPr>
          <a:xfrm>
            <a:off x="7349066" y="3566814"/>
            <a:ext cx="287868" cy="1891508"/>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349066" y="3736648"/>
            <a:ext cx="287868" cy="174361"/>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4216399" y="3736648"/>
            <a:ext cx="3268134" cy="1106285"/>
            <a:chOff x="3014133" y="3793068"/>
            <a:chExt cx="4334934" cy="2252132"/>
          </a:xfrm>
        </p:grpSpPr>
        <p:sp>
          <p:nvSpPr>
            <p:cNvPr id="7" name="Freeform 6"/>
            <p:cNvSpPr/>
            <p:nvPr/>
          </p:nvSpPr>
          <p:spPr>
            <a:xfrm>
              <a:off x="3048000" y="3793068"/>
              <a:ext cx="4301067" cy="2235199"/>
            </a:xfrm>
            <a:custGeom>
              <a:avLst/>
              <a:gdLst>
                <a:gd name="connsiteX0" fmla="*/ 4301067 w 4301067"/>
                <a:gd name="connsiteY0" fmla="*/ 474134 h 2709334"/>
                <a:gd name="connsiteX1" fmla="*/ 0 w 4301067"/>
                <a:gd name="connsiteY1" fmla="*/ 0 h 2709334"/>
                <a:gd name="connsiteX2" fmla="*/ 0 w 4301067"/>
                <a:gd name="connsiteY2" fmla="*/ 2709334 h 2709334"/>
                <a:gd name="connsiteX3" fmla="*/ 4301067 w 4301067"/>
                <a:gd name="connsiteY3" fmla="*/ 474134 h 2709334"/>
                <a:gd name="connsiteX0" fmla="*/ 4301067 w 4301067"/>
                <a:gd name="connsiteY0" fmla="*/ -1 h 2235199"/>
                <a:gd name="connsiteX1" fmla="*/ 0 w 4301067"/>
                <a:gd name="connsiteY1" fmla="*/ 1373669 h 2235199"/>
                <a:gd name="connsiteX2" fmla="*/ 0 w 4301067"/>
                <a:gd name="connsiteY2" fmla="*/ 2235199 h 2235199"/>
                <a:gd name="connsiteX3" fmla="*/ 4301067 w 4301067"/>
                <a:gd name="connsiteY3" fmla="*/ -1 h 2235199"/>
              </a:gdLst>
              <a:ahLst/>
              <a:cxnLst>
                <a:cxn ang="0">
                  <a:pos x="connsiteX0" y="connsiteY0"/>
                </a:cxn>
                <a:cxn ang="0">
                  <a:pos x="connsiteX1" y="connsiteY1"/>
                </a:cxn>
                <a:cxn ang="0">
                  <a:pos x="connsiteX2" y="connsiteY2"/>
                </a:cxn>
                <a:cxn ang="0">
                  <a:pos x="connsiteX3" y="connsiteY3"/>
                </a:cxn>
              </a:cxnLst>
              <a:rect l="l" t="t" r="r" b="b"/>
              <a:pathLst>
                <a:path w="4301067" h="2235199">
                  <a:moveTo>
                    <a:pt x="4301067" y="-1"/>
                  </a:moveTo>
                  <a:lnTo>
                    <a:pt x="0" y="1373669"/>
                  </a:lnTo>
                  <a:lnTo>
                    <a:pt x="0" y="2235199"/>
                  </a:lnTo>
                  <a:lnTo>
                    <a:pt x="4301067" y="-1"/>
                  </a:lnTo>
                  <a:close/>
                </a:path>
              </a:pathLst>
            </a:custGeom>
            <a:solidFill>
              <a:schemeClr val="accent1">
                <a:alpha val="7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3041501" y="3793068"/>
              <a:ext cx="4290632" cy="1330020"/>
            </a:xfrm>
            <a:custGeom>
              <a:avLst/>
              <a:gdLst>
                <a:gd name="connsiteX0" fmla="*/ 4267200 w 4267200"/>
                <a:gd name="connsiteY0" fmla="*/ 457200 h 457200"/>
                <a:gd name="connsiteX1" fmla="*/ 0 w 4267200"/>
                <a:gd name="connsiteY1" fmla="*/ 0 h 457200"/>
                <a:gd name="connsiteX2" fmla="*/ 2692400 w 4267200"/>
                <a:gd name="connsiteY2" fmla="*/ 0 h 457200"/>
                <a:gd name="connsiteX3" fmla="*/ 4267200 w 4267200"/>
                <a:gd name="connsiteY3" fmla="*/ 457200 h 457200"/>
                <a:gd name="connsiteX0" fmla="*/ 4290632 w 4290632"/>
                <a:gd name="connsiteY0" fmla="*/ 457200 h 1787223"/>
                <a:gd name="connsiteX1" fmla="*/ 0 w 4290632"/>
                <a:gd name="connsiteY1" fmla="*/ 1787223 h 1787223"/>
                <a:gd name="connsiteX2" fmla="*/ 2715832 w 4290632"/>
                <a:gd name="connsiteY2" fmla="*/ 0 h 1787223"/>
                <a:gd name="connsiteX3" fmla="*/ 4290632 w 4290632"/>
                <a:gd name="connsiteY3" fmla="*/ 457200 h 1787223"/>
                <a:gd name="connsiteX0" fmla="*/ 4290632 w 4290632"/>
                <a:gd name="connsiteY0" fmla="*/ 0 h 1330023"/>
                <a:gd name="connsiteX1" fmla="*/ 0 w 4290632"/>
                <a:gd name="connsiteY1" fmla="*/ 1330023 h 1330023"/>
                <a:gd name="connsiteX2" fmla="*/ 1099019 w 4290632"/>
                <a:gd name="connsiteY2" fmla="*/ 936228 h 1330023"/>
                <a:gd name="connsiteX3" fmla="*/ 4290632 w 4290632"/>
                <a:gd name="connsiteY3" fmla="*/ 0 h 1330023"/>
              </a:gdLst>
              <a:ahLst/>
              <a:cxnLst>
                <a:cxn ang="0">
                  <a:pos x="connsiteX0" y="connsiteY0"/>
                </a:cxn>
                <a:cxn ang="0">
                  <a:pos x="connsiteX1" y="connsiteY1"/>
                </a:cxn>
                <a:cxn ang="0">
                  <a:pos x="connsiteX2" y="connsiteY2"/>
                </a:cxn>
                <a:cxn ang="0">
                  <a:pos x="connsiteX3" y="connsiteY3"/>
                </a:cxn>
              </a:cxnLst>
              <a:rect l="l" t="t" r="r" b="b"/>
              <a:pathLst>
                <a:path w="4290632" h="1330023">
                  <a:moveTo>
                    <a:pt x="4290632" y="0"/>
                  </a:moveTo>
                  <a:lnTo>
                    <a:pt x="0" y="1330023"/>
                  </a:lnTo>
                  <a:lnTo>
                    <a:pt x="1099019" y="936228"/>
                  </a:lnTo>
                  <a:lnTo>
                    <a:pt x="4290632" y="0"/>
                  </a:lnTo>
                  <a:close/>
                </a:path>
              </a:pathLst>
            </a:custGeom>
            <a:solidFill>
              <a:schemeClr val="accent1">
                <a:lumMod val="75000"/>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3014133" y="3793068"/>
              <a:ext cx="4284134" cy="2252132"/>
            </a:xfrm>
            <a:custGeom>
              <a:avLst/>
              <a:gdLst>
                <a:gd name="connsiteX0" fmla="*/ 4284134 w 4284134"/>
                <a:gd name="connsiteY0" fmla="*/ 0 h 2252133"/>
                <a:gd name="connsiteX1" fmla="*/ 0 w 4284134"/>
                <a:gd name="connsiteY1" fmla="*/ 2252133 h 2252133"/>
                <a:gd name="connsiteX2" fmla="*/ 2743200 w 4284134"/>
                <a:gd name="connsiteY2" fmla="*/ 2218266 h 2252133"/>
                <a:gd name="connsiteX3" fmla="*/ 4284134 w 4284134"/>
                <a:gd name="connsiteY3" fmla="*/ 0 h 2252133"/>
                <a:gd name="connsiteX0" fmla="*/ 4284134 w 4284134"/>
                <a:gd name="connsiteY0" fmla="*/ 0 h 2252133"/>
                <a:gd name="connsiteX1" fmla="*/ 0 w 4284134"/>
                <a:gd name="connsiteY1" fmla="*/ 2252133 h 2252133"/>
                <a:gd name="connsiteX2" fmla="*/ 1360709 w 4284134"/>
                <a:gd name="connsiteY2" fmla="*/ 2187974 h 2252133"/>
                <a:gd name="connsiteX3" fmla="*/ 4284134 w 4284134"/>
                <a:gd name="connsiteY3" fmla="*/ 0 h 2252133"/>
                <a:gd name="connsiteX0" fmla="*/ 4284134 w 4284134"/>
                <a:gd name="connsiteY0" fmla="*/ 0 h 2252133"/>
                <a:gd name="connsiteX1" fmla="*/ 0 w 4284134"/>
                <a:gd name="connsiteY1" fmla="*/ 2252133 h 2252133"/>
                <a:gd name="connsiteX2" fmla="*/ 821771 w 4284134"/>
                <a:gd name="connsiteY2" fmla="*/ 2218268 h 2252133"/>
                <a:gd name="connsiteX3" fmla="*/ 4284134 w 4284134"/>
                <a:gd name="connsiteY3" fmla="*/ 0 h 2252133"/>
              </a:gdLst>
              <a:ahLst/>
              <a:cxnLst>
                <a:cxn ang="0">
                  <a:pos x="connsiteX0" y="connsiteY0"/>
                </a:cxn>
                <a:cxn ang="0">
                  <a:pos x="connsiteX1" y="connsiteY1"/>
                </a:cxn>
                <a:cxn ang="0">
                  <a:pos x="connsiteX2" y="connsiteY2"/>
                </a:cxn>
                <a:cxn ang="0">
                  <a:pos x="connsiteX3" y="connsiteY3"/>
                </a:cxn>
              </a:cxnLst>
              <a:rect l="l" t="t" r="r" b="b"/>
              <a:pathLst>
                <a:path w="4284134" h="2252133">
                  <a:moveTo>
                    <a:pt x="4284134" y="0"/>
                  </a:moveTo>
                  <a:lnTo>
                    <a:pt x="0" y="2252133"/>
                  </a:lnTo>
                  <a:lnTo>
                    <a:pt x="821771" y="2218268"/>
                  </a:lnTo>
                  <a:lnTo>
                    <a:pt x="4284134" y="0"/>
                  </a:lnTo>
                  <a:close/>
                </a:path>
              </a:pathLst>
            </a:custGeom>
            <a:solidFill>
              <a:schemeClr val="accent1">
                <a:lumMod val="75000"/>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p:cNvGrpSpPr/>
          <p:nvPr/>
        </p:nvGrpSpPr>
        <p:grpSpPr>
          <a:xfrm>
            <a:off x="4097871" y="4380113"/>
            <a:ext cx="3268134" cy="1106285"/>
            <a:chOff x="3014133" y="3793068"/>
            <a:chExt cx="4334934" cy="2252132"/>
          </a:xfrm>
        </p:grpSpPr>
        <p:sp>
          <p:nvSpPr>
            <p:cNvPr id="12" name="Freeform 11"/>
            <p:cNvSpPr/>
            <p:nvPr/>
          </p:nvSpPr>
          <p:spPr>
            <a:xfrm>
              <a:off x="3048000" y="3793068"/>
              <a:ext cx="4301067" cy="2235199"/>
            </a:xfrm>
            <a:custGeom>
              <a:avLst/>
              <a:gdLst>
                <a:gd name="connsiteX0" fmla="*/ 4301067 w 4301067"/>
                <a:gd name="connsiteY0" fmla="*/ 474134 h 2709334"/>
                <a:gd name="connsiteX1" fmla="*/ 0 w 4301067"/>
                <a:gd name="connsiteY1" fmla="*/ 0 h 2709334"/>
                <a:gd name="connsiteX2" fmla="*/ 0 w 4301067"/>
                <a:gd name="connsiteY2" fmla="*/ 2709334 h 2709334"/>
                <a:gd name="connsiteX3" fmla="*/ 4301067 w 4301067"/>
                <a:gd name="connsiteY3" fmla="*/ 474134 h 2709334"/>
                <a:gd name="connsiteX0" fmla="*/ 4301067 w 4301067"/>
                <a:gd name="connsiteY0" fmla="*/ -1 h 2235199"/>
                <a:gd name="connsiteX1" fmla="*/ 0 w 4301067"/>
                <a:gd name="connsiteY1" fmla="*/ 1373669 h 2235199"/>
                <a:gd name="connsiteX2" fmla="*/ 0 w 4301067"/>
                <a:gd name="connsiteY2" fmla="*/ 2235199 h 2235199"/>
                <a:gd name="connsiteX3" fmla="*/ 4301067 w 4301067"/>
                <a:gd name="connsiteY3" fmla="*/ -1 h 2235199"/>
              </a:gdLst>
              <a:ahLst/>
              <a:cxnLst>
                <a:cxn ang="0">
                  <a:pos x="connsiteX0" y="connsiteY0"/>
                </a:cxn>
                <a:cxn ang="0">
                  <a:pos x="connsiteX1" y="connsiteY1"/>
                </a:cxn>
                <a:cxn ang="0">
                  <a:pos x="connsiteX2" y="connsiteY2"/>
                </a:cxn>
                <a:cxn ang="0">
                  <a:pos x="connsiteX3" y="connsiteY3"/>
                </a:cxn>
              </a:cxnLst>
              <a:rect l="l" t="t" r="r" b="b"/>
              <a:pathLst>
                <a:path w="4301067" h="2235199">
                  <a:moveTo>
                    <a:pt x="4301067" y="-1"/>
                  </a:moveTo>
                  <a:lnTo>
                    <a:pt x="0" y="1373669"/>
                  </a:lnTo>
                  <a:lnTo>
                    <a:pt x="0" y="2235199"/>
                  </a:lnTo>
                  <a:lnTo>
                    <a:pt x="4301067" y="-1"/>
                  </a:lnTo>
                  <a:close/>
                </a:path>
              </a:pathLst>
            </a:custGeom>
            <a:solidFill>
              <a:schemeClr val="accent1">
                <a:alpha val="7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3041501" y="3793068"/>
              <a:ext cx="4290632" cy="1330020"/>
            </a:xfrm>
            <a:custGeom>
              <a:avLst/>
              <a:gdLst>
                <a:gd name="connsiteX0" fmla="*/ 4267200 w 4267200"/>
                <a:gd name="connsiteY0" fmla="*/ 457200 h 457200"/>
                <a:gd name="connsiteX1" fmla="*/ 0 w 4267200"/>
                <a:gd name="connsiteY1" fmla="*/ 0 h 457200"/>
                <a:gd name="connsiteX2" fmla="*/ 2692400 w 4267200"/>
                <a:gd name="connsiteY2" fmla="*/ 0 h 457200"/>
                <a:gd name="connsiteX3" fmla="*/ 4267200 w 4267200"/>
                <a:gd name="connsiteY3" fmla="*/ 457200 h 457200"/>
                <a:gd name="connsiteX0" fmla="*/ 4290632 w 4290632"/>
                <a:gd name="connsiteY0" fmla="*/ 457200 h 1787223"/>
                <a:gd name="connsiteX1" fmla="*/ 0 w 4290632"/>
                <a:gd name="connsiteY1" fmla="*/ 1787223 h 1787223"/>
                <a:gd name="connsiteX2" fmla="*/ 2715832 w 4290632"/>
                <a:gd name="connsiteY2" fmla="*/ 0 h 1787223"/>
                <a:gd name="connsiteX3" fmla="*/ 4290632 w 4290632"/>
                <a:gd name="connsiteY3" fmla="*/ 457200 h 1787223"/>
                <a:gd name="connsiteX0" fmla="*/ 4290632 w 4290632"/>
                <a:gd name="connsiteY0" fmla="*/ 0 h 1330023"/>
                <a:gd name="connsiteX1" fmla="*/ 0 w 4290632"/>
                <a:gd name="connsiteY1" fmla="*/ 1330023 h 1330023"/>
                <a:gd name="connsiteX2" fmla="*/ 1099019 w 4290632"/>
                <a:gd name="connsiteY2" fmla="*/ 936228 h 1330023"/>
                <a:gd name="connsiteX3" fmla="*/ 4290632 w 4290632"/>
                <a:gd name="connsiteY3" fmla="*/ 0 h 1330023"/>
              </a:gdLst>
              <a:ahLst/>
              <a:cxnLst>
                <a:cxn ang="0">
                  <a:pos x="connsiteX0" y="connsiteY0"/>
                </a:cxn>
                <a:cxn ang="0">
                  <a:pos x="connsiteX1" y="connsiteY1"/>
                </a:cxn>
                <a:cxn ang="0">
                  <a:pos x="connsiteX2" y="connsiteY2"/>
                </a:cxn>
                <a:cxn ang="0">
                  <a:pos x="connsiteX3" y="connsiteY3"/>
                </a:cxn>
              </a:cxnLst>
              <a:rect l="l" t="t" r="r" b="b"/>
              <a:pathLst>
                <a:path w="4290632" h="1330023">
                  <a:moveTo>
                    <a:pt x="4290632" y="0"/>
                  </a:moveTo>
                  <a:lnTo>
                    <a:pt x="0" y="1330023"/>
                  </a:lnTo>
                  <a:lnTo>
                    <a:pt x="1099019" y="936228"/>
                  </a:lnTo>
                  <a:lnTo>
                    <a:pt x="4290632" y="0"/>
                  </a:lnTo>
                  <a:close/>
                </a:path>
              </a:pathLst>
            </a:custGeom>
            <a:solidFill>
              <a:schemeClr val="accent1">
                <a:lumMod val="75000"/>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3014133" y="3793068"/>
              <a:ext cx="4284134" cy="2252132"/>
            </a:xfrm>
            <a:custGeom>
              <a:avLst/>
              <a:gdLst>
                <a:gd name="connsiteX0" fmla="*/ 4284134 w 4284134"/>
                <a:gd name="connsiteY0" fmla="*/ 0 h 2252133"/>
                <a:gd name="connsiteX1" fmla="*/ 0 w 4284134"/>
                <a:gd name="connsiteY1" fmla="*/ 2252133 h 2252133"/>
                <a:gd name="connsiteX2" fmla="*/ 2743200 w 4284134"/>
                <a:gd name="connsiteY2" fmla="*/ 2218266 h 2252133"/>
                <a:gd name="connsiteX3" fmla="*/ 4284134 w 4284134"/>
                <a:gd name="connsiteY3" fmla="*/ 0 h 2252133"/>
                <a:gd name="connsiteX0" fmla="*/ 4284134 w 4284134"/>
                <a:gd name="connsiteY0" fmla="*/ 0 h 2252133"/>
                <a:gd name="connsiteX1" fmla="*/ 0 w 4284134"/>
                <a:gd name="connsiteY1" fmla="*/ 2252133 h 2252133"/>
                <a:gd name="connsiteX2" fmla="*/ 1360709 w 4284134"/>
                <a:gd name="connsiteY2" fmla="*/ 2187974 h 2252133"/>
                <a:gd name="connsiteX3" fmla="*/ 4284134 w 4284134"/>
                <a:gd name="connsiteY3" fmla="*/ 0 h 2252133"/>
                <a:gd name="connsiteX0" fmla="*/ 4284134 w 4284134"/>
                <a:gd name="connsiteY0" fmla="*/ 0 h 2252133"/>
                <a:gd name="connsiteX1" fmla="*/ 0 w 4284134"/>
                <a:gd name="connsiteY1" fmla="*/ 2252133 h 2252133"/>
                <a:gd name="connsiteX2" fmla="*/ 821771 w 4284134"/>
                <a:gd name="connsiteY2" fmla="*/ 2218268 h 2252133"/>
                <a:gd name="connsiteX3" fmla="*/ 4284134 w 4284134"/>
                <a:gd name="connsiteY3" fmla="*/ 0 h 2252133"/>
              </a:gdLst>
              <a:ahLst/>
              <a:cxnLst>
                <a:cxn ang="0">
                  <a:pos x="connsiteX0" y="connsiteY0"/>
                </a:cxn>
                <a:cxn ang="0">
                  <a:pos x="connsiteX1" y="connsiteY1"/>
                </a:cxn>
                <a:cxn ang="0">
                  <a:pos x="connsiteX2" y="connsiteY2"/>
                </a:cxn>
                <a:cxn ang="0">
                  <a:pos x="connsiteX3" y="connsiteY3"/>
                </a:cxn>
              </a:cxnLst>
              <a:rect l="l" t="t" r="r" b="b"/>
              <a:pathLst>
                <a:path w="4284134" h="2252133">
                  <a:moveTo>
                    <a:pt x="4284134" y="0"/>
                  </a:moveTo>
                  <a:lnTo>
                    <a:pt x="0" y="2252133"/>
                  </a:lnTo>
                  <a:lnTo>
                    <a:pt x="821771" y="2218268"/>
                  </a:lnTo>
                  <a:lnTo>
                    <a:pt x="4284134" y="0"/>
                  </a:lnTo>
                  <a:close/>
                </a:path>
              </a:pathLst>
            </a:custGeom>
            <a:solidFill>
              <a:schemeClr val="accent1">
                <a:lumMod val="75000"/>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p:cNvSpPr/>
          <p:nvPr/>
        </p:nvSpPr>
        <p:spPr>
          <a:xfrm>
            <a:off x="7349069" y="4278513"/>
            <a:ext cx="287868" cy="174361"/>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0513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Local connectivity + translation invariance = </a:t>
            </a:r>
            <a:r>
              <a:rPr lang="en-US" i="1" dirty="0" smtClean="0"/>
              <a:t>convolution</a:t>
            </a:r>
            <a:endParaRPr lang="en-US" dirty="0"/>
          </a:p>
        </p:txBody>
      </p:sp>
      <p:pic>
        <p:nvPicPr>
          <p:cNvPr id="4" name="Picture 3"/>
          <p:cNvPicPr>
            <a:picLocks noChangeAspect="1"/>
          </p:cNvPicPr>
          <p:nvPr/>
        </p:nvPicPr>
        <p:blipFill>
          <a:blip r:embed="rId2">
            <a:grayscl/>
          </a:blip>
          <a:stretch>
            <a:fillRect/>
          </a:stretch>
        </p:blipFill>
        <p:spPr>
          <a:xfrm>
            <a:off x="5325533" y="2940782"/>
            <a:ext cx="2683933" cy="2715359"/>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481046923"/>
              </p:ext>
            </p:extLst>
          </p:nvPr>
        </p:nvGraphicFramePr>
        <p:xfrm>
          <a:off x="313265" y="2940782"/>
          <a:ext cx="2963334" cy="1921935"/>
        </p:xfrm>
        <a:graphic>
          <a:graphicData uri="http://schemas.openxmlformats.org/drawingml/2006/table">
            <a:tbl>
              <a:tblPr firstRow="1" bandRow="1">
                <a:tableStyleId>{5C22544A-7EE6-4342-B048-85BDC9FD1C3A}</a:tableStyleId>
              </a:tblPr>
              <a:tblGrid>
                <a:gridCol w="987778"/>
                <a:gridCol w="987778"/>
                <a:gridCol w="987778"/>
              </a:tblGrid>
              <a:tr h="640645">
                <a:tc>
                  <a:txBody>
                    <a:bodyPr/>
                    <a:lstStyle/>
                    <a:p>
                      <a:pPr algn="ctr"/>
                      <a:r>
                        <a:rPr lang="en-US" b="0" dirty="0" smtClean="0">
                          <a:solidFill>
                            <a:schemeClr val="tx1"/>
                          </a:solidFill>
                        </a:rPr>
                        <a:t>5.4</a:t>
                      </a: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0" dirty="0" smtClean="0">
                          <a:solidFill>
                            <a:schemeClr val="tx1"/>
                          </a:solidFill>
                        </a:rPr>
                        <a:t>0.1</a:t>
                      </a: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0" dirty="0" smtClean="0">
                          <a:solidFill>
                            <a:schemeClr val="tx1"/>
                          </a:solidFill>
                        </a:rPr>
                        <a:t>3.6</a:t>
                      </a: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40645">
                <a:tc>
                  <a:txBody>
                    <a:bodyPr/>
                    <a:lstStyle/>
                    <a:p>
                      <a:pPr algn="ctr"/>
                      <a:r>
                        <a:rPr lang="en-US" b="0" dirty="0" smtClean="0">
                          <a:solidFill>
                            <a:schemeClr val="tx1"/>
                          </a:solidFill>
                        </a:rPr>
                        <a:t>1.8</a:t>
                      </a: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0" dirty="0" smtClean="0">
                          <a:solidFill>
                            <a:schemeClr val="tx1"/>
                          </a:solidFill>
                        </a:rPr>
                        <a:t>2.3</a:t>
                      </a: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0" dirty="0" smtClean="0">
                          <a:solidFill>
                            <a:schemeClr val="tx1"/>
                          </a:solidFill>
                        </a:rPr>
                        <a:t>4.5</a:t>
                      </a: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40645">
                <a:tc>
                  <a:txBody>
                    <a:bodyPr/>
                    <a:lstStyle/>
                    <a:p>
                      <a:pPr algn="ctr"/>
                      <a:r>
                        <a:rPr lang="en-US" b="0" dirty="0" smtClean="0">
                          <a:solidFill>
                            <a:schemeClr val="tx1"/>
                          </a:solidFill>
                        </a:rPr>
                        <a:t>1.1</a:t>
                      </a: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0" dirty="0" smtClean="0">
                          <a:solidFill>
                            <a:schemeClr val="tx1"/>
                          </a:solidFill>
                        </a:rPr>
                        <a:t>3.4</a:t>
                      </a: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0" dirty="0" smtClean="0">
                          <a:solidFill>
                            <a:schemeClr val="tx1"/>
                          </a:solidFill>
                        </a:rPr>
                        <a:t>7.2</a:t>
                      </a: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6" name="Rectangle 5"/>
          <p:cNvSpPr/>
          <p:nvPr/>
        </p:nvSpPr>
        <p:spPr>
          <a:xfrm>
            <a:off x="5325533" y="2940782"/>
            <a:ext cx="770467" cy="7506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726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Local connectivity + translation invariance = </a:t>
            </a:r>
            <a:r>
              <a:rPr lang="en-US" i="1" dirty="0" smtClean="0"/>
              <a:t>convolution</a:t>
            </a:r>
            <a:endParaRPr lang="en-US" dirty="0"/>
          </a:p>
        </p:txBody>
      </p:sp>
      <p:pic>
        <p:nvPicPr>
          <p:cNvPr id="4" name="Picture 3"/>
          <p:cNvPicPr>
            <a:picLocks noChangeAspect="1"/>
          </p:cNvPicPr>
          <p:nvPr/>
        </p:nvPicPr>
        <p:blipFill>
          <a:blip r:embed="rId2">
            <a:grayscl/>
          </a:blip>
          <a:stretch>
            <a:fillRect/>
          </a:stretch>
        </p:blipFill>
        <p:spPr>
          <a:xfrm>
            <a:off x="5325533" y="2940782"/>
            <a:ext cx="2683933" cy="2715359"/>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481046923"/>
              </p:ext>
            </p:extLst>
          </p:nvPr>
        </p:nvGraphicFramePr>
        <p:xfrm>
          <a:off x="313265" y="2940782"/>
          <a:ext cx="2963334" cy="1921935"/>
        </p:xfrm>
        <a:graphic>
          <a:graphicData uri="http://schemas.openxmlformats.org/drawingml/2006/table">
            <a:tbl>
              <a:tblPr firstRow="1" bandRow="1">
                <a:tableStyleId>{5C22544A-7EE6-4342-B048-85BDC9FD1C3A}</a:tableStyleId>
              </a:tblPr>
              <a:tblGrid>
                <a:gridCol w="987778"/>
                <a:gridCol w="987778"/>
                <a:gridCol w="987778"/>
              </a:tblGrid>
              <a:tr h="640645">
                <a:tc>
                  <a:txBody>
                    <a:bodyPr/>
                    <a:lstStyle/>
                    <a:p>
                      <a:pPr algn="ctr"/>
                      <a:r>
                        <a:rPr lang="en-US" b="0" dirty="0" smtClean="0">
                          <a:solidFill>
                            <a:schemeClr val="tx1"/>
                          </a:solidFill>
                        </a:rPr>
                        <a:t>5.4</a:t>
                      </a: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0" dirty="0" smtClean="0">
                          <a:solidFill>
                            <a:schemeClr val="tx1"/>
                          </a:solidFill>
                        </a:rPr>
                        <a:t>0.1</a:t>
                      </a: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0" dirty="0" smtClean="0">
                          <a:solidFill>
                            <a:schemeClr val="tx1"/>
                          </a:solidFill>
                        </a:rPr>
                        <a:t>3.6</a:t>
                      </a: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40645">
                <a:tc>
                  <a:txBody>
                    <a:bodyPr/>
                    <a:lstStyle/>
                    <a:p>
                      <a:pPr algn="ctr"/>
                      <a:r>
                        <a:rPr lang="en-US" b="0" dirty="0" smtClean="0">
                          <a:solidFill>
                            <a:schemeClr val="tx1"/>
                          </a:solidFill>
                        </a:rPr>
                        <a:t>1.8</a:t>
                      </a: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0" dirty="0" smtClean="0">
                          <a:solidFill>
                            <a:schemeClr val="tx1"/>
                          </a:solidFill>
                        </a:rPr>
                        <a:t>2.3</a:t>
                      </a: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0" dirty="0" smtClean="0">
                          <a:solidFill>
                            <a:schemeClr val="tx1"/>
                          </a:solidFill>
                        </a:rPr>
                        <a:t>4.5</a:t>
                      </a: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40645">
                <a:tc>
                  <a:txBody>
                    <a:bodyPr/>
                    <a:lstStyle/>
                    <a:p>
                      <a:pPr algn="ctr"/>
                      <a:r>
                        <a:rPr lang="en-US" b="0" dirty="0" smtClean="0">
                          <a:solidFill>
                            <a:schemeClr val="tx1"/>
                          </a:solidFill>
                        </a:rPr>
                        <a:t>1.1</a:t>
                      </a: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0" dirty="0" smtClean="0">
                          <a:solidFill>
                            <a:schemeClr val="tx1"/>
                          </a:solidFill>
                        </a:rPr>
                        <a:t>3.4</a:t>
                      </a: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0" dirty="0" smtClean="0">
                          <a:solidFill>
                            <a:schemeClr val="tx1"/>
                          </a:solidFill>
                        </a:rPr>
                        <a:t>7.2</a:t>
                      </a: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6" name="Rectangle 5"/>
          <p:cNvSpPr/>
          <p:nvPr/>
        </p:nvSpPr>
        <p:spPr>
          <a:xfrm>
            <a:off x="5325533" y="2940782"/>
            <a:ext cx="770467" cy="7506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6800" y="2928445"/>
            <a:ext cx="2667000" cy="2674151"/>
          </a:xfrm>
          <a:prstGeom prst="rect">
            <a:avLst/>
          </a:prstGeom>
        </p:spPr>
      </p:pic>
    </p:spTree>
    <p:extLst>
      <p:ext uri="{BB962C8B-B14F-4D97-AF65-F5344CB8AC3E}">
        <p14:creationId xmlns:p14="http://schemas.microsoft.com/office/powerpoint/2010/main" val="1827187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2.70833E-6 -3.7037E-7 C 0.08724 -0.00463 0.17448 -0.00926 0.17356 -0.00231 C 0.17265 0.00463 -0.0056 0.03218 -0.0056 0.04213 C -0.0056 0.05209 0.17213 0.04699 0.17356 0.05695 C 0.175 0.0669 0.00312 0.09074 0.00273 0.10139 C 0.00221 0.11204 0.17213 0.11204 0.17083 0.12107 C 0.1694 0.13033 -0.00729 0.14885 -0.0056 0.15579 C -0.00404 0.16274 0.18007 0.15417 0.18047 0.1632 C 0.18099 0.17223 -0.0017 0.19653 -0.00287 0.21019 C -0.00404 0.22361 0.17526 0.23241 0.17356 0.24468 C 0.172 0.25695 -0.01211 0.27361 -0.0125 0.28426 C -0.01302 0.29491 0.17083 0.30903 0.17083 0.30903 " pathEditMode="relative" ptsTypes="AAAAAAAAAAAA">
                                      <p:cBhvr>
                                        <p:cTn id="6" dur="2000" fill="hold"/>
                                        <p:tgtEl>
                                          <p:spTgt spid="6"/>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Local connectivity + translation invariance = </a:t>
            </a:r>
            <a:r>
              <a:rPr lang="en-US" i="1" dirty="0" smtClean="0"/>
              <a:t>convolution</a:t>
            </a:r>
            <a:endParaRPr lang="en-US" dirty="0"/>
          </a:p>
        </p:txBody>
      </p:sp>
      <p:pic>
        <p:nvPicPr>
          <p:cNvPr id="4" name="Picture 3"/>
          <p:cNvPicPr>
            <a:picLocks noChangeAspect="1"/>
          </p:cNvPicPr>
          <p:nvPr/>
        </p:nvPicPr>
        <p:blipFill>
          <a:blip r:embed="rId2">
            <a:grayscl/>
          </a:blip>
          <a:stretch>
            <a:fillRect/>
          </a:stretch>
        </p:blipFill>
        <p:spPr>
          <a:xfrm>
            <a:off x="5325533" y="2940782"/>
            <a:ext cx="2683933" cy="2715359"/>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481046923"/>
              </p:ext>
            </p:extLst>
          </p:nvPr>
        </p:nvGraphicFramePr>
        <p:xfrm>
          <a:off x="313265" y="2940782"/>
          <a:ext cx="2963334" cy="1921935"/>
        </p:xfrm>
        <a:graphic>
          <a:graphicData uri="http://schemas.openxmlformats.org/drawingml/2006/table">
            <a:tbl>
              <a:tblPr firstRow="1" bandRow="1">
                <a:tableStyleId>{5C22544A-7EE6-4342-B048-85BDC9FD1C3A}</a:tableStyleId>
              </a:tblPr>
              <a:tblGrid>
                <a:gridCol w="987778"/>
                <a:gridCol w="987778"/>
                <a:gridCol w="987778"/>
              </a:tblGrid>
              <a:tr h="640645">
                <a:tc>
                  <a:txBody>
                    <a:bodyPr/>
                    <a:lstStyle/>
                    <a:p>
                      <a:pPr algn="ctr"/>
                      <a:r>
                        <a:rPr lang="en-US" b="0" dirty="0" smtClean="0">
                          <a:solidFill>
                            <a:schemeClr val="tx1"/>
                          </a:solidFill>
                        </a:rPr>
                        <a:t>5.4</a:t>
                      </a: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0" dirty="0" smtClean="0">
                          <a:solidFill>
                            <a:schemeClr val="tx1"/>
                          </a:solidFill>
                        </a:rPr>
                        <a:t>0.1</a:t>
                      </a: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0" dirty="0" smtClean="0">
                          <a:solidFill>
                            <a:schemeClr val="tx1"/>
                          </a:solidFill>
                        </a:rPr>
                        <a:t>3.6</a:t>
                      </a: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40645">
                <a:tc>
                  <a:txBody>
                    <a:bodyPr/>
                    <a:lstStyle/>
                    <a:p>
                      <a:pPr algn="ctr"/>
                      <a:r>
                        <a:rPr lang="en-US" b="0" dirty="0" smtClean="0">
                          <a:solidFill>
                            <a:schemeClr val="tx1"/>
                          </a:solidFill>
                        </a:rPr>
                        <a:t>1.8</a:t>
                      </a: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0" dirty="0" smtClean="0">
                          <a:solidFill>
                            <a:schemeClr val="tx1"/>
                          </a:solidFill>
                        </a:rPr>
                        <a:t>2.3</a:t>
                      </a: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0" dirty="0" smtClean="0">
                          <a:solidFill>
                            <a:schemeClr val="tx1"/>
                          </a:solidFill>
                        </a:rPr>
                        <a:t>4.5</a:t>
                      </a: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40645">
                <a:tc>
                  <a:txBody>
                    <a:bodyPr/>
                    <a:lstStyle/>
                    <a:p>
                      <a:pPr algn="ctr"/>
                      <a:r>
                        <a:rPr lang="en-US" b="0" dirty="0" smtClean="0">
                          <a:solidFill>
                            <a:schemeClr val="tx1"/>
                          </a:solidFill>
                        </a:rPr>
                        <a:t>1.1</a:t>
                      </a: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0" dirty="0" smtClean="0">
                          <a:solidFill>
                            <a:schemeClr val="tx1"/>
                          </a:solidFill>
                        </a:rPr>
                        <a:t>3.4</a:t>
                      </a: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0" dirty="0" smtClean="0">
                          <a:solidFill>
                            <a:schemeClr val="tx1"/>
                          </a:solidFill>
                        </a:rPr>
                        <a:t>7.2</a:t>
                      </a: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6" name="Rectangle 5"/>
          <p:cNvSpPr/>
          <p:nvPr/>
        </p:nvSpPr>
        <p:spPr>
          <a:xfrm>
            <a:off x="5325533" y="2940782"/>
            <a:ext cx="770467" cy="7506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6800" y="2928445"/>
            <a:ext cx="2667000" cy="2674151"/>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9200" y="3080845"/>
            <a:ext cx="2667000" cy="2674151"/>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1600" y="3233245"/>
            <a:ext cx="2667000" cy="2674151"/>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0" y="3385645"/>
            <a:ext cx="2667000" cy="2674151"/>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6400" y="3538045"/>
            <a:ext cx="2667000" cy="2674151"/>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48800" y="3690445"/>
            <a:ext cx="2667000" cy="2674151"/>
          </a:xfrm>
          <a:prstGeom prst="rect">
            <a:avLst/>
          </a:prstGeom>
        </p:spPr>
      </p:pic>
      <p:sp>
        <p:nvSpPr>
          <p:cNvPr id="12" name="Down Arrow Callout 11"/>
          <p:cNvSpPr/>
          <p:nvPr/>
        </p:nvSpPr>
        <p:spPr>
          <a:xfrm>
            <a:off x="8686800" y="1690688"/>
            <a:ext cx="2540000" cy="1237757"/>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Feature map</a:t>
            </a:r>
            <a:endParaRPr lang="en-US" dirty="0"/>
          </a:p>
        </p:txBody>
      </p:sp>
    </p:spTree>
    <p:extLst>
      <p:ext uri="{BB962C8B-B14F-4D97-AF65-F5344CB8AC3E}">
        <p14:creationId xmlns:p14="http://schemas.microsoft.com/office/powerpoint/2010/main" val="1816151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 as a primitive</a:t>
            </a:r>
            <a:endParaRPr lang="en-US" dirty="0"/>
          </a:p>
        </p:txBody>
      </p:sp>
      <p:grpSp>
        <p:nvGrpSpPr>
          <p:cNvPr id="22" name="Group 21"/>
          <p:cNvGrpSpPr/>
          <p:nvPr/>
        </p:nvGrpSpPr>
        <p:grpSpPr>
          <a:xfrm>
            <a:off x="838200" y="2420605"/>
            <a:ext cx="3052232" cy="3229882"/>
            <a:chOff x="838200" y="2420605"/>
            <a:chExt cx="3052232" cy="3229882"/>
          </a:xfrm>
        </p:grpSpPr>
        <p:sp>
          <p:nvSpPr>
            <p:cNvPr id="4" name="Rectangle 3"/>
            <p:cNvSpPr/>
            <p:nvPr/>
          </p:nvSpPr>
          <p:spPr>
            <a:xfrm>
              <a:off x="838200" y="2573867"/>
              <a:ext cx="1905000" cy="18457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990600" y="2726267"/>
              <a:ext cx="1905000" cy="18457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143000" y="2878667"/>
              <a:ext cx="1905000" cy="18457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295400" y="3031067"/>
              <a:ext cx="1905000" cy="18457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447800" y="3183467"/>
              <a:ext cx="1905000" cy="18457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a:off x="1447800" y="5215467"/>
              <a:ext cx="1905000"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214033" y="5065712"/>
              <a:ext cx="372533" cy="584775"/>
            </a:xfrm>
            <a:prstGeom prst="rect">
              <a:avLst/>
            </a:prstGeom>
            <a:noFill/>
          </p:spPr>
          <p:txBody>
            <a:bodyPr wrap="square" rtlCol="0">
              <a:spAutoFit/>
            </a:bodyPr>
            <a:lstStyle/>
            <a:p>
              <a:r>
                <a:rPr lang="en-US" sz="3200" smtClean="0"/>
                <a:t>w</a:t>
              </a:r>
              <a:endParaRPr lang="en-US" sz="3200"/>
            </a:p>
          </p:txBody>
        </p:sp>
        <p:cxnSp>
          <p:nvCxnSpPr>
            <p:cNvPr id="12" name="Straight Arrow Connector 11"/>
            <p:cNvCxnSpPr/>
            <p:nvPr/>
          </p:nvCxnSpPr>
          <p:spPr>
            <a:xfrm>
              <a:off x="3505200" y="3183467"/>
              <a:ext cx="0" cy="203200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517899" y="3801533"/>
              <a:ext cx="372533" cy="584775"/>
            </a:xfrm>
            <a:prstGeom prst="rect">
              <a:avLst/>
            </a:prstGeom>
            <a:noFill/>
          </p:spPr>
          <p:txBody>
            <a:bodyPr wrap="square" rtlCol="0">
              <a:spAutoFit/>
            </a:bodyPr>
            <a:lstStyle/>
            <a:p>
              <a:r>
                <a:rPr lang="en-US" sz="3200" smtClean="0"/>
                <a:t>h</a:t>
              </a:r>
              <a:endParaRPr lang="en-US" sz="3200" dirty="0"/>
            </a:p>
          </p:txBody>
        </p:sp>
        <p:sp>
          <p:nvSpPr>
            <p:cNvPr id="17" name="TextBox 16"/>
            <p:cNvSpPr txBox="1"/>
            <p:nvPr/>
          </p:nvSpPr>
          <p:spPr>
            <a:xfrm>
              <a:off x="3124200" y="2420605"/>
              <a:ext cx="372533" cy="584775"/>
            </a:xfrm>
            <a:prstGeom prst="rect">
              <a:avLst/>
            </a:prstGeom>
            <a:noFill/>
          </p:spPr>
          <p:txBody>
            <a:bodyPr wrap="square" rtlCol="0">
              <a:spAutoFit/>
            </a:bodyPr>
            <a:lstStyle/>
            <a:p>
              <a:r>
                <a:rPr lang="en-US" sz="3200" smtClean="0"/>
                <a:t>c</a:t>
              </a:r>
              <a:endParaRPr lang="en-US" sz="3200" dirty="0"/>
            </a:p>
          </p:txBody>
        </p:sp>
        <p:cxnSp>
          <p:nvCxnSpPr>
            <p:cNvPr id="18" name="Straight Arrow Connector 17"/>
            <p:cNvCxnSpPr/>
            <p:nvPr/>
          </p:nvCxnSpPr>
          <p:spPr>
            <a:xfrm>
              <a:off x="2895600" y="2573867"/>
              <a:ext cx="457200" cy="499533"/>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p:nvGrpSpPr>
        <p:grpSpPr>
          <a:xfrm>
            <a:off x="7730067" y="2478979"/>
            <a:ext cx="3280834" cy="3229882"/>
            <a:chOff x="838200" y="2420605"/>
            <a:chExt cx="3280834" cy="3229882"/>
          </a:xfrm>
        </p:grpSpPr>
        <p:sp>
          <p:nvSpPr>
            <p:cNvPr id="24" name="Rectangle 23"/>
            <p:cNvSpPr/>
            <p:nvPr/>
          </p:nvSpPr>
          <p:spPr>
            <a:xfrm>
              <a:off x="838200" y="2573867"/>
              <a:ext cx="1905000" cy="1845733"/>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990600" y="2726267"/>
              <a:ext cx="1905000" cy="1845733"/>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1143000" y="2878667"/>
              <a:ext cx="1905000" cy="1845733"/>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1295400" y="3031067"/>
              <a:ext cx="1905000" cy="1845733"/>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1447800" y="3183467"/>
              <a:ext cx="1905000" cy="1845733"/>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28"/>
            <p:cNvCxnSpPr/>
            <p:nvPr/>
          </p:nvCxnSpPr>
          <p:spPr>
            <a:xfrm>
              <a:off x="1447800" y="5215467"/>
              <a:ext cx="1905000"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2214033" y="5065712"/>
              <a:ext cx="681567" cy="584775"/>
            </a:xfrm>
            <a:prstGeom prst="rect">
              <a:avLst/>
            </a:prstGeom>
            <a:noFill/>
          </p:spPr>
          <p:txBody>
            <a:bodyPr wrap="square" rtlCol="0">
              <a:spAutoFit/>
            </a:bodyPr>
            <a:lstStyle/>
            <a:p>
              <a:r>
                <a:rPr lang="en-US" sz="3200" smtClean="0"/>
                <a:t>w</a:t>
              </a:r>
              <a:endParaRPr lang="en-US" sz="3200"/>
            </a:p>
          </p:txBody>
        </p:sp>
        <p:cxnSp>
          <p:nvCxnSpPr>
            <p:cNvPr id="31" name="Straight Arrow Connector 30"/>
            <p:cNvCxnSpPr/>
            <p:nvPr/>
          </p:nvCxnSpPr>
          <p:spPr>
            <a:xfrm>
              <a:off x="3505200" y="3183467"/>
              <a:ext cx="0" cy="203200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3517899" y="3801533"/>
              <a:ext cx="601135" cy="584775"/>
            </a:xfrm>
            <a:prstGeom prst="rect">
              <a:avLst/>
            </a:prstGeom>
            <a:noFill/>
          </p:spPr>
          <p:txBody>
            <a:bodyPr wrap="square" rtlCol="0">
              <a:spAutoFit/>
            </a:bodyPr>
            <a:lstStyle/>
            <a:p>
              <a:r>
                <a:rPr lang="en-US" sz="3200" dirty="0" smtClean="0"/>
                <a:t>h</a:t>
              </a:r>
              <a:endParaRPr lang="en-US" sz="3200" dirty="0"/>
            </a:p>
          </p:txBody>
        </p:sp>
        <p:sp>
          <p:nvSpPr>
            <p:cNvPr id="33" name="TextBox 32"/>
            <p:cNvSpPr txBox="1"/>
            <p:nvPr/>
          </p:nvSpPr>
          <p:spPr>
            <a:xfrm>
              <a:off x="3124200" y="2420605"/>
              <a:ext cx="567266" cy="584775"/>
            </a:xfrm>
            <a:prstGeom prst="rect">
              <a:avLst/>
            </a:prstGeom>
            <a:noFill/>
          </p:spPr>
          <p:txBody>
            <a:bodyPr wrap="square" rtlCol="0">
              <a:spAutoFit/>
            </a:bodyPr>
            <a:lstStyle/>
            <a:p>
              <a:r>
                <a:rPr lang="en-US" sz="3200" smtClean="0"/>
                <a:t>c’</a:t>
              </a:r>
              <a:endParaRPr lang="en-US" sz="3200" dirty="0"/>
            </a:p>
          </p:txBody>
        </p:sp>
        <p:cxnSp>
          <p:nvCxnSpPr>
            <p:cNvPr id="34" name="Straight Arrow Connector 33"/>
            <p:cNvCxnSpPr/>
            <p:nvPr/>
          </p:nvCxnSpPr>
          <p:spPr>
            <a:xfrm>
              <a:off x="2895600" y="2573867"/>
              <a:ext cx="457200" cy="499533"/>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37" name="Right Arrow 36"/>
          <p:cNvSpPr/>
          <p:nvPr/>
        </p:nvSpPr>
        <p:spPr>
          <a:xfrm>
            <a:off x="4334933" y="3437467"/>
            <a:ext cx="2624667" cy="1192907"/>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Convolution</a:t>
            </a:r>
            <a:endParaRPr lang="en-US" dirty="0"/>
          </a:p>
        </p:txBody>
      </p:sp>
      <p:sp>
        <p:nvSpPr>
          <p:cNvPr id="38" name="Cube 37"/>
          <p:cNvSpPr/>
          <p:nvPr/>
        </p:nvSpPr>
        <p:spPr>
          <a:xfrm>
            <a:off x="4334933" y="2133600"/>
            <a:ext cx="660400" cy="651041"/>
          </a:xfrm>
          <a:prstGeom prst="cub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Cube 38"/>
          <p:cNvSpPr/>
          <p:nvPr/>
        </p:nvSpPr>
        <p:spPr>
          <a:xfrm>
            <a:off x="5105400" y="2120325"/>
            <a:ext cx="660400" cy="651041"/>
          </a:xfrm>
          <a:prstGeom prst="cub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Cube 39"/>
          <p:cNvSpPr/>
          <p:nvPr/>
        </p:nvSpPr>
        <p:spPr>
          <a:xfrm>
            <a:off x="5935134" y="2120324"/>
            <a:ext cx="660400" cy="651041"/>
          </a:xfrm>
          <a:prstGeom prst="cub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Arrow Connector 40"/>
          <p:cNvCxnSpPr/>
          <p:nvPr/>
        </p:nvCxnSpPr>
        <p:spPr>
          <a:xfrm flipH="1">
            <a:off x="4165599" y="1987898"/>
            <a:ext cx="304801" cy="356492"/>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3992031" y="1789959"/>
            <a:ext cx="372533" cy="584775"/>
          </a:xfrm>
          <a:prstGeom prst="rect">
            <a:avLst/>
          </a:prstGeom>
          <a:noFill/>
        </p:spPr>
        <p:txBody>
          <a:bodyPr wrap="square" rtlCol="0">
            <a:spAutoFit/>
          </a:bodyPr>
          <a:lstStyle/>
          <a:p>
            <a:r>
              <a:rPr lang="en-US" sz="3200" smtClean="0"/>
              <a:t>c</a:t>
            </a:r>
            <a:endParaRPr lang="en-US" sz="3200" dirty="0"/>
          </a:p>
        </p:txBody>
      </p:sp>
      <p:cxnSp>
        <p:nvCxnSpPr>
          <p:cNvPr id="44" name="Straight Arrow Connector 43"/>
          <p:cNvCxnSpPr/>
          <p:nvPr/>
        </p:nvCxnSpPr>
        <p:spPr>
          <a:xfrm flipH="1">
            <a:off x="4402668" y="2878667"/>
            <a:ext cx="2065865" cy="1"/>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5177364" y="2771366"/>
            <a:ext cx="529170" cy="584775"/>
          </a:xfrm>
          <a:prstGeom prst="rect">
            <a:avLst/>
          </a:prstGeom>
          <a:noFill/>
        </p:spPr>
        <p:txBody>
          <a:bodyPr wrap="square" rtlCol="0">
            <a:spAutoFit/>
          </a:bodyPr>
          <a:lstStyle/>
          <a:p>
            <a:r>
              <a:rPr lang="en-US" sz="3200" dirty="0" smtClean="0"/>
              <a:t>c’</a:t>
            </a:r>
            <a:endParaRPr lang="en-US" sz="3200" dirty="0"/>
          </a:p>
        </p:txBody>
      </p:sp>
    </p:spTree>
    <p:extLst>
      <p:ext uri="{BB962C8B-B14F-4D97-AF65-F5344CB8AC3E}">
        <p14:creationId xmlns:p14="http://schemas.microsoft.com/office/powerpoint/2010/main" val="179470494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 as a feature detector</a:t>
            </a:r>
            <a:endParaRPr lang="en-US" dirty="0"/>
          </a:p>
        </p:txBody>
      </p:sp>
      <p:sp>
        <p:nvSpPr>
          <p:cNvPr id="3" name="Content Placeholder 2"/>
          <p:cNvSpPr>
            <a:spLocks noGrp="1"/>
          </p:cNvSpPr>
          <p:nvPr>
            <p:ph idx="1"/>
          </p:nvPr>
        </p:nvSpPr>
        <p:spPr/>
        <p:txBody>
          <a:bodyPr/>
          <a:lstStyle/>
          <a:p>
            <a:r>
              <a:rPr lang="en-US" dirty="0" smtClean="0"/>
              <a:t>score at (</a:t>
            </a:r>
            <a:r>
              <a:rPr lang="en-US" dirty="0" err="1" smtClean="0"/>
              <a:t>x,y</a:t>
            </a:r>
            <a:r>
              <a:rPr lang="en-US" dirty="0" smtClean="0"/>
              <a:t>) = dot product (filter, image patch at (</a:t>
            </a:r>
            <a:r>
              <a:rPr lang="en-US" dirty="0" err="1" smtClean="0"/>
              <a:t>x,y</a:t>
            </a:r>
            <a:r>
              <a:rPr lang="en-US" dirty="0" smtClean="0"/>
              <a:t>))</a:t>
            </a:r>
          </a:p>
          <a:p>
            <a:r>
              <a:rPr lang="en-US" dirty="0" smtClean="0"/>
              <a:t>Response represents similarity between filter and image patch</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flipV="1">
            <a:off x="5072683" y="4360819"/>
            <a:ext cx="804640" cy="80464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6128" y="3327988"/>
            <a:ext cx="3330603" cy="3403803"/>
          </a:xfrm>
          <a:prstGeom prst="rect">
            <a:avLst/>
          </a:prstGeom>
        </p:spPr>
      </p:pic>
      <p:pic>
        <p:nvPicPr>
          <p:cNvPr id="6" name="Picture 5"/>
          <p:cNvPicPr>
            <a:picLocks noChangeAspect="1"/>
          </p:cNvPicPr>
          <p:nvPr/>
        </p:nvPicPr>
        <p:blipFill>
          <a:blip r:embed="rId4">
            <a:grayscl/>
          </a:blip>
          <a:stretch>
            <a:fillRect/>
          </a:stretch>
        </p:blipFill>
        <p:spPr>
          <a:xfrm>
            <a:off x="838200" y="3598818"/>
            <a:ext cx="2829016" cy="2862141"/>
          </a:xfrm>
          <a:prstGeom prst="rect">
            <a:avLst/>
          </a:prstGeom>
        </p:spPr>
      </p:pic>
    </p:spTree>
    <p:extLst>
      <p:ext uri="{BB962C8B-B14F-4D97-AF65-F5344CB8AC3E}">
        <p14:creationId xmlns:p14="http://schemas.microsoft.com/office/powerpoint/2010/main" val="110788565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Kernel sizes and padding</a:t>
            </a:r>
            <a:endParaRPr lang="en-US" dirty="0"/>
          </a:p>
        </p:txBody>
      </p:sp>
      <p:pic>
        <p:nvPicPr>
          <p:cNvPr id="4" name="Picture 3"/>
          <p:cNvPicPr>
            <a:picLocks noChangeAspect="1"/>
          </p:cNvPicPr>
          <p:nvPr/>
        </p:nvPicPr>
        <p:blipFill>
          <a:blip r:embed="rId2">
            <a:grayscl/>
          </a:blip>
          <a:stretch>
            <a:fillRect/>
          </a:stretch>
        </p:blipFill>
        <p:spPr>
          <a:xfrm>
            <a:off x="4080933" y="2239814"/>
            <a:ext cx="3979333" cy="4025927"/>
          </a:xfrm>
          <a:prstGeom prst="rect">
            <a:avLst/>
          </a:prstGeom>
        </p:spPr>
      </p:pic>
      <p:grpSp>
        <p:nvGrpSpPr>
          <p:cNvPr id="9" name="Group 8"/>
          <p:cNvGrpSpPr/>
          <p:nvPr/>
        </p:nvGrpSpPr>
        <p:grpSpPr>
          <a:xfrm>
            <a:off x="4106333" y="2239814"/>
            <a:ext cx="1667934" cy="1502453"/>
            <a:chOff x="4106333" y="2239814"/>
            <a:chExt cx="1667934" cy="1502453"/>
          </a:xfrm>
        </p:grpSpPr>
        <p:sp>
          <p:nvSpPr>
            <p:cNvPr id="5" name="Rectangle 4"/>
            <p:cNvSpPr/>
            <p:nvPr/>
          </p:nvSpPr>
          <p:spPr>
            <a:xfrm>
              <a:off x="4106333" y="2239814"/>
              <a:ext cx="1515534" cy="15024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690533" y="3157492"/>
              <a:ext cx="541867" cy="584775"/>
            </a:xfrm>
            <a:prstGeom prst="rect">
              <a:avLst/>
            </a:prstGeom>
            <a:noFill/>
          </p:spPr>
          <p:txBody>
            <a:bodyPr wrap="square" rtlCol="0">
              <a:spAutoFit/>
            </a:bodyPr>
            <a:lstStyle/>
            <a:p>
              <a:r>
                <a:rPr lang="en-US" sz="3200" dirty="0" smtClean="0">
                  <a:solidFill>
                    <a:schemeClr val="bg1"/>
                  </a:solidFill>
                </a:rPr>
                <a:t>k</a:t>
              </a:r>
              <a:endParaRPr lang="en-US" sz="3200" dirty="0">
                <a:solidFill>
                  <a:schemeClr val="bg1"/>
                </a:solidFill>
              </a:endParaRPr>
            </a:p>
          </p:txBody>
        </p:sp>
        <p:sp>
          <p:nvSpPr>
            <p:cNvPr id="7" name="TextBox 6"/>
            <p:cNvSpPr txBox="1"/>
            <p:nvPr/>
          </p:nvSpPr>
          <p:spPr>
            <a:xfrm>
              <a:off x="5232400" y="2572717"/>
              <a:ext cx="541867" cy="584775"/>
            </a:xfrm>
            <a:prstGeom prst="rect">
              <a:avLst/>
            </a:prstGeom>
            <a:noFill/>
          </p:spPr>
          <p:txBody>
            <a:bodyPr wrap="square" rtlCol="0">
              <a:spAutoFit/>
            </a:bodyPr>
            <a:lstStyle/>
            <a:p>
              <a:r>
                <a:rPr lang="en-US" sz="3200" dirty="0" smtClean="0">
                  <a:solidFill>
                    <a:schemeClr val="bg1"/>
                  </a:solidFill>
                </a:rPr>
                <a:t>k</a:t>
              </a:r>
              <a:endParaRPr lang="en-US" sz="3200" dirty="0">
                <a:solidFill>
                  <a:schemeClr val="bg1"/>
                </a:solidFill>
              </a:endParaRPr>
            </a:p>
          </p:txBody>
        </p:sp>
        <p:sp>
          <p:nvSpPr>
            <p:cNvPr id="8" name="Oval 7"/>
            <p:cNvSpPr/>
            <p:nvPr/>
          </p:nvSpPr>
          <p:spPr>
            <a:xfrm>
              <a:off x="4728633" y="2844846"/>
              <a:ext cx="270933" cy="29238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82904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013 -1.11111E-6 C 0.122 -0.00579 0.24362 -0.01134 0.24127 -0.00208 C 0.2388 0.00718 0.00417 0.04491 0.0026 0.05324 C 0.00104 0.06158 0.23125 0.03681 0.23151 0.04745 C 0.23164 0.0581 0.00469 0.10324 0.00547 0.11482 C 0.00612 0.12616 0.23515 0.10602 0.23568 0.11574 C 0.23607 0.12523 0.00078 0.16343 0.00117 0.17269 C 0.00169 0.18195 0.23958 0.16042 0.23841 0.17153 C 0.23724 0.18241 0.00664 0.22431 0.00547 0.23611 C 0.00377 0.24769 0.22734 0.23102 0.23008 0.24144 C 0.23294 0.25162 0.00013 0.29375 -0.00013 0.30556 C -0.00026 0.31713 0.22838 0.30116 0.22864 0.31181 C 0.2289 0.32176 -0.00013 0.36783 -0.00013 0.36806 " pathEditMode="relative" rAng="0" ptsTypes="AAAAAAAAAAAAA">
                                      <p:cBhvr>
                                        <p:cTn id="6" dur="2000" fill="hold"/>
                                        <p:tgtEl>
                                          <p:spTgt spid="9"/>
                                        </p:tgtEl>
                                        <p:attrNameLst>
                                          <p:attrName>ppt_x</p:attrName>
                                          <p:attrName>ppt_y</p:attrName>
                                        </p:attrNameLst>
                                      </p:cBhvr>
                                      <p:rCtr x="12070" y="180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Kernel sizes and padding</a:t>
            </a:r>
            <a:endParaRPr lang="en-US" dirty="0"/>
          </a:p>
        </p:txBody>
      </p:sp>
      <p:pic>
        <p:nvPicPr>
          <p:cNvPr id="4" name="Picture 3"/>
          <p:cNvPicPr>
            <a:picLocks noChangeAspect="1"/>
          </p:cNvPicPr>
          <p:nvPr/>
        </p:nvPicPr>
        <p:blipFill>
          <a:blip r:embed="rId2">
            <a:grayscl/>
          </a:blip>
          <a:stretch>
            <a:fillRect/>
          </a:stretch>
        </p:blipFill>
        <p:spPr>
          <a:xfrm>
            <a:off x="4080933" y="2239814"/>
            <a:ext cx="3979333" cy="4025927"/>
          </a:xfrm>
          <a:prstGeom prst="rect">
            <a:avLst/>
          </a:prstGeom>
        </p:spPr>
      </p:pic>
      <p:grpSp>
        <p:nvGrpSpPr>
          <p:cNvPr id="9" name="Group 8"/>
          <p:cNvGrpSpPr/>
          <p:nvPr/>
        </p:nvGrpSpPr>
        <p:grpSpPr>
          <a:xfrm>
            <a:off x="4106333" y="2239814"/>
            <a:ext cx="1667934" cy="1502453"/>
            <a:chOff x="4106333" y="2239814"/>
            <a:chExt cx="1667934" cy="1502453"/>
          </a:xfrm>
        </p:grpSpPr>
        <p:sp>
          <p:nvSpPr>
            <p:cNvPr id="5" name="Rectangle 4"/>
            <p:cNvSpPr/>
            <p:nvPr/>
          </p:nvSpPr>
          <p:spPr>
            <a:xfrm>
              <a:off x="4106333" y="2239814"/>
              <a:ext cx="1515534" cy="15024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690533" y="3157492"/>
              <a:ext cx="541867" cy="584775"/>
            </a:xfrm>
            <a:prstGeom prst="rect">
              <a:avLst/>
            </a:prstGeom>
            <a:noFill/>
          </p:spPr>
          <p:txBody>
            <a:bodyPr wrap="square" rtlCol="0">
              <a:spAutoFit/>
            </a:bodyPr>
            <a:lstStyle/>
            <a:p>
              <a:r>
                <a:rPr lang="en-US" sz="3200" dirty="0" smtClean="0">
                  <a:solidFill>
                    <a:schemeClr val="bg1"/>
                  </a:solidFill>
                </a:rPr>
                <a:t>k</a:t>
              </a:r>
              <a:endParaRPr lang="en-US" sz="3200" dirty="0">
                <a:solidFill>
                  <a:schemeClr val="bg1"/>
                </a:solidFill>
              </a:endParaRPr>
            </a:p>
          </p:txBody>
        </p:sp>
        <p:sp>
          <p:nvSpPr>
            <p:cNvPr id="7" name="TextBox 6"/>
            <p:cNvSpPr txBox="1"/>
            <p:nvPr/>
          </p:nvSpPr>
          <p:spPr>
            <a:xfrm>
              <a:off x="5232400" y="2572717"/>
              <a:ext cx="541867" cy="584775"/>
            </a:xfrm>
            <a:prstGeom prst="rect">
              <a:avLst/>
            </a:prstGeom>
            <a:noFill/>
          </p:spPr>
          <p:txBody>
            <a:bodyPr wrap="square" rtlCol="0">
              <a:spAutoFit/>
            </a:bodyPr>
            <a:lstStyle/>
            <a:p>
              <a:r>
                <a:rPr lang="en-US" sz="3200" dirty="0" smtClean="0">
                  <a:solidFill>
                    <a:schemeClr val="bg1"/>
                  </a:solidFill>
                </a:rPr>
                <a:t>k</a:t>
              </a:r>
              <a:endParaRPr lang="en-US" sz="3200" dirty="0">
                <a:solidFill>
                  <a:schemeClr val="bg1"/>
                </a:solidFill>
              </a:endParaRPr>
            </a:p>
          </p:txBody>
        </p:sp>
        <p:sp>
          <p:nvSpPr>
            <p:cNvPr id="8" name="Oval 7"/>
            <p:cNvSpPr/>
            <p:nvPr/>
          </p:nvSpPr>
          <p:spPr>
            <a:xfrm>
              <a:off x="4728633" y="2844846"/>
              <a:ext cx="270933" cy="29238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Rectangle 2"/>
          <p:cNvSpPr/>
          <p:nvPr/>
        </p:nvSpPr>
        <p:spPr>
          <a:xfrm>
            <a:off x="4728633" y="2844846"/>
            <a:ext cx="2586567" cy="279395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21015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Linear classifiers on pixels are bad</a:t>
            </a:r>
            <a:endParaRPr lang="en-US" dirty="0"/>
          </a:p>
        </p:txBody>
      </p:sp>
      <p:graphicFrame>
        <p:nvGraphicFramePr>
          <p:cNvPr id="4" name="Table 3"/>
          <p:cNvGraphicFramePr>
            <a:graphicFrameLocks noGrp="1"/>
          </p:cNvGraphicFramePr>
          <p:nvPr/>
        </p:nvGraphicFramePr>
        <p:xfrm>
          <a:off x="245534" y="1549400"/>
          <a:ext cx="3276600" cy="2734732"/>
        </p:xfrm>
        <a:graphic>
          <a:graphicData uri="http://schemas.openxmlformats.org/drawingml/2006/table">
            <a:tbl>
              <a:tblPr firstRow="1" bandRow="1">
                <a:tableStyleId>{5940675A-B579-460E-94D1-54222C63F5DA}</a:tableStyleId>
              </a:tblPr>
              <a:tblGrid>
                <a:gridCol w="819150"/>
                <a:gridCol w="819150"/>
                <a:gridCol w="819150"/>
                <a:gridCol w="819150"/>
              </a:tblGrid>
              <a:tr h="683683">
                <a:tc>
                  <a:txBody>
                    <a:bodyPr/>
                    <a:lstStyle/>
                    <a:p>
                      <a:endParaRPr lang="en-US" dirty="0"/>
                    </a:p>
                  </a:txBody>
                  <a:tcPr>
                    <a:solidFill>
                      <a:schemeClr val="tx1"/>
                    </a:solidFill>
                  </a:tcPr>
                </a:tc>
                <a:tc>
                  <a:txBody>
                    <a:bodyPr/>
                    <a:lstStyle/>
                    <a:p>
                      <a:endParaRPr lang="en-US"/>
                    </a:p>
                  </a:txBody>
                  <a:tcPr/>
                </a:tc>
                <a:tc>
                  <a:txBody>
                    <a:bodyPr/>
                    <a:lstStyle/>
                    <a:p>
                      <a:endParaRPr lang="en-US" dirty="0"/>
                    </a:p>
                  </a:txBody>
                  <a:tcPr>
                    <a:solidFill>
                      <a:schemeClr val="tx1"/>
                    </a:solidFill>
                  </a:tcPr>
                </a:tc>
                <a:tc>
                  <a:txBody>
                    <a:bodyPr/>
                    <a:lstStyle/>
                    <a:p>
                      <a:endParaRPr lang="en-US"/>
                    </a:p>
                  </a:txBody>
                  <a:tcPr/>
                </a:tc>
              </a:tr>
              <a:tr h="683683">
                <a:tc>
                  <a:txBody>
                    <a:bodyPr/>
                    <a:lstStyle/>
                    <a:p>
                      <a:endParaRPr lang="en-US" dirty="0"/>
                    </a:p>
                  </a:txBody>
                  <a:tcPr>
                    <a:solidFill>
                      <a:schemeClr val="tx1"/>
                    </a:solidFill>
                  </a:tcPr>
                </a:tc>
                <a:tc>
                  <a:txBody>
                    <a:bodyPr/>
                    <a:lstStyle/>
                    <a:p>
                      <a:endParaRPr lang="en-US"/>
                    </a:p>
                  </a:txBody>
                  <a:tcPr/>
                </a:tc>
                <a:tc>
                  <a:txBody>
                    <a:bodyPr/>
                    <a:lstStyle/>
                    <a:p>
                      <a:endParaRPr lang="en-US" dirty="0"/>
                    </a:p>
                  </a:txBody>
                  <a:tcPr>
                    <a:solidFill>
                      <a:schemeClr val="tx1"/>
                    </a:solidFill>
                  </a:tcPr>
                </a:tc>
                <a:tc>
                  <a:txBody>
                    <a:bodyPr/>
                    <a:lstStyle/>
                    <a:p>
                      <a:endParaRPr lang="en-US"/>
                    </a:p>
                  </a:txBody>
                  <a:tcPr/>
                </a:tc>
              </a:tr>
              <a:tr h="683683">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r>
              <a:tr h="683683">
                <a:tc>
                  <a:txBody>
                    <a:bodyPr/>
                    <a:lstStyle/>
                    <a:p>
                      <a:endParaRPr lang="en-US"/>
                    </a:p>
                  </a:txBody>
                  <a:tcPr/>
                </a:tc>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tc>
              </a:tr>
            </a:tbl>
          </a:graphicData>
        </a:graphic>
      </p:graphicFrame>
      <p:graphicFrame>
        <p:nvGraphicFramePr>
          <p:cNvPr id="5" name="Table 4"/>
          <p:cNvGraphicFramePr>
            <a:graphicFrameLocks noGrp="1"/>
          </p:cNvGraphicFramePr>
          <p:nvPr/>
        </p:nvGraphicFramePr>
        <p:xfrm>
          <a:off x="4351869" y="1549400"/>
          <a:ext cx="3420532" cy="2734732"/>
        </p:xfrm>
        <a:graphic>
          <a:graphicData uri="http://schemas.openxmlformats.org/drawingml/2006/table">
            <a:tbl>
              <a:tblPr firstRow="1" bandRow="1">
                <a:tableStyleId>{5940675A-B579-460E-94D1-54222C63F5DA}</a:tableStyleId>
              </a:tblPr>
              <a:tblGrid>
                <a:gridCol w="855133"/>
                <a:gridCol w="855133"/>
                <a:gridCol w="855133"/>
                <a:gridCol w="855133"/>
              </a:tblGrid>
              <a:tr h="683683">
                <a:tc>
                  <a:txBody>
                    <a:bodyPr/>
                    <a:lstStyle/>
                    <a:p>
                      <a:endParaRPr lang="en-US" dirty="0"/>
                    </a:p>
                  </a:txBody>
                  <a:tcPr>
                    <a:noFill/>
                  </a:tcPr>
                </a:tc>
                <a:tc>
                  <a:txBody>
                    <a:bodyPr/>
                    <a:lstStyle/>
                    <a:p>
                      <a:endParaRPr lang="en-US" dirty="0"/>
                    </a:p>
                  </a:txBody>
                  <a:tcPr>
                    <a:solidFill>
                      <a:schemeClr val="tx1"/>
                    </a:solidFill>
                  </a:tcPr>
                </a:tc>
                <a:tc>
                  <a:txBody>
                    <a:bodyPr/>
                    <a:lstStyle/>
                    <a:p>
                      <a:endParaRPr lang="en-US" dirty="0"/>
                    </a:p>
                  </a:txBody>
                  <a:tcPr>
                    <a:noFill/>
                  </a:tcPr>
                </a:tc>
                <a:tc>
                  <a:txBody>
                    <a:bodyPr/>
                    <a:lstStyle/>
                    <a:p>
                      <a:endParaRPr lang="en-US" dirty="0"/>
                    </a:p>
                  </a:txBody>
                  <a:tcPr>
                    <a:solidFill>
                      <a:schemeClr val="tx1"/>
                    </a:solidFill>
                  </a:tcPr>
                </a:tc>
              </a:tr>
              <a:tr h="683683">
                <a:tc>
                  <a:txBody>
                    <a:bodyPr/>
                    <a:lstStyle/>
                    <a:p>
                      <a:endParaRPr lang="en-US" dirty="0"/>
                    </a:p>
                  </a:txBody>
                  <a:tcPr>
                    <a:noFill/>
                  </a:tcPr>
                </a:tc>
                <a:tc>
                  <a:txBody>
                    <a:bodyPr/>
                    <a:lstStyle/>
                    <a:p>
                      <a:endParaRPr lang="en-US" dirty="0"/>
                    </a:p>
                  </a:txBody>
                  <a:tcPr>
                    <a:solidFill>
                      <a:schemeClr val="tx1"/>
                    </a:solidFill>
                  </a:tcPr>
                </a:tc>
                <a:tc>
                  <a:txBody>
                    <a:bodyPr/>
                    <a:lstStyle/>
                    <a:p>
                      <a:endParaRPr lang="en-US" dirty="0"/>
                    </a:p>
                  </a:txBody>
                  <a:tcPr>
                    <a:noFill/>
                  </a:tcPr>
                </a:tc>
                <a:tc>
                  <a:txBody>
                    <a:bodyPr/>
                    <a:lstStyle/>
                    <a:p>
                      <a:endParaRPr lang="en-US" dirty="0"/>
                    </a:p>
                  </a:txBody>
                  <a:tcPr>
                    <a:solidFill>
                      <a:schemeClr val="tx1"/>
                    </a:solidFill>
                  </a:tcPr>
                </a:tc>
              </a:tr>
              <a:tr h="683683">
                <a:tc>
                  <a:txBody>
                    <a:bodyPr/>
                    <a:lstStyle/>
                    <a:p>
                      <a:endParaRPr lang="en-US" dirty="0"/>
                    </a:p>
                  </a:txBody>
                  <a:tcPr>
                    <a:no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r>
              <a:tr h="683683">
                <a:tc>
                  <a:txBody>
                    <a:bodyPr/>
                    <a:lstStyle/>
                    <a:p>
                      <a:endParaRPr lang="en-US"/>
                    </a:p>
                  </a:txBody>
                  <a:tcPr/>
                </a:tc>
                <a:tc>
                  <a:txBody>
                    <a:bodyPr/>
                    <a:lstStyle/>
                    <a:p>
                      <a:endParaRPr lang="en-US"/>
                    </a:p>
                  </a:txBody>
                  <a:tcPr/>
                </a:tc>
                <a:tc>
                  <a:txBody>
                    <a:bodyPr/>
                    <a:lstStyle/>
                    <a:p>
                      <a:endParaRPr lang="en-US" dirty="0"/>
                    </a:p>
                  </a:txBody>
                  <a:tcPr>
                    <a:noFill/>
                  </a:tcPr>
                </a:tc>
                <a:tc>
                  <a:txBody>
                    <a:bodyPr/>
                    <a:lstStyle/>
                    <a:p>
                      <a:endParaRPr lang="en-US" dirty="0"/>
                    </a:p>
                  </a:txBody>
                  <a:tcPr>
                    <a:solidFill>
                      <a:schemeClr val="tx1"/>
                    </a:solidFill>
                  </a:tcPr>
                </a:tc>
              </a:tr>
            </a:tbl>
          </a:graphicData>
        </a:graphic>
      </p:graphicFrame>
      <p:graphicFrame>
        <p:nvGraphicFramePr>
          <p:cNvPr id="7" name="Table 6"/>
          <p:cNvGraphicFramePr>
            <a:graphicFrameLocks noGrp="1"/>
          </p:cNvGraphicFramePr>
          <p:nvPr/>
        </p:nvGraphicFramePr>
        <p:xfrm>
          <a:off x="8669866" y="1549400"/>
          <a:ext cx="3276600" cy="2734732"/>
        </p:xfrm>
        <a:graphic>
          <a:graphicData uri="http://schemas.openxmlformats.org/drawingml/2006/table">
            <a:tbl>
              <a:tblPr firstRow="1" bandRow="1">
                <a:tableStyleId>{5940675A-B579-460E-94D1-54222C63F5DA}</a:tableStyleId>
              </a:tblPr>
              <a:tblGrid>
                <a:gridCol w="819150"/>
                <a:gridCol w="819150"/>
                <a:gridCol w="819150"/>
                <a:gridCol w="819150"/>
              </a:tblGrid>
              <a:tr h="683683">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r>
              <a:tr h="683683">
                <a:tc>
                  <a:txBody>
                    <a:bodyPr/>
                    <a:lstStyle/>
                    <a:p>
                      <a:endParaRPr lang="en-US" dirty="0"/>
                    </a:p>
                  </a:txBody>
                  <a:tcPr>
                    <a:solidFill>
                      <a:schemeClr val="tx1"/>
                    </a:solidFill>
                  </a:tcPr>
                </a:tc>
                <a:tc>
                  <a:txBody>
                    <a:bodyPr/>
                    <a:lstStyle/>
                    <a:p>
                      <a:endParaRPr lang="en-US"/>
                    </a:p>
                  </a:txBody>
                  <a:tcPr/>
                </a:tc>
                <a:tc>
                  <a:txBody>
                    <a:bodyPr/>
                    <a:lstStyle/>
                    <a:p>
                      <a:endParaRPr lang="en-US" dirty="0"/>
                    </a:p>
                  </a:txBody>
                  <a:tcPr>
                    <a:solidFill>
                      <a:schemeClr val="tx1"/>
                    </a:solidFill>
                  </a:tcPr>
                </a:tc>
                <a:tc>
                  <a:txBody>
                    <a:bodyPr/>
                    <a:lstStyle/>
                    <a:p>
                      <a:endParaRPr lang="en-US"/>
                    </a:p>
                  </a:txBody>
                  <a:tcPr/>
                </a:tc>
              </a:tr>
              <a:tr h="683683">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r>
              <a:tr h="683683">
                <a:tc>
                  <a:txBody>
                    <a:bodyPr/>
                    <a:lstStyle/>
                    <a:p>
                      <a:endParaRPr lang="en-US"/>
                    </a:p>
                  </a:txBody>
                  <a:tcPr/>
                </a:tc>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tc>
              </a:tr>
            </a:tbl>
          </a:graphicData>
        </a:graphic>
      </p:graphicFrame>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43127099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Invariance to distortions</a:t>
            </a:r>
            <a:endParaRPr lang="en-US" dirty="0"/>
          </a:p>
        </p:txBody>
      </p:sp>
      <p:sp>
        <p:nvSpPr>
          <p:cNvPr id="3" name="Content Placeholder 2"/>
          <p:cNvSpPr>
            <a:spLocks noGrp="1"/>
          </p:cNvSpPr>
          <p:nvPr>
            <p:ph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pic>
        <p:nvPicPr>
          <p:cNvPr id="4" name="Picture 3"/>
          <p:cNvPicPr>
            <a:picLocks noChangeAspect="1"/>
          </p:cNvPicPr>
          <p:nvPr/>
        </p:nvPicPr>
        <p:blipFill>
          <a:blip r:embed="rId2"/>
          <a:stretch>
            <a:fillRect/>
          </a:stretch>
        </p:blipFill>
        <p:spPr>
          <a:xfrm>
            <a:off x="472015" y="2870199"/>
            <a:ext cx="5500059" cy="3090334"/>
          </a:xfrm>
          <a:prstGeom prst="rect">
            <a:avLst/>
          </a:prstGeom>
        </p:spPr>
      </p:pic>
      <p:pic>
        <p:nvPicPr>
          <p:cNvPr id="5" name="Picture 4"/>
          <p:cNvPicPr>
            <a:picLocks noChangeAspect="1"/>
          </p:cNvPicPr>
          <p:nvPr/>
        </p:nvPicPr>
        <p:blipFill>
          <a:blip r:embed="rId3"/>
          <a:stretch>
            <a:fillRect/>
          </a:stretch>
        </p:blipFill>
        <p:spPr>
          <a:xfrm>
            <a:off x="6756400" y="2743200"/>
            <a:ext cx="4203178" cy="2912689"/>
          </a:xfrm>
          <a:prstGeom prst="rect">
            <a:avLst/>
          </a:prstGeom>
        </p:spPr>
      </p:pic>
      <p:sp>
        <p:nvSpPr>
          <p:cNvPr id="6" name="Donut 5"/>
          <p:cNvSpPr/>
          <p:nvPr/>
        </p:nvSpPr>
        <p:spPr>
          <a:xfrm>
            <a:off x="1270000" y="3518694"/>
            <a:ext cx="914400" cy="965200"/>
          </a:xfrm>
          <a:prstGeom prst="donut">
            <a:avLst>
              <a:gd name="adj" fmla="val 13841"/>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Donut 6"/>
          <p:cNvSpPr/>
          <p:nvPr/>
        </p:nvSpPr>
        <p:spPr>
          <a:xfrm>
            <a:off x="2048933" y="4649789"/>
            <a:ext cx="914400" cy="965200"/>
          </a:xfrm>
          <a:prstGeom prst="donut">
            <a:avLst>
              <a:gd name="adj" fmla="val 1384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Donut 7"/>
          <p:cNvSpPr/>
          <p:nvPr/>
        </p:nvSpPr>
        <p:spPr>
          <a:xfrm>
            <a:off x="8610978" y="4415366"/>
            <a:ext cx="914400" cy="965200"/>
          </a:xfrm>
          <a:prstGeom prst="donut">
            <a:avLst>
              <a:gd name="adj" fmla="val 1384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Donut 8"/>
          <p:cNvSpPr/>
          <p:nvPr/>
        </p:nvSpPr>
        <p:spPr>
          <a:xfrm>
            <a:off x="9214867" y="3266702"/>
            <a:ext cx="894333" cy="1000498"/>
          </a:xfrm>
          <a:prstGeom prst="donut">
            <a:avLst>
              <a:gd name="adj" fmla="val 13841"/>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430888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Invariance to distortions</a:t>
            </a:r>
            <a:endParaRPr lang="en-US" dirty="0"/>
          </a:p>
        </p:txBody>
      </p:sp>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7466" y="2486554"/>
            <a:ext cx="6692900" cy="2832100"/>
          </a:xfrm>
          <a:prstGeom prst="rect">
            <a:avLst/>
          </a:prstGeom>
        </p:spPr>
      </p:pic>
    </p:spTree>
    <p:extLst>
      <p:ext uri="{BB962C8B-B14F-4D97-AF65-F5344CB8AC3E}">
        <p14:creationId xmlns:p14="http://schemas.microsoft.com/office/powerpoint/2010/main" val="150336311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Invariance to distortions</a:t>
            </a:r>
            <a:endParaRPr lang="en-US" dirty="0"/>
          </a:p>
        </p:txBody>
      </p:sp>
      <p:pic>
        <p:nvPicPr>
          <p:cNvPr id="4" name="Picture 3"/>
          <p:cNvPicPr>
            <a:picLocks noChangeAspect="1"/>
          </p:cNvPicPr>
          <p:nvPr/>
        </p:nvPicPr>
        <p:blipFill>
          <a:blip r:embed="rId2"/>
          <a:stretch>
            <a:fillRect/>
          </a:stretch>
        </p:blipFill>
        <p:spPr>
          <a:xfrm>
            <a:off x="3130549" y="2277532"/>
            <a:ext cx="5500059" cy="3090334"/>
          </a:xfrm>
          <a:prstGeom prst="rect">
            <a:avLst/>
          </a:prstGeom>
        </p:spPr>
      </p:pic>
      <p:cxnSp>
        <p:nvCxnSpPr>
          <p:cNvPr id="6" name="Straight Connector 5"/>
          <p:cNvCxnSpPr>
            <a:stCxn id="4" idx="0"/>
            <a:endCxn id="4" idx="2"/>
          </p:cNvCxnSpPr>
          <p:nvPr/>
        </p:nvCxnSpPr>
        <p:spPr>
          <a:xfrm>
            <a:off x="5880579" y="2277532"/>
            <a:ext cx="0" cy="309033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a:stCxn id="4" idx="3"/>
            <a:endCxn id="4" idx="1"/>
          </p:cNvCxnSpPr>
          <p:nvPr/>
        </p:nvCxnSpPr>
        <p:spPr>
          <a:xfrm flipH="1">
            <a:off x="3130549" y="3822699"/>
            <a:ext cx="5500059"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3"/>
          <a:stretch>
            <a:fillRect/>
          </a:stretch>
        </p:blipFill>
        <p:spPr>
          <a:xfrm>
            <a:off x="8979214" y="1326751"/>
            <a:ext cx="2374586" cy="1901561"/>
          </a:xfrm>
          <a:prstGeom prst="rect">
            <a:avLst/>
          </a:prstGeom>
        </p:spPr>
      </p:pic>
      <p:pic>
        <p:nvPicPr>
          <p:cNvPr id="11" name="Picture 10"/>
          <p:cNvPicPr>
            <a:picLocks noChangeAspect="1"/>
          </p:cNvPicPr>
          <p:nvPr/>
        </p:nvPicPr>
        <p:blipFill>
          <a:blip r:embed="rId3"/>
          <a:stretch>
            <a:fillRect/>
          </a:stretch>
        </p:blipFill>
        <p:spPr>
          <a:xfrm>
            <a:off x="9006052" y="4829438"/>
            <a:ext cx="2374586" cy="1901561"/>
          </a:xfrm>
          <a:prstGeom prst="rect">
            <a:avLst/>
          </a:prstGeom>
        </p:spPr>
      </p:pic>
      <p:pic>
        <p:nvPicPr>
          <p:cNvPr id="12" name="Picture 11"/>
          <p:cNvPicPr>
            <a:picLocks noChangeAspect="1"/>
          </p:cNvPicPr>
          <p:nvPr/>
        </p:nvPicPr>
        <p:blipFill>
          <a:blip r:embed="rId3"/>
          <a:stretch>
            <a:fillRect/>
          </a:stretch>
        </p:blipFill>
        <p:spPr>
          <a:xfrm>
            <a:off x="483053" y="4829438"/>
            <a:ext cx="2374586" cy="1901561"/>
          </a:xfrm>
          <a:prstGeom prst="rect">
            <a:avLst/>
          </a:prstGeom>
        </p:spPr>
      </p:pic>
      <p:pic>
        <p:nvPicPr>
          <p:cNvPr id="13" name="Picture 12"/>
          <p:cNvPicPr>
            <a:picLocks noChangeAspect="1"/>
          </p:cNvPicPr>
          <p:nvPr/>
        </p:nvPicPr>
        <p:blipFill>
          <a:blip r:embed="rId3"/>
          <a:stretch>
            <a:fillRect/>
          </a:stretch>
        </p:blipFill>
        <p:spPr>
          <a:xfrm>
            <a:off x="380519" y="1358501"/>
            <a:ext cx="2374586" cy="1901561"/>
          </a:xfrm>
          <a:prstGeom prst="rect">
            <a:avLst/>
          </a:prstGeom>
        </p:spPr>
      </p:pic>
      <p:sp>
        <p:nvSpPr>
          <p:cNvPr id="14" name="Right Arrow 13"/>
          <p:cNvSpPr/>
          <p:nvPr/>
        </p:nvSpPr>
        <p:spPr>
          <a:xfrm rot="18983661">
            <a:off x="7804435" y="2477162"/>
            <a:ext cx="1189881" cy="4321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rot="2221832">
            <a:off x="7779181" y="4620957"/>
            <a:ext cx="1189881" cy="4321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rot="8389280">
            <a:off x="2953232" y="4820581"/>
            <a:ext cx="1189881" cy="4321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p:cNvSpPr/>
          <p:nvPr/>
        </p:nvSpPr>
        <p:spPr>
          <a:xfrm rot="13203973">
            <a:off x="2953661" y="2519120"/>
            <a:ext cx="1189881" cy="4321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507218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7063" y="2098986"/>
            <a:ext cx="4656670" cy="4759014"/>
          </a:xfrm>
          <a:prstGeom prst="rect">
            <a:avLst/>
          </a:prstGeom>
        </p:spPr>
      </p:pic>
      <p:sp>
        <p:nvSpPr>
          <p:cNvPr id="2" name="Title 1"/>
          <p:cNvSpPr>
            <a:spLocks noGrp="1"/>
          </p:cNvSpPr>
          <p:nvPr>
            <p:ph type="title"/>
          </p:nvPr>
        </p:nvSpPr>
        <p:spPr/>
        <p:txBody>
          <a:bodyPr/>
          <a:lstStyle/>
          <a:p>
            <a:r>
              <a:rPr lang="en-US" dirty="0" smtClean="0"/>
              <a:t>Invariance to distortions: Pooling</a:t>
            </a:r>
            <a:endParaRPr lang="en-US" dirty="0"/>
          </a:p>
        </p:txBody>
      </p:sp>
      <p:sp>
        <p:nvSpPr>
          <p:cNvPr id="5" name="Rectangle 4"/>
          <p:cNvSpPr/>
          <p:nvPr/>
        </p:nvSpPr>
        <p:spPr>
          <a:xfrm>
            <a:off x="4063996" y="2099734"/>
            <a:ext cx="1473200" cy="1286934"/>
          </a:xfrm>
          <a:prstGeom prst="rect">
            <a:avLst/>
          </a:prstGeom>
          <a:solidFill>
            <a:srgbClr val="FF0000">
              <a:alpha val="6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538129" y="2099737"/>
            <a:ext cx="1473200" cy="1286934"/>
          </a:xfrm>
          <a:prstGeom prst="rect">
            <a:avLst/>
          </a:prstGeom>
          <a:solidFill>
            <a:srgbClr val="FF0000">
              <a:alpha val="6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944528" y="2099739"/>
            <a:ext cx="1473200" cy="1286934"/>
          </a:xfrm>
          <a:prstGeom prst="rect">
            <a:avLst/>
          </a:prstGeom>
          <a:solidFill>
            <a:srgbClr val="FF0000">
              <a:alpha val="6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6417728" y="2218267"/>
            <a:ext cx="2167472" cy="1015663"/>
          </a:xfrm>
          <a:prstGeom prst="rect">
            <a:avLst/>
          </a:prstGeom>
          <a:noFill/>
        </p:spPr>
        <p:txBody>
          <a:bodyPr wrap="square" rtlCol="0">
            <a:spAutoFit/>
          </a:bodyPr>
          <a:lstStyle/>
          <a:p>
            <a:r>
              <a:rPr lang="mr-IN" sz="6000" b="1" dirty="0" smtClean="0">
                <a:solidFill>
                  <a:schemeClr val="bg1"/>
                </a:solidFill>
              </a:rPr>
              <a:t>…</a:t>
            </a:r>
            <a:endParaRPr lang="en-US" sz="6000" b="1" dirty="0">
              <a:solidFill>
                <a:schemeClr val="bg1"/>
              </a:solidFill>
            </a:endParaRPr>
          </a:p>
        </p:txBody>
      </p:sp>
    </p:spTree>
    <p:extLst>
      <p:ext uri="{BB962C8B-B14F-4D97-AF65-F5344CB8AC3E}">
        <p14:creationId xmlns:p14="http://schemas.microsoft.com/office/powerpoint/2010/main" val="16046062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Invariance to distortions: Subsampling</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462" y="1690688"/>
            <a:ext cx="4656670" cy="4759014"/>
          </a:xfrm>
          <a:prstGeom prst="rect">
            <a:avLst/>
          </a:prstGeom>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44933" y="2605088"/>
            <a:ext cx="2305704" cy="2356379"/>
          </a:xfrm>
          <a:prstGeom prst="rect">
            <a:avLst/>
          </a:prstGeom>
        </p:spPr>
      </p:pic>
      <p:sp>
        <p:nvSpPr>
          <p:cNvPr id="6" name="Right Arrow 5"/>
          <p:cNvSpPr/>
          <p:nvPr/>
        </p:nvSpPr>
        <p:spPr>
          <a:xfrm>
            <a:off x="5935132" y="3355400"/>
            <a:ext cx="1574800" cy="6363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836017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 subsampling convolution</a:t>
            </a:r>
            <a:endParaRPr lang="en-US" dirty="0"/>
          </a:p>
        </p:txBody>
      </p:sp>
      <p:sp>
        <p:nvSpPr>
          <p:cNvPr id="36" name="Cube 35"/>
          <p:cNvSpPr/>
          <p:nvPr/>
        </p:nvSpPr>
        <p:spPr>
          <a:xfrm>
            <a:off x="1134532" y="2793999"/>
            <a:ext cx="2184400" cy="2235200"/>
          </a:xfrm>
          <a:prstGeom prst="cube">
            <a:avLst>
              <a:gd name="adj" fmla="val 1259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ube 36"/>
          <p:cNvSpPr/>
          <p:nvPr/>
        </p:nvSpPr>
        <p:spPr>
          <a:xfrm>
            <a:off x="4555065" y="2793999"/>
            <a:ext cx="2184400" cy="2235200"/>
          </a:xfrm>
          <a:prstGeom prst="cube">
            <a:avLst>
              <a:gd name="adj" fmla="val 12597"/>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Cube 37"/>
          <p:cNvSpPr/>
          <p:nvPr/>
        </p:nvSpPr>
        <p:spPr>
          <a:xfrm>
            <a:off x="8111065" y="3386665"/>
            <a:ext cx="965200" cy="1049867"/>
          </a:xfrm>
          <a:prstGeom prst="cube">
            <a:avLst>
              <a:gd name="adj" fmla="val 26632"/>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Cube 38"/>
          <p:cNvSpPr/>
          <p:nvPr/>
        </p:nvSpPr>
        <p:spPr>
          <a:xfrm>
            <a:off x="10159999" y="3386665"/>
            <a:ext cx="965200" cy="1049867"/>
          </a:xfrm>
          <a:prstGeom prst="cube">
            <a:avLst>
              <a:gd name="adj" fmla="val 26632"/>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1134532" y="3064933"/>
            <a:ext cx="440267" cy="44026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8119531" y="3657598"/>
            <a:ext cx="440267" cy="44026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ight Arrow 42"/>
          <p:cNvSpPr/>
          <p:nvPr/>
        </p:nvSpPr>
        <p:spPr>
          <a:xfrm>
            <a:off x="3606799" y="3877731"/>
            <a:ext cx="592667" cy="220134"/>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ight Arrow 43"/>
          <p:cNvSpPr/>
          <p:nvPr/>
        </p:nvSpPr>
        <p:spPr>
          <a:xfrm>
            <a:off x="7095064" y="3801531"/>
            <a:ext cx="592667" cy="220134"/>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ight Arrow 44"/>
          <p:cNvSpPr/>
          <p:nvPr/>
        </p:nvSpPr>
        <p:spPr>
          <a:xfrm>
            <a:off x="9347198" y="3801531"/>
            <a:ext cx="592667" cy="220134"/>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7114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 subsampling convolution</a:t>
            </a:r>
            <a:endParaRPr lang="en-US" dirty="0"/>
          </a:p>
        </p:txBody>
      </p:sp>
      <p:sp>
        <p:nvSpPr>
          <p:cNvPr id="3" name="Content Placeholder 2"/>
          <p:cNvSpPr>
            <a:spLocks noGrp="1"/>
          </p:cNvSpPr>
          <p:nvPr>
            <p:ph idx="1"/>
          </p:nvPr>
        </p:nvSpPr>
        <p:spPr/>
        <p:txBody>
          <a:bodyPr/>
          <a:lstStyle/>
          <a:p>
            <a:r>
              <a:rPr lang="en-US" dirty="0" smtClean="0"/>
              <a:t>Convolution in earlier steps detects </a:t>
            </a:r>
            <a:r>
              <a:rPr lang="en-US" i="1" dirty="0" smtClean="0"/>
              <a:t>more local </a:t>
            </a:r>
            <a:r>
              <a:rPr lang="en-US" dirty="0" smtClean="0"/>
              <a:t>patterns </a:t>
            </a:r>
            <a:r>
              <a:rPr lang="en-US" i="1" dirty="0" smtClean="0"/>
              <a:t>less resilient</a:t>
            </a:r>
            <a:r>
              <a:rPr lang="en-US" dirty="0" smtClean="0"/>
              <a:t> to distortion</a:t>
            </a:r>
          </a:p>
          <a:p>
            <a:r>
              <a:rPr lang="en-US" dirty="0" smtClean="0"/>
              <a:t>Convolution in later steps detects </a:t>
            </a:r>
            <a:r>
              <a:rPr lang="en-US" i="1" dirty="0" smtClean="0"/>
              <a:t>more global </a:t>
            </a:r>
            <a:r>
              <a:rPr lang="en-US" dirty="0" smtClean="0"/>
              <a:t>patterns </a:t>
            </a:r>
            <a:r>
              <a:rPr lang="en-US" i="1" dirty="0" smtClean="0"/>
              <a:t>more resilient </a:t>
            </a:r>
            <a:r>
              <a:rPr lang="en-US" dirty="0" smtClean="0"/>
              <a:t>to distortion</a:t>
            </a:r>
          </a:p>
          <a:p>
            <a:r>
              <a:rPr lang="en-US" dirty="0" smtClean="0"/>
              <a:t>Subsampling allows capture of </a:t>
            </a:r>
            <a:r>
              <a:rPr lang="en-US" i="1" dirty="0" smtClean="0"/>
              <a:t>larger, more invariant </a:t>
            </a:r>
            <a:r>
              <a:rPr lang="en-US" dirty="0" smtClean="0"/>
              <a:t>patterns</a:t>
            </a:r>
            <a:endParaRPr lang="en-US" dirty="0"/>
          </a:p>
        </p:txBody>
      </p:sp>
    </p:spTree>
    <p:extLst>
      <p:ext uri="{BB962C8B-B14F-4D97-AF65-F5344CB8AC3E}">
        <p14:creationId xmlns:p14="http://schemas.microsoft.com/office/powerpoint/2010/main" val="161042992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Convolutional networks</a:t>
            </a:r>
            <a:endParaRPr lang="en-US" dirty="0"/>
          </a:p>
        </p:txBody>
      </p:sp>
      <p:grpSp>
        <p:nvGrpSpPr>
          <p:cNvPr id="4" name="Group 3"/>
          <p:cNvGrpSpPr/>
          <p:nvPr/>
        </p:nvGrpSpPr>
        <p:grpSpPr>
          <a:xfrm>
            <a:off x="149899" y="2450899"/>
            <a:ext cx="7505078" cy="2192146"/>
            <a:chOff x="149899" y="2450899"/>
            <a:chExt cx="7505078" cy="2192146"/>
          </a:xfrm>
        </p:grpSpPr>
        <p:sp>
          <p:nvSpPr>
            <p:cNvPr id="5" name="Cube 4"/>
            <p:cNvSpPr/>
            <p:nvPr/>
          </p:nvSpPr>
          <p:spPr>
            <a:xfrm>
              <a:off x="2241030" y="2450899"/>
              <a:ext cx="891914" cy="2023671"/>
            </a:xfrm>
            <a:prstGeom prst="cube">
              <a:avLst>
                <a:gd name="adj" fmla="val 8096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ube 5"/>
            <p:cNvSpPr/>
            <p:nvPr/>
          </p:nvSpPr>
          <p:spPr>
            <a:xfrm>
              <a:off x="2768184" y="2765684"/>
              <a:ext cx="732020" cy="1476531"/>
            </a:xfrm>
            <a:prstGeom prst="cube">
              <a:avLst>
                <a:gd name="adj" fmla="val 65905"/>
              </a:avLst>
            </a:prstGeom>
            <a:solidFill>
              <a:srgbClr val="00B05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ube 6"/>
            <p:cNvSpPr/>
            <p:nvPr/>
          </p:nvSpPr>
          <p:spPr>
            <a:xfrm>
              <a:off x="3305333" y="2975555"/>
              <a:ext cx="652072" cy="1154242"/>
            </a:xfrm>
            <a:prstGeom prst="cube">
              <a:avLst>
                <a:gd name="adj" fmla="val 49138"/>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ube 7"/>
            <p:cNvSpPr/>
            <p:nvPr/>
          </p:nvSpPr>
          <p:spPr>
            <a:xfrm>
              <a:off x="3750041" y="2993044"/>
              <a:ext cx="652072" cy="1154242"/>
            </a:xfrm>
            <a:prstGeom prst="cube">
              <a:avLst>
                <a:gd name="adj" fmla="val 49138"/>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ube 8"/>
            <p:cNvSpPr/>
            <p:nvPr/>
          </p:nvSpPr>
          <p:spPr>
            <a:xfrm>
              <a:off x="4204739" y="3172925"/>
              <a:ext cx="667064" cy="739507"/>
            </a:xfrm>
            <a:prstGeom prst="cube">
              <a:avLst>
                <a:gd name="adj" fmla="val 37162"/>
              </a:avLst>
            </a:prstGeom>
            <a:solidFill>
              <a:srgbClr val="B653C4"/>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ube 9"/>
            <p:cNvSpPr/>
            <p:nvPr/>
          </p:nvSpPr>
          <p:spPr>
            <a:xfrm>
              <a:off x="4751885" y="3445249"/>
              <a:ext cx="1086787" cy="204858"/>
            </a:xfrm>
            <a:prstGeom prst="cube">
              <a:avLst>
                <a:gd name="adj" fmla="val 38662"/>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ube 10"/>
            <p:cNvSpPr/>
            <p:nvPr/>
          </p:nvSpPr>
          <p:spPr>
            <a:xfrm>
              <a:off x="5916118" y="3447746"/>
              <a:ext cx="1086787" cy="204858"/>
            </a:xfrm>
            <a:prstGeom prst="cube">
              <a:avLst>
                <a:gd name="adj" fmla="val 38662"/>
              </a:avLst>
            </a:prstGeom>
            <a:solidFill>
              <a:schemeClr val="accent5"/>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a:off x="1828800" y="3477718"/>
              <a:ext cx="352269" cy="104931"/>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a:off x="7302708" y="3502702"/>
              <a:ext cx="352269" cy="104931"/>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2" descr="mp3.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9899" y="2480870"/>
              <a:ext cx="2162175" cy="2162175"/>
            </a:xfrm>
            <a:prstGeom prst="rect">
              <a:avLst/>
            </a:prstGeom>
            <a:noFill/>
            <a:scene3d>
              <a:camera prst="isometricRightUp">
                <a:rot lat="2100000" lon="18000000" rev="0"/>
              </a:camera>
              <a:lightRig rig="threePt" dir="t"/>
            </a:scene3d>
            <a:extLst>
              <a:ext uri="{909E8E84-426E-40DD-AFC4-6F175D3DCCD1}">
                <a14:hiddenFill xmlns:a14="http://schemas.microsoft.com/office/drawing/2010/main">
                  <a:solidFill>
                    <a:srgbClr val="FFFFFF"/>
                  </a:solidFill>
                </a14:hiddenFill>
              </a:ext>
            </a:extLst>
          </p:spPr>
        </p:pic>
      </p:grpSp>
      <p:grpSp>
        <p:nvGrpSpPr>
          <p:cNvPr id="46" name="Group 45"/>
          <p:cNvGrpSpPr/>
          <p:nvPr/>
        </p:nvGrpSpPr>
        <p:grpSpPr>
          <a:xfrm>
            <a:off x="7812504" y="2450899"/>
            <a:ext cx="1673535" cy="2205385"/>
            <a:chOff x="7812504" y="2450899"/>
            <a:chExt cx="1673535" cy="2205385"/>
          </a:xfrm>
        </p:grpSpPr>
        <p:cxnSp>
          <p:nvCxnSpPr>
            <p:cNvPr id="32" name="Straight Connector 31"/>
            <p:cNvCxnSpPr/>
            <p:nvPr/>
          </p:nvCxnSpPr>
          <p:spPr>
            <a:xfrm flipH="1">
              <a:off x="7828547" y="2450899"/>
              <a:ext cx="0" cy="219214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7828547" y="2480870"/>
              <a:ext cx="352927" cy="133993"/>
            </a:xfrm>
            <a:prstGeom prst="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7842880" y="2631691"/>
              <a:ext cx="806537" cy="133993"/>
            </a:xfrm>
            <a:prstGeom prst="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7828547" y="2768579"/>
              <a:ext cx="641685" cy="137160"/>
            </a:xfrm>
            <a:prstGeom prst="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7812504" y="2905739"/>
              <a:ext cx="1097280" cy="137160"/>
            </a:xfrm>
            <a:prstGeom prst="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7840119" y="3151944"/>
              <a:ext cx="274320" cy="137160"/>
            </a:xfrm>
            <a:prstGeom prst="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7832099" y="3304344"/>
              <a:ext cx="731520" cy="137160"/>
            </a:xfrm>
            <a:prstGeom prst="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7840119" y="3634369"/>
              <a:ext cx="1645920" cy="137160"/>
            </a:xfrm>
            <a:prstGeom prst="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7832099" y="3789210"/>
              <a:ext cx="731520" cy="137160"/>
            </a:xfrm>
            <a:prstGeom prst="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7824079" y="3941610"/>
              <a:ext cx="164592" cy="137160"/>
            </a:xfrm>
            <a:prstGeom prst="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7848143" y="4366724"/>
              <a:ext cx="438912" cy="137160"/>
            </a:xfrm>
            <a:prstGeom prst="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7840123" y="4519124"/>
              <a:ext cx="256032" cy="137160"/>
            </a:xfrm>
            <a:prstGeom prst="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TextBox 44"/>
          <p:cNvSpPr txBox="1"/>
          <p:nvPr/>
        </p:nvSpPr>
        <p:spPr>
          <a:xfrm>
            <a:off x="9486039" y="3542678"/>
            <a:ext cx="1860884" cy="369332"/>
          </a:xfrm>
          <a:prstGeom prst="rect">
            <a:avLst/>
          </a:prstGeom>
          <a:noFill/>
        </p:spPr>
        <p:txBody>
          <a:bodyPr wrap="square" rtlCol="0">
            <a:spAutoFit/>
          </a:bodyPr>
          <a:lstStyle/>
          <a:p>
            <a:r>
              <a:rPr lang="en-US" smtClean="0"/>
              <a:t>Horse</a:t>
            </a:r>
            <a:endParaRPr lang="en-US"/>
          </a:p>
        </p:txBody>
      </p:sp>
    </p:spTree>
    <p:extLst>
      <p:ext uri="{BB962C8B-B14F-4D97-AF65-F5344CB8AC3E}">
        <p14:creationId xmlns:p14="http://schemas.microsoft.com/office/powerpoint/2010/main" val="25427951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From Classifiers to </a:t>
            </a:r>
            <a:r>
              <a:rPr lang="en-US" dirty="0" err="1" smtClean="0"/>
              <a:t>Segmenters</a:t>
            </a:r>
            <a:endParaRPr lang="en-US" dirty="0"/>
          </a:p>
        </p:txBody>
      </p:sp>
      <p:grpSp>
        <p:nvGrpSpPr>
          <p:cNvPr id="5" name="Group 4"/>
          <p:cNvGrpSpPr/>
          <p:nvPr/>
        </p:nvGrpSpPr>
        <p:grpSpPr>
          <a:xfrm>
            <a:off x="1673900" y="2450899"/>
            <a:ext cx="8656823" cy="2192146"/>
            <a:chOff x="149899" y="2450899"/>
            <a:chExt cx="8656823" cy="2192146"/>
          </a:xfrm>
        </p:grpSpPr>
        <p:sp>
          <p:nvSpPr>
            <p:cNvPr id="6" name="Cube 5"/>
            <p:cNvSpPr/>
            <p:nvPr/>
          </p:nvSpPr>
          <p:spPr>
            <a:xfrm>
              <a:off x="2241030" y="2450899"/>
              <a:ext cx="891914" cy="2023671"/>
            </a:xfrm>
            <a:prstGeom prst="cube">
              <a:avLst>
                <a:gd name="adj" fmla="val 80963"/>
              </a:avLst>
            </a:prstGeom>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ube 9"/>
            <p:cNvSpPr/>
            <p:nvPr/>
          </p:nvSpPr>
          <p:spPr>
            <a:xfrm>
              <a:off x="2768184" y="2765684"/>
              <a:ext cx="732020" cy="1476531"/>
            </a:xfrm>
            <a:prstGeom prst="cube">
              <a:avLst>
                <a:gd name="adj" fmla="val 65905"/>
              </a:avLst>
            </a:prstGeom>
            <a:solidFill>
              <a:srgbClr val="00B050"/>
            </a:solidFill>
            <a:ln>
              <a:solidFill>
                <a:schemeClr val="accent6">
                  <a:lumMod val="75000"/>
                </a:schemeClr>
              </a:solidFill>
            </a:ln>
            <a:effectLst>
              <a:glow rad="228600">
                <a:srgbClr val="00B050">
                  <a:alpha val="66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ube 6"/>
            <p:cNvSpPr/>
            <p:nvPr/>
          </p:nvSpPr>
          <p:spPr>
            <a:xfrm>
              <a:off x="3305333" y="2975555"/>
              <a:ext cx="652072" cy="1154242"/>
            </a:xfrm>
            <a:prstGeom prst="cube">
              <a:avLst>
                <a:gd name="adj" fmla="val 49138"/>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ube 11"/>
            <p:cNvSpPr/>
            <p:nvPr/>
          </p:nvSpPr>
          <p:spPr>
            <a:xfrm>
              <a:off x="3750041" y="2993044"/>
              <a:ext cx="652072" cy="1154242"/>
            </a:xfrm>
            <a:prstGeom prst="cube">
              <a:avLst>
                <a:gd name="adj" fmla="val 49138"/>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ube 7"/>
            <p:cNvSpPr/>
            <p:nvPr/>
          </p:nvSpPr>
          <p:spPr>
            <a:xfrm>
              <a:off x="4204739" y="3172925"/>
              <a:ext cx="667064" cy="739507"/>
            </a:xfrm>
            <a:prstGeom prst="cube">
              <a:avLst>
                <a:gd name="adj" fmla="val 37162"/>
              </a:avLst>
            </a:prstGeom>
            <a:solidFill>
              <a:srgbClr val="B653C4"/>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ube 8"/>
            <p:cNvSpPr/>
            <p:nvPr/>
          </p:nvSpPr>
          <p:spPr>
            <a:xfrm>
              <a:off x="4751885" y="3445249"/>
              <a:ext cx="1086787" cy="204858"/>
            </a:xfrm>
            <a:prstGeom prst="cube">
              <a:avLst>
                <a:gd name="adj" fmla="val 38662"/>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ube 12"/>
            <p:cNvSpPr/>
            <p:nvPr/>
          </p:nvSpPr>
          <p:spPr>
            <a:xfrm>
              <a:off x="5916118" y="3447746"/>
              <a:ext cx="1086787" cy="204858"/>
            </a:xfrm>
            <a:prstGeom prst="cube">
              <a:avLst>
                <a:gd name="adj" fmla="val 38662"/>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ight Arrow 2"/>
            <p:cNvSpPr/>
            <p:nvPr/>
          </p:nvSpPr>
          <p:spPr>
            <a:xfrm>
              <a:off x="1828800" y="3477718"/>
              <a:ext cx="352269" cy="104931"/>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a:off x="7302708" y="3502702"/>
              <a:ext cx="352269" cy="104931"/>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7832361" y="3350302"/>
              <a:ext cx="974361" cy="369332"/>
            </a:xfrm>
            <a:prstGeom prst="rect">
              <a:avLst/>
            </a:prstGeom>
            <a:noFill/>
          </p:spPr>
          <p:txBody>
            <a:bodyPr wrap="square" rtlCol="0">
              <a:spAutoFit/>
            </a:bodyPr>
            <a:lstStyle/>
            <a:p>
              <a:r>
                <a:rPr lang="en-US"/>
                <a:t>Horse</a:t>
              </a:r>
              <a:endParaRPr lang="en-US" dirty="0"/>
            </a:p>
          </p:txBody>
        </p:sp>
        <p:pic>
          <p:nvPicPr>
            <p:cNvPr id="1026" name="Picture 2" descr="mp3.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9899" y="2480870"/>
              <a:ext cx="2162175" cy="2162175"/>
            </a:xfrm>
            <a:prstGeom prst="rect">
              <a:avLst/>
            </a:prstGeom>
            <a:noFill/>
            <a:scene3d>
              <a:camera prst="isometricRightUp">
                <a:rot lat="2100000" lon="18000000" rev="0"/>
              </a:camera>
              <a:lightRig rig="threePt" dir="t"/>
            </a:scene3d>
            <a:extLst>
              <a:ext uri="{909E8E84-426E-40DD-AFC4-6F175D3DCCD1}">
                <a14:hiddenFill xmlns:a14="http://schemas.microsoft.com/office/drawing/2010/main">
                  <a:solidFill>
                    <a:srgbClr val="FFFFFF"/>
                  </a:solidFill>
                </a14:hiddenFill>
              </a:ext>
            </a:extLst>
          </p:spPr>
        </p:pic>
      </p:grpSp>
      <p:pic>
        <p:nvPicPr>
          <p:cNvPr id="20" name="Picture 19" descr="conv2_1.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971657" y="1321973"/>
            <a:ext cx="1555248" cy="1542806"/>
          </a:xfrm>
          <a:prstGeom prst="rect">
            <a:avLst/>
          </a:prstGeom>
        </p:spPr>
      </p:pic>
      <p:sp>
        <p:nvSpPr>
          <p:cNvPr id="15" name="Right Arrow 14"/>
          <p:cNvSpPr/>
          <p:nvPr/>
        </p:nvSpPr>
        <p:spPr>
          <a:xfrm rot="20154348">
            <a:off x="5077613" y="2293829"/>
            <a:ext cx="1709474" cy="1472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1524001" y="6502401"/>
            <a:ext cx="9143999" cy="307777"/>
          </a:xfrm>
          <a:prstGeom prst="rect">
            <a:avLst/>
          </a:prstGeom>
          <a:noFill/>
        </p:spPr>
        <p:txBody>
          <a:bodyPr wrap="square" rtlCol="0">
            <a:spAutoFit/>
          </a:bodyPr>
          <a:lstStyle/>
          <a:p>
            <a:r>
              <a:rPr lang="en-US" sz="1400"/>
              <a:t>Visualizations </a:t>
            </a:r>
            <a:r>
              <a:rPr lang="en-US" sz="1400" dirty="0"/>
              <a:t>from : M. </a:t>
            </a:r>
            <a:r>
              <a:rPr lang="en-US" sz="1400" dirty="0" err="1"/>
              <a:t>Zeiler</a:t>
            </a:r>
            <a:r>
              <a:rPr lang="en-US" sz="1400" dirty="0"/>
              <a:t> and R. Fergus. Visualizing </a:t>
            </a:r>
            <a:r>
              <a:rPr lang="en-US" sz="1400" dirty="0"/>
              <a:t>and Understanding Convolutional </a:t>
            </a:r>
            <a:r>
              <a:rPr lang="en-US" sz="1400" dirty="0"/>
              <a:t>Networks. In ECCV 2014.</a:t>
            </a:r>
            <a:endParaRPr lang="en-US" sz="1400" dirty="0"/>
          </a:p>
        </p:txBody>
      </p:sp>
    </p:spTree>
    <p:extLst>
      <p:ext uri="{BB962C8B-B14F-4D97-AF65-F5344CB8AC3E}">
        <p14:creationId xmlns:p14="http://schemas.microsoft.com/office/powerpoint/2010/main" val="1054470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From Classifiers to </a:t>
            </a:r>
            <a:r>
              <a:rPr lang="en-US" dirty="0" err="1" smtClean="0"/>
              <a:t>Segmenters</a:t>
            </a:r>
            <a:endParaRPr lang="en-US" dirty="0"/>
          </a:p>
        </p:txBody>
      </p:sp>
      <p:grpSp>
        <p:nvGrpSpPr>
          <p:cNvPr id="5" name="Group 4"/>
          <p:cNvGrpSpPr/>
          <p:nvPr/>
        </p:nvGrpSpPr>
        <p:grpSpPr>
          <a:xfrm>
            <a:off x="1673900" y="2450899"/>
            <a:ext cx="8656823" cy="2192146"/>
            <a:chOff x="149899" y="2450899"/>
            <a:chExt cx="8656823" cy="2192146"/>
          </a:xfrm>
          <a:effectLst/>
        </p:grpSpPr>
        <p:sp>
          <p:nvSpPr>
            <p:cNvPr id="6" name="Cube 5"/>
            <p:cNvSpPr/>
            <p:nvPr/>
          </p:nvSpPr>
          <p:spPr>
            <a:xfrm>
              <a:off x="2241030" y="2450899"/>
              <a:ext cx="891914" cy="2023671"/>
            </a:xfrm>
            <a:prstGeom prst="cube">
              <a:avLst>
                <a:gd name="adj" fmla="val 80963"/>
              </a:avLst>
            </a:prstGeom>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ube 9"/>
            <p:cNvSpPr/>
            <p:nvPr/>
          </p:nvSpPr>
          <p:spPr>
            <a:xfrm>
              <a:off x="2768184" y="2765684"/>
              <a:ext cx="732020" cy="1476531"/>
            </a:xfrm>
            <a:prstGeom prst="cube">
              <a:avLst>
                <a:gd name="adj" fmla="val 65905"/>
              </a:avLst>
            </a:prstGeom>
            <a:solidFill>
              <a:srgbClr val="00B05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ube 6"/>
            <p:cNvSpPr/>
            <p:nvPr/>
          </p:nvSpPr>
          <p:spPr>
            <a:xfrm>
              <a:off x="3305333" y="2975555"/>
              <a:ext cx="652072" cy="1154242"/>
            </a:xfrm>
            <a:prstGeom prst="cube">
              <a:avLst>
                <a:gd name="adj" fmla="val 49138"/>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ube 11"/>
            <p:cNvSpPr/>
            <p:nvPr/>
          </p:nvSpPr>
          <p:spPr>
            <a:xfrm>
              <a:off x="3750041" y="2993044"/>
              <a:ext cx="652072" cy="1154242"/>
            </a:xfrm>
            <a:prstGeom prst="cube">
              <a:avLst>
                <a:gd name="adj" fmla="val 49138"/>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ube 7"/>
            <p:cNvSpPr/>
            <p:nvPr/>
          </p:nvSpPr>
          <p:spPr>
            <a:xfrm>
              <a:off x="4204739" y="3172925"/>
              <a:ext cx="667064" cy="739507"/>
            </a:xfrm>
            <a:prstGeom prst="cube">
              <a:avLst>
                <a:gd name="adj" fmla="val 37162"/>
              </a:avLst>
            </a:prstGeom>
            <a:solidFill>
              <a:srgbClr val="B653C4"/>
            </a:solidFill>
            <a:ln>
              <a:solidFill>
                <a:srgbClr val="7030A0"/>
              </a:solidFill>
            </a:ln>
            <a:effectLst>
              <a:glow rad="228600">
                <a:srgbClr val="7030A0">
                  <a:alpha val="65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ube 8"/>
            <p:cNvSpPr/>
            <p:nvPr/>
          </p:nvSpPr>
          <p:spPr>
            <a:xfrm>
              <a:off x="4751885" y="3445249"/>
              <a:ext cx="1086787" cy="204858"/>
            </a:xfrm>
            <a:prstGeom prst="cube">
              <a:avLst>
                <a:gd name="adj" fmla="val 38662"/>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ube 12"/>
            <p:cNvSpPr/>
            <p:nvPr/>
          </p:nvSpPr>
          <p:spPr>
            <a:xfrm>
              <a:off x="5916118" y="3447746"/>
              <a:ext cx="1086787" cy="204858"/>
            </a:xfrm>
            <a:prstGeom prst="cube">
              <a:avLst>
                <a:gd name="adj" fmla="val 38662"/>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ight Arrow 2"/>
            <p:cNvSpPr/>
            <p:nvPr/>
          </p:nvSpPr>
          <p:spPr>
            <a:xfrm>
              <a:off x="1828800" y="3477718"/>
              <a:ext cx="352269" cy="104931"/>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a:off x="7302708" y="3502702"/>
              <a:ext cx="352269" cy="104931"/>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7832361" y="3350302"/>
              <a:ext cx="974361" cy="369332"/>
            </a:xfrm>
            <a:prstGeom prst="rect">
              <a:avLst/>
            </a:prstGeom>
            <a:noFill/>
          </p:spPr>
          <p:txBody>
            <a:bodyPr wrap="square" rtlCol="0">
              <a:spAutoFit/>
            </a:bodyPr>
            <a:lstStyle/>
            <a:p>
              <a:r>
                <a:rPr lang="en-US"/>
                <a:t>Horse</a:t>
              </a:r>
              <a:endParaRPr lang="en-US" dirty="0"/>
            </a:p>
          </p:txBody>
        </p:sp>
        <p:pic>
          <p:nvPicPr>
            <p:cNvPr id="1026" name="Picture 2" descr="mp3.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9899" y="2480870"/>
              <a:ext cx="2162175" cy="2162175"/>
            </a:xfrm>
            <a:prstGeom prst="rect">
              <a:avLst/>
            </a:prstGeom>
            <a:noFill/>
            <a:scene3d>
              <a:camera prst="isometricRightUp">
                <a:rot lat="2100000" lon="18000000" rev="0"/>
              </a:camera>
              <a:lightRig rig="threePt" dir="t"/>
            </a:scene3d>
            <a:extLst>
              <a:ext uri="{909E8E84-426E-40DD-AFC4-6F175D3DCCD1}">
                <a14:hiddenFill xmlns:a14="http://schemas.microsoft.com/office/drawing/2010/main">
                  <a:solidFill>
                    <a:srgbClr val="FFFFFF"/>
                  </a:solidFill>
                </a14:hiddenFill>
              </a:ext>
            </a:extLst>
          </p:spPr>
        </p:pic>
      </p:grpSp>
      <p:pic>
        <p:nvPicPr>
          <p:cNvPr id="16" name="Picture 15" descr="conv5_1.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916271" y="4377559"/>
            <a:ext cx="1590907" cy="1619831"/>
          </a:xfrm>
          <a:prstGeom prst="rect">
            <a:avLst/>
          </a:prstGeom>
        </p:spPr>
      </p:pic>
      <p:sp>
        <p:nvSpPr>
          <p:cNvPr id="21" name="Right Arrow 20"/>
          <p:cNvSpPr/>
          <p:nvPr/>
        </p:nvSpPr>
        <p:spPr>
          <a:xfrm rot="3389288">
            <a:off x="5900629" y="4472165"/>
            <a:ext cx="1144831" cy="1760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1524001" y="6502401"/>
            <a:ext cx="9143999" cy="307777"/>
          </a:xfrm>
          <a:prstGeom prst="rect">
            <a:avLst/>
          </a:prstGeom>
          <a:noFill/>
        </p:spPr>
        <p:txBody>
          <a:bodyPr wrap="square" rtlCol="0">
            <a:spAutoFit/>
          </a:bodyPr>
          <a:lstStyle/>
          <a:p>
            <a:r>
              <a:rPr lang="en-US" sz="1400" dirty="0"/>
              <a:t>Visualizations from : M. </a:t>
            </a:r>
            <a:r>
              <a:rPr lang="en-US" sz="1400" dirty="0" err="1"/>
              <a:t>Zeiler</a:t>
            </a:r>
            <a:r>
              <a:rPr lang="en-US" sz="1400" dirty="0"/>
              <a:t> and R. Fergus. Visualizing </a:t>
            </a:r>
            <a:r>
              <a:rPr lang="en-US" sz="1400" dirty="0"/>
              <a:t>and Understanding Convolutional </a:t>
            </a:r>
            <a:r>
              <a:rPr lang="en-US" sz="1400" dirty="0"/>
              <a:t>Networks. In </a:t>
            </a:r>
            <a:r>
              <a:rPr lang="en-US" sz="1400" i="1" dirty="0"/>
              <a:t>ECCV</a:t>
            </a:r>
            <a:r>
              <a:rPr lang="en-US" sz="1400" dirty="0"/>
              <a:t> 2014.</a:t>
            </a:r>
            <a:endParaRPr lang="en-US" sz="1400" dirty="0"/>
          </a:p>
        </p:txBody>
      </p:sp>
      <p:pic>
        <p:nvPicPr>
          <p:cNvPr id="18" name="Picture 17" descr="conv2_1.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971657" y="1321973"/>
            <a:ext cx="1555248" cy="1542806"/>
          </a:xfrm>
          <a:prstGeom prst="rect">
            <a:avLst/>
          </a:prstGeom>
        </p:spPr>
      </p:pic>
      <p:sp>
        <p:nvSpPr>
          <p:cNvPr id="19" name="Right Arrow 18"/>
          <p:cNvSpPr/>
          <p:nvPr/>
        </p:nvSpPr>
        <p:spPr>
          <a:xfrm rot="20154348">
            <a:off x="5077613" y="2293829"/>
            <a:ext cx="1709474" cy="1472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5283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choose a hypothesis class</a:t>
            </a:r>
            <a:endParaRPr lang="en-US" dirty="0"/>
          </a:p>
        </p:txBody>
      </p:sp>
      <p:sp>
        <p:nvSpPr>
          <p:cNvPr id="3" name="Content Placeholder 2"/>
          <p:cNvSpPr>
            <a:spLocks noGrp="1"/>
          </p:cNvSpPr>
          <p:nvPr>
            <p:ph idx="1"/>
          </p:nvPr>
        </p:nvSpPr>
        <p:spPr>
          <a:xfrm>
            <a:off x="838200" y="3807725"/>
            <a:ext cx="10515600" cy="2369237"/>
          </a:xfrm>
        </p:spPr>
        <p:txBody>
          <a:bodyPr>
            <a:normAutofit/>
          </a:bodyPr>
          <a:lstStyle/>
          <a:p>
            <a:r>
              <a:rPr lang="en-US" smtClean="0"/>
              <a:t>Large </a:t>
            </a:r>
            <a:r>
              <a:rPr lang="en-US" dirty="0" smtClean="0"/>
              <a:t>enough to allow low training error</a:t>
            </a:r>
          </a:p>
          <a:p>
            <a:pPr lvl="1"/>
            <a:r>
              <a:rPr lang="en-US" dirty="0" smtClean="0"/>
              <a:t>Otherwise </a:t>
            </a:r>
            <a:r>
              <a:rPr lang="en-US" dirty="0" err="1" smtClean="0">
                <a:solidFill>
                  <a:srgbClr val="0070C0"/>
                </a:solidFill>
              </a:rPr>
              <a:t>underfitting</a:t>
            </a:r>
            <a:endParaRPr lang="en-US" dirty="0" smtClean="0">
              <a:solidFill>
                <a:srgbClr val="0070C0"/>
              </a:solidFill>
            </a:endParaRPr>
          </a:p>
          <a:p>
            <a:r>
              <a:rPr lang="en-US" dirty="0" smtClean="0"/>
              <a:t>Small enough to avoid high generalization error</a:t>
            </a:r>
          </a:p>
          <a:p>
            <a:pPr lvl="1"/>
            <a:r>
              <a:rPr lang="en-US" dirty="0" smtClean="0"/>
              <a:t>Otherwise </a:t>
            </a:r>
            <a:r>
              <a:rPr lang="en-US" dirty="0" smtClean="0">
                <a:solidFill>
                  <a:srgbClr val="C00000"/>
                </a:solidFill>
              </a:rPr>
              <a:t>overfitting</a:t>
            </a:r>
          </a:p>
          <a:p>
            <a:r>
              <a:rPr lang="en-US" dirty="0" smtClean="0"/>
              <a:t>Easy to optimize / learn</a:t>
            </a:r>
          </a:p>
        </p:txBody>
      </p:sp>
      <p:grpSp>
        <p:nvGrpSpPr>
          <p:cNvPr id="9" name="Group 8"/>
          <p:cNvGrpSpPr/>
          <p:nvPr/>
        </p:nvGrpSpPr>
        <p:grpSpPr>
          <a:xfrm>
            <a:off x="2557816" y="1498978"/>
            <a:ext cx="6858000" cy="2121132"/>
            <a:chOff x="2667000" y="1321554"/>
            <a:chExt cx="6858000" cy="2121132"/>
          </a:xfrm>
        </p:grpSpPr>
        <p:sp>
          <p:nvSpPr>
            <p:cNvPr id="4" name="Down Arrow Callout 3"/>
            <p:cNvSpPr/>
            <p:nvPr/>
          </p:nvSpPr>
          <p:spPr>
            <a:xfrm>
              <a:off x="6214534" y="1321554"/>
              <a:ext cx="3310466" cy="1659467"/>
            </a:xfrm>
            <a:prstGeom prst="downArrowCallou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own Arrow Callout 4"/>
            <p:cNvSpPr/>
            <p:nvPr/>
          </p:nvSpPr>
          <p:spPr>
            <a:xfrm>
              <a:off x="4216400" y="1321555"/>
              <a:ext cx="1557867" cy="1659467"/>
            </a:xfrm>
            <a:prstGeom prst="downArrowCallou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2"/>
            <a:stretch>
              <a:fillRect/>
            </a:stretch>
          </p:blipFill>
          <p:spPr>
            <a:xfrm>
              <a:off x="2667000" y="1490888"/>
              <a:ext cx="6858000" cy="558800"/>
            </a:xfrm>
            <a:prstGeom prst="rect">
              <a:avLst/>
            </a:prstGeom>
          </p:spPr>
        </p:pic>
        <p:sp>
          <p:nvSpPr>
            <p:cNvPr id="7" name="TextBox 6"/>
            <p:cNvSpPr txBox="1"/>
            <p:nvPr/>
          </p:nvSpPr>
          <p:spPr>
            <a:xfrm>
              <a:off x="3962400" y="2981021"/>
              <a:ext cx="2133600" cy="461665"/>
            </a:xfrm>
            <a:prstGeom prst="rect">
              <a:avLst/>
            </a:prstGeom>
            <a:noFill/>
          </p:spPr>
          <p:txBody>
            <a:bodyPr wrap="square" rtlCol="0">
              <a:spAutoFit/>
            </a:bodyPr>
            <a:lstStyle/>
            <a:p>
              <a:pPr algn="ctr"/>
              <a:r>
                <a:rPr lang="en-US" sz="2400" dirty="0" smtClean="0"/>
                <a:t>Training error</a:t>
              </a:r>
              <a:endParaRPr lang="en-US" sz="2400" dirty="0"/>
            </a:p>
          </p:txBody>
        </p:sp>
        <p:sp>
          <p:nvSpPr>
            <p:cNvPr id="8" name="TextBox 7"/>
            <p:cNvSpPr txBox="1"/>
            <p:nvPr/>
          </p:nvSpPr>
          <p:spPr>
            <a:xfrm>
              <a:off x="6508750" y="2981021"/>
              <a:ext cx="2722033" cy="461665"/>
            </a:xfrm>
            <a:prstGeom prst="rect">
              <a:avLst/>
            </a:prstGeom>
            <a:noFill/>
          </p:spPr>
          <p:txBody>
            <a:bodyPr wrap="square" rtlCol="0">
              <a:spAutoFit/>
            </a:bodyPr>
            <a:lstStyle/>
            <a:p>
              <a:pPr algn="ctr"/>
              <a:r>
                <a:rPr lang="en-US" sz="2400" dirty="0" smtClean="0"/>
                <a:t>Generalization error</a:t>
              </a:r>
              <a:endParaRPr lang="en-US" sz="2400" dirty="0"/>
            </a:p>
          </p:txBody>
        </p:sp>
      </p:grpSp>
    </p:spTree>
    <p:extLst>
      <p:ext uri="{BB962C8B-B14F-4D97-AF65-F5344CB8AC3E}">
        <p14:creationId xmlns:p14="http://schemas.microsoft.com/office/powerpoint/2010/main" val="134317125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Convolutional Networks and the Brain </a:t>
            </a:r>
            <a:endParaRPr lang="en-US" dirty="0"/>
          </a:p>
        </p:txBody>
      </p:sp>
      <p:pic>
        <p:nvPicPr>
          <p:cNvPr id="4" name="Picture 4" descr="scan0005"/>
          <p:cNvPicPr>
            <a:picLocks noChangeAspect="1" noChangeArrowheads="1"/>
          </p:cNvPicPr>
          <p:nvPr/>
        </p:nvPicPr>
        <p:blipFill>
          <a:blip r:embed="rId2"/>
          <a:srcRect/>
          <a:stretch>
            <a:fillRect/>
          </a:stretch>
        </p:blipFill>
        <p:spPr bwMode="auto">
          <a:xfrm>
            <a:off x="1803400" y="1365243"/>
            <a:ext cx="7408333" cy="5033439"/>
          </a:xfrm>
          <a:prstGeom prst="rect">
            <a:avLst/>
          </a:prstGeom>
          <a:noFill/>
        </p:spPr>
      </p:pic>
      <p:sp>
        <p:nvSpPr>
          <p:cNvPr id="5" name="TextBox 4"/>
          <p:cNvSpPr txBox="1"/>
          <p:nvPr/>
        </p:nvSpPr>
        <p:spPr>
          <a:xfrm>
            <a:off x="5350933" y="6398682"/>
            <a:ext cx="6671734" cy="369332"/>
          </a:xfrm>
          <a:prstGeom prst="rect">
            <a:avLst/>
          </a:prstGeom>
          <a:noFill/>
        </p:spPr>
        <p:txBody>
          <a:bodyPr wrap="square" rtlCol="0">
            <a:spAutoFit/>
          </a:bodyPr>
          <a:lstStyle/>
          <a:p>
            <a:pPr algn="r"/>
            <a:r>
              <a:rPr lang="en-US" dirty="0" smtClean="0"/>
              <a:t>Slide credit: </a:t>
            </a:r>
            <a:r>
              <a:rPr lang="en-US" dirty="0" err="1" smtClean="0"/>
              <a:t>Jitendra</a:t>
            </a:r>
            <a:r>
              <a:rPr lang="en-US" dirty="0" smtClean="0"/>
              <a:t> Malik</a:t>
            </a:r>
            <a:endParaRPr lang="en-US" dirty="0"/>
          </a:p>
        </p:txBody>
      </p:sp>
    </p:spTree>
    <p:extLst>
      <p:ext uri="{BB962C8B-B14F-4D97-AF65-F5344CB8AC3E}">
        <p14:creationId xmlns:p14="http://schemas.microsoft.com/office/powerpoint/2010/main" val="77456286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6" name="Picture 4" descr="Scan0002"/>
          <p:cNvPicPr>
            <a:picLocks noChangeAspect="1" noChangeArrowheads="1"/>
          </p:cNvPicPr>
          <p:nvPr/>
        </p:nvPicPr>
        <p:blipFill>
          <a:blip r:embed="rId3"/>
          <a:srcRect/>
          <a:stretch>
            <a:fillRect/>
          </a:stretch>
        </p:blipFill>
        <p:spPr bwMode="auto">
          <a:xfrm>
            <a:off x="1524000" y="2667000"/>
            <a:ext cx="3200400" cy="2590800"/>
          </a:xfrm>
          <a:prstGeom prst="rect">
            <a:avLst/>
          </a:prstGeom>
          <a:noFill/>
        </p:spPr>
      </p:pic>
      <p:pic>
        <p:nvPicPr>
          <p:cNvPr id="187397" name="Picture 5" descr="Scan0003"/>
          <p:cNvPicPr>
            <a:picLocks noChangeAspect="1" noChangeArrowheads="1"/>
          </p:cNvPicPr>
          <p:nvPr/>
        </p:nvPicPr>
        <p:blipFill>
          <a:blip r:embed="rId4"/>
          <a:srcRect/>
          <a:stretch>
            <a:fillRect/>
          </a:stretch>
        </p:blipFill>
        <p:spPr bwMode="auto">
          <a:xfrm>
            <a:off x="4724400" y="2667000"/>
            <a:ext cx="2952750" cy="2586038"/>
          </a:xfrm>
          <a:prstGeom prst="rect">
            <a:avLst/>
          </a:prstGeom>
          <a:noFill/>
        </p:spPr>
      </p:pic>
      <p:pic>
        <p:nvPicPr>
          <p:cNvPr id="187398" name="Picture 6" descr="Scan0004"/>
          <p:cNvPicPr>
            <a:picLocks noChangeAspect="1" noChangeArrowheads="1"/>
          </p:cNvPicPr>
          <p:nvPr/>
        </p:nvPicPr>
        <p:blipFill>
          <a:blip r:embed="rId5"/>
          <a:srcRect/>
          <a:stretch>
            <a:fillRect/>
          </a:stretch>
        </p:blipFill>
        <p:spPr bwMode="auto">
          <a:xfrm>
            <a:off x="7870826" y="2667000"/>
            <a:ext cx="2797175" cy="2597150"/>
          </a:xfrm>
          <a:prstGeom prst="rect">
            <a:avLst/>
          </a:prstGeom>
          <a:noFill/>
        </p:spPr>
      </p:pic>
      <p:sp>
        <p:nvSpPr>
          <p:cNvPr id="5" name="Title 4"/>
          <p:cNvSpPr>
            <a:spLocks noGrp="1"/>
          </p:cNvSpPr>
          <p:nvPr>
            <p:ph type="title"/>
          </p:nvPr>
        </p:nvSpPr>
        <p:spPr/>
        <p:txBody>
          <a:bodyPr>
            <a:normAutofit/>
          </a:bodyPr>
          <a:lstStyle/>
          <a:p>
            <a:r>
              <a:rPr lang="en-US" dirty="0" smtClean="0"/>
              <a:t>Receptive fields of simple cells</a:t>
            </a:r>
            <a:br>
              <a:rPr lang="en-US" dirty="0" smtClean="0"/>
            </a:br>
            <a:r>
              <a:rPr lang="en-US" dirty="0" smtClean="0"/>
              <a:t>(</a:t>
            </a:r>
            <a:r>
              <a:rPr lang="en-US" smtClean="0"/>
              <a:t>discovered by Hubel </a:t>
            </a:r>
            <a:r>
              <a:rPr lang="en-US" dirty="0" smtClean="0"/>
              <a:t>&amp; Wiesel)</a:t>
            </a:r>
            <a:endParaRPr lang="en-US" dirty="0"/>
          </a:p>
        </p:txBody>
      </p:sp>
    </p:spTree>
    <p:extLst>
      <p:ext uri="{BB962C8B-B14F-4D97-AF65-F5344CB8AC3E}">
        <p14:creationId xmlns:p14="http://schemas.microsoft.com/office/powerpoint/2010/main" val="11536392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Convolutional networks</a:t>
            </a:r>
            <a:endParaRPr lang="en-US" dirty="0"/>
          </a:p>
        </p:txBody>
      </p:sp>
      <p:sp>
        <p:nvSpPr>
          <p:cNvPr id="4" name="TextBox 3"/>
          <p:cNvSpPr txBox="1"/>
          <p:nvPr/>
        </p:nvSpPr>
        <p:spPr>
          <a:xfrm>
            <a:off x="838199" y="2568027"/>
            <a:ext cx="10371667" cy="1384995"/>
          </a:xfrm>
          <a:prstGeom prst="rect">
            <a:avLst/>
          </a:prstGeom>
          <a:noFill/>
        </p:spPr>
        <p:txBody>
          <a:bodyPr wrap="square" rtlCol="0">
            <a:spAutoFit/>
          </a:bodyPr>
          <a:lstStyle/>
          <a:p>
            <a:r>
              <a:rPr lang="en-US" sz="2800" dirty="0" smtClean="0"/>
              <a:t>Yann </a:t>
            </a:r>
            <a:r>
              <a:rPr lang="en-US" sz="2800" dirty="0" err="1" smtClean="0"/>
              <a:t>LeCun</a:t>
            </a:r>
            <a:r>
              <a:rPr lang="en-US" sz="2800" dirty="0" smtClean="0"/>
              <a:t>, </a:t>
            </a:r>
            <a:r>
              <a:rPr lang="en-US" sz="2800" dirty="0"/>
              <a:t>Léon </a:t>
            </a:r>
            <a:r>
              <a:rPr lang="en-US" sz="2800" dirty="0" err="1"/>
              <a:t>Bottou</a:t>
            </a:r>
            <a:r>
              <a:rPr lang="en-US" sz="2800" dirty="0"/>
              <a:t>, </a:t>
            </a:r>
            <a:r>
              <a:rPr lang="en-US" sz="2800" dirty="0" err="1"/>
              <a:t>Yoshua</a:t>
            </a:r>
            <a:r>
              <a:rPr lang="en-US" sz="2800" dirty="0"/>
              <a:t> </a:t>
            </a:r>
            <a:r>
              <a:rPr lang="en-US" sz="2800" dirty="0" err="1"/>
              <a:t>Bengio</a:t>
            </a:r>
            <a:r>
              <a:rPr lang="en-US" sz="2800" dirty="0"/>
              <a:t>, and Patrick </a:t>
            </a:r>
            <a:r>
              <a:rPr lang="en-US" sz="2800" dirty="0" err="1"/>
              <a:t>Haffner</a:t>
            </a:r>
            <a:r>
              <a:rPr lang="en-US" sz="2800" dirty="0"/>
              <a:t>. </a:t>
            </a:r>
            <a:r>
              <a:rPr lang="en-US" sz="2800" dirty="0" smtClean="0"/>
              <a:t>Gradient-based </a:t>
            </a:r>
            <a:r>
              <a:rPr lang="en-US" sz="2800" dirty="0"/>
              <a:t>learning applied to document recognition</a:t>
            </a:r>
            <a:r>
              <a:rPr lang="en-US" sz="2800" dirty="0" smtClean="0"/>
              <a:t>.</a:t>
            </a:r>
            <a:r>
              <a:rPr lang="en-US" sz="2800" dirty="0"/>
              <a:t> </a:t>
            </a:r>
            <a:r>
              <a:rPr lang="en-US" sz="2800" i="1" dirty="0"/>
              <a:t>Proceedings of the IEEE</a:t>
            </a:r>
            <a:r>
              <a:rPr lang="en-US" sz="2800" dirty="0"/>
              <a:t> 86.11 (1998): 2278-2324</a:t>
            </a:r>
            <a:r>
              <a:rPr lang="en-US" sz="2800" dirty="0" smtClean="0"/>
              <a:t>.</a:t>
            </a:r>
            <a:endParaRPr lang="en-US" sz="2800" dirty="0" smtClean="0"/>
          </a:p>
        </p:txBody>
      </p:sp>
    </p:spTree>
    <p:extLst>
      <p:ext uri="{BB962C8B-B14F-4D97-AF65-F5344CB8AC3E}">
        <p14:creationId xmlns:p14="http://schemas.microsoft.com/office/powerpoint/2010/main" val="487477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Convolutional networks</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500" y="1690687"/>
            <a:ext cx="11417888" cy="4066645"/>
          </a:xfrm>
          <a:prstGeom prst="rect">
            <a:avLst/>
          </a:prstGeom>
        </p:spPr>
      </p:pic>
    </p:spTree>
    <p:extLst>
      <p:ext uri="{BB962C8B-B14F-4D97-AF65-F5344CB8AC3E}">
        <p14:creationId xmlns:p14="http://schemas.microsoft.com/office/powerpoint/2010/main" val="59810318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Convolutional networks</a:t>
            </a:r>
            <a:endParaRPr lang="en-US" dirty="0"/>
          </a:p>
        </p:txBody>
      </p:sp>
      <p:sp>
        <p:nvSpPr>
          <p:cNvPr id="4" name="Rounded Rectangle 3"/>
          <p:cNvSpPr/>
          <p:nvPr/>
        </p:nvSpPr>
        <p:spPr>
          <a:xfrm>
            <a:off x="626533" y="2794000"/>
            <a:ext cx="1202267" cy="6773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conv</a:t>
            </a:r>
            <a:endParaRPr lang="en-US" sz="2400" baseline="-25000" dirty="0"/>
          </a:p>
        </p:txBody>
      </p:sp>
      <p:sp>
        <p:nvSpPr>
          <p:cNvPr id="5" name="Rounded Rectangle 4"/>
          <p:cNvSpPr/>
          <p:nvPr/>
        </p:nvSpPr>
        <p:spPr>
          <a:xfrm>
            <a:off x="626533" y="4262701"/>
            <a:ext cx="1202267" cy="623888"/>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filters</a:t>
            </a:r>
            <a:endParaRPr lang="en-US" sz="2400" baseline="-25000" dirty="0"/>
          </a:p>
        </p:txBody>
      </p:sp>
      <p:sp>
        <p:nvSpPr>
          <p:cNvPr id="6" name="Rounded Rectangle 5"/>
          <p:cNvSpPr/>
          <p:nvPr/>
        </p:nvSpPr>
        <p:spPr>
          <a:xfrm>
            <a:off x="2489200" y="2793999"/>
            <a:ext cx="1659468" cy="6773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subsample</a:t>
            </a:r>
            <a:endParaRPr lang="en-US" sz="2400" baseline="-25000" dirty="0"/>
          </a:p>
        </p:txBody>
      </p:sp>
      <p:sp>
        <p:nvSpPr>
          <p:cNvPr id="7" name="Rounded Rectangle 6"/>
          <p:cNvSpPr/>
          <p:nvPr/>
        </p:nvSpPr>
        <p:spPr>
          <a:xfrm>
            <a:off x="7399867" y="2793999"/>
            <a:ext cx="1659468" cy="6773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subsample</a:t>
            </a:r>
            <a:endParaRPr lang="en-US" sz="2400" baseline="-25000" dirty="0"/>
          </a:p>
        </p:txBody>
      </p:sp>
      <p:sp>
        <p:nvSpPr>
          <p:cNvPr id="8" name="Rounded Rectangle 7"/>
          <p:cNvSpPr/>
          <p:nvPr/>
        </p:nvSpPr>
        <p:spPr>
          <a:xfrm>
            <a:off x="5173134" y="2793999"/>
            <a:ext cx="1202267" cy="6773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conv</a:t>
            </a:r>
            <a:endParaRPr lang="en-US" sz="2400" baseline="-25000" dirty="0"/>
          </a:p>
        </p:txBody>
      </p:sp>
      <p:sp>
        <p:nvSpPr>
          <p:cNvPr id="9" name="Rounded Rectangle 8"/>
          <p:cNvSpPr/>
          <p:nvPr/>
        </p:nvSpPr>
        <p:spPr>
          <a:xfrm>
            <a:off x="9838268" y="2773494"/>
            <a:ext cx="1202267" cy="6773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linear</a:t>
            </a:r>
            <a:endParaRPr lang="en-US" sz="2400" baseline="-25000" dirty="0"/>
          </a:p>
        </p:txBody>
      </p:sp>
      <p:sp>
        <p:nvSpPr>
          <p:cNvPr id="10" name="Rounded Rectangle 9"/>
          <p:cNvSpPr/>
          <p:nvPr/>
        </p:nvSpPr>
        <p:spPr>
          <a:xfrm>
            <a:off x="5173133" y="4262701"/>
            <a:ext cx="1202267" cy="623888"/>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filters</a:t>
            </a:r>
            <a:endParaRPr lang="en-US" sz="2400" baseline="-25000" dirty="0"/>
          </a:p>
        </p:txBody>
      </p:sp>
      <p:sp>
        <p:nvSpPr>
          <p:cNvPr id="11" name="Rounded Rectangle 10"/>
          <p:cNvSpPr/>
          <p:nvPr/>
        </p:nvSpPr>
        <p:spPr>
          <a:xfrm>
            <a:off x="9838268" y="4262701"/>
            <a:ext cx="1354665" cy="623888"/>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t>weights</a:t>
            </a:r>
            <a:endParaRPr lang="en-US" sz="2400" baseline="-25000" dirty="0"/>
          </a:p>
        </p:txBody>
      </p:sp>
      <p:sp>
        <p:nvSpPr>
          <p:cNvPr id="12" name="Right Arrow 11"/>
          <p:cNvSpPr/>
          <p:nvPr/>
        </p:nvSpPr>
        <p:spPr>
          <a:xfrm>
            <a:off x="2019299" y="2963331"/>
            <a:ext cx="321734" cy="33866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a:off x="4468284" y="2942826"/>
            <a:ext cx="321734" cy="33866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a:off x="6726767" y="2963330"/>
            <a:ext cx="321734" cy="33866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a:off x="9292168" y="2963330"/>
            <a:ext cx="321734" cy="33866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Up Arrow 16"/>
          <p:cNvSpPr/>
          <p:nvPr/>
        </p:nvSpPr>
        <p:spPr>
          <a:xfrm>
            <a:off x="1016000" y="3589867"/>
            <a:ext cx="406400" cy="474133"/>
          </a:xfrm>
          <a:prstGeom prs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Up Arrow 17"/>
          <p:cNvSpPr/>
          <p:nvPr/>
        </p:nvSpPr>
        <p:spPr>
          <a:xfrm>
            <a:off x="5571066" y="3640667"/>
            <a:ext cx="406400" cy="474133"/>
          </a:xfrm>
          <a:prstGeom prs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Up Arrow 18"/>
          <p:cNvSpPr/>
          <p:nvPr/>
        </p:nvSpPr>
        <p:spPr>
          <a:xfrm>
            <a:off x="10236201" y="3589866"/>
            <a:ext cx="406400" cy="474133"/>
          </a:xfrm>
          <a:prstGeom prs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347765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Training</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5921092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p:cNvSpPr/>
          <p:nvPr/>
        </p:nvSpPr>
        <p:spPr>
          <a:xfrm>
            <a:off x="6536267" y="4910668"/>
            <a:ext cx="4030133" cy="1202266"/>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own Arrow Callout 3"/>
          <p:cNvSpPr/>
          <p:nvPr/>
        </p:nvSpPr>
        <p:spPr>
          <a:xfrm>
            <a:off x="5757333" y="1964267"/>
            <a:ext cx="1270000" cy="2048933"/>
          </a:xfrm>
          <a:prstGeom prst="downArrowCallout">
            <a:avLst>
              <a:gd name="adj1" fmla="val 25000"/>
              <a:gd name="adj2" fmla="val 25000"/>
              <a:gd name="adj3" fmla="val 25000"/>
              <a:gd name="adj4" fmla="val 36878"/>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Empirical Risk Minimization</a:t>
            </a:r>
            <a:endParaRPr lang="en-US" dirty="0"/>
          </a:p>
        </p:txBody>
      </p:sp>
      <p:pic>
        <p:nvPicPr>
          <p:cNvPr id="3" name="Picture 2"/>
          <p:cNvPicPr>
            <a:picLocks noChangeAspect="1"/>
          </p:cNvPicPr>
          <p:nvPr/>
        </p:nvPicPr>
        <p:blipFill>
          <a:blip r:embed="rId2"/>
          <a:stretch>
            <a:fillRect/>
          </a:stretch>
        </p:blipFill>
        <p:spPr>
          <a:xfrm>
            <a:off x="3699933" y="1690688"/>
            <a:ext cx="4114800" cy="1257300"/>
          </a:xfrm>
          <a:prstGeom prst="rect">
            <a:avLst/>
          </a:prstGeom>
        </p:spPr>
      </p:pic>
      <p:sp>
        <p:nvSpPr>
          <p:cNvPr id="5" name="TextBox 4"/>
          <p:cNvSpPr txBox="1"/>
          <p:nvPr/>
        </p:nvSpPr>
        <p:spPr>
          <a:xfrm>
            <a:off x="4080933" y="4013200"/>
            <a:ext cx="4572000" cy="461665"/>
          </a:xfrm>
          <a:prstGeom prst="rect">
            <a:avLst/>
          </a:prstGeom>
          <a:noFill/>
        </p:spPr>
        <p:txBody>
          <a:bodyPr wrap="square" rtlCol="0">
            <a:spAutoFit/>
          </a:bodyPr>
          <a:lstStyle/>
          <a:p>
            <a:pPr algn="ctr"/>
            <a:r>
              <a:rPr lang="en-US" sz="2400" dirty="0" smtClean="0"/>
              <a:t>Convolutional network</a:t>
            </a:r>
            <a:endParaRPr lang="en-US" sz="2400" dirty="0"/>
          </a:p>
        </p:txBody>
      </p:sp>
      <p:pic>
        <p:nvPicPr>
          <p:cNvPr id="7" name="Picture 6"/>
          <p:cNvPicPr>
            <a:picLocks noChangeAspect="1"/>
          </p:cNvPicPr>
          <p:nvPr/>
        </p:nvPicPr>
        <p:blipFill>
          <a:blip r:embed="rId3"/>
          <a:stretch>
            <a:fillRect/>
          </a:stretch>
        </p:blipFill>
        <p:spPr>
          <a:xfrm>
            <a:off x="1879600" y="5078412"/>
            <a:ext cx="8432800" cy="1168400"/>
          </a:xfrm>
          <a:prstGeom prst="rect">
            <a:avLst/>
          </a:prstGeom>
        </p:spPr>
      </p:pic>
    </p:spTree>
    <p:extLst>
      <p:ext uri="{BB962C8B-B14F-4D97-AF65-F5344CB8AC3E}">
        <p14:creationId xmlns:p14="http://schemas.microsoft.com/office/powerpoint/2010/main" val="320470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p:nvPr/>
        </p:nvSpPr>
        <p:spPr>
          <a:xfrm>
            <a:off x="7952317" y="3818466"/>
            <a:ext cx="677333" cy="17272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Computing the gradient of the loss</a:t>
            </a:r>
            <a:endParaRPr lang="en-US" dirty="0"/>
          </a:p>
        </p:txBody>
      </p:sp>
      <p:pic>
        <p:nvPicPr>
          <p:cNvPr id="4" name="Picture 3"/>
          <p:cNvPicPr>
            <a:picLocks noChangeAspect="1"/>
          </p:cNvPicPr>
          <p:nvPr/>
        </p:nvPicPr>
        <p:blipFill>
          <a:blip r:embed="rId2"/>
          <a:stretch>
            <a:fillRect/>
          </a:stretch>
        </p:blipFill>
        <p:spPr>
          <a:xfrm>
            <a:off x="4616450" y="2025650"/>
            <a:ext cx="2959100" cy="469900"/>
          </a:xfrm>
          <a:prstGeom prst="rect">
            <a:avLst/>
          </a:prstGeom>
        </p:spPr>
      </p:pic>
      <p:pic>
        <p:nvPicPr>
          <p:cNvPr id="5" name="Picture 4"/>
          <p:cNvPicPr>
            <a:picLocks noChangeAspect="1"/>
          </p:cNvPicPr>
          <p:nvPr/>
        </p:nvPicPr>
        <p:blipFill>
          <a:blip r:embed="rId3"/>
          <a:stretch>
            <a:fillRect/>
          </a:stretch>
        </p:blipFill>
        <p:spPr>
          <a:xfrm>
            <a:off x="5099050" y="3109383"/>
            <a:ext cx="1993900" cy="469900"/>
          </a:xfrm>
          <a:prstGeom prst="rect">
            <a:avLst/>
          </a:prstGeom>
        </p:spPr>
      </p:pic>
      <p:pic>
        <p:nvPicPr>
          <p:cNvPr id="6" name="Picture 5"/>
          <p:cNvPicPr>
            <a:picLocks noChangeAspect="1"/>
          </p:cNvPicPr>
          <p:nvPr/>
        </p:nvPicPr>
        <p:blipFill>
          <a:blip r:embed="rId4"/>
          <a:stretch>
            <a:fillRect/>
          </a:stretch>
        </p:blipFill>
        <p:spPr>
          <a:xfrm>
            <a:off x="3562350" y="4193116"/>
            <a:ext cx="5067300" cy="977900"/>
          </a:xfrm>
          <a:prstGeom prst="rect">
            <a:avLst/>
          </a:prstGeom>
        </p:spPr>
      </p:pic>
    </p:spTree>
    <p:extLst>
      <p:ext uri="{BB962C8B-B14F-4D97-AF65-F5344CB8AC3E}">
        <p14:creationId xmlns:p14="http://schemas.microsoft.com/office/powerpoint/2010/main" val="689302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Convolutional networks</a:t>
            </a:r>
            <a:endParaRPr lang="en-US" dirty="0"/>
          </a:p>
        </p:txBody>
      </p:sp>
      <p:sp>
        <p:nvSpPr>
          <p:cNvPr id="4" name="Rounded Rectangle 3"/>
          <p:cNvSpPr/>
          <p:nvPr/>
        </p:nvSpPr>
        <p:spPr>
          <a:xfrm>
            <a:off x="626533" y="2794000"/>
            <a:ext cx="1202267" cy="6773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conv</a:t>
            </a:r>
            <a:endParaRPr lang="en-US" sz="2400" baseline="-25000" dirty="0"/>
          </a:p>
        </p:txBody>
      </p:sp>
      <p:sp>
        <p:nvSpPr>
          <p:cNvPr id="5" name="Rounded Rectangle 4"/>
          <p:cNvSpPr/>
          <p:nvPr/>
        </p:nvSpPr>
        <p:spPr>
          <a:xfrm>
            <a:off x="626533" y="4262701"/>
            <a:ext cx="1202267" cy="62388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FF0000"/>
                </a:solidFill>
              </a:rPr>
              <a:t>filters</a:t>
            </a:r>
            <a:endParaRPr lang="en-US" sz="2400" baseline="-25000" dirty="0">
              <a:solidFill>
                <a:srgbClr val="FF0000"/>
              </a:solidFill>
            </a:endParaRPr>
          </a:p>
        </p:txBody>
      </p:sp>
      <p:sp>
        <p:nvSpPr>
          <p:cNvPr id="6" name="Rounded Rectangle 5"/>
          <p:cNvSpPr/>
          <p:nvPr/>
        </p:nvSpPr>
        <p:spPr>
          <a:xfrm>
            <a:off x="2489200" y="2793999"/>
            <a:ext cx="1659468" cy="6773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subsample</a:t>
            </a:r>
            <a:endParaRPr lang="en-US" sz="2400" baseline="-25000" dirty="0"/>
          </a:p>
        </p:txBody>
      </p:sp>
      <p:sp>
        <p:nvSpPr>
          <p:cNvPr id="7" name="Rounded Rectangle 6"/>
          <p:cNvSpPr/>
          <p:nvPr/>
        </p:nvSpPr>
        <p:spPr>
          <a:xfrm>
            <a:off x="7399867" y="2793999"/>
            <a:ext cx="1659468" cy="6773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subsample</a:t>
            </a:r>
            <a:endParaRPr lang="en-US" sz="2400" baseline="-25000" dirty="0"/>
          </a:p>
        </p:txBody>
      </p:sp>
      <p:sp>
        <p:nvSpPr>
          <p:cNvPr id="8" name="Rounded Rectangle 7"/>
          <p:cNvSpPr/>
          <p:nvPr/>
        </p:nvSpPr>
        <p:spPr>
          <a:xfrm>
            <a:off x="5173134" y="2793999"/>
            <a:ext cx="1202267" cy="6773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conv</a:t>
            </a:r>
            <a:endParaRPr lang="en-US" sz="2400" baseline="-25000" dirty="0"/>
          </a:p>
        </p:txBody>
      </p:sp>
      <p:sp>
        <p:nvSpPr>
          <p:cNvPr id="9" name="Rounded Rectangle 8"/>
          <p:cNvSpPr/>
          <p:nvPr/>
        </p:nvSpPr>
        <p:spPr>
          <a:xfrm>
            <a:off x="9838268" y="2773494"/>
            <a:ext cx="1202267" cy="6773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linear</a:t>
            </a:r>
            <a:endParaRPr lang="en-US" sz="2400" baseline="-25000" dirty="0"/>
          </a:p>
        </p:txBody>
      </p:sp>
      <p:sp>
        <p:nvSpPr>
          <p:cNvPr id="10" name="Rounded Rectangle 9"/>
          <p:cNvSpPr/>
          <p:nvPr/>
        </p:nvSpPr>
        <p:spPr>
          <a:xfrm>
            <a:off x="5173133" y="4262701"/>
            <a:ext cx="1202267" cy="62388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FF0000"/>
                </a:solidFill>
              </a:rPr>
              <a:t>filters</a:t>
            </a:r>
            <a:endParaRPr lang="en-US" sz="2400" baseline="-25000" dirty="0">
              <a:solidFill>
                <a:srgbClr val="FF0000"/>
              </a:solidFill>
            </a:endParaRPr>
          </a:p>
        </p:txBody>
      </p:sp>
      <p:sp>
        <p:nvSpPr>
          <p:cNvPr id="11" name="Rounded Rectangle 10"/>
          <p:cNvSpPr/>
          <p:nvPr/>
        </p:nvSpPr>
        <p:spPr>
          <a:xfrm>
            <a:off x="9838268" y="4262701"/>
            <a:ext cx="1354665" cy="62388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FF0000"/>
                </a:solidFill>
              </a:rPr>
              <a:t>weights</a:t>
            </a:r>
            <a:endParaRPr lang="en-US" sz="2400" baseline="-25000" dirty="0">
              <a:solidFill>
                <a:srgbClr val="FF0000"/>
              </a:solidFill>
            </a:endParaRPr>
          </a:p>
        </p:txBody>
      </p:sp>
      <p:sp>
        <p:nvSpPr>
          <p:cNvPr id="12" name="Right Arrow 11"/>
          <p:cNvSpPr/>
          <p:nvPr/>
        </p:nvSpPr>
        <p:spPr>
          <a:xfrm>
            <a:off x="2019299" y="2963331"/>
            <a:ext cx="321734" cy="33866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a:off x="4468284" y="2942826"/>
            <a:ext cx="321734" cy="33866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a:off x="6726767" y="2963330"/>
            <a:ext cx="321734" cy="33866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a:off x="9292168" y="2963330"/>
            <a:ext cx="321734" cy="33866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Up Arrow 16"/>
          <p:cNvSpPr/>
          <p:nvPr/>
        </p:nvSpPr>
        <p:spPr>
          <a:xfrm>
            <a:off x="1016000" y="3589867"/>
            <a:ext cx="406400" cy="474133"/>
          </a:xfrm>
          <a:prstGeom prs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Up Arrow 17"/>
          <p:cNvSpPr/>
          <p:nvPr/>
        </p:nvSpPr>
        <p:spPr>
          <a:xfrm>
            <a:off x="5571066" y="3640667"/>
            <a:ext cx="406400" cy="474133"/>
          </a:xfrm>
          <a:prstGeom prs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Up Arrow 18"/>
          <p:cNvSpPr/>
          <p:nvPr/>
        </p:nvSpPr>
        <p:spPr>
          <a:xfrm>
            <a:off x="10236201" y="3589866"/>
            <a:ext cx="406400" cy="474133"/>
          </a:xfrm>
          <a:prstGeom prs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657869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gradient of </a:t>
            </a:r>
            <a:r>
              <a:rPr lang="en-US" dirty="0" err="1" smtClean="0"/>
              <a:t>convnets</a:t>
            </a:r>
            <a:endParaRPr lang="en-US" dirty="0"/>
          </a:p>
        </p:txBody>
      </p:sp>
      <p:sp>
        <p:nvSpPr>
          <p:cNvPr id="3" name="Rounded Rectangle 2"/>
          <p:cNvSpPr/>
          <p:nvPr/>
        </p:nvSpPr>
        <p:spPr>
          <a:xfrm>
            <a:off x="2412999" y="2404533"/>
            <a:ext cx="795867" cy="8297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f</a:t>
            </a:r>
            <a:r>
              <a:rPr lang="en-US" sz="2400" baseline="-25000" dirty="0" smtClean="0"/>
              <a:t>1</a:t>
            </a:r>
            <a:endParaRPr lang="en-US" sz="2400" baseline="-25000" dirty="0"/>
          </a:p>
        </p:txBody>
      </p:sp>
      <p:sp>
        <p:nvSpPr>
          <p:cNvPr id="6" name="Rounded Rectangle 5"/>
          <p:cNvSpPr/>
          <p:nvPr/>
        </p:nvSpPr>
        <p:spPr>
          <a:xfrm>
            <a:off x="3818465" y="2404533"/>
            <a:ext cx="795867" cy="8297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f</a:t>
            </a:r>
            <a:r>
              <a:rPr lang="en-US" sz="2400" baseline="-25000" dirty="0" smtClean="0"/>
              <a:t>2</a:t>
            </a:r>
            <a:endParaRPr lang="en-US" sz="2400" baseline="-25000" dirty="0"/>
          </a:p>
        </p:txBody>
      </p:sp>
      <p:sp>
        <p:nvSpPr>
          <p:cNvPr id="7" name="Rounded Rectangle 6"/>
          <p:cNvSpPr/>
          <p:nvPr/>
        </p:nvSpPr>
        <p:spPr>
          <a:xfrm>
            <a:off x="5223931" y="2404533"/>
            <a:ext cx="795867" cy="8297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f</a:t>
            </a:r>
            <a:r>
              <a:rPr lang="en-US" sz="2400" baseline="-25000" dirty="0" smtClean="0"/>
              <a:t>3</a:t>
            </a:r>
            <a:endParaRPr lang="en-US" sz="2400" baseline="-25000" dirty="0"/>
          </a:p>
        </p:txBody>
      </p:sp>
      <p:sp>
        <p:nvSpPr>
          <p:cNvPr id="8" name="Rounded Rectangle 7"/>
          <p:cNvSpPr/>
          <p:nvPr/>
        </p:nvSpPr>
        <p:spPr>
          <a:xfrm>
            <a:off x="6629397" y="2404533"/>
            <a:ext cx="795867" cy="8297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f</a:t>
            </a:r>
            <a:r>
              <a:rPr lang="en-US" sz="2400" baseline="-25000" dirty="0" smtClean="0"/>
              <a:t>4</a:t>
            </a:r>
            <a:endParaRPr lang="en-US" sz="2400" baseline="-25000" dirty="0"/>
          </a:p>
        </p:txBody>
      </p:sp>
      <p:sp>
        <p:nvSpPr>
          <p:cNvPr id="9" name="Rounded Rectangle 8"/>
          <p:cNvSpPr/>
          <p:nvPr/>
        </p:nvSpPr>
        <p:spPr>
          <a:xfrm>
            <a:off x="8034863" y="2404533"/>
            <a:ext cx="795867" cy="8297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f</a:t>
            </a:r>
            <a:r>
              <a:rPr lang="en-US" sz="2400" baseline="-25000" dirty="0" smtClean="0"/>
              <a:t>5</a:t>
            </a:r>
            <a:endParaRPr lang="en-US" sz="2400" baseline="-25000" dirty="0"/>
          </a:p>
        </p:txBody>
      </p:sp>
      <p:sp>
        <p:nvSpPr>
          <p:cNvPr id="10" name="TextBox 9"/>
          <p:cNvSpPr txBox="1"/>
          <p:nvPr/>
        </p:nvSpPr>
        <p:spPr>
          <a:xfrm>
            <a:off x="1617133" y="2588567"/>
            <a:ext cx="389467" cy="461665"/>
          </a:xfrm>
          <a:prstGeom prst="rect">
            <a:avLst/>
          </a:prstGeom>
          <a:noFill/>
        </p:spPr>
        <p:txBody>
          <a:bodyPr wrap="square" rtlCol="0">
            <a:spAutoFit/>
          </a:bodyPr>
          <a:lstStyle/>
          <a:p>
            <a:r>
              <a:rPr lang="en-US" sz="2400" dirty="0" smtClean="0"/>
              <a:t>x</a:t>
            </a:r>
            <a:endParaRPr lang="en-US" sz="2400" dirty="0"/>
          </a:p>
        </p:txBody>
      </p:sp>
      <p:sp>
        <p:nvSpPr>
          <p:cNvPr id="11" name="Right Arrow 10"/>
          <p:cNvSpPr/>
          <p:nvPr/>
        </p:nvSpPr>
        <p:spPr>
          <a:xfrm>
            <a:off x="2006600" y="2680899"/>
            <a:ext cx="262467" cy="27699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a:off x="3361264" y="2680902"/>
            <a:ext cx="262467" cy="27699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a:off x="4766729" y="2680905"/>
            <a:ext cx="262467" cy="27699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a:off x="6206062" y="2680908"/>
            <a:ext cx="262467" cy="27699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a:off x="7577661" y="2680911"/>
            <a:ext cx="262467" cy="27699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a:off x="8983126" y="2697847"/>
            <a:ext cx="262467" cy="276999"/>
          </a:xfrm>
          <a:prstGeom prst="rightArrow">
            <a:avLst/>
          </a:prstGeom>
          <a:solidFill>
            <a:schemeClr val="tx1"/>
          </a:solidFill>
          <a:ln>
            <a:noFill/>
          </a:ln>
          <a:effectLst>
            <a:glow>
              <a:srgbClr val="00B0F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2501898" y="3717279"/>
            <a:ext cx="618067" cy="461665"/>
          </a:xfrm>
          <a:prstGeom prst="rect">
            <a:avLst/>
          </a:prstGeom>
          <a:noFill/>
        </p:spPr>
        <p:txBody>
          <a:bodyPr wrap="square" rtlCol="0">
            <a:spAutoFit/>
          </a:bodyPr>
          <a:lstStyle/>
          <a:p>
            <a:pPr algn="ctr"/>
            <a:r>
              <a:rPr lang="en-US" sz="2400" dirty="0" smtClean="0">
                <a:solidFill>
                  <a:srgbClr val="FF0000"/>
                </a:solidFill>
              </a:rPr>
              <a:t>w</a:t>
            </a:r>
            <a:r>
              <a:rPr lang="en-US" sz="2400" baseline="-25000" dirty="0" smtClean="0">
                <a:solidFill>
                  <a:srgbClr val="FF0000"/>
                </a:solidFill>
              </a:rPr>
              <a:t>1</a:t>
            </a:r>
            <a:endParaRPr lang="en-US" sz="2400" baseline="-25000" dirty="0">
              <a:solidFill>
                <a:srgbClr val="FF0000"/>
              </a:solidFill>
            </a:endParaRPr>
          </a:p>
        </p:txBody>
      </p:sp>
      <p:sp>
        <p:nvSpPr>
          <p:cNvPr id="18" name="Up Arrow 17"/>
          <p:cNvSpPr/>
          <p:nvPr/>
        </p:nvSpPr>
        <p:spPr>
          <a:xfrm>
            <a:off x="2709333" y="3403600"/>
            <a:ext cx="135465" cy="321733"/>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3941229" y="3751148"/>
            <a:ext cx="618067" cy="461665"/>
          </a:xfrm>
          <a:prstGeom prst="rect">
            <a:avLst/>
          </a:prstGeom>
          <a:noFill/>
        </p:spPr>
        <p:txBody>
          <a:bodyPr wrap="square" rtlCol="0">
            <a:spAutoFit/>
          </a:bodyPr>
          <a:lstStyle/>
          <a:p>
            <a:pPr algn="ctr"/>
            <a:r>
              <a:rPr lang="en-US" sz="2400" dirty="0" smtClean="0">
                <a:solidFill>
                  <a:srgbClr val="FF0000"/>
                </a:solidFill>
              </a:rPr>
              <a:t>w</a:t>
            </a:r>
            <a:r>
              <a:rPr lang="en-US" sz="2400" baseline="-25000" dirty="0" smtClean="0">
                <a:solidFill>
                  <a:srgbClr val="FF0000"/>
                </a:solidFill>
              </a:rPr>
              <a:t>2</a:t>
            </a:r>
            <a:endParaRPr lang="en-US" sz="2400" baseline="-25000" dirty="0">
              <a:solidFill>
                <a:srgbClr val="FF0000"/>
              </a:solidFill>
            </a:endParaRPr>
          </a:p>
        </p:txBody>
      </p:sp>
      <p:sp>
        <p:nvSpPr>
          <p:cNvPr id="20" name="Up Arrow 19"/>
          <p:cNvSpPr/>
          <p:nvPr/>
        </p:nvSpPr>
        <p:spPr>
          <a:xfrm>
            <a:off x="4148664" y="3437469"/>
            <a:ext cx="135465" cy="321733"/>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5346694" y="3751151"/>
            <a:ext cx="618067" cy="461665"/>
          </a:xfrm>
          <a:prstGeom prst="rect">
            <a:avLst/>
          </a:prstGeom>
          <a:noFill/>
        </p:spPr>
        <p:txBody>
          <a:bodyPr wrap="square" rtlCol="0">
            <a:spAutoFit/>
          </a:bodyPr>
          <a:lstStyle/>
          <a:p>
            <a:pPr algn="ctr"/>
            <a:r>
              <a:rPr lang="en-US" sz="2400" dirty="0" smtClean="0">
                <a:solidFill>
                  <a:srgbClr val="FF0000"/>
                </a:solidFill>
              </a:rPr>
              <a:t>w</a:t>
            </a:r>
            <a:r>
              <a:rPr lang="en-US" sz="2400" baseline="-25000" dirty="0" smtClean="0">
                <a:solidFill>
                  <a:srgbClr val="FF0000"/>
                </a:solidFill>
              </a:rPr>
              <a:t>3</a:t>
            </a:r>
            <a:endParaRPr lang="en-US" sz="2400" baseline="-25000" dirty="0">
              <a:solidFill>
                <a:srgbClr val="FF0000"/>
              </a:solidFill>
            </a:endParaRPr>
          </a:p>
        </p:txBody>
      </p:sp>
      <p:sp>
        <p:nvSpPr>
          <p:cNvPr id="22" name="Up Arrow 21"/>
          <p:cNvSpPr/>
          <p:nvPr/>
        </p:nvSpPr>
        <p:spPr>
          <a:xfrm>
            <a:off x="5554129" y="3437472"/>
            <a:ext cx="135465" cy="321733"/>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6735226" y="3751154"/>
            <a:ext cx="618067" cy="461665"/>
          </a:xfrm>
          <a:prstGeom prst="rect">
            <a:avLst/>
          </a:prstGeom>
          <a:noFill/>
        </p:spPr>
        <p:txBody>
          <a:bodyPr wrap="square" rtlCol="0">
            <a:spAutoFit/>
          </a:bodyPr>
          <a:lstStyle/>
          <a:p>
            <a:pPr algn="ctr"/>
            <a:r>
              <a:rPr lang="en-US" sz="2400" dirty="0" smtClean="0">
                <a:solidFill>
                  <a:srgbClr val="FF0000"/>
                </a:solidFill>
              </a:rPr>
              <a:t>w</a:t>
            </a:r>
            <a:r>
              <a:rPr lang="en-US" sz="2400" baseline="-25000" dirty="0" smtClean="0">
                <a:solidFill>
                  <a:srgbClr val="FF0000"/>
                </a:solidFill>
              </a:rPr>
              <a:t>4</a:t>
            </a:r>
            <a:endParaRPr lang="en-US" sz="2400" baseline="-25000" dirty="0">
              <a:solidFill>
                <a:srgbClr val="FF0000"/>
              </a:solidFill>
            </a:endParaRPr>
          </a:p>
        </p:txBody>
      </p:sp>
      <p:sp>
        <p:nvSpPr>
          <p:cNvPr id="24" name="Up Arrow 23"/>
          <p:cNvSpPr/>
          <p:nvPr/>
        </p:nvSpPr>
        <p:spPr>
          <a:xfrm>
            <a:off x="6942661" y="3437475"/>
            <a:ext cx="135465" cy="321733"/>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8123757" y="3785023"/>
            <a:ext cx="618067" cy="461665"/>
          </a:xfrm>
          <a:prstGeom prst="rect">
            <a:avLst/>
          </a:prstGeom>
          <a:noFill/>
        </p:spPr>
        <p:txBody>
          <a:bodyPr wrap="square" rtlCol="0">
            <a:spAutoFit/>
          </a:bodyPr>
          <a:lstStyle/>
          <a:p>
            <a:pPr algn="ctr"/>
            <a:r>
              <a:rPr lang="en-US" sz="2400" dirty="0" smtClean="0">
                <a:solidFill>
                  <a:srgbClr val="FF0000"/>
                </a:solidFill>
              </a:rPr>
              <a:t>w</a:t>
            </a:r>
            <a:r>
              <a:rPr lang="en-US" sz="2400" baseline="-25000" dirty="0" smtClean="0">
                <a:solidFill>
                  <a:srgbClr val="FF0000"/>
                </a:solidFill>
              </a:rPr>
              <a:t>5</a:t>
            </a:r>
            <a:endParaRPr lang="en-US" sz="2400" baseline="-25000" dirty="0">
              <a:solidFill>
                <a:srgbClr val="FF0000"/>
              </a:solidFill>
            </a:endParaRPr>
          </a:p>
        </p:txBody>
      </p:sp>
      <p:sp>
        <p:nvSpPr>
          <p:cNvPr id="26" name="Up Arrow 25"/>
          <p:cNvSpPr/>
          <p:nvPr/>
        </p:nvSpPr>
        <p:spPr>
          <a:xfrm>
            <a:off x="8331192" y="3471344"/>
            <a:ext cx="135465" cy="321733"/>
          </a:xfrm>
          <a:prstGeom prst="upArrow">
            <a:avLst/>
          </a:prstGeom>
          <a:solidFill>
            <a:schemeClr val="tx1"/>
          </a:solidFill>
          <a:effectLst>
            <a:glow>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3293532" y="2015064"/>
            <a:ext cx="457201" cy="461665"/>
          </a:xfrm>
          <a:prstGeom prst="rect">
            <a:avLst/>
          </a:prstGeom>
          <a:noFill/>
        </p:spPr>
        <p:txBody>
          <a:bodyPr wrap="square" rtlCol="0">
            <a:spAutoFit/>
          </a:bodyPr>
          <a:lstStyle/>
          <a:p>
            <a:r>
              <a:rPr lang="en-US" sz="2400" dirty="0" smtClean="0"/>
              <a:t>z</a:t>
            </a:r>
            <a:r>
              <a:rPr lang="en-US" sz="2400" baseline="-25000" dirty="0" smtClean="0"/>
              <a:t>1</a:t>
            </a:r>
            <a:endParaRPr lang="en-US" sz="2400" baseline="-25000" dirty="0"/>
          </a:p>
        </p:txBody>
      </p:sp>
      <p:sp>
        <p:nvSpPr>
          <p:cNvPr id="28" name="TextBox 27"/>
          <p:cNvSpPr txBox="1"/>
          <p:nvPr/>
        </p:nvSpPr>
        <p:spPr>
          <a:xfrm>
            <a:off x="4698995" y="2015066"/>
            <a:ext cx="457201" cy="461665"/>
          </a:xfrm>
          <a:prstGeom prst="rect">
            <a:avLst/>
          </a:prstGeom>
          <a:noFill/>
        </p:spPr>
        <p:txBody>
          <a:bodyPr wrap="square" rtlCol="0">
            <a:spAutoFit/>
          </a:bodyPr>
          <a:lstStyle/>
          <a:p>
            <a:r>
              <a:rPr lang="en-US" sz="2400" dirty="0" smtClean="0"/>
              <a:t>z</a:t>
            </a:r>
            <a:r>
              <a:rPr lang="en-US" sz="2400" baseline="-25000" dirty="0"/>
              <a:t>2</a:t>
            </a:r>
          </a:p>
        </p:txBody>
      </p:sp>
      <p:sp>
        <p:nvSpPr>
          <p:cNvPr id="29" name="TextBox 28"/>
          <p:cNvSpPr txBox="1"/>
          <p:nvPr/>
        </p:nvSpPr>
        <p:spPr>
          <a:xfrm>
            <a:off x="6087525" y="2015069"/>
            <a:ext cx="457201" cy="461665"/>
          </a:xfrm>
          <a:prstGeom prst="rect">
            <a:avLst/>
          </a:prstGeom>
          <a:noFill/>
        </p:spPr>
        <p:txBody>
          <a:bodyPr wrap="square" rtlCol="0">
            <a:spAutoFit/>
          </a:bodyPr>
          <a:lstStyle/>
          <a:p>
            <a:r>
              <a:rPr lang="en-US" sz="2400" dirty="0" smtClean="0"/>
              <a:t>z</a:t>
            </a:r>
            <a:r>
              <a:rPr lang="en-US" sz="2400" baseline="-25000" dirty="0"/>
              <a:t>3</a:t>
            </a:r>
          </a:p>
        </p:txBody>
      </p:sp>
      <p:sp>
        <p:nvSpPr>
          <p:cNvPr id="30" name="TextBox 29"/>
          <p:cNvSpPr txBox="1"/>
          <p:nvPr/>
        </p:nvSpPr>
        <p:spPr>
          <a:xfrm>
            <a:off x="7374457" y="1998139"/>
            <a:ext cx="457201" cy="461665"/>
          </a:xfrm>
          <a:prstGeom prst="rect">
            <a:avLst/>
          </a:prstGeom>
          <a:noFill/>
        </p:spPr>
        <p:txBody>
          <a:bodyPr wrap="square" rtlCol="0">
            <a:spAutoFit/>
          </a:bodyPr>
          <a:lstStyle/>
          <a:p>
            <a:r>
              <a:rPr lang="en-US" sz="2400" dirty="0" smtClean="0"/>
              <a:t>z</a:t>
            </a:r>
            <a:r>
              <a:rPr lang="en-US" sz="2400" baseline="-25000" dirty="0"/>
              <a:t>4</a:t>
            </a:r>
          </a:p>
        </p:txBody>
      </p:sp>
      <p:sp>
        <p:nvSpPr>
          <p:cNvPr id="31" name="TextBox 30"/>
          <p:cNvSpPr txBox="1"/>
          <p:nvPr/>
        </p:nvSpPr>
        <p:spPr>
          <a:xfrm>
            <a:off x="8881522" y="1981209"/>
            <a:ext cx="939811" cy="461665"/>
          </a:xfrm>
          <a:prstGeom prst="rect">
            <a:avLst/>
          </a:prstGeom>
          <a:noFill/>
        </p:spPr>
        <p:txBody>
          <a:bodyPr wrap="square" rtlCol="0">
            <a:spAutoFit/>
          </a:bodyPr>
          <a:lstStyle/>
          <a:p>
            <a:r>
              <a:rPr lang="en-US" sz="2400" dirty="0" smtClean="0"/>
              <a:t>z</a:t>
            </a:r>
            <a:r>
              <a:rPr lang="en-US" sz="2400" baseline="-25000" dirty="0" smtClean="0"/>
              <a:t>5</a:t>
            </a:r>
            <a:r>
              <a:rPr lang="en-US" sz="2400" dirty="0" smtClean="0"/>
              <a:t> = z</a:t>
            </a:r>
            <a:endParaRPr lang="en-US" sz="2400" baseline="-25000" dirty="0"/>
          </a:p>
        </p:txBody>
      </p:sp>
    </p:spTree>
    <p:extLst>
      <p:ext uri="{BB962C8B-B14F-4D97-AF65-F5344CB8AC3E}">
        <p14:creationId xmlns:p14="http://schemas.microsoft.com/office/powerpoint/2010/main" val="5095883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choose a hypothesis class</a:t>
            </a:r>
            <a:endParaRPr lang="en-US" dirty="0"/>
          </a:p>
        </p:txBody>
      </p:sp>
      <p:sp>
        <p:nvSpPr>
          <p:cNvPr id="3" name="Content Placeholder 2"/>
          <p:cNvSpPr>
            <a:spLocks noGrp="1"/>
          </p:cNvSpPr>
          <p:nvPr>
            <p:ph idx="1"/>
          </p:nvPr>
        </p:nvSpPr>
        <p:spPr>
          <a:xfrm>
            <a:off x="838200" y="1825625"/>
            <a:ext cx="10515600" cy="1054053"/>
          </a:xfrm>
        </p:spPr>
        <p:txBody>
          <a:bodyPr/>
          <a:lstStyle/>
          <a:p>
            <a:r>
              <a:rPr lang="en-US" dirty="0" smtClean="0"/>
              <a:t>Choose more expressive functions</a:t>
            </a:r>
          </a:p>
        </p:txBody>
      </p:sp>
      <p:sp>
        <p:nvSpPr>
          <p:cNvPr id="4" name="Cross 3"/>
          <p:cNvSpPr/>
          <p:nvPr/>
        </p:nvSpPr>
        <p:spPr>
          <a:xfrm>
            <a:off x="4107977" y="4107981"/>
            <a:ext cx="286603" cy="272955"/>
          </a:xfrm>
          <a:prstGeom prst="plus">
            <a:avLst>
              <a:gd name="adj" fmla="val 4342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ross 4"/>
          <p:cNvSpPr/>
          <p:nvPr/>
        </p:nvSpPr>
        <p:spPr>
          <a:xfrm>
            <a:off x="4792639" y="4478745"/>
            <a:ext cx="286603" cy="272955"/>
          </a:xfrm>
          <a:prstGeom prst="plus">
            <a:avLst>
              <a:gd name="adj" fmla="val 4342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ross 5"/>
          <p:cNvSpPr/>
          <p:nvPr/>
        </p:nvSpPr>
        <p:spPr>
          <a:xfrm>
            <a:off x="4251278" y="4751700"/>
            <a:ext cx="286603" cy="272955"/>
          </a:xfrm>
          <a:prstGeom prst="plus">
            <a:avLst>
              <a:gd name="adj" fmla="val 4342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ross 6"/>
          <p:cNvSpPr/>
          <p:nvPr/>
        </p:nvSpPr>
        <p:spPr>
          <a:xfrm>
            <a:off x="4758519" y="5024655"/>
            <a:ext cx="286603" cy="272955"/>
          </a:xfrm>
          <a:prstGeom prst="plus">
            <a:avLst>
              <a:gd name="adj" fmla="val 4342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ross 7"/>
          <p:cNvSpPr/>
          <p:nvPr/>
        </p:nvSpPr>
        <p:spPr>
          <a:xfrm>
            <a:off x="3821374" y="5272588"/>
            <a:ext cx="286603" cy="272955"/>
          </a:xfrm>
          <a:prstGeom prst="plus">
            <a:avLst>
              <a:gd name="adj" fmla="val 4342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677469" y="4380936"/>
            <a:ext cx="313898" cy="9780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939051" y="5272588"/>
            <a:ext cx="313898" cy="9780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045122" y="3929419"/>
            <a:ext cx="313898" cy="9780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079242" y="5547822"/>
            <a:ext cx="313898" cy="9780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382370" y="3766789"/>
            <a:ext cx="313898" cy="9780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850108" y="4317247"/>
            <a:ext cx="313898" cy="9780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2888776" y="5666103"/>
            <a:ext cx="313898" cy="9780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2249605" y="5024655"/>
            <a:ext cx="313898" cy="9780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5323764" y="4931399"/>
            <a:ext cx="313898" cy="9780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p:cNvCxnSpPr/>
          <p:nvPr/>
        </p:nvCxnSpPr>
        <p:spPr>
          <a:xfrm flipV="1">
            <a:off x="4107977" y="3014615"/>
            <a:ext cx="457200" cy="346807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4127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gradient of </a:t>
            </a:r>
            <a:r>
              <a:rPr lang="en-US" dirty="0" err="1" smtClean="0"/>
              <a:t>convnets</a:t>
            </a:r>
            <a:endParaRPr lang="en-US" dirty="0"/>
          </a:p>
        </p:txBody>
      </p:sp>
      <p:sp>
        <p:nvSpPr>
          <p:cNvPr id="3" name="Rounded Rectangle 2"/>
          <p:cNvSpPr/>
          <p:nvPr/>
        </p:nvSpPr>
        <p:spPr>
          <a:xfrm>
            <a:off x="2412999" y="2404533"/>
            <a:ext cx="795867" cy="8297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f</a:t>
            </a:r>
            <a:r>
              <a:rPr lang="en-US" sz="2400" baseline="-25000" dirty="0" smtClean="0"/>
              <a:t>1</a:t>
            </a:r>
            <a:endParaRPr lang="en-US" sz="2400" baseline="-25000" dirty="0"/>
          </a:p>
        </p:txBody>
      </p:sp>
      <p:sp>
        <p:nvSpPr>
          <p:cNvPr id="6" name="Rounded Rectangle 5"/>
          <p:cNvSpPr/>
          <p:nvPr/>
        </p:nvSpPr>
        <p:spPr>
          <a:xfrm>
            <a:off x="3818465" y="2404533"/>
            <a:ext cx="795867" cy="8297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f</a:t>
            </a:r>
            <a:r>
              <a:rPr lang="en-US" sz="2400" baseline="-25000" dirty="0" smtClean="0"/>
              <a:t>2</a:t>
            </a:r>
            <a:endParaRPr lang="en-US" sz="2400" baseline="-25000" dirty="0"/>
          </a:p>
        </p:txBody>
      </p:sp>
      <p:sp>
        <p:nvSpPr>
          <p:cNvPr id="7" name="Rounded Rectangle 6"/>
          <p:cNvSpPr/>
          <p:nvPr/>
        </p:nvSpPr>
        <p:spPr>
          <a:xfrm>
            <a:off x="5223931" y="2404533"/>
            <a:ext cx="795867" cy="8297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f</a:t>
            </a:r>
            <a:r>
              <a:rPr lang="en-US" sz="2400" baseline="-25000" dirty="0" smtClean="0"/>
              <a:t>3</a:t>
            </a:r>
            <a:endParaRPr lang="en-US" sz="2400" baseline="-25000" dirty="0"/>
          </a:p>
        </p:txBody>
      </p:sp>
      <p:sp>
        <p:nvSpPr>
          <p:cNvPr id="8" name="Rounded Rectangle 7"/>
          <p:cNvSpPr/>
          <p:nvPr/>
        </p:nvSpPr>
        <p:spPr>
          <a:xfrm>
            <a:off x="6629397" y="2404533"/>
            <a:ext cx="795867" cy="8297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f</a:t>
            </a:r>
            <a:r>
              <a:rPr lang="en-US" sz="2400" baseline="-25000" dirty="0" smtClean="0"/>
              <a:t>4</a:t>
            </a:r>
            <a:endParaRPr lang="en-US" sz="2400" baseline="-25000" dirty="0"/>
          </a:p>
        </p:txBody>
      </p:sp>
      <p:sp>
        <p:nvSpPr>
          <p:cNvPr id="9" name="Rounded Rectangle 8"/>
          <p:cNvSpPr/>
          <p:nvPr/>
        </p:nvSpPr>
        <p:spPr>
          <a:xfrm>
            <a:off x="8034863" y="2404533"/>
            <a:ext cx="795867" cy="8297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f</a:t>
            </a:r>
            <a:r>
              <a:rPr lang="en-US" sz="2400" baseline="-25000" dirty="0" smtClean="0"/>
              <a:t>5</a:t>
            </a:r>
            <a:endParaRPr lang="en-US" sz="2400" baseline="-25000" dirty="0"/>
          </a:p>
        </p:txBody>
      </p:sp>
      <p:sp>
        <p:nvSpPr>
          <p:cNvPr id="10" name="TextBox 9"/>
          <p:cNvSpPr txBox="1"/>
          <p:nvPr/>
        </p:nvSpPr>
        <p:spPr>
          <a:xfrm>
            <a:off x="1617133" y="2588567"/>
            <a:ext cx="389467" cy="461665"/>
          </a:xfrm>
          <a:prstGeom prst="rect">
            <a:avLst/>
          </a:prstGeom>
          <a:noFill/>
        </p:spPr>
        <p:txBody>
          <a:bodyPr wrap="square" rtlCol="0">
            <a:spAutoFit/>
          </a:bodyPr>
          <a:lstStyle/>
          <a:p>
            <a:r>
              <a:rPr lang="en-US" sz="2400" dirty="0" smtClean="0"/>
              <a:t>x</a:t>
            </a:r>
            <a:endParaRPr lang="en-US" sz="2400" dirty="0"/>
          </a:p>
        </p:txBody>
      </p:sp>
      <p:sp>
        <p:nvSpPr>
          <p:cNvPr id="11" name="Right Arrow 10"/>
          <p:cNvSpPr/>
          <p:nvPr/>
        </p:nvSpPr>
        <p:spPr>
          <a:xfrm>
            <a:off x="2006600" y="2680899"/>
            <a:ext cx="262467" cy="27699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a:off x="3361264" y="2680902"/>
            <a:ext cx="262467" cy="27699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a:off x="4766729" y="2680905"/>
            <a:ext cx="262467" cy="27699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a:off x="6206062" y="2680908"/>
            <a:ext cx="262467" cy="27699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a:off x="7577661" y="2680911"/>
            <a:ext cx="262467" cy="27699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a:off x="8983126" y="2697847"/>
            <a:ext cx="262467" cy="276999"/>
          </a:xfrm>
          <a:prstGeom prst="rightArrow">
            <a:avLst/>
          </a:prstGeom>
          <a:solidFill>
            <a:schemeClr val="tx1"/>
          </a:solidFill>
          <a:ln>
            <a:noFill/>
          </a:ln>
          <a:effectLst>
            <a:glow rad="279400">
              <a:srgbClr val="00B0F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2501898" y="3717279"/>
            <a:ext cx="618067" cy="461665"/>
          </a:xfrm>
          <a:prstGeom prst="rect">
            <a:avLst/>
          </a:prstGeom>
          <a:noFill/>
        </p:spPr>
        <p:txBody>
          <a:bodyPr wrap="square" rtlCol="0">
            <a:spAutoFit/>
          </a:bodyPr>
          <a:lstStyle/>
          <a:p>
            <a:pPr algn="ctr"/>
            <a:r>
              <a:rPr lang="en-US" sz="2400" dirty="0" smtClean="0">
                <a:solidFill>
                  <a:srgbClr val="FF0000"/>
                </a:solidFill>
              </a:rPr>
              <a:t>w</a:t>
            </a:r>
            <a:r>
              <a:rPr lang="en-US" sz="2400" baseline="-25000" dirty="0" smtClean="0">
                <a:solidFill>
                  <a:srgbClr val="FF0000"/>
                </a:solidFill>
              </a:rPr>
              <a:t>1</a:t>
            </a:r>
            <a:endParaRPr lang="en-US" sz="2400" baseline="-25000" dirty="0">
              <a:solidFill>
                <a:srgbClr val="FF0000"/>
              </a:solidFill>
            </a:endParaRPr>
          </a:p>
        </p:txBody>
      </p:sp>
      <p:sp>
        <p:nvSpPr>
          <p:cNvPr id="18" name="Up Arrow 17"/>
          <p:cNvSpPr/>
          <p:nvPr/>
        </p:nvSpPr>
        <p:spPr>
          <a:xfrm>
            <a:off x="2709333" y="3403600"/>
            <a:ext cx="135465" cy="321733"/>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3941229" y="3751148"/>
            <a:ext cx="618067" cy="461665"/>
          </a:xfrm>
          <a:prstGeom prst="rect">
            <a:avLst/>
          </a:prstGeom>
          <a:noFill/>
        </p:spPr>
        <p:txBody>
          <a:bodyPr wrap="square" rtlCol="0">
            <a:spAutoFit/>
          </a:bodyPr>
          <a:lstStyle/>
          <a:p>
            <a:pPr algn="ctr"/>
            <a:r>
              <a:rPr lang="en-US" sz="2400" dirty="0" smtClean="0">
                <a:solidFill>
                  <a:srgbClr val="FF0000"/>
                </a:solidFill>
              </a:rPr>
              <a:t>w</a:t>
            </a:r>
            <a:r>
              <a:rPr lang="en-US" sz="2400" baseline="-25000" dirty="0" smtClean="0">
                <a:solidFill>
                  <a:srgbClr val="FF0000"/>
                </a:solidFill>
              </a:rPr>
              <a:t>2</a:t>
            </a:r>
            <a:endParaRPr lang="en-US" sz="2400" baseline="-25000" dirty="0">
              <a:solidFill>
                <a:srgbClr val="FF0000"/>
              </a:solidFill>
            </a:endParaRPr>
          </a:p>
        </p:txBody>
      </p:sp>
      <p:sp>
        <p:nvSpPr>
          <p:cNvPr id="20" name="Up Arrow 19"/>
          <p:cNvSpPr/>
          <p:nvPr/>
        </p:nvSpPr>
        <p:spPr>
          <a:xfrm>
            <a:off x="4148664" y="3437469"/>
            <a:ext cx="135465" cy="321733"/>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5346694" y="3751151"/>
            <a:ext cx="618067" cy="461665"/>
          </a:xfrm>
          <a:prstGeom prst="rect">
            <a:avLst/>
          </a:prstGeom>
          <a:noFill/>
        </p:spPr>
        <p:txBody>
          <a:bodyPr wrap="square" rtlCol="0">
            <a:spAutoFit/>
          </a:bodyPr>
          <a:lstStyle/>
          <a:p>
            <a:pPr algn="ctr"/>
            <a:r>
              <a:rPr lang="en-US" sz="2400" dirty="0" smtClean="0">
                <a:solidFill>
                  <a:srgbClr val="FF0000"/>
                </a:solidFill>
              </a:rPr>
              <a:t>w</a:t>
            </a:r>
            <a:r>
              <a:rPr lang="en-US" sz="2400" baseline="-25000" dirty="0" smtClean="0">
                <a:solidFill>
                  <a:srgbClr val="FF0000"/>
                </a:solidFill>
              </a:rPr>
              <a:t>3</a:t>
            </a:r>
            <a:endParaRPr lang="en-US" sz="2400" baseline="-25000" dirty="0">
              <a:solidFill>
                <a:srgbClr val="FF0000"/>
              </a:solidFill>
            </a:endParaRPr>
          </a:p>
        </p:txBody>
      </p:sp>
      <p:sp>
        <p:nvSpPr>
          <p:cNvPr id="22" name="Up Arrow 21"/>
          <p:cNvSpPr/>
          <p:nvPr/>
        </p:nvSpPr>
        <p:spPr>
          <a:xfrm>
            <a:off x="5554129" y="3437472"/>
            <a:ext cx="135465" cy="321733"/>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6735226" y="3751154"/>
            <a:ext cx="618067" cy="461665"/>
          </a:xfrm>
          <a:prstGeom prst="rect">
            <a:avLst/>
          </a:prstGeom>
          <a:noFill/>
        </p:spPr>
        <p:txBody>
          <a:bodyPr wrap="square" rtlCol="0">
            <a:spAutoFit/>
          </a:bodyPr>
          <a:lstStyle/>
          <a:p>
            <a:pPr algn="ctr"/>
            <a:r>
              <a:rPr lang="en-US" sz="2400" dirty="0" smtClean="0">
                <a:solidFill>
                  <a:srgbClr val="FF0000"/>
                </a:solidFill>
              </a:rPr>
              <a:t>w</a:t>
            </a:r>
            <a:r>
              <a:rPr lang="en-US" sz="2400" baseline="-25000" dirty="0" smtClean="0">
                <a:solidFill>
                  <a:srgbClr val="FF0000"/>
                </a:solidFill>
              </a:rPr>
              <a:t>4</a:t>
            </a:r>
            <a:endParaRPr lang="en-US" sz="2400" baseline="-25000" dirty="0">
              <a:solidFill>
                <a:srgbClr val="FF0000"/>
              </a:solidFill>
            </a:endParaRPr>
          </a:p>
        </p:txBody>
      </p:sp>
      <p:sp>
        <p:nvSpPr>
          <p:cNvPr id="24" name="Up Arrow 23"/>
          <p:cNvSpPr/>
          <p:nvPr/>
        </p:nvSpPr>
        <p:spPr>
          <a:xfrm>
            <a:off x="6942661" y="3437475"/>
            <a:ext cx="135465" cy="321733"/>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8123757" y="3785023"/>
            <a:ext cx="618067" cy="461665"/>
          </a:xfrm>
          <a:prstGeom prst="rect">
            <a:avLst/>
          </a:prstGeom>
          <a:noFill/>
        </p:spPr>
        <p:txBody>
          <a:bodyPr wrap="square" rtlCol="0">
            <a:spAutoFit/>
          </a:bodyPr>
          <a:lstStyle/>
          <a:p>
            <a:pPr algn="ctr"/>
            <a:r>
              <a:rPr lang="en-US" sz="2400" dirty="0" smtClean="0">
                <a:solidFill>
                  <a:srgbClr val="FF0000"/>
                </a:solidFill>
              </a:rPr>
              <a:t>w</a:t>
            </a:r>
            <a:r>
              <a:rPr lang="en-US" sz="2400" baseline="-25000" dirty="0" smtClean="0">
                <a:solidFill>
                  <a:srgbClr val="FF0000"/>
                </a:solidFill>
              </a:rPr>
              <a:t>5</a:t>
            </a:r>
            <a:endParaRPr lang="en-US" sz="2400" baseline="-25000" dirty="0">
              <a:solidFill>
                <a:srgbClr val="FF0000"/>
              </a:solidFill>
            </a:endParaRPr>
          </a:p>
        </p:txBody>
      </p:sp>
      <p:sp>
        <p:nvSpPr>
          <p:cNvPr id="26" name="Up Arrow 25"/>
          <p:cNvSpPr/>
          <p:nvPr/>
        </p:nvSpPr>
        <p:spPr>
          <a:xfrm>
            <a:off x="8331192" y="3471344"/>
            <a:ext cx="135465" cy="321733"/>
          </a:xfrm>
          <a:prstGeom prst="upArrow">
            <a:avLst/>
          </a:prstGeom>
          <a:solidFill>
            <a:schemeClr val="tx1"/>
          </a:solidFill>
          <a:effectLst>
            <a:glow rad="254000">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3293532" y="2015064"/>
            <a:ext cx="457201" cy="461665"/>
          </a:xfrm>
          <a:prstGeom prst="rect">
            <a:avLst/>
          </a:prstGeom>
          <a:noFill/>
        </p:spPr>
        <p:txBody>
          <a:bodyPr wrap="square" rtlCol="0">
            <a:spAutoFit/>
          </a:bodyPr>
          <a:lstStyle/>
          <a:p>
            <a:r>
              <a:rPr lang="en-US" sz="2400" dirty="0" smtClean="0"/>
              <a:t>z</a:t>
            </a:r>
            <a:r>
              <a:rPr lang="en-US" sz="2400" baseline="-25000" dirty="0" smtClean="0"/>
              <a:t>1</a:t>
            </a:r>
            <a:endParaRPr lang="en-US" sz="2400" baseline="-25000" dirty="0"/>
          </a:p>
        </p:txBody>
      </p:sp>
      <p:sp>
        <p:nvSpPr>
          <p:cNvPr id="28" name="TextBox 27"/>
          <p:cNvSpPr txBox="1"/>
          <p:nvPr/>
        </p:nvSpPr>
        <p:spPr>
          <a:xfrm>
            <a:off x="4698995" y="2015066"/>
            <a:ext cx="457201" cy="461665"/>
          </a:xfrm>
          <a:prstGeom prst="rect">
            <a:avLst/>
          </a:prstGeom>
          <a:noFill/>
        </p:spPr>
        <p:txBody>
          <a:bodyPr wrap="square" rtlCol="0">
            <a:spAutoFit/>
          </a:bodyPr>
          <a:lstStyle/>
          <a:p>
            <a:r>
              <a:rPr lang="en-US" sz="2400" dirty="0" smtClean="0"/>
              <a:t>z</a:t>
            </a:r>
            <a:r>
              <a:rPr lang="en-US" sz="2400" baseline="-25000" dirty="0"/>
              <a:t>2</a:t>
            </a:r>
          </a:p>
        </p:txBody>
      </p:sp>
      <p:sp>
        <p:nvSpPr>
          <p:cNvPr id="29" name="TextBox 28"/>
          <p:cNvSpPr txBox="1"/>
          <p:nvPr/>
        </p:nvSpPr>
        <p:spPr>
          <a:xfrm>
            <a:off x="6087525" y="2015069"/>
            <a:ext cx="457201" cy="461665"/>
          </a:xfrm>
          <a:prstGeom prst="rect">
            <a:avLst/>
          </a:prstGeom>
          <a:noFill/>
        </p:spPr>
        <p:txBody>
          <a:bodyPr wrap="square" rtlCol="0">
            <a:spAutoFit/>
          </a:bodyPr>
          <a:lstStyle/>
          <a:p>
            <a:r>
              <a:rPr lang="en-US" sz="2400" dirty="0" smtClean="0"/>
              <a:t>z</a:t>
            </a:r>
            <a:r>
              <a:rPr lang="en-US" sz="2400" baseline="-25000" dirty="0"/>
              <a:t>3</a:t>
            </a:r>
          </a:p>
        </p:txBody>
      </p:sp>
      <p:sp>
        <p:nvSpPr>
          <p:cNvPr id="30" name="TextBox 29"/>
          <p:cNvSpPr txBox="1"/>
          <p:nvPr/>
        </p:nvSpPr>
        <p:spPr>
          <a:xfrm>
            <a:off x="7374457" y="1998139"/>
            <a:ext cx="457201" cy="461665"/>
          </a:xfrm>
          <a:prstGeom prst="rect">
            <a:avLst/>
          </a:prstGeom>
          <a:noFill/>
        </p:spPr>
        <p:txBody>
          <a:bodyPr wrap="square" rtlCol="0">
            <a:spAutoFit/>
          </a:bodyPr>
          <a:lstStyle/>
          <a:p>
            <a:r>
              <a:rPr lang="en-US" sz="2400" dirty="0" smtClean="0"/>
              <a:t>z</a:t>
            </a:r>
            <a:r>
              <a:rPr lang="en-US" sz="2400" baseline="-25000" dirty="0"/>
              <a:t>4</a:t>
            </a:r>
          </a:p>
        </p:txBody>
      </p:sp>
      <p:sp>
        <p:nvSpPr>
          <p:cNvPr id="31" name="TextBox 30"/>
          <p:cNvSpPr txBox="1"/>
          <p:nvPr/>
        </p:nvSpPr>
        <p:spPr>
          <a:xfrm>
            <a:off x="8881522" y="1981209"/>
            <a:ext cx="939811" cy="461665"/>
          </a:xfrm>
          <a:prstGeom prst="rect">
            <a:avLst/>
          </a:prstGeom>
          <a:noFill/>
        </p:spPr>
        <p:txBody>
          <a:bodyPr wrap="square" rtlCol="0">
            <a:spAutoFit/>
          </a:bodyPr>
          <a:lstStyle/>
          <a:p>
            <a:r>
              <a:rPr lang="en-US" sz="2400" dirty="0" smtClean="0"/>
              <a:t>z</a:t>
            </a:r>
            <a:r>
              <a:rPr lang="en-US" sz="2400" baseline="-25000" dirty="0" smtClean="0"/>
              <a:t>5</a:t>
            </a:r>
            <a:r>
              <a:rPr lang="en-US" sz="2400" dirty="0" smtClean="0"/>
              <a:t> = z</a:t>
            </a:r>
            <a:endParaRPr lang="en-US" sz="2400" baseline="-25000" dirty="0"/>
          </a:p>
        </p:txBody>
      </p:sp>
      <p:pic>
        <p:nvPicPr>
          <p:cNvPr id="32" name="Picture 31"/>
          <p:cNvPicPr>
            <a:picLocks noChangeAspect="1"/>
          </p:cNvPicPr>
          <p:nvPr/>
        </p:nvPicPr>
        <p:blipFill>
          <a:blip r:embed="rId2"/>
          <a:stretch>
            <a:fillRect/>
          </a:stretch>
        </p:blipFill>
        <p:spPr>
          <a:xfrm>
            <a:off x="4250262" y="5238750"/>
            <a:ext cx="3721100" cy="1054100"/>
          </a:xfrm>
          <a:prstGeom prst="rect">
            <a:avLst/>
          </a:prstGeom>
        </p:spPr>
      </p:pic>
      <p:sp>
        <p:nvSpPr>
          <p:cNvPr id="4" name="Rounded Rectangle 3"/>
          <p:cNvSpPr/>
          <p:nvPr/>
        </p:nvSpPr>
        <p:spPr>
          <a:xfrm>
            <a:off x="5156196" y="4995333"/>
            <a:ext cx="2967561" cy="16933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8116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p:cNvPicPr>
            <a:picLocks noChangeAspect="1"/>
          </p:cNvPicPr>
          <p:nvPr/>
        </p:nvPicPr>
        <p:blipFill>
          <a:blip r:embed="rId2"/>
          <a:stretch>
            <a:fillRect/>
          </a:stretch>
        </p:blipFill>
        <p:spPr>
          <a:xfrm>
            <a:off x="3293532" y="5304377"/>
            <a:ext cx="8343900" cy="1041400"/>
          </a:xfrm>
          <a:prstGeom prst="rect">
            <a:avLst/>
          </a:prstGeom>
        </p:spPr>
      </p:pic>
      <p:sp>
        <p:nvSpPr>
          <p:cNvPr id="2" name="Title 1"/>
          <p:cNvSpPr>
            <a:spLocks noGrp="1"/>
          </p:cNvSpPr>
          <p:nvPr>
            <p:ph type="title"/>
          </p:nvPr>
        </p:nvSpPr>
        <p:spPr/>
        <p:txBody>
          <a:bodyPr/>
          <a:lstStyle/>
          <a:p>
            <a:r>
              <a:rPr lang="en-US" dirty="0" smtClean="0"/>
              <a:t>The gradient of </a:t>
            </a:r>
            <a:r>
              <a:rPr lang="en-US" dirty="0" err="1" smtClean="0"/>
              <a:t>convnets</a:t>
            </a:r>
            <a:endParaRPr lang="en-US" dirty="0"/>
          </a:p>
        </p:txBody>
      </p:sp>
      <p:sp>
        <p:nvSpPr>
          <p:cNvPr id="3" name="Rounded Rectangle 2"/>
          <p:cNvSpPr/>
          <p:nvPr/>
        </p:nvSpPr>
        <p:spPr>
          <a:xfrm>
            <a:off x="2412999" y="2404533"/>
            <a:ext cx="795867" cy="8297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f</a:t>
            </a:r>
            <a:r>
              <a:rPr lang="en-US" sz="2400" baseline="-25000" dirty="0" smtClean="0"/>
              <a:t>1</a:t>
            </a:r>
            <a:endParaRPr lang="en-US" sz="2400" baseline="-25000" dirty="0"/>
          </a:p>
        </p:txBody>
      </p:sp>
      <p:sp>
        <p:nvSpPr>
          <p:cNvPr id="6" name="Rounded Rectangle 5"/>
          <p:cNvSpPr/>
          <p:nvPr/>
        </p:nvSpPr>
        <p:spPr>
          <a:xfrm>
            <a:off x="3818465" y="2404533"/>
            <a:ext cx="795867" cy="8297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f</a:t>
            </a:r>
            <a:r>
              <a:rPr lang="en-US" sz="2400" baseline="-25000" dirty="0" smtClean="0"/>
              <a:t>2</a:t>
            </a:r>
            <a:endParaRPr lang="en-US" sz="2400" baseline="-25000" dirty="0"/>
          </a:p>
        </p:txBody>
      </p:sp>
      <p:sp>
        <p:nvSpPr>
          <p:cNvPr id="7" name="Rounded Rectangle 6"/>
          <p:cNvSpPr/>
          <p:nvPr/>
        </p:nvSpPr>
        <p:spPr>
          <a:xfrm>
            <a:off x="5223931" y="2404533"/>
            <a:ext cx="795867" cy="8297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f</a:t>
            </a:r>
            <a:r>
              <a:rPr lang="en-US" sz="2400" baseline="-25000" dirty="0" smtClean="0"/>
              <a:t>3</a:t>
            </a:r>
            <a:endParaRPr lang="en-US" sz="2400" baseline="-25000" dirty="0"/>
          </a:p>
        </p:txBody>
      </p:sp>
      <p:sp>
        <p:nvSpPr>
          <p:cNvPr id="8" name="Rounded Rectangle 7"/>
          <p:cNvSpPr/>
          <p:nvPr/>
        </p:nvSpPr>
        <p:spPr>
          <a:xfrm>
            <a:off x="6629397" y="2404533"/>
            <a:ext cx="795867" cy="8297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f</a:t>
            </a:r>
            <a:r>
              <a:rPr lang="en-US" sz="2400" baseline="-25000" dirty="0" smtClean="0"/>
              <a:t>4</a:t>
            </a:r>
            <a:endParaRPr lang="en-US" sz="2400" baseline="-25000" dirty="0"/>
          </a:p>
        </p:txBody>
      </p:sp>
      <p:sp>
        <p:nvSpPr>
          <p:cNvPr id="9" name="Rounded Rectangle 8"/>
          <p:cNvSpPr/>
          <p:nvPr/>
        </p:nvSpPr>
        <p:spPr>
          <a:xfrm>
            <a:off x="8034863" y="2404533"/>
            <a:ext cx="795867" cy="8297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f</a:t>
            </a:r>
            <a:r>
              <a:rPr lang="en-US" sz="2400" baseline="-25000" dirty="0" smtClean="0"/>
              <a:t>5</a:t>
            </a:r>
            <a:endParaRPr lang="en-US" sz="2400" baseline="-25000" dirty="0"/>
          </a:p>
        </p:txBody>
      </p:sp>
      <p:sp>
        <p:nvSpPr>
          <p:cNvPr id="10" name="TextBox 9"/>
          <p:cNvSpPr txBox="1"/>
          <p:nvPr/>
        </p:nvSpPr>
        <p:spPr>
          <a:xfrm>
            <a:off x="1617133" y="2588567"/>
            <a:ext cx="389467" cy="461665"/>
          </a:xfrm>
          <a:prstGeom prst="rect">
            <a:avLst/>
          </a:prstGeom>
          <a:noFill/>
        </p:spPr>
        <p:txBody>
          <a:bodyPr wrap="square" rtlCol="0">
            <a:spAutoFit/>
          </a:bodyPr>
          <a:lstStyle/>
          <a:p>
            <a:r>
              <a:rPr lang="en-US" sz="2400" dirty="0" smtClean="0"/>
              <a:t>x</a:t>
            </a:r>
            <a:endParaRPr lang="en-US" sz="2400" dirty="0"/>
          </a:p>
        </p:txBody>
      </p:sp>
      <p:sp>
        <p:nvSpPr>
          <p:cNvPr id="11" name="Right Arrow 10"/>
          <p:cNvSpPr/>
          <p:nvPr/>
        </p:nvSpPr>
        <p:spPr>
          <a:xfrm>
            <a:off x="2006600" y="2680899"/>
            <a:ext cx="262467" cy="27699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a:off x="3361264" y="2680902"/>
            <a:ext cx="262467" cy="27699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a:off x="4766729" y="2680905"/>
            <a:ext cx="262467" cy="27699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a:off x="6206062" y="2680908"/>
            <a:ext cx="262467" cy="27699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a:off x="7577661" y="2680911"/>
            <a:ext cx="262467" cy="27699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a:off x="8983126" y="2697847"/>
            <a:ext cx="262467" cy="276999"/>
          </a:xfrm>
          <a:prstGeom prst="rightArrow">
            <a:avLst/>
          </a:prstGeom>
          <a:solidFill>
            <a:schemeClr val="tx1"/>
          </a:solidFill>
          <a:ln>
            <a:noFill/>
          </a:ln>
          <a:effectLst>
            <a:glow rad="279400">
              <a:srgbClr val="00B0F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2501898" y="3717279"/>
            <a:ext cx="618067" cy="461665"/>
          </a:xfrm>
          <a:prstGeom prst="rect">
            <a:avLst/>
          </a:prstGeom>
          <a:noFill/>
        </p:spPr>
        <p:txBody>
          <a:bodyPr wrap="square" rtlCol="0">
            <a:spAutoFit/>
          </a:bodyPr>
          <a:lstStyle/>
          <a:p>
            <a:pPr algn="ctr"/>
            <a:r>
              <a:rPr lang="en-US" sz="2400" dirty="0" smtClean="0">
                <a:solidFill>
                  <a:srgbClr val="FF0000"/>
                </a:solidFill>
              </a:rPr>
              <a:t>w</a:t>
            </a:r>
            <a:r>
              <a:rPr lang="en-US" sz="2400" baseline="-25000" dirty="0" smtClean="0">
                <a:solidFill>
                  <a:srgbClr val="FF0000"/>
                </a:solidFill>
              </a:rPr>
              <a:t>1</a:t>
            </a:r>
            <a:endParaRPr lang="en-US" sz="2400" baseline="-25000" dirty="0">
              <a:solidFill>
                <a:srgbClr val="FF0000"/>
              </a:solidFill>
            </a:endParaRPr>
          </a:p>
        </p:txBody>
      </p:sp>
      <p:sp>
        <p:nvSpPr>
          <p:cNvPr id="18" name="Up Arrow 17"/>
          <p:cNvSpPr/>
          <p:nvPr/>
        </p:nvSpPr>
        <p:spPr>
          <a:xfrm>
            <a:off x="2709333" y="3403600"/>
            <a:ext cx="135465" cy="321733"/>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3941229" y="3751148"/>
            <a:ext cx="618067" cy="461665"/>
          </a:xfrm>
          <a:prstGeom prst="rect">
            <a:avLst/>
          </a:prstGeom>
          <a:noFill/>
        </p:spPr>
        <p:txBody>
          <a:bodyPr wrap="square" rtlCol="0">
            <a:spAutoFit/>
          </a:bodyPr>
          <a:lstStyle/>
          <a:p>
            <a:pPr algn="ctr"/>
            <a:r>
              <a:rPr lang="en-US" sz="2400" dirty="0" smtClean="0">
                <a:solidFill>
                  <a:srgbClr val="FF0000"/>
                </a:solidFill>
              </a:rPr>
              <a:t>w</a:t>
            </a:r>
            <a:r>
              <a:rPr lang="en-US" sz="2400" baseline="-25000" dirty="0" smtClean="0">
                <a:solidFill>
                  <a:srgbClr val="FF0000"/>
                </a:solidFill>
              </a:rPr>
              <a:t>2</a:t>
            </a:r>
            <a:endParaRPr lang="en-US" sz="2400" baseline="-25000" dirty="0">
              <a:solidFill>
                <a:srgbClr val="FF0000"/>
              </a:solidFill>
            </a:endParaRPr>
          </a:p>
        </p:txBody>
      </p:sp>
      <p:sp>
        <p:nvSpPr>
          <p:cNvPr id="20" name="Up Arrow 19"/>
          <p:cNvSpPr/>
          <p:nvPr/>
        </p:nvSpPr>
        <p:spPr>
          <a:xfrm>
            <a:off x="4148664" y="3437469"/>
            <a:ext cx="135465" cy="321733"/>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5346694" y="3751151"/>
            <a:ext cx="618067" cy="461665"/>
          </a:xfrm>
          <a:prstGeom prst="rect">
            <a:avLst/>
          </a:prstGeom>
          <a:noFill/>
        </p:spPr>
        <p:txBody>
          <a:bodyPr wrap="square" rtlCol="0">
            <a:spAutoFit/>
          </a:bodyPr>
          <a:lstStyle/>
          <a:p>
            <a:pPr algn="ctr"/>
            <a:r>
              <a:rPr lang="en-US" sz="2400" dirty="0" smtClean="0">
                <a:solidFill>
                  <a:srgbClr val="FF0000"/>
                </a:solidFill>
              </a:rPr>
              <a:t>w</a:t>
            </a:r>
            <a:r>
              <a:rPr lang="en-US" sz="2400" baseline="-25000" dirty="0" smtClean="0">
                <a:solidFill>
                  <a:srgbClr val="FF0000"/>
                </a:solidFill>
              </a:rPr>
              <a:t>3</a:t>
            </a:r>
            <a:endParaRPr lang="en-US" sz="2400" baseline="-25000" dirty="0">
              <a:solidFill>
                <a:srgbClr val="FF0000"/>
              </a:solidFill>
            </a:endParaRPr>
          </a:p>
        </p:txBody>
      </p:sp>
      <p:sp>
        <p:nvSpPr>
          <p:cNvPr id="22" name="Up Arrow 21"/>
          <p:cNvSpPr/>
          <p:nvPr/>
        </p:nvSpPr>
        <p:spPr>
          <a:xfrm>
            <a:off x="5554129" y="3437472"/>
            <a:ext cx="135465" cy="321733"/>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6735226" y="3751154"/>
            <a:ext cx="618067" cy="461665"/>
          </a:xfrm>
          <a:prstGeom prst="rect">
            <a:avLst/>
          </a:prstGeom>
          <a:noFill/>
        </p:spPr>
        <p:txBody>
          <a:bodyPr wrap="square" rtlCol="0">
            <a:spAutoFit/>
          </a:bodyPr>
          <a:lstStyle/>
          <a:p>
            <a:pPr algn="ctr"/>
            <a:r>
              <a:rPr lang="en-US" sz="2400" dirty="0" smtClean="0">
                <a:solidFill>
                  <a:srgbClr val="FF0000"/>
                </a:solidFill>
              </a:rPr>
              <a:t>w</a:t>
            </a:r>
            <a:r>
              <a:rPr lang="en-US" sz="2400" baseline="-25000" dirty="0" smtClean="0">
                <a:solidFill>
                  <a:srgbClr val="FF0000"/>
                </a:solidFill>
              </a:rPr>
              <a:t>4</a:t>
            </a:r>
            <a:endParaRPr lang="en-US" sz="2400" baseline="-25000" dirty="0">
              <a:solidFill>
                <a:srgbClr val="FF0000"/>
              </a:solidFill>
            </a:endParaRPr>
          </a:p>
        </p:txBody>
      </p:sp>
      <p:sp>
        <p:nvSpPr>
          <p:cNvPr id="24" name="Up Arrow 23"/>
          <p:cNvSpPr/>
          <p:nvPr/>
        </p:nvSpPr>
        <p:spPr>
          <a:xfrm>
            <a:off x="6942661" y="3437475"/>
            <a:ext cx="135465" cy="321733"/>
          </a:xfrm>
          <a:prstGeom prst="upArrow">
            <a:avLst/>
          </a:prstGeom>
          <a:solidFill>
            <a:schemeClr val="tx1"/>
          </a:solidFill>
          <a:effectLst>
            <a:glow rad="317500">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8123757" y="3785023"/>
            <a:ext cx="618067" cy="461665"/>
          </a:xfrm>
          <a:prstGeom prst="rect">
            <a:avLst/>
          </a:prstGeom>
          <a:noFill/>
        </p:spPr>
        <p:txBody>
          <a:bodyPr wrap="square" rtlCol="0">
            <a:spAutoFit/>
          </a:bodyPr>
          <a:lstStyle/>
          <a:p>
            <a:pPr algn="ctr"/>
            <a:r>
              <a:rPr lang="en-US" sz="2400" dirty="0" smtClean="0">
                <a:solidFill>
                  <a:srgbClr val="FF0000"/>
                </a:solidFill>
              </a:rPr>
              <a:t>w</a:t>
            </a:r>
            <a:r>
              <a:rPr lang="en-US" sz="2400" baseline="-25000" dirty="0" smtClean="0">
                <a:solidFill>
                  <a:srgbClr val="FF0000"/>
                </a:solidFill>
              </a:rPr>
              <a:t>5</a:t>
            </a:r>
            <a:endParaRPr lang="en-US" sz="2400" baseline="-25000" dirty="0">
              <a:solidFill>
                <a:srgbClr val="FF0000"/>
              </a:solidFill>
            </a:endParaRPr>
          </a:p>
        </p:txBody>
      </p:sp>
      <p:sp>
        <p:nvSpPr>
          <p:cNvPr id="26" name="Up Arrow 25"/>
          <p:cNvSpPr/>
          <p:nvPr/>
        </p:nvSpPr>
        <p:spPr>
          <a:xfrm>
            <a:off x="8331192" y="3471344"/>
            <a:ext cx="135465" cy="321733"/>
          </a:xfrm>
          <a:prstGeom prst="upArrow">
            <a:avLst/>
          </a:prstGeom>
          <a:solidFill>
            <a:schemeClr val="tx1"/>
          </a:solidFill>
          <a:effectLst>
            <a:glow>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3293532" y="2015064"/>
            <a:ext cx="457201" cy="461665"/>
          </a:xfrm>
          <a:prstGeom prst="rect">
            <a:avLst/>
          </a:prstGeom>
          <a:noFill/>
        </p:spPr>
        <p:txBody>
          <a:bodyPr wrap="square" rtlCol="0">
            <a:spAutoFit/>
          </a:bodyPr>
          <a:lstStyle/>
          <a:p>
            <a:r>
              <a:rPr lang="en-US" sz="2400" dirty="0" smtClean="0"/>
              <a:t>z</a:t>
            </a:r>
            <a:r>
              <a:rPr lang="en-US" sz="2400" baseline="-25000" dirty="0" smtClean="0"/>
              <a:t>1</a:t>
            </a:r>
            <a:endParaRPr lang="en-US" sz="2400" baseline="-25000" dirty="0"/>
          </a:p>
        </p:txBody>
      </p:sp>
      <p:sp>
        <p:nvSpPr>
          <p:cNvPr id="28" name="TextBox 27"/>
          <p:cNvSpPr txBox="1"/>
          <p:nvPr/>
        </p:nvSpPr>
        <p:spPr>
          <a:xfrm>
            <a:off x="4698995" y="2015066"/>
            <a:ext cx="457201" cy="461665"/>
          </a:xfrm>
          <a:prstGeom prst="rect">
            <a:avLst/>
          </a:prstGeom>
          <a:noFill/>
        </p:spPr>
        <p:txBody>
          <a:bodyPr wrap="square" rtlCol="0">
            <a:spAutoFit/>
          </a:bodyPr>
          <a:lstStyle/>
          <a:p>
            <a:r>
              <a:rPr lang="en-US" sz="2400" dirty="0" smtClean="0"/>
              <a:t>z</a:t>
            </a:r>
            <a:r>
              <a:rPr lang="en-US" sz="2400" baseline="-25000" dirty="0"/>
              <a:t>2</a:t>
            </a:r>
          </a:p>
        </p:txBody>
      </p:sp>
      <p:sp>
        <p:nvSpPr>
          <p:cNvPr id="29" name="TextBox 28"/>
          <p:cNvSpPr txBox="1"/>
          <p:nvPr/>
        </p:nvSpPr>
        <p:spPr>
          <a:xfrm>
            <a:off x="6087525" y="2015069"/>
            <a:ext cx="457201" cy="461665"/>
          </a:xfrm>
          <a:prstGeom prst="rect">
            <a:avLst/>
          </a:prstGeom>
          <a:noFill/>
        </p:spPr>
        <p:txBody>
          <a:bodyPr wrap="square" rtlCol="0">
            <a:spAutoFit/>
          </a:bodyPr>
          <a:lstStyle/>
          <a:p>
            <a:r>
              <a:rPr lang="en-US" sz="2400" dirty="0" smtClean="0"/>
              <a:t>z</a:t>
            </a:r>
            <a:r>
              <a:rPr lang="en-US" sz="2400" baseline="-25000" dirty="0"/>
              <a:t>3</a:t>
            </a:r>
          </a:p>
        </p:txBody>
      </p:sp>
      <p:sp>
        <p:nvSpPr>
          <p:cNvPr id="30" name="TextBox 29"/>
          <p:cNvSpPr txBox="1"/>
          <p:nvPr/>
        </p:nvSpPr>
        <p:spPr>
          <a:xfrm>
            <a:off x="7374457" y="1998139"/>
            <a:ext cx="457201" cy="461665"/>
          </a:xfrm>
          <a:prstGeom prst="rect">
            <a:avLst/>
          </a:prstGeom>
          <a:noFill/>
        </p:spPr>
        <p:txBody>
          <a:bodyPr wrap="square" rtlCol="0">
            <a:spAutoFit/>
          </a:bodyPr>
          <a:lstStyle/>
          <a:p>
            <a:r>
              <a:rPr lang="en-US" sz="2400" dirty="0" smtClean="0"/>
              <a:t>z</a:t>
            </a:r>
            <a:r>
              <a:rPr lang="en-US" sz="2400" baseline="-25000" dirty="0"/>
              <a:t>4</a:t>
            </a:r>
          </a:p>
        </p:txBody>
      </p:sp>
      <p:sp>
        <p:nvSpPr>
          <p:cNvPr id="31" name="TextBox 30"/>
          <p:cNvSpPr txBox="1"/>
          <p:nvPr/>
        </p:nvSpPr>
        <p:spPr>
          <a:xfrm>
            <a:off x="8881522" y="1981209"/>
            <a:ext cx="939811" cy="461665"/>
          </a:xfrm>
          <a:prstGeom prst="rect">
            <a:avLst/>
          </a:prstGeom>
          <a:noFill/>
        </p:spPr>
        <p:txBody>
          <a:bodyPr wrap="square" rtlCol="0">
            <a:spAutoFit/>
          </a:bodyPr>
          <a:lstStyle/>
          <a:p>
            <a:r>
              <a:rPr lang="en-US" sz="2400" dirty="0" smtClean="0"/>
              <a:t>z</a:t>
            </a:r>
            <a:r>
              <a:rPr lang="en-US" sz="2400" baseline="-25000" dirty="0" smtClean="0"/>
              <a:t>5</a:t>
            </a:r>
            <a:r>
              <a:rPr lang="en-US" sz="2400" dirty="0" smtClean="0"/>
              <a:t> = z</a:t>
            </a:r>
            <a:endParaRPr lang="en-US" sz="2400" baseline="-25000" dirty="0"/>
          </a:p>
        </p:txBody>
      </p:sp>
      <p:sp>
        <p:nvSpPr>
          <p:cNvPr id="33" name="Rounded Rectangle 32"/>
          <p:cNvSpPr/>
          <p:nvPr/>
        </p:nvSpPr>
        <p:spPr>
          <a:xfrm>
            <a:off x="4284129" y="5266267"/>
            <a:ext cx="3141135" cy="1422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33"/>
          <p:cNvSpPr/>
          <p:nvPr/>
        </p:nvSpPr>
        <p:spPr>
          <a:xfrm>
            <a:off x="7408317" y="5266267"/>
            <a:ext cx="4229115" cy="1422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903909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006600" y="5496054"/>
            <a:ext cx="8343900" cy="1041400"/>
          </a:xfrm>
          <a:prstGeom prst="rect">
            <a:avLst/>
          </a:prstGeom>
        </p:spPr>
      </p:pic>
      <p:sp>
        <p:nvSpPr>
          <p:cNvPr id="2" name="Title 1"/>
          <p:cNvSpPr>
            <a:spLocks noGrp="1"/>
          </p:cNvSpPr>
          <p:nvPr>
            <p:ph type="title"/>
          </p:nvPr>
        </p:nvSpPr>
        <p:spPr/>
        <p:txBody>
          <a:bodyPr/>
          <a:lstStyle/>
          <a:p>
            <a:r>
              <a:rPr lang="en-US" dirty="0" smtClean="0"/>
              <a:t>The gradient of </a:t>
            </a:r>
            <a:r>
              <a:rPr lang="en-US" dirty="0" err="1" smtClean="0"/>
              <a:t>convnets</a:t>
            </a:r>
            <a:endParaRPr lang="en-US" dirty="0"/>
          </a:p>
        </p:txBody>
      </p:sp>
      <p:sp>
        <p:nvSpPr>
          <p:cNvPr id="3" name="Rounded Rectangle 2"/>
          <p:cNvSpPr/>
          <p:nvPr/>
        </p:nvSpPr>
        <p:spPr>
          <a:xfrm>
            <a:off x="2412999" y="2404533"/>
            <a:ext cx="795867" cy="8297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f</a:t>
            </a:r>
            <a:r>
              <a:rPr lang="en-US" sz="2400" baseline="-25000" dirty="0" smtClean="0"/>
              <a:t>1</a:t>
            </a:r>
            <a:endParaRPr lang="en-US" sz="2400" baseline="-25000" dirty="0"/>
          </a:p>
        </p:txBody>
      </p:sp>
      <p:sp>
        <p:nvSpPr>
          <p:cNvPr id="6" name="Rounded Rectangle 5"/>
          <p:cNvSpPr/>
          <p:nvPr/>
        </p:nvSpPr>
        <p:spPr>
          <a:xfrm>
            <a:off x="3818465" y="2404533"/>
            <a:ext cx="795867" cy="8297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f</a:t>
            </a:r>
            <a:r>
              <a:rPr lang="en-US" sz="2400" baseline="-25000" dirty="0" smtClean="0"/>
              <a:t>2</a:t>
            </a:r>
            <a:endParaRPr lang="en-US" sz="2400" baseline="-25000" dirty="0"/>
          </a:p>
        </p:txBody>
      </p:sp>
      <p:sp>
        <p:nvSpPr>
          <p:cNvPr id="7" name="Rounded Rectangle 6"/>
          <p:cNvSpPr/>
          <p:nvPr/>
        </p:nvSpPr>
        <p:spPr>
          <a:xfrm>
            <a:off x="5223931" y="2404533"/>
            <a:ext cx="795867" cy="8297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f</a:t>
            </a:r>
            <a:r>
              <a:rPr lang="en-US" sz="2400" baseline="-25000" dirty="0" smtClean="0"/>
              <a:t>3</a:t>
            </a:r>
            <a:endParaRPr lang="en-US" sz="2400" baseline="-25000" dirty="0"/>
          </a:p>
        </p:txBody>
      </p:sp>
      <p:sp>
        <p:nvSpPr>
          <p:cNvPr id="8" name="Rounded Rectangle 7"/>
          <p:cNvSpPr/>
          <p:nvPr/>
        </p:nvSpPr>
        <p:spPr>
          <a:xfrm>
            <a:off x="6629397" y="2404533"/>
            <a:ext cx="795867" cy="8297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f</a:t>
            </a:r>
            <a:r>
              <a:rPr lang="en-US" sz="2400" baseline="-25000" dirty="0" smtClean="0"/>
              <a:t>4</a:t>
            </a:r>
            <a:endParaRPr lang="en-US" sz="2400" baseline="-25000" dirty="0"/>
          </a:p>
        </p:txBody>
      </p:sp>
      <p:sp>
        <p:nvSpPr>
          <p:cNvPr id="9" name="Rounded Rectangle 8"/>
          <p:cNvSpPr/>
          <p:nvPr/>
        </p:nvSpPr>
        <p:spPr>
          <a:xfrm>
            <a:off x="8034863" y="2404533"/>
            <a:ext cx="795867" cy="8297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f</a:t>
            </a:r>
            <a:r>
              <a:rPr lang="en-US" sz="2400" baseline="-25000" dirty="0" smtClean="0"/>
              <a:t>5</a:t>
            </a:r>
            <a:endParaRPr lang="en-US" sz="2400" baseline="-25000" dirty="0"/>
          </a:p>
        </p:txBody>
      </p:sp>
      <p:sp>
        <p:nvSpPr>
          <p:cNvPr id="10" name="TextBox 9"/>
          <p:cNvSpPr txBox="1"/>
          <p:nvPr/>
        </p:nvSpPr>
        <p:spPr>
          <a:xfrm>
            <a:off x="1617133" y="2588567"/>
            <a:ext cx="389467" cy="461665"/>
          </a:xfrm>
          <a:prstGeom prst="rect">
            <a:avLst/>
          </a:prstGeom>
          <a:noFill/>
        </p:spPr>
        <p:txBody>
          <a:bodyPr wrap="square" rtlCol="0">
            <a:spAutoFit/>
          </a:bodyPr>
          <a:lstStyle/>
          <a:p>
            <a:r>
              <a:rPr lang="en-US" sz="2400" dirty="0" smtClean="0"/>
              <a:t>x</a:t>
            </a:r>
            <a:endParaRPr lang="en-US" sz="2400" dirty="0"/>
          </a:p>
        </p:txBody>
      </p:sp>
      <p:sp>
        <p:nvSpPr>
          <p:cNvPr id="11" name="Right Arrow 10"/>
          <p:cNvSpPr/>
          <p:nvPr/>
        </p:nvSpPr>
        <p:spPr>
          <a:xfrm>
            <a:off x="2006600" y="2680899"/>
            <a:ext cx="262467" cy="27699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a:off x="3361264" y="2680902"/>
            <a:ext cx="262467" cy="27699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a:off x="4766729" y="2680905"/>
            <a:ext cx="262467" cy="27699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a:off x="6206062" y="2680908"/>
            <a:ext cx="262467" cy="27699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a:off x="7577661" y="2680911"/>
            <a:ext cx="262467" cy="276999"/>
          </a:xfrm>
          <a:prstGeom prst="rightArrow">
            <a:avLst/>
          </a:prstGeom>
          <a:solidFill>
            <a:schemeClr val="tx1"/>
          </a:solidFill>
          <a:ln>
            <a:noFill/>
          </a:ln>
          <a:effectLst>
            <a:glow rad="342900">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a:off x="8983126" y="2697847"/>
            <a:ext cx="262467" cy="276999"/>
          </a:xfrm>
          <a:prstGeom prst="rightArrow">
            <a:avLst/>
          </a:prstGeom>
          <a:solidFill>
            <a:schemeClr val="tx1"/>
          </a:solidFill>
          <a:ln>
            <a:noFill/>
          </a:ln>
          <a:effectLst>
            <a:glow rad="279400">
              <a:srgbClr val="00B0F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2501898" y="3717279"/>
            <a:ext cx="618067" cy="461665"/>
          </a:xfrm>
          <a:prstGeom prst="rect">
            <a:avLst/>
          </a:prstGeom>
          <a:noFill/>
        </p:spPr>
        <p:txBody>
          <a:bodyPr wrap="square" rtlCol="0">
            <a:spAutoFit/>
          </a:bodyPr>
          <a:lstStyle/>
          <a:p>
            <a:pPr algn="ctr"/>
            <a:r>
              <a:rPr lang="en-US" sz="2400" dirty="0" smtClean="0">
                <a:solidFill>
                  <a:srgbClr val="FF0000"/>
                </a:solidFill>
              </a:rPr>
              <a:t>w</a:t>
            </a:r>
            <a:r>
              <a:rPr lang="en-US" sz="2400" baseline="-25000" dirty="0" smtClean="0">
                <a:solidFill>
                  <a:srgbClr val="FF0000"/>
                </a:solidFill>
              </a:rPr>
              <a:t>1</a:t>
            </a:r>
            <a:endParaRPr lang="en-US" sz="2400" baseline="-25000" dirty="0">
              <a:solidFill>
                <a:srgbClr val="FF0000"/>
              </a:solidFill>
            </a:endParaRPr>
          </a:p>
        </p:txBody>
      </p:sp>
      <p:sp>
        <p:nvSpPr>
          <p:cNvPr id="18" name="Up Arrow 17"/>
          <p:cNvSpPr/>
          <p:nvPr/>
        </p:nvSpPr>
        <p:spPr>
          <a:xfrm>
            <a:off x="2709333" y="3403600"/>
            <a:ext cx="135465" cy="321733"/>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3941229" y="3751148"/>
            <a:ext cx="618067" cy="461665"/>
          </a:xfrm>
          <a:prstGeom prst="rect">
            <a:avLst/>
          </a:prstGeom>
          <a:noFill/>
        </p:spPr>
        <p:txBody>
          <a:bodyPr wrap="square" rtlCol="0">
            <a:spAutoFit/>
          </a:bodyPr>
          <a:lstStyle/>
          <a:p>
            <a:pPr algn="ctr"/>
            <a:r>
              <a:rPr lang="en-US" sz="2400" dirty="0" smtClean="0">
                <a:solidFill>
                  <a:srgbClr val="FF0000"/>
                </a:solidFill>
              </a:rPr>
              <a:t>w</a:t>
            </a:r>
            <a:r>
              <a:rPr lang="en-US" sz="2400" baseline="-25000" dirty="0" smtClean="0">
                <a:solidFill>
                  <a:srgbClr val="FF0000"/>
                </a:solidFill>
              </a:rPr>
              <a:t>2</a:t>
            </a:r>
            <a:endParaRPr lang="en-US" sz="2400" baseline="-25000" dirty="0">
              <a:solidFill>
                <a:srgbClr val="FF0000"/>
              </a:solidFill>
            </a:endParaRPr>
          </a:p>
        </p:txBody>
      </p:sp>
      <p:sp>
        <p:nvSpPr>
          <p:cNvPr id="20" name="Up Arrow 19"/>
          <p:cNvSpPr/>
          <p:nvPr/>
        </p:nvSpPr>
        <p:spPr>
          <a:xfrm>
            <a:off x="4148664" y="3437469"/>
            <a:ext cx="135465" cy="321733"/>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5346694" y="3751151"/>
            <a:ext cx="618067" cy="461665"/>
          </a:xfrm>
          <a:prstGeom prst="rect">
            <a:avLst/>
          </a:prstGeom>
          <a:noFill/>
        </p:spPr>
        <p:txBody>
          <a:bodyPr wrap="square" rtlCol="0">
            <a:spAutoFit/>
          </a:bodyPr>
          <a:lstStyle/>
          <a:p>
            <a:pPr algn="ctr"/>
            <a:r>
              <a:rPr lang="en-US" sz="2400" dirty="0" smtClean="0">
                <a:solidFill>
                  <a:srgbClr val="FF0000"/>
                </a:solidFill>
              </a:rPr>
              <a:t>w</a:t>
            </a:r>
            <a:r>
              <a:rPr lang="en-US" sz="2400" baseline="-25000" dirty="0" smtClean="0">
                <a:solidFill>
                  <a:srgbClr val="FF0000"/>
                </a:solidFill>
              </a:rPr>
              <a:t>3</a:t>
            </a:r>
            <a:endParaRPr lang="en-US" sz="2400" baseline="-25000" dirty="0">
              <a:solidFill>
                <a:srgbClr val="FF0000"/>
              </a:solidFill>
            </a:endParaRPr>
          </a:p>
        </p:txBody>
      </p:sp>
      <p:sp>
        <p:nvSpPr>
          <p:cNvPr id="22" name="Up Arrow 21"/>
          <p:cNvSpPr/>
          <p:nvPr/>
        </p:nvSpPr>
        <p:spPr>
          <a:xfrm>
            <a:off x="5554129" y="3437472"/>
            <a:ext cx="135465" cy="321733"/>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6735226" y="3751154"/>
            <a:ext cx="618067" cy="461665"/>
          </a:xfrm>
          <a:prstGeom prst="rect">
            <a:avLst/>
          </a:prstGeom>
          <a:noFill/>
        </p:spPr>
        <p:txBody>
          <a:bodyPr wrap="square" rtlCol="0">
            <a:spAutoFit/>
          </a:bodyPr>
          <a:lstStyle/>
          <a:p>
            <a:pPr algn="ctr"/>
            <a:r>
              <a:rPr lang="en-US" sz="2400" dirty="0" smtClean="0">
                <a:solidFill>
                  <a:srgbClr val="FF0000"/>
                </a:solidFill>
              </a:rPr>
              <a:t>w</a:t>
            </a:r>
            <a:r>
              <a:rPr lang="en-US" sz="2400" baseline="-25000" dirty="0" smtClean="0">
                <a:solidFill>
                  <a:srgbClr val="FF0000"/>
                </a:solidFill>
              </a:rPr>
              <a:t>4</a:t>
            </a:r>
            <a:endParaRPr lang="en-US" sz="2400" baseline="-25000" dirty="0">
              <a:solidFill>
                <a:srgbClr val="FF0000"/>
              </a:solidFill>
            </a:endParaRPr>
          </a:p>
        </p:txBody>
      </p:sp>
      <p:sp>
        <p:nvSpPr>
          <p:cNvPr id="24" name="Up Arrow 23"/>
          <p:cNvSpPr/>
          <p:nvPr/>
        </p:nvSpPr>
        <p:spPr>
          <a:xfrm>
            <a:off x="6942661" y="3437475"/>
            <a:ext cx="135465" cy="321733"/>
          </a:xfrm>
          <a:prstGeom prst="upArrow">
            <a:avLst/>
          </a:prstGeom>
          <a:solidFill>
            <a:schemeClr val="tx1"/>
          </a:solidFill>
          <a:effectLst>
            <a:glow>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8123757" y="3785023"/>
            <a:ext cx="618067" cy="461665"/>
          </a:xfrm>
          <a:prstGeom prst="rect">
            <a:avLst/>
          </a:prstGeom>
          <a:noFill/>
        </p:spPr>
        <p:txBody>
          <a:bodyPr wrap="square" rtlCol="0">
            <a:spAutoFit/>
          </a:bodyPr>
          <a:lstStyle/>
          <a:p>
            <a:pPr algn="ctr"/>
            <a:r>
              <a:rPr lang="en-US" sz="2400" dirty="0" smtClean="0">
                <a:solidFill>
                  <a:srgbClr val="FF0000"/>
                </a:solidFill>
              </a:rPr>
              <a:t>w</a:t>
            </a:r>
            <a:r>
              <a:rPr lang="en-US" sz="2400" baseline="-25000" dirty="0" smtClean="0">
                <a:solidFill>
                  <a:srgbClr val="FF0000"/>
                </a:solidFill>
              </a:rPr>
              <a:t>5</a:t>
            </a:r>
            <a:endParaRPr lang="en-US" sz="2400" baseline="-25000" dirty="0">
              <a:solidFill>
                <a:srgbClr val="FF0000"/>
              </a:solidFill>
            </a:endParaRPr>
          </a:p>
        </p:txBody>
      </p:sp>
      <p:sp>
        <p:nvSpPr>
          <p:cNvPr id="26" name="Up Arrow 25"/>
          <p:cNvSpPr/>
          <p:nvPr/>
        </p:nvSpPr>
        <p:spPr>
          <a:xfrm>
            <a:off x="8331192" y="3471344"/>
            <a:ext cx="135465" cy="321733"/>
          </a:xfrm>
          <a:prstGeom prst="upArrow">
            <a:avLst/>
          </a:prstGeom>
          <a:solidFill>
            <a:schemeClr val="tx1"/>
          </a:solidFill>
          <a:effectLst>
            <a:glow>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3293532" y="2015064"/>
            <a:ext cx="457201" cy="461665"/>
          </a:xfrm>
          <a:prstGeom prst="rect">
            <a:avLst/>
          </a:prstGeom>
          <a:noFill/>
        </p:spPr>
        <p:txBody>
          <a:bodyPr wrap="square" rtlCol="0">
            <a:spAutoFit/>
          </a:bodyPr>
          <a:lstStyle/>
          <a:p>
            <a:r>
              <a:rPr lang="en-US" sz="2400" dirty="0" smtClean="0"/>
              <a:t>z</a:t>
            </a:r>
            <a:r>
              <a:rPr lang="en-US" sz="2400" baseline="-25000" dirty="0" smtClean="0"/>
              <a:t>1</a:t>
            </a:r>
            <a:endParaRPr lang="en-US" sz="2400" baseline="-25000" dirty="0"/>
          </a:p>
        </p:txBody>
      </p:sp>
      <p:sp>
        <p:nvSpPr>
          <p:cNvPr id="28" name="TextBox 27"/>
          <p:cNvSpPr txBox="1"/>
          <p:nvPr/>
        </p:nvSpPr>
        <p:spPr>
          <a:xfrm>
            <a:off x="4698995" y="2015066"/>
            <a:ext cx="457201" cy="461665"/>
          </a:xfrm>
          <a:prstGeom prst="rect">
            <a:avLst/>
          </a:prstGeom>
          <a:noFill/>
        </p:spPr>
        <p:txBody>
          <a:bodyPr wrap="square" rtlCol="0">
            <a:spAutoFit/>
          </a:bodyPr>
          <a:lstStyle/>
          <a:p>
            <a:r>
              <a:rPr lang="en-US" sz="2400" dirty="0" smtClean="0"/>
              <a:t>z</a:t>
            </a:r>
            <a:r>
              <a:rPr lang="en-US" sz="2400" baseline="-25000" dirty="0"/>
              <a:t>2</a:t>
            </a:r>
          </a:p>
        </p:txBody>
      </p:sp>
      <p:sp>
        <p:nvSpPr>
          <p:cNvPr id="29" name="TextBox 28"/>
          <p:cNvSpPr txBox="1"/>
          <p:nvPr/>
        </p:nvSpPr>
        <p:spPr>
          <a:xfrm>
            <a:off x="6087525" y="2015069"/>
            <a:ext cx="457201" cy="461665"/>
          </a:xfrm>
          <a:prstGeom prst="rect">
            <a:avLst/>
          </a:prstGeom>
          <a:noFill/>
        </p:spPr>
        <p:txBody>
          <a:bodyPr wrap="square" rtlCol="0">
            <a:spAutoFit/>
          </a:bodyPr>
          <a:lstStyle/>
          <a:p>
            <a:r>
              <a:rPr lang="en-US" sz="2400" dirty="0" smtClean="0"/>
              <a:t>z</a:t>
            </a:r>
            <a:r>
              <a:rPr lang="en-US" sz="2400" baseline="-25000" dirty="0"/>
              <a:t>3</a:t>
            </a:r>
          </a:p>
        </p:txBody>
      </p:sp>
      <p:sp>
        <p:nvSpPr>
          <p:cNvPr id="30" name="TextBox 29"/>
          <p:cNvSpPr txBox="1"/>
          <p:nvPr/>
        </p:nvSpPr>
        <p:spPr>
          <a:xfrm>
            <a:off x="7374457" y="1998139"/>
            <a:ext cx="457201" cy="461665"/>
          </a:xfrm>
          <a:prstGeom prst="rect">
            <a:avLst/>
          </a:prstGeom>
          <a:noFill/>
        </p:spPr>
        <p:txBody>
          <a:bodyPr wrap="square" rtlCol="0">
            <a:spAutoFit/>
          </a:bodyPr>
          <a:lstStyle/>
          <a:p>
            <a:r>
              <a:rPr lang="en-US" sz="2400" dirty="0" smtClean="0"/>
              <a:t>z</a:t>
            </a:r>
            <a:r>
              <a:rPr lang="en-US" sz="2400" baseline="-25000" dirty="0"/>
              <a:t>4</a:t>
            </a:r>
          </a:p>
        </p:txBody>
      </p:sp>
      <p:sp>
        <p:nvSpPr>
          <p:cNvPr id="31" name="TextBox 30"/>
          <p:cNvSpPr txBox="1"/>
          <p:nvPr/>
        </p:nvSpPr>
        <p:spPr>
          <a:xfrm>
            <a:off x="8881522" y="1981209"/>
            <a:ext cx="939811" cy="461665"/>
          </a:xfrm>
          <a:prstGeom prst="rect">
            <a:avLst/>
          </a:prstGeom>
          <a:noFill/>
        </p:spPr>
        <p:txBody>
          <a:bodyPr wrap="square" rtlCol="0">
            <a:spAutoFit/>
          </a:bodyPr>
          <a:lstStyle/>
          <a:p>
            <a:r>
              <a:rPr lang="en-US" sz="2400" dirty="0" smtClean="0"/>
              <a:t>z</a:t>
            </a:r>
            <a:r>
              <a:rPr lang="en-US" sz="2400" baseline="-25000" dirty="0" smtClean="0"/>
              <a:t>5</a:t>
            </a:r>
            <a:r>
              <a:rPr lang="en-US" sz="2400" dirty="0" smtClean="0"/>
              <a:t> = z</a:t>
            </a:r>
            <a:endParaRPr lang="en-US" sz="2400" baseline="-25000" dirty="0"/>
          </a:p>
        </p:txBody>
      </p:sp>
      <p:sp>
        <p:nvSpPr>
          <p:cNvPr id="34" name="Rounded Rectangle 33"/>
          <p:cNvSpPr/>
          <p:nvPr/>
        </p:nvSpPr>
        <p:spPr>
          <a:xfrm>
            <a:off x="5346695" y="5266267"/>
            <a:ext cx="5863172" cy="1422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665985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006600" y="5496054"/>
            <a:ext cx="8343900" cy="1041400"/>
          </a:xfrm>
          <a:prstGeom prst="rect">
            <a:avLst/>
          </a:prstGeom>
        </p:spPr>
      </p:pic>
      <p:sp>
        <p:nvSpPr>
          <p:cNvPr id="2" name="Title 1"/>
          <p:cNvSpPr>
            <a:spLocks noGrp="1"/>
          </p:cNvSpPr>
          <p:nvPr>
            <p:ph type="title"/>
          </p:nvPr>
        </p:nvSpPr>
        <p:spPr/>
        <p:txBody>
          <a:bodyPr/>
          <a:lstStyle/>
          <a:p>
            <a:r>
              <a:rPr lang="en-US" dirty="0" smtClean="0"/>
              <a:t>The gradient of </a:t>
            </a:r>
            <a:r>
              <a:rPr lang="en-US" dirty="0" err="1" smtClean="0"/>
              <a:t>convnets</a:t>
            </a:r>
            <a:endParaRPr lang="en-US" dirty="0"/>
          </a:p>
        </p:txBody>
      </p:sp>
      <p:sp>
        <p:nvSpPr>
          <p:cNvPr id="3" name="Rounded Rectangle 2"/>
          <p:cNvSpPr/>
          <p:nvPr/>
        </p:nvSpPr>
        <p:spPr>
          <a:xfrm>
            <a:off x="2412999" y="2404533"/>
            <a:ext cx="795867" cy="8297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f</a:t>
            </a:r>
            <a:r>
              <a:rPr lang="en-US" sz="2400" baseline="-25000" dirty="0" smtClean="0"/>
              <a:t>1</a:t>
            </a:r>
            <a:endParaRPr lang="en-US" sz="2400" baseline="-25000" dirty="0"/>
          </a:p>
        </p:txBody>
      </p:sp>
      <p:sp>
        <p:nvSpPr>
          <p:cNvPr id="6" name="Rounded Rectangle 5"/>
          <p:cNvSpPr/>
          <p:nvPr/>
        </p:nvSpPr>
        <p:spPr>
          <a:xfrm>
            <a:off x="3818465" y="2404533"/>
            <a:ext cx="795867" cy="8297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f</a:t>
            </a:r>
            <a:r>
              <a:rPr lang="en-US" sz="2400" baseline="-25000" dirty="0" smtClean="0"/>
              <a:t>2</a:t>
            </a:r>
            <a:endParaRPr lang="en-US" sz="2400" baseline="-25000" dirty="0"/>
          </a:p>
        </p:txBody>
      </p:sp>
      <p:sp>
        <p:nvSpPr>
          <p:cNvPr id="7" name="Rounded Rectangle 6"/>
          <p:cNvSpPr/>
          <p:nvPr/>
        </p:nvSpPr>
        <p:spPr>
          <a:xfrm>
            <a:off x="5223931" y="2404533"/>
            <a:ext cx="795867" cy="8297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f</a:t>
            </a:r>
            <a:r>
              <a:rPr lang="en-US" sz="2400" baseline="-25000" dirty="0" smtClean="0"/>
              <a:t>3</a:t>
            </a:r>
            <a:endParaRPr lang="en-US" sz="2400" baseline="-25000" dirty="0"/>
          </a:p>
        </p:txBody>
      </p:sp>
      <p:sp>
        <p:nvSpPr>
          <p:cNvPr id="8" name="Rounded Rectangle 7"/>
          <p:cNvSpPr/>
          <p:nvPr/>
        </p:nvSpPr>
        <p:spPr>
          <a:xfrm>
            <a:off x="6629397" y="2404533"/>
            <a:ext cx="795867" cy="8297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f</a:t>
            </a:r>
            <a:r>
              <a:rPr lang="en-US" sz="2400" baseline="-25000" dirty="0" smtClean="0"/>
              <a:t>4</a:t>
            </a:r>
            <a:endParaRPr lang="en-US" sz="2400" baseline="-25000" dirty="0"/>
          </a:p>
        </p:txBody>
      </p:sp>
      <p:sp>
        <p:nvSpPr>
          <p:cNvPr id="9" name="Rounded Rectangle 8"/>
          <p:cNvSpPr/>
          <p:nvPr/>
        </p:nvSpPr>
        <p:spPr>
          <a:xfrm>
            <a:off x="8034863" y="2404533"/>
            <a:ext cx="795867" cy="8297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f</a:t>
            </a:r>
            <a:r>
              <a:rPr lang="en-US" sz="2400" baseline="-25000" dirty="0" smtClean="0"/>
              <a:t>5</a:t>
            </a:r>
            <a:endParaRPr lang="en-US" sz="2400" baseline="-25000" dirty="0"/>
          </a:p>
        </p:txBody>
      </p:sp>
      <p:sp>
        <p:nvSpPr>
          <p:cNvPr id="10" name="TextBox 9"/>
          <p:cNvSpPr txBox="1"/>
          <p:nvPr/>
        </p:nvSpPr>
        <p:spPr>
          <a:xfrm>
            <a:off x="1617133" y="2588567"/>
            <a:ext cx="389467" cy="461665"/>
          </a:xfrm>
          <a:prstGeom prst="rect">
            <a:avLst/>
          </a:prstGeom>
          <a:noFill/>
        </p:spPr>
        <p:txBody>
          <a:bodyPr wrap="square" rtlCol="0">
            <a:spAutoFit/>
          </a:bodyPr>
          <a:lstStyle/>
          <a:p>
            <a:r>
              <a:rPr lang="en-US" sz="2400" dirty="0" smtClean="0"/>
              <a:t>x</a:t>
            </a:r>
            <a:endParaRPr lang="en-US" sz="2400" dirty="0"/>
          </a:p>
        </p:txBody>
      </p:sp>
      <p:sp>
        <p:nvSpPr>
          <p:cNvPr id="11" name="Right Arrow 10"/>
          <p:cNvSpPr/>
          <p:nvPr/>
        </p:nvSpPr>
        <p:spPr>
          <a:xfrm>
            <a:off x="2006600" y="2680899"/>
            <a:ext cx="262467" cy="27699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a:off x="3361264" y="2680902"/>
            <a:ext cx="262467" cy="27699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a:off x="4766729" y="2680905"/>
            <a:ext cx="262467" cy="27699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a:off x="6206062" y="2680908"/>
            <a:ext cx="262467" cy="27699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a:off x="7577661" y="2680911"/>
            <a:ext cx="262467" cy="276999"/>
          </a:xfrm>
          <a:prstGeom prst="rightArrow">
            <a:avLst/>
          </a:prstGeom>
          <a:solidFill>
            <a:schemeClr val="tx1"/>
          </a:solidFill>
          <a:ln>
            <a:noFill/>
          </a:ln>
          <a:effectLst>
            <a:glow rad="342900">
              <a:srgbClr val="00B0F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a:off x="8983126" y="2697847"/>
            <a:ext cx="262467" cy="276999"/>
          </a:xfrm>
          <a:prstGeom prst="rightArrow">
            <a:avLst/>
          </a:prstGeom>
          <a:solidFill>
            <a:schemeClr val="tx1"/>
          </a:solidFill>
          <a:ln>
            <a:noFill/>
          </a:ln>
          <a:effectLst>
            <a:glow>
              <a:srgbClr val="00B0F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2501898" y="3717279"/>
            <a:ext cx="618067" cy="461665"/>
          </a:xfrm>
          <a:prstGeom prst="rect">
            <a:avLst/>
          </a:prstGeom>
          <a:noFill/>
        </p:spPr>
        <p:txBody>
          <a:bodyPr wrap="square" rtlCol="0">
            <a:spAutoFit/>
          </a:bodyPr>
          <a:lstStyle/>
          <a:p>
            <a:pPr algn="ctr"/>
            <a:r>
              <a:rPr lang="en-US" sz="2400" dirty="0" smtClean="0">
                <a:solidFill>
                  <a:srgbClr val="FF0000"/>
                </a:solidFill>
              </a:rPr>
              <a:t>w</a:t>
            </a:r>
            <a:r>
              <a:rPr lang="en-US" sz="2400" baseline="-25000" dirty="0" smtClean="0">
                <a:solidFill>
                  <a:srgbClr val="FF0000"/>
                </a:solidFill>
              </a:rPr>
              <a:t>1</a:t>
            </a:r>
            <a:endParaRPr lang="en-US" sz="2400" baseline="-25000" dirty="0">
              <a:solidFill>
                <a:srgbClr val="FF0000"/>
              </a:solidFill>
            </a:endParaRPr>
          </a:p>
        </p:txBody>
      </p:sp>
      <p:sp>
        <p:nvSpPr>
          <p:cNvPr id="18" name="Up Arrow 17"/>
          <p:cNvSpPr/>
          <p:nvPr/>
        </p:nvSpPr>
        <p:spPr>
          <a:xfrm>
            <a:off x="2709333" y="3403600"/>
            <a:ext cx="135465" cy="321733"/>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3941229" y="3751148"/>
            <a:ext cx="618067" cy="461665"/>
          </a:xfrm>
          <a:prstGeom prst="rect">
            <a:avLst/>
          </a:prstGeom>
          <a:noFill/>
        </p:spPr>
        <p:txBody>
          <a:bodyPr wrap="square" rtlCol="0">
            <a:spAutoFit/>
          </a:bodyPr>
          <a:lstStyle/>
          <a:p>
            <a:pPr algn="ctr"/>
            <a:r>
              <a:rPr lang="en-US" sz="2400" dirty="0" smtClean="0">
                <a:solidFill>
                  <a:srgbClr val="FF0000"/>
                </a:solidFill>
              </a:rPr>
              <a:t>w</a:t>
            </a:r>
            <a:r>
              <a:rPr lang="en-US" sz="2400" baseline="-25000" dirty="0" smtClean="0">
                <a:solidFill>
                  <a:srgbClr val="FF0000"/>
                </a:solidFill>
              </a:rPr>
              <a:t>2</a:t>
            </a:r>
            <a:endParaRPr lang="en-US" sz="2400" baseline="-25000" dirty="0">
              <a:solidFill>
                <a:srgbClr val="FF0000"/>
              </a:solidFill>
            </a:endParaRPr>
          </a:p>
        </p:txBody>
      </p:sp>
      <p:sp>
        <p:nvSpPr>
          <p:cNvPr id="20" name="Up Arrow 19"/>
          <p:cNvSpPr/>
          <p:nvPr/>
        </p:nvSpPr>
        <p:spPr>
          <a:xfrm>
            <a:off x="4148664" y="3437469"/>
            <a:ext cx="135465" cy="321733"/>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5346694" y="3751151"/>
            <a:ext cx="618067" cy="461665"/>
          </a:xfrm>
          <a:prstGeom prst="rect">
            <a:avLst/>
          </a:prstGeom>
          <a:noFill/>
        </p:spPr>
        <p:txBody>
          <a:bodyPr wrap="square" rtlCol="0">
            <a:spAutoFit/>
          </a:bodyPr>
          <a:lstStyle/>
          <a:p>
            <a:pPr algn="ctr"/>
            <a:r>
              <a:rPr lang="en-US" sz="2400" dirty="0" smtClean="0">
                <a:solidFill>
                  <a:srgbClr val="FF0000"/>
                </a:solidFill>
              </a:rPr>
              <a:t>w</a:t>
            </a:r>
            <a:r>
              <a:rPr lang="en-US" sz="2400" baseline="-25000" dirty="0" smtClean="0">
                <a:solidFill>
                  <a:srgbClr val="FF0000"/>
                </a:solidFill>
              </a:rPr>
              <a:t>3</a:t>
            </a:r>
            <a:endParaRPr lang="en-US" sz="2400" baseline="-25000" dirty="0">
              <a:solidFill>
                <a:srgbClr val="FF0000"/>
              </a:solidFill>
            </a:endParaRPr>
          </a:p>
        </p:txBody>
      </p:sp>
      <p:sp>
        <p:nvSpPr>
          <p:cNvPr id="22" name="Up Arrow 21"/>
          <p:cNvSpPr/>
          <p:nvPr/>
        </p:nvSpPr>
        <p:spPr>
          <a:xfrm>
            <a:off x="5554129" y="3437472"/>
            <a:ext cx="135465" cy="321733"/>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6735226" y="3751154"/>
            <a:ext cx="618067" cy="461665"/>
          </a:xfrm>
          <a:prstGeom prst="rect">
            <a:avLst/>
          </a:prstGeom>
          <a:noFill/>
        </p:spPr>
        <p:txBody>
          <a:bodyPr wrap="square" rtlCol="0">
            <a:spAutoFit/>
          </a:bodyPr>
          <a:lstStyle/>
          <a:p>
            <a:pPr algn="ctr"/>
            <a:r>
              <a:rPr lang="en-US" sz="2400" dirty="0" smtClean="0">
                <a:solidFill>
                  <a:srgbClr val="FF0000"/>
                </a:solidFill>
              </a:rPr>
              <a:t>w</a:t>
            </a:r>
            <a:r>
              <a:rPr lang="en-US" sz="2400" baseline="-25000" dirty="0" smtClean="0">
                <a:solidFill>
                  <a:srgbClr val="FF0000"/>
                </a:solidFill>
              </a:rPr>
              <a:t>4</a:t>
            </a:r>
            <a:endParaRPr lang="en-US" sz="2400" baseline="-25000" dirty="0">
              <a:solidFill>
                <a:srgbClr val="FF0000"/>
              </a:solidFill>
            </a:endParaRPr>
          </a:p>
        </p:txBody>
      </p:sp>
      <p:sp>
        <p:nvSpPr>
          <p:cNvPr id="24" name="Up Arrow 23"/>
          <p:cNvSpPr/>
          <p:nvPr/>
        </p:nvSpPr>
        <p:spPr>
          <a:xfrm>
            <a:off x="6942661" y="3437475"/>
            <a:ext cx="135465" cy="321733"/>
          </a:xfrm>
          <a:prstGeom prst="upArrow">
            <a:avLst/>
          </a:prstGeom>
          <a:solidFill>
            <a:schemeClr val="tx1"/>
          </a:solidFill>
          <a:effectLst>
            <a:glow rad="266700">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8123757" y="3785023"/>
            <a:ext cx="618067" cy="461665"/>
          </a:xfrm>
          <a:prstGeom prst="rect">
            <a:avLst/>
          </a:prstGeom>
          <a:noFill/>
        </p:spPr>
        <p:txBody>
          <a:bodyPr wrap="square" rtlCol="0">
            <a:spAutoFit/>
          </a:bodyPr>
          <a:lstStyle/>
          <a:p>
            <a:pPr algn="ctr"/>
            <a:r>
              <a:rPr lang="en-US" sz="2400" dirty="0" smtClean="0">
                <a:solidFill>
                  <a:srgbClr val="FF0000"/>
                </a:solidFill>
              </a:rPr>
              <a:t>w</a:t>
            </a:r>
            <a:r>
              <a:rPr lang="en-US" sz="2400" baseline="-25000" dirty="0" smtClean="0">
                <a:solidFill>
                  <a:srgbClr val="FF0000"/>
                </a:solidFill>
              </a:rPr>
              <a:t>5</a:t>
            </a:r>
            <a:endParaRPr lang="en-US" sz="2400" baseline="-25000" dirty="0">
              <a:solidFill>
                <a:srgbClr val="FF0000"/>
              </a:solidFill>
            </a:endParaRPr>
          </a:p>
        </p:txBody>
      </p:sp>
      <p:sp>
        <p:nvSpPr>
          <p:cNvPr id="26" name="Up Arrow 25"/>
          <p:cNvSpPr/>
          <p:nvPr/>
        </p:nvSpPr>
        <p:spPr>
          <a:xfrm>
            <a:off x="8331192" y="3471344"/>
            <a:ext cx="135465" cy="321733"/>
          </a:xfrm>
          <a:prstGeom prst="upArrow">
            <a:avLst/>
          </a:prstGeom>
          <a:solidFill>
            <a:schemeClr val="tx1"/>
          </a:solidFill>
          <a:effectLst>
            <a:glow>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3293532" y="2015064"/>
            <a:ext cx="457201" cy="461665"/>
          </a:xfrm>
          <a:prstGeom prst="rect">
            <a:avLst/>
          </a:prstGeom>
          <a:noFill/>
        </p:spPr>
        <p:txBody>
          <a:bodyPr wrap="square" rtlCol="0">
            <a:spAutoFit/>
          </a:bodyPr>
          <a:lstStyle/>
          <a:p>
            <a:r>
              <a:rPr lang="en-US" sz="2400" dirty="0" smtClean="0"/>
              <a:t>z</a:t>
            </a:r>
            <a:r>
              <a:rPr lang="en-US" sz="2400" baseline="-25000" dirty="0" smtClean="0"/>
              <a:t>1</a:t>
            </a:r>
            <a:endParaRPr lang="en-US" sz="2400" baseline="-25000" dirty="0"/>
          </a:p>
        </p:txBody>
      </p:sp>
      <p:sp>
        <p:nvSpPr>
          <p:cNvPr id="28" name="TextBox 27"/>
          <p:cNvSpPr txBox="1"/>
          <p:nvPr/>
        </p:nvSpPr>
        <p:spPr>
          <a:xfrm>
            <a:off x="4698995" y="2015066"/>
            <a:ext cx="457201" cy="461665"/>
          </a:xfrm>
          <a:prstGeom prst="rect">
            <a:avLst/>
          </a:prstGeom>
          <a:noFill/>
        </p:spPr>
        <p:txBody>
          <a:bodyPr wrap="square" rtlCol="0">
            <a:spAutoFit/>
          </a:bodyPr>
          <a:lstStyle/>
          <a:p>
            <a:r>
              <a:rPr lang="en-US" sz="2400" dirty="0" smtClean="0"/>
              <a:t>z</a:t>
            </a:r>
            <a:r>
              <a:rPr lang="en-US" sz="2400" baseline="-25000" dirty="0"/>
              <a:t>2</a:t>
            </a:r>
          </a:p>
        </p:txBody>
      </p:sp>
      <p:sp>
        <p:nvSpPr>
          <p:cNvPr id="29" name="TextBox 28"/>
          <p:cNvSpPr txBox="1"/>
          <p:nvPr/>
        </p:nvSpPr>
        <p:spPr>
          <a:xfrm>
            <a:off x="6087525" y="2015069"/>
            <a:ext cx="457201" cy="461665"/>
          </a:xfrm>
          <a:prstGeom prst="rect">
            <a:avLst/>
          </a:prstGeom>
          <a:noFill/>
        </p:spPr>
        <p:txBody>
          <a:bodyPr wrap="square" rtlCol="0">
            <a:spAutoFit/>
          </a:bodyPr>
          <a:lstStyle/>
          <a:p>
            <a:r>
              <a:rPr lang="en-US" sz="2400" dirty="0" smtClean="0"/>
              <a:t>z</a:t>
            </a:r>
            <a:r>
              <a:rPr lang="en-US" sz="2400" baseline="-25000" dirty="0"/>
              <a:t>3</a:t>
            </a:r>
          </a:p>
        </p:txBody>
      </p:sp>
      <p:sp>
        <p:nvSpPr>
          <p:cNvPr id="30" name="TextBox 29"/>
          <p:cNvSpPr txBox="1"/>
          <p:nvPr/>
        </p:nvSpPr>
        <p:spPr>
          <a:xfrm>
            <a:off x="7374457" y="1998139"/>
            <a:ext cx="457201" cy="461665"/>
          </a:xfrm>
          <a:prstGeom prst="rect">
            <a:avLst/>
          </a:prstGeom>
          <a:noFill/>
        </p:spPr>
        <p:txBody>
          <a:bodyPr wrap="square" rtlCol="0">
            <a:spAutoFit/>
          </a:bodyPr>
          <a:lstStyle/>
          <a:p>
            <a:r>
              <a:rPr lang="en-US" sz="2400" dirty="0" smtClean="0"/>
              <a:t>z</a:t>
            </a:r>
            <a:r>
              <a:rPr lang="en-US" sz="2400" baseline="-25000" dirty="0"/>
              <a:t>4</a:t>
            </a:r>
          </a:p>
        </p:txBody>
      </p:sp>
      <p:sp>
        <p:nvSpPr>
          <p:cNvPr id="31" name="TextBox 30"/>
          <p:cNvSpPr txBox="1"/>
          <p:nvPr/>
        </p:nvSpPr>
        <p:spPr>
          <a:xfrm>
            <a:off x="8881522" y="1981209"/>
            <a:ext cx="939811" cy="461665"/>
          </a:xfrm>
          <a:prstGeom prst="rect">
            <a:avLst/>
          </a:prstGeom>
          <a:noFill/>
        </p:spPr>
        <p:txBody>
          <a:bodyPr wrap="square" rtlCol="0">
            <a:spAutoFit/>
          </a:bodyPr>
          <a:lstStyle/>
          <a:p>
            <a:r>
              <a:rPr lang="en-US" sz="2400" dirty="0" smtClean="0"/>
              <a:t>z</a:t>
            </a:r>
            <a:r>
              <a:rPr lang="en-US" sz="2400" baseline="-25000" dirty="0" smtClean="0"/>
              <a:t>5</a:t>
            </a:r>
            <a:r>
              <a:rPr lang="en-US" sz="2400" dirty="0" smtClean="0"/>
              <a:t> = z</a:t>
            </a:r>
            <a:endParaRPr lang="en-US" sz="2400" baseline="-25000" dirty="0"/>
          </a:p>
        </p:txBody>
      </p:sp>
      <p:sp>
        <p:nvSpPr>
          <p:cNvPr id="34" name="Rounded Rectangle 33"/>
          <p:cNvSpPr/>
          <p:nvPr/>
        </p:nvSpPr>
        <p:spPr>
          <a:xfrm>
            <a:off x="5346695" y="5266267"/>
            <a:ext cx="5863172" cy="1422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942546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Oval 32"/>
          <p:cNvSpPr/>
          <p:nvPr/>
        </p:nvSpPr>
        <p:spPr>
          <a:xfrm>
            <a:off x="3361264" y="5127754"/>
            <a:ext cx="922865" cy="1778000"/>
          </a:xfrm>
          <a:prstGeom prst="ellipse">
            <a:avLst/>
          </a:prstGeom>
          <a:solidFill>
            <a:srgbClr val="FFFF00"/>
          </a:solidFill>
          <a:ln>
            <a:noFill/>
          </a:ln>
          <a:effectLst>
            <a:softEdge rad="139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5689594" y="5080000"/>
            <a:ext cx="2345269" cy="1778000"/>
          </a:xfrm>
          <a:prstGeom prst="ellipse">
            <a:avLst/>
          </a:prstGeom>
          <a:solidFill>
            <a:srgbClr val="FFFF00"/>
          </a:solidFill>
          <a:ln>
            <a:noFill/>
          </a:ln>
          <a:effectLst>
            <a:softEdge rad="139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stretch>
            <a:fillRect/>
          </a:stretch>
        </p:blipFill>
        <p:spPr>
          <a:xfrm>
            <a:off x="2006600" y="5496054"/>
            <a:ext cx="8343900" cy="1041400"/>
          </a:xfrm>
          <a:prstGeom prst="rect">
            <a:avLst/>
          </a:prstGeom>
        </p:spPr>
      </p:pic>
      <p:sp>
        <p:nvSpPr>
          <p:cNvPr id="2" name="Title 1"/>
          <p:cNvSpPr>
            <a:spLocks noGrp="1"/>
          </p:cNvSpPr>
          <p:nvPr>
            <p:ph type="title"/>
          </p:nvPr>
        </p:nvSpPr>
        <p:spPr/>
        <p:txBody>
          <a:bodyPr/>
          <a:lstStyle/>
          <a:p>
            <a:r>
              <a:rPr lang="en-US" dirty="0" smtClean="0"/>
              <a:t>The gradient of </a:t>
            </a:r>
            <a:r>
              <a:rPr lang="en-US" dirty="0" err="1" smtClean="0"/>
              <a:t>convnets</a:t>
            </a:r>
            <a:endParaRPr lang="en-US" dirty="0"/>
          </a:p>
        </p:txBody>
      </p:sp>
      <p:sp>
        <p:nvSpPr>
          <p:cNvPr id="3" name="Rounded Rectangle 2"/>
          <p:cNvSpPr/>
          <p:nvPr/>
        </p:nvSpPr>
        <p:spPr>
          <a:xfrm>
            <a:off x="2412999" y="2404533"/>
            <a:ext cx="795867" cy="8297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f</a:t>
            </a:r>
            <a:r>
              <a:rPr lang="en-US" sz="2400" baseline="-25000" dirty="0" smtClean="0"/>
              <a:t>1</a:t>
            </a:r>
            <a:endParaRPr lang="en-US" sz="2400" baseline="-25000" dirty="0"/>
          </a:p>
        </p:txBody>
      </p:sp>
      <p:sp>
        <p:nvSpPr>
          <p:cNvPr id="6" name="Rounded Rectangle 5"/>
          <p:cNvSpPr/>
          <p:nvPr/>
        </p:nvSpPr>
        <p:spPr>
          <a:xfrm>
            <a:off x="3818465" y="2404533"/>
            <a:ext cx="795867" cy="8297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f</a:t>
            </a:r>
            <a:r>
              <a:rPr lang="en-US" sz="2400" baseline="-25000" dirty="0" smtClean="0"/>
              <a:t>2</a:t>
            </a:r>
            <a:endParaRPr lang="en-US" sz="2400" baseline="-25000" dirty="0"/>
          </a:p>
        </p:txBody>
      </p:sp>
      <p:sp>
        <p:nvSpPr>
          <p:cNvPr id="7" name="Rounded Rectangle 6"/>
          <p:cNvSpPr/>
          <p:nvPr/>
        </p:nvSpPr>
        <p:spPr>
          <a:xfrm>
            <a:off x="5223931" y="2404533"/>
            <a:ext cx="795867" cy="8297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f</a:t>
            </a:r>
            <a:r>
              <a:rPr lang="en-US" sz="2400" baseline="-25000" dirty="0" smtClean="0"/>
              <a:t>3</a:t>
            </a:r>
            <a:endParaRPr lang="en-US" sz="2400" baseline="-25000" dirty="0"/>
          </a:p>
        </p:txBody>
      </p:sp>
      <p:sp>
        <p:nvSpPr>
          <p:cNvPr id="8" name="Rounded Rectangle 7"/>
          <p:cNvSpPr/>
          <p:nvPr/>
        </p:nvSpPr>
        <p:spPr>
          <a:xfrm>
            <a:off x="6629397" y="2404533"/>
            <a:ext cx="795867" cy="8297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f</a:t>
            </a:r>
            <a:r>
              <a:rPr lang="en-US" sz="2400" baseline="-25000" dirty="0" smtClean="0"/>
              <a:t>4</a:t>
            </a:r>
            <a:endParaRPr lang="en-US" sz="2400" baseline="-25000" dirty="0"/>
          </a:p>
        </p:txBody>
      </p:sp>
      <p:sp>
        <p:nvSpPr>
          <p:cNvPr id="9" name="Rounded Rectangle 8"/>
          <p:cNvSpPr/>
          <p:nvPr/>
        </p:nvSpPr>
        <p:spPr>
          <a:xfrm>
            <a:off x="8034863" y="2404533"/>
            <a:ext cx="795867" cy="8297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f</a:t>
            </a:r>
            <a:r>
              <a:rPr lang="en-US" sz="2400" baseline="-25000" dirty="0" smtClean="0"/>
              <a:t>5</a:t>
            </a:r>
            <a:endParaRPr lang="en-US" sz="2400" baseline="-25000" dirty="0"/>
          </a:p>
        </p:txBody>
      </p:sp>
      <p:sp>
        <p:nvSpPr>
          <p:cNvPr id="10" name="TextBox 9"/>
          <p:cNvSpPr txBox="1"/>
          <p:nvPr/>
        </p:nvSpPr>
        <p:spPr>
          <a:xfrm>
            <a:off x="1617133" y="2588567"/>
            <a:ext cx="389467" cy="461665"/>
          </a:xfrm>
          <a:prstGeom prst="rect">
            <a:avLst/>
          </a:prstGeom>
          <a:noFill/>
        </p:spPr>
        <p:txBody>
          <a:bodyPr wrap="square" rtlCol="0">
            <a:spAutoFit/>
          </a:bodyPr>
          <a:lstStyle/>
          <a:p>
            <a:r>
              <a:rPr lang="en-US" sz="2400" dirty="0" smtClean="0"/>
              <a:t>x</a:t>
            </a:r>
            <a:endParaRPr lang="en-US" sz="2400" dirty="0"/>
          </a:p>
        </p:txBody>
      </p:sp>
      <p:sp>
        <p:nvSpPr>
          <p:cNvPr id="11" name="Right Arrow 10"/>
          <p:cNvSpPr/>
          <p:nvPr/>
        </p:nvSpPr>
        <p:spPr>
          <a:xfrm>
            <a:off x="2006600" y="2680899"/>
            <a:ext cx="262467" cy="27699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a:off x="3361264" y="2680902"/>
            <a:ext cx="262467" cy="27699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a:off x="4766729" y="2680905"/>
            <a:ext cx="262467" cy="27699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a:off x="6206062" y="2680908"/>
            <a:ext cx="262467" cy="27699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a:off x="7577661" y="2680911"/>
            <a:ext cx="262467" cy="276999"/>
          </a:xfrm>
          <a:prstGeom prst="rightArrow">
            <a:avLst/>
          </a:prstGeom>
          <a:solidFill>
            <a:schemeClr val="tx1"/>
          </a:solidFill>
          <a:ln>
            <a:noFill/>
          </a:ln>
          <a:effectLst>
            <a:glow rad="342900">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a:off x="8983133" y="2773233"/>
            <a:ext cx="262467" cy="276999"/>
          </a:xfrm>
          <a:prstGeom prst="rightArrow">
            <a:avLst/>
          </a:prstGeom>
          <a:solidFill>
            <a:schemeClr val="tx1"/>
          </a:solidFill>
          <a:ln>
            <a:noFill/>
          </a:ln>
          <a:effectLst>
            <a:glow rad="444500">
              <a:srgbClr val="00B0F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2501898" y="3717279"/>
            <a:ext cx="618067" cy="461665"/>
          </a:xfrm>
          <a:prstGeom prst="rect">
            <a:avLst/>
          </a:prstGeom>
          <a:noFill/>
        </p:spPr>
        <p:txBody>
          <a:bodyPr wrap="square" rtlCol="0">
            <a:spAutoFit/>
          </a:bodyPr>
          <a:lstStyle/>
          <a:p>
            <a:pPr algn="ctr"/>
            <a:r>
              <a:rPr lang="en-US" sz="2400" dirty="0" smtClean="0">
                <a:solidFill>
                  <a:srgbClr val="FF0000"/>
                </a:solidFill>
              </a:rPr>
              <a:t>w</a:t>
            </a:r>
            <a:r>
              <a:rPr lang="en-US" sz="2400" baseline="-25000" dirty="0" smtClean="0">
                <a:solidFill>
                  <a:srgbClr val="FF0000"/>
                </a:solidFill>
              </a:rPr>
              <a:t>1</a:t>
            </a:r>
            <a:endParaRPr lang="en-US" sz="2400" baseline="-25000" dirty="0">
              <a:solidFill>
                <a:srgbClr val="FF0000"/>
              </a:solidFill>
            </a:endParaRPr>
          </a:p>
        </p:txBody>
      </p:sp>
      <p:sp>
        <p:nvSpPr>
          <p:cNvPr id="18" name="Up Arrow 17"/>
          <p:cNvSpPr/>
          <p:nvPr/>
        </p:nvSpPr>
        <p:spPr>
          <a:xfrm>
            <a:off x="2709333" y="3403600"/>
            <a:ext cx="135465" cy="321733"/>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3941229" y="3751148"/>
            <a:ext cx="618067" cy="461665"/>
          </a:xfrm>
          <a:prstGeom prst="rect">
            <a:avLst/>
          </a:prstGeom>
          <a:noFill/>
        </p:spPr>
        <p:txBody>
          <a:bodyPr wrap="square" rtlCol="0">
            <a:spAutoFit/>
          </a:bodyPr>
          <a:lstStyle/>
          <a:p>
            <a:pPr algn="ctr"/>
            <a:r>
              <a:rPr lang="en-US" sz="2400" dirty="0" smtClean="0">
                <a:solidFill>
                  <a:srgbClr val="FF0000"/>
                </a:solidFill>
              </a:rPr>
              <a:t>w</a:t>
            </a:r>
            <a:r>
              <a:rPr lang="en-US" sz="2400" baseline="-25000" dirty="0" smtClean="0">
                <a:solidFill>
                  <a:srgbClr val="FF0000"/>
                </a:solidFill>
              </a:rPr>
              <a:t>2</a:t>
            </a:r>
            <a:endParaRPr lang="en-US" sz="2400" baseline="-25000" dirty="0">
              <a:solidFill>
                <a:srgbClr val="FF0000"/>
              </a:solidFill>
            </a:endParaRPr>
          </a:p>
        </p:txBody>
      </p:sp>
      <p:sp>
        <p:nvSpPr>
          <p:cNvPr id="20" name="Up Arrow 19"/>
          <p:cNvSpPr/>
          <p:nvPr/>
        </p:nvSpPr>
        <p:spPr>
          <a:xfrm>
            <a:off x="4148664" y="3437469"/>
            <a:ext cx="135465" cy="321733"/>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5346694" y="3751151"/>
            <a:ext cx="618067" cy="461665"/>
          </a:xfrm>
          <a:prstGeom prst="rect">
            <a:avLst/>
          </a:prstGeom>
          <a:noFill/>
        </p:spPr>
        <p:txBody>
          <a:bodyPr wrap="square" rtlCol="0">
            <a:spAutoFit/>
          </a:bodyPr>
          <a:lstStyle/>
          <a:p>
            <a:pPr algn="ctr"/>
            <a:r>
              <a:rPr lang="en-US" sz="2400" dirty="0" smtClean="0">
                <a:solidFill>
                  <a:srgbClr val="FF0000"/>
                </a:solidFill>
              </a:rPr>
              <a:t>w</a:t>
            </a:r>
            <a:r>
              <a:rPr lang="en-US" sz="2400" baseline="-25000" dirty="0" smtClean="0">
                <a:solidFill>
                  <a:srgbClr val="FF0000"/>
                </a:solidFill>
              </a:rPr>
              <a:t>3</a:t>
            </a:r>
            <a:endParaRPr lang="en-US" sz="2400" baseline="-25000" dirty="0">
              <a:solidFill>
                <a:srgbClr val="FF0000"/>
              </a:solidFill>
            </a:endParaRPr>
          </a:p>
        </p:txBody>
      </p:sp>
      <p:sp>
        <p:nvSpPr>
          <p:cNvPr id="22" name="Up Arrow 21"/>
          <p:cNvSpPr/>
          <p:nvPr/>
        </p:nvSpPr>
        <p:spPr>
          <a:xfrm>
            <a:off x="5554129" y="3437472"/>
            <a:ext cx="135465" cy="321733"/>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6735226" y="3751154"/>
            <a:ext cx="618067" cy="461665"/>
          </a:xfrm>
          <a:prstGeom prst="rect">
            <a:avLst/>
          </a:prstGeom>
          <a:noFill/>
        </p:spPr>
        <p:txBody>
          <a:bodyPr wrap="square" rtlCol="0">
            <a:spAutoFit/>
          </a:bodyPr>
          <a:lstStyle/>
          <a:p>
            <a:pPr algn="ctr"/>
            <a:r>
              <a:rPr lang="en-US" sz="2400" dirty="0" smtClean="0">
                <a:solidFill>
                  <a:srgbClr val="FF0000"/>
                </a:solidFill>
              </a:rPr>
              <a:t>w</a:t>
            </a:r>
            <a:r>
              <a:rPr lang="en-US" sz="2400" baseline="-25000" dirty="0" smtClean="0">
                <a:solidFill>
                  <a:srgbClr val="FF0000"/>
                </a:solidFill>
              </a:rPr>
              <a:t>4</a:t>
            </a:r>
            <a:endParaRPr lang="en-US" sz="2400" baseline="-25000" dirty="0">
              <a:solidFill>
                <a:srgbClr val="FF0000"/>
              </a:solidFill>
            </a:endParaRPr>
          </a:p>
        </p:txBody>
      </p:sp>
      <p:sp>
        <p:nvSpPr>
          <p:cNvPr id="24" name="Up Arrow 23"/>
          <p:cNvSpPr/>
          <p:nvPr/>
        </p:nvSpPr>
        <p:spPr>
          <a:xfrm>
            <a:off x="6942661" y="3437475"/>
            <a:ext cx="135465" cy="321733"/>
          </a:xfrm>
          <a:prstGeom prst="upArrow">
            <a:avLst/>
          </a:prstGeom>
          <a:solidFill>
            <a:schemeClr val="tx1"/>
          </a:solidFill>
          <a:effectLst>
            <a:glow>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8123757" y="3785023"/>
            <a:ext cx="618067" cy="461665"/>
          </a:xfrm>
          <a:prstGeom prst="rect">
            <a:avLst/>
          </a:prstGeom>
          <a:noFill/>
        </p:spPr>
        <p:txBody>
          <a:bodyPr wrap="square" rtlCol="0">
            <a:spAutoFit/>
          </a:bodyPr>
          <a:lstStyle/>
          <a:p>
            <a:pPr algn="ctr"/>
            <a:r>
              <a:rPr lang="en-US" sz="2400" dirty="0" smtClean="0">
                <a:solidFill>
                  <a:srgbClr val="FF0000"/>
                </a:solidFill>
              </a:rPr>
              <a:t>w</a:t>
            </a:r>
            <a:r>
              <a:rPr lang="en-US" sz="2400" baseline="-25000" dirty="0" smtClean="0">
                <a:solidFill>
                  <a:srgbClr val="FF0000"/>
                </a:solidFill>
              </a:rPr>
              <a:t>5</a:t>
            </a:r>
            <a:endParaRPr lang="en-US" sz="2400" baseline="-25000" dirty="0">
              <a:solidFill>
                <a:srgbClr val="FF0000"/>
              </a:solidFill>
            </a:endParaRPr>
          </a:p>
        </p:txBody>
      </p:sp>
      <p:sp>
        <p:nvSpPr>
          <p:cNvPr id="26" name="Up Arrow 25"/>
          <p:cNvSpPr/>
          <p:nvPr/>
        </p:nvSpPr>
        <p:spPr>
          <a:xfrm>
            <a:off x="8331192" y="3471344"/>
            <a:ext cx="135465" cy="321733"/>
          </a:xfrm>
          <a:prstGeom prst="upArrow">
            <a:avLst/>
          </a:prstGeom>
          <a:solidFill>
            <a:schemeClr val="tx1"/>
          </a:solidFill>
          <a:effectLst>
            <a:glow>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3293532" y="2015064"/>
            <a:ext cx="457201" cy="461665"/>
          </a:xfrm>
          <a:prstGeom prst="rect">
            <a:avLst/>
          </a:prstGeom>
          <a:noFill/>
        </p:spPr>
        <p:txBody>
          <a:bodyPr wrap="square" rtlCol="0">
            <a:spAutoFit/>
          </a:bodyPr>
          <a:lstStyle/>
          <a:p>
            <a:r>
              <a:rPr lang="en-US" sz="2400" dirty="0" smtClean="0"/>
              <a:t>z</a:t>
            </a:r>
            <a:r>
              <a:rPr lang="en-US" sz="2400" baseline="-25000" dirty="0" smtClean="0"/>
              <a:t>1</a:t>
            </a:r>
            <a:endParaRPr lang="en-US" sz="2400" baseline="-25000" dirty="0"/>
          </a:p>
        </p:txBody>
      </p:sp>
      <p:sp>
        <p:nvSpPr>
          <p:cNvPr id="28" name="TextBox 27"/>
          <p:cNvSpPr txBox="1"/>
          <p:nvPr/>
        </p:nvSpPr>
        <p:spPr>
          <a:xfrm>
            <a:off x="4698995" y="2015066"/>
            <a:ext cx="457201" cy="461665"/>
          </a:xfrm>
          <a:prstGeom prst="rect">
            <a:avLst/>
          </a:prstGeom>
          <a:noFill/>
        </p:spPr>
        <p:txBody>
          <a:bodyPr wrap="square" rtlCol="0">
            <a:spAutoFit/>
          </a:bodyPr>
          <a:lstStyle/>
          <a:p>
            <a:r>
              <a:rPr lang="en-US" sz="2400" dirty="0" smtClean="0"/>
              <a:t>z</a:t>
            </a:r>
            <a:r>
              <a:rPr lang="en-US" sz="2400" baseline="-25000" dirty="0"/>
              <a:t>2</a:t>
            </a:r>
          </a:p>
        </p:txBody>
      </p:sp>
      <p:sp>
        <p:nvSpPr>
          <p:cNvPr id="29" name="TextBox 28"/>
          <p:cNvSpPr txBox="1"/>
          <p:nvPr/>
        </p:nvSpPr>
        <p:spPr>
          <a:xfrm>
            <a:off x="6087525" y="2015069"/>
            <a:ext cx="457201" cy="461665"/>
          </a:xfrm>
          <a:prstGeom prst="rect">
            <a:avLst/>
          </a:prstGeom>
          <a:noFill/>
        </p:spPr>
        <p:txBody>
          <a:bodyPr wrap="square" rtlCol="0">
            <a:spAutoFit/>
          </a:bodyPr>
          <a:lstStyle/>
          <a:p>
            <a:r>
              <a:rPr lang="en-US" sz="2400" dirty="0" smtClean="0"/>
              <a:t>z</a:t>
            </a:r>
            <a:r>
              <a:rPr lang="en-US" sz="2400" baseline="-25000" dirty="0"/>
              <a:t>3</a:t>
            </a:r>
          </a:p>
        </p:txBody>
      </p:sp>
      <p:sp>
        <p:nvSpPr>
          <p:cNvPr id="30" name="TextBox 29"/>
          <p:cNvSpPr txBox="1"/>
          <p:nvPr/>
        </p:nvSpPr>
        <p:spPr>
          <a:xfrm>
            <a:off x="7374457" y="1998139"/>
            <a:ext cx="457201" cy="461665"/>
          </a:xfrm>
          <a:prstGeom prst="rect">
            <a:avLst/>
          </a:prstGeom>
          <a:noFill/>
        </p:spPr>
        <p:txBody>
          <a:bodyPr wrap="square" rtlCol="0">
            <a:spAutoFit/>
          </a:bodyPr>
          <a:lstStyle/>
          <a:p>
            <a:r>
              <a:rPr lang="en-US" sz="2400" dirty="0" smtClean="0"/>
              <a:t>z</a:t>
            </a:r>
            <a:r>
              <a:rPr lang="en-US" sz="2400" baseline="-25000" dirty="0"/>
              <a:t>4</a:t>
            </a:r>
          </a:p>
        </p:txBody>
      </p:sp>
      <p:sp>
        <p:nvSpPr>
          <p:cNvPr id="31" name="TextBox 30"/>
          <p:cNvSpPr txBox="1"/>
          <p:nvPr/>
        </p:nvSpPr>
        <p:spPr>
          <a:xfrm>
            <a:off x="8881522" y="1981209"/>
            <a:ext cx="939811" cy="461665"/>
          </a:xfrm>
          <a:prstGeom prst="rect">
            <a:avLst/>
          </a:prstGeom>
          <a:noFill/>
        </p:spPr>
        <p:txBody>
          <a:bodyPr wrap="square" rtlCol="0">
            <a:spAutoFit/>
          </a:bodyPr>
          <a:lstStyle/>
          <a:p>
            <a:r>
              <a:rPr lang="en-US" sz="2400" dirty="0" smtClean="0"/>
              <a:t>z</a:t>
            </a:r>
            <a:r>
              <a:rPr lang="en-US" sz="2400" baseline="-25000" dirty="0" smtClean="0"/>
              <a:t>5</a:t>
            </a:r>
            <a:r>
              <a:rPr lang="en-US" sz="2400" dirty="0" smtClean="0"/>
              <a:t> = z</a:t>
            </a:r>
            <a:endParaRPr lang="en-US" sz="2400" baseline="-25000" dirty="0"/>
          </a:p>
        </p:txBody>
      </p:sp>
    </p:spTree>
    <p:extLst>
      <p:ext uri="{BB962C8B-B14F-4D97-AF65-F5344CB8AC3E}">
        <p14:creationId xmlns:p14="http://schemas.microsoft.com/office/powerpoint/2010/main" val="123397728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Oval 31"/>
          <p:cNvSpPr/>
          <p:nvPr/>
        </p:nvSpPr>
        <p:spPr>
          <a:xfrm>
            <a:off x="4140196" y="5127754"/>
            <a:ext cx="922865" cy="1778000"/>
          </a:xfrm>
          <a:prstGeom prst="ellipse">
            <a:avLst/>
          </a:prstGeom>
          <a:solidFill>
            <a:srgbClr val="FFFF00"/>
          </a:solidFill>
          <a:ln>
            <a:noFill/>
          </a:ln>
          <a:effectLst>
            <a:softEdge rad="139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8077188" y="5080000"/>
            <a:ext cx="2345269" cy="1778000"/>
          </a:xfrm>
          <a:prstGeom prst="ellipse">
            <a:avLst/>
          </a:prstGeom>
          <a:solidFill>
            <a:srgbClr val="FFFF00"/>
          </a:solidFill>
          <a:ln>
            <a:noFill/>
          </a:ln>
          <a:effectLst>
            <a:softEdge rad="139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stretch>
            <a:fillRect/>
          </a:stretch>
        </p:blipFill>
        <p:spPr>
          <a:xfrm>
            <a:off x="2006600" y="5496054"/>
            <a:ext cx="8343900" cy="1041400"/>
          </a:xfrm>
          <a:prstGeom prst="rect">
            <a:avLst/>
          </a:prstGeom>
        </p:spPr>
      </p:pic>
      <p:sp>
        <p:nvSpPr>
          <p:cNvPr id="2" name="Title 1"/>
          <p:cNvSpPr>
            <a:spLocks noGrp="1"/>
          </p:cNvSpPr>
          <p:nvPr>
            <p:ph type="title"/>
          </p:nvPr>
        </p:nvSpPr>
        <p:spPr/>
        <p:txBody>
          <a:bodyPr/>
          <a:lstStyle/>
          <a:p>
            <a:r>
              <a:rPr lang="en-US" dirty="0" smtClean="0"/>
              <a:t>The gradient of </a:t>
            </a:r>
            <a:r>
              <a:rPr lang="en-US" dirty="0" err="1" smtClean="0"/>
              <a:t>convnets</a:t>
            </a:r>
            <a:endParaRPr lang="en-US" dirty="0"/>
          </a:p>
        </p:txBody>
      </p:sp>
      <p:sp>
        <p:nvSpPr>
          <p:cNvPr id="3" name="Rounded Rectangle 2"/>
          <p:cNvSpPr/>
          <p:nvPr/>
        </p:nvSpPr>
        <p:spPr>
          <a:xfrm>
            <a:off x="2412999" y="2404533"/>
            <a:ext cx="795867" cy="8297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f</a:t>
            </a:r>
            <a:r>
              <a:rPr lang="en-US" sz="2400" baseline="-25000" dirty="0" smtClean="0"/>
              <a:t>1</a:t>
            </a:r>
            <a:endParaRPr lang="en-US" sz="2400" baseline="-25000" dirty="0"/>
          </a:p>
        </p:txBody>
      </p:sp>
      <p:sp>
        <p:nvSpPr>
          <p:cNvPr id="6" name="Rounded Rectangle 5"/>
          <p:cNvSpPr/>
          <p:nvPr/>
        </p:nvSpPr>
        <p:spPr>
          <a:xfrm>
            <a:off x="3818465" y="2404533"/>
            <a:ext cx="795867" cy="8297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f</a:t>
            </a:r>
            <a:r>
              <a:rPr lang="en-US" sz="2400" baseline="-25000" dirty="0" smtClean="0"/>
              <a:t>2</a:t>
            </a:r>
            <a:endParaRPr lang="en-US" sz="2400" baseline="-25000" dirty="0"/>
          </a:p>
        </p:txBody>
      </p:sp>
      <p:sp>
        <p:nvSpPr>
          <p:cNvPr id="7" name="Rounded Rectangle 6"/>
          <p:cNvSpPr/>
          <p:nvPr/>
        </p:nvSpPr>
        <p:spPr>
          <a:xfrm>
            <a:off x="5223931" y="2404533"/>
            <a:ext cx="795867" cy="8297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f</a:t>
            </a:r>
            <a:r>
              <a:rPr lang="en-US" sz="2400" baseline="-25000" dirty="0" smtClean="0"/>
              <a:t>3</a:t>
            </a:r>
            <a:endParaRPr lang="en-US" sz="2400" baseline="-25000" dirty="0"/>
          </a:p>
        </p:txBody>
      </p:sp>
      <p:sp>
        <p:nvSpPr>
          <p:cNvPr id="8" name="Rounded Rectangle 7"/>
          <p:cNvSpPr/>
          <p:nvPr/>
        </p:nvSpPr>
        <p:spPr>
          <a:xfrm>
            <a:off x="6629397" y="2404533"/>
            <a:ext cx="795867" cy="8297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f</a:t>
            </a:r>
            <a:r>
              <a:rPr lang="en-US" sz="2400" baseline="-25000" dirty="0" smtClean="0"/>
              <a:t>4</a:t>
            </a:r>
            <a:endParaRPr lang="en-US" sz="2400" baseline="-25000" dirty="0"/>
          </a:p>
        </p:txBody>
      </p:sp>
      <p:sp>
        <p:nvSpPr>
          <p:cNvPr id="9" name="Rounded Rectangle 8"/>
          <p:cNvSpPr/>
          <p:nvPr/>
        </p:nvSpPr>
        <p:spPr>
          <a:xfrm>
            <a:off x="8034863" y="2404533"/>
            <a:ext cx="795867" cy="8297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f</a:t>
            </a:r>
            <a:r>
              <a:rPr lang="en-US" sz="2400" baseline="-25000" dirty="0" smtClean="0"/>
              <a:t>5</a:t>
            </a:r>
            <a:endParaRPr lang="en-US" sz="2400" baseline="-25000" dirty="0"/>
          </a:p>
        </p:txBody>
      </p:sp>
      <p:sp>
        <p:nvSpPr>
          <p:cNvPr id="10" name="TextBox 9"/>
          <p:cNvSpPr txBox="1"/>
          <p:nvPr/>
        </p:nvSpPr>
        <p:spPr>
          <a:xfrm>
            <a:off x="1617133" y="2588567"/>
            <a:ext cx="389467" cy="461665"/>
          </a:xfrm>
          <a:prstGeom prst="rect">
            <a:avLst/>
          </a:prstGeom>
          <a:noFill/>
        </p:spPr>
        <p:txBody>
          <a:bodyPr wrap="square" rtlCol="0">
            <a:spAutoFit/>
          </a:bodyPr>
          <a:lstStyle/>
          <a:p>
            <a:r>
              <a:rPr lang="en-US" sz="2400" dirty="0" smtClean="0"/>
              <a:t>x</a:t>
            </a:r>
            <a:endParaRPr lang="en-US" sz="2400" dirty="0"/>
          </a:p>
        </p:txBody>
      </p:sp>
      <p:sp>
        <p:nvSpPr>
          <p:cNvPr id="11" name="Right Arrow 10"/>
          <p:cNvSpPr/>
          <p:nvPr/>
        </p:nvSpPr>
        <p:spPr>
          <a:xfrm>
            <a:off x="2006600" y="2680899"/>
            <a:ext cx="262467" cy="27699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a:off x="3361264" y="2680902"/>
            <a:ext cx="262467" cy="27699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a:off x="4766729" y="2680905"/>
            <a:ext cx="262467" cy="27699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a:off x="6206062" y="2680908"/>
            <a:ext cx="262467" cy="27699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a:off x="7577661" y="2680911"/>
            <a:ext cx="262467" cy="276999"/>
          </a:xfrm>
          <a:prstGeom prst="rightArrow">
            <a:avLst/>
          </a:prstGeom>
          <a:solidFill>
            <a:schemeClr val="tx1"/>
          </a:solidFill>
          <a:ln>
            <a:noFill/>
          </a:ln>
          <a:effectLst>
            <a:glow rad="342900">
              <a:srgbClr val="00B0F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a:off x="8983126" y="2697847"/>
            <a:ext cx="262467" cy="276999"/>
          </a:xfrm>
          <a:prstGeom prst="rightArrow">
            <a:avLst/>
          </a:prstGeom>
          <a:solidFill>
            <a:schemeClr val="tx1"/>
          </a:solidFill>
          <a:ln>
            <a:noFill/>
          </a:ln>
          <a:effectLst>
            <a:glow>
              <a:srgbClr val="00B0F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2501898" y="3717279"/>
            <a:ext cx="618067" cy="461665"/>
          </a:xfrm>
          <a:prstGeom prst="rect">
            <a:avLst/>
          </a:prstGeom>
          <a:noFill/>
        </p:spPr>
        <p:txBody>
          <a:bodyPr wrap="square" rtlCol="0">
            <a:spAutoFit/>
          </a:bodyPr>
          <a:lstStyle/>
          <a:p>
            <a:pPr algn="ctr"/>
            <a:r>
              <a:rPr lang="en-US" sz="2400" dirty="0" smtClean="0">
                <a:solidFill>
                  <a:srgbClr val="FF0000"/>
                </a:solidFill>
              </a:rPr>
              <a:t>w</a:t>
            </a:r>
            <a:r>
              <a:rPr lang="en-US" sz="2400" baseline="-25000" dirty="0" smtClean="0">
                <a:solidFill>
                  <a:srgbClr val="FF0000"/>
                </a:solidFill>
              </a:rPr>
              <a:t>1</a:t>
            </a:r>
            <a:endParaRPr lang="en-US" sz="2400" baseline="-25000" dirty="0">
              <a:solidFill>
                <a:srgbClr val="FF0000"/>
              </a:solidFill>
            </a:endParaRPr>
          </a:p>
        </p:txBody>
      </p:sp>
      <p:sp>
        <p:nvSpPr>
          <p:cNvPr id="18" name="Up Arrow 17"/>
          <p:cNvSpPr/>
          <p:nvPr/>
        </p:nvSpPr>
        <p:spPr>
          <a:xfrm>
            <a:off x="2709333" y="3403600"/>
            <a:ext cx="135465" cy="321733"/>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3941229" y="3751148"/>
            <a:ext cx="618067" cy="461665"/>
          </a:xfrm>
          <a:prstGeom prst="rect">
            <a:avLst/>
          </a:prstGeom>
          <a:noFill/>
        </p:spPr>
        <p:txBody>
          <a:bodyPr wrap="square" rtlCol="0">
            <a:spAutoFit/>
          </a:bodyPr>
          <a:lstStyle/>
          <a:p>
            <a:pPr algn="ctr"/>
            <a:r>
              <a:rPr lang="en-US" sz="2400" dirty="0" smtClean="0">
                <a:solidFill>
                  <a:srgbClr val="FF0000"/>
                </a:solidFill>
              </a:rPr>
              <a:t>w</a:t>
            </a:r>
            <a:r>
              <a:rPr lang="en-US" sz="2400" baseline="-25000" dirty="0" smtClean="0">
                <a:solidFill>
                  <a:srgbClr val="FF0000"/>
                </a:solidFill>
              </a:rPr>
              <a:t>2</a:t>
            </a:r>
            <a:endParaRPr lang="en-US" sz="2400" baseline="-25000" dirty="0">
              <a:solidFill>
                <a:srgbClr val="FF0000"/>
              </a:solidFill>
            </a:endParaRPr>
          </a:p>
        </p:txBody>
      </p:sp>
      <p:sp>
        <p:nvSpPr>
          <p:cNvPr id="20" name="Up Arrow 19"/>
          <p:cNvSpPr/>
          <p:nvPr/>
        </p:nvSpPr>
        <p:spPr>
          <a:xfrm>
            <a:off x="4148664" y="3437469"/>
            <a:ext cx="135465" cy="321733"/>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5346694" y="3751151"/>
            <a:ext cx="618067" cy="461665"/>
          </a:xfrm>
          <a:prstGeom prst="rect">
            <a:avLst/>
          </a:prstGeom>
          <a:noFill/>
        </p:spPr>
        <p:txBody>
          <a:bodyPr wrap="square" rtlCol="0">
            <a:spAutoFit/>
          </a:bodyPr>
          <a:lstStyle/>
          <a:p>
            <a:pPr algn="ctr"/>
            <a:r>
              <a:rPr lang="en-US" sz="2400" dirty="0" smtClean="0">
                <a:solidFill>
                  <a:srgbClr val="FF0000"/>
                </a:solidFill>
              </a:rPr>
              <a:t>w</a:t>
            </a:r>
            <a:r>
              <a:rPr lang="en-US" sz="2400" baseline="-25000" dirty="0" smtClean="0">
                <a:solidFill>
                  <a:srgbClr val="FF0000"/>
                </a:solidFill>
              </a:rPr>
              <a:t>3</a:t>
            </a:r>
            <a:endParaRPr lang="en-US" sz="2400" baseline="-25000" dirty="0">
              <a:solidFill>
                <a:srgbClr val="FF0000"/>
              </a:solidFill>
            </a:endParaRPr>
          </a:p>
        </p:txBody>
      </p:sp>
      <p:sp>
        <p:nvSpPr>
          <p:cNvPr id="22" name="Up Arrow 21"/>
          <p:cNvSpPr/>
          <p:nvPr/>
        </p:nvSpPr>
        <p:spPr>
          <a:xfrm>
            <a:off x="5554129" y="3437472"/>
            <a:ext cx="135465" cy="321733"/>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6735226" y="3751154"/>
            <a:ext cx="618067" cy="461665"/>
          </a:xfrm>
          <a:prstGeom prst="rect">
            <a:avLst/>
          </a:prstGeom>
          <a:noFill/>
        </p:spPr>
        <p:txBody>
          <a:bodyPr wrap="square" rtlCol="0">
            <a:spAutoFit/>
          </a:bodyPr>
          <a:lstStyle/>
          <a:p>
            <a:pPr algn="ctr"/>
            <a:r>
              <a:rPr lang="en-US" sz="2400" dirty="0" smtClean="0">
                <a:solidFill>
                  <a:srgbClr val="FF0000"/>
                </a:solidFill>
              </a:rPr>
              <a:t>w</a:t>
            </a:r>
            <a:r>
              <a:rPr lang="en-US" sz="2400" baseline="-25000" dirty="0" smtClean="0">
                <a:solidFill>
                  <a:srgbClr val="FF0000"/>
                </a:solidFill>
              </a:rPr>
              <a:t>4</a:t>
            </a:r>
            <a:endParaRPr lang="en-US" sz="2400" baseline="-25000" dirty="0">
              <a:solidFill>
                <a:srgbClr val="FF0000"/>
              </a:solidFill>
            </a:endParaRPr>
          </a:p>
        </p:txBody>
      </p:sp>
      <p:sp>
        <p:nvSpPr>
          <p:cNvPr id="24" name="Up Arrow 23"/>
          <p:cNvSpPr/>
          <p:nvPr/>
        </p:nvSpPr>
        <p:spPr>
          <a:xfrm>
            <a:off x="6942661" y="3437475"/>
            <a:ext cx="135465" cy="321733"/>
          </a:xfrm>
          <a:prstGeom prst="upArrow">
            <a:avLst/>
          </a:prstGeom>
          <a:solidFill>
            <a:schemeClr val="tx1"/>
          </a:solidFill>
          <a:effectLst>
            <a:glow rad="266700">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8123757" y="3785023"/>
            <a:ext cx="618067" cy="461665"/>
          </a:xfrm>
          <a:prstGeom prst="rect">
            <a:avLst/>
          </a:prstGeom>
          <a:noFill/>
        </p:spPr>
        <p:txBody>
          <a:bodyPr wrap="square" rtlCol="0">
            <a:spAutoFit/>
          </a:bodyPr>
          <a:lstStyle/>
          <a:p>
            <a:pPr algn="ctr"/>
            <a:r>
              <a:rPr lang="en-US" sz="2400" dirty="0" smtClean="0">
                <a:solidFill>
                  <a:srgbClr val="FF0000"/>
                </a:solidFill>
              </a:rPr>
              <a:t>w</a:t>
            </a:r>
            <a:r>
              <a:rPr lang="en-US" sz="2400" baseline="-25000" dirty="0" smtClean="0">
                <a:solidFill>
                  <a:srgbClr val="FF0000"/>
                </a:solidFill>
              </a:rPr>
              <a:t>5</a:t>
            </a:r>
            <a:endParaRPr lang="en-US" sz="2400" baseline="-25000" dirty="0">
              <a:solidFill>
                <a:srgbClr val="FF0000"/>
              </a:solidFill>
            </a:endParaRPr>
          </a:p>
        </p:txBody>
      </p:sp>
      <p:sp>
        <p:nvSpPr>
          <p:cNvPr id="26" name="Up Arrow 25"/>
          <p:cNvSpPr/>
          <p:nvPr/>
        </p:nvSpPr>
        <p:spPr>
          <a:xfrm>
            <a:off x="8331192" y="3471344"/>
            <a:ext cx="135465" cy="321733"/>
          </a:xfrm>
          <a:prstGeom prst="upArrow">
            <a:avLst/>
          </a:prstGeom>
          <a:solidFill>
            <a:schemeClr val="tx1"/>
          </a:solidFill>
          <a:effectLst>
            <a:glow>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3293532" y="2015064"/>
            <a:ext cx="457201" cy="461665"/>
          </a:xfrm>
          <a:prstGeom prst="rect">
            <a:avLst/>
          </a:prstGeom>
          <a:noFill/>
        </p:spPr>
        <p:txBody>
          <a:bodyPr wrap="square" rtlCol="0">
            <a:spAutoFit/>
          </a:bodyPr>
          <a:lstStyle/>
          <a:p>
            <a:r>
              <a:rPr lang="en-US" sz="2400" dirty="0" smtClean="0"/>
              <a:t>z</a:t>
            </a:r>
            <a:r>
              <a:rPr lang="en-US" sz="2400" baseline="-25000" dirty="0" smtClean="0"/>
              <a:t>1</a:t>
            </a:r>
            <a:endParaRPr lang="en-US" sz="2400" baseline="-25000" dirty="0"/>
          </a:p>
        </p:txBody>
      </p:sp>
      <p:sp>
        <p:nvSpPr>
          <p:cNvPr id="28" name="TextBox 27"/>
          <p:cNvSpPr txBox="1"/>
          <p:nvPr/>
        </p:nvSpPr>
        <p:spPr>
          <a:xfrm>
            <a:off x="4698995" y="2015066"/>
            <a:ext cx="457201" cy="461665"/>
          </a:xfrm>
          <a:prstGeom prst="rect">
            <a:avLst/>
          </a:prstGeom>
          <a:noFill/>
        </p:spPr>
        <p:txBody>
          <a:bodyPr wrap="square" rtlCol="0">
            <a:spAutoFit/>
          </a:bodyPr>
          <a:lstStyle/>
          <a:p>
            <a:r>
              <a:rPr lang="en-US" sz="2400" dirty="0" smtClean="0"/>
              <a:t>z</a:t>
            </a:r>
            <a:r>
              <a:rPr lang="en-US" sz="2400" baseline="-25000" dirty="0"/>
              <a:t>2</a:t>
            </a:r>
          </a:p>
        </p:txBody>
      </p:sp>
      <p:sp>
        <p:nvSpPr>
          <p:cNvPr id="29" name="TextBox 28"/>
          <p:cNvSpPr txBox="1"/>
          <p:nvPr/>
        </p:nvSpPr>
        <p:spPr>
          <a:xfrm>
            <a:off x="6087525" y="2015069"/>
            <a:ext cx="457201" cy="461665"/>
          </a:xfrm>
          <a:prstGeom prst="rect">
            <a:avLst/>
          </a:prstGeom>
          <a:noFill/>
        </p:spPr>
        <p:txBody>
          <a:bodyPr wrap="square" rtlCol="0">
            <a:spAutoFit/>
          </a:bodyPr>
          <a:lstStyle/>
          <a:p>
            <a:r>
              <a:rPr lang="en-US" sz="2400" dirty="0" smtClean="0"/>
              <a:t>z</a:t>
            </a:r>
            <a:r>
              <a:rPr lang="en-US" sz="2400" baseline="-25000" dirty="0"/>
              <a:t>3</a:t>
            </a:r>
          </a:p>
        </p:txBody>
      </p:sp>
      <p:sp>
        <p:nvSpPr>
          <p:cNvPr id="30" name="TextBox 29"/>
          <p:cNvSpPr txBox="1"/>
          <p:nvPr/>
        </p:nvSpPr>
        <p:spPr>
          <a:xfrm>
            <a:off x="7374457" y="1998139"/>
            <a:ext cx="457201" cy="461665"/>
          </a:xfrm>
          <a:prstGeom prst="rect">
            <a:avLst/>
          </a:prstGeom>
          <a:noFill/>
        </p:spPr>
        <p:txBody>
          <a:bodyPr wrap="square" rtlCol="0">
            <a:spAutoFit/>
          </a:bodyPr>
          <a:lstStyle/>
          <a:p>
            <a:r>
              <a:rPr lang="en-US" sz="2400" dirty="0" smtClean="0"/>
              <a:t>z</a:t>
            </a:r>
            <a:r>
              <a:rPr lang="en-US" sz="2400" baseline="-25000" dirty="0"/>
              <a:t>4</a:t>
            </a:r>
          </a:p>
        </p:txBody>
      </p:sp>
      <p:sp>
        <p:nvSpPr>
          <p:cNvPr id="31" name="TextBox 30"/>
          <p:cNvSpPr txBox="1"/>
          <p:nvPr/>
        </p:nvSpPr>
        <p:spPr>
          <a:xfrm>
            <a:off x="8881522" y="1981209"/>
            <a:ext cx="939811" cy="461665"/>
          </a:xfrm>
          <a:prstGeom prst="rect">
            <a:avLst/>
          </a:prstGeom>
          <a:noFill/>
        </p:spPr>
        <p:txBody>
          <a:bodyPr wrap="square" rtlCol="0">
            <a:spAutoFit/>
          </a:bodyPr>
          <a:lstStyle/>
          <a:p>
            <a:r>
              <a:rPr lang="en-US" sz="2400" dirty="0" smtClean="0"/>
              <a:t>z</a:t>
            </a:r>
            <a:r>
              <a:rPr lang="en-US" sz="2400" baseline="-25000" dirty="0" smtClean="0"/>
              <a:t>5</a:t>
            </a:r>
            <a:r>
              <a:rPr lang="en-US" sz="2400" dirty="0" smtClean="0"/>
              <a:t> = z</a:t>
            </a:r>
            <a:endParaRPr lang="en-US" sz="2400" baseline="-25000" dirty="0"/>
          </a:p>
        </p:txBody>
      </p:sp>
    </p:spTree>
    <p:extLst>
      <p:ext uri="{BB962C8B-B14F-4D97-AF65-F5344CB8AC3E}">
        <p14:creationId xmlns:p14="http://schemas.microsoft.com/office/powerpoint/2010/main" val="60256954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gradient of </a:t>
            </a:r>
            <a:r>
              <a:rPr lang="en-US" dirty="0" err="1" smtClean="0"/>
              <a:t>convnets</a:t>
            </a:r>
            <a:endParaRPr lang="en-US" dirty="0"/>
          </a:p>
        </p:txBody>
      </p:sp>
      <p:sp>
        <p:nvSpPr>
          <p:cNvPr id="3" name="Rounded Rectangle 2"/>
          <p:cNvSpPr/>
          <p:nvPr/>
        </p:nvSpPr>
        <p:spPr>
          <a:xfrm>
            <a:off x="2412999" y="2404533"/>
            <a:ext cx="795867" cy="8297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f</a:t>
            </a:r>
            <a:r>
              <a:rPr lang="en-US" sz="2400" baseline="-25000" dirty="0" smtClean="0"/>
              <a:t>1</a:t>
            </a:r>
            <a:endParaRPr lang="en-US" sz="2400" baseline="-25000" dirty="0"/>
          </a:p>
        </p:txBody>
      </p:sp>
      <p:sp>
        <p:nvSpPr>
          <p:cNvPr id="6" name="Rounded Rectangle 5"/>
          <p:cNvSpPr/>
          <p:nvPr/>
        </p:nvSpPr>
        <p:spPr>
          <a:xfrm>
            <a:off x="3818465" y="2404533"/>
            <a:ext cx="795867" cy="8297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f</a:t>
            </a:r>
            <a:r>
              <a:rPr lang="en-US" sz="2400" baseline="-25000" dirty="0" smtClean="0"/>
              <a:t>2</a:t>
            </a:r>
            <a:endParaRPr lang="en-US" sz="2400" baseline="-25000" dirty="0"/>
          </a:p>
        </p:txBody>
      </p:sp>
      <p:sp>
        <p:nvSpPr>
          <p:cNvPr id="7" name="Rounded Rectangle 6"/>
          <p:cNvSpPr/>
          <p:nvPr/>
        </p:nvSpPr>
        <p:spPr>
          <a:xfrm>
            <a:off x="5223931" y="2404533"/>
            <a:ext cx="795867" cy="8297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f</a:t>
            </a:r>
            <a:r>
              <a:rPr lang="en-US" sz="2400" baseline="-25000" dirty="0" smtClean="0"/>
              <a:t>3</a:t>
            </a:r>
            <a:endParaRPr lang="en-US" sz="2400" baseline="-25000" dirty="0"/>
          </a:p>
        </p:txBody>
      </p:sp>
      <p:sp>
        <p:nvSpPr>
          <p:cNvPr id="8" name="Rounded Rectangle 7"/>
          <p:cNvSpPr/>
          <p:nvPr/>
        </p:nvSpPr>
        <p:spPr>
          <a:xfrm>
            <a:off x="6629397" y="2404533"/>
            <a:ext cx="795867" cy="8297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f</a:t>
            </a:r>
            <a:r>
              <a:rPr lang="en-US" sz="2400" baseline="-25000" dirty="0" smtClean="0"/>
              <a:t>4</a:t>
            </a:r>
            <a:endParaRPr lang="en-US" sz="2400" baseline="-25000" dirty="0"/>
          </a:p>
        </p:txBody>
      </p:sp>
      <p:sp>
        <p:nvSpPr>
          <p:cNvPr id="9" name="Rounded Rectangle 8"/>
          <p:cNvSpPr/>
          <p:nvPr/>
        </p:nvSpPr>
        <p:spPr>
          <a:xfrm>
            <a:off x="8034863" y="2404533"/>
            <a:ext cx="795867" cy="8297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f</a:t>
            </a:r>
            <a:r>
              <a:rPr lang="en-US" sz="2400" baseline="-25000" dirty="0" smtClean="0"/>
              <a:t>5</a:t>
            </a:r>
            <a:endParaRPr lang="en-US" sz="2400" baseline="-25000" dirty="0"/>
          </a:p>
        </p:txBody>
      </p:sp>
      <p:sp>
        <p:nvSpPr>
          <p:cNvPr id="10" name="TextBox 9"/>
          <p:cNvSpPr txBox="1"/>
          <p:nvPr/>
        </p:nvSpPr>
        <p:spPr>
          <a:xfrm>
            <a:off x="1617133" y="2588567"/>
            <a:ext cx="389467" cy="461665"/>
          </a:xfrm>
          <a:prstGeom prst="rect">
            <a:avLst/>
          </a:prstGeom>
          <a:noFill/>
        </p:spPr>
        <p:txBody>
          <a:bodyPr wrap="square" rtlCol="0">
            <a:spAutoFit/>
          </a:bodyPr>
          <a:lstStyle/>
          <a:p>
            <a:r>
              <a:rPr lang="en-US" sz="2400" dirty="0" smtClean="0"/>
              <a:t>x</a:t>
            </a:r>
            <a:endParaRPr lang="en-US" sz="2400" dirty="0"/>
          </a:p>
        </p:txBody>
      </p:sp>
      <p:sp>
        <p:nvSpPr>
          <p:cNvPr id="11" name="Right Arrow 10"/>
          <p:cNvSpPr/>
          <p:nvPr/>
        </p:nvSpPr>
        <p:spPr>
          <a:xfrm>
            <a:off x="2006600" y="2680899"/>
            <a:ext cx="262467" cy="27699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a:off x="3361264" y="2680902"/>
            <a:ext cx="262467" cy="27699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a:off x="4766729" y="2680905"/>
            <a:ext cx="262467" cy="27699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a:off x="6206062" y="2680908"/>
            <a:ext cx="262467" cy="27699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a:off x="7577661" y="2680911"/>
            <a:ext cx="262467" cy="276999"/>
          </a:xfrm>
          <a:prstGeom prst="rightArrow">
            <a:avLst/>
          </a:prstGeom>
          <a:solidFill>
            <a:schemeClr val="tx1"/>
          </a:solidFill>
          <a:ln>
            <a:noFill/>
          </a:ln>
          <a:effectLst>
            <a:glow>
              <a:srgbClr val="00B0F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a:off x="8983126" y="2697847"/>
            <a:ext cx="262467" cy="276999"/>
          </a:xfrm>
          <a:prstGeom prst="rightArrow">
            <a:avLst/>
          </a:prstGeom>
          <a:solidFill>
            <a:schemeClr val="tx1"/>
          </a:solidFill>
          <a:ln>
            <a:noFill/>
          </a:ln>
          <a:effectLst>
            <a:glow rad="444500">
              <a:srgbClr val="00B0F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2501898" y="3717279"/>
            <a:ext cx="618067" cy="461665"/>
          </a:xfrm>
          <a:prstGeom prst="rect">
            <a:avLst/>
          </a:prstGeom>
          <a:noFill/>
        </p:spPr>
        <p:txBody>
          <a:bodyPr wrap="square" rtlCol="0">
            <a:spAutoFit/>
          </a:bodyPr>
          <a:lstStyle/>
          <a:p>
            <a:pPr algn="ctr"/>
            <a:r>
              <a:rPr lang="en-US" sz="2400" dirty="0" smtClean="0">
                <a:solidFill>
                  <a:srgbClr val="FF0000"/>
                </a:solidFill>
              </a:rPr>
              <a:t>w</a:t>
            </a:r>
            <a:r>
              <a:rPr lang="en-US" sz="2400" baseline="-25000" dirty="0" smtClean="0">
                <a:solidFill>
                  <a:srgbClr val="FF0000"/>
                </a:solidFill>
              </a:rPr>
              <a:t>1</a:t>
            </a:r>
            <a:endParaRPr lang="en-US" sz="2400" baseline="-25000" dirty="0">
              <a:solidFill>
                <a:srgbClr val="FF0000"/>
              </a:solidFill>
            </a:endParaRPr>
          </a:p>
        </p:txBody>
      </p:sp>
      <p:sp>
        <p:nvSpPr>
          <p:cNvPr id="18" name="Up Arrow 17"/>
          <p:cNvSpPr/>
          <p:nvPr/>
        </p:nvSpPr>
        <p:spPr>
          <a:xfrm>
            <a:off x="2709333" y="3403600"/>
            <a:ext cx="135465" cy="321733"/>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3941229" y="3751148"/>
            <a:ext cx="618067" cy="461665"/>
          </a:xfrm>
          <a:prstGeom prst="rect">
            <a:avLst/>
          </a:prstGeom>
          <a:noFill/>
        </p:spPr>
        <p:txBody>
          <a:bodyPr wrap="square" rtlCol="0">
            <a:spAutoFit/>
          </a:bodyPr>
          <a:lstStyle/>
          <a:p>
            <a:pPr algn="ctr"/>
            <a:r>
              <a:rPr lang="en-US" sz="2400" dirty="0" smtClean="0">
                <a:solidFill>
                  <a:srgbClr val="FF0000"/>
                </a:solidFill>
              </a:rPr>
              <a:t>w</a:t>
            </a:r>
            <a:r>
              <a:rPr lang="en-US" sz="2400" baseline="-25000" dirty="0" smtClean="0">
                <a:solidFill>
                  <a:srgbClr val="FF0000"/>
                </a:solidFill>
              </a:rPr>
              <a:t>2</a:t>
            </a:r>
            <a:endParaRPr lang="en-US" sz="2400" baseline="-25000" dirty="0">
              <a:solidFill>
                <a:srgbClr val="FF0000"/>
              </a:solidFill>
            </a:endParaRPr>
          </a:p>
        </p:txBody>
      </p:sp>
      <p:sp>
        <p:nvSpPr>
          <p:cNvPr id="20" name="Up Arrow 19"/>
          <p:cNvSpPr/>
          <p:nvPr/>
        </p:nvSpPr>
        <p:spPr>
          <a:xfrm>
            <a:off x="4148664" y="3437469"/>
            <a:ext cx="135465" cy="321733"/>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5346694" y="3751151"/>
            <a:ext cx="618067" cy="461665"/>
          </a:xfrm>
          <a:prstGeom prst="rect">
            <a:avLst/>
          </a:prstGeom>
          <a:noFill/>
        </p:spPr>
        <p:txBody>
          <a:bodyPr wrap="square" rtlCol="0">
            <a:spAutoFit/>
          </a:bodyPr>
          <a:lstStyle/>
          <a:p>
            <a:pPr algn="ctr"/>
            <a:r>
              <a:rPr lang="en-US" sz="2400" dirty="0" smtClean="0">
                <a:solidFill>
                  <a:srgbClr val="FF0000"/>
                </a:solidFill>
              </a:rPr>
              <a:t>w</a:t>
            </a:r>
            <a:r>
              <a:rPr lang="en-US" sz="2400" baseline="-25000" dirty="0" smtClean="0">
                <a:solidFill>
                  <a:srgbClr val="FF0000"/>
                </a:solidFill>
              </a:rPr>
              <a:t>3</a:t>
            </a:r>
            <a:endParaRPr lang="en-US" sz="2400" baseline="-25000" dirty="0">
              <a:solidFill>
                <a:srgbClr val="FF0000"/>
              </a:solidFill>
            </a:endParaRPr>
          </a:p>
        </p:txBody>
      </p:sp>
      <p:sp>
        <p:nvSpPr>
          <p:cNvPr id="22" name="Up Arrow 21"/>
          <p:cNvSpPr/>
          <p:nvPr/>
        </p:nvSpPr>
        <p:spPr>
          <a:xfrm>
            <a:off x="5554129" y="3437472"/>
            <a:ext cx="135465" cy="321733"/>
          </a:xfrm>
          <a:prstGeom prst="upArrow">
            <a:avLst/>
          </a:prstGeom>
          <a:solidFill>
            <a:schemeClr val="tx1"/>
          </a:solidFill>
          <a:effectLst>
            <a:glow rad="317500">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6735226" y="3751154"/>
            <a:ext cx="618067" cy="461665"/>
          </a:xfrm>
          <a:prstGeom prst="rect">
            <a:avLst/>
          </a:prstGeom>
          <a:noFill/>
        </p:spPr>
        <p:txBody>
          <a:bodyPr wrap="square" rtlCol="0">
            <a:spAutoFit/>
          </a:bodyPr>
          <a:lstStyle/>
          <a:p>
            <a:pPr algn="ctr"/>
            <a:r>
              <a:rPr lang="en-US" sz="2400" dirty="0" smtClean="0">
                <a:solidFill>
                  <a:srgbClr val="FF0000"/>
                </a:solidFill>
              </a:rPr>
              <a:t>w</a:t>
            </a:r>
            <a:r>
              <a:rPr lang="en-US" sz="2400" baseline="-25000" dirty="0" smtClean="0">
                <a:solidFill>
                  <a:srgbClr val="FF0000"/>
                </a:solidFill>
              </a:rPr>
              <a:t>4</a:t>
            </a:r>
            <a:endParaRPr lang="en-US" sz="2400" baseline="-25000" dirty="0">
              <a:solidFill>
                <a:srgbClr val="FF0000"/>
              </a:solidFill>
            </a:endParaRPr>
          </a:p>
        </p:txBody>
      </p:sp>
      <p:sp>
        <p:nvSpPr>
          <p:cNvPr id="24" name="Up Arrow 23"/>
          <p:cNvSpPr/>
          <p:nvPr/>
        </p:nvSpPr>
        <p:spPr>
          <a:xfrm>
            <a:off x="6942661" y="3437475"/>
            <a:ext cx="135465" cy="321733"/>
          </a:xfrm>
          <a:prstGeom prst="upArrow">
            <a:avLst/>
          </a:prstGeom>
          <a:solidFill>
            <a:schemeClr val="tx1"/>
          </a:solidFill>
          <a:effectLst>
            <a:glow>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8123757" y="3785023"/>
            <a:ext cx="618067" cy="461665"/>
          </a:xfrm>
          <a:prstGeom prst="rect">
            <a:avLst/>
          </a:prstGeom>
          <a:noFill/>
        </p:spPr>
        <p:txBody>
          <a:bodyPr wrap="square" rtlCol="0">
            <a:spAutoFit/>
          </a:bodyPr>
          <a:lstStyle/>
          <a:p>
            <a:pPr algn="ctr"/>
            <a:r>
              <a:rPr lang="en-US" sz="2400" dirty="0" smtClean="0">
                <a:solidFill>
                  <a:srgbClr val="FF0000"/>
                </a:solidFill>
              </a:rPr>
              <a:t>w</a:t>
            </a:r>
            <a:r>
              <a:rPr lang="en-US" sz="2400" baseline="-25000" dirty="0" smtClean="0">
                <a:solidFill>
                  <a:srgbClr val="FF0000"/>
                </a:solidFill>
              </a:rPr>
              <a:t>5</a:t>
            </a:r>
            <a:endParaRPr lang="en-US" sz="2400" baseline="-25000" dirty="0">
              <a:solidFill>
                <a:srgbClr val="FF0000"/>
              </a:solidFill>
            </a:endParaRPr>
          </a:p>
        </p:txBody>
      </p:sp>
      <p:sp>
        <p:nvSpPr>
          <p:cNvPr id="26" name="Up Arrow 25"/>
          <p:cNvSpPr/>
          <p:nvPr/>
        </p:nvSpPr>
        <p:spPr>
          <a:xfrm>
            <a:off x="8331192" y="3471344"/>
            <a:ext cx="135465" cy="321733"/>
          </a:xfrm>
          <a:prstGeom prst="upArrow">
            <a:avLst/>
          </a:prstGeom>
          <a:solidFill>
            <a:schemeClr val="tx1"/>
          </a:solidFill>
          <a:effectLst>
            <a:glow>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3293532" y="2015064"/>
            <a:ext cx="457201" cy="461665"/>
          </a:xfrm>
          <a:prstGeom prst="rect">
            <a:avLst/>
          </a:prstGeom>
          <a:noFill/>
        </p:spPr>
        <p:txBody>
          <a:bodyPr wrap="square" rtlCol="0">
            <a:spAutoFit/>
          </a:bodyPr>
          <a:lstStyle/>
          <a:p>
            <a:r>
              <a:rPr lang="en-US" sz="2400" dirty="0" smtClean="0"/>
              <a:t>z</a:t>
            </a:r>
            <a:r>
              <a:rPr lang="en-US" sz="2400" baseline="-25000" dirty="0" smtClean="0"/>
              <a:t>1</a:t>
            </a:r>
            <a:endParaRPr lang="en-US" sz="2400" baseline="-25000" dirty="0"/>
          </a:p>
        </p:txBody>
      </p:sp>
      <p:sp>
        <p:nvSpPr>
          <p:cNvPr id="28" name="TextBox 27"/>
          <p:cNvSpPr txBox="1"/>
          <p:nvPr/>
        </p:nvSpPr>
        <p:spPr>
          <a:xfrm>
            <a:off x="4698995" y="2015066"/>
            <a:ext cx="457201" cy="461665"/>
          </a:xfrm>
          <a:prstGeom prst="rect">
            <a:avLst/>
          </a:prstGeom>
          <a:noFill/>
        </p:spPr>
        <p:txBody>
          <a:bodyPr wrap="square" rtlCol="0">
            <a:spAutoFit/>
          </a:bodyPr>
          <a:lstStyle/>
          <a:p>
            <a:r>
              <a:rPr lang="en-US" sz="2400" dirty="0" smtClean="0"/>
              <a:t>z</a:t>
            </a:r>
            <a:r>
              <a:rPr lang="en-US" sz="2400" baseline="-25000" dirty="0"/>
              <a:t>2</a:t>
            </a:r>
          </a:p>
        </p:txBody>
      </p:sp>
      <p:sp>
        <p:nvSpPr>
          <p:cNvPr id="29" name="TextBox 28"/>
          <p:cNvSpPr txBox="1"/>
          <p:nvPr/>
        </p:nvSpPr>
        <p:spPr>
          <a:xfrm>
            <a:off x="6087525" y="2015069"/>
            <a:ext cx="457201" cy="461665"/>
          </a:xfrm>
          <a:prstGeom prst="rect">
            <a:avLst/>
          </a:prstGeom>
          <a:noFill/>
        </p:spPr>
        <p:txBody>
          <a:bodyPr wrap="square" rtlCol="0">
            <a:spAutoFit/>
          </a:bodyPr>
          <a:lstStyle/>
          <a:p>
            <a:r>
              <a:rPr lang="en-US" sz="2400" dirty="0" smtClean="0"/>
              <a:t>z</a:t>
            </a:r>
            <a:r>
              <a:rPr lang="en-US" sz="2400" baseline="-25000" dirty="0"/>
              <a:t>3</a:t>
            </a:r>
          </a:p>
        </p:txBody>
      </p:sp>
      <p:sp>
        <p:nvSpPr>
          <p:cNvPr id="30" name="TextBox 29"/>
          <p:cNvSpPr txBox="1"/>
          <p:nvPr/>
        </p:nvSpPr>
        <p:spPr>
          <a:xfrm>
            <a:off x="7374457" y="1998139"/>
            <a:ext cx="457201" cy="461665"/>
          </a:xfrm>
          <a:prstGeom prst="rect">
            <a:avLst/>
          </a:prstGeom>
          <a:noFill/>
        </p:spPr>
        <p:txBody>
          <a:bodyPr wrap="square" rtlCol="0">
            <a:spAutoFit/>
          </a:bodyPr>
          <a:lstStyle/>
          <a:p>
            <a:r>
              <a:rPr lang="en-US" sz="2400" dirty="0" smtClean="0"/>
              <a:t>z</a:t>
            </a:r>
            <a:r>
              <a:rPr lang="en-US" sz="2400" baseline="-25000" dirty="0"/>
              <a:t>4</a:t>
            </a:r>
          </a:p>
        </p:txBody>
      </p:sp>
      <p:sp>
        <p:nvSpPr>
          <p:cNvPr id="31" name="TextBox 30"/>
          <p:cNvSpPr txBox="1"/>
          <p:nvPr/>
        </p:nvSpPr>
        <p:spPr>
          <a:xfrm>
            <a:off x="8881522" y="1981209"/>
            <a:ext cx="939811" cy="461665"/>
          </a:xfrm>
          <a:prstGeom prst="rect">
            <a:avLst/>
          </a:prstGeom>
          <a:noFill/>
        </p:spPr>
        <p:txBody>
          <a:bodyPr wrap="square" rtlCol="0">
            <a:spAutoFit/>
          </a:bodyPr>
          <a:lstStyle/>
          <a:p>
            <a:r>
              <a:rPr lang="en-US" sz="2400" dirty="0" smtClean="0"/>
              <a:t>z</a:t>
            </a:r>
            <a:r>
              <a:rPr lang="en-US" sz="2400" baseline="-25000" dirty="0" smtClean="0"/>
              <a:t>5</a:t>
            </a:r>
            <a:r>
              <a:rPr lang="en-US" sz="2400" dirty="0" smtClean="0"/>
              <a:t> = z</a:t>
            </a:r>
            <a:endParaRPr lang="en-US" sz="2400" baseline="-25000" dirty="0"/>
          </a:p>
        </p:txBody>
      </p:sp>
      <p:pic>
        <p:nvPicPr>
          <p:cNvPr id="5" name="Picture 4"/>
          <p:cNvPicPr>
            <a:picLocks noChangeAspect="1"/>
          </p:cNvPicPr>
          <p:nvPr/>
        </p:nvPicPr>
        <p:blipFill>
          <a:blip r:embed="rId2"/>
          <a:stretch>
            <a:fillRect/>
          </a:stretch>
        </p:blipFill>
        <p:spPr>
          <a:xfrm>
            <a:off x="4406889" y="5128038"/>
            <a:ext cx="3111500" cy="1028700"/>
          </a:xfrm>
          <a:prstGeom prst="rect">
            <a:avLst/>
          </a:prstGeom>
        </p:spPr>
      </p:pic>
      <p:sp>
        <p:nvSpPr>
          <p:cNvPr id="34" name="Rounded Rectangle 33"/>
          <p:cNvSpPr/>
          <p:nvPr/>
        </p:nvSpPr>
        <p:spPr>
          <a:xfrm>
            <a:off x="5240860" y="4944533"/>
            <a:ext cx="2277529" cy="155786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115363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gradient of </a:t>
            </a:r>
            <a:r>
              <a:rPr lang="en-US" dirty="0" err="1" smtClean="0"/>
              <a:t>convnets</a:t>
            </a:r>
            <a:endParaRPr lang="en-US" dirty="0"/>
          </a:p>
        </p:txBody>
      </p:sp>
      <p:sp>
        <p:nvSpPr>
          <p:cNvPr id="3" name="Rounded Rectangle 2"/>
          <p:cNvSpPr/>
          <p:nvPr/>
        </p:nvSpPr>
        <p:spPr>
          <a:xfrm>
            <a:off x="2412999" y="2404533"/>
            <a:ext cx="795867" cy="8297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f</a:t>
            </a:r>
            <a:r>
              <a:rPr lang="en-US" sz="2400" baseline="-25000" dirty="0" smtClean="0"/>
              <a:t>1</a:t>
            </a:r>
            <a:endParaRPr lang="en-US" sz="2400" baseline="-25000" dirty="0"/>
          </a:p>
        </p:txBody>
      </p:sp>
      <p:sp>
        <p:nvSpPr>
          <p:cNvPr id="6" name="Rounded Rectangle 5"/>
          <p:cNvSpPr/>
          <p:nvPr/>
        </p:nvSpPr>
        <p:spPr>
          <a:xfrm>
            <a:off x="3818465" y="2404533"/>
            <a:ext cx="795867" cy="8297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f</a:t>
            </a:r>
            <a:r>
              <a:rPr lang="en-US" sz="2400" baseline="-25000" dirty="0" smtClean="0"/>
              <a:t>2</a:t>
            </a:r>
            <a:endParaRPr lang="en-US" sz="2400" baseline="-25000" dirty="0"/>
          </a:p>
        </p:txBody>
      </p:sp>
      <p:sp>
        <p:nvSpPr>
          <p:cNvPr id="7" name="Rounded Rectangle 6"/>
          <p:cNvSpPr/>
          <p:nvPr/>
        </p:nvSpPr>
        <p:spPr>
          <a:xfrm>
            <a:off x="5223931" y="2404533"/>
            <a:ext cx="795867" cy="8297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f</a:t>
            </a:r>
            <a:r>
              <a:rPr lang="en-US" sz="2400" baseline="-25000" dirty="0" smtClean="0"/>
              <a:t>3</a:t>
            </a:r>
            <a:endParaRPr lang="en-US" sz="2400" baseline="-25000" dirty="0"/>
          </a:p>
        </p:txBody>
      </p:sp>
      <p:sp>
        <p:nvSpPr>
          <p:cNvPr id="8" name="Rounded Rectangle 7"/>
          <p:cNvSpPr/>
          <p:nvPr/>
        </p:nvSpPr>
        <p:spPr>
          <a:xfrm>
            <a:off x="6629397" y="2404533"/>
            <a:ext cx="795867" cy="8297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f</a:t>
            </a:r>
            <a:r>
              <a:rPr lang="en-US" sz="2400" baseline="-25000" dirty="0" smtClean="0"/>
              <a:t>4</a:t>
            </a:r>
            <a:endParaRPr lang="en-US" sz="2400" baseline="-25000" dirty="0"/>
          </a:p>
        </p:txBody>
      </p:sp>
      <p:sp>
        <p:nvSpPr>
          <p:cNvPr id="9" name="Rounded Rectangle 8"/>
          <p:cNvSpPr/>
          <p:nvPr/>
        </p:nvSpPr>
        <p:spPr>
          <a:xfrm>
            <a:off x="8034863" y="2404533"/>
            <a:ext cx="795867" cy="8297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f</a:t>
            </a:r>
            <a:r>
              <a:rPr lang="en-US" sz="2400" baseline="-25000" dirty="0" smtClean="0"/>
              <a:t>5</a:t>
            </a:r>
            <a:endParaRPr lang="en-US" sz="2400" baseline="-25000" dirty="0"/>
          </a:p>
        </p:txBody>
      </p:sp>
      <p:sp>
        <p:nvSpPr>
          <p:cNvPr id="10" name="TextBox 9"/>
          <p:cNvSpPr txBox="1"/>
          <p:nvPr/>
        </p:nvSpPr>
        <p:spPr>
          <a:xfrm>
            <a:off x="1617133" y="2588567"/>
            <a:ext cx="389467" cy="461665"/>
          </a:xfrm>
          <a:prstGeom prst="rect">
            <a:avLst/>
          </a:prstGeom>
          <a:noFill/>
        </p:spPr>
        <p:txBody>
          <a:bodyPr wrap="square" rtlCol="0">
            <a:spAutoFit/>
          </a:bodyPr>
          <a:lstStyle/>
          <a:p>
            <a:r>
              <a:rPr lang="en-US" sz="2400" dirty="0" smtClean="0"/>
              <a:t>x</a:t>
            </a:r>
            <a:endParaRPr lang="en-US" sz="2400" dirty="0"/>
          </a:p>
        </p:txBody>
      </p:sp>
      <p:sp>
        <p:nvSpPr>
          <p:cNvPr id="11" name="Right Arrow 10"/>
          <p:cNvSpPr/>
          <p:nvPr/>
        </p:nvSpPr>
        <p:spPr>
          <a:xfrm>
            <a:off x="2006600" y="2680899"/>
            <a:ext cx="262467" cy="27699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a:off x="3361264" y="2680902"/>
            <a:ext cx="262467" cy="27699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a:off x="4766729" y="2680905"/>
            <a:ext cx="262467" cy="27699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a:off x="6206062" y="2680908"/>
            <a:ext cx="262467" cy="276999"/>
          </a:xfrm>
          <a:prstGeom prst="rightArrow">
            <a:avLst/>
          </a:prstGeom>
          <a:solidFill>
            <a:schemeClr val="tx1"/>
          </a:solidFill>
          <a:ln>
            <a:noFill/>
          </a:ln>
          <a:effectLst>
            <a:glow rad="317500">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a:off x="7577661" y="2680911"/>
            <a:ext cx="262467" cy="276999"/>
          </a:xfrm>
          <a:prstGeom prst="rightArrow">
            <a:avLst/>
          </a:prstGeom>
          <a:solidFill>
            <a:schemeClr val="tx1"/>
          </a:solidFill>
          <a:ln>
            <a:noFill/>
          </a:ln>
          <a:effectLst>
            <a:glow>
              <a:srgbClr val="00B0F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a:off x="8983126" y="2697847"/>
            <a:ext cx="262467" cy="276999"/>
          </a:xfrm>
          <a:prstGeom prst="rightArrow">
            <a:avLst/>
          </a:prstGeom>
          <a:solidFill>
            <a:schemeClr val="tx1"/>
          </a:solidFill>
          <a:ln>
            <a:noFill/>
          </a:ln>
          <a:effectLst>
            <a:glow rad="444500">
              <a:srgbClr val="00B0F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2501898" y="3717279"/>
            <a:ext cx="618067" cy="461665"/>
          </a:xfrm>
          <a:prstGeom prst="rect">
            <a:avLst/>
          </a:prstGeom>
          <a:noFill/>
        </p:spPr>
        <p:txBody>
          <a:bodyPr wrap="square" rtlCol="0">
            <a:spAutoFit/>
          </a:bodyPr>
          <a:lstStyle/>
          <a:p>
            <a:pPr algn="ctr"/>
            <a:r>
              <a:rPr lang="en-US" sz="2400" dirty="0" smtClean="0">
                <a:solidFill>
                  <a:srgbClr val="FF0000"/>
                </a:solidFill>
              </a:rPr>
              <a:t>w</a:t>
            </a:r>
            <a:r>
              <a:rPr lang="en-US" sz="2400" baseline="-25000" dirty="0" smtClean="0">
                <a:solidFill>
                  <a:srgbClr val="FF0000"/>
                </a:solidFill>
              </a:rPr>
              <a:t>1</a:t>
            </a:r>
            <a:endParaRPr lang="en-US" sz="2400" baseline="-25000" dirty="0">
              <a:solidFill>
                <a:srgbClr val="FF0000"/>
              </a:solidFill>
            </a:endParaRPr>
          </a:p>
        </p:txBody>
      </p:sp>
      <p:sp>
        <p:nvSpPr>
          <p:cNvPr id="18" name="Up Arrow 17"/>
          <p:cNvSpPr/>
          <p:nvPr/>
        </p:nvSpPr>
        <p:spPr>
          <a:xfrm>
            <a:off x="2709333" y="3403600"/>
            <a:ext cx="135465" cy="321733"/>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3941229" y="3751148"/>
            <a:ext cx="618067" cy="461665"/>
          </a:xfrm>
          <a:prstGeom prst="rect">
            <a:avLst/>
          </a:prstGeom>
          <a:noFill/>
        </p:spPr>
        <p:txBody>
          <a:bodyPr wrap="square" rtlCol="0">
            <a:spAutoFit/>
          </a:bodyPr>
          <a:lstStyle/>
          <a:p>
            <a:pPr algn="ctr"/>
            <a:r>
              <a:rPr lang="en-US" sz="2400" dirty="0" smtClean="0">
                <a:solidFill>
                  <a:srgbClr val="FF0000"/>
                </a:solidFill>
              </a:rPr>
              <a:t>w</a:t>
            </a:r>
            <a:r>
              <a:rPr lang="en-US" sz="2400" baseline="-25000" dirty="0" smtClean="0">
                <a:solidFill>
                  <a:srgbClr val="FF0000"/>
                </a:solidFill>
              </a:rPr>
              <a:t>2</a:t>
            </a:r>
            <a:endParaRPr lang="en-US" sz="2400" baseline="-25000" dirty="0">
              <a:solidFill>
                <a:srgbClr val="FF0000"/>
              </a:solidFill>
            </a:endParaRPr>
          </a:p>
        </p:txBody>
      </p:sp>
      <p:sp>
        <p:nvSpPr>
          <p:cNvPr id="20" name="Up Arrow 19"/>
          <p:cNvSpPr/>
          <p:nvPr/>
        </p:nvSpPr>
        <p:spPr>
          <a:xfrm>
            <a:off x="4148664" y="3437469"/>
            <a:ext cx="135465" cy="321733"/>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5346694" y="3751151"/>
            <a:ext cx="618067" cy="461665"/>
          </a:xfrm>
          <a:prstGeom prst="rect">
            <a:avLst/>
          </a:prstGeom>
          <a:noFill/>
        </p:spPr>
        <p:txBody>
          <a:bodyPr wrap="square" rtlCol="0">
            <a:spAutoFit/>
          </a:bodyPr>
          <a:lstStyle/>
          <a:p>
            <a:pPr algn="ctr"/>
            <a:r>
              <a:rPr lang="en-US" sz="2400" dirty="0" smtClean="0">
                <a:solidFill>
                  <a:srgbClr val="FF0000"/>
                </a:solidFill>
              </a:rPr>
              <a:t>w</a:t>
            </a:r>
            <a:r>
              <a:rPr lang="en-US" sz="2400" baseline="-25000" dirty="0" smtClean="0">
                <a:solidFill>
                  <a:srgbClr val="FF0000"/>
                </a:solidFill>
              </a:rPr>
              <a:t>3</a:t>
            </a:r>
            <a:endParaRPr lang="en-US" sz="2400" baseline="-25000" dirty="0">
              <a:solidFill>
                <a:srgbClr val="FF0000"/>
              </a:solidFill>
            </a:endParaRPr>
          </a:p>
        </p:txBody>
      </p:sp>
      <p:sp>
        <p:nvSpPr>
          <p:cNvPr id="22" name="Up Arrow 21"/>
          <p:cNvSpPr/>
          <p:nvPr/>
        </p:nvSpPr>
        <p:spPr>
          <a:xfrm>
            <a:off x="5554129" y="3437472"/>
            <a:ext cx="135465" cy="321733"/>
          </a:xfrm>
          <a:prstGeom prst="upArrow">
            <a:avLst/>
          </a:prstGeom>
          <a:solidFill>
            <a:schemeClr val="tx1"/>
          </a:solidFill>
          <a:effectLst>
            <a:glow>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6735226" y="3751154"/>
            <a:ext cx="618067" cy="461665"/>
          </a:xfrm>
          <a:prstGeom prst="rect">
            <a:avLst/>
          </a:prstGeom>
          <a:noFill/>
        </p:spPr>
        <p:txBody>
          <a:bodyPr wrap="square" rtlCol="0">
            <a:spAutoFit/>
          </a:bodyPr>
          <a:lstStyle/>
          <a:p>
            <a:pPr algn="ctr"/>
            <a:r>
              <a:rPr lang="en-US" sz="2400" dirty="0" smtClean="0">
                <a:solidFill>
                  <a:srgbClr val="FF0000"/>
                </a:solidFill>
              </a:rPr>
              <a:t>w</a:t>
            </a:r>
            <a:r>
              <a:rPr lang="en-US" sz="2400" baseline="-25000" dirty="0" smtClean="0">
                <a:solidFill>
                  <a:srgbClr val="FF0000"/>
                </a:solidFill>
              </a:rPr>
              <a:t>4</a:t>
            </a:r>
            <a:endParaRPr lang="en-US" sz="2400" baseline="-25000" dirty="0">
              <a:solidFill>
                <a:srgbClr val="FF0000"/>
              </a:solidFill>
            </a:endParaRPr>
          </a:p>
        </p:txBody>
      </p:sp>
      <p:sp>
        <p:nvSpPr>
          <p:cNvPr id="24" name="Up Arrow 23"/>
          <p:cNvSpPr/>
          <p:nvPr/>
        </p:nvSpPr>
        <p:spPr>
          <a:xfrm>
            <a:off x="6942661" y="3437475"/>
            <a:ext cx="135465" cy="321733"/>
          </a:xfrm>
          <a:prstGeom prst="upArrow">
            <a:avLst/>
          </a:prstGeom>
          <a:solidFill>
            <a:schemeClr val="tx1"/>
          </a:solidFill>
          <a:effectLst>
            <a:glow>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8123757" y="3785023"/>
            <a:ext cx="618067" cy="461665"/>
          </a:xfrm>
          <a:prstGeom prst="rect">
            <a:avLst/>
          </a:prstGeom>
          <a:noFill/>
        </p:spPr>
        <p:txBody>
          <a:bodyPr wrap="square" rtlCol="0">
            <a:spAutoFit/>
          </a:bodyPr>
          <a:lstStyle/>
          <a:p>
            <a:pPr algn="ctr"/>
            <a:r>
              <a:rPr lang="en-US" sz="2400" dirty="0" smtClean="0">
                <a:solidFill>
                  <a:srgbClr val="FF0000"/>
                </a:solidFill>
              </a:rPr>
              <a:t>w</a:t>
            </a:r>
            <a:r>
              <a:rPr lang="en-US" sz="2400" baseline="-25000" dirty="0" smtClean="0">
                <a:solidFill>
                  <a:srgbClr val="FF0000"/>
                </a:solidFill>
              </a:rPr>
              <a:t>5</a:t>
            </a:r>
            <a:endParaRPr lang="en-US" sz="2400" baseline="-25000" dirty="0">
              <a:solidFill>
                <a:srgbClr val="FF0000"/>
              </a:solidFill>
            </a:endParaRPr>
          </a:p>
        </p:txBody>
      </p:sp>
      <p:sp>
        <p:nvSpPr>
          <p:cNvPr id="26" name="Up Arrow 25"/>
          <p:cNvSpPr/>
          <p:nvPr/>
        </p:nvSpPr>
        <p:spPr>
          <a:xfrm>
            <a:off x="8331192" y="3471344"/>
            <a:ext cx="135465" cy="321733"/>
          </a:xfrm>
          <a:prstGeom prst="upArrow">
            <a:avLst/>
          </a:prstGeom>
          <a:solidFill>
            <a:schemeClr val="tx1"/>
          </a:solidFill>
          <a:effectLst>
            <a:glow>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3293532" y="2015064"/>
            <a:ext cx="457201" cy="461665"/>
          </a:xfrm>
          <a:prstGeom prst="rect">
            <a:avLst/>
          </a:prstGeom>
          <a:noFill/>
        </p:spPr>
        <p:txBody>
          <a:bodyPr wrap="square" rtlCol="0">
            <a:spAutoFit/>
          </a:bodyPr>
          <a:lstStyle/>
          <a:p>
            <a:r>
              <a:rPr lang="en-US" sz="2400" dirty="0" smtClean="0"/>
              <a:t>z</a:t>
            </a:r>
            <a:r>
              <a:rPr lang="en-US" sz="2400" baseline="-25000" dirty="0" smtClean="0"/>
              <a:t>1</a:t>
            </a:r>
            <a:endParaRPr lang="en-US" sz="2400" baseline="-25000" dirty="0"/>
          </a:p>
        </p:txBody>
      </p:sp>
      <p:sp>
        <p:nvSpPr>
          <p:cNvPr id="28" name="TextBox 27"/>
          <p:cNvSpPr txBox="1"/>
          <p:nvPr/>
        </p:nvSpPr>
        <p:spPr>
          <a:xfrm>
            <a:off x="4698995" y="2015066"/>
            <a:ext cx="457201" cy="461665"/>
          </a:xfrm>
          <a:prstGeom prst="rect">
            <a:avLst/>
          </a:prstGeom>
          <a:noFill/>
        </p:spPr>
        <p:txBody>
          <a:bodyPr wrap="square" rtlCol="0">
            <a:spAutoFit/>
          </a:bodyPr>
          <a:lstStyle/>
          <a:p>
            <a:r>
              <a:rPr lang="en-US" sz="2400" dirty="0" smtClean="0"/>
              <a:t>z</a:t>
            </a:r>
            <a:r>
              <a:rPr lang="en-US" sz="2400" baseline="-25000" dirty="0"/>
              <a:t>2</a:t>
            </a:r>
          </a:p>
        </p:txBody>
      </p:sp>
      <p:sp>
        <p:nvSpPr>
          <p:cNvPr id="29" name="TextBox 28"/>
          <p:cNvSpPr txBox="1"/>
          <p:nvPr/>
        </p:nvSpPr>
        <p:spPr>
          <a:xfrm>
            <a:off x="6087525" y="2015069"/>
            <a:ext cx="457201" cy="461665"/>
          </a:xfrm>
          <a:prstGeom prst="rect">
            <a:avLst/>
          </a:prstGeom>
          <a:noFill/>
        </p:spPr>
        <p:txBody>
          <a:bodyPr wrap="square" rtlCol="0">
            <a:spAutoFit/>
          </a:bodyPr>
          <a:lstStyle/>
          <a:p>
            <a:r>
              <a:rPr lang="en-US" sz="2400" dirty="0" smtClean="0"/>
              <a:t>z</a:t>
            </a:r>
            <a:r>
              <a:rPr lang="en-US" sz="2400" baseline="-25000" dirty="0"/>
              <a:t>3</a:t>
            </a:r>
          </a:p>
        </p:txBody>
      </p:sp>
      <p:sp>
        <p:nvSpPr>
          <p:cNvPr id="30" name="TextBox 29"/>
          <p:cNvSpPr txBox="1"/>
          <p:nvPr/>
        </p:nvSpPr>
        <p:spPr>
          <a:xfrm>
            <a:off x="7374457" y="1998139"/>
            <a:ext cx="457201" cy="461665"/>
          </a:xfrm>
          <a:prstGeom prst="rect">
            <a:avLst/>
          </a:prstGeom>
          <a:noFill/>
        </p:spPr>
        <p:txBody>
          <a:bodyPr wrap="square" rtlCol="0">
            <a:spAutoFit/>
          </a:bodyPr>
          <a:lstStyle/>
          <a:p>
            <a:r>
              <a:rPr lang="en-US" sz="2400" dirty="0" smtClean="0"/>
              <a:t>z</a:t>
            </a:r>
            <a:r>
              <a:rPr lang="en-US" sz="2400" baseline="-25000" dirty="0"/>
              <a:t>4</a:t>
            </a:r>
          </a:p>
        </p:txBody>
      </p:sp>
      <p:sp>
        <p:nvSpPr>
          <p:cNvPr id="31" name="TextBox 30"/>
          <p:cNvSpPr txBox="1"/>
          <p:nvPr/>
        </p:nvSpPr>
        <p:spPr>
          <a:xfrm>
            <a:off x="8881522" y="1981209"/>
            <a:ext cx="939811" cy="461665"/>
          </a:xfrm>
          <a:prstGeom prst="rect">
            <a:avLst/>
          </a:prstGeom>
          <a:noFill/>
        </p:spPr>
        <p:txBody>
          <a:bodyPr wrap="square" rtlCol="0">
            <a:spAutoFit/>
          </a:bodyPr>
          <a:lstStyle/>
          <a:p>
            <a:r>
              <a:rPr lang="en-US" sz="2400" dirty="0" smtClean="0"/>
              <a:t>z</a:t>
            </a:r>
            <a:r>
              <a:rPr lang="en-US" sz="2400" baseline="-25000" dirty="0" smtClean="0"/>
              <a:t>5</a:t>
            </a:r>
            <a:r>
              <a:rPr lang="en-US" sz="2400" dirty="0" smtClean="0"/>
              <a:t> = z</a:t>
            </a:r>
            <a:endParaRPr lang="en-US" sz="2400" baseline="-25000" dirty="0"/>
          </a:p>
        </p:txBody>
      </p:sp>
      <p:pic>
        <p:nvPicPr>
          <p:cNvPr id="5" name="Picture 4"/>
          <p:cNvPicPr>
            <a:picLocks noChangeAspect="1"/>
          </p:cNvPicPr>
          <p:nvPr/>
        </p:nvPicPr>
        <p:blipFill>
          <a:blip r:embed="rId2"/>
          <a:stretch>
            <a:fillRect/>
          </a:stretch>
        </p:blipFill>
        <p:spPr>
          <a:xfrm>
            <a:off x="4406889" y="5128038"/>
            <a:ext cx="3111500" cy="1028700"/>
          </a:xfrm>
          <a:prstGeom prst="rect">
            <a:avLst/>
          </a:prstGeom>
        </p:spPr>
      </p:pic>
    </p:spTree>
    <p:extLst>
      <p:ext uri="{BB962C8B-B14F-4D97-AF65-F5344CB8AC3E}">
        <p14:creationId xmlns:p14="http://schemas.microsoft.com/office/powerpoint/2010/main" val="129100147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gradient of </a:t>
            </a:r>
            <a:r>
              <a:rPr lang="en-US" dirty="0" err="1" smtClean="0"/>
              <a:t>convnets</a:t>
            </a:r>
            <a:endParaRPr lang="en-US" dirty="0"/>
          </a:p>
        </p:txBody>
      </p:sp>
      <p:sp>
        <p:nvSpPr>
          <p:cNvPr id="3" name="Rounded Rectangle 2"/>
          <p:cNvSpPr/>
          <p:nvPr/>
        </p:nvSpPr>
        <p:spPr>
          <a:xfrm>
            <a:off x="2412999" y="2404533"/>
            <a:ext cx="795867" cy="8297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f</a:t>
            </a:r>
            <a:r>
              <a:rPr lang="en-US" sz="2400" baseline="-25000" dirty="0" smtClean="0"/>
              <a:t>1</a:t>
            </a:r>
            <a:endParaRPr lang="en-US" sz="2400" baseline="-25000" dirty="0"/>
          </a:p>
        </p:txBody>
      </p:sp>
      <p:sp>
        <p:nvSpPr>
          <p:cNvPr id="6" name="Rounded Rectangle 5"/>
          <p:cNvSpPr/>
          <p:nvPr/>
        </p:nvSpPr>
        <p:spPr>
          <a:xfrm>
            <a:off x="3818465" y="2404533"/>
            <a:ext cx="795867" cy="8297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f</a:t>
            </a:r>
            <a:r>
              <a:rPr lang="en-US" sz="2400" baseline="-25000" dirty="0" smtClean="0"/>
              <a:t>2</a:t>
            </a:r>
            <a:endParaRPr lang="en-US" sz="2400" baseline="-25000" dirty="0"/>
          </a:p>
        </p:txBody>
      </p:sp>
      <p:sp>
        <p:nvSpPr>
          <p:cNvPr id="7" name="Rounded Rectangle 6"/>
          <p:cNvSpPr/>
          <p:nvPr/>
        </p:nvSpPr>
        <p:spPr>
          <a:xfrm>
            <a:off x="5223931" y="2404533"/>
            <a:ext cx="795867" cy="8297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f</a:t>
            </a:r>
            <a:r>
              <a:rPr lang="en-US" sz="2400" baseline="-25000" dirty="0" smtClean="0"/>
              <a:t>3</a:t>
            </a:r>
            <a:endParaRPr lang="en-US" sz="2400" baseline="-25000" dirty="0"/>
          </a:p>
        </p:txBody>
      </p:sp>
      <p:sp>
        <p:nvSpPr>
          <p:cNvPr id="8" name="Rounded Rectangle 7"/>
          <p:cNvSpPr/>
          <p:nvPr/>
        </p:nvSpPr>
        <p:spPr>
          <a:xfrm>
            <a:off x="6629397" y="2404533"/>
            <a:ext cx="795867" cy="8297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f</a:t>
            </a:r>
            <a:r>
              <a:rPr lang="en-US" sz="2400" baseline="-25000" dirty="0" smtClean="0"/>
              <a:t>4</a:t>
            </a:r>
            <a:endParaRPr lang="en-US" sz="2400" baseline="-25000" dirty="0"/>
          </a:p>
        </p:txBody>
      </p:sp>
      <p:sp>
        <p:nvSpPr>
          <p:cNvPr id="9" name="Rounded Rectangle 8"/>
          <p:cNvSpPr/>
          <p:nvPr/>
        </p:nvSpPr>
        <p:spPr>
          <a:xfrm>
            <a:off x="8034863" y="2404533"/>
            <a:ext cx="795867" cy="8297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f</a:t>
            </a:r>
            <a:r>
              <a:rPr lang="en-US" sz="2400" baseline="-25000" dirty="0" smtClean="0"/>
              <a:t>5</a:t>
            </a:r>
            <a:endParaRPr lang="en-US" sz="2400" baseline="-25000" dirty="0"/>
          </a:p>
        </p:txBody>
      </p:sp>
      <p:sp>
        <p:nvSpPr>
          <p:cNvPr id="10" name="TextBox 9"/>
          <p:cNvSpPr txBox="1"/>
          <p:nvPr/>
        </p:nvSpPr>
        <p:spPr>
          <a:xfrm>
            <a:off x="1617133" y="2588567"/>
            <a:ext cx="389467" cy="461665"/>
          </a:xfrm>
          <a:prstGeom prst="rect">
            <a:avLst/>
          </a:prstGeom>
          <a:noFill/>
        </p:spPr>
        <p:txBody>
          <a:bodyPr wrap="square" rtlCol="0">
            <a:spAutoFit/>
          </a:bodyPr>
          <a:lstStyle/>
          <a:p>
            <a:r>
              <a:rPr lang="en-US" sz="2400" dirty="0" smtClean="0"/>
              <a:t>x</a:t>
            </a:r>
            <a:endParaRPr lang="en-US" sz="2400" dirty="0"/>
          </a:p>
        </p:txBody>
      </p:sp>
      <p:sp>
        <p:nvSpPr>
          <p:cNvPr id="11" name="Right Arrow 10"/>
          <p:cNvSpPr/>
          <p:nvPr/>
        </p:nvSpPr>
        <p:spPr>
          <a:xfrm>
            <a:off x="2006600" y="2680899"/>
            <a:ext cx="262467" cy="27699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a:off x="3361264" y="2680902"/>
            <a:ext cx="262467" cy="27699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a:off x="4766729" y="2680905"/>
            <a:ext cx="262467" cy="27699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a:off x="6206062" y="2680908"/>
            <a:ext cx="262467" cy="276999"/>
          </a:xfrm>
          <a:prstGeom prst="rightArrow">
            <a:avLst/>
          </a:prstGeom>
          <a:solidFill>
            <a:schemeClr val="tx1"/>
          </a:solidFill>
          <a:ln>
            <a:noFill/>
          </a:ln>
          <a:effectLst>
            <a:glow rad="317500">
              <a:srgbClr val="00B0F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a:off x="7577661" y="2680911"/>
            <a:ext cx="262467" cy="276999"/>
          </a:xfrm>
          <a:prstGeom prst="rightArrow">
            <a:avLst/>
          </a:prstGeom>
          <a:solidFill>
            <a:schemeClr val="tx1"/>
          </a:solidFill>
          <a:ln>
            <a:noFill/>
          </a:ln>
          <a:effectLst>
            <a:glow>
              <a:srgbClr val="00B0F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a:off x="8983126" y="2697847"/>
            <a:ext cx="262467" cy="276999"/>
          </a:xfrm>
          <a:prstGeom prst="rightArrow">
            <a:avLst/>
          </a:prstGeom>
          <a:solidFill>
            <a:schemeClr val="tx1"/>
          </a:solidFill>
          <a:ln>
            <a:noFill/>
          </a:ln>
          <a:effectLst>
            <a:glow>
              <a:srgbClr val="00B0F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2501898" y="3717279"/>
            <a:ext cx="618067" cy="461665"/>
          </a:xfrm>
          <a:prstGeom prst="rect">
            <a:avLst/>
          </a:prstGeom>
          <a:noFill/>
        </p:spPr>
        <p:txBody>
          <a:bodyPr wrap="square" rtlCol="0">
            <a:spAutoFit/>
          </a:bodyPr>
          <a:lstStyle/>
          <a:p>
            <a:pPr algn="ctr"/>
            <a:r>
              <a:rPr lang="en-US" sz="2400" dirty="0" smtClean="0">
                <a:solidFill>
                  <a:srgbClr val="FF0000"/>
                </a:solidFill>
              </a:rPr>
              <a:t>w</a:t>
            </a:r>
            <a:r>
              <a:rPr lang="en-US" sz="2400" baseline="-25000" dirty="0" smtClean="0">
                <a:solidFill>
                  <a:srgbClr val="FF0000"/>
                </a:solidFill>
              </a:rPr>
              <a:t>1</a:t>
            </a:r>
            <a:endParaRPr lang="en-US" sz="2400" baseline="-25000" dirty="0">
              <a:solidFill>
                <a:srgbClr val="FF0000"/>
              </a:solidFill>
            </a:endParaRPr>
          </a:p>
        </p:txBody>
      </p:sp>
      <p:sp>
        <p:nvSpPr>
          <p:cNvPr id="18" name="Up Arrow 17"/>
          <p:cNvSpPr/>
          <p:nvPr/>
        </p:nvSpPr>
        <p:spPr>
          <a:xfrm>
            <a:off x="2709333" y="3403600"/>
            <a:ext cx="135465" cy="321733"/>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3941229" y="3751148"/>
            <a:ext cx="618067" cy="461665"/>
          </a:xfrm>
          <a:prstGeom prst="rect">
            <a:avLst/>
          </a:prstGeom>
          <a:noFill/>
        </p:spPr>
        <p:txBody>
          <a:bodyPr wrap="square" rtlCol="0">
            <a:spAutoFit/>
          </a:bodyPr>
          <a:lstStyle/>
          <a:p>
            <a:pPr algn="ctr"/>
            <a:r>
              <a:rPr lang="en-US" sz="2400" dirty="0" smtClean="0">
                <a:solidFill>
                  <a:srgbClr val="FF0000"/>
                </a:solidFill>
              </a:rPr>
              <a:t>w</a:t>
            </a:r>
            <a:r>
              <a:rPr lang="en-US" sz="2400" baseline="-25000" dirty="0" smtClean="0">
                <a:solidFill>
                  <a:srgbClr val="FF0000"/>
                </a:solidFill>
              </a:rPr>
              <a:t>2</a:t>
            </a:r>
            <a:endParaRPr lang="en-US" sz="2400" baseline="-25000" dirty="0">
              <a:solidFill>
                <a:srgbClr val="FF0000"/>
              </a:solidFill>
            </a:endParaRPr>
          </a:p>
        </p:txBody>
      </p:sp>
      <p:sp>
        <p:nvSpPr>
          <p:cNvPr id="20" name="Up Arrow 19"/>
          <p:cNvSpPr/>
          <p:nvPr/>
        </p:nvSpPr>
        <p:spPr>
          <a:xfrm>
            <a:off x="4148664" y="3437469"/>
            <a:ext cx="135465" cy="321733"/>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5346694" y="3751151"/>
            <a:ext cx="618067" cy="461665"/>
          </a:xfrm>
          <a:prstGeom prst="rect">
            <a:avLst/>
          </a:prstGeom>
          <a:noFill/>
        </p:spPr>
        <p:txBody>
          <a:bodyPr wrap="square" rtlCol="0">
            <a:spAutoFit/>
          </a:bodyPr>
          <a:lstStyle/>
          <a:p>
            <a:pPr algn="ctr"/>
            <a:r>
              <a:rPr lang="en-US" sz="2400" dirty="0" smtClean="0">
                <a:solidFill>
                  <a:srgbClr val="FF0000"/>
                </a:solidFill>
              </a:rPr>
              <a:t>w</a:t>
            </a:r>
            <a:r>
              <a:rPr lang="en-US" sz="2400" baseline="-25000" dirty="0" smtClean="0">
                <a:solidFill>
                  <a:srgbClr val="FF0000"/>
                </a:solidFill>
              </a:rPr>
              <a:t>3</a:t>
            </a:r>
            <a:endParaRPr lang="en-US" sz="2400" baseline="-25000" dirty="0">
              <a:solidFill>
                <a:srgbClr val="FF0000"/>
              </a:solidFill>
            </a:endParaRPr>
          </a:p>
        </p:txBody>
      </p:sp>
      <p:sp>
        <p:nvSpPr>
          <p:cNvPr id="22" name="Up Arrow 21"/>
          <p:cNvSpPr/>
          <p:nvPr/>
        </p:nvSpPr>
        <p:spPr>
          <a:xfrm>
            <a:off x="5554129" y="3437472"/>
            <a:ext cx="135465" cy="321733"/>
          </a:xfrm>
          <a:prstGeom prst="upArrow">
            <a:avLst/>
          </a:prstGeom>
          <a:solidFill>
            <a:schemeClr val="tx1"/>
          </a:solidFill>
          <a:effectLst>
            <a:glow rad="355600">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6735226" y="3751154"/>
            <a:ext cx="618067" cy="461665"/>
          </a:xfrm>
          <a:prstGeom prst="rect">
            <a:avLst/>
          </a:prstGeom>
          <a:noFill/>
        </p:spPr>
        <p:txBody>
          <a:bodyPr wrap="square" rtlCol="0">
            <a:spAutoFit/>
          </a:bodyPr>
          <a:lstStyle/>
          <a:p>
            <a:pPr algn="ctr"/>
            <a:r>
              <a:rPr lang="en-US" sz="2400" dirty="0" smtClean="0">
                <a:solidFill>
                  <a:srgbClr val="FF0000"/>
                </a:solidFill>
              </a:rPr>
              <a:t>w</a:t>
            </a:r>
            <a:r>
              <a:rPr lang="en-US" sz="2400" baseline="-25000" dirty="0" smtClean="0">
                <a:solidFill>
                  <a:srgbClr val="FF0000"/>
                </a:solidFill>
              </a:rPr>
              <a:t>4</a:t>
            </a:r>
            <a:endParaRPr lang="en-US" sz="2400" baseline="-25000" dirty="0">
              <a:solidFill>
                <a:srgbClr val="FF0000"/>
              </a:solidFill>
            </a:endParaRPr>
          </a:p>
        </p:txBody>
      </p:sp>
      <p:sp>
        <p:nvSpPr>
          <p:cNvPr id="24" name="Up Arrow 23"/>
          <p:cNvSpPr/>
          <p:nvPr/>
        </p:nvSpPr>
        <p:spPr>
          <a:xfrm>
            <a:off x="6942661" y="3437475"/>
            <a:ext cx="135465" cy="321733"/>
          </a:xfrm>
          <a:prstGeom prst="upArrow">
            <a:avLst/>
          </a:prstGeom>
          <a:solidFill>
            <a:schemeClr val="tx1"/>
          </a:solidFill>
          <a:effectLst>
            <a:glow>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8123757" y="3785023"/>
            <a:ext cx="618067" cy="461665"/>
          </a:xfrm>
          <a:prstGeom prst="rect">
            <a:avLst/>
          </a:prstGeom>
          <a:noFill/>
        </p:spPr>
        <p:txBody>
          <a:bodyPr wrap="square" rtlCol="0">
            <a:spAutoFit/>
          </a:bodyPr>
          <a:lstStyle/>
          <a:p>
            <a:pPr algn="ctr"/>
            <a:r>
              <a:rPr lang="en-US" sz="2400" dirty="0" smtClean="0">
                <a:solidFill>
                  <a:srgbClr val="FF0000"/>
                </a:solidFill>
              </a:rPr>
              <a:t>w</a:t>
            </a:r>
            <a:r>
              <a:rPr lang="en-US" sz="2400" baseline="-25000" dirty="0" smtClean="0">
                <a:solidFill>
                  <a:srgbClr val="FF0000"/>
                </a:solidFill>
              </a:rPr>
              <a:t>5</a:t>
            </a:r>
            <a:endParaRPr lang="en-US" sz="2400" baseline="-25000" dirty="0">
              <a:solidFill>
                <a:srgbClr val="FF0000"/>
              </a:solidFill>
            </a:endParaRPr>
          </a:p>
        </p:txBody>
      </p:sp>
      <p:sp>
        <p:nvSpPr>
          <p:cNvPr id="26" name="Up Arrow 25"/>
          <p:cNvSpPr/>
          <p:nvPr/>
        </p:nvSpPr>
        <p:spPr>
          <a:xfrm>
            <a:off x="8331192" y="3471344"/>
            <a:ext cx="135465" cy="321733"/>
          </a:xfrm>
          <a:prstGeom prst="upArrow">
            <a:avLst/>
          </a:prstGeom>
          <a:solidFill>
            <a:schemeClr val="tx1"/>
          </a:solidFill>
          <a:effectLst>
            <a:glow>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3293532" y="2015064"/>
            <a:ext cx="457201" cy="461665"/>
          </a:xfrm>
          <a:prstGeom prst="rect">
            <a:avLst/>
          </a:prstGeom>
          <a:noFill/>
        </p:spPr>
        <p:txBody>
          <a:bodyPr wrap="square" rtlCol="0">
            <a:spAutoFit/>
          </a:bodyPr>
          <a:lstStyle/>
          <a:p>
            <a:r>
              <a:rPr lang="en-US" sz="2400" dirty="0" smtClean="0"/>
              <a:t>z</a:t>
            </a:r>
            <a:r>
              <a:rPr lang="en-US" sz="2400" baseline="-25000" dirty="0" smtClean="0"/>
              <a:t>1</a:t>
            </a:r>
            <a:endParaRPr lang="en-US" sz="2400" baseline="-25000" dirty="0"/>
          </a:p>
        </p:txBody>
      </p:sp>
      <p:sp>
        <p:nvSpPr>
          <p:cNvPr id="28" name="TextBox 27"/>
          <p:cNvSpPr txBox="1"/>
          <p:nvPr/>
        </p:nvSpPr>
        <p:spPr>
          <a:xfrm>
            <a:off x="4698995" y="2015066"/>
            <a:ext cx="457201" cy="461665"/>
          </a:xfrm>
          <a:prstGeom prst="rect">
            <a:avLst/>
          </a:prstGeom>
          <a:noFill/>
        </p:spPr>
        <p:txBody>
          <a:bodyPr wrap="square" rtlCol="0">
            <a:spAutoFit/>
          </a:bodyPr>
          <a:lstStyle/>
          <a:p>
            <a:r>
              <a:rPr lang="en-US" sz="2400" dirty="0" smtClean="0"/>
              <a:t>z</a:t>
            </a:r>
            <a:r>
              <a:rPr lang="en-US" sz="2400" baseline="-25000" dirty="0"/>
              <a:t>2</a:t>
            </a:r>
          </a:p>
        </p:txBody>
      </p:sp>
      <p:sp>
        <p:nvSpPr>
          <p:cNvPr id="29" name="TextBox 28"/>
          <p:cNvSpPr txBox="1"/>
          <p:nvPr/>
        </p:nvSpPr>
        <p:spPr>
          <a:xfrm>
            <a:off x="6087525" y="2015069"/>
            <a:ext cx="457201" cy="461665"/>
          </a:xfrm>
          <a:prstGeom prst="rect">
            <a:avLst/>
          </a:prstGeom>
          <a:noFill/>
        </p:spPr>
        <p:txBody>
          <a:bodyPr wrap="square" rtlCol="0">
            <a:spAutoFit/>
          </a:bodyPr>
          <a:lstStyle/>
          <a:p>
            <a:r>
              <a:rPr lang="en-US" sz="2400" dirty="0" smtClean="0"/>
              <a:t>z</a:t>
            </a:r>
            <a:r>
              <a:rPr lang="en-US" sz="2400" baseline="-25000" dirty="0"/>
              <a:t>3</a:t>
            </a:r>
          </a:p>
        </p:txBody>
      </p:sp>
      <p:sp>
        <p:nvSpPr>
          <p:cNvPr id="30" name="TextBox 29"/>
          <p:cNvSpPr txBox="1"/>
          <p:nvPr/>
        </p:nvSpPr>
        <p:spPr>
          <a:xfrm>
            <a:off x="7374457" y="1998139"/>
            <a:ext cx="457201" cy="461665"/>
          </a:xfrm>
          <a:prstGeom prst="rect">
            <a:avLst/>
          </a:prstGeom>
          <a:noFill/>
        </p:spPr>
        <p:txBody>
          <a:bodyPr wrap="square" rtlCol="0">
            <a:spAutoFit/>
          </a:bodyPr>
          <a:lstStyle/>
          <a:p>
            <a:r>
              <a:rPr lang="en-US" sz="2400" dirty="0" smtClean="0"/>
              <a:t>z</a:t>
            </a:r>
            <a:r>
              <a:rPr lang="en-US" sz="2400" baseline="-25000" dirty="0"/>
              <a:t>4</a:t>
            </a:r>
          </a:p>
        </p:txBody>
      </p:sp>
      <p:sp>
        <p:nvSpPr>
          <p:cNvPr id="31" name="TextBox 30"/>
          <p:cNvSpPr txBox="1"/>
          <p:nvPr/>
        </p:nvSpPr>
        <p:spPr>
          <a:xfrm>
            <a:off x="8881522" y="1981209"/>
            <a:ext cx="939811" cy="461665"/>
          </a:xfrm>
          <a:prstGeom prst="rect">
            <a:avLst/>
          </a:prstGeom>
          <a:noFill/>
        </p:spPr>
        <p:txBody>
          <a:bodyPr wrap="square" rtlCol="0">
            <a:spAutoFit/>
          </a:bodyPr>
          <a:lstStyle/>
          <a:p>
            <a:r>
              <a:rPr lang="en-US" sz="2400" dirty="0" smtClean="0"/>
              <a:t>z</a:t>
            </a:r>
            <a:r>
              <a:rPr lang="en-US" sz="2400" baseline="-25000" dirty="0" smtClean="0"/>
              <a:t>5</a:t>
            </a:r>
            <a:r>
              <a:rPr lang="en-US" sz="2400" dirty="0" smtClean="0"/>
              <a:t> = z</a:t>
            </a:r>
            <a:endParaRPr lang="en-US" sz="2400" baseline="-25000" dirty="0"/>
          </a:p>
        </p:txBody>
      </p:sp>
      <p:pic>
        <p:nvPicPr>
          <p:cNvPr id="5" name="Picture 4"/>
          <p:cNvPicPr>
            <a:picLocks noChangeAspect="1"/>
          </p:cNvPicPr>
          <p:nvPr/>
        </p:nvPicPr>
        <p:blipFill>
          <a:blip r:embed="rId2"/>
          <a:stretch>
            <a:fillRect/>
          </a:stretch>
        </p:blipFill>
        <p:spPr>
          <a:xfrm>
            <a:off x="4406889" y="5128038"/>
            <a:ext cx="3111500" cy="1028700"/>
          </a:xfrm>
          <a:prstGeom prst="rect">
            <a:avLst/>
          </a:prstGeom>
        </p:spPr>
      </p:pic>
    </p:spTree>
    <p:extLst>
      <p:ext uri="{BB962C8B-B14F-4D97-AF65-F5344CB8AC3E}">
        <p14:creationId xmlns:p14="http://schemas.microsoft.com/office/powerpoint/2010/main" val="106098453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Oval 34"/>
          <p:cNvSpPr/>
          <p:nvPr/>
        </p:nvSpPr>
        <p:spPr>
          <a:xfrm>
            <a:off x="5962640" y="5433426"/>
            <a:ext cx="609599" cy="1365361"/>
          </a:xfrm>
          <a:prstGeom prst="ellipse">
            <a:avLst/>
          </a:prstGeom>
          <a:solidFill>
            <a:srgbClr val="FFFF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The gradient of </a:t>
            </a:r>
            <a:r>
              <a:rPr lang="en-US" dirty="0" err="1" smtClean="0"/>
              <a:t>convnets</a:t>
            </a:r>
            <a:endParaRPr lang="en-US" dirty="0"/>
          </a:p>
        </p:txBody>
      </p:sp>
      <p:sp>
        <p:nvSpPr>
          <p:cNvPr id="3" name="Rounded Rectangle 2"/>
          <p:cNvSpPr/>
          <p:nvPr/>
        </p:nvSpPr>
        <p:spPr>
          <a:xfrm>
            <a:off x="2412999" y="2404533"/>
            <a:ext cx="795867" cy="8297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f</a:t>
            </a:r>
            <a:r>
              <a:rPr lang="en-US" sz="2400" baseline="-25000" dirty="0" smtClean="0"/>
              <a:t>1</a:t>
            </a:r>
            <a:endParaRPr lang="en-US" sz="2400" baseline="-25000" dirty="0"/>
          </a:p>
        </p:txBody>
      </p:sp>
      <p:sp>
        <p:nvSpPr>
          <p:cNvPr id="6" name="Rounded Rectangle 5"/>
          <p:cNvSpPr/>
          <p:nvPr/>
        </p:nvSpPr>
        <p:spPr>
          <a:xfrm>
            <a:off x="3818465" y="2404533"/>
            <a:ext cx="795867" cy="8297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f</a:t>
            </a:r>
            <a:r>
              <a:rPr lang="en-US" sz="2400" baseline="-25000" dirty="0" smtClean="0"/>
              <a:t>2</a:t>
            </a:r>
            <a:endParaRPr lang="en-US" sz="2400" baseline="-25000" dirty="0"/>
          </a:p>
        </p:txBody>
      </p:sp>
      <p:sp>
        <p:nvSpPr>
          <p:cNvPr id="7" name="Rounded Rectangle 6"/>
          <p:cNvSpPr/>
          <p:nvPr/>
        </p:nvSpPr>
        <p:spPr>
          <a:xfrm>
            <a:off x="5223931" y="2404533"/>
            <a:ext cx="795867" cy="8297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f</a:t>
            </a:r>
            <a:r>
              <a:rPr lang="en-US" sz="2400" baseline="-25000" dirty="0" smtClean="0"/>
              <a:t>3</a:t>
            </a:r>
            <a:endParaRPr lang="en-US" sz="2400" baseline="-25000" dirty="0"/>
          </a:p>
        </p:txBody>
      </p:sp>
      <p:sp>
        <p:nvSpPr>
          <p:cNvPr id="8" name="Rounded Rectangle 7"/>
          <p:cNvSpPr/>
          <p:nvPr/>
        </p:nvSpPr>
        <p:spPr>
          <a:xfrm>
            <a:off x="6629397" y="2404533"/>
            <a:ext cx="795867" cy="8297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f</a:t>
            </a:r>
            <a:r>
              <a:rPr lang="en-US" sz="2400" baseline="-25000" dirty="0" smtClean="0"/>
              <a:t>4</a:t>
            </a:r>
            <a:endParaRPr lang="en-US" sz="2400" baseline="-25000" dirty="0"/>
          </a:p>
        </p:txBody>
      </p:sp>
      <p:sp>
        <p:nvSpPr>
          <p:cNvPr id="9" name="Rounded Rectangle 8"/>
          <p:cNvSpPr/>
          <p:nvPr/>
        </p:nvSpPr>
        <p:spPr>
          <a:xfrm>
            <a:off x="8034863" y="2404533"/>
            <a:ext cx="795867" cy="8297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f</a:t>
            </a:r>
            <a:r>
              <a:rPr lang="en-US" sz="2400" baseline="-25000" dirty="0" smtClean="0"/>
              <a:t>5</a:t>
            </a:r>
            <a:endParaRPr lang="en-US" sz="2400" baseline="-25000" dirty="0"/>
          </a:p>
        </p:txBody>
      </p:sp>
      <p:sp>
        <p:nvSpPr>
          <p:cNvPr id="10" name="TextBox 9"/>
          <p:cNvSpPr txBox="1"/>
          <p:nvPr/>
        </p:nvSpPr>
        <p:spPr>
          <a:xfrm>
            <a:off x="1617133" y="2588567"/>
            <a:ext cx="389467" cy="461665"/>
          </a:xfrm>
          <a:prstGeom prst="rect">
            <a:avLst/>
          </a:prstGeom>
          <a:noFill/>
        </p:spPr>
        <p:txBody>
          <a:bodyPr wrap="square" rtlCol="0">
            <a:spAutoFit/>
          </a:bodyPr>
          <a:lstStyle/>
          <a:p>
            <a:r>
              <a:rPr lang="en-US" sz="2400" dirty="0" smtClean="0"/>
              <a:t>x</a:t>
            </a:r>
            <a:endParaRPr lang="en-US" sz="2400" dirty="0"/>
          </a:p>
        </p:txBody>
      </p:sp>
      <p:sp>
        <p:nvSpPr>
          <p:cNvPr id="11" name="Right Arrow 10"/>
          <p:cNvSpPr/>
          <p:nvPr/>
        </p:nvSpPr>
        <p:spPr>
          <a:xfrm>
            <a:off x="2006600" y="2680899"/>
            <a:ext cx="262467" cy="27699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a:off x="3361264" y="2680902"/>
            <a:ext cx="262467" cy="27699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a:off x="4766729" y="2680905"/>
            <a:ext cx="262467" cy="27699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a:off x="6206062" y="2680908"/>
            <a:ext cx="262467" cy="276999"/>
          </a:xfrm>
          <a:prstGeom prst="rightArrow">
            <a:avLst/>
          </a:prstGeom>
          <a:solidFill>
            <a:schemeClr val="tx1"/>
          </a:solidFill>
          <a:ln>
            <a:noFill/>
          </a:ln>
          <a:effectLst>
            <a:glow rad="317500">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a:off x="7577661" y="2680911"/>
            <a:ext cx="262467" cy="276999"/>
          </a:xfrm>
          <a:prstGeom prst="rightArrow">
            <a:avLst/>
          </a:prstGeom>
          <a:solidFill>
            <a:schemeClr val="tx1"/>
          </a:solidFill>
          <a:ln>
            <a:noFill/>
          </a:ln>
          <a:effectLst>
            <a:glow>
              <a:srgbClr val="00B0F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a:off x="8983126" y="2697847"/>
            <a:ext cx="262467" cy="276999"/>
          </a:xfrm>
          <a:prstGeom prst="rightArrow">
            <a:avLst/>
          </a:prstGeom>
          <a:solidFill>
            <a:schemeClr val="tx1"/>
          </a:solidFill>
          <a:ln>
            <a:noFill/>
          </a:ln>
          <a:effectLst>
            <a:glow rad="393700">
              <a:srgbClr val="00B0F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2501898" y="3717279"/>
            <a:ext cx="618067" cy="461665"/>
          </a:xfrm>
          <a:prstGeom prst="rect">
            <a:avLst/>
          </a:prstGeom>
          <a:noFill/>
        </p:spPr>
        <p:txBody>
          <a:bodyPr wrap="square" rtlCol="0">
            <a:spAutoFit/>
          </a:bodyPr>
          <a:lstStyle/>
          <a:p>
            <a:pPr algn="ctr"/>
            <a:r>
              <a:rPr lang="en-US" sz="2400" dirty="0" smtClean="0">
                <a:solidFill>
                  <a:srgbClr val="FF0000"/>
                </a:solidFill>
              </a:rPr>
              <a:t>w</a:t>
            </a:r>
            <a:r>
              <a:rPr lang="en-US" sz="2400" baseline="-25000" dirty="0" smtClean="0">
                <a:solidFill>
                  <a:srgbClr val="FF0000"/>
                </a:solidFill>
              </a:rPr>
              <a:t>1</a:t>
            </a:r>
            <a:endParaRPr lang="en-US" sz="2400" baseline="-25000" dirty="0">
              <a:solidFill>
                <a:srgbClr val="FF0000"/>
              </a:solidFill>
            </a:endParaRPr>
          </a:p>
        </p:txBody>
      </p:sp>
      <p:sp>
        <p:nvSpPr>
          <p:cNvPr id="18" name="Up Arrow 17"/>
          <p:cNvSpPr/>
          <p:nvPr/>
        </p:nvSpPr>
        <p:spPr>
          <a:xfrm>
            <a:off x="2709333" y="3403600"/>
            <a:ext cx="135465" cy="321733"/>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3941229" y="3751148"/>
            <a:ext cx="618067" cy="461665"/>
          </a:xfrm>
          <a:prstGeom prst="rect">
            <a:avLst/>
          </a:prstGeom>
          <a:noFill/>
        </p:spPr>
        <p:txBody>
          <a:bodyPr wrap="square" rtlCol="0">
            <a:spAutoFit/>
          </a:bodyPr>
          <a:lstStyle/>
          <a:p>
            <a:pPr algn="ctr"/>
            <a:r>
              <a:rPr lang="en-US" sz="2400" dirty="0" smtClean="0">
                <a:solidFill>
                  <a:srgbClr val="FF0000"/>
                </a:solidFill>
              </a:rPr>
              <a:t>w</a:t>
            </a:r>
            <a:r>
              <a:rPr lang="en-US" sz="2400" baseline="-25000" dirty="0" smtClean="0">
                <a:solidFill>
                  <a:srgbClr val="FF0000"/>
                </a:solidFill>
              </a:rPr>
              <a:t>2</a:t>
            </a:r>
            <a:endParaRPr lang="en-US" sz="2400" baseline="-25000" dirty="0">
              <a:solidFill>
                <a:srgbClr val="FF0000"/>
              </a:solidFill>
            </a:endParaRPr>
          </a:p>
        </p:txBody>
      </p:sp>
      <p:sp>
        <p:nvSpPr>
          <p:cNvPr id="20" name="Up Arrow 19"/>
          <p:cNvSpPr/>
          <p:nvPr/>
        </p:nvSpPr>
        <p:spPr>
          <a:xfrm>
            <a:off x="4148664" y="3437469"/>
            <a:ext cx="135465" cy="321733"/>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5346694" y="3751151"/>
            <a:ext cx="618067" cy="461665"/>
          </a:xfrm>
          <a:prstGeom prst="rect">
            <a:avLst/>
          </a:prstGeom>
          <a:noFill/>
        </p:spPr>
        <p:txBody>
          <a:bodyPr wrap="square" rtlCol="0">
            <a:spAutoFit/>
          </a:bodyPr>
          <a:lstStyle/>
          <a:p>
            <a:pPr algn="ctr"/>
            <a:r>
              <a:rPr lang="en-US" sz="2400" dirty="0" smtClean="0">
                <a:solidFill>
                  <a:srgbClr val="FF0000"/>
                </a:solidFill>
              </a:rPr>
              <a:t>w</a:t>
            </a:r>
            <a:r>
              <a:rPr lang="en-US" sz="2400" baseline="-25000" dirty="0" smtClean="0">
                <a:solidFill>
                  <a:srgbClr val="FF0000"/>
                </a:solidFill>
              </a:rPr>
              <a:t>3</a:t>
            </a:r>
            <a:endParaRPr lang="en-US" sz="2400" baseline="-25000" dirty="0">
              <a:solidFill>
                <a:srgbClr val="FF0000"/>
              </a:solidFill>
            </a:endParaRPr>
          </a:p>
        </p:txBody>
      </p:sp>
      <p:sp>
        <p:nvSpPr>
          <p:cNvPr id="22" name="Up Arrow 21"/>
          <p:cNvSpPr/>
          <p:nvPr/>
        </p:nvSpPr>
        <p:spPr>
          <a:xfrm>
            <a:off x="5554129" y="3437472"/>
            <a:ext cx="135465" cy="321733"/>
          </a:xfrm>
          <a:prstGeom prst="upArrow">
            <a:avLst/>
          </a:prstGeom>
          <a:solidFill>
            <a:schemeClr val="tx1"/>
          </a:solidFill>
          <a:effectLst>
            <a:glow>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6735226" y="3751154"/>
            <a:ext cx="618067" cy="461665"/>
          </a:xfrm>
          <a:prstGeom prst="rect">
            <a:avLst/>
          </a:prstGeom>
          <a:noFill/>
        </p:spPr>
        <p:txBody>
          <a:bodyPr wrap="square" rtlCol="0">
            <a:spAutoFit/>
          </a:bodyPr>
          <a:lstStyle/>
          <a:p>
            <a:pPr algn="ctr"/>
            <a:r>
              <a:rPr lang="en-US" sz="2400" dirty="0" smtClean="0">
                <a:solidFill>
                  <a:srgbClr val="FF0000"/>
                </a:solidFill>
              </a:rPr>
              <a:t>w</a:t>
            </a:r>
            <a:r>
              <a:rPr lang="en-US" sz="2400" baseline="-25000" dirty="0" smtClean="0">
                <a:solidFill>
                  <a:srgbClr val="FF0000"/>
                </a:solidFill>
              </a:rPr>
              <a:t>4</a:t>
            </a:r>
            <a:endParaRPr lang="en-US" sz="2400" baseline="-25000" dirty="0">
              <a:solidFill>
                <a:srgbClr val="FF0000"/>
              </a:solidFill>
            </a:endParaRPr>
          </a:p>
        </p:txBody>
      </p:sp>
      <p:sp>
        <p:nvSpPr>
          <p:cNvPr id="24" name="Up Arrow 23"/>
          <p:cNvSpPr/>
          <p:nvPr/>
        </p:nvSpPr>
        <p:spPr>
          <a:xfrm>
            <a:off x="6942661" y="3437475"/>
            <a:ext cx="135465" cy="321733"/>
          </a:xfrm>
          <a:prstGeom prst="upArrow">
            <a:avLst/>
          </a:prstGeom>
          <a:solidFill>
            <a:schemeClr val="tx1"/>
          </a:solidFill>
          <a:effectLst>
            <a:glow>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8123757" y="3785023"/>
            <a:ext cx="618067" cy="461665"/>
          </a:xfrm>
          <a:prstGeom prst="rect">
            <a:avLst/>
          </a:prstGeom>
          <a:noFill/>
        </p:spPr>
        <p:txBody>
          <a:bodyPr wrap="square" rtlCol="0">
            <a:spAutoFit/>
          </a:bodyPr>
          <a:lstStyle/>
          <a:p>
            <a:pPr algn="ctr"/>
            <a:r>
              <a:rPr lang="en-US" sz="2400" dirty="0" smtClean="0">
                <a:solidFill>
                  <a:srgbClr val="FF0000"/>
                </a:solidFill>
              </a:rPr>
              <a:t>w</a:t>
            </a:r>
            <a:r>
              <a:rPr lang="en-US" sz="2400" baseline="-25000" dirty="0" smtClean="0">
                <a:solidFill>
                  <a:srgbClr val="FF0000"/>
                </a:solidFill>
              </a:rPr>
              <a:t>5</a:t>
            </a:r>
            <a:endParaRPr lang="en-US" sz="2400" baseline="-25000" dirty="0">
              <a:solidFill>
                <a:srgbClr val="FF0000"/>
              </a:solidFill>
            </a:endParaRPr>
          </a:p>
        </p:txBody>
      </p:sp>
      <p:sp>
        <p:nvSpPr>
          <p:cNvPr id="26" name="Up Arrow 25"/>
          <p:cNvSpPr/>
          <p:nvPr/>
        </p:nvSpPr>
        <p:spPr>
          <a:xfrm>
            <a:off x="8331192" y="3471344"/>
            <a:ext cx="135465" cy="321733"/>
          </a:xfrm>
          <a:prstGeom prst="upArrow">
            <a:avLst/>
          </a:prstGeom>
          <a:solidFill>
            <a:schemeClr val="tx1"/>
          </a:solidFill>
          <a:effectLst>
            <a:glow>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3293532" y="2015064"/>
            <a:ext cx="457201" cy="461665"/>
          </a:xfrm>
          <a:prstGeom prst="rect">
            <a:avLst/>
          </a:prstGeom>
          <a:noFill/>
        </p:spPr>
        <p:txBody>
          <a:bodyPr wrap="square" rtlCol="0">
            <a:spAutoFit/>
          </a:bodyPr>
          <a:lstStyle/>
          <a:p>
            <a:r>
              <a:rPr lang="en-US" sz="2400" dirty="0" smtClean="0"/>
              <a:t>z</a:t>
            </a:r>
            <a:r>
              <a:rPr lang="en-US" sz="2400" baseline="-25000" dirty="0" smtClean="0"/>
              <a:t>1</a:t>
            </a:r>
            <a:endParaRPr lang="en-US" sz="2400" baseline="-25000" dirty="0"/>
          </a:p>
        </p:txBody>
      </p:sp>
      <p:sp>
        <p:nvSpPr>
          <p:cNvPr id="28" name="TextBox 27"/>
          <p:cNvSpPr txBox="1"/>
          <p:nvPr/>
        </p:nvSpPr>
        <p:spPr>
          <a:xfrm>
            <a:off x="4698995" y="2015066"/>
            <a:ext cx="457201" cy="461665"/>
          </a:xfrm>
          <a:prstGeom prst="rect">
            <a:avLst/>
          </a:prstGeom>
          <a:noFill/>
        </p:spPr>
        <p:txBody>
          <a:bodyPr wrap="square" rtlCol="0">
            <a:spAutoFit/>
          </a:bodyPr>
          <a:lstStyle/>
          <a:p>
            <a:r>
              <a:rPr lang="en-US" sz="2400" dirty="0" smtClean="0"/>
              <a:t>z</a:t>
            </a:r>
            <a:r>
              <a:rPr lang="en-US" sz="2400" baseline="-25000" dirty="0"/>
              <a:t>2</a:t>
            </a:r>
          </a:p>
        </p:txBody>
      </p:sp>
      <p:sp>
        <p:nvSpPr>
          <p:cNvPr id="29" name="TextBox 28"/>
          <p:cNvSpPr txBox="1"/>
          <p:nvPr/>
        </p:nvSpPr>
        <p:spPr>
          <a:xfrm>
            <a:off x="6087525" y="2015069"/>
            <a:ext cx="457201" cy="461665"/>
          </a:xfrm>
          <a:prstGeom prst="rect">
            <a:avLst/>
          </a:prstGeom>
          <a:noFill/>
        </p:spPr>
        <p:txBody>
          <a:bodyPr wrap="square" rtlCol="0">
            <a:spAutoFit/>
          </a:bodyPr>
          <a:lstStyle/>
          <a:p>
            <a:r>
              <a:rPr lang="en-US" sz="2400" dirty="0" smtClean="0"/>
              <a:t>z</a:t>
            </a:r>
            <a:r>
              <a:rPr lang="en-US" sz="2400" baseline="-25000" dirty="0"/>
              <a:t>3</a:t>
            </a:r>
          </a:p>
        </p:txBody>
      </p:sp>
      <p:sp>
        <p:nvSpPr>
          <p:cNvPr id="30" name="TextBox 29"/>
          <p:cNvSpPr txBox="1"/>
          <p:nvPr/>
        </p:nvSpPr>
        <p:spPr>
          <a:xfrm>
            <a:off x="7374457" y="1998139"/>
            <a:ext cx="457201" cy="461665"/>
          </a:xfrm>
          <a:prstGeom prst="rect">
            <a:avLst/>
          </a:prstGeom>
          <a:noFill/>
        </p:spPr>
        <p:txBody>
          <a:bodyPr wrap="square" rtlCol="0">
            <a:spAutoFit/>
          </a:bodyPr>
          <a:lstStyle/>
          <a:p>
            <a:r>
              <a:rPr lang="en-US" sz="2400" dirty="0" smtClean="0"/>
              <a:t>z</a:t>
            </a:r>
            <a:r>
              <a:rPr lang="en-US" sz="2400" baseline="-25000" dirty="0"/>
              <a:t>4</a:t>
            </a:r>
          </a:p>
        </p:txBody>
      </p:sp>
      <p:sp>
        <p:nvSpPr>
          <p:cNvPr id="31" name="TextBox 30"/>
          <p:cNvSpPr txBox="1"/>
          <p:nvPr/>
        </p:nvSpPr>
        <p:spPr>
          <a:xfrm>
            <a:off x="8881522" y="1981209"/>
            <a:ext cx="939811" cy="461665"/>
          </a:xfrm>
          <a:prstGeom prst="rect">
            <a:avLst/>
          </a:prstGeom>
          <a:noFill/>
        </p:spPr>
        <p:txBody>
          <a:bodyPr wrap="square" rtlCol="0">
            <a:spAutoFit/>
          </a:bodyPr>
          <a:lstStyle/>
          <a:p>
            <a:r>
              <a:rPr lang="en-US" sz="2400" dirty="0" smtClean="0"/>
              <a:t>z</a:t>
            </a:r>
            <a:r>
              <a:rPr lang="en-US" sz="2400" baseline="-25000" dirty="0" smtClean="0"/>
              <a:t>5</a:t>
            </a:r>
            <a:r>
              <a:rPr lang="en-US" sz="2400" dirty="0" smtClean="0"/>
              <a:t> = z</a:t>
            </a:r>
            <a:endParaRPr lang="en-US" sz="2400" baseline="-25000" dirty="0"/>
          </a:p>
        </p:txBody>
      </p:sp>
      <p:pic>
        <p:nvPicPr>
          <p:cNvPr id="5" name="Picture 4"/>
          <p:cNvPicPr>
            <a:picLocks noChangeAspect="1"/>
          </p:cNvPicPr>
          <p:nvPr/>
        </p:nvPicPr>
        <p:blipFill>
          <a:blip r:embed="rId2"/>
          <a:stretch>
            <a:fillRect/>
          </a:stretch>
        </p:blipFill>
        <p:spPr>
          <a:xfrm>
            <a:off x="4406890" y="5593294"/>
            <a:ext cx="3111500" cy="1028700"/>
          </a:xfrm>
          <a:prstGeom prst="rect">
            <a:avLst/>
          </a:prstGeom>
        </p:spPr>
      </p:pic>
      <p:sp>
        <p:nvSpPr>
          <p:cNvPr id="33" name="Oval 32"/>
          <p:cNvSpPr/>
          <p:nvPr/>
        </p:nvSpPr>
        <p:spPr>
          <a:xfrm>
            <a:off x="3750733" y="4099574"/>
            <a:ext cx="3674531" cy="1510645"/>
          </a:xfrm>
          <a:prstGeom prst="ellipse">
            <a:avLst/>
          </a:prstGeom>
          <a:solidFill>
            <a:srgbClr val="FFFF00"/>
          </a:solidFill>
          <a:ln>
            <a:noFill/>
          </a:ln>
          <a:effectLst>
            <a:softEdge rad="241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p:cNvPicPr>
            <a:picLocks noChangeAspect="1"/>
          </p:cNvPicPr>
          <p:nvPr/>
        </p:nvPicPr>
        <p:blipFill>
          <a:blip r:embed="rId3"/>
          <a:stretch>
            <a:fillRect/>
          </a:stretch>
        </p:blipFill>
        <p:spPr>
          <a:xfrm>
            <a:off x="4406890" y="4338379"/>
            <a:ext cx="2895600" cy="1028700"/>
          </a:xfrm>
          <a:prstGeom prst="rect">
            <a:avLst/>
          </a:prstGeom>
        </p:spPr>
      </p:pic>
    </p:spTree>
    <p:extLst>
      <p:ext uri="{BB962C8B-B14F-4D97-AF65-F5344CB8AC3E}">
        <p14:creationId xmlns:p14="http://schemas.microsoft.com/office/powerpoint/2010/main" val="837950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choose a hypothesis class</a:t>
            </a:r>
            <a:endParaRPr lang="en-US" dirty="0"/>
          </a:p>
        </p:txBody>
      </p:sp>
      <p:sp>
        <p:nvSpPr>
          <p:cNvPr id="3" name="Content Placeholder 2"/>
          <p:cNvSpPr>
            <a:spLocks noGrp="1"/>
          </p:cNvSpPr>
          <p:nvPr>
            <p:ph idx="1"/>
          </p:nvPr>
        </p:nvSpPr>
        <p:spPr>
          <a:xfrm>
            <a:off x="838200" y="1825625"/>
            <a:ext cx="10515600" cy="1054053"/>
          </a:xfrm>
        </p:spPr>
        <p:txBody>
          <a:bodyPr/>
          <a:lstStyle/>
          <a:p>
            <a:r>
              <a:rPr lang="en-US" dirty="0" smtClean="0"/>
              <a:t>Choose more expressive functions</a:t>
            </a:r>
          </a:p>
        </p:txBody>
      </p:sp>
      <p:sp>
        <p:nvSpPr>
          <p:cNvPr id="4" name="Cross 3"/>
          <p:cNvSpPr/>
          <p:nvPr/>
        </p:nvSpPr>
        <p:spPr>
          <a:xfrm>
            <a:off x="4107977" y="4107981"/>
            <a:ext cx="286603" cy="272955"/>
          </a:xfrm>
          <a:prstGeom prst="plus">
            <a:avLst>
              <a:gd name="adj" fmla="val 4342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ross 4"/>
          <p:cNvSpPr/>
          <p:nvPr/>
        </p:nvSpPr>
        <p:spPr>
          <a:xfrm>
            <a:off x="4792639" y="4478745"/>
            <a:ext cx="286603" cy="272955"/>
          </a:xfrm>
          <a:prstGeom prst="plus">
            <a:avLst>
              <a:gd name="adj" fmla="val 4342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ross 5"/>
          <p:cNvSpPr/>
          <p:nvPr/>
        </p:nvSpPr>
        <p:spPr>
          <a:xfrm>
            <a:off x="4251278" y="4751700"/>
            <a:ext cx="286603" cy="272955"/>
          </a:xfrm>
          <a:prstGeom prst="plus">
            <a:avLst>
              <a:gd name="adj" fmla="val 4342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ross 6"/>
          <p:cNvSpPr/>
          <p:nvPr/>
        </p:nvSpPr>
        <p:spPr>
          <a:xfrm>
            <a:off x="4758519" y="5024655"/>
            <a:ext cx="286603" cy="272955"/>
          </a:xfrm>
          <a:prstGeom prst="plus">
            <a:avLst>
              <a:gd name="adj" fmla="val 4342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ross 7"/>
          <p:cNvSpPr/>
          <p:nvPr/>
        </p:nvSpPr>
        <p:spPr>
          <a:xfrm>
            <a:off x="3821374" y="5272588"/>
            <a:ext cx="286603" cy="272955"/>
          </a:xfrm>
          <a:prstGeom prst="plus">
            <a:avLst>
              <a:gd name="adj" fmla="val 4342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677469" y="4380936"/>
            <a:ext cx="313898" cy="9780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939051" y="5272588"/>
            <a:ext cx="313898" cy="9780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045122" y="3929419"/>
            <a:ext cx="313898" cy="9780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079242" y="5547822"/>
            <a:ext cx="313898" cy="9780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382370" y="3766789"/>
            <a:ext cx="313898" cy="9780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850108" y="4317247"/>
            <a:ext cx="313898" cy="9780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2888776" y="5666103"/>
            <a:ext cx="313898" cy="9780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2249605" y="5024655"/>
            <a:ext cx="313898" cy="9780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5323764" y="4931399"/>
            <a:ext cx="313898" cy="9780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4792639" y="3682623"/>
            <a:ext cx="1015494" cy="55046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rot="19569477">
            <a:off x="5127625" y="4390831"/>
            <a:ext cx="1191200" cy="658685"/>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5695664" y="5095168"/>
            <a:ext cx="1015494" cy="55046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4816017" y="5390871"/>
            <a:ext cx="1015494" cy="55046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2563503" y="5488680"/>
            <a:ext cx="1015494" cy="55046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rot="18394841">
            <a:off x="1790844" y="4072270"/>
            <a:ext cx="2352168" cy="92150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21245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gradient of </a:t>
            </a:r>
            <a:r>
              <a:rPr lang="en-US" dirty="0" err="1" smtClean="0"/>
              <a:t>convnets</a:t>
            </a:r>
            <a:endParaRPr lang="en-US" dirty="0"/>
          </a:p>
        </p:txBody>
      </p:sp>
      <p:sp>
        <p:nvSpPr>
          <p:cNvPr id="3" name="Rounded Rectangle 2"/>
          <p:cNvSpPr/>
          <p:nvPr/>
        </p:nvSpPr>
        <p:spPr>
          <a:xfrm>
            <a:off x="2412999" y="2404533"/>
            <a:ext cx="795867" cy="8297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f</a:t>
            </a:r>
            <a:r>
              <a:rPr lang="en-US" sz="2400" baseline="-25000" dirty="0" smtClean="0"/>
              <a:t>1</a:t>
            </a:r>
            <a:endParaRPr lang="en-US" sz="2400" baseline="-25000" dirty="0"/>
          </a:p>
        </p:txBody>
      </p:sp>
      <p:sp>
        <p:nvSpPr>
          <p:cNvPr id="6" name="Rounded Rectangle 5"/>
          <p:cNvSpPr/>
          <p:nvPr/>
        </p:nvSpPr>
        <p:spPr>
          <a:xfrm>
            <a:off x="3818465" y="2404533"/>
            <a:ext cx="795867" cy="8297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f</a:t>
            </a:r>
            <a:r>
              <a:rPr lang="en-US" sz="2400" baseline="-25000" dirty="0" smtClean="0"/>
              <a:t>2</a:t>
            </a:r>
            <a:endParaRPr lang="en-US" sz="2400" baseline="-25000" dirty="0"/>
          </a:p>
        </p:txBody>
      </p:sp>
      <p:sp>
        <p:nvSpPr>
          <p:cNvPr id="7" name="Rounded Rectangle 6"/>
          <p:cNvSpPr/>
          <p:nvPr/>
        </p:nvSpPr>
        <p:spPr>
          <a:xfrm>
            <a:off x="5223931" y="2404533"/>
            <a:ext cx="795867" cy="8297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f</a:t>
            </a:r>
            <a:r>
              <a:rPr lang="en-US" sz="2400" baseline="-25000" dirty="0" smtClean="0"/>
              <a:t>3</a:t>
            </a:r>
            <a:endParaRPr lang="en-US" sz="2400" baseline="-25000" dirty="0"/>
          </a:p>
        </p:txBody>
      </p:sp>
      <p:sp>
        <p:nvSpPr>
          <p:cNvPr id="8" name="Rounded Rectangle 7"/>
          <p:cNvSpPr/>
          <p:nvPr/>
        </p:nvSpPr>
        <p:spPr>
          <a:xfrm>
            <a:off x="6629397" y="2404533"/>
            <a:ext cx="795867" cy="8297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f</a:t>
            </a:r>
            <a:r>
              <a:rPr lang="en-US" sz="2400" baseline="-25000" dirty="0" smtClean="0"/>
              <a:t>4</a:t>
            </a:r>
            <a:endParaRPr lang="en-US" sz="2400" baseline="-25000" dirty="0"/>
          </a:p>
        </p:txBody>
      </p:sp>
      <p:sp>
        <p:nvSpPr>
          <p:cNvPr id="9" name="Rounded Rectangle 8"/>
          <p:cNvSpPr/>
          <p:nvPr/>
        </p:nvSpPr>
        <p:spPr>
          <a:xfrm>
            <a:off x="8034863" y="2404533"/>
            <a:ext cx="795867" cy="8297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f</a:t>
            </a:r>
            <a:r>
              <a:rPr lang="en-US" sz="2400" baseline="-25000" dirty="0" smtClean="0"/>
              <a:t>5</a:t>
            </a:r>
            <a:endParaRPr lang="en-US" sz="2400" baseline="-25000" dirty="0"/>
          </a:p>
        </p:txBody>
      </p:sp>
      <p:sp>
        <p:nvSpPr>
          <p:cNvPr id="10" name="TextBox 9"/>
          <p:cNvSpPr txBox="1"/>
          <p:nvPr/>
        </p:nvSpPr>
        <p:spPr>
          <a:xfrm>
            <a:off x="1617133" y="2588567"/>
            <a:ext cx="389467" cy="461665"/>
          </a:xfrm>
          <a:prstGeom prst="rect">
            <a:avLst/>
          </a:prstGeom>
          <a:noFill/>
        </p:spPr>
        <p:txBody>
          <a:bodyPr wrap="square" rtlCol="0">
            <a:spAutoFit/>
          </a:bodyPr>
          <a:lstStyle/>
          <a:p>
            <a:r>
              <a:rPr lang="en-US" sz="2400" dirty="0" smtClean="0"/>
              <a:t>x</a:t>
            </a:r>
            <a:endParaRPr lang="en-US" sz="2400" dirty="0"/>
          </a:p>
        </p:txBody>
      </p:sp>
      <p:sp>
        <p:nvSpPr>
          <p:cNvPr id="11" name="Right Arrow 10"/>
          <p:cNvSpPr/>
          <p:nvPr/>
        </p:nvSpPr>
        <p:spPr>
          <a:xfrm>
            <a:off x="2006600" y="2680899"/>
            <a:ext cx="262467" cy="27699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a:off x="3361264" y="2680902"/>
            <a:ext cx="262467" cy="27699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a:off x="4766729" y="2680905"/>
            <a:ext cx="262467" cy="27699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a:off x="6206062" y="2680908"/>
            <a:ext cx="262467" cy="276999"/>
          </a:xfrm>
          <a:prstGeom prst="rightArrow">
            <a:avLst/>
          </a:prstGeom>
          <a:solidFill>
            <a:schemeClr val="tx1"/>
          </a:solidFill>
          <a:ln>
            <a:noFill/>
          </a:ln>
          <a:effectLst>
            <a:glow rad="355600">
              <a:srgbClr val="FFC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a:off x="7577661" y="2680911"/>
            <a:ext cx="262467" cy="276999"/>
          </a:xfrm>
          <a:prstGeom prst="rightArrow">
            <a:avLst/>
          </a:prstGeom>
          <a:solidFill>
            <a:schemeClr val="tx1"/>
          </a:solidFill>
          <a:ln>
            <a:noFill/>
          </a:ln>
          <a:effectLst>
            <a:glow>
              <a:srgbClr val="00B0F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a:off x="8983126" y="2697847"/>
            <a:ext cx="262467" cy="276999"/>
          </a:xfrm>
          <a:prstGeom prst="rightArrow">
            <a:avLst/>
          </a:prstGeom>
          <a:solidFill>
            <a:schemeClr val="tx1"/>
          </a:solidFill>
          <a:ln>
            <a:noFill/>
          </a:ln>
          <a:effectLst>
            <a:glow rad="393700">
              <a:srgbClr val="00B0F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2501898" y="3717279"/>
            <a:ext cx="618067" cy="461665"/>
          </a:xfrm>
          <a:prstGeom prst="rect">
            <a:avLst/>
          </a:prstGeom>
          <a:noFill/>
        </p:spPr>
        <p:txBody>
          <a:bodyPr wrap="square" rtlCol="0">
            <a:spAutoFit/>
          </a:bodyPr>
          <a:lstStyle/>
          <a:p>
            <a:pPr algn="ctr"/>
            <a:r>
              <a:rPr lang="en-US" sz="2400" dirty="0" smtClean="0">
                <a:solidFill>
                  <a:srgbClr val="FF0000"/>
                </a:solidFill>
              </a:rPr>
              <a:t>w</a:t>
            </a:r>
            <a:r>
              <a:rPr lang="en-US" sz="2400" baseline="-25000" dirty="0" smtClean="0">
                <a:solidFill>
                  <a:srgbClr val="FF0000"/>
                </a:solidFill>
              </a:rPr>
              <a:t>1</a:t>
            </a:r>
            <a:endParaRPr lang="en-US" sz="2400" baseline="-25000" dirty="0">
              <a:solidFill>
                <a:srgbClr val="FF0000"/>
              </a:solidFill>
            </a:endParaRPr>
          </a:p>
        </p:txBody>
      </p:sp>
      <p:sp>
        <p:nvSpPr>
          <p:cNvPr id="18" name="Up Arrow 17"/>
          <p:cNvSpPr/>
          <p:nvPr/>
        </p:nvSpPr>
        <p:spPr>
          <a:xfrm>
            <a:off x="2709333" y="3403600"/>
            <a:ext cx="135465" cy="321733"/>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3941229" y="3751148"/>
            <a:ext cx="618067" cy="461665"/>
          </a:xfrm>
          <a:prstGeom prst="rect">
            <a:avLst/>
          </a:prstGeom>
          <a:noFill/>
        </p:spPr>
        <p:txBody>
          <a:bodyPr wrap="square" rtlCol="0">
            <a:spAutoFit/>
          </a:bodyPr>
          <a:lstStyle/>
          <a:p>
            <a:pPr algn="ctr"/>
            <a:r>
              <a:rPr lang="en-US" sz="2400" dirty="0" smtClean="0">
                <a:solidFill>
                  <a:srgbClr val="FF0000"/>
                </a:solidFill>
              </a:rPr>
              <a:t>w</a:t>
            </a:r>
            <a:r>
              <a:rPr lang="en-US" sz="2400" baseline="-25000" dirty="0" smtClean="0">
                <a:solidFill>
                  <a:srgbClr val="FF0000"/>
                </a:solidFill>
              </a:rPr>
              <a:t>2</a:t>
            </a:r>
            <a:endParaRPr lang="en-US" sz="2400" baseline="-25000" dirty="0">
              <a:solidFill>
                <a:srgbClr val="FF0000"/>
              </a:solidFill>
            </a:endParaRPr>
          </a:p>
        </p:txBody>
      </p:sp>
      <p:sp>
        <p:nvSpPr>
          <p:cNvPr id="20" name="Up Arrow 19"/>
          <p:cNvSpPr/>
          <p:nvPr/>
        </p:nvSpPr>
        <p:spPr>
          <a:xfrm>
            <a:off x="4148664" y="3437469"/>
            <a:ext cx="135465" cy="321733"/>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5346694" y="3751151"/>
            <a:ext cx="618067" cy="461665"/>
          </a:xfrm>
          <a:prstGeom prst="rect">
            <a:avLst/>
          </a:prstGeom>
          <a:noFill/>
        </p:spPr>
        <p:txBody>
          <a:bodyPr wrap="square" rtlCol="0">
            <a:spAutoFit/>
          </a:bodyPr>
          <a:lstStyle/>
          <a:p>
            <a:pPr algn="ctr"/>
            <a:r>
              <a:rPr lang="en-US" sz="2400" dirty="0" smtClean="0">
                <a:solidFill>
                  <a:srgbClr val="FF0000"/>
                </a:solidFill>
              </a:rPr>
              <a:t>w</a:t>
            </a:r>
            <a:r>
              <a:rPr lang="en-US" sz="2400" baseline="-25000" dirty="0" smtClean="0">
                <a:solidFill>
                  <a:srgbClr val="FF0000"/>
                </a:solidFill>
              </a:rPr>
              <a:t>3</a:t>
            </a:r>
            <a:endParaRPr lang="en-US" sz="2400" baseline="-25000" dirty="0">
              <a:solidFill>
                <a:srgbClr val="FF0000"/>
              </a:solidFill>
            </a:endParaRPr>
          </a:p>
        </p:txBody>
      </p:sp>
      <p:sp>
        <p:nvSpPr>
          <p:cNvPr id="22" name="Up Arrow 21"/>
          <p:cNvSpPr/>
          <p:nvPr/>
        </p:nvSpPr>
        <p:spPr>
          <a:xfrm>
            <a:off x="5554129" y="3437472"/>
            <a:ext cx="135465" cy="321733"/>
          </a:xfrm>
          <a:prstGeom prst="upArrow">
            <a:avLst/>
          </a:prstGeom>
          <a:solidFill>
            <a:schemeClr val="tx1"/>
          </a:solidFill>
          <a:effectLst>
            <a:glow rad="330200">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6735226" y="3751154"/>
            <a:ext cx="618067" cy="461665"/>
          </a:xfrm>
          <a:prstGeom prst="rect">
            <a:avLst/>
          </a:prstGeom>
          <a:noFill/>
        </p:spPr>
        <p:txBody>
          <a:bodyPr wrap="square" rtlCol="0">
            <a:spAutoFit/>
          </a:bodyPr>
          <a:lstStyle/>
          <a:p>
            <a:pPr algn="ctr"/>
            <a:r>
              <a:rPr lang="en-US" sz="2400" dirty="0" smtClean="0">
                <a:solidFill>
                  <a:srgbClr val="FF0000"/>
                </a:solidFill>
              </a:rPr>
              <a:t>w</a:t>
            </a:r>
            <a:r>
              <a:rPr lang="en-US" sz="2400" baseline="-25000" dirty="0" smtClean="0">
                <a:solidFill>
                  <a:srgbClr val="FF0000"/>
                </a:solidFill>
              </a:rPr>
              <a:t>4</a:t>
            </a:r>
            <a:endParaRPr lang="en-US" sz="2400" baseline="-25000" dirty="0">
              <a:solidFill>
                <a:srgbClr val="FF0000"/>
              </a:solidFill>
            </a:endParaRPr>
          </a:p>
        </p:txBody>
      </p:sp>
      <p:sp>
        <p:nvSpPr>
          <p:cNvPr id="24" name="Up Arrow 23"/>
          <p:cNvSpPr/>
          <p:nvPr/>
        </p:nvSpPr>
        <p:spPr>
          <a:xfrm>
            <a:off x="6942661" y="3437475"/>
            <a:ext cx="135465" cy="321733"/>
          </a:xfrm>
          <a:prstGeom prst="upArrow">
            <a:avLst/>
          </a:prstGeom>
          <a:solidFill>
            <a:schemeClr val="tx1"/>
          </a:solidFill>
          <a:effectLst>
            <a:glow>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8123757" y="3785023"/>
            <a:ext cx="618067" cy="461665"/>
          </a:xfrm>
          <a:prstGeom prst="rect">
            <a:avLst/>
          </a:prstGeom>
          <a:noFill/>
        </p:spPr>
        <p:txBody>
          <a:bodyPr wrap="square" rtlCol="0">
            <a:spAutoFit/>
          </a:bodyPr>
          <a:lstStyle/>
          <a:p>
            <a:pPr algn="ctr"/>
            <a:r>
              <a:rPr lang="en-US" sz="2400" dirty="0" smtClean="0">
                <a:solidFill>
                  <a:srgbClr val="FF0000"/>
                </a:solidFill>
              </a:rPr>
              <a:t>w</a:t>
            </a:r>
            <a:r>
              <a:rPr lang="en-US" sz="2400" baseline="-25000" dirty="0" smtClean="0">
                <a:solidFill>
                  <a:srgbClr val="FF0000"/>
                </a:solidFill>
              </a:rPr>
              <a:t>5</a:t>
            </a:r>
            <a:endParaRPr lang="en-US" sz="2400" baseline="-25000" dirty="0">
              <a:solidFill>
                <a:srgbClr val="FF0000"/>
              </a:solidFill>
            </a:endParaRPr>
          </a:p>
        </p:txBody>
      </p:sp>
      <p:sp>
        <p:nvSpPr>
          <p:cNvPr id="26" name="Up Arrow 25"/>
          <p:cNvSpPr/>
          <p:nvPr/>
        </p:nvSpPr>
        <p:spPr>
          <a:xfrm>
            <a:off x="8331192" y="3471344"/>
            <a:ext cx="135465" cy="321733"/>
          </a:xfrm>
          <a:prstGeom prst="upArrow">
            <a:avLst/>
          </a:prstGeom>
          <a:solidFill>
            <a:schemeClr val="tx1"/>
          </a:solidFill>
          <a:effectLst>
            <a:glow>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3293532" y="2015064"/>
            <a:ext cx="457201" cy="461665"/>
          </a:xfrm>
          <a:prstGeom prst="rect">
            <a:avLst/>
          </a:prstGeom>
          <a:noFill/>
        </p:spPr>
        <p:txBody>
          <a:bodyPr wrap="square" rtlCol="0">
            <a:spAutoFit/>
          </a:bodyPr>
          <a:lstStyle/>
          <a:p>
            <a:r>
              <a:rPr lang="en-US" sz="2400" dirty="0" smtClean="0"/>
              <a:t>z</a:t>
            </a:r>
            <a:r>
              <a:rPr lang="en-US" sz="2400" baseline="-25000" dirty="0" smtClean="0"/>
              <a:t>1</a:t>
            </a:r>
            <a:endParaRPr lang="en-US" sz="2400" baseline="-25000" dirty="0"/>
          </a:p>
        </p:txBody>
      </p:sp>
      <p:sp>
        <p:nvSpPr>
          <p:cNvPr id="28" name="TextBox 27"/>
          <p:cNvSpPr txBox="1"/>
          <p:nvPr/>
        </p:nvSpPr>
        <p:spPr>
          <a:xfrm>
            <a:off x="4698995" y="2015066"/>
            <a:ext cx="457201" cy="461665"/>
          </a:xfrm>
          <a:prstGeom prst="rect">
            <a:avLst/>
          </a:prstGeom>
          <a:noFill/>
        </p:spPr>
        <p:txBody>
          <a:bodyPr wrap="square" rtlCol="0">
            <a:spAutoFit/>
          </a:bodyPr>
          <a:lstStyle/>
          <a:p>
            <a:r>
              <a:rPr lang="en-US" sz="2400" dirty="0" smtClean="0"/>
              <a:t>z</a:t>
            </a:r>
            <a:r>
              <a:rPr lang="en-US" sz="2400" baseline="-25000" dirty="0"/>
              <a:t>2</a:t>
            </a:r>
          </a:p>
        </p:txBody>
      </p:sp>
      <p:sp>
        <p:nvSpPr>
          <p:cNvPr id="29" name="TextBox 28"/>
          <p:cNvSpPr txBox="1"/>
          <p:nvPr/>
        </p:nvSpPr>
        <p:spPr>
          <a:xfrm>
            <a:off x="6087525" y="2015069"/>
            <a:ext cx="457201" cy="461665"/>
          </a:xfrm>
          <a:prstGeom prst="rect">
            <a:avLst/>
          </a:prstGeom>
          <a:noFill/>
        </p:spPr>
        <p:txBody>
          <a:bodyPr wrap="square" rtlCol="0">
            <a:spAutoFit/>
          </a:bodyPr>
          <a:lstStyle/>
          <a:p>
            <a:r>
              <a:rPr lang="en-US" sz="2400" dirty="0" smtClean="0"/>
              <a:t>z</a:t>
            </a:r>
            <a:r>
              <a:rPr lang="en-US" sz="2400" baseline="-25000" dirty="0"/>
              <a:t>3</a:t>
            </a:r>
          </a:p>
        </p:txBody>
      </p:sp>
      <p:sp>
        <p:nvSpPr>
          <p:cNvPr id="30" name="TextBox 29"/>
          <p:cNvSpPr txBox="1"/>
          <p:nvPr/>
        </p:nvSpPr>
        <p:spPr>
          <a:xfrm>
            <a:off x="7374457" y="1998139"/>
            <a:ext cx="457201" cy="461665"/>
          </a:xfrm>
          <a:prstGeom prst="rect">
            <a:avLst/>
          </a:prstGeom>
          <a:noFill/>
        </p:spPr>
        <p:txBody>
          <a:bodyPr wrap="square" rtlCol="0">
            <a:spAutoFit/>
          </a:bodyPr>
          <a:lstStyle/>
          <a:p>
            <a:r>
              <a:rPr lang="en-US" sz="2400" dirty="0" smtClean="0"/>
              <a:t>z</a:t>
            </a:r>
            <a:r>
              <a:rPr lang="en-US" sz="2400" baseline="-25000" dirty="0"/>
              <a:t>4</a:t>
            </a:r>
          </a:p>
        </p:txBody>
      </p:sp>
      <p:sp>
        <p:nvSpPr>
          <p:cNvPr id="31" name="TextBox 30"/>
          <p:cNvSpPr txBox="1"/>
          <p:nvPr/>
        </p:nvSpPr>
        <p:spPr>
          <a:xfrm>
            <a:off x="8881522" y="1981209"/>
            <a:ext cx="939811" cy="461665"/>
          </a:xfrm>
          <a:prstGeom prst="rect">
            <a:avLst/>
          </a:prstGeom>
          <a:noFill/>
        </p:spPr>
        <p:txBody>
          <a:bodyPr wrap="square" rtlCol="0">
            <a:spAutoFit/>
          </a:bodyPr>
          <a:lstStyle/>
          <a:p>
            <a:r>
              <a:rPr lang="en-US" sz="2400" dirty="0" smtClean="0"/>
              <a:t>z</a:t>
            </a:r>
            <a:r>
              <a:rPr lang="en-US" sz="2400" baseline="-25000" dirty="0" smtClean="0"/>
              <a:t>5</a:t>
            </a:r>
            <a:r>
              <a:rPr lang="en-US" sz="2400" dirty="0" smtClean="0"/>
              <a:t> = z</a:t>
            </a:r>
            <a:endParaRPr lang="en-US" sz="2400" baseline="-25000" dirty="0"/>
          </a:p>
        </p:txBody>
      </p:sp>
      <p:pic>
        <p:nvPicPr>
          <p:cNvPr id="5" name="Picture 4"/>
          <p:cNvPicPr>
            <a:picLocks noChangeAspect="1"/>
          </p:cNvPicPr>
          <p:nvPr/>
        </p:nvPicPr>
        <p:blipFill>
          <a:blip r:embed="rId2"/>
          <a:stretch>
            <a:fillRect/>
          </a:stretch>
        </p:blipFill>
        <p:spPr>
          <a:xfrm>
            <a:off x="4406890" y="5593294"/>
            <a:ext cx="3111500" cy="1028700"/>
          </a:xfrm>
          <a:prstGeom prst="rect">
            <a:avLst/>
          </a:prstGeom>
        </p:spPr>
      </p:pic>
      <p:pic>
        <p:nvPicPr>
          <p:cNvPr id="34" name="Picture 33"/>
          <p:cNvPicPr>
            <a:picLocks noChangeAspect="1"/>
          </p:cNvPicPr>
          <p:nvPr/>
        </p:nvPicPr>
        <p:blipFill>
          <a:blip r:embed="rId3"/>
          <a:stretch>
            <a:fillRect/>
          </a:stretch>
        </p:blipFill>
        <p:spPr>
          <a:xfrm>
            <a:off x="4406890" y="4338379"/>
            <a:ext cx="2895600" cy="1028700"/>
          </a:xfrm>
          <a:prstGeom prst="rect">
            <a:avLst/>
          </a:prstGeom>
        </p:spPr>
      </p:pic>
    </p:spTree>
    <p:extLst>
      <p:ext uri="{BB962C8B-B14F-4D97-AF65-F5344CB8AC3E}">
        <p14:creationId xmlns:p14="http://schemas.microsoft.com/office/powerpoint/2010/main" val="195902107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gradient of </a:t>
            </a:r>
            <a:r>
              <a:rPr lang="en-US" dirty="0" err="1" smtClean="0"/>
              <a:t>convnets</a:t>
            </a:r>
            <a:endParaRPr lang="en-US" dirty="0"/>
          </a:p>
        </p:txBody>
      </p:sp>
      <p:sp>
        <p:nvSpPr>
          <p:cNvPr id="3" name="Rounded Rectangle 2"/>
          <p:cNvSpPr/>
          <p:nvPr/>
        </p:nvSpPr>
        <p:spPr>
          <a:xfrm>
            <a:off x="2412999" y="2404533"/>
            <a:ext cx="795867" cy="8297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f</a:t>
            </a:r>
            <a:r>
              <a:rPr lang="en-US" sz="2400" baseline="-25000" dirty="0" smtClean="0"/>
              <a:t>1</a:t>
            </a:r>
            <a:endParaRPr lang="en-US" sz="2400" baseline="-25000" dirty="0"/>
          </a:p>
        </p:txBody>
      </p:sp>
      <p:sp>
        <p:nvSpPr>
          <p:cNvPr id="6" name="Rounded Rectangle 5"/>
          <p:cNvSpPr/>
          <p:nvPr/>
        </p:nvSpPr>
        <p:spPr>
          <a:xfrm>
            <a:off x="3818465" y="2404533"/>
            <a:ext cx="795867" cy="8297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f</a:t>
            </a:r>
            <a:r>
              <a:rPr lang="en-US" sz="2400" baseline="-25000" dirty="0" smtClean="0"/>
              <a:t>2</a:t>
            </a:r>
            <a:endParaRPr lang="en-US" sz="2400" baseline="-25000" dirty="0"/>
          </a:p>
        </p:txBody>
      </p:sp>
      <p:sp>
        <p:nvSpPr>
          <p:cNvPr id="7" name="Rounded Rectangle 6"/>
          <p:cNvSpPr/>
          <p:nvPr/>
        </p:nvSpPr>
        <p:spPr>
          <a:xfrm>
            <a:off x="5223931" y="2404533"/>
            <a:ext cx="795867" cy="8297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f</a:t>
            </a:r>
            <a:r>
              <a:rPr lang="en-US" sz="2400" baseline="-25000" dirty="0" smtClean="0"/>
              <a:t>3</a:t>
            </a:r>
            <a:endParaRPr lang="en-US" sz="2400" baseline="-25000" dirty="0"/>
          </a:p>
        </p:txBody>
      </p:sp>
      <p:sp>
        <p:nvSpPr>
          <p:cNvPr id="8" name="Rounded Rectangle 7"/>
          <p:cNvSpPr/>
          <p:nvPr/>
        </p:nvSpPr>
        <p:spPr>
          <a:xfrm>
            <a:off x="6629397" y="2404533"/>
            <a:ext cx="795867" cy="8297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f</a:t>
            </a:r>
            <a:r>
              <a:rPr lang="en-US" sz="2400" baseline="-25000" dirty="0" smtClean="0"/>
              <a:t>4</a:t>
            </a:r>
            <a:endParaRPr lang="en-US" sz="2400" baseline="-25000" dirty="0"/>
          </a:p>
        </p:txBody>
      </p:sp>
      <p:sp>
        <p:nvSpPr>
          <p:cNvPr id="9" name="Rounded Rectangle 8"/>
          <p:cNvSpPr/>
          <p:nvPr/>
        </p:nvSpPr>
        <p:spPr>
          <a:xfrm>
            <a:off x="8034863" y="2404533"/>
            <a:ext cx="795867" cy="8297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f</a:t>
            </a:r>
            <a:r>
              <a:rPr lang="en-US" sz="2400" baseline="-25000" dirty="0" smtClean="0"/>
              <a:t>5</a:t>
            </a:r>
            <a:endParaRPr lang="en-US" sz="2400" baseline="-25000" dirty="0"/>
          </a:p>
        </p:txBody>
      </p:sp>
      <p:sp>
        <p:nvSpPr>
          <p:cNvPr id="10" name="TextBox 9"/>
          <p:cNvSpPr txBox="1"/>
          <p:nvPr/>
        </p:nvSpPr>
        <p:spPr>
          <a:xfrm>
            <a:off x="1617133" y="2588567"/>
            <a:ext cx="389467" cy="461665"/>
          </a:xfrm>
          <a:prstGeom prst="rect">
            <a:avLst/>
          </a:prstGeom>
          <a:noFill/>
        </p:spPr>
        <p:txBody>
          <a:bodyPr wrap="square" rtlCol="0">
            <a:spAutoFit/>
          </a:bodyPr>
          <a:lstStyle/>
          <a:p>
            <a:r>
              <a:rPr lang="en-US" sz="2400" dirty="0" smtClean="0"/>
              <a:t>x</a:t>
            </a:r>
            <a:endParaRPr lang="en-US" sz="2400" dirty="0"/>
          </a:p>
        </p:txBody>
      </p:sp>
      <p:sp>
        <p:nvSpPr>
          <p:cNvPr id="11" name="Right Arrow 10"/>
          <p:cNvSpPr/>
          <p:nvPr/>
        </p:nvSpPr>
        <p:spPr>
          <a:xfrm>
            <a:off x="2006600" y="2680899"/>
            <a:ext cx="262467" cy="27699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a:off x="3361264" y="2680902"/>
            <a:ext cx="262467" cy="27699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a:off x="4766729" y="2680905"/>
            <a:ext cx="262467" cy="276999"/>
          </a:xfrm>
          <a:prstGeom prst="rightArrow">
            <a:avLst/>
          </a:prstGeom>
          <a:solidFill>
            <a:schemeClr val="tx1"/>
          </a:solidFill>
          <a:ln>
            <a:noFill/>
          </a:ln>
          <a:effectLst>
            <a:glow rad="469900">
              <a:srgbClr val="FFC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a:off x="6206062" y="2680908"/>
            <a:ext cx="262467" cy="276999"/>
          </a:xfrm>
          <a:prstGeom prst="rightArrow">
            <a:avLst/>
          </a:prstGeom>
          <a:solidFill>
            <a:schemeClr val="tx1"/>
          </a:solidFill>
          <a:ln>
            <a:noFill/>
          </a:ln>
          <a:effectLst>
            <a:glow>
              <a:srgbClr val="FFC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a:off x="7577661" y="2680911"/>
            <a:ext cx="262467" cy="276999"/>
          </a:xfrm>
          <a:prstGeom prst="rightArrow">
            <a:avLst/>
          </a:prstGeom>
          <a:solidFill>
            <a:schemeClr val="tx1"/>
          </a:solidFill>
          <a:ln>
            <a:noFill/>
          </a:ln>
          <a:effectLst>
            <a:glow>
              <a:srgbClr val="00B0F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a:off x="8983126" y="2697847"/>
            <a:ext cx="262467" cy="276999"/>
          </a:xfrm>
          <a:prstGeom prst="rightArrow">
            <a:avLst/>
          </a:prstGeom>
          <a:solidFill>
            <a:schemeClr val="tx1"/>
          </a:solidFill>
          <a:ln>
            <a:noFill/>
          </a:ln>
          <a:effectLst>
            <a:glow rad="393700">
              <a:srgbClr val="00B0F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2501898" y="3717279"/>
            <a:ext cx="618067" cy="461665"/>
          </a:xfrm>
          <a:prstGeom prst="rect">
            <a:avLst/>
          </a:prstGeom>
          <a:noFill/>
        </p:spPr>
        <p:txBody>
          <a:bodyPr wrap="square" rtlCol="0">
            <a:spAutoFit/>
          </a:bodyPr>
          <a:lstStyle/>
          <a:p>
            <a:pPr algn="ctr"/>
            <a:r>
              <a:rPr lang="en-US" sz="2400" dirty="0" smtClean="0">
                <a:solidFill>
                  <a:srgbClr val="FF0000"/>
                </a:solidFill>
              </a:rPr>
              <a:t>w</a:t>
            </a:r>
            <a:r>
              <a:rPr lang="en-US" sz="2400" baseline="-25000" dirty="0" smtClean="0">
                <a:solidFill>
                  <a:srgbClr val="FF0000"/>
                </a:solidFill>
              </a:rPr>
              <a:t>1</a:t>
            </a:r>
            <a:endParaRPr lang="en-US" sz="2400" baseline="-25000" dirty="0">
              <a:solidFill>
                <a:srgbClr val="FF0000"/>
              </a:solidFill>
            </a:endParaRPr>
          </a:p>
        </p:txBody>
      </p:sp>
      <p:sp>
        <p:nvSpPr>
          <p:cNvPr id="18" name="Up Arrow 17"/>
          <p:cNvSpPr/>
          <p:nvPr/>
        </p:nvSpPr>
        <p:spPr>
          <a:xfrm>
            <a:off x="2709333" y="3403600"/>
            <a:ext cx="135465" cy="321733"/>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3941229" y="3751148"/>
            <a:ext cx="618067" cy="461665"/>
          </a:xfrm>
          <a:prstGeom prst="rect">
            <a:avLst/>
          </a:prstGeom>
          <a:noFill/>
        </p:spPr>
        <p:txBody>
          <a:bodyPr wrap="square" rtlCol="0">
            <a:spAutoFit/>
          </a:bodyPr>
          <a:lstStyle/>
          <a:p>
            <a:pPr algn="ctr"/>
            <a:r>
              <a:rPr lang="en-US" sz="2400" dirty="0" smtClean="0">
                <a:solidFill>
                  <a:srgbClr val="FF0000"/>
                </a:solidFill>
              </a:rPr>
              <a:t>w</a:t>
            </a:r>
            <a:r>
              <a:rPr lang="en-US" sz="2400" baseline="-25000" dirty="0" smtClean="0">
                <a:solidFill>
                  <a:srgbClr val="FF0000"/>
                </a:solidFill>
              </a:rPr>
              <a:t>2</a:t>
            </a:r>
            <a:endParaRPr lang="en-US" sz="2400" baseline="-25000" dirty="0">
              <a:solidFill>
                <a:srgbClr val="FF0000"/>
              </a:solidFill>
            </a:endParaRPr>
          </a:p>
        </p:txBody>
      </p:sp>
      <p:sp>
        <p:nvSpPr>
          <p:cNvPr id="20" name="Up Arrow 19"/>
          <p:cNvSpPr/>
          <p:nvPr/>
        </p:nvSpPr>
        <p:spPr>
          <a:xfrm>
            <a:off x="4148664" y="3437469"/>
            <a:ext cx="135465" cy="321733"/>
          </a:xfrm>
          <a:prstGeom prst="upArrow">
            <a:avLst/>
          </a:prstGeom>
          <a:solidFill>
            <a:schemeClr val="tx1"/>
          </a:solidFill>
          <a:effectLst>
            <a:glow rad="266700">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5346694" y="3751151"/>
            <a:ext cx="618067" cy="461665"/>
          </a:xfrm>
          <a:prstGeom prst="rect">
            <a:avLst/>
          </a:prstGeom>
          <a:noFill/>
        </p:spPr>
        <p:txBody>
          <a:bodyPr wrap="square" rtlCol="0">
            <a:spAutoFit/>
          </a:bodyPr>
          <a:lstStyle/>
          <a:p>
            <a:pPr algn="ctr"/>
            <a:r>
              <a:rPr lang="en-US" sz="2400" dirty="0" smtClean="0">
                <a:solidFill>
                  <a:srgbClr val="FF0000"/>
                </a:solidFill>
              </a:rPr>
              <a:t>w</a:t>
            </a:r>
            <a:r>
              <a:rPr lang="en-US" sz="2400" baseline="-25000" dirty="0" smtClean="0">
                <a:solidFill>
                  <a:srgbClr val="FF0000"/>
                </a:solidFill>
              </a:rPr>
              <a:t>3</a:t>
            </a:r>
            <a:endParaRPr lang="en-US" sz="2400" baseline="-25000" dirty="0">
              <a:solidFill>
                <a:srgbClr val="FF0000"/>
              </a:solidFill>
            </a:endParaRPr>
          </a:p>
        </p:txBody>
      </p:sp>
      <p:sp>
        <p:nvSpPr>
          <p:cNvPr id="22" name="Up Arrow 21"/>
          <p:cNvSpPr/>
          <p:nvPr/>
        </p:nvSpPr>
        <p:spPr>
          <a:xfrm>
            <a:off x="5554129" y="3437472"/>
            <a:ext cx="135465" cy="321733"/>
          </a:xfrm>
          <a:prstGeom prst="upArrow">
            <a:avLst/>
          </a:prstGeom>
          <a:solidFill>
            <a:schemeClr val="tx1"/>
          </a:solidFill>
          <a:effectLst>
            <a:glow>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6735226" y="3751154"/>
            <a:ext cx="618067" cy="461665"/>
          </a:xfrm>
          <a:prstGeom prst="rect">
            <a:avLst/>
          </a:prstGeom>
          <a:noFill/>
        </p:spPr>
        <p:txBody>
          <a:bodyPr wrap="square" rtlCol="0">
            <a:spAutoFit/>
          </a:bodyPr>
          <a:lstStyle/>
          <a:p>
            <a:pPr algn="ctr"/>
            <a:r>
              <a:rPr lang="en-US" sz="2400" dirty="0" smtClean="0">
                <a:solidFill>
                  <a:srgbClr val="FF0000"/>
                </a:solidFill>
              </a:rPr>
              <a:t>w</a:t>
            </a:r>
            <a:r>
              <a:rPr lang="en-US" sz="2400" baseline="-25000" dirty="0" smtClean="0">
                <a:solidFill>
                  <a:srgbClr val="FF0000"/>
                </a:solidFill>
              </a:rPr>
              <a:t>4</a:t>
            </a:r>
            <a:endParaRPr lang="en-US" sz="2400" baseline="-25000" dirty="0">
              <a:solidFill>
                <a:srgbClr val="FF0000"/>
              </a:solidFill>
            </a:endParaRPr>
          </a:p>
        </p:txBody>
      </p:sp>
      <p:sp>
        <p:nvSpPr>
          <p:cNvPr id="24" name="Up Arrow 23"/>
          <p:cNvSpPr/>
          <p:nvPr/>
        </p:nvSpPr>
        <p:spPr>
          <a:xfrm>
            <a:off x="6942661" y="3437475"/>
            <a:ext cx="135465" cy="321733"/>
          </a:xfrm>
          <a:prstGeom prst="upArrow">
            <a:avLst/>
          </a:prstGeom>
          <a:solidFill>
            <a:schemeClr val="tx1"/>
          </a:solidFill>
          <a:effectLst>
            <a:glow>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8123757" y="3785023"/>
            <a:ext cx="618067" cy="461665"/>
          </a:xfrm>
          <a:prstGeom prst="rect">
            <a:avLst/>
          </a:prstGeom>
          <a:noFill/>
        </p:spPr>
        <p:txBody>
          <a:bodyPr wrap="square" rtlCol="0">
            <a:spAutoFit/>
          </a:bodyPr>
          <a:lstStyle/>
          <a:p>
            <a:pPr algn="ctr"/>
            <a:r>
              <a:rPr lang="en-US" sz="2400" dirty="0" smtClean="0">
                <a:solidFill>
                  <a:srgbClr val="FF0000"/>
                </a:solidFill>
              </a:rPr>
              <a:t>w</a:t>
            </a:r>
            <a:r>
              <a:rPr lang="en-US" sz="2400" baseline="-25000" dirty="0" smtClean="0">
                <a:solidFill>
                  <a:srgbClr val="FF0000"/>
                </a:solidFill>
              </a:rPr>
              <a:t>5</a:t>
            </a:r>
            <a:endParaRPr lang="en-US" sz="2400" baseline="-25000" dirty="0">
              <a:solidFill>
                <a:srgbClr val="FF0000"/>
              </a:solidFill>
            </a:endParaRPr>
          </a:p>
        </p:txBody>
      </p:sp>
      <p:sp>
        <p:nvSpPr>
          <p:cNvPr id="26" name="Up Arrow 25"/>
          <p:cNvSpPr/>
          <p:nvPr/>
        </p:nvSpPr>
        <p:spPr>
          <a:xfrm>
            <a:off x="8331192" y="3471344"/>
            <a:ext cx="135465" cy="321733"/>
          </a:xfrm>
          <a:prstGeom prst="upArrow">
            <a:avLst/>
          </a:prstGeom>
          <a:solidFill>
            <a:schemeClr val="tx1"/>
          </a:solidFill>
          <a:effectLst>
            <a:glow>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3293532" y="2015064"/>
            <a:ext cx="457201" cy="461665"/>
          </a:xfrm>
          <a:prstGeom prst="rect">
            <a:avLst/>
          </a:prstGeom>
          <a:noFill/>
        </p:spPr>
        <p:txBody>
          <a:bodyPr wrap="square" rtlCol="0">
            <a:spAutoFit/>
          </a:bodyPr>
          <a:lstStyle/>
          <a:p>
            <a:r>
              <a:rPr lang="en-US" sz="2400" dirty="0" smtClean="0"/>
              <a:t>z</a:t>
            </a:r>
            <a:r>
              <a:rPr lang="en-US" sz="2400" baseline="-25000" dirty="0" smtClean="0"/>
              <a:t>1</a:t>
            </a:r>
            <a:endParaRPr lang="en-US" sz="2400" baseline="-25000" dirty="0"/>
          </a:p>
        </p:txBody>
      </p:sp>
      <p:sp>
        <p:nvSpPr>
          <p:cNvPr id="28" name="TextBox 27"/>
          <p:cNvSpPr txBox="1"/>
          <p:nvPr/>
        </p:nvSpPr>
        <p:spPr>
          <a:xfrm>
            <a:off x="4698995" y="2015066"/>
            <a:ext cx="457201" cy="461665"/>
          </a:xfrm>
          <a:prstGeom prst="rect">
            <a:avLst/>
          </a:prstGeom>
          <a:noFill/>
        </p:spPr>
        <p:txBody>
          <a:bodyPr wrap="square" rtlCol="0">
            <a:spAutoFit/>
          </a:bodyPr>
          <a:lstStyle/>
          <a:p>
            <a:r>
              <a:rPr lang="en-US" sz="2400" dirty="0" smtClean="0"/>
              <a:t>z</a:t>
            </a:r>
            <a:r>
              <a:rPr lang="en-US" sz="2400" baseline="-25000" dirty="0"/>
              <a:t>2</a:t>
            </a:r>
          </a:p>
        </p:txBody>
      </p:sp>
      <p:sp>
        <p:nvSpPr>
          <p:cNvPr id="29" name="TextBox 28"/>
          <p:cNvSpPr txBox="1"/>
          <p:nvPr/>
        </p:nvSpPr>
        <p:spPr>
          <a:xfrm>
            <a:off x="6087525" y="2015069"/>
            <a:ext cx="457201" cy="461665"/>
          </a:xfrm>
          <a:prstGeom prst="rect">
            <a:avLst/>
          </a:prstGeom>
          <a:noFill/>
        </p:spPr>
        <p:txBody>
          <a:bodyPr wrap="square" rtlCol="0">
            <a:spAutoFit/>
          </a:bodyPr>
          <a:lstStyle/>
          <a:p>
            <a:r>
              <a:rPr lang="en-US" sz="2400" dirty="0" smtClean="0"/>
              <a:t>z</a:t>
            </a:r>
            <a:r>
              <a:rPr lang="en-US" sz="2400" baseline="-25000" dirty="0"/>
              <a:t>3</a:t>
            </a:r>
          </a:p>
        </p:txBody>
      </p:sp>
      <p:sp>
        <p:nvSpPr>
          <p:cNvPr id="30" name="TextBox 29"/>
          <p:cNvSpPr txBox="1"/>
          <p:nvPr/>
        </p:nvSpPr>
        <p:spPr>
          <a:xfrm>
            <a:off x="7374457" y="1998139"/>
            <a:ext cx="457201" cy="461665"/>
          </a:xfrm>
          <a:prstGeom prst="rect">
            <a:avLst/>
          </a:prstGeom>
          <a:noFill/>
        </p:spPr>
        <p:txBody>
          <a:bodyPr wrap="square" rtlCol="0">
            <a:spAutoFit/>
          </a:bodyPr>
          <a:lstStyle/>
          <a:p>
            <a:r>
              <a:rPr lang="en-US" sz="2400" dirty="0" smtClean="0"/>
              <a:t>z</a:t>
            </a:r>
            <a:r>
              <a:rPr lang="en-US" sz="2400" baseline="-25000" dirty="0"/>
              <a:t>4</a:t>
            </a:r>
          </a:p>
        </p:txBody>
      </p:sp>
      <p:sp>
        <p:nvSpPr>
          <p:cNvPr id="31" name="TextBox 30"/>
          <p:cNvSpPr txBox="1"/>
          <p:nvPr/>
        </p:nvSpPr>
        <p:spPr>
          <a:xfrm>
            <a:off x="8881522" y="1981209"/>
            <a:ext cx="939811" cy="461665"/>
          </a:xfrm>
          <a:prstGeom prst="rect">
            <a:avLst/>
          </a:prstGeom>
          <a:noFill/>
        </p:spPr>
        <p:txBody>
          <a:bodyPr wrap="square" rtlCol="0">
            <a:spAutoFit/>
          </a:bodyPr>
          <a:lstStyle/>
          <a:p>
            <a:r>
              <a:rPr lang="en-US" sz="2400" dirty="0" smtClean="0"/>
              <a:t>z</a:t>
            </a:r>
            <a:r>
              <a:rPr lang="en-US" sz="2400" baseline="-25000" dirty="0" smtClean="0"/>
              <a:t>5</a:t>
            </a:r>
            <a:r>
              <a:rPr lang="en-US" sz="2400" dirty="0" smtClean="0"/>
              <a:t> = z</a:t>
            </a:r>
            <a:endParaRPr lang="en-US" sz="2400" baseline="-25000" dirty="0"/>
          </a:p>
        </p:txBody>
      </p:sp>
      <p:pic>
        <p:nvPicPr>
          <p:cNvPr id="4" name="Picture 3"/>
          <p:cNvPicPr>
            <a:picLocks noChangeAspect="1"/>
          </p:cNvPicPr>
          <p:nvPr/>
        </p:nvPicPr>
        <p:blipFill>
          <a:blip r:embed="rId2"/>
          <a:stretch>
            <a:fillRect/>
          </a:stretch>
        </p:blipFill>
        <p:spPr>
          <a:xfrm>
            <a:off x="4301059" y="4470309"/>
            <a:ext cx="2895600" cy="1028700"/>
          </a:xfrm>
          <a:prstGeom prst="rect">
            <a:avLst/>
          </a:prstGeom>
        </p:spPr>
      </p:pic>
      <p:pic>
        <p:nvPicPr>
          <p:cNvPr id="32" name="Picture 31"/>
          <p:cNvPicPr>
            <a:picLocks noChangeAspect="1"/>
          </p:cNvPicPr>
          <p:nvPr/>
        </p:nvPicPr>
        <p:blipFill>
          <a:blip r:embed="rId3"/>
          <a:stretch>
            <a:fillRect/>
          </a:stretch>
        </p:blipFill>
        <p:spPr>
          <a:xfrm>
            <a:off x="4301059" y="5684727"/>
            <a:ext cx="3111500" cy="1028700"/>
          </a:xfrm>
          <a:prstGeom prst="rect">
            <a:avLst/>
          </a:prstGeom>
        </p:spPr>
      </p:pic>
      <p:sp>
        <p:nvSpPr>
          <p:cNvPr id="33" name="Left Arrow Callout 32"/>
          <p:cNvSpPr/>
          <p:nvPr/>
        </p:nvSpPr>
        <p:spPr>
          <a:xfrm>
            <a:off x="7577661" y="4377450"/>
            <a:ext cx="3280839" cy="1214418"/>
          </a:xfrm>
          <a:prstGeom prst="lef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Recurrence going backward!!</a:t>
            </a:r>
            <a:endParaRPr lang="en-US" sz="2400" dirty="0"/>
          </a:p>
        </p:txBody>
      </p:sp>
    </p:spTree>
    <p:extLst>
      <p:ext uri="{BB962C8B-B14F-4D97-AF65-F5344CB8AC3E}">
        <p14:creationId xmlns:p14="http://schemas.microsoft.com/office/powerpoint/2010/main" val="411044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Chain rule for vectors</a:t>
            </a:r>
            <a:endParaRPr lang="en-US" dirty="0"/>
          </a:p>
        </p:txBody>
      </p:sp>
      <p:pic>
        <p:nvPicPr>
          <p:cNvPr id="3" name="Picture 2"/>
          <p:cNvPicPr>
            <a:picLocks noChangeAspect="1"/>
          </p:cNvPicPr>
          <p:nvPr/>
        </p:nvPicPr>
        <p:blipFill>
          <a:blip r:embed="rId2"/>
          <a:stretch>
            <a:fillRect/>
          </a:stretch>
        </p:blipFill>
        <p:spPr>
          <a:xfrm>
            <a:off x="2070100" y="1883569"/>
            <a:ext cx="2311400" cy="977900"/>
          </a:xfrm>
          <a:prstGeom prst="rect">
            <a:avLst/>
          </a:prstGeom>
        </p:spPr>
      </p:pic>
      <p:pic>
        <p:nvPicPr>
          <p:cNvPr id="4" name="Picture 3"/>
          <p:cNvPicPr>
            <a:picLocks noChangeAspect="1"/>
          </p:cNvPicPr>
          <p:nvPr/>
        </p:nvPicPr>
        <p:blipFill>
          <a:blip r:embed="rId3"/>
          <a:stretch>
            <a:fillRect/>
          </a:stretch>
        </p:blipFill>
        <p:spPr>
          <a:xfrm>
            <a:off x="6341534" y="1883569"/>
            <a:ext cx="3606800" cy="1206500"/>
          </a:xfrm>
          <a:prstGeom prst="rect">
            <a:avLst/>
          </a:prstGeom>
        </p:spPr>
      </p:pic>
      <p:pic>
        <p:nvPicPr>
          <p:cNvPr id="5" name="Picture 4"/>
          <p:cNvPicPr>
            <a:picLocks noChangeAspect="1"/>
          </p:cNvPicPr>
          <p:nvPr/>
        </p:nvPicPr>
        <p:blipFill>
          <a:blip r:embed="rId4"/>
          <a:stretch>
            <a:fillRect/>
          </a:stretch>
        </p:blipFill>
        <p:spPr>
          <a:xfrm>
            <a:off x="2070100" y="3469745"/>
            <a:ext cx="2870200" cy="1092200"/>
          </a:xfrm>
          <a:prstGeom prst="rect">
            <a:avLst/>
          </a:prstGeom>
        </p:spPr>
      </p:pic>
      <p:sp>
        <p:nvSpPr>
          <p:cNvPr id="6" name="Left Arrow Callout 5"/>
          <p:cNvSpPr/>
          <p:nvPr/>
        </p:nvSpPr>
        <p:spPr>
          <a:xfrm>
            <a:off x="5342467" y="3363117"/>
            <a:ext cx="2294466" cy="1305455"/>
          </a:xfrm>
          <a:prstGeom prst="lef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Jacobian</a:t>
            </a:r>
            <a:endParaRPr lang="en-US" sz="2400" dirty="0"/>
          </a:p>
        </p:txBody>
      </p:sp>
      <p:pic>
        <p:nvPicPr>
          <p:cNvPr id="7" name="Picture 6"/>
          <p:cNvPicPr>
            <a:picLocks noChangeAspect="1"/>
          </p:cNvPicPr>
          <p:nvPr/>
        </p:nvPicPr>
        <p:blipFill>
          <a:blip r:embed="rId5"/>
          <a:stretch>
            <a:fillRect/>
          </a:stretch>
        </p:blipFill>
        <p:spPr>
          <a:xfrm>
            <a:off x="4586817" y="5545665"/>
            <a:ext cx="2476500" cy="977900"/>
          </a:xfrm>
          <a:prstGeom prst="rect">
            <a:avLst/>
          </a:prstGeom>
        </p:spPr>
      </p:pic>
    </p:spTree>
    <p:extLst>
      <p:ext uri="{BB962C8B-B14F-4D97-AF65-F5344CB8AC3E}">
        <p14:creationId xmlns:p14="http://schemas.microsoft.com/office/powerpoint/2010/main" val="1604194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Backpropagation for a sequence of functions</a:t>
            </a:r>
            <a:endParaRPr lang="en-US" dirty="0"/>
          </a:p>
        </p:txBody>
      </p:sp>
      <p:pic>
        <p:nvPicPr>
          <p:cNvPr id="4" name="Picture 3"/>
          <p:cNvPicPr>
            <a:picLocks noChangeAspect="1"/>
          </p:cNvPicPr>
          <p:nvPr/>
        </p:nvPicPr>
        <p:blipFill>
          <a:blip r:embed="rId2"/>
          <a:stretch>
            <a:fillRect/>
          </a:stretch>
        </p:blipFill>
        <p:spPr>
          <a:xfrm>
            <a:off x="4521200" y="2161117"/>
            <a:ext cx="3149600" cy="469900"/>
          </a:xfrm>
          <a:prstGeom prst="rect">
            <a:avLst/>
          </a:prstGeom>
        </p:spPr>
      </p:pic>
      <p:pic>
        <p:nvPicPr>
          <p:cNvPr id="5" name="Picture 4"/>
          <p:cNvPicPr>
            <a:picLocks noChangeAspect="1"/>
          </p:cNvPicPr>
          <p:nvPr/>
        </p:nvPicPr>
        <p:blipFill>
          <a:blip r:embed="rId3"/>
          <a:stretch>
            <a:fillRect/>
          </a:stretch>
        </p:blipFill>
        <p:spPr>
          <a:xfrm>
            <a:off x="5264150" y="3101446"/>
            <a:ext cx="1257300" cy="292100"/>
          </a:xfrm>
          <a:prstGeom prst="rect">
            <a:avLst/>
          </a:prstGeom>
        </p:spPr>
      </p:pic>
      <p:pic>
        <p:nvPicPr>
          <p:cNvPr id="6" name="Picture 5"/>
          <p:cNvPicPr>
            <a:picLocks noChangeAspect="1"/>
          </p:cNvPicPr>
          <p:nvPr/>
        </p:nvPicPr>
        <p:blipFill>
          <a:blip r:embed="rId4"/>
          <a:stretch>
            <a:fillRect/>
          </a:stretch>
        </p:blipFill>
        <p:spPr>
          <a:xfrm>
            <a:off x="5264150" y="3724275"/>
            <a:ext cx="1257300" cy="279400"/>
          </a:xfrm>
          <a:prstGeom prst="rect">
            <a:avLst/>
          </a:prstGeom>
        </p:spPr>
      </p:pic>
    </p:spTree>
    <p:extLst>
      <p:ext uri="{BB962C8B-B14F-4D97-AF65-F5344CB8AC3E}">
        <p14:creationId xmlns:p14="http://schemas.microsoft.com/office/powerpoint/2010/main" val="1382765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Backpropagation for a sequence of functions</a:t>
            </a:r>
            <a:endParaRPr lang="en-US" dirty="0"/>
          </a:p>
        </p:txBody>
      </p:sp>
      <p:sp>
        <p:nvSpPr>
          <p:cNvPr id="3" name="Content Placeholder 2"/>
          <p:cNvSpPr>
            <a:spLocks noGrp="1"/>
          </p:cNvSpPr>
          <p:nvPr>
            <p:ph idx="1"/>
          </p:nvPr>
        </p:nvSpPr>
        <p:spPr>
          <a:xfrm>
            <a:off x="838200" y="2118097"/>
            <a:ext cx="10515600" cy="3877733"/>
          </a:xfrm>
        </p:spPr>
        <p:txBody>
          <a:bodyPr>
            <a:normAutofit lnSpcReduction="10000"/>
          </a:bodyPr>
          <a:lstStyle/>
          <a:p>
            <a:r>
              <a:rPr lang="en-US" dirty="0" smtClean="0"/>
              <a:t>Assume we can compute partial derivatives of each function</a:t>
            </a:r>
          </a:p>
          <a:p>
            <a:endParaRPr lang="en-US" dirty="0"/>
          </a:p>
          <a:p>
            <a:endParaRPr lang="en-US" dirty="0" smtClean="0"/>
          </a:p>
          <a:p>
            <a:r>
              <a:rPr lang="en-US" dirty="0" smtClean="0"/>
              <a:t>Use </a:t>
            </a:r>
            <a:r>
              <a:rPr lang="en-US" dirty="0" err="1" smtClean="0"/>
              <a:t>g</a:t>
            </a:r>
            <a:r>
              <a:rPr lang="en-US" baseline="-25000" dirty="0" err="1" smtClean="0"/>
              <a:t>i</a:t>
            </a:r>
            <a:r>
              <a:rPr lang="en-US" dirty="0" smtClean="0"/>
              <a:t> to store gradient of z </a:t>
            </a:r>
            <a:r>
              <a:rPr lang="en-US" dirty="0" err="1" smtClean="0"/>
              <a:t>w.r.t</a:t>
            </a:r>
            <a:r>
              <a:rPr lang="en-US" dirty="0" smtClean="0"/>
              <a:t> </a:t>
            </a:r>
            <a:r>
              <a:rPr lang="en-US" dirty="0" err="1" smtClean="0"/>
              <a:t>z</a:t>
            </a:r>
            <a:r>
              <a:rPr lang="en-US" baseline="-25000" dirty="0" err="1" smtClean="0"/>
              <a:t>i</a:t>
            </a:r>
            <a:endParaRPr lang="en-US" baseline="-25000" dirty="0" smtClean="0"/>
          </a:p>
          <a:p>
            <a:r>
              <a:rPr lang="en-US" dirty="0" smtClean="0"/>
              <a:t>Calculate </a:t>
            </a:r>
            <a:r>
              <a:rPr lang="en-US" dirty="0" err="1" smtClean="0"/>
              <a:t>g</a:t>
            </a:r>
            <a:r>
              <a:rPr lang="en-US" baseline="-25000" dirty="0" err="1" smtClean="0"/>
              <a:t>i</a:t>
            </a:r>
            <a:r>
              <a:rPr lang="en-US" dirty="0" smtClean="0"/>
              <a:t> by iterating backwards</a:t>
            </a:r>
          </a:p>
          <a:p>
            <a:endParaRPr lang="en-US" dirty="0"/>
          </a:p>
          <a:p>
            <a:endParaRPr lang="en-US" dirty="0" smtClean="0"/>
          </a:p>
          <a:p>
            <a:r>
              <a:rPr lang="en-US" dirty="0" smtClean="0"/>
              <a:t>Use </a:t>
            </a:r>
            <a:r>
              <a:rPr lang="en-US" dirty="0" err="1" smtClean="0"/>
              <a:t>gi</a:t>
            </a:r>
            <a:r>
              <a:rPr lang="en-US" dirty="0" smtClean="0"/>
              <a:t> to compute gradient of parameters</a:t>
            </a:r>
            <a:endParaRPr lang="en-US" dirty="0"/>
          </a:p>
        </p:txBody>
      </p:sp>
      <p:pic>
        <p:nvPicPr>
          <p:cNvPr id="4" name="Picture 3"/>
          <p:cNvPicPr>
            <a:picLocks noChangeAspect="1"/>
          </p:cNvPicPr>
          <p:nvPr/>
        </p:nvPicPr>
        <p:blipFill>
          <a:blip r:embed="rId2"/>
          <a:stretch>
            <a:fillRect/>
          </a:stretch>
        </p:blipFill>
        <p:spPr>
          <a:xfrm>
            <a:off x="838200" y="1588367"/>
            <a:ext cx="2669275" cy="398239"/>
          </a:xfrm>
          <a:prstGeom prst="rect">
            <a:avLst/>
          </a:prstGeom>
        </p:spPr>
      </p:pic>
      <p:pic>
        <p:nvPicPr>
          <p:cNvPr id="5" name="Picture 4"/>
          <p:cNvPicPr>
            <a:picLocks noChangeAspect="1"/>
          </p:cNvPicPr>
          <p:nvPr/>
        </p:nvPicPr>
        <p:blipFill>
          <a:blip r:embed="rId3"/>
          <a:stretch>
            <a:fillRect/>
          </a:stretch>
        </p:blipFill>
        <p:spPr>
          <a:xfrm>
            <a:off x="4701796" y="1658678"/>
            <a:ext cx="1124708" cy="261296"/>
          </a:xfrm>
          <a:prstGeom prst="rect">
            <a:avLst/>
          </a:prstGeom>
        </p:spPr>
      </p:pic>
      <p:pic>
        <p:nvPicPr>
          <p:cNvPr id="6" name="Picture 5"/>
          <p:cNvPicPr>
            <a:picLocks noChangeAspect="1"/>
          </p:cNvPicPr>
          <p:nvPr/>
        </p:nvPicPr>
        <p:blipFill>
          <a:blip r:embed="rId4"/>
          <a:stretch>
            <a:fillRect/>
          </a:stretch>
        </p:blipFill>
        <p:spPr>
          <a:xfrm>
            <a:off x="7020825" y="1658678"/>
            <a:ext cx="1187718" cy="263937"/>
          </a:xfrm>
          <a:prstGeom prst="rect">
            <a:avLst/>
          </a:prstGeom>
        </p:spPr>
      </p:pic>
      <p:pic>
        <p:nvPicPr>
          <p:cNvPr id="7" name="Picture 6"/>
          <p:cNvPicPr>
            <a:picLocks noChangeAspect="1"/>
          </p:cNvPicPr>
          <p:nvPr/>
        </p:nvPicPr>
        <p:blipFill>
          <a:blip r:embed="rId5"/>
          <a:stretch>
            <a:fillRect/>
          </a:stretch>
        </p:blipFill>
        <p:spPr>
          <a:xfrm>
            <a:off x="1729759" y="2731682"/>
            <a:ext cx="3265322" cy="785210"/>
          </a:xfrm>
          <a:prstGeom prst="rect">
            <a:avLst/>
          </a:prstGeom>
        </p:spPr>
      </p:pic>
      <p:pic>
        <p:nvPicPr>
          <p:cNvPr id="8" name="Picture 7"/>
          <p:cNvPicPr>
            <a:picLocks noChangeAspect="1"/>
          </p:cNvPicPr>
          <p:nvPr/>
        </p:nvPicPr>
        <p:blipFill>
          <a:blip r:embed="rId6"/>
          <a:stretch>
            <a:fillRect/>
          </a:stretch>
        </p:blipFill>
        <p:spPr>
          <a:xfrm>
            <a:off x="5826504" y="2758712"/>
            <a:ext cx="2894415" cy="755866"/>
          </a:xfrm>
          <a:prstGeom prst="rect">
            <a:avLst/>
          </a:prstGeom>
        </p:spPr>
      </p:pic>
      <p:pic>
        <p:nvPicPr>
          <p:cNvPr id="9" name="Picture 8"/>
          <p:cNvPicPr>
            <a:picLocks noChangeAspect="1"/>
          </p:cNvPicPr>
          <p:nvPr/>
        </p:nvPicPr>
        <p:blipFill>
          <a:blip r:embed="rId7"/>
          <a:stretch>
            <a:fillRect/>
          </a:stretch>
        </p:blipFill>
        <p:spPr>
          <a:xfrm>
            <a:off x="2136964" y="4543390"/>
            <a:ext cx="1813825" cy="686542"/>
          </a:xfrm>
          <a:prstGeom prst="rect">
            <a:avLst/>
          </a:prstGeom>
        </p:spPr>
      </p:pic>
      <p:pic>
        <p:nvPicPr>
          <p:cNvPr id="12" name="Picture 11"/>
          <p:cNvPicPr>
            <a:picLocks noChangeAspect="1"/>
          </p:cNvPicPr>
          <p:nvPr/>
        </p:nvPicPr>
        <p:blipFill>
          <a:blip r:embed="rId8"/>
          <a:stretch>
            <a:fillRect/>
          </a:stretch>
        </p:blipFill>
        <p:spPr>
          <a:xfrm>
            <a:off x="3584575" y="5895566"/>
            <a:ext cx="3359150" cy="721727"/>
          </a:xfrm>
          <a:prstGeom prst="rect">
            <a:avLst/>
          </a:prstGeom>
        </p:spPr>
      </p:pic>
      <p:pic>
        <p:nvPicPr>
          <p:cNvPr id="13" name="Picture 12"/>
          <p:cNvPicPr>
            <a:picLocks noChangeAspect="1"/>
          </p:cNvPicPr>
          <p:nvPr/>
        </p:nvPicPr>
        <p:blipFill>
          <a:blip r:embed="rId9"/>
          <a:stretch>
            <a:fillRect/>
          </a:stretch>
        </p:blipFill>
        <p:spPr>
          <a:xfrm>
            <a:off x="5826504" y="4479761"/>
            <a:ext cx="4028696" cy="750171"/>
          </a:xfrm>
          <a:prstGeom prst="rect">
            <a:avLst/>
          </a:prstGeom>
        </p:spPr>
      </p:pic>
    </p:spTree>
    <p:extLst>
      <p:ext uri="{BB962C8B-B14F-4D97-AF65-F5344CB8AC3E}">
        <p14:creationId xmlns:p14="http://schemas.microsoft.com/office/powerpoint/2010/main" val="1559902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Backpropagation for a sequence of functions</a:t>
            </a:r>
            <a:endParaRPr lang="en-US" dirty="0"/>
          </a:p>
        </p:txBody>
      </p:sp>
      <p:sp>
        <p:nvSpPr>
          <p:cNvPr id="3" name="Content Placeholder 2"/>
          <p:cNvSpPr>
            <a:spLocks noGrp="1"/>
          </p:cNvSpPr>
          <p:nvPr>
            <p:ph idx="1"/>
          </p:nvPr>
        </p:nvSpPr>
        <p:spPr/>
        <p:txBody>
          <a:bodyPr/>
          <a:lstStyle/>
          <a:p>
            <a:r>
              <a:rPr lang="en-US" dirty="0" smtClean="0"/>
              <a:t>Each “function” has a “forward” and “backward” module</a:t>
            </a:r>
          </a:p>
          <a:p>
            <a:r>
              <a:rPr lang="en-US" dirty="0" smtClean="0"/>
              <a:t>Forward module for f</a:t>
            </a:r>
            <a:r>
              <a:rPr lang="en-US" baseline="-25000" dirty="0" smtClean="0"/>
              <a:t>i</a:t>
            </a:r>
            <a:r>
              <a:rPr lang="en-US" dirty="0" smtClean="0"/>
              <a:t> </a:t>
            </a:r>
          </a:p>
          <a:p>
            <a:pPr lvl="1"/>
            <a:r>
              <a:rPr lang="en-US" dirty="0" smtClean="0"/>
              <a:t>takes z</a:t>
            </a:r>
            <a:r>
              <a:rPr lang="en-US" baseline="-25000" dirty="0" smtClean="0"/>
              <a:t>i-1</a:t>
            </a:r>
            <a:r>
              <a:rPr lang="en-US" dirty="0" smtClean="0"/>
              <a:t> and weight </a:t>
            </a:r>
            <a:r>
              <a:rPr lang="en-US" dirty="0" err="1" smtClean="0"/>
              <a:t>w</a:t>
            </a:r>
            <a:r>
              <a:rPr lang="en-US" baseline="-25000" dirty="0" err="1" smtClean="0"/>
              <a:t>i</a:t>
            </a:r>
            <a:r>
              <a:rPr lang="en-US" dirty="0" smtClean="0"/>
              <a:t> as input</a:t>
            </a:r>
          </a:p>
          <a:p>
            <a:pPr lvl="1"/>
            <a:r>
              <a:rPr lang="en-US" dirty="0" smtClean="0"/>
              <a:t>produces </a:t>
            </a:r>
            <a:r>
              <a:rPr lang="en-US" dirty="0" err="1" smtClean="0"/>
              <a:t>z</a:t>
            </a:r>
            <a:r>
              <a:rPr lang="en-US" baseline="-25000" dirty="0" err="1" smtClean="0"/>
              <a:t>i</a:t>
            </a:r>
            <a:r>
              <a:rPr lang="en-US" dirty="0" smtClean="0"/>
              <a:t> as output</a:t>
            </a:r>
          </a:p>
          <a:p>
            <a:r>
              <a:rPr lang="en-US" dirty="0" smtClean="0"/>
              <a:t>Backward module for f</a:t>
            </a:r>
            <a:r>
              <a:rPr lang="en-US" baseline="-25000" dirty="0" smtClean="0"/>
              <a:t>i</a:t>
            </a:r>
          </a:p>
          <a:p>
            <a:pPr lvl="1"/>
            <a:r>
              <a:rPr lang="en-US" dirty="0"/>
              <a:t>t</a:t>
            </a:r>
            <a:r>
              <a:rPr lang="en-US" dirty="0" smtClean="0"/>
              <a:t>akes </a:t>
            </a:r>
            <a:r>
              <a:rPr lang="en-US" dirty="0" err="1" smtClean="0"/>
              <a:t>g</a:t>
            </a:r>
            <a:r>
              <a:rPr lang="en-US" baseline="-25000" dirty="0" err="1" smtClean="0"/>
              <a:t>i</a:t>
            </a:r>
            <a:r>
              <a:rPr lang="en-US" dirty="0" smtClean="0"/>
              <a:t> as input</a:t>
            </a:r>
          </a:p>
          <a:p>
            <a:pPr lvl="1"/>
            <a:r>
              <a:rPr lang="en-US" dirty="0" smtClean="0"/>
              <a:t>produces g</a:t>
            </a:r>
            <a:r>
              <a:rPr lang="en-US" baseline="-25000" dirty="0" smtClean="0"/>
              <a:t>i-1</a:t>
            </a:r>
            <a:r>
              <a:rPr lang="en-US" dirty="0" smtClean="0"/>
              <a:t> and           as output </a:t>
            </a:r>
            <a:endParaRPr lang="en-US" dirty="0"/>
          </a:p>
        </p:txBody>
      </p:sp>
      <p:pic>
        <p:nvPicPr>
          <p:cNvPr id="4" name="Picture 3"/>
          <p:cNvPicPr>
            <a:picLocks noChangeAspect="1"/>
          </p:cNvPicPr>
          <p:nvPr/>
        </p:nvPicPr>
        <p:blipFill>
          <a:blip r:embed="rId2"/>
          <a:stretch>
            <a:fillRect/>
          </a:stretch>
        </p:blipFill>
        <p:spPr>
          <a:xfrm>
            <a:off x="3801533" y="4438649"/>
            <a:ext cx="512704" cy="692150"/>
          </a:xfrm>
          <a:prstGeom prst="rect">
            <a:avLst/>
          </a:prstGeom>
        </p:spPr>
      </p:pic>
      <p:pic>
        <p:nvPicPr>
          <p:cNvPr id="5" name="Picture 4"/>
          <p:cNvPicPr>
            <a:picLocks noChangeAspect="1"/>
          </p:cNvPicPr>
          <p:nvPr/>
        </p:nvPicPr>
        <p:blipFill>
          <a:blip r:embed="rId3"/>
          <a:stretch>
            <a:fillRect/>
          </a:stretch>
        </p:blipFill>
        <p:spPr>
          <a:xfrm>
            <a:off x="7277570" y="3816349"/>
            <a:ext cx="2163233" cy="748811"/>
          </a:xfrm>
          <a:prstGeom prst="rect">
            <a:avLst/>
          </a:prstGeom>
        </p:spPr>
      </p:pic>
      <p:pic>
        <p:nvPicPr>
          <p:cNvPr id="6" name="Picture 5"/>
          <p:cNvPicPr>
            <a:picLocks noChangeAspect="1"/>
          </p:cNvPicPr>
          <p:nvPr/>
        </p:nvPicPr>
        <p:blipFill>
          <a:blip r:embed="rId4"/>
          <a:stretch>
            <a:fillRect/>
          </a:stretch>
        </p:blipFill>
        <p:spPr>
          <a:xfrm>
            <a:off x="7277570" y="4784724"/>
            <a:ext cx="1735667" cy="689162"/>
          </a:xfrm>
          <a:prstGeom prst="rect">
            <a:avLst/>
          </a:prstGeom>
        </p:spPr>
      </p:pic>
    </p:spTree>
    <p:extLst>
      <p:ext uri="{BB962C8B-B14F-4D97-AF65-F5344CB8AC3E}">
        <p14:creationId xmlns:p14="http://schemas.microsoft.com/office/powerpoint/2010/main" val="70795719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Backpropagation for a sequence of functions</a:t>
            </a:r>
            <a:endParaRPr lang="en-US" dirty="0"/>
          </a:p>
        </p:txBody>
      </p:sp>
      <p:sp>
        <p:nvSpPr>
          <p:cNvPr id="4" name="Rectangle 3"/>
          <p:cNvSpPr/>
          <p:nvPr/>
        </p:nvSpPr>
        <p:spPr>
          <a:xfrm>
            <a:off x="5587999" y="2980267"/>
            <a:ext cx="2116666" cy="13038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f</a:t>
            </a:r>
            <a:r>
              <a:rPr lang="en-US" sz="3200" baseline="-25000" dirty="0" smtClean="0"/>
              <a:t>i</a:t>
            </a:r>
            <a:endParaRPr lang="en-US" sz="3200" baseline="-25000" dirty="0"/>
          </a:p>
        </p:txBody>
      </p:sp>
      <p:sp>
        <p:nvSpPr>
          <p:cNvPr id="5" name="TextBox 4"/>
          <p:cNvSpPr txBox="1"/>
          <p:nvPr/>
        </p:nvSpPr>
        <p:spPr>
          <a:xfrm>
            <a:off x="2590799" y="2048933"/>
            <a:ext cx="660400" cy="584775"/>
          </a:xfrm>
          <a:prstGeom prst="rect">
            <a:avLst/>
          </a:prstGeom>
          <a:noFill/>
        </p:spPr>
        <p:txBody>
          <a:bodyPr wrap="square" rtlCol="0">
            <a:spAutoFit/>
          </a:bodyPr>
          <a:lstStyle/>
          <a:p>
            <a:r>
              <a:rPr lang="en-US" sz="3200" dirty="0" smtClean="0"/>
              <a:t>z</a:t>
            </a:r>
            <a:r>
              <a:rPr lang="en-US" sz="3200" baseline="-25000" dirty="0" smtClean="0"/>
              <a:t>i-1</a:t>
            </a:r>
            <a:endParaRPr lang="en-US" sz="3200" baseline="-25000" dirty="0"/>
          </a:p>
        </p:txBody>
      </p:sp>
      <p:sp>
        <p:nvSpPr>
          <p:cNvPr id="6" name="TextBox 5"/>
          <p:cNvSpPr txBox="1"/>
          <p:nvPr/>
        </p:nvSpPr>
        <p:spPr>
          <a:xfrm>
            <a:off x="9042399" y="3339812"/>
            <a:ext cx="660400" cy="584775"/>
          </a:xfrm>
          <a:prstGeom prst="rect">
            <a:avLst/>
          </a:prstGeom>
          <a:noFill/>
        </p:spPr>
        <p:txBody>
          <a:bodyPr wrap="square" rtlCol="0">
            <a:spAutoFit/>
          </a:bodyPr>
          <a:lstStyle/>
          <a:p>
            <a:r>
              <a:rPr lang="en-US" sz="3200" dirty="0" err="1" smtClean="0"/>
              <a:t>z</a:t>
            </a:r>
            <a:r>
              <a:rPr lang="en-US" sz="3200" baseline="-25000" dirty="0" err="1" smtClean="0"/>
              <a:t>i</a:t>
            </a:r>
            <a:endParaRPr lang="en-US" sz="3200" baseline="-25000" dirty="0"/>
          </a:p>
        </p:txBody>
      </p:sp>
      <p:sp>
        <p:nvSpPr>
          <p:cNvPr id="7" name="TextBox 6"/>
          <p:cNvSpPr txBox="1"/>
          <p:nvPr/>
        </p:nvSpPr>
        <p:spPr>
          <a:xfrm>
            <a:off x="2590799" y="4423545"/>
            <a:ext cx="660400" cy="584775"/>
          </a:xfrm>
          <a:prstGeom prst="rect">
            <a:avLst/>
          </a:prstGeom>
          <a:noFill/>
        </p:spPr>
        <p:txBody>
          <a:bodyPr wrap="square" rtlCol="0">
            <a:spAutoFit/>
          </a:bodyPr>
          <a:lstStyle/>
          <a:p>
            <a:r>
              <a:rPr lang="en-US" sz="3200" dirty="0" err="1" smtClean="0"/>
              <a:t>w</a:t>
            </a:r>
            <a:r>
              <a:rPr lang="en-US" sz="3200" baseline="-25000" dirty="0" err="1" smtClean="0"/>
              <a:t>i</a:t>
            </a:r>
            <a:endParaRPr lang="en-US" sz="3200" baseline="-25000" dirty="0"/>
          </a:p>
        </p:txBody>
      </p:sp>
      <p:sp>
        <p:nvSpPr>
          <p:cNvPr id="8" name="Right Arrow 7"/>
          <p:cNvSpPr/>
          <p:nvPr/>
        </p:nvSpPr>
        <p:spPr>
          <a:xfrm>
            <a:off x="7924799" y="3339812"/>
            <a:ext cx="897466" cy="651934"/>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rot="972709">
            <a:off x="3175700" y="2686689"/>
            <a:ext cx="2368380" cy="651934"/>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rot="20675845">
            <a:off x="3099500" y="3959088"/>
            <a:ext cx="2368380" cy="651934"/>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57507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Backpropagation for a sequence of functions</a:t>
            </a:r>
            <a:endParaRPr lang="en-US" dirty="0"/>
          </a:p>
        </p:txBody>
      </p:sp>
      <p:sp>
        <p:nvSpPr>
          <p:cNvPr id="4" name="Rectangle 3"/>
          <p:cNvSpPr/>
          <p:nvPr/>
        </p:nvSpPr>
        <p:spPr>
          <a:xfrm>
            <a:off x="5587999" y="2980267"/>
            <a:ext cx="2116666" cy="13038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f</a:t>
            </a:r>
            <a:r>
              <a:rPr lang="en-US" sz="3200" baseline="-25000" dirty="0" smtClean="0"/>
              <a:t>i</a:t>
            </a:r>
            <a:endParaRPr lang="en-US" sz="3200" baseline="-25000" dirty="0"/>
          </a:p>
        </p:txBody>
      </p:sp>
      <p:sp>
        <p:nvSpPr>
          <p:cNvPr id="5" name="TextBox 4"/>
          <p:cNvSpPr txBox="1"/>
          <p:nvPr/>
        </p:nvSpPr>
        <p:spPr>
          <a:xfrm>
            <a:off x="2590799" y="2048933"/>
            <a:ext cx="660400" cy="584775"/>
          </a:xfrm>
          <a:prstGeom prst="rect">
            <a:avLst/>
          </a:prstGeom>
          <a:noFill/>
        </p:spPr>
        <p:txBody>
          <a:bodyPr wrap="square" rtlCol="0">
            <a:spAutoFit/>
          </a:bodyPr>
          <a:lstStyle/>
          <a:p>
            <a:r>
              <a:rPr lang="en-US" sz="3200" dirty="0"/>
              <a:t>g</a:t>
            </a:r>
            <a:r>
              <a:rPr lang="en-US" sz="3200" baseline="-25000" dirty="0" smtClean="0"/>
              <a:t>i-1</a:t>
            </a:r>
            <a:endParaRPr lang="en-US" sz="3200" baseline="-25000" dirty="0"/>
          </a:p>
        </p:txBody>
      </p:sp>
      <p:sp>
        <p:nvSpPr>
          <p:cNvPr id="6" name="TextBox 5"/>
          <p:cNvSpPr txBox="1"/>
          <p:nvPr/>
        </p:nvSpPr>
        <p:spPr>
          <a:xfrm>
            <a:off x="9042399" y="3339812"/>
            <a:ext cx="660400" cy="584775"/>
          </a:xfrm>
          <a:prstGeom prst="rect">
            <a:avLst/>
          </a:prstGeom>
          <a:noFill/>
        </p:spPr>
        <p:txBody>
          <a:bodyPr wrap="square" rtlCol="0">
            <a:spAutoFit/>
          </a:bodyPr>
          <a:lstStyle/>
          <a:p>
            <a:r>
              <a:rPr lang="en-US" sz="3200" dirty="0" err="1"/>
              <a:t>g</a:t>
            </a:r>
            <a:r>
              <a:rPr lang="en-US" sz="3200" baseline="-25000" dirty="0" err="1" smtClean="0"/>
              <a:t>i</a:t>
            </a:r>
            <a:endParaRPr lang="en-US" sz="3200" baseline="-25000" dirty="0"/>
          </a:p>
        </p:txBody>
      </p:sp>
      <p:sp>
        <p:nvSpPr>
          <p:cNvPr id="8" name="Right Arrow 7"/>
          <p:cNvSpPr/>
          <p:nvPr/>
        </p:nvSpPr>
        <p:spPr>
          <a:xfrm rot="10800000">
            <a:off x="7924799" y="3339812"/>
            <a:ext cx="897466" cy="651934"/>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rot="12268342">
            <a:off x="3175700" y="2686689"/>
            <a:ext cx="2368380" cy="651934"/>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rot="9454884">
            <a:off x="3099500" y="3959088"/>
            <a:ext cx="2368380" cy="651934"/>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2"/>
          <a:stretch>
            <a:fillRect/>
          </a:stretch>
        </p:blipFill>
        <p:spPr>
          <a:xfrm>
            <a:off x="2634349" y="4557182"/>
            <a:ext cx="512704" cy="692150"/>
          </a:xfrm>
          <a:prstGeom prst="rect">
            <a:avLst/>
          </a:prstGeom>
        </p:spPr>
      </p:pic>
    </p:spTree>
    <p:extLst>
      <p:ext uri="{BB962C8B-B14F-4D97-AF65-F5344CB8AC3E}">
        <p14:creationId xmlns:p14="http://schemas.microsoft.com/office/powerpoint/2010/main" val="29481095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Beyond sequences</a:t>
            </a:r>
            <a:endParaRPr lang="en-US" dirty="0"/>
          </a:p>
        </p:txBody>
      </p:sp>
      <p:sp>
        <p:nvSpPr>
          <p:cNvPr id="4" name="Rectangle 3"/>
          <p:cNvSpPr/>
          <p:nvPr/>
        </p:nvSpPr>
        <p:spPr>
          <a:xfrm>
            <a:off x="5587999" y="2980267"/>
            <a:ext cx="2116666" cy="13038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f</a:t>
            </a:r>
            <a:r>
              <a:rPr lang="en-US" sz="3200" baseline="-25000" dirty="0" smtClean="0"/>
              <a:t>i</a:t>
            </a:r>
            <a:endParaRPr lang="en-US" sz="3200" baseline="-25000" dirty="0"/>
          </a:p>
        </p:txBody>
      </p:sp>
      <p:sp>
        <p:nvSpPr>
          <p:cNvPr id="5" name="TextBox 4"/>
          <p:cNvSpPr txBox="1"/>
          <p:nvPr/>
        </p:nvSpPr>
        <p:spPr>
          <a:xfrm>
            <a:off x="2801581" y="2274552"/>
            <a:ext cx="660400" cy="584775"/>
          </a:xfrm>
          <a:prstGeom prst="rect">
            <a:avLst/>
          </a:prstGeom>
          <a:noFill/>
        </p:spPr>
        <p:txBody>
          <a:bodyPr wrap="square" rtlCol="0">
            <a:spAutoFit/>
          </a:bodyPr>
          <a:lstStyle/>
          <a:p>
            <a:r>
              <a:rPr lang="en-US" sz="3200" dirty="0" smtClean="0"/>
              <a:t>a</a:t>
            </a:r>
            <a:endParaRPr lang="en-US" sz="3200" baseline="-25000" dirty="0"/>
          </a:p>
        </p:txBody>
      </p:sp>
      <p:sp>
        <p:nvSpPr>
          <p:cNvPr id="6" name="TextBox 5"/>
          <p:cNvSpPr txBox="1"/>
          <p:nvPr/>
        </p:nvSpPr>
        <p:spPr>
          <a:xfrm>
            <a:off x="9042399" y="3339812"/>
            <a:ext cx="660400" cy="584775"/>
          </a:xfrm>
          <a:prstGeom prst="rect">
            <a:avLst/>
          </a:prstGeom>
          <a:noFill/>
        </p:spPr>
        <p:txBody>
          <a:bodyPr wrap="square" rtlCol="0">
            <a:spAutoFit/>
          </a:bodyPr>
          <a:lstStyle/>
          <a:p>
            <a:r>
              <a:rPr lang="en-US" sz="3200" dirty="0" smtClean="0"/>
              <a:t>d</a:t>
            </a:r>
            <a:endParaRPr lang="en-US" sz="3200" baseline="-25000" dirty="0"/>
          </a:p>
        </p:txBody>
      </p:sp>
      <p:sp>
        <p:nvSpPr>
          <p:cNvPr id="7" name="TextBox 6"/>
          <p:cNvSpPr txBox="1"/>
          <p:nvPr/>
        </p:nvSpPr>
        <p:spPr>
          <a:xfrm>
            <a:off x="2590799" y="4423545"/>
            <a:ext cx="660400" cy="584775"/>
          </a:xfrm>
          <a:prstGeom prst="rect">
            <a:avLst/>
          </a:prstGeom>
          <a:noFill/>
        </p:spPr>
        <p:txBody>
          <a:bodyPr wrap="square" rtlCol="0">
            <a:spAutoFit/>
          </a:bodyPr>
          <a:lstStyle/>
          <a:p>
            <a:r>
              <a:rPr lang="en-US" sz="3200" dirty="0"/>
              <a:t>c</a:t>
            </a:r>
            <a:endParaRPr lang="en-US" sz="3200" baseline="-25000" dirty="0"/>
          </a:p>
        </p:txBody>
      </p:sp>
      <p:sp>
        <p:nvSpPr>
          <p:cNvPr id="8" name="Right Arrow 7"/>
          <p:cNvSpPr/>
          <p:nvPr/>
        </p:nvSpPr>
        <p:spPr>
          <a:xfrm>
            <a:off x="7924799" y="3339812"/>
            <a:ext cx="897466" cy="651934"/>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rot="972709">
            <a:off x="3175700" y="2686689"/>
            <a:ext cx="2368380" cy="651934"/>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rot="20675845">
            <a:off x="3099500" y="3959088"/>
            <a:ext cx="2368380" cy="651934"/>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471381" y="3254906"/>
            <a:ext cx="660400" cy="584775"/>
          </a:xfrm>
          <a:prstGeom prst="rect">
            <a:avLst/>
          </a:prstGeom>
          <a:noFill/>
        </p:spPr>
        <p:txBody>
          <a:bodyPr wrap="square" rtlCol="0">
            <a:spAutoFit/>
          </a:bodyPr>
          <a:lstStyle/>
          <a:p>
            <a:r>
              <a:rPr lang="en-US" sz="3200" dirty="0"/>
              <a:t>b</a:t>
            </a:r>
            <a:endParaRPr lang="en-US" sz="3200" baseline="-25000" dirty="0"/>
          </a:p>
        </p:txBody>
      </p:sp>
      <p:sp>
        <p:nvSpPr>
          <p:cNvPr id="12" name="Right Arrow 11"/>
          <p:cNvSpPr/>
          <p:nvPr/>
        </p:nvSpPr>
        <p:spPr>
          <a:xfrm>
            <a:off x="2911647" y="3254906"/>
            <a:ext cx="2368380" cy="651934"/>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028968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Beyond sequences</a:t>
            </a:r>
            <a:endParaRPr lang="en-US" dirty="0"/>
          </a:p>
        </p:txBody>
      </p:sp>
      <p:sp>
        <p:nvSpPr>
          <p:cNvPr id="4" name="Rectangle 3"/>
          <p:cNvSpPr/>
          <p:nvPr/>
        </p:nvSpPr>
        <p:spPr>
          <a:xfrm>
            <a:off x="5587999" y="2980267"/>
            <a:ext cx="2116666" cy="13038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f</a:t>
            </a:r>
            <a:r>
              <a:rPr lang="en-US" sz="3200" baseline="-25000" dirty="0" smtClean="0"/>
              <a:t>i</a:t>
            </a:r>
            <a:endParaRPr lang="en-US" sz="3200" baseline="-25000" dirty="0"/>
          </a:p>
        </p:txBody>
      </p:sp>
      <p:sp>
        <p:nvSpPr>
          <p:cNvPr id="8" name="Right Arrow 7"/>
          <p:cNvSpPr/>
          <p:nvPr/>
        </p:nvSpPr>
        <p:spPr>
          <a:xfrm rot="10800000">
            <a:off x="7924799" y="3339812"/>
            <a:ext cx="897466" cy="651934"/>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rot="12401307">
            <a:off x="3175700" y="2686689"/>
            <a:ext cx="2368380" cy="651934"/>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rot="9406387">
            <a:off x="3099500" y="3959088"/>
            <a:ext cx="2368380" cy="651934"/>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rot="10639101">
            <a:off x="2911647" y="3291122"/>
            <a:ext cx="2368380" cy="651934"/>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a:stretch>
            <a:fillRect/>
          </a:stretch>
        </p:blipFill>
        <p:spPr>
          <a:xfrm>
            <a:off x="9042399" y="3224985"/>
            <a:ext cx="520700" cy="977900"/>
          </a:xfrm>
          <a:prstGeom prst="rect">
            <a:avLst/>
          </a:prstGeom>
        </p:spPr>
      </p:pic>
      <p:pic>
        <p:nvPicPr>
          <p:cNvPr id="13" name="Picture 12"/>
          <p:cNvPicPr>
            <a:picLocks noChangeAspect="1"/>
          </p:cNvPicPr>
          <p:nvPr/>
        </p:nvPicPr>
        <p:blipFill>
          <a:blip r:embed="rId3"/>
          <a:stretch>
            <a:fillRect/>
          </a:stretch>
        </p:blipFill>
        <p:spPr>
          <a:xfrm>
            <a:off x="2590799" y="1934129"/>
            <a:ext cx="495471" cy="930519"/>
          </a:xfrm>
          <a:prstGeom prst="rect">
            <a:avLst/>
          </a:prstGeom>
        </p:spPr>
      </p:pic>
      <p:pic>
        <p:nvPicPr>
          <p:cNvPr id="14" name="Picture 13"/>
          <p:cNvPicPr>
            <a:picLocks noChangeAspect="1"/>
          </p:cNvPicPr>
          <p:nvPr/>
        </p:nvPicPr>
        <p:blipFill>
          <a:blip r:embed="rId4"/>
          <a:stretch>
            <a:fillRect/>
          </a:stretch>
        </p:blipFill>
        <p:spPr>
          <a:xfrm>
            <a:off x="2249661" y="3211162"/>
            <a:ext cx="441852" cy="850565"/>
          </a:xfrm>
          <a:prstGeom prst="rect">
            <a:avLst/>
          </a:prstGeom>
        </p:spPr>
      </p:pic>
      <p:pic>
        <p:nvPicPr>
          <p:cNvPr id="16" name="Picture 15"/>
          <p:cNvPicPr>
            <a:picLocks noChangeAspect="1"/>
          </p:cNvPicPr>
          <p:nvPr/>
        </p:nvPicPr>
        <p:blipFill>
          <a:blip r:embed="rId5"/>
          <a:stretch>
            <a:fillRect/>
          </a:stretch>
        </p:blipFill>
        <p:spPr>
          <a:xfrm>
            <a:off x="2561337" y="4348508"/>
            <a:ext cx="441571" cy="850025"/>
          </a:xfrm>
          <a:prstGeom prst="rect">
            <a:avLst/>
          </a:prstGeom>
        </p:spPr>
      </p:pic>
    </p:spTree>
    <p:extLst>
      <p:ext uri="{BB962C8B-B14F-4D97-AF65-F5344CB8AC3E}">
        <p14:creationId xmlns:p14="http://schemas.microsoft.com/office/powerpoint/2010/main" val="1116586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choose a hypothesis class</a:t>
            </a:r>
            <a:endParaRPr lang="en-US" dirty="0"/>
          </a:p>
        </p:txBody>
      </p:sp>
      <p:sp>
        <p:nvSpPr>
          <p:cNvPr id="3" name="Content Placeholder 2"/>
          <p:cNvSpPr>
            <a:spLocks noGrp="1"/>
          </p:cNvSpPr>
          <p:nvPr>
            <p:ph idx="1"/>
          </p:nvPr>
        </p:nvSpPr>
        <p:spPr>
          <a:xfrm>
            <a:off x="838200" y="1825625"/>
            <a:ext cx="10515600" cy="1054053"/>
          </a:xfrm>
        </p:spPr>
        <p:txBody>
          <a:bodyPr/>
          <a:lstStyle/>
          <a:p>
            <a:r>
              <a:rPr lang="en-US" dirty="0" smtClean="0"/>
              <a:t>Choose more expressive functions</a:t>
            </a:r>
          </a:p>
          <a:p>
            <a:r>
              <a:rPr lang="en-US" dirty="0" smtClean="0"/>
              <a:t>Put in more domain knowledge</a:t>
            </a:r>
            <a:endParaRPr lang="en-US" dirty="0"/>
          </a:p>
        </p:txBody>
      </p:sp>
      <p:sp>
        <p:nvSpPr>
          <p:cNvPr id="4" name="Cross 3"/>
          <p:cNvSpPr/>
          <p:nvPr/>
        </p:nvSpPr>
        <p:spPr>
          <a:xfrm>
            <a:off x="4107977" y="4107981"/>
            <a:ext cx="286603" cy="272955"/>
          </a:xfrm>
          <a:prstGeom prst="plus">
            <a:avLst>
              <a:gd name="adj" fmla="val 4342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ross 4"/>
          <p:cNvSpPr/>
          <p:nvPr/>
        </p:nvSpPr>
        <p:spPr>
          <a:xfrm>
            <a:off x="4792639" y="4478745"/>
            <a:ext cx="286603" cy="272955"/>
          </a:xfrm>
          <a:prstGeom prst="plus">
            <a:avLst>
              <a:gd name="adj" fmla="val 4342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ross 5"/>
          <p:cNvSpPr/>
          <p:nvPr/>
        </p:nvSpPr>
        <p:spPr>
          <a:xfrm>
            <a:off x="4251278" y="4751700"/>
            <a:ext cx="286603" cy="272955"/>
          </a:xfrm>
          <a:prstGeom prst="plus">
            <a:avLst>
              <a:gd name="adj" fmla="val 4342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ross 6"/>
          <p:cNvSpPr/>
          <p:nvPr/>
        </p:nvSpPr>
        <p:spPr>
          <a:xfrm>
            <a:off x="4758519" y="5024655"/>
            <a:ext cx="286603" cy="272955"/>
          </a:xfrm>
          <a:prstGeom prst="plus">
            <a:avLst>
              <a:gd name="adj" fmla="val 4342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ross 7"/>
          <p:cNvSpPr/>
          <p:nvPr/>
        </p:nvSpPr>
        <p:spPr>
          <a:xfrm>
            <a:off x="3821374" y="5272588"/>
            <a:ext cx="286603" cy="272955"/>
          </a:xfrm>
          <a:prstGeom prst="plus">
            <a:avLst>
              <a:gd name="adj" fmla="val 4342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677469" y="4380936"/>
            <a:ext cx="313898" cy="9780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939051" y="5272588"/>
            <a:ext cx="313898" cy="9780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045122" y="3929419"/>
            <a:ext cx="313898" cy="9780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079242" y="5547822"/>
            <a:ext cx="313898" cy="9780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382370" y="3766789"/>
            <a:ext cx="313898" cy="9780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850108" y="4317247"/>
            <a:ext cx="313898" cy="9780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2888776" y="5666103"/>
            <a:ext cx="313898" cy="9780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2249605" y="5024655"/>
            <a:ext cx="313898" cy="9780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5323764" y="4931399"/>
            <a:ext cx="313898" cy="9780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2249604" y="3302000"/>
            <a:ext cx="4151195" cy="3352800"/>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952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18"/>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Beyond sequences</a:t>
            </a:r>
            <a:endParaRPr lang="en-US" dirty="0"/>
          </a:p>
        </p:txBody>
      </p:sp>
      <p:sp>
        <p:nvSpPr>
          <p:cNvPr id="4" name="Rectangle 3"/>
          <p:cNvSpPr/>
          <p:nvPr/>
        </p:nvSpPr>
        <p:spPr>
          <a:xfrm>
            <a:off x="5587999" y="2980267"/>
            <a:ext cx="2116666" cy="13038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f</a:t>
            </a:r>
            <a:r>
              <a:rPr lang="en-US" sz="3200" baseline="-25000" dirty="0" smtClean="0"/>
              <a:t>i</a:t>
            </a:r>
            <a:endParaRPr lang="en-US" sz="3200" baseline="-25000" dirty="0"/>
          </a:p>
        </p:txBody>
      </p:sp>
      <p:sp>
        <p:nvSpPr>
          <p:cNvPr id="5" name="TextBox 4"/>
          <p:cNvSpPr txBox="1"/>
          <p:nvPr/>
        </p:nvSpPr>
        <p:spPr>
          <a:xfrm>
            <a:off x="2801581" y="2274552"/>
            <a:ext cx="660400" cy="584775"/>
          </a:xfrm>
          <a:prstGeom prst="rect">
            <a:avLst/>
          </a:prstGeom>
          <a:noFill/>
        </p:spPr>
        <p:txBody>
          <a:bodyPr wrap="square" rtlCol="0">
            <a:spAutoFit/>
          </a:bodyPr>
          <a:lstStyle/>
          <a:p>
            <a:r>
              <a:rPr lang="en-US" sz="3200" dirty="0" smtClean="0"/>
              <a:t>a</a:t>
            </a:r>
            <a:endParaRPr lang="en-US" sz="3200" baseline="-25000" dirty="0"/>
          </a:p>
        </p:txBody>
      </p:sp>
      <p:sp>
        <p:nvSpPr>
          <p:cNvPr id="6" name="TextBox 5"/>
          <p:cNvSpPr txBox="1"/>
          <p:nvPr/>
        </p:nvSpPr>
        <p:spPr>
          <a:xfrm>
            <a:off x="9042399" y="3339812"/>
            <a:ext cx="660400" cy="584775"/>
          </a:xfrm>
          <a:prstGeom prst="rect">
            <a:avLst/>
          </a:prstGeom>
          <a:noFill/>
        </p:spPr>
        <p:txBody>
          <a:bodyPr wrap="square" rtlCol="0">
            <a:spAutoFit/>
          </a:bodyPr>
          <a:lstStyle/>
          <a:p>
            <a:r>
              <a:rPr lang="en-US" sz="3200" dirty="0" smtClean="0"/>
              <a:t>d</a:t>
            </a:r>
            <a:endParaRPr lang="en-US" sz="3200" baseline="-25000" dirty="0"/>
          </a:p>
        </p:txBody>
      </p:sp>
      <p:sp>
        <p:nvSpPr>
          <p:cNvPr id="7" name="TextBox 6"/>
          <p:cNvSpPr txBox="1"/>
          <p:nvPr/>
        </p:nvSpPr>
        <p:spPr>
          <a:xfrm>
            <a:off x="2590799" y="4423545"/>
            <a:ext cx="660400" cy="584775"/>
          </a:xfrm>
          <a:prstGeom prst="rect">
            <a:avLst/>
          </a:prstGeom>
          <a:noFill/>
        </p:spPr>
        <p:txBody>
          <a:bodyPr wrap="square" rtlCol="0">
            <a:spAutoFit/>
          </a:bodyPr>
          <a:lstStyle/>
          <a:p>
            <a:r>
              <a:rPr lang="en-US" sz="3200" dirty="0"/>
              <a:t>c</a:t>
            </a:r>
            <a:endParaRPr lang="en-US" sz="3200" baseline="-25000" dirty="0"/>
          </a:p>
        </p:txBody>
      </p:sp>
      <p:sp>
        <p:nvSpPr>
          <p:cNvPr id="8" name="Right Arrow 7"/>
          <p:cNvSpPr/>
          <p:nvPr/>
        </p:nvSpPr>
        <p:spPr>
          <a:xfrm>
            <a:off x="7924799" y="3339812"/>
            <a:ext cx="897466" cy="651934"/>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rot="972709">
            <a:off x="3175700" y="2686689"/>
            <a:ext cx="2368380" cy="651934"/>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rot="20675845">
            <a:off x="3099500" y="3959088"/>
            <a:ext cx="2368380" cy="651934"/>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471381" y="3254906"/>
            <a:ext cx="660400" cy="584775"/>
          </a:xfrm>
          <a:prstGeom prst="rect">
            <a:avLst/>
          </a:prstGeom>
          <a:noFill/>
        </p:spPr>
        <p:txBody>
          <a:bodyPr wrap="square" rtlCol="0">
            <a:spAutoFit/>
          </a:bodyPr>
          <a:lstStyle/>
          <a:p>
            <a:r>
              <a:rPr lang="en-US" sz="3200" dirty="0"/>
              <a:t>b</a:t>
            </a:r>
            <a:endParaRPr lang="en-US" sz="3200" baseline="-25000" dirty="0"/>
          </a:p>
        </p:txBody>
      </p:sp>
      <p:sp>
        <p:nvSpPr>
          <p:cNvPr id="12" name="Right Arrow 11"/>
          <p:cNvSpPr/>
          <p:nvPr/>
        </p:nvSpPr>
        <p:spPr>
          <a:xfrm>
            <a:off x="2911647" y="3254906"/>
            <a:ext cx="2368380" cy="651934"/>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ight Arrow 2"/>
          <p:cNvSpPr/>
          <p:nvPr/>
        </p:nvSpPr>
        <p:spPr>
          <a:xfrm rot="19188042">
            <a:off x="9559750" y="2813698"/>
            <a:ext cx="1066801" cy="676008"/>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rot="1577851">
            <a:off x="9629848" y="3782206"/>
            <a:ext cx="1066801" cy="676008"/>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806353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Beyond sequences</a:t>
            </a:r>
            <a:endParaRPr lang="en-US" dirty="0"/>
          </a:p>
        </p:txBody>
      </p:sp>
      <p:sp>
        <p:nvSpPr>
          <p:cNvPr id="4" name="Rectangle 3"/>
          <p:cNvSpPr/>
          <p:nvPr/>
        </p:nvSpPr>
        <p:spPr>
          <a:xfrm>
            <a:off x="5587999" y="2980267"/>
            <a:ext cx="2116666" cy="13038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f</a:t>
            </a:r>
            <a:r>
              <a:rPr lang="en-US" sz="3200" baseline="-25000" dirty="0" smtClean="0"/>
              <a:t>i</a:t>
            </a:r>
            <a:endParaRPr lang="en-US" sz="3200" baseline="-25000" dirty="0"/>
          </a:p>
        </p:txBody>
      </p:sp>
      <p:sp>
        <p:nvSpPr>
          <p:cNvPr id="8" name="Right Arrow 7"/>
          <p:cNvSpPr/>
          <p:nvPr/>
        </p:nvSpPr>
        <p:spPr>
          <a:xfrm rot="10800000">
            <a:off x="7924799" y="3339812"/>
            <a:ext cx="897466" cy="651934"/>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rot="12401307">
            <a:off x="3175700" y="2686689"/>
            <a:ext cx="2368380" cy="651934"/>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rot="9406387">
            <a:off x="3099500" y="3959088"/>
            <a:ext cx="2368380" cy="651934"/>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rot="10639101">
            <a:off x="2911647" y="3291122"/>
            <a:ext cx="2368380" cy="651934"/>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a:stretch>
            <a:fillRect/>
          </a:stretch>
        </p:blipFill>
        <p:spPr>
          <a:xfrm>
            <a:off x="8873045" y="3189471"/>
            <a:ext cx="520700" cy="977900"/>
          </a:xfrm>
          <a:prstGeom prst="rect">
            <a:avLst/>
          </a:prstGeom>
        </p:spPr>
      </p:pic>
      <p:pic>
        <p:nvPicPr>
          <p:cNvPr id="13" name="Picture 12"/>
          <p:cNvPicPr>
            <a:picLocks noChangeAspect="1"/>
          </p:cNvPicPr>
          <p:nvPr/>
        </p:nvPicPr>
        <p:blipFill>
          <a:blip r:embed="rId3"/>
          <a:stretch>
            <a:fillRect/>
          </a:stretch>
        </p:blipFill>
        <p:spPr>
          <a:xfrm>
            <a:off x="2590799" y="1934129"/>
            <a:ext cx="495471" cy="930519"/>
          </a:xfrm>
          <a:prstGeom prst="rect">
            <a:avLst/>
          </a:prstGeom>
        </p:spPr>
      </p:pic>
      <p:pic>
        <p:nvPicPr>
          <p:cNvPr id="14" name="Picture 13"/>
          <p:cNvPicPr>
            <a:picLocks noChangeAspect="1"/>
          </p:cNvPicPr>
          <p:nvPr/>
        </p:nvPicPr>
        <p:blipFill>
          <a:blip r:embed="rId4"/>
          <a:stretch>
            <a:fillRect/>
          </a:stretch>
        </p:blipFill>
        <p:spPr>
          <a:xfrm>
            <a:off x="2249661" y="3211162"/>
            <a:ext cx="441852" cy="850565"/>
          </a:xfrm>
          <a:prstGeom prst="rect">
            <a:avLst/>
          </a:prstGeom>
        </p:spPr>
      </p:pic>
      <p:pic>
        <p:nvPicPr>
          <p:cNvPr id="16" name="Picture 15"/>
          <p:cNvPicPr>
            <a:picLocks noChangeAspect="1"/>
          </p:cNvPicPr>
          <p:nvPr/>
        </p:nvPicPr>
        <p:blipFill>
          <a:blip r:embed="rId5"/>
          <a:stretch>
            <a:fillRect/>
          </a:stretch>
        </p:blipFill>
        <p:spPr>
          <a:xfrm>
            <a:off x="2561337" y="4348508"/>
            <a:ext cx="441571" cy="850025"/>
          </a:xfrm>
          <a:prstGeom prst="rect">
            <a:avLst/>
          </a:prstGeom>
        </p:spPr>
      </p:pic>
      <p:sp>
        <p:nvSpPr>
          <p:cNvPr id="15" name="Right Arrow 14"/>
          <p:cNvSpPr/>
          <p:nvPr/>
        </p:nvSpPr>
        <p:spPr>
          <a:xfrm rot="8646816">
            <a:off x="10677346" y="2813698"/>
            <a:ext cx="1066801" cy="676008"/>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p:cNvSpPr/>
          <p:nvPr/>
        </p:nvSpPr>
        <p:spPr>
          <a:xfrm rot="12636625">
            <a:off x="10747444" y="3782206"/>
            <a:ext cx="1066801" cy="676008"/>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r 4"/>
          <p:cNvSpPr/>
          <p:nvPr/>
        </p:nvSpPr>
        <p:spPr>
          <a:xfrm>
            <a:off x="10302671" y="3417804"/>
            <a:ext cx="486388" cy="495949"/>
          </a:xfrm>
          <a:prstGeom prst="flowChartOr">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p:cNvSpPr/>
          <p:nvPr/>
        </p:nvSpPr>
        <p:spPr>
          <a:xfrm rot="10800000">
            <a:off x="9352411" y="3354348"/>
            <a:ext cx="897466" cy="651934"/>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32878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Computation graphs</a:t>
            </a:r>
            <a:endParaRPr lang="en-US" dirty="0"/>
          </a:p>
        </p:txBody>
      </p:sp>
      <p:sp>
        <p:nvSpPr>
          <p:cNvPr id="4" name="Oval 3"/>
          <p:cNvSpPr/>
          <p:nvPr/>
        </p:nvSpPr>
        <p:spPr>
          <a:xfrm>
            <a:off x="2726267" y="2726267"/>
            <a:ext cx="1016000" cy="1016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f</a:t>
            </a:r>
            <a:endParaRPr lang="en-US" sz="2400" dirty="0"/>
          </a:p>
        </p:txBody>
      </p:sp>
      <p:sp>
        <p:nvSpPr>
          <p:cNvPr id="5" name="Oval 4"/>
          <p:cNvSpPr/>
          <p:nvPr/>
        </p:nvSpPr>
        <p:spPr>
          <a:xfrm>
            <a:off x="4622800" y="4080934"/>
            <a:ext cx="1016000" cy="1016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h</a:t>
            </a:r>
            <a:endParaRPr lang="en-US" sz="2400" dirty="0"/>
          </a:p>
        </p:txBody>
      </p:sp>
      <p:sp>
        <p:nvSpPr>
          <p:cNvPr id="6" name="Oval 5"/>
          <p:cNvSpPr/>
          <p:nvPr/>
        </p:nvSpPr>
        <p:spPr>
          <a:xfrm>
            <a:off x="4622800" y="1608667"/>
            <a:ext cx="1016000" cy="1016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g</a:t>
            </a:r>
            <a:endParaRPr lang="en-US" sz="2400" dirty="0"/>
          </a:p>
        </p:txBody>
      </p:sp>
      <p:sp>
        <p:nvSpPr>
          <p:cNvPr id="7" name="Oval 6"/>
          <p:cNvSpPr/>
          <p:nvPr/>
        </p:nvSpPr>
        <p:spPr>
          <a:xfrm>
            <a:off x="6654800" y="1608667"/>
            <a:ext cx="1016000" cy="1016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k</a:t>
            </a:r>
          </a:p>
        </p:txBody>
      </p:sp>
      <p:sp>
        <p:nvSpPr>
          <p:cNvPr id="8" name="Oval 7"/>
          <p:cNvSpPr/>
          <p:nvPr/>
        </p:nvSpPr>
        <p:spPr>
          <a:xfrm>
            <a:off x="8788400" y="2794001"/>
            <a:ext cx="1016000" cy="1016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l</a:t>
            </a:r>
            <a:endParaRPr lang="en-US" sz="2400" dirty="0"/>
          </a:p>
        </p:txBody>
      </p:sp>
      <p:sp>
        <p:nvSpPr>
          <p:cNvPr id="9" name="TextBox 8"/>
          <p:cNvSpPr txBox="1"/>
          <p:nvPr/>
        </p:nvSpPr>
        <p:spPr>
          <a:xfrm>
            <a:off x="431800" y="2475855"/>
            <a:ext cx="1016000" cy="461665"/>
          </a:xfrm>
          <a:prstGeom prst="rect">
            <a:avLst/>
          </a:prstGeom>
          <a:noFill/>
        </p:spPr>
        <p:txBody>
          <a:bodyPr wrap="square" rtlCol="0">
            <a:spAutoFit/>
          </a:bodyPr>
          <a:lstStyle/>
          <a:p>
            <a:pPr algn="ctr"/>
            <a:r>
              <a:rPr lang="en-US" sz="2400" dirty="0" smtClean="0"/>
              <a:t>x</a:t>
            </a:r>
            <a:endParaRPr lang="en-US" sz="2400" dirty="0"/>
          </a:p>
        </p:txBody>
      </p:sp>
      <p:sp>
        <p:nvSpPr>
          <p:cNvPr id="10" name="TextBox 9"/>
          <p:cNvSpPr txBox="1"/>
          <p:nvPr/>
        </p:nvSpPr>
        <p:spPr>
          <a:xfrm>
            <a:off x="431800" y="3555561"/>
            <a:ext cx="1016000" cy="461665"/>
          </a:xfrm>
          <a:prstGeom prst="rect">
            <a:avLst/>
          </a:prstGeom>
          <a:noFill/>
        </p:spPr>
        <p:txBody>
          <a:bodyPr wrap="square" rtlCol="0">
            <a:spAutoFit/>
          </a:bodyPr>
          <a:lstStyle/>
          <a:p>
            <a:pPr algn="ctr"/>
            <a:r>
              <a:rPr lang="en-US" sz="2400" smtClean="0"/>
              <a:t>y</a:t>
            </a:r>
            <a:endParaRPr lang="en-US" sz="2400" dirty="0"/>
          </a:p>
        </p:txBody>
      </p:sp>
      <p:sp>
        <p:nvSpPr>
          <p:cNvPr id="11" name="TextBox 10"/>
          <p:cNvSpPr txBox="1"/>
          <p:nvPr/>
        </p:nvSpPr>
        <p:spPr>
          <a:xfrm>
            <a:off x="431800" y="5096934"/>
            <a:ext cx="1016000" cy="461665"/>
          </a:xfrm>
          <a:prstGeom prst="rect">
            <a:avLst/>
          </a:prstGeom>
          <a:noFill/>
        </p:spPr>
        <p:txBody>
          <a:bodyPr wrap="square" rtlCol="0">
            <a:spAutoFit/>
          </a:bodyPr>
          <a:lstStyle/>
          <a:p>
            <a:pPr algn="ctr"/>
            <a:r>
              <a:rPr lang="en-US" sz="2400" smtClean="0"/>
              <a:t>w</a:t>
            </a:r>
            <a:endParaRPr lang="en-US" sz="2400" dirty="0"/>
          </a:p>
        </p:txBody>
      </p:sp>
      <p:sp>
        <p:nvSpPr>
          <p:cNvPr id="12" name="TextBox 11"/>
          <p:cNvSpPr txBox="1"/>
          <p:nvPr/>
        </p:nvSpPr>
        <p:spPr>
          <a:xfrm>
            <a:off x="431800" y="1538044"/>
            <a:ext cx="1016000" cy="461665"/>
          </a:xfrm>
          <a:prstGeom prst="rect">
            <a:avLst/>
          </a:prstGeom>
          <a:noFill/>
        </p:spPr>
        <p:txBody>
          <a:bodyPr wrap="square" rtlCol="0">
            <a:spAutoFit/>
          </a:bodyPr>
          <a:lstStyle/>
          <a:p>
            <a:pPr algn="ctr"/>
            <a:r>
              <a:rPr lang="en-US" sz="2400" dirty="0" smtClean="0"/>
              <a:t>u</a:t>
            </a:r>
            <a:endParaRPr lang="en-US" sz="2400" dirty="0"/>
          </a:p>
        </p:txBody>
      </p:sp>
      <p:cxnSp>
        <p:nvCxnSpPr>
          <p:cNvPr id="14" name="Straight Arrow Connector 13"/>
          <p:cNvCxnSpPr>
            <a:stCxn id="11" idx="3"/>
            <a:endCxn id="5" idx="2"/>
          </p:cNvCxnSpPr>
          <p:nvPr/>
        </p:nvCxnSpPr>
        <p:spPr>
          <a:xfrm flipV="1">
            <a:off x="1447800" y="4588934"/>
            <a:ext cx="3175000" cy="7388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10" idx="3"/>
            <a:endCxn id="5" idx="2"/>
          </p:cNvCxnSpPr>
          <p:nvPr/>
        </p:nvCxnSpPr>
        <p:spPr>
          <a:xfrm>
            <a:off x="1447800" y="3786394"/>
            <a:ext cx="3175000" cy="8025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10" idx="3"/>
            <a:endCxn id="4" idx="2"/>
          </p:cNvCxnSpPr>
          <p:nvPr/>
        </p:nvCxnSpPr>
        <p:spPr>
          <a:xfrm flipV="1">
            <a:off x="1447800" y="3234267"/>
            <a:ext cx="1278467" cy="5521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9" idx="3"/>
            <a:endCxn id="4" idx="2"/>
          </p:cNvCxnSpPr>
          <p:nvPr/>
        </p:nvCxnSpPr>
        <p:spPr>
          <a:xfrm>
            <a:off x="1447800" y="2706688"/>
            <a:ext cx="1278467" cy="5275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4" idx="6"/>
            <a:endCxn id="5" idx="1"/>
          </p:cNvCxnSpPr>
          <p:nvPr/>
        </p:nvCxnSpPr>
        <p:spPr>
          <a:xfrm>
            <a:off x="3742267" y="3234267"/>
            <a:ext cx="1029323" cy="9954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2" idx="3"/>
            <a:endCxn id="6" idx="2"/>
          </p:cNvCxnSpPr>
          <p:nvPr/>
        </p:nvCxnSpPr>
        <p:spPr>
          <a:xfrm>
            <a:off x="1447800" y="1768877"/>
            <a:ext cx="3175000" cy="3477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4" idx="6"/>
            <a:endCxn id="6" idx="2"/>
          </p:cNvCxnSpPr>
          <p:nvPr/>
        </p:nvCxnSpPr>
        <p:spPr>
          <a:xfrm flipV="1">
            <a:off x="3742267" y="2116667"/>
            <a:ext cx="880533" cy="1117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5" idx="6"/>
            <a:endCxn id="8" idx="2"/>
          </p:cNvCxnSpPr>
          <p:nvPr/>
        </p:nvCxnSpPr>
        <p:spPr>
          <a:xfrm flipV="1">
            <a:off x="5638800" y="3302001"/>
            <a:ext cx="3149600" cy="12869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6" idx="6"/>
            <a:endCxn id="7" idx="2"/>
          </p:cNvCxnSpPr>
          <p:nvPr/>
        </p:nvCxnSpPr>
        <p:spPr>
          <a:xfrm>
            <a:off x="5638800" y="2116667"/>
            <a:ext cx="10160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7" idx="6"/>
            <a:endCxn id="8" idx="1"/>
          </p:cNvCxnSpPr>
          <p:nvPr/>
        </p:nvCxnSpPr>
        <p:spPr>
          <a:xfrm>
            <a:off x="7670800" y="2116667"/>
            <a:ext cx="1266390" cy="8261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11125200" y="3101040"/>
            <a:ext cx="812800" cy="461665"/>
          </a:xfrm>
          <a:prstGeom prst="rect">
            <a:avLst/>
          </a:prstGeom>
          <a:noFill/>
        </p:spPr>
        <p:txBody>
          <a:bodyPr wrap="square" rtlCol="0">
            <a:spAutoFit/>
          </a:bodyPr>
          <a:lstStyle/>
          <a:p>
            <a:pPr algn="ctr"/>
            <a:r>
              <a:rPr lang="en-US" sz="2400" dirty="0" smtClean="0"/>
              <a:t>z</a:t>
            </a:r>
            <a:endParaRPr lang="en-US" sz="2400" dirty="0"/>
          </a:p>
        </p:txBody>
      </p:sp>
      <p:cxnSp>
        <p:nvCxnSpPr>
          <p:cNvPr id="35" name="Straight Arrow Connector 34"/>
          <p:cNvCxnSpPr>
            <a:stCxn id="8" idx="6"/>
            <a:endCxn id="33" idx="1"/>
          </p:cNvCxnSpPr>
          <p:nvPr/>
        </p:nvCxnSpPr>
        <p:spPr>
          <a:xfrm>
            <a:off x="9804400" y="3302001"/>
            <a:ext cx="1320800" cy="298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080358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Neural network frameworks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8766" y="2286000"/>
            <a:ext cx="2463800" cy="7493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885950"/>
            <a:ext cx="2374900" cy="22987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6966" y="4318000"/>
            <a:ext cx="3251200" cy="13589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48600" y="4400550"/>
            <a:ext cx="1562100" cy="596900"/>
          </a:xfrm>
          <a:prstGeom prst="rect">
            <a:avLst/>
          </a:prstGeom>
        </p:spPr>
      </p:pic>
    </p:spTree>
    <p:extLst>
      <p:ext uri="{BB962C8B-B14F-4D97-AF65-F5344CB8AC3E}">
        <p14:creationId xmlns:p14="http://schemas.microsoft.com/office/powerpoint/2010/main" val="13495915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Linear classifiers on pixels are bad</a:t>
            </a:r>
            <a:endParaRPr lang="en-US" dirty="0"/>
          </a:p>
        </p:txBody>
      </p:sp>
      <p:sp>
        <p:nvSpPr>
          <p:cNvPr id="8" name="Content Placeholder 7"/>
          <p:cNvSpPr>
            <a:spLocks noGrp="1"/>
          </p:cNvSpPr>
          <p:nvPr>
            <p:ph idx="1"/>
          </p:nvPr>
        </p:nvSpPr>
        <p:spPr>
          <a:xfrm>
            <a:off x="838200" y="4707467"/>
            <a:ext cx="10515600" cy="1469496"/>
          </a:xfrm>
        </p:spPr>
        <p:txBody>
          <a:bodyPr/>
          <a:lstStyle/>
          <a:p>
            <a:r>
              <a:rPr lang="en-US" dirty="0" smtClean="0"/>
              <a:t>Better feature vectors</a:t>
            </a:r>
          </a:p>
          <a:p>
            <a:r>
              <a:rPr lang="en-US" dirty="0" smtClean="0"/>
              <a:t>Non-linear classifiers</a:t>
            </a:r>
          </a:p>
          <a:p>
            <a:endParaRPr lang="en-US" dirty="0"/>
          </a:p>
        </p:txBody>
      </p:sp>
      <p:graphicFrame>
        <p:nvGraphicFramePr>
          <p:cNvPr id="4" name="Table 3"/>
          <p:cNvGraphicFramePr>
            <a:graphicFrameLocks noGrp="1"/>
          </p:cNvGraphicFramePr>
          <p:nvPr/>
        </p:nvGraphicFramePr>
        <p:xfrm>
          <a:off x="245534" y="1549400"/>
          <a:ext cx="3276600" cy="2734732"/>
        </p:xfrm>
        <a:graphic>
          <a:graphicData uri="http://schemas.openxmlformats.org/drawingml/2006/table">
            <a:tbl>
              <a:tblPr firstRow="1" bandRow="1">
                <a:tableStyleId>{5940675A-B579-460E-94D1-54222C63F5DA}</a:tableStyleId>
              </a:tblPr>
              <a:tblGrid>
                <a:gridCol w="819150"/>
                <a:gridCol w="819150"/>
                <a:gridCol w="819150"/>
                <a:gridCol w="819150"/>
              </a:tblGrid>
              <a:tr h="683683">
                <a:tc>
                  <a:txBody>
                    <a:bodyPr/>
                    <a:lstStyle/>
                    <a:p>
                      <a:endParaRPr lang="en-US" dirty="0"/>
                    </a:p>
                  </a:txBody>
                  <a:tcPr>
                    <a:solidFill>
                      <a:schemeClr val="tx1"/>
                    </a:solidFill>
                  </a:tcPr>
                </a:tc>
                <a:tc>
                  <a:txBody>
                    <a:bodyPr/>
                    <a:lstStyle/>
                    <a:p>
                      <a:endParaRPr lang="en-US"/>
                    </a:p>
                  </a:txBody>
                  <a:tcPr/>
                </a:tc>
                <a:tc>
                  <a:txBody>
                    <a:bodyPr/>
                    <a:lstStyle/>
                    <a:p>
                      <a:endParaRPr lang="en-US" dirty="0"/>
                    </a:p>
                  </a:txBody>
                  <a:tcPr>
                    <a:solidFill>
                      <a:schemeClr val="tx1"/>
                    </a:solidFill>
                  </a:tcPr>
                </a:tc>
                <a:tc>
                  <a:txBody>
                    <a:bodyPr/>
                    <a:lstStyle/>
                    <a:p>
                      <a:endParaRPr lang="en-US"/>
                    </a:p>
                  </a:txBody>
                  <a:tcPr/>
                </a:tc>
              </a:tr>
              <a:tr h="683683">
                <a:tc>
                  <a:txBody>
                    <a:bodyPr/>
                    <a:lstStyle/>
                    <a:p>
                      <a:endParaRPr lang="en-US" dirty="0"/>
                    </a:p>
                  </a:txBody>
                  <a:tcPr>
                    <a:solidFill>
                      <a:schemeClr val="tx1"/>
                    </a:solidFill>
                  </a:tcPr>
                </a:tc>
                <a:tc>
                  <a:txBody>
                    <a:bodyPr/>
                    <a:lstStyle/>
                    <a:p>
                      <a:endParaRPr lang="en-US"/>
                    </a:p>
                  </a:txBody>
                  <a:tcPr/>
                </a:tc>
                <a:tc>
                  <a:txBody>
                    <a:bodyPr/>
                    <a:lstStyle/>
                    <a:p>
                      <a:endParaRPr lang="en-US" dirty="0"/>
                    </a:p>
                  </a:txBody>
                  <a:tcPr>
                    <a:solidFill>
                      <a:schemeClr val="tx1"/>
                    </a:solidFill>
                  </a:tcPr>
                </a:tc>
                <a:tc>
                  <a:txBody>
                    <a:bodyPr/>
                    <a:lstStyle/>
                    <a:p>
                      <a:endParaRPr lang="en-US"/>
                    </a:p>
                  </a:txBody>
                  <a:tcPr/>
                </a:tc>
              </a:tr>
              <a:tr h="683683">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r>
              <a:tr h="683683">
                <a:tc>
                  <a:txBody>
                    <a:bodyPr/>
                    <a:lstStyle/>
                    <a:p>
                      <a:endParaRPr lang="en-US"/>
                    </a:p>
                  </a:txBody>
                  <a:tcPr/>
                </a:tc>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tc>
              </a:tr>
            </a:tbl>
          </a:graphicData>
        </a:graphic>
      </p:graphicFrame>
      <p:graphicFrame>
        <p:nvGraphicFramePr>
          <p:cNvPr id="5" name="Table 4"/>
          <p:cNvGraphicFramePr>
            <a:graphicFrameLocks noGrp="1"/>
          </p:cNvGraphicFramePr>
          <p:nvPr/>
        </p:nvGraphicFramePr>
        <p:xfrm>
          <a:off x="4351869" y="1549400"/>
          <a:ext cx="3420532" cy="2734732"/>
        </p:xfrm>
        <a:graphic>
          <a:graphicData uri="http://schemas.openxmlformats.org/drawingml/2006/table">
            <a:tbl>
              <a:tblPr firstRow="1" bandRow="1">
                <a:tableStyleId>{5940675A-B579-460E-94D1-54222C63F5DA}</a:tableStyleId>
              </a:tblPr>
              <a:tblGrid>
                <a:gridCol w="855133"/>
                <a:gridCol w="855133"/>
                <a:gridCol w="855133"/>
                <a:gridCol w="855133"/>
              </a:tblGrid>
              <a:tr h="683683">
                <a:tc>
                  <a:txBody>
                    <a:bodyPr/>
                    <a:lstStyle/>
                    <a:p>
                      <a:endParaRPr lang="en-US" dirty="0"/>
                    </a:p>
                  </a:txBody>
                  <a:tcPr>
                    <a:noFill/>
                  </a:tcPr>
                </a:tc>
                <a:tc>
                  <a:txBody>
                    <a:bodyPr/>
                    <a:lstStyle/>
                    <a:p>
                      <a:endParaRPr lang="en-US" dirty="0"/>
                    </a:p>
                  </a:txBody>
                  <a:tcPr>
                    <a:solidFill>
                      <a:schemeClr val="tx1"/>
                    </a:solidFill>
                  </a:tcPr>
                </a:tc>
                <a:tc>
                  <a:txBody>
                    <a:bodyPr/>
                    <a:lstStyle/>
                    <a:p>
                      <a:endParaRPr lang="en-US" dirty="0"/>
                    </a:p>
                  </a:txBody>
                  <a:tcPr>
                    <a:noFill/>
                  </a:tcPr>
                </a:tc>
                <a:tc>
                  <a:txBody>
                    <a:bodyPr/>
                    <a:lstStyle/>
                    <a:p>
                      <a:endParaRPr lang="en-US" dirty="0"/>
                    </a:p>
                  </a:txBody>
                  <a:tcPr>
                    <a:solidFill>
                      <a:schemeClr val="tx1"/>
                    </a:solidFill>
                  </a:tcPr>
                </a:tc>
              </a:tr>
              <a:tr h="683683">
                <a:tc>
                  <a:txBody>
                    <a:bodyPr/>
                    <a:lstStyle/>
                    <a:p>
                      <a:endParaRPr lang="en-US" dirty="0"/>
                    </a:p>
                  </a:txBody>
                  <a:tcPr>
                    <a:noFill/>
                  </a:tcPr>
                </a:tc>
                <a:tc>
                  <a:txBody>
                    <a:bodyPr/>
                    <a:lstStyle/>
                    <a:p>
                      <a:endParaRPr lang="en-US" dirty="0"/>
                    </a:p>
                  </a:txBody>
                  <a:tcPr>
                    <a:solidFill>
                      <a:schemeClr val="tx1"/>
                    </a:solidFill>
                  </a:tcPr>
                </a:tc>
                <a:tc>
                  <a:txBody>
                    <a:bodyPr/>
                    <a:lstStyle/>
                    <a:p>
                      <a:endParaRPr lang="en-US" dirty="0"/>
                    </a:p>
                  </a:txBody>
                  <a:tcPr>
                    <a:noFill/>
                  </a:tcPr>
                </a:tc>
                <a:tc>
                  <a:txBody>
                    <a:bodyPr/>
                    <a:lstStyle/>
                    <a:p>
                      <a:endParaRPr lang="en-US" dirty="0"/>
                    </a:p>
                  </a:txBody>
                  <a:tcPr>
                    <a:solidFill>
                      <a:schemeClr val="tx1"/>
                    </a:solidFill>
                  </a:tcPr>
                </a:tc>
              </a:tr>
              <a:tr h="683683">
                <a:tc>
                  <a:txBody>
                    <a:bodyPr/>
                    <a:lstStyle/>
                    <a:p>
                      <a:endParaRPr lang="en-US" dirty="0"/>
                    </a:p>
                  </a:txBody>
                  <a:tcPr>
                    <a:no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r>
              <a:tr h="683683">
                <a:tc>
                  <a:txBody>
                    <a:bodyPr/>
                    <a:lstStyle/>
                    <a:p>
                      <a:endParaRPr lang="en-US"/>
                    </a:p>
                  </a:txBody>
                  <a:tcPr/>
                </a:tc>
                <a:tc>
                  <a:txBody>
                    <a:bodyPr/>
                    <a:lstStyle/>
                    <a:p>
                      <a:endParaRPr lang="en-US"/>
                    </a:p>
                  </a:txBody>
                  <a:tcPr/>
                </a:tc>
                <a:tc>
                  <a:txBody>
                    <a:bodyPr/>
                    <a:lstStyle/>
                    <a:p>
                      <a:endParaRPr lang="en-US" dirty="0"/>
                    </a:p>
                  </a:txBody>
                  <a:tcPr>
                    <a:noFill/>
                  </a:tcPr>
                </a:tc>
                <a:tc>
                  <a:txBody>
                    <a:bodyPr/>
                    <a:lstStyle/>
                    <a:p>
                      <a:endParaRPr lang="en-US" dirty="0"/>
                    </a:p>
                  </a:txBody>
                  <a:tcPr>
                    <a:solidFill>
                      <a:schemeClr val="tx1"/>
                    </a:solidFill>
                  </a:tcPr>
                </a:tc>
              </a:tr>
            </a:tbl>
          </a:graphicData>
        </a:graphic>
      </p:graphicFrame>
      <p:graphicFrame>
        <p:nvGraphicFramePr>
          <p:cNvPr id="7" name="Table 6"/>
          <p:cNvGraphicFramePr>
            <a:graphicFrameLocks noGrp="1"/>
          </p:cNvGraphicFramePr>
          <p:nvPr/>
        </p:nvGraphicFramePr>
        <p:xfrm>
          <a:off x="8669866" y="1549400"/>
          <a:ext cx="3276600" cy="2734732"/>
        </p:xfrm>
        <a:graphic>
          <a:graphicData uri="http://schemas.openxmlformats.org/drawingml/2006/table">
            <a:tbl>
              <a:tblPr firstRow="1" bandRow="1">
                <a:tableStyleId>{5940675A-B579-460E-94D1-54222C63F5DA}</a:tableStyleId>
              </a:tblPr>
              <a:tblGrid>
                <a:gridCol w="819150"/>
                <a:gridCol w="819150"/>
                <a:gridCol w="819150"/>
                <a:gridCol w="819150"/>
              </a:tblGrid>
              <a:tr h="683683">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r>
              <a:tr h="683683">
                <a:tc>
                  <a:txBody>
                    <a:bodyPr/>
                    <a:lstStyle/>
                    <a:p>
                      <a:endParaRPr lang="en-US" dirty="0"/>
                    </a:p>
                  </a:txBody>
                  <a:tcPr>
                    <a:solidFill>
                      <a:schemeClr val="tx1"/>
                    </a:solidFill>
                  </a:tcPr>
                </a:tc>
                <a:tc>
                  <a:txBody>
                    <a:bodyPr/>
                    <a:lstStyle/>
                    <a:p>
                      <a:endParaRPr lang="en-US"/>
                    </a:p>
                  </a:txBody>
                  <a:tcPr/>
                </a:tc>
                <a:tc>
                  <a:txBody>
                    <a:bodyPr/>
                    <a:lstStyle/>
                    <a:p>
                      <a:endParaRPr lang="en-US" dirty="0"/>
                    </a:p>
                  </a:txBody>
                  <a:tcPr>
                    <a:solidFill>
                      <a:schemeClr val="tx1"/>
                    </a:solidFill>
                  </a:tcPr>
                </a:tc>
                <a:tc>
                  <a:txBody>
                    <a:bodyPr/>
                    <a:lstStyle/>
                    <a:p>
                      <a:endParaRPr lang="en-US"/>
                    </a:p>
                  </a:txBody>
                  <a:tcPr/>
                </a:tc>
              </a:tr>
              <a:tr h="683683">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dirty="0"/>
                    </a:p>
                  </a:txBody>
                  <a:tcPr>
                    <a:solidFill>
                      <a:schemeClr val="tx1"/>
                    </a:solidFill>
                  </a:tcPr>
                </a:tc>
                <a:tc>
                  <a:txBody>
                    <a:bodyPr/>
                    <a:lstStyle/>
                    <a:p>
                      <a:endParaRPr lang="en-US"/>
                    </a:p>
                  </a:txBody>
                  <a:tcPr/>
                </a:tc>
              </a:tr>
              <a:tr h="683683">
                <a:tc>
                  <a:txBody>
                    <a:bodyPr/>
                    <a:lstStyle/>
                    <a:p>
                      <a:endParaRPr lang="en-US"/>
                    </a:p>
                  </a:txBody>
                  <a:tcPr/>
                </a:tc>
                <a:tc>
                  <a:txBody>
                    <a:bodyPr/>
                    <a:lstStyle/>
                    <a:p>
                      <a:endParaRPr lang="en-US"/>
                    </a:p>
                  </a:txBody>
                  <a:tcPr/>
                </a:tc>
                <a:tc>
                  <a:txBody>
                    <a:bodyPr/>
                    <a:lstStyle/>
                    <a:p>
                      <a:endParaRPr lang="en-US" dirty="0"/>
                    </a:p>
                  </a:txBody>
                  <a:tcPr>
                    <a:solidFill>
                      <a:schemeClr val="tx1"/>
                    </a:solidFill>
                  </a:tcPr>
                </a:tc>
                <a:tc>
                  <a:txBody>
                    <a:bodyPr/>
                    <a:lstStyle/>
                    <a:p>
                      <a:endParaRPr lang="en-US" dirty="0"/>
                    </a:p>
                  </a:txBody>
                  <a:tcPr/>
                </a:tc>
              </a:tr>
            </a:tbl>
          </a:graphicData>
        </a:graphic>
      </p:graphicFrame>
    </p:spTree>
    <p:extLst>
      <p:ext uri="{BB962C8B-B14F-4D97-AF65-F5344CB8AC3E}">
        <p14:creationId xmlns:p14="http://schemas.microsoft.com/office/powerpoint/2010/main" val="123717823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SIFT + Bag of Visual Words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406099"/>
            <a:ext cx="10972800" cy="1016000"/>
          </a:xfrm>
          <a:prstGeom prst="rect">
            <a:avLst/>
          </a:prstGeom>
        </p:spPr>
      </p:pic>
      <p:pic>
        <p:nvPicPr>
          <p:cNvPr id="5" name="Shape 321"/>
          <p:cNvPicPr preferRelativeResize="0"/>
          <p:nvPr/>
        </p:nvPicPr>
        <p:blipFill>
          <a:blip r:embed="rId3">
            <a:alphaModFix/>
          </a:blip>
          <a:stretch>
            <a:fillRect/>
          </a:stretch>
        </p:blipFill>
        <p:spPr>
          <a:xfrm>
            <a:off x="3102559" y="2495276"/>
            <a:ext cx="6325549" cy="4362724"/>
          </a:xfrm>
          <a:prstGeom prst="rect">
            <a:avLst/>
          </a:prstGeom>
          <a:noFill/>
          <a:ln>
            <a:noFill/>
          </a:ln>
        </p:spPr>
      </p:pic>
      <p:sp>
        <p:nvSpPr>
          <p:cNvPr id="6" name="TextBox 5"/>
          <p:cNvSpPr txBox="1"/>
          <p:nvPr/>
        </p:nvSpPr>
        <p:spPr>
          <a:xfrm>
            <a:off x="10140287" y="6264322"/>
            <a:ext cx="2051713" cy="646331"/>
          </a:xfrm>
          <a:prstGeom prst="rect">
            <a:avLst/>
          </a:prstGeom>
          <a:noFill/>
        </p:spPr>
        <p:txBody>
          <a:bodyPr wrap="square" rtlCol="0">
            <a:spAutoFit/>
          </a:bodyPr>
          <a:lstStyle/>
          <a:p>
            <a:r>
              <a:rPr lang="en-US" dirty="0" smtClean="0"/>
              <a:t>Slide credit: Rob Fergus</a:t>
            </a:r>
            <a:endParaRPr lang="en-US" dirty="0"/>
          </a:p>
        </p:txBody>
      </p:sp>
    </p:spTree>
    <p:extLst>
      <p:ext uri="{BB962C8B-B14F-4D97-AF65-F5344CB8AC3E}">
        <p14:creationId xmlns:p14="http://schemas.microsoft.com/office/powerpoint/2010/main" val="128259474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1310</TotalTime>
  <Words>1181</Words>
  <Application>Microsoft Macintosh PowerPoint</Application>
  <PresentationFormat>Widescreen</PresentationFormat>
  <Paragraphs>460</Paragraphs>
  <Slides>73</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73</vt:i4>
      </vt:variant>
    </vt:vector>
  </HeadingPairs>
  <TitlesOfParts>
    <vt:vector size="78" baseType="lpstr">
      <vt:lpstr>Calibri</vt:lpstr>
      <vt:lpstr>Calibri Light</vt:lpstr>
      <vt:lpstr>Mangal</vt:lpstr>
      <vt:lpstr>Arial</vt:lpstr>
      <vt:lpstr>Office Theme</vt:lpstr>
      <vt:lpstr>Non-linear classifiers and neural networks</vt:lpstr>
      <vt:lpstr>How to do machine learning</vt:lpstr>
      <vt:lpstr>Linear classifiers on pixels are bad</vt:lpstr>
      <vt:lpstr>How to choose a hypothesis class</vt:lpstr>
      <vt:lpstr>How to choose a hypothesis class</vt:lpstr>
      <vt:lpstr>How to choose a hypothesis class</vt:lpstr>
      <vt:lpstr>How to choose a hypothesis class</vt:lpstr>
      <vt:lpstr>Linear classifiers on pixels are bad</vt:lpstr>
      <vt:lpstr>SIFT + Bag of Visual Words</vt:lpstr>
      <vt:lpstr>Non-linear classifiers: part-based models</vt:lpstr>
      <vt:lpstr>Non-linear classifiers: part-based models</vt:lpstr>
      <vt:lpstr>Non-linear classifiers: Kernel machines</vt:lpstr>
      <vt:lpstr>Example kernels</vt:lpstr>
      <vt:lpstr>Multilayer perceptrons</vt:lpstr>
      <vt:lpstr>Multilayer perceptrons</vt:lpstr>
      <vt:lpstr>Multilayer perceptrons</vt:lpstr>
      <vt:lpstr>Reducing capacity</vt:lpstr>
      <vt:lpstr>Reducing capacity</vt:lpstr>
      <vt:lpstr>Reducing capacity</vt:lpstr>
      <vt:lpstr>Reducing capacity</vt:lpstr>
      <vt:lpstr>Idea 1: local connectivity</vt:lpstr>
      <vt:lpstr>Idea 2: Translation invariance</vt:lpstr>
      <vt:lpstr>Local connectivity + translation invariance = convolution</vt:lpstr>
      <vt:lpstr>Local connectivity + translation invariance = convolution</vt:lpstr>
      <vt:lpstr>Local connectivity + translation invariance = convolution</vt:lpstr>
      <vt:lpstr>Convolution as a primitive</vt:lpstr>
      <vt:lpstr>Convolution as a feature detector</vt:lpstr>
      <vt:lpstr>Kernel sizes and padding</vt:lpstr>
      <vt:lpstr>Kernel sizes and padding</vt:lpstr>
      <vt:lpstr>Invariance to distortions</vt:lpstr>
      <vt:lpstr>Invariance to distortions</vt:lpstr>
      <vt:lpstr>Invariance to distortions</vt:lpstr>
      <vt:lpstr>Invariance to distortions: Pooling</vt:lpstr>
      <vt:lpstr>Invariance to distortions: Subsampling</vt:lpstr>
      <vt:lpstr>Convolution subsampling convolution</vt:lpstr>
      <vt:lpstr>Convolution subsampling convolution</vt:lpstr>
      <vt:lpstr>Convolutional networks</vt:lpstr>
      <vt:lpstr>From Classifiers to Segmenters</vt:lpstr>
      <vt:lpstr>From Classifiers to Segmenters</vt:lpstr>
      <vt:lpstr>Convolutional Networks and the Brain </vt:lpstr>
      <vt:lpstr>Receptive fields of simple cells (discovered by Hubel &amp; Wiesel)</vt:lpstr>
      <vt:lpstr>Convolutional networks</vt:lpstr>
      <vt:lpstr>Convolutional networks</vt:lpstr>
      <vt:lpstr>Convolutional networks</vt:lpstr>
      <vt:lpstr>Training</vt:lpstr>
      <vt:lpstr>Empirical Risk Minimization</vt:lpstr>
      <vt:lpstr>Computing the gradient of the loss</vt:lpstr>
      <vt:lpstr>Convolutional networks</vt:lpstr>
      <vt:lpstr>The gradient of convnets</vt:lpstr>
      <vt:lpstr>The gradient of convnets</vt:lpstr>
      <vt:lpstr>The gradient of convnets</vt:lpstr>
      <vt:lpstr>The gradient of convnets</vt:lpstr>
      <vt:lpstr>The gradient of convnets</vt:lpstr>
      <vt:lpstr>The gradient of convnets</vt:lpstr>
      <vt:lpstr>The gradient of convnets</vt:lpstr>
      <vt:lpstr>The gradient of convnets</vt:lpstr>
      <vt:lpstr>The gradient of convnets</vt:lpstr>
      <vt:lpstr>The gradient of convnets</vt:lpstr>
      <vt:lpstr>The gradient of convnets</vt:lpstr>
      <vt:lpstr>The gradient of convnets</vt:lpstr>
      <vt:lpstr>The gradient of convnets</vt:lpstr>
      <vt:lpstr>Chain rule for vectors</vt:lpstr>
      <vt:lpstr>Backpropagation for a sequence of functions</vt:lpstr>
      <vt:lpstr>Backpropagation for a sequence of functions</vt:lpstr>
      <vt:lpstr>Backpropagation for a sequence of functions</vt:lpstr>
      <vt:lpstr>Backpropagation for a sequence of functions</vt:lpstr>
      <vt:lpstr>Backpropagation for a sequence of functions</vt:lpstr>
      <vt:lpstr>Beyond sequences</vt:lpstr>
      <vt:lpstr>Beyond sequences</vt:lpstr>
      <vt:lpstr>Beyond sequences</vt:lpstr>
      <vt:lpstr>Beyond sequences</vt:lpstr>
      <vt:lpstr>Computation graphs</vt:lpstr>
      <vt:lpstr>Neural network frameworks</vt:lpstr>
    </vt:vector>
  </TitlesOfParts>
  <Company/>
  <LinksUpToDate>false</LinksUpToDate>
  <SharedDoc>false</SharedDoc>
  <HyperlinksChanged>false</HyperlinksChanged>
  <AppVersion>15.0036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Bharath Hariharan</dc:creator>
  <cp:lastModifiedBy>Bharath Hariharan</cp:lastModifiedBy>
  <cp:revision>46</cp:revision>
  <dcterms:created xsi:type="dcterms:W3CDTF">2017-09-20T17:51:13Z</dcterms:created>
  <dcterms:modified xsi:type="dcterms:W3CDTF">2017-09-21T15:41:43Z</dcterms:modified>
</cp:coreProperties>
</file>