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87" r:id="rId4"/>
    <p:sldId id="259" r:id="rId5"/>
    <p:sldId id="257" r:id="rId6"/>
    <p:sldId id="266" r:id="rId7"/>
    <p:sldId id="294" r:id="rId8"/>
    <p:sldId id="295" r:id="rId9"/>
    <p:sldId id="296" r:id="rId10"/>
    <p:sldId id="267" r:id="rId11"/>
    <p:sldId id="284" r:id="rId12"/>
    <p:sldId id="285" r:id="rId13"/>
    <p:sldId id="268" r:id="rId14"/>
    <p:sldId id="269" r:id="rId15"/>
    <p:sldId id="297" r:id="rId16"/>
    <p:sldId id="298" r:id="rId17"/>
    <p:sldId id="288" r:id="rId18"/>
    <p:sldId id="289" r:id="rId19"/>
    <p:sldId id="299" r:id="rId20"/>
    <p:sldId id="300" r:id="rId21"/>
    <p:sldId id="290" r:id="rId22"/>
    <p:sldId id="291" r:id="rId23"/>
    <p:sldId id="292" r:id="rId24"/>
    <p:sldId id="293" r:id="rId25"/>
    <p:sldId id="273" r:id="rId26"/>
    <p:sldId id="274" r:id="rId27"/>
    <p:sldId id="275" r:id="rId28"/>
    <p:sldId id="282" r:id="rId29"/>
    <p:sldId id="276" r:id="rId30"/>
    <p:sldId id="281" r:id="rId31"/>
    <p:sldId id="278" r:id="rId32"/>
    <p:sldId id="280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Power Consumption</c:v>
                </c:pt>
              </c:strCache>
            </c:strRef>
          </c:tx>
          <c:dLbls>
            <c:showPercent val="1"/>
          </c:dLbls>
          <c:cat>
            <c:strRef>
              <c:f>Feuil1!$A$2:$A$4</c:f>
              <c:strCache>
                <c:ptCount val="3"/>
                <c:pt idx="0">
                  <c:v>Disk Drive</c:v>
                </c:pt>
                <c:pt idx="1">
                  <c:v>Cooling</c:v>
                </c:pt>
                <c:pt idx="2">
                  <c:v>Other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1.944</c:v>
                </c:pt>
                <c:pt idx="1">
                  <c:v>2.4</c:v>
                </c:pt>
                <c:pt idx="2">
                  <c:v>2.8559999999999999</c:v>
                </c:pt>
              </c:numCache>
            </c:numRef>
          </c:val>
        </c:ser>
        <c:firstSliceAng val="268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9CA50-209A-11DE-1395-0013028F1729}" type="datetimeFigureOut">
              <a:rPr lang="en-US" smtClean="0"/>
              <a:pPr/>
              <a:t>4/7/2009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A045C-209A-11DE-1395-0013028F172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9CA50-209A-11DE-1395-0013028F1729}" type="datetimeFigureOut">
              <a:rPr lang="en-US" smtClean="0"/>
              <a:pPr/>
              <a:t>4/7/2009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A045C-209A-11DE-1395-0013028F172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9CA50-209A-11DE-1395-0013028F1729}" type="datetimeFigureOut">
              <a:rPr lang="en-US" smtClean="0"/>
              <a:pPr/>
              <a:t>4/7/2009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A045C-209A-11DE-1395-0013028F172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9CA50-209A-11DE-1395-0013028F1729}" type="datetimeFigureOut">
              <a:rPr lang="en-US" smtClean="0"/>
              <a:pPr/>
              <a:t>4/7/2009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A045C-209A-11DE-1395-0013028F172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9CA50-209A-11DE-1395-0013028F1729}" type="datetimeFigureOut">
              <a:rPr lang="en-US" smtClean="0"/>
              <a:pPr/>
              <a:t>4/7/2009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A045C-209A-11DE-1395-0013028F172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9CA50-209A-11DE-1395-0013028F1729}" type="datetimeFigureOut">
              <a:rPr lang="en-US" smtClean="0"/>
              <a:pPr/>
              <a:t>4/7/2009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A045C-209A-11DE-1395-0013028F172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9CA50-209A-11DE-1395-0013028F1729}" type="datetimeFigureOut">
              <a:rPr lang="en-US" smtClean="0"/>
              <a:pPr/>
              <a:t>4/7/2009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A045C-209A-11DE-1395-0013028F172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9CA50-209A-11DE-1395-0013028F1729}" type="datetimeFigureOut">
              <a:rPr lang="en-US" smtClean="0"/>
              <a:pPr/>
              <a:t>4/7/2009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A045C-209A-11DE-1395-0013028F172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9CA50-209A-11DE-1395-0013028F1729}" type="datetimeFigureOut">
              <a:rPr lang="en-US" smtClean="0"/>
              <a:pPr/>
              <a:t>4/7/2009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A045C-209A-11DE-1395-0013028F172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9CA50-209A-11DE-1395-0013028F1729}" type="datetimeFigureOut">
              <a:rPr lang="en-US" smtClean="0"/>
              <a:pPr/>
              <a:t>4/7/2009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A045C-209A-11DE-1395-0013028F172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9CA50-209A-11DE-1395-0013028F1729}" type="datetimeFigureOut">
              <a:rPr lang="en-US" smtClean="0"/>
              <a:pPr/>
              <a:t>4/7/2009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A045C-209A-11DE-1395-0013028F172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9CA50-209A-11DE-1395-0013028F1729}" type="datetimeFigureOut">
              <a:rPr lang="en-US" smtClean="0"/>
              <a:pPr/>
              <a:t>4/7/2009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A045C-209A-11DE-1395-0013028F172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Centers, Disks &amp;</a:t>
            </a:r>
            <a:br>
              <a:rPr lang="en-US" dirty="0" smtClean="0"/>
            </a:br>
            <a:r>
              <a:rPr lang="en-US" dirty="0" smtClean="0"/>
              <a:t>Power Consumption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Guy </a:t>
            </a:r>
            <a:r>
              <a:rPr lang="en-US" dirty="0" err="1" smtClean="0"/>
              <a:t>Hugot-Derville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the speed of disks</a:t>
            </a:r>
            <a:endParaRPr lang="en-US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Disk speed is </a:t>
            </a:r>
            <a:r>
              <a:rPr lang="en-US" dirty="0" smtClean="0"/>
              <a:t>adapted</a:t>
            </a:r>
          </a:p>
          <a:p>
            <a:pPr lvl="1"/>
            <a:r>
              <a:rPr lang="en-US" dirty="0" smtClean="0"/>
              <a:t>We know the previous disk utilization</a:t>
            </a:r>
          </a:p>
          <a:p>
            <a:pPr lvl="1"/>
            <a:r>
              <a:rPr lang="en-US" dirty="0" smtClean="0"/>
              <a:t>We predict the future disk utilization</a:t>
            </a:r>
          </a:p>
          <a:p>
            <a:r>
              <a:rPr lang="en-US" dirty="0" smtClean="0"/>
              <a:t>Coarse-grain Response (CR)</a:t>
            </a:r>
          </a:p>
          <a:p>
            <a:pPr lvl="1"/>
            <a:r>
              <a:rPr lang="en-US" dirty="0" smtClean="0"/>
              <a:t>Avoid frequent spin up and down</a:t>
            </a:r>
            <a:endParaRPr lang="en-US" dirty="0" smtClean="0"/>
          </a:p>
          <a:p>
            <a:pPr lvl="1"/>
            <a:r>
              <a:rPr lang="en-US" dirty="0" err="1" smtClean="0"/>
              <a:t>T</a:t>
            </a:r>
            <a:r>
              <a:rPr lang="en-US" baseline="-25000" dirty="0" err="1" smtClean="0"/>
              <a:t>epoch</a:t>
            </a:r>
            <a:r>
              <a:rPr lang="en-US" dirty="0" smtClean="0"/>
              <a:t>: fixed time during which </a:t>
            </a:r>
            <a:r>
              <a:rPr lang="en-US" dirty="0" smtClean="0"/>
              <a:t>speed </a:t>
            </a:r>
            <a:r>
              <a:rPr lang="en-US" dirty="0" smtClean="0"/>
              <a:t>is constant</a:t>
            </a:r>
          </a:p>
          <a:p>
            <a:r>
              <a:rPr lang="en-US" dirty="0" smtClean="0"/>
              <a:t>Trade-off</a:t>
            </a:r>
          </a:p>
          <a:p>
            <a:pPr lvl="1"/>
            <a:r>
              <a:rPr lang="en-US" dirty="0" smtClean="0"/>
              <a:t>Responsive</a:t>
            </a:r>
          </a:p>
          <a:p>
            <a:pPr lvl="1"/>
            <a:r>
              <a:rPr lang="en-US" dirty="0" smtClean="0"/>
              <a:t>MTTL and power cost amortization of changing speed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3581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Energy</a:t>
            </a:r>
          </a:p>
          <a:p>
            <a:pPr lvl="1"/>
            <a:r>
              <a:rPr lang="en-US" dirty="0" smtClean="0"/>
              <a:t>The less energy we spend, the better</a:t>
            </a:r>
          </a:p>
          <a:p>
            <a:pPr lvl="1"/>
            <a:r>
              <a:rPr lang="en-US" dirty="0" smtClean="0"/>
              <a:t>Total energy is the sum of all the disk energy</a:t>
            </a:r>
          </a:p>
          <a:p>
            <a:r>
              <a:rPr lang="en-US" dirty="0" smtClean="0"/>
              <a:t>Response time</a:t>
            </a:r>
          </a:p>
          <a:p>
            <a:pPr lvl="1"/>
            <a:r>
              <a:rPr lang="en-US" dirty="0" smtClean="0"/>
              <a:t>Mean response time inferior to a given limit: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limit</a:t>
            </a:r>
            <a:endParaRPr lang="en-US" baseline="-25000" dirty="0" smtClean="0"/>
          </a:p>
          <a:p>
            <a:pPr lvl="1"/>
            <a:r>
              <a:rPr lang="en-US" dirty="0" smtClean="0"/>
              <a:t>Average weighted by the number of request number on each disks</a:t>
            </a:r>
          </a:p>
        </p:txBody>
      </p:sp>
      <p:pic>
        <p:nvPicPr>
          <p:cNvPr id="4" name="Espace réservé du contenu 3" descr="snapshot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4648200"/>
            <a:ext cx="6245230" cy="161913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Notations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r>
              <a:rPr lang="en-US" dirty="0" smtClean="0"/>
              <a:t>Poisson distribution</a:t>
            </a:r>
          </a:p>
          <a:p>
            <a:r>
              <a:rPr lang="en-US" dirty="0" err="1" smtClean="0"/>
              <a:t>t</a:t>
            </a:r>
            <a:r>
              <a:rPr lang="en-US" baseline="-25000" dirty="0" err="1" smtClean="0"/>
              <a:t>ij</a:t>
            </a:r>
            <a:r>
              <a:rPr lang="en-US" dirty="0" smtClean="0"/>
              <a:t> service </a:t>
            </a:r>
            <a:r>
              <a:rPr lang="en-US" dirty="0" smtClean="0"/>
              <a:t>time</a:t>
            </a:r>
          </a:p>
          <a:p>
            <a:r>
              <a:rPr lang="en-US" dirty="0" smtClean="0"/>
              <a:t>Exp(</a:t>
            </a:r>
            <a:r>
              <a:rPr lang="en-US" dirty="0" err="1" smtClean="0"/>
              <a:t>t</a:t>
            </a:r>
            <a:r>
              <a:rPr lang="en-US" baseline="-25000" dirty="0" err="1" smtClean="0"/>
              <a:t>ij</a:t>
            </a:r>
            <a:r>
              <a:rPr lang="en-US" dirty="0" smtClean="0"/>
              <a:t>): average</a:t>
            </a:r>
          </a:p>
          <a:p>
            <a:r>
              <a:rPr lang="en-US" dirty="0" err="1" smtClean="0"/>
              <a:t>Var</a:t>
            </a:r>
            <a:r>
              <a:rPr lang="en-US" dirty="0" smtClean="0"/>
              <a:t>(</a:t>
            </a:r>
            <a:r>
              <a:rPr lang="en-US" dirty="0" err="1" smtClean="0"/>
              <a:t>t</a:t>
            </a:r>
            <a:r>
              <a:rPr lang="en-US" baseline="-25000" dirty="0" err="1" smtClean="0"/>
              <a:t>ij</a:t>
            </a:r>
            <a:r>
              <a:rPr lang="en-US" dirty="0" smtClean="0"/>
              <a:t>): variance</a:t>
            </a:r>
          </a:p>
          <a:p>
            <a:r>
              <a:rPr lang="el-GR" dirty="0" smtClean="0"/>
              <a:t>α</a:t>
            </a:r>
            <a:r>
              <a:rPr lang="en-US" baseline="-25000" dirty="0" err="1" smtClean="0"/>
              <a:t>i</a:t>
            </a:r>
            <a:r>
              <a:rPr lang="en-US" dirty="0" smtClean="0"/>
              <a:t>: request arrival rate</a:t>
            </a:r>
          </a:p>
          <a:p>
            <a:r>
              <a:rPr lang="el-GR" dirty="0" smtClean="0"/>
              <a:t>ρ</a:t>
            </a:r>
            <a:r>
              <a:rPr lang="en-US" baseline="-25000" dirty="0" err="1" smtClean="0"/>
              <a:t>ij</a:t>
            </a:r>
            <a:r>
              <a:rPr lang="en-US" dirty="0" smtClean="0"/>
              <a:t> </a:t>
            </a:r>
            <a:r>
              <a:rPr lang="en-US" dirty="0" smtClean="0"/>
              <a:t>= </a:t>
            </a:r>
            <a:r>
              <a:rPr lang="el-GR" dirty="0" smtClean="0"/>
              <a:t>α</a:t>
            </a:r>
            <a:r>
              <a:rPr lang="en-US" baseline="-25000" dirty="0" err="1" smtClean="0"/>
              <a:t>i</a:t>
            </a:r>
            <a:r>
              <a:rPr lang="en-US" dirty="0" err="1" smtClean="0"/>
              <a:t>Exp</a:t>
            </a:r>
            <a:r>
              <a:rPr lang="en-US" dirty="0" smtClean="0"/>
              <a:t>(</a:t>
            </a:r>
            <a:r>
              <a:rPr lang="en-US" dirty="0" err="1" smtClean="0"/>
              <a:t>t</a:t>
            </a:r>
            <a:r>
              <a:rPr lang="en-US" baseline="-25000" dirty="0" err="1" smtClean="0"/>
              <a:t>ij</a:t>
            </a:r>
            <a:r>
              <a:rPr lang="en-US" dirty="0" smtClean="0"/>
              <a:t>): disk utilization</a:t>
            </a:r>
          </a:p>
          <a:p>
            <a:pPr lvl="1"/>
            <a:endParaRPr lang="en-US" dirty="0"/>
          </a:p>
        </p:txBody>
      </p:sp>
      <p:pic>
        <p:nvPicPr>
          <p:cNvPr id="4" name="Image 3" descr="snapshot2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57571"/>
            <a:ext cx="4323810" cy="3742857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get </a:t>
            </a:r>
            <a:r>
              <a:rPr lang="en-US" dirty="0" err="1" smtClean="0"/>
              <a:t>E</a:t>
            </a:r>
            <a:r>
              <a:rPr lang="en-US" baseline="-25000" dirty="0" err="1" smtClean="0"/>
              <a:t>ij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Three terms</a:t>
            </a:r>
          </a:p>
          <a:p>
            <a:pPr lvl="1"/>
            <a:r>
              <a:rPr lang="en-US" dirty="0" smtClean="0"/>
              <a:t>Remember: Energy = Power * Time</a:t>
            </a:r>
            <a:endParaRPr lang="en-US" dirty="0" smtClean="0"/>
          </a:p>
          <a:p>
            <a:pPr lvl="1"/>
            <a:r>
              <a:rPr lang="en-US" dirty="0" smtClean="0"/>
              <a:t>Active: servicing requests</a:t>
            </a:r>
          </a:p>
          <a:p>
            <a:pPr lvl="1"/>
            <a:r>
              <a:rPr lang="en-US" dirty="0" smtClean="0"/>
              <a:t>Idle: no requests</a:t>
            </a:r>
          </a:p>
          <a:p>
            <a:pPr lvl="1"/>
            <a:r>
              <a:rPr lang="en-US" dirty="0" smtClean="0"/>
              <a:t>Transition between two speeds</a:t>
            </a:r>
            <a:endParaRPr lang="en-US" dirty="0"/>
          </a:p>
        </p:txBody>
      </p:sp>
      <p:pic>
        <p:nvPicPr>
          <p:cNvPr id="5" name="Image 4" descr="snapshot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4572000"/>
            <a:ext cx="5432321" cy="170491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snapshot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5029200"/>
            <a:ext cx="5240480" cy="1247734"/>
          </a:xfrm>
          <a:prstGeom prst="rect">
            <a:avLst/>
          </a:prstGeom>
        </p:spPr>
      </p:pic>
      <p:pic>
        <p:nvPicPr>
          <p:cNvPr id="6" name="Image 5" descr="snapshot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5200" y="3503949"/>
            <a:ext cx="5691696" cy="991851"/>
          </a:xfrm>
          <a:prstGeom prst="rect">
            <a:avLst/>
          </a:prstGeom>
        </p:spPr>
      </p:pic>
      <p:pic>
        <p:nvPicPr>
          <p:cNvPr id="5" name="Image 4" descr="snapshot7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87577" y="2362200"/>
            <a:ext cx="5456423" cy="9906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get </a:t>
            </a:r>
            <a:r>
              <a:rPr lang="en-US" dirty="0" err="1"/>
              <a:t>R</a:t>
            </a:r>
            <a:r>
              <a:rPr lang="en-US" baseline="-25000" dirty="0" err="1" smtClean="0"/>
              <a:t>ij</a:t>
            </a:r>
            <a:r>
              <a:rPr lang="en-US" dirty="0"/>
              <a:t>?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05200"/>
          </a:xfrm>
        </p:spPr>
        <p:txBody>
          <a:bodyPr>
            <a:normAutofit/>
          </a:bodyPr>
          <a:lstStyle/>
          <a:p>
            <a:r>
              <a:rPr lang="en-US" dirty="0" smtClean="0"/>
              <a:t>Two terms:</a:t>
            </a:r>
          </a:p>
          <a:p>
            <a:pPr lvl="1"/>
            <a:r>
              <a:rPr lang="en-US" dirty="0" smtClean="0"/>
              <a:t>Disks are spinning up:</a:t>
            </a:r>
          </a:p>
          <a:p>
            <a:pPr lvl="1">
              <a:buNone/>
            </a:pPr>
            <a:r>
              <a:rPr lang="en-US" dirty="0" smtClean="0"/>
              <a:t>    long delays</a:t>
            </a:r>
          </a:p>
          <a:p>
            <a:pPr lvl="1"/>
            <a:r>
              <a:rPr lang="en-US" dirty="0" smtClean="0"/>
              <a:t>Normal usage:</a:t>
            </a:r>
          </a:p>
          <a:p>
            <a:pPr lvl="1">
              <a:buNone/>
            </a:pPr>
            <a:r>
              <a:rPr lang="en-US" dirty="0" smtClean="0"/>
              <a:t> </a:t>
            </a:r>
            <a:r>
              <a:rPr lang="en-US" dirty="0" smtClean="0"/>
              <a:t>   short delays</a:t>
            </a:r>
          </a:p>
          <a:p>
            <a:r>
              <a:rPr lang="en-US" dirty="0" smtClean="0"/>
              <a:t>We do the weighted average of both terms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Power Consumption </a:t>
            </a:r>
            <a:r>
              <a:rPr lang="en-US" dirty="0" smtClean="0"/>
              <a:t>– Hibernator 1</a:t>
            </a:r>
            <a:endParaRPr lang="en-US" dirty="0"/>
          </a:p>
        </p:txBody>
      </p:sp>
      <p:pic>
        <p:nvPicPr>
          <p:cNvPr id="4" name="Espace réservé du contenu 3" descr="snapshot18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3186" y="2142764"/>
            <a:ext cx="9150372" cy="3419836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Consumption – Hibernator 2</a:t>
            </a:r>
            <a:endParaRPr lang="en-US" dirty="0"/>
          </a:p>
        </p:txBody>
      </p:sp>
      <p:pic>
        <p:nvPicPr>
          <p:cNvPr id="5" name="Espace réservé du contenu 4" descr="snapshot20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6212" y="1219200"/>
            <a:ext cx="7731577" cy="5537581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Log-structured </a:t>
            </a:r>
            <a:r>
              <a:rPr lang="en-US" dirty="0" smtClean="0"/>
              <a:t>File </a:t>
            </a:r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Rectangle 1"/>
          <p:cNvSpPr>
            <a:spLocks/>
          </p:cNvSpPr>
          <p:nvPr/>
        </p:nvSpPr>
        <p:spPr bwMode="auto">
          <a:xfrm>
            <a:off x="1587500" y="4572000"/>
            <a:ext cx="6299200" cy="660400"/>
          </a:xfrm>
          <a:prstGeom prst="rect">
            <a:avLst/>
          </a:prstGeom>
          <a:solidFill>
            <a:srgbClr val="E6E6E6"/>
          </a:solidFill>
          <a:ln w="38100">
            <a:solidFill>
              <a:srgbClr val="ADADAD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6" name="Rectangle 2"/>
          <p:cNvSpPr>
            <a:spLocks/>
          </p:cNvSpPr>
          <p:nvPr/>
        </p:nvSpPr>
        <p:spPr bwMode="auto">
          <a:xfrm>
            <a:off x="6642100" y="4572000"/>
            <a:ext cx="1270000" cy="660400"/>
          </a:xfrm>
          <a:prstGeom prst="rect">
            <a:avLst/>
          </a:prstGeom>
          <a:solidFill>
            <a:srgbClr val="6666FF"/>
          </a:solidFill>
          <a:ln w="25400">
            <a:solidFill>
              <a:srgbClr val="ADADAD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000">
                <a:solidFill>
                  <a:srgbClr val="FFFFFF"/>
                </a:solidFill>
                <a:latin typeface="Futura" charset="0"/>
                <a:ea typeface="Futura" charset="0"/>
                <a:cs typeface="Futura" charset="0"/>
                <a:sym typeface="Futura" charset="0"/>
              </a:rPr>
              <a:t>Log Head</a:t>
            </a:r>
          </a:p>
        </p:txBody>
      </p:sp>
      <p:sp>
        <p:nvSpPr>
          <p:cNvPr id="7" name="Rectangle 3"/>
          <p:cNvSpPr>
            <a:spLocks/>
          </p:cNvSpPr>
          <p:nvPr/>
        </p:nvSpPr>
        <p:spPr bwMode="auto">
          <a:xfrm>
            <a:off x="1562100" y="4572000"/>
            <a:ext cx="1270000" cy="660400"/>
          </a:xfrm>
          <a:prstGeom prst="rect">
            <a:avLst/>
          </a:prstGeom>
          <a:solidFill>
            <a:srgbClr val="6666FF"/>
          </a:solidFill>
          <a:ln w="25400">
            <a:solidFill>
              <a:srgbClr val="ADADAD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000">
                <a:solidFill>
                  <a:srgbClr val="FFFFFF"/>
                </a:solidFill>
                <a:latin typeface="Futura" charset="0"/>
                <a:ea typeface="Futura" charset="0"/>
                <a:cs typeface="Futura" charset="0"/>
                <a:sym typeface="Futura" charset="0"/>
              </a:rPr>
              <a:t>Log Head</a:t>
            </a: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7500" y="5308600"/>
            <a:ext cx="1260475" cy="116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72100" y="5308600"/>
            <a:ext cx="1260475" cy="116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02100" y="5308600"/>
            <a:ext cx="1260475" cy="116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32100" y="5308600"/>
            <a:ext cx="1260475" cy="116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5308600"/>
            <a:ext cx="1260475" cy="116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3" name="Rectangle 12"/>
          <p:cNvSpPr>
            <a:spLocks/>
          </p:cNvSpPr>
          <p:nvPr/>
        </p:nvSpPr>
        <p:spPr bwMode="auto">
          <a:xfrm>
            <a:off x="2832100" y="4572000"/>
            <a:ext cx="1270000" cy="660400"/>
          </a:xfrm>
          <a:prstGeom prst="rect">
            <a:avLst/>
          </a:prstGeom>
          <a:solidFill>
            <a:srgbClr val="6666FF"/>
          </a:solidFill>
          <a:ln w="25400">
            <a:solidFill>
              <a:srgbClr val="ADADAD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000">
                <a:solidFill>
                  <a:srgbClr val="FFFFFF"/>
                </a:solidFill>
                <a:latin typeface="Futura" charset="0"/>
                <a:ea typeface="Futura" charset="0"/>
                <a:cs typeface="Futura" charset="0"/>
                <a:sym typeface="Futura" charset="0"/>
              </a:rPr>
              <a:t>Log Head</a:t>
            </a:r>
          </a:p>
        </p:txBody>
      </p:sp>
      <p:sp>
        <p:nvSpPr>
          <p:cNvPr id="14" name="Rectangle 13"/>
          <p:cNvSpPr>
            <a:spLocks/>
          </p:cNvSpPr>
          <p:nvPr/>
        </p:nvSpPr>
        <p:spPr bwMode="auto">
          <a:xfrm>
            <a:off x="4102100" y="4572000"/>
            <a:ext cx="1270000" cy="660400"/>
          </a:xfrm>
          <a:prstGeom prst="rect">
            <a:avLst/>
          </a:prstGeom>
          <a:solidFill>
            <a:srgbClr val="6666FF"/>
          </a:solidFill>
          <a:ln w="25400">
            <a:solidFill>
              <a:srgbClr val="ADADAD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000">
                <a:solidFill>
                  <a:srgbClr val="FFFFFF"/>
                </a:solidFill>
                <a:latin typeface="Futura" charset="0"/>
                <a:ea typeface="Futura" charset="0"/>
                <a:cs typeface="Futura" charset="0"/>
                <a:sym typeface="Futura" charset="0"/>
              </a:rPr>
              <a:t>Log Head</a:t>
            </a:r>
          </a:p>
        </p:txBody>
      </p:sp>
      <p:sp>
        <p:nvSpPr>
          <p:cNvPr id="15" name="Rectangle 14"/>
          <p:cNvSpPr>
            <a:spLocks/>
          </p:cNvSpPr>
          <p:nvPr/>
        </p:nvSpPr>
        <p:spPr bwMode="auto">
          <a:xfrm>
            <a:off x="5372100" y="4572000"/>
            <a:ext cx="1270000" cy="660400"/>
          </a:xfrm>
          <a:prstGeom prst="rect">
            <a:avLst/>
          </a:prstGeom>
          <a:solidFill>
            <a:srgbClr val="6666FF"/>
          </a:solidFill>
          <a:ln w="25400">
            <a:solidFill>
              <a:srgbClr val="ADADAD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000">
                <a:solidFill>
                  <a:srgbClr val="FFFFFF"/>
                </a:solidFill>
                <a:latin typeface="Futura" charset="0"/>
                <a:ea typeface="Futura" charset="0"/>
                <a:cs typeface="Futura" charset="0"/>
                <a:sym typeface="Futura" charset="0"/>
              </a:rPr>
              <a:t>Log Head</a:t>
            </a:r>
          </a:p>
        </p:txBody>
      </p:sp>
      <p:pic>
        <p:nvPicPr>
          <p:cNvPr id="16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9400" y="5308600"/>
            <a:ext cx="1260475" cy="116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7" name="Picture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5308600"/>
            <a:ext cx="1260475" cy="116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8" name="Picture 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4000" y="5308600"/>
            <a:ext cx="1260475" cy="116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9" name="Picture 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94000" y="5308600"/>
            <a:ext cx="1260475" cy="116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91300" y="5308600"/>
            <a:ext cx="1260475" cy="116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21" name="AutoShape 20"/>
          <p:cNvSpPr>
            <a:spLocks/>
          </p:cNvSpPr>
          <p:nvPr/>
        </p:nvSpPr>
        <p:spPr bwMode="auto">
          <a:xfrm rot="5400000">
            <a:off x="6797675" y="2990850"/>
            <a:ext cx="736600" cy="355600"/>
          </a:xfrm>
          <a:prstGeom prst="rightArrow">
            <a:avLst>
              <a:gd name="adj1" fmla="val 35963"/>
              <a:gd name="adj2" fmla="val 108712"/>
            </a:avLst>
          </a:prstGeom>
          <a:solidFill>
            <a:srgbClr val="FF0000">
              <a:alpha val="68626"/>
            </a:srgbClr>
          </a:solidFill>
          <a:ln w="25400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22" name="AutoShape 21"/>
          <p:cNvSpPr>
            <a:spLocks/>
          </p:cNvSpPr>
          <p:nvPr/>
        </p:nvSpPr>
        <p:spPr bwMode="auto">
          <a:xfrm rot="16200000">
            <a:off x="5565775" y="2990850"/>
            <a:ext cx="736600" cy="355600"/>
          </a:xfrm>
          <a:prstGeom prst="rightArrow">
            <a:avLst>
              <a:gd name="adj1" fmla="val 35963"/>
              <a:gd name="adj2" fmla="val 108712"/>
            </a:avLst>
          </a:prstGeom>
          <a:solidFill>
            <a:srgbClr val="008040">
              <a:alpha val="68626"/>
            </a:srgbClr>
          </a:solidFill>
          <a:ln w="25400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23" name="AutoShape 22"/>
          <p:cNvSpPr>
            <a:spLocks/>
          </p:cNvSpPr>
          <p:nvPr/>
        </p:nvSpPr>
        <p:spPr bwMode="auto">
          <a:xfrm rot="16200000">
            <a:off x="4333875" y="2990850"/>
            <a:ext cx="736600" cy="355600"/>
          </a:xfrm>
          <a:prstGeom prst="rightArrow">
            <a:avLst>
              <a:gd name="adj1" fmla="val 35963"/>
              <a:gd name="adj2" fmla="val 108712"/>
            </a:avLst>
          </a:prstGeom>
          <a:solidFill>
            <a:srgbClr val="008040">
              <a:alpha val="68626"/>
            </a:srgbClr>
          </a:solidFill>
          <a:ln w="25400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24" name="AutoShape 23"/>
          <p:cNvSpPr>
            <a:spLocks/>
          </p:cNvSpPr>
          <p:nvPr/>
        </p:nvSpPr>
        <p:spPr bwMode="auto">
          <a:xfrm rot="16200000">
            <a:off x="3101975" y="2990850"/>
            <a:ext cx="736600" cy="355600"/>
          </a:xfrm>
          <a:prstGeom prst="rightArrow">
            <a:avLst>
              <a:gd name="adj1" fmla="val 35963"/>
              <a:gd name="adj2" fmla="val 108712"/>
            </a:avLst>
          </a:prstGeom>
          <a:solidFill>
            <a:srgbClr val="008040">
              <a:alpha val="68626"/>
            </a:srgbClr>
          </a:solidFill>
          <a:ln w="25400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25" name="AutoShape 24"/>
          <p:cNvSpPr>
            <a:spLocks/>
          </p:cNvSpPr>
          <p:nvPr/>
        </p:nvSpPr>
        <p:spPr bwMode="auto">
          <a:xfrm rot="16200000">
            <a:off x="1870075" y="2990850"/>
            <a:ext cx="736600" cy="355600"/>
          </a:xfrm>
          <a:prstGeom prst="rightArrow">
            <a:avLst>
              <a:gd name="adj1" fmla="val 35963"/>
              <a:gd name="adj2" fmla="val 108712"/>
            </a:avLst>
          </a:prstGeom>
          <a:solidFill>
            <a:srgbClr val="008040">
              <a:alpha val="68626"/>
            </a:srgbClr>
          </a:solidFill>
          <a:ln w="25400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26" name="AutoShape 25"/>
          <p:cNvSpPr>
            <a:spLocks/>
          </p:cNvSpPr>
          <p:nvPr/>
        </p:nvSpPr>
        <p:spPr bwMode="auto">
          <a:xfrm>
            <a:off x="1574800" y="3733800"/>
            <a:ext cx="4902200" cy="546100"/>
          </a:xfrm>
          <a:prstGeom prst="roundRect">
            <a:avLst>
              <a:gd name="adj" fmla="val 34880"/>
            </a:avLst>
          </a:prstGeom>
          <a:solidFill>
            <a:srgbClr val="008040">
              <a:alpha val="79999"/>
            </a:srgbClr>
          </a:solidFill>
          <a:ln w="25400">
            <a:noFill/>
            <a:round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800" dirty="0" smtClean="0">
                <a:solidFill>
                  <a:srgbClr val="FFFFFF"/>
                </a:solidFill>
                <a:latin typeface="Futura" charset="0"/>
                <a:ea typeface="Futura" charset="0"/>
                <a:cs typeface="Futura" charset="0"/>
                <a:sym typeface="Futura" charset="0"/>
              </a:rPr>
              <a:t>$$          CACHE</a:t>
            </a:r>
            <a:endParaRPr lang="en-US" sz="2800" dirty="0">
              <a:solidFill>
                <a:srgbClr val="FFFFFF"/>
              </a:solidFill>
              <a:latin typeface="Futura" charset="0"/>
              <a:ea typeface="Futura" charset="0"/>
              <a:cs typeface="Futura" charset="0"/>
              <a:sym typeface="Futura" charset="0"/>
            </a:endParaRPr>
          </a:p>
        </p:txBody>
      </p:sp>
      <p:sp>
        <p:nvSpPr>
          <p:cNvPr id="27" name="Rectangle 26"/>
          <p:cNvSpPr>
            <a:spLocks/>
          </p:cNvSpPr>
          <p:nvPr/>
        </p:nvSpPr>
        <p:spPr bwMode="auto">
          <a:xfrm>
            <a:off x="1587500" y="5257800"/>
            <a:ext cx="5092700" cy="1206500"/>
          </a:xfrm>
          <a:prstGeom prst="rect">
            <a:avLst/>
          </a:prstGeom>
          <a:solidFill>
            <a:srgbClr val="FFFFFF">
              <a:alpha val="79999"/>
            </a:srgbClr>
          </a:solidFill>
          <a:ln w="25400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H="1">
            <a:off x="3632200" y="4267200"/>
            <a:ext cx="2197100" cy="0"/>
          </a:xfrm>
          <a:prstGeom prst="line">
            <a:avLst/>
          </a:prstGeom>
          <a:noFill/>
          <a:ln w="38100">
            <a:solidFill>
              <a:srgbClr val="6666FF"/>
            </a:solidFill>
            <a:prstDash val="solid"/>
            <a:round/>
            <a:headEnd type="stealth" w="med" len="med"/>
            <a:tailEnd type="non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29" name="Rectangle 28"/>
          <p:cNvSpPr>
            <a:spLocks/>
          </p:cNvSpPr>
          <p:nvPr/>
        </p:nvSpPr>
        <p:spPr bwMode="auto">
          <a:xfrm>
            <a:off x="1562100" y="4584700"/>
            <a:ext cx="1270000" cy="660400"/>
          </a:xfrm>
          <a:prstGeom prst="rect">
            <a:avLst/>
          </a:prstGeom>
          <a:solidFill>
            <a:srgbClr val="6666FF">
              <a:alpha val="74811"/>
            </a:srgbClr>
          </a:solidFill>
          <a:ln w="25400">
            <a:solidFill>
              <a:srgbClr val="ADADAD">
                <a:alpha val="74811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30" name="Rectangle 29"/>
          <p:cNvSpPr>
            <a:spLocks/>
          </p:cNvSpPr>
          <p:nvPr/>
        </p:nvSpPr>
        <p:spPr bwMode="auto">
          <a:xfrm>
            <a:off x="2832100" y="4584700"/>
            <a:ext cx="1270000" cy="660400"/>
          </a:xfrm>
          <a:prstGeom prst="rect">
            <a:avLst/>
          </a:prstGeom>
          <a:solidFill>
            <a:srgbClr val="6666FF">
              <a:alpha val="74811"/>
            </a:srgbClr>
          </a:solidFill>
          <a:ln w="25400">
            <a:solidFill>
              <a:srgbClr val="ADADAD">
                <a:alpha val="74811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31" name="Rectangle 30"/>
          <p:cNvSpPr>
            <a:spLocks/>
          </p:cNvSpPr>
          <p:nvPr/>
        </p:nvSpPr>
        <p:spPr bwMode="auto">
          <a:xfrm>
            <a:off x="4114800" y="4584700"/>
            <a:ext cx="1270000" cy="660400"/>
          </a:xfrm>
          <a:prstGeom prst="rect">
            <a:avLst/>
          </a:prstGeom>
          <a:solidFill>
            <a:srgbClr val="6666FF">
              <a:alpha val="74811"/>
            </a:srgbClr>
          </a:solidFill>
          <a:ln w="25400">
            <a:solidFill>
              <a:srgbClr val="ADADAD">
                <a:alpha val="74811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32" name="Rectangle 31"/>
          <p:cNvSpPr>
            <a:spLocks/>
          </p:cNvSpPr>
          <p:nvPr/>
        </p:nvSpPr>
        <p:spPr bwMode="auto">
          <a:xfrm>
            <a:off x="5372100" y="4584700"/>
            <a:ext cx="1270000" cy="660400"/>
          </a:xfrm>
          <a:prstGeom prst="rect">
            <a:avLst/>
          </a:prstGeom>
          <a:solidFill>
            <a:srgbClr val="6666FF">
              <a:alpha val="74811"/>
            </a:srgbClr>
          </a:solidFill>
          <a:ln w="25400">
            <a:solidFill>
              <a:srgbClr val="ADADAD">
                <a:alpha val="74811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fr-FR"/>
          </a:p>
        </p:txBody>
      </p:sp>
      <p:sp>
        <p:nvSpPr>
          <p:cNvPr id="33" name="Rectangle 32"/>
          <p:cNvSpPr>
            <a:spLocks/>
          </p:cNvSpPr>
          <p:nvPr/>
        </p:nvSpPr>
        <p:spPr bwMode="auto">
          <a:xfrm>
            <a:off x="381000" y="1504950"/>
            <a:ext cx="8737600" cy="11430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marL="596900" lvl="1" algn="l">
              <a:spcBef>
                <a:spcPts val="100"/>
              </a:spcBef>
            </a:pPr>
            <a:r>
              <a:rPr lang="en-US" sz="2800" dirty="0">
                <a:solidFill>
                  <a:srgbClr val="333333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We don’t predict write accesses, we </a:t>
            </a:r>
            <a:r>
              <a:rPr lang="en-US" sz="2800" i="1" dirty="0">
                <a:solidFill>
                  <a:srgbClr val="333333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know</a:t>
            </a:r>
            <a:endParaRPr lang="en-US" sz="2800" dirty="0">
              <a:solidFill>
                <a:srgbClr val="333333"/>
              </a:solidFill>
              <a:latin typeface="Palatino" charset="0"/>
              <a:ea typeface="Palatino" charset="0"/>
              <a:cs typeface="Palatino" charset="0"/>
              <a:sym typeface="Palatino" charset="0"/>
            </a:endParaRPr>
          </a:p>
          <a:p>
            <a:pPr algn="l">
              <a:spcBef>
                <a:spcPts val="100"/>
              </a:spcBef>
            </a:pPr>
            <a:endParaRPr lang="en-US" sz="3600" dirty="0">
              <a:solidFill>
                <a:schemeClr val="tx1"/>
              </a:solidFill>
              <a:latin typeface="Futura" charset="0"/>
              <a:ea typeface="Futura" charset="0"/>
              <a:cs typeface="Futura" charset="0"/>
              <a:sym typeface="Futur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6245376" presetClass="entr" presetSubtype="8632848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86245376" presetClass="entr" presetSubtype="8632865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86245376" presetClass="entr" presetSubtype="8632878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86245376" presetClass="entr" presetSubtype="863289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86245376" presetClass="entr" presetSubtype="8632904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6245376" presetClass="entr" presetSubtype="8571639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6245376" presetClass="entr" presetSubtype="857135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86245376" presetClass="entr" presetSubtype="8632942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86245376" presetClass="entr" presetSubtype="8632742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6245376" presetClass="entr" presetSubtype="8632797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86245376" presetClass="entr" presetSubtype="8632968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86245376" presetClass="entr" presetSubtype="8632772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6245376" presetClass="entr" presetSubtype="8632814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86245376" presetClass="entr" presetSubtype="863297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86245376" presetClass="entr" presetSubtype="8632759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6245376" presetClass="entr" presetSubtype="8632836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86245376" presetClass="entr" presetSubtype="8632976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86245376" presetClass="entr" presetSubtype="5533576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6245376" presetClass="entr" presetSubtype="8571677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86245376" presetClass="entr" presetSubtype="8632980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86245376" presetClass="entr" presetSubtype="8632784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6245376" presetClass="entr" presetSubtype="8632916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86245376" presetClass="entr" presetSubtype="863292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86245376" presetClass="entr" presetSubtype="8632925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86245376" presetClass="entr" presetSubtype="8632929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86245376" presetClass="entr" presetSubtype="8632934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86245376" presetClass="entr" presetSubtype="8632938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86245376" presetClass="entr" presetSubtype="863294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86245376" presetClass="entr" presetSubtype="8632985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 autoUpdateAnimBg="0"/>
      <p:bldP spid="7" grpId="0" animBg="1" autoUpdateAnimBg="0"/>
      <p:bldP spid="13" grpId="0" animBg="1" autoUpdateAnimBg="0"/>
      <p:bldP spid="14" grpId="0" animBg="1" autoUpdateAnimBg="0"/>
      <p:bldP spid="15" grpId="0" animBg="1" autoUpdateAnimBg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 autoUpdateAnimBg="0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predict writes but not reads</a:t>
            </a:r>
            <a:endParaRPr lang="en-US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5334000" y="1600200"/>
            <a:ext cx="3352800" cy="4525963"/>
          </a:xfrm>
        </p:spPr>
        <p:txBody>
          <a:bodyPr>
            <a:normAutofit lnSpcReduction="10000"/>
          </a:bodyPr>
          <a:lstStyle/>
          <a:p>
            <a:r>
              <a:rPr lang="fr-FR" dirty="0" err="1" smtClean="0"/>
              <a:t>Writes</a:t>
            </a:r>
            <a:r>
              <a:rPr lang="fr-FR" dirty="0" smtClean="0"/>
              <a:t>:</a:t>
            </a:r>
          </a:p>
          <a:p>
            <a:pPr lvl="1"/>
            <a:r>
              <a:rPr lang="fr-FR" dirty="0" err="1" smtClean="0"/>
              <a:t>Heavy</a:t>
            </a:r>
            <a:r>
              <a:rPr lang="fr-FR" dirty="0" smtClean="0"/>
              <a:t> </a:t>
            </a:r>
            <a:r>
              <a:rPr lang="fr-FR" dirty="0" err="1" smtClean="0"/>
              <a:t>load</a:t>
            </a:r>
            <a:endParaRPr lang="fr-FR" dirty="0" smtClean="0"/>
          </a:p>
          <a:p>
            <a:pPr lvl="1"/>
            <a:r>
              <a:rPr lang="fr-FR" dirty="0" smtClean="0"/>
              <a:t>BUT one </a:t>
            </a:r>
            <a:r>
              <a:rPr lang="fr-FR" dirty="0" err="1" smtClean="0"/>
              <a:t>disk</a:t>
            </a:r>
            <a:endParaRPr lang="fr-FR" dirty="0" smtClean="0"/>
          </a:p>
          <a:p>
            <a:r>
              <a:rPr lang="fr-FR" dirty="0" err="1" smtClean="0"/>
              <a:t>Reads</a:t>
            </a:r>
            <a:r>
              <a:rPr lang="fr-FR" dirty="0" smtClean="0"/>
              <a:t>:</a:t>
            </a:r>
          </a:p>
          <a:p>
            <a:pPr lvl="1"/>
            <a:r>
              <a:rPr lang="fr-FR" dirty="0" smtClean="0"/>
              <a:t>ALL </a:t>
            </a:r>
            <a:r>
              <a:rPr lang="fr-FR" dirty="0" err="1" smtClean="0"/>
              <a:t>disks</a:t>
            </a:r>
            <a:endParaRPr lang="fr-FR" dirty="0" smtClean="0"/>
          </a:p>
          <a:p>
            <a:pPr lvl="1"/>
            <a:r>
              <a:rPr lang="fr-FR" dirty="0" smtClean="0"/>
              <a:t>BUT cache =&gt; soft </a:t>
            </a:r>
            <a:r>
              <a:rPr lang="fr-FR" dirty="0" err="1" smtClean="0"/>
              <a:t>load</a:t>
            </a:r>
            <a:endParaRPr lang="fr-FR" dirty="0" smtClean="0"/>
          </a:p>
          <a:p>
            <a:r>
              <a:rPr lang="fr-FR" dirty="0" smtClean="0"/>
              <a:t>10% of </a:t>
            </a:r>
            <a:r>
              <a:rPr lang="fr-FR" dirty="0" err="1" smtClean="0"/>
              <a:t>disks</a:t>
            </a:r>
            <a:r>
              <a:rPr lang="fr-FR" dirty="0" smtClean="0"/>
              <a:t> </a:t>
            </a:r>
            <a:r>
              <a:rPr lang="fr-FR" dirty="0" err="1" smtClean="0"/>
              <a:t>need</a:t>
            </a:r>
            <a:r>
              <a:rPr lang="fr-FR" dirty="0" smtClean="0"/>
              <a:t> to </a:t>
            </a:r>
            <a:r>
              <a:rPr lang="fr-FR" dirty="0" err="1" smtClean="0"/>
              <a:t>be</a:t>
            </a:r>
            <a:r>
              <a:rPr lang="fr-FR" dirty="0" smtClean="0"/>
              <a:t> up</a:t>
            </a:r>
            <a:endParaRPr lang="fr-FR" dirty="0"/>
          </a:p>
        </p:txBody>
      </p:sp>
      <p:pic>
        <p:nvPicPr>
          <p:cNvPr id="6" name="Espace réservé du contenu 3" descr="snapshot1.pn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-152400" y="1600200"/>
            <a:ext cx="5386516" cy="4500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Power </a:t>
            </a:r>
            <a:r>
              <a:rPr lang="fr-FR" dirty="0" err="1" smtClean="0"/>
              <a:t>Consumption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524000"/>
            <a:ext cx="7442200" cy="4854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Motivation</a:t>
            </a:r>
            <a:endParaRPr lang="fr-FR" dirty="0"/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1"/>
          <p:cNvSpPr>
            <a:spLocks/>
          </p:cNvSpPr>
          <p:nvPr/>
        </p:nvSpPr>
        <p:spPr bwMode="auto">
          <a:xfrm>
            <a:off x="50800" y="990600"/>
            <a:ext cx="4140200" cy="7747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100" dirty="0">
                <a:solidFill>
                  <a:srgbClr val="5F7089"/>
                </a:solidFill>
                <a:latin typeface="Futura" charset="0"/>
                <a:ea typeface="Futura" charset="0"/>
                <a:cs typeface="Futura" charset="0"/>
                <a:sym typeface="Futura" charset="0"/>
              </a:rPr>
              <a:t>Annual Data Center Electricity Costs worldwide = $7.2B (2005</a:t>
            </a:r>
            <a:r>
              <a:rPr lang="en-US" sz="2100" dirty="0" smtClean="0">
                <a:solidFill>
                  <a:srgbClr val="5F7089"/>
                </a:solidFill>
                <a:latin typeface="Futura" charset="0"/>
                <a:ea typeface="Futura" charset="0"/>
                <a:cs typeface="Futura" charset="0"/>
                <a:sym typeface="Futura" charset="0"/>
              </a:rPr>
              <a:t>)</a:t>
            </a:r>
            <a:endParaRPr lang="en-US" sz="2100" baseline="32000" dirty="0">
              <a:solidFill>
                <a:srgbClr val="5F7089"/>
              </a:solidFill>
              <a:latin typeface="Futura" charset="0"/>
              <a:ea typeface="Futura" charset="0"/>
              <a:cs typeface="Futura" charset="0"/>
              <a:sym typeface="Futura" charset="0"/>
            </a:endParaRPr>
          </a:p>
        </p:txBody>
      </p:sp>
      <p:sp>
        <p:nvSpPr>
          <p:cNvPr id="10" name="AutoShape 10"/>
          <p:cNvSpPr>
            <a:spLocks/>
          </p:cNvSpPr>
          <p:nvPr/>
        </p:nvSpPr>
        <p:spPr bwMode="auto">
          <a:xfrm>
            <a:off x="304800" y="4673600"/>
            <a:ext cx="2044700" cy="17399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10800" y="0"/>
                </a:moveTo>
                <a:lnTo>
                  <a:pt x="12006" y="3185"/>
                </a:lnTo>
                <a:lnTo>
                  <a:pt x="14137" y="529"/>
                </a:lnTo>
                <a:lnTo>
                  <a:pt x="14300" y="3931"/>
                </a:lnTo>
                <a:lnTo>
                  <a:pt x="17148" y="2063"/>
                </a:lnTo>
                <a:lnTo>
                  <a:pt x="16252" y="5348"/>
                </a:lnTo>
                <a:lnTo>
                  <a:pt x="19537" y="4452"/>
                </a:lnTo>
                <a:lnTo>
                  <a:pt x="17669" y="7300"/>
                </a:lnTo>
                <a:lnTo>
                  <a:pt x="21071" y="7463"/>
                </a:lnTo>
                <a:lnTo>
                  <a:pt x="18415" y="9594"/>
                </a:lnTo>
                <a:lnTo>
                  <a:pt x="21600" y="10800"/>
                </a:lnTo>
                <a:lnTo>
                  <a:pt x="18415" y="12006"/>
                </a:lnTo>
                <a:lnTo>
                  <a:pt x="21071" y="14137"/>
                </a:lnTo>
                <a:lnTo>
                  <a:pt x="17669" y="14300"/>
                </a:lnTo>
                <a:lnTo>
                  <a:pt x="19537" y="17148"/>
                </a:lnTo>
                <a:lnTo>
                  <a:pt x="16252" y="16252"/>
                </a:lnTo>
                <a:lnTo>
                  <a:pt x="17148" y="19537"/>
                </a:lnTo>
                <a:lnTo>
                  <a:pt x="14300" y="17669"/>
                </a:lnTo>
                <a:lnTo>
                  <a:pt x="14137" y="21071"/>
                </a:lnTo>
                <a:lnTo>
                  <a:pt x="12006" y="18415"/>
                </a:lnTo>
                <a:lnTo>
                  <a:pt x="10800" y="21600"/>
                </a:lnTo>
                <a:lnTo>
                  <a:pt x="9594" y="18415"/>
                </a:lnTo>
                <a:lnTo>
                  <a:pt x="7463" y="21071"/>
                </a:lnTo>
                <a:lnTo>
                  <a:pt x="7300" y="17669"/>
                </a:lnTo>
                <a:lnTo>
                  <a:pt x="4452" y="19537"/>
                </a:lnTo>
                <a:lnTo>
                  <a:pt x="5348" y="16252"/>
                </a:lnTo>
                <a:lnTo>
                  <a:pt x="2063" y="17148"/>
                </a:lnTo>
                <a:lnTo>
                  <a:pt x="3931" y="14300"/>
                </a:lnTo>
                <a:lnTo>
                  <a:pt x="529" y="14137"/>
                </a:lnTo>
                <a:lnTo>
                  <a:pt x="3185" y="12006"/>
                </a:lnTo>
                <a:lnTo>
                  <a:pt x="0" y="10800"/>
                </a:lnTo>
                <a:lnTo>
                  <a:pt x="3185" y="9594"/>
                </a:lnTo>
                <a:lnTo>
                  <a:pt x="529" y="7463"/>
                </a:lnTo>
                <a:lnTo>
                  <a:pt x="3931" y="7300"/>
                </a:lnTo>
                <a:lnTo>
                  <a:pt x="2063" y="4452"/>
                </a:lnTo>
                <a:lnTo>
                  <a:pt x="5348" y="5348"/>
                </a:lnTo>
                <a:lnTo>
                  <a:pt x="4452" y="2063"/>
                </a:lnTo>
                <a:lnTo>
                  <a:pt x="7300" y="3931"/>
                </a:lnTo>
                <a:lnTo>
                  <a:pt x="7463" y="529"/>
                </a:lnTo>
                <a:lnTo>
                  <a:pt x="9594" y="3185"/>
                </a:lnTo>
                <a:lnTo>
                  <a:pt x="10800" y="0"/>
                </a:lnTo>
                <a:close/>
                <a:moveTo>
                  <a:pt x="10800" y="0"/>
                </a:moveTo>
              </a:path>
            </a:pathLst>
          </a:custGeom>
          <a:solidFill>
            <a:srgbClr val="408000">
              <a:alpha val="79999"/>
            </a:srgbClr>
          </a:solidFill>
          <a:ln w="25400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 anchor="ctr"/>
          <a:lstStyle/>
          <a:p>
            <a:r>
              <a:rPr lang="en-US" sz="2000" b="1" dirty="0">
                <a:latin typeface="Futura" charset="0"/>
                <a:ea typeface="Futura" charset="0"/>
                <a:cs typeface="Futura" charset="0"/>
                <a:sym typeface="Futura" charset="0"/>
              </a:rPr>
              <a:t> 25M tons CO</a:t>
            </a:r>
            <a:r>
              <a:rPr lang="en-US" sz="2000" b="1" baseline="-6000" dirty="0">
                <a:latin typeface="Futura" charset="0"/>
                <a:ea typeface="Futura" charset="0"/>
                <a:cs typeface="Futura" charset="0"/>
                <a:sym typeface="Futura" charset="0"/>
              </a:rPr>
              <a:t>2</a:t>
            </a:r>
            <a:r>
              <a:rPr lang="en-US" sz="2000" b="1" dirty="0">
                <a:latin typeface="Futura" charset="0"/>
                <a:ea typeface="Futura" charset="0"/>
                <a:cs typeface="Futura" charset="0"/>
                <a:sym typeface="Futura" charset="0"/>
              </a:rPr>
              <a:t> /</a:t>
            </a:r>
            <a:r>
              <a:rPr lang="en-US" sz="2000" b="1" dirty="0" smtClean="0">
                <a:latin typeface="Futura" charset="0"/>
                <a:ea typeface="Futura" charset="0"/>
                <a:cs typeface="Futura" charset="0"/>
                <a:sym typeface="Futura" charset="0"/>
              </a:rPr>
              <a:t>yr </a:t>
            </a:r>
            <a:r>
              <a:rPr lang="en-US" sz="2000" b="1" dirty="0">
                <a:latin typeface="Futura" charset="0"/>
                <a:ea typeface="Futura" charset="0"/>
                <a:cs typeface="Futura" charset="0"/>
                <a:sym typeface="Futura" charset="0"/>
              </a:rPr>
              <a:t>in US</a:t>
            </a:r>
          </a:p>
        </p:txBody>
      </p:sp>
      <p:sp>
        <p:nvSpPr>
          <p:cNvPr id="11" name="AutoShape 9"/>
          <p:cNvSpPr>
            <a:spLocks/>
          </p:cNvSpPr>
          <p:nvPr/>
        </p:nvSpPr>
        <p:spPr bwMode="auto">
          <a:xfrm>
            <a:off x="6324600" y="4737100"/>
            <a:ext cx="2120900" cy="18161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10800" y="0"/>
                </a:moveTo>
                <a:lnTo>
                  <a:pt x="12006" y="3185"/>
                </a:lnTo>
                <a:lnTo>
                  <a:pt x="14137" y="529"/>
                </a:lnTo>
                <a:lnTo>
                  <a:pt x="14300" y="3931"/>
                </a:lnTo>
                <a:lnTo>
                  <a:pt x="17148" y="2063"/>
                </a:lnTo>
                <a:lnTo>
                  <a:pt x="16252" y="5348"/>
                </a:lnTo>
                <a:lnTo>
                  <a:pt x="19537" y="4452"/>
                </a:lnTo>
                <a:lnTo>
                  <a:pt x="17669" y="7300"/>
                </a:lnTo>
                <a:lnTo>
                  <a:pt x="21071" y="7463"/>
                </a:lnTo>
                <a:lnTo>
                  <a:pt x="18415" y="9594"/>
                </a:lnTo>
                <a:lnTo>
                  <a:pt x="21600" y="10800"/>
                </a:lnTo>
                <a:lnTo>
                  <a:pt x="18415" y="12006"/>
                </a:lnTo>
                <a:lnTo>
                  <a:pt x="21071" y="14137"/>
                </a:lnTo>
                <a:lnTo>
                  <a:pt x="17669" y="14300"/>
                </a:lnTo>
                <a:lnTo>
                  <a:pt x="19537" y="17148"/>
                </a:lnTo>
                <a:lnTo>
                  <a:pt x="16252" y="16252"/>
                </a:lnTo>
                <a:lnTo>
                  <a:pt x="17148" y="19537"/>
                </a:lnTo>
                <a:lnTo>
                  <a:pt x="14300" y="17669"/>
                </a:lnTo>
                <a:lnTo>
                  <a:pt x="14137" y="21071"/>
                </a:lnTo>
                <a:lnTo>
                  <a:pt x="12006" y="18415"/>
                </a:lnTo>
                <a:lnTo>
                  <a:pt x="10800" y="21600"/>
                </a:lnTo>
                <a:lnTo>
                  <a:pt x="9594" y="18415"/>
                </a:lnTo>
                <a:lnTo>
                  <a:pt x="7463" y="21071"/>
                </a:lnTo>
                <a:lnTo>
                  <a:pt x="7300" y="17669"/>
                </a:lnTo>
                <a:lnTo>
                  <a:pt x="4452" y="19537"/>
                </a:lnTo>
                <a:lnTo>
                  <a:pt x="5348" y="16252"/>
                </a:lnTo>
                <a:lnTo>
                  <a:pt x="2063" y="17148"/>
                </a:lnTo>
                <a:lnTo>
                  <a:pt x="3931" y="14300"/>
                </a:lnTo>
                <a:lnTo>
                  <a:pt x="529" y="14137"/>
                </a:lnTo>
                <a:lnTo>
                  <a:pt x="3185" y="12006"/>
                </a:lnTo>
                <a:lnTo>
                  <a:pt x="0" y="10800"/>
                </a:lnTo>
                <a:lnTo>
                  <a:pt x="3185" y="9594"/>
                </a:lnTo>
                <a:lnTo>
                  <a:pt x="529" y="7463"/>
                </a:lnTo>
                <a:lnTo>
                  <a:pt x="3931" y="7300"/>
                </a:lnTo>
                <a:lnTo>
                  <a:pt x="2063" y="4452"/>
                </a:lnTo>
                <a:lnTo>
                  <a:pt x="5348" y="5348"/>
                </a:lnTo>
                <a:lnTo>
                  <a:pt x="4452" y="2063"/>
                </a:lnTo>
                <a:lnTo>
                  <a:pt x="7300" y="3931"/>
                </a:lnTo>
                <a:lnTo>
                  <a:pt x="7463" y="529"/>
                </a:lnTo>
                <a:lnTo>
                  <a:pt x="9594" y="3185"/>
                </a:lnTo>
                <a:lnTo>
                  <a:pt x="10800" y="0"/>
                </a:lnTo>
                <a:close/>
                <a:moveTo>
                  <a:pt x="10800" y="0"/>
                </a:moveTo>
              </a:path>
            </a:pathLst>
          </a:custGeom>
          <a:solidFill>
            <a:srgbClr val="0080FF">
              <a:alpha val="79999"/>
            </a:srgbClr>
          </a:solidFill>
          <a:ln w="25400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 anchor="ctr"/>
          <a:lstStyle/>
          <a:p>
            <a:r>
              <a:rPr lang="en-US" sz="2000" b="1" dirty="0">
                <a:latin typeface="Futura" charset="0"/>
                <a:ea typeface="Futura" charset="0"/>
                <a:cs typeface="Futura" charset="0"/>
                <a:sym typeface="Futura" charset="0"/>
              </a:rPr>
              <a:t>Data growth rate  50.6% /yr</a:t>
            </a:r>
            <a:r>
              <a:rPr lang="en-US" sz="2000" b="1" baseline="32000" dirty="0">
                <a:latin typeface="Futura" charset="0"/>
                <a:ea typeface="Futura" charset="0"/>
                <a:cs typeface="Futura" charset="0"/>
                <a:sym typeface="Futura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4456960" presetClass="entr" presetSubtype="8488985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4456960" presetClass="entr" presetSubtype="8489088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4456960" presetClass="entr" presetSubtype="8452868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  <p:bldP spid="10" grpId="0" animBg="1" autoUpdateAnimBg="0"/>
      <p:bldP spid="11" grpId="0" animBg="1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Time of </a:t>
            </a:r>
            <a:r>
              <a:rPr lang="fr-FR" dirty="0" err="1" smtClean="0"/>
              <a:t>run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295400"/>
            <a:ext cx="7621588" cy="5067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 Off-Loading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Idea:</a:t>
            </a:r>
          </a:p>
          <a:p>
            <a:pPr lvl="1"/>
            <a:r>
              <a:rPr lang="en-US" dirty="0" smtClean="0"/>
              <a:t>Split the log across all the disks</a:t>
            </a:r>
          </a:p>
          <a:p>
            <a:pPr lvl="1"/>
            <a:r>
              <a:rPr lang="en-US" dirty="0" smtClean="0"/>
              <a:t>Better write performances</a:t>
            </a:r>
          </a:p>
          <a:p>
            <a:r>
              <a:rPr lang="en-US" dirty="0" smtClean="0"/>
              <a:t>Design</a:t>
            </a:r>
            <a:endParaRPr lang="en-US" dirty="0" smtClean="0"/>
          </a:p>
          <a:p>
            <a:pPr lvl="1"/>
            <a:r>
              <a:rPr lang="en-US" dirty="0" smtClean="0"/>
              <a:t>Loggers</a:t>
            </a:r>
          </a:p>
          <a:p>
            <a:pPr lvl="2"/>
            <a:r>
              <a:rPr lang="en-US" dirty="0" smtClean="0"/>
              <a:t>Temporarily stores blocks on behalf of other disks</a:t>
            </a:r>
          </a:p>
          <a:p>
            <a:pPr lvl="2"/>
            <a:r>
              <a:rPr lang="en-US" dirty="0" smtClean="0"/>
              <a:t>On each </a:t>
            </a:r>
            <a:r>
              <a:rPr lang="en-US" dirty="0" smtClean="0"/>
              <a:t>disks</a:t>
            </a:r>
            <a:endParaRPr lang="en-US" dirty="0" smtClean="0"/>
          </a:p>
          <a:p>
            <a:pPr lvl="1"/>
            <a:r>
              <a:rPr lang="en-US" dirty="0" smtClean="0"/>
              <a:t>Managers</a:t>
            </a:r>
          </a:p>
          <a:p>
            <a:pPr lvl="2"/>
            <a:r>
              <a:rPr lang="en-US" dirty="0" smtClean="0"/>
              <a:t>Intercept all Read/Write requests</a:t>
            </a:r>
            <a:endParaRPr lang="en-US" dirty="0" smtClean="0"/>
          </a:p>
          <a:p>
            <a:pPr lvl="2"/>
            <a:r>
              <a:rPr lang="en-US" dirty="0" smtClean="0"/>
              <a:t>Control Off-loading of blocks</a:t>
            </a:r>
          </a:p>
          <a:p>
            <a:pPr lvl="2"/>
            <a:r>
              <a:rPr lang="en-US" dirty="0" smtClean="0"/>
              <a:t>Consistency &amp; Failure recovery</a:t>
            </a:r>
            <a:endParaRPr lang="en-US" dirty="0" smtClean="0"/>
          </a:p>
          <a:p>
            <a:r>
              <a:rPr lang="en-US" dirty="0" smtClean="0"/>
              <a:t>Consistency &amp; Failures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- Loggers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Four </a:t>
            </a:r>
            <a:r>
              <a:rPr lang="en-US" dirty="0" smtClean="0"/>
              <a:t>operations</a:t>
            </a:r>
          </a:p>
          <a:p>
            <a:pPr lvl="1"/>
            <a:r>
              <a:rPr lang="en-US" cap="small" dirty="0" smtClean="0"/>
              <a:t>Write</a:t>
            </a:r>
            <a:r>
              <a:rPr lang="en-US" dirty="0" smtClean="0"/>
              <a:t>: data + meta-data (</a:t>
            </a:r>
            <a:r>
              <a:rPr lang="en-US" dirty="0" err="1" smtClean="0"/>
              <a:t>LogicalBlockNr</a:t>
            </a:r>
            <a:r>
              <a:rPr lang="en-US" dirty="0" smtClean="0"/>
              <a:t> + version)</a:t>
            </a:r>
            <a:endParaRPr lang="en-US" dirty="0" smtClean="0"/>
          </a:p>
          <a:p>
            <a:pPr lvl="1"/>
            <a:r>
              <a:rPr lang="en-US" cap="small" dirty="0" smtClean="0"/>
              <a:t>Read</a:t>
            </a:r>
            <a:r>
              <a:rPr lang="en-US" dirty="0" smtClean="0"/>
              <a:t>: latest stored version</a:t>
            </a:r>
            <a:endParaRPr lang="en-US" dirty="0" smtClean="0"/>
          </a:p>
          <a:p>
            <a:pPr lvl="1"/>
            <a:r>
              <a:rPr lang="en-US" cap="small" dirty="0" smtClean="0"/>
              <a:t>Invalidate:</a:t>
            </a:r>
            <a:r>
              <a:rPr lang="en-US" dirty="0" smtClean="0"/>
              <a:t> mark a version as invalid, garbage collected</a:t>
            </a:r>
            <a:endParaRPr lang="en-US" cap="small" dirty="0" smtClean="0"/>
          </a:p>
          <a:p>
            <a:pPr lvl="1"/>
            <a:r>
              <a:rPr lang="en-US" cap="small" dirty="0" smtClean="0"/>
              <a:t>R</a:t>
            </a:r>
            <a:r>
              <a:rPr lang="en-US" cap="small" dirty="0" smtClean="0"/>
              <a:t>eclaim</a:t>
            </a:r>
            <a:r>
              <a:rPr lang="en-US" dirty="0" smtClean="0"/>
              <a:t>: like read, for any block</a:t>
            </a:r>
          </a:p>
          <a:p>
            <a:r>
              <a:rPr lang="en-US" cap="small" dirty="0" smtClean="0"/>
              <a:t>Invalidate </a:t>
            </a:r>
            <a:r>
              <a:rPr lang="en-US" dirty="0" smtClean="0"/>
              <a:t>a</a:t>
            </a:r>
            <a:r>
              <a:rPr lang="en-US" dirty="0" smtClean="0"/>
              <a:t>nd </a:t>
            </a:r>
            <a:r>
              <a:rPr lang="en-US" cap="small" dirty="0" smtClean="0"/>
              <a:t>Reclaim: </a:t>
            </a:r>
            <a:r>
              <a:rPr lang="en-US" dirty="0" smtClean="0"/>
              <a:t>b</a:t>
            </a:r>
            <a:r>
              <a:rPr lang="en-US" dirty="0" smtClean="0"/>
              <a:t>ackground process</a:t>
            </a:r>
          </a:p>
          <a:p>
            <a:pPr lvl="1"/>
            <a:r>
              <a:rPr lang="en-US" dirty="0" smtClean="0"/>
              <a:t>Not latency critical</a:t>
            </a:r>
          </a:p>
          <a:p>
            <a:r>
              <a:rPr lang="en-US" cap="small" dirty="0" smtClean="0"/>
              <a:t>Write </a:t>
            </a:r>
            <a:r>
              <a:rPr lang="en-US" dirty="0" smtClean="0"/>
              <a:t>and</a:t>
            </a:r>
            <a:r>
              <a:rPr lang="en-US" cap="small" dirty="0" smtClean="0"/>
              <a:t> </a:t>
            </a:r>
            <a:r>
              <a:rPr lang="en-US" cap="small" dirty="0" smtClean="0"/>
              <a:t>Read </a:t>
            </a:r>
            <a:r>
              <a:rPr lang="en-US" dirty="0" smtClean="0"/>
              <a:t>: latency critical</a:t>
            </a:r>
          </a:p>
          <a:p>
            <a:pPr lvl="1"/>
            <a:r>
              <a:rPr lang="en-US" dirty="0" smtClean="0"/>
              <a:t>Reads are rare</a:t>
            </a:r>
          </a:p>
          <a:p>
            <a:pPr lvl="1"/>
            <a:r>
              <a:rPr lang="en-US" dirty="0" smtClean="0"/>
              <a:t>Optimized for writes: log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snapshot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4000"/>
            <a:ext cx="5181600" cy="28194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Managers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257800" y="1600200"/>
            <a:ext cx="3429000" cy="4525963"/>
          </a:xfrm>
        </p:spPr>
        <p:txBody>
          <a:bodyPr/>
          <a:lstStyle/>
          <a:p>
            <a:r>
              <a:rPr lang="en-US" dirty="0" smtClean="0"/>
              <a:t>Hard/Soft State</a:t>
            </a:r>
          </a:p>
          <a:p>
            <a:r>
              <a:rPr lang="en-US" dirty="0" smtClean="0"/>
              <a:t>Reads</a:t>
            </a:r>
          </a:p>
          <a:p>
            <a:pPr lvl="1"/>
            <a:r>
              <a:rPr lang="en-US" dirty="0" smtClean="0"/>
              <a:t>Check Red Cache for latest version</a:t>
            </a:r>
          </a:p>
          <a:p>
            <a:pPr lvl="1"/>
            <a:r>
              <a:rPr lang="en-US" dirty="0" smtClean="0"/>
              <a:t>Fallback: home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28600" y="4343401"/>
            <a:ext cx="8610600" cy="220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Write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Choose best logger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en-US" sz="2800" dirty="0" smtClean="0"/>
              <a:t>When write acknowledged: invalidate older versions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Writes are reclaimed in idle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mode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Consistency &amp; Failures</a:t>
            </a:r>
            <a:endParaRPr lang="en-US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5105400" y="1295400"/>
            <a:ext cx="3581400" cy="5334000"/>
          </a:xfrm>
        </p:spPr>
        <p:txBody>
          <a:bodyPr>
            <a:normAutofit lnSpcReduction="10000"/>
          </a:bodyPr>
          <a:lstStyle/>
          <a:p>
            <a:r>
              <a:rPr lang="fr-FR" dirty="0" err="1" smtClean="0"/>
              <a:t>Consistency</a:t>
            </a:r>
            <a:endParaRPr lang="fr-FR" dirty="0" smtClean="0"/>
          </a:p>
          <a:p>
            <a:pPr lvl="1"/>
            <a:r>
              <a:rPr lang="fr-FR" dirty="0" err="1" smtClean="0"/>
              <a:t>Always</a:t>
            </a:r>
            <a:r>
              <a:rPr lang="fr-FR" dirty="0" smtClean="0"/>
              <a:t> </a:t>
            </a:r>
            <a:r>
              <a:rPr lang="fr-FR" dirty="0" err="1" smtClean="0"/>
              <a:t>knows</a:t>
            </a:r>
            <a:r>
              <a:rPr lang="fr-FR" dirty="0" smtClean="0"/>
              <a:t> </a:t>
            </a:r>
            <a:r>
              <a:rPr lang="fr-FR" dirty="0" err="1" smtClean="0"/>
              <a:t>where</a:t>
            </a:r>
            <a:r>
              <a:rPr lang="fr-FR" dirty="0" smtClean="0"/>
              <a:t> the last block </a:t>
            </a:r>
            <a:r>
              <a:rPr lang="fr-FR" dirty="0" err="1" smtClean="0"/>
              <a:t>is</a:t>
            </a:r>
            <a:endParaRPr lang="fr-FR" dirty="0" smtClean="0"/>
          </a:p>
          <a:p>
            <a:r>
              <a:rPr lang="fr-FR" dirty="0" err="1" smtClean="0"/>
              <a:t>Failures</a:t>
            </a:r>
            <a:endParaRPr lang="fr-FR" dirty="0" smtClean="0"/>
          </a:p>
          <a:p>
            <a:pPr lvl="1"/>
            <a:r>
              <a:rPr lang="fr-FR" dirty="0" err="1" smtClean="0"/>
              <a:t>Loggers</a:t>
            </a:r>
            <a:r>
              <a:rPr lang="fr-FR" dirty="0" smtClean="0"/>
              <a:t>: </a:t>
            </a:r>
            <a:r>
              <a:rPr lang="fr-FR" dirty="0" err="1" smtClean="0"/>
              <a:t>reconstruct</a:t>
            </a:r>
            <a:r>
              <a:rPr lang="fr-FR" dirty="0" smtClean="0"/>
              <a:t>  soft state </a:t>
            </a:r>
            <a:r>
              <a:rPr lang="fr-FR" dirty="0" err="1" smtClean="0"/>
              <a:t>from</a:t>
            </a:r>
            <a:r>
              <a:rPr lang="fr-FR" dirty="0" smtClean="0"/>
              <a:t> the log</a:t>
            </a:r>
          </a:p>
          <a:p>
            <a:pPr lvl="1"/>
            <a:r>
              <a:rPr lang="fr-FR" dirty="0" smtClean="0"/>
              <a:t>Managers: </a:t>
            </a:r>
            <a:r>
              <a:rPr lang="fr-FR" dirty="0" err="1" smtClean="0"/>
              <a:t>reconstruct</a:t>
            </a:r>
            <a:r>
              <a:rPr lang="fr-FR" dirty="0" smtClean="0"/>
              <a:t> soft state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Logger</a:t>
            </a:r>
            <a:r>
              <a:rPr lang="fr-FR" dirty="0" smtClean="0"/>
              <a:t> </a:t>
            </a:r>
            <a:r>
              <a:rPr lang="fr-FR" dirty="0" err="1" smtClean="0"/>
              <a:t>View</a:t>
            </a:r>
            <a:r>
              <a:rPr lang="fr-FR" dirty="0" smtClean="0"/>
              <a:t> and </a:t>
            </a:r>
            <a:r>
              <a:rPr lang="fr-FR" dirty="0" err="1" smtClean="0"/>
              <a:t>Loggers</a:t>
            </a:r>
            <a:endParaRPr lang="fr-FR" dirty="0" smtClean="0"/>
          </a:p>
          <a:p>
            <a:pPr lvl="1"/>
            <a:endParaRPr lang="fr-FR" dirty="0"/>
          </a:p>
        </p:txBody>
      </p:sp>
      <p:pic>
        <p:nvPicPr>
          <p:cNvPr id="6" name="Espace réservé du contenu 3" descr="snapshot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828800"/>
            <a:ext cx="4800599" cy="3780485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Performance - </a:t>
            </a:r>
            <a:r>
              <a:rPr lang="en-US" dirty="0"/>
              <a:t>LFS-based </a:t>
            </a:r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6400800" y="1600200"/>
            <a:ext cx="2971800" cy="4525963"/>
          </a:xfrm>
        </p:spPr>
        <p:txBody>
          <a:bodyPr/>
          <a:lstStyle/>
          <a:p>
            <a:r>
              <a:rPr lang="en-US" dirty="0" smtClean="0"/>
              <a:t>y: log-scale</a:t>
            </a:r>
          </a:p>
          <a:p>
            <a:r>
              <a:rPr lang="en-US" dirty="0" smtClean="0"/>
              <a:t>Long-tail distribution</a:t>
            </a:r>
          </a:p>
          <a:p>
            <a:r>
              <a:rPr lang="en-US" dirty="0" smtClean="0"/>
              <a:t>Cache miss =&gt; disks spin </a:t>
            </a:r>
            <a:r>
              <a:rPr lang="en-US" dirty="0" smtClean="0"/>
              <a:t>up</a:t>
            </a:r>
          </a:p>
          <a:p>
            <a:r>
              <a:rPr lang="en-US" dirty="0" smtClean="0">
                <a:latin typeface="+mj-lt"/>
                <a:ea typeface="Futura" charset="0"/>
                <a:cs typeface="Futura" charset="0"/>
                <a:sym typeface="Futura" charset="0"/>
              </a:rPr>
              <a:t>99.9% accesses take &lt;= 3.7s</a:t>
            </a:r>
          </a:p>
          <a:p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6200" y="1676400"/>
            <a:ext cx="6858000" cy="480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1368425" y="3873500"/>
            <a:ext cx="1066800" cy="0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 flipH="1">
            <a:off x="2397125" y="3886200"/>
            <a:ext cx="12700" cy="1955800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10" name="Oval 5"/>
          <p:cNvSpPr>
            <a:spLocks/>
          </p:cNvSpPr>
          <p:nvPr/>
        </p:nvSpPr>
        <p:spPr bwMode="auto">
          <a:xfrm>
            <a:off x="2320925" y="3797300"/>
            <a:ext cx="165100" cy="177800"/>
          </a:xfrm>
          <a:prstGeom prst="ellipse">
            <a:avLst/>
          </a:prstGeom>
          <a:noFill/>
          <a:ln w="25400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du contenu 3" descr="snapshot1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00200"/>
            <a:ext cx="6766974" cy="4525963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– Write Off-Loading 1</a:t>
            </a:r>
            <a:endParaRPr lang="en-US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6477000" y="1600200"/>
            <a:ext cx="2438400" cy="4525963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Same graph</a:t>
            </a:r>
          </a:p>
          <a:p>
            <a:r>
              <a:rPr lang="en-US" sz="2800" dirty="0" smtClean="0"/>
              <a:t>Left/right = Least/most idle</a:t>
            </a:r>
          </a:p>
          <a:p>
            <a:r>
              <a:rPr lang="en-US" sz="2800" dirty="0" smtClean="0"/>
              <a:t>Top/</a:t>
            </a:r>
            <a:r>
              <a:rPr lang="en-US" sz="2800" dirty="0" err="1" smtClean="0"/>
              <a:t>Bot</a:t>
            </a:r>
            <a:r>
              <a:rPr lang="en-US" sz="2800" dirty="0" smtClean="0"/>
              <a:t> = Read/Write</a:t>
            </a:r>
          </a:p>
          <a:p>
            <a:r>
              <a:rPr lang="en-US" sz="2800" dirty="0" err="1" smtClean="0"/>
              <a:t>Read:Cache</a:t>
            </a:r>
            <a:r>
              <a:rPr lang="en-US" sz="2800" dirty="0" smtClean="0"/>
              <a:t> Miss</a:t>
            </a:r>
          </a:p>
          <a:p>
            <a:r>
              <a:rPr lang="en-US" sz="2800" dirty="0" err="1" smtClean="0"/>
              <a:t>Write:Cache</a:t>
            </a:r>
            <a:r>
              <a:rPr lang="en-US" sz="2800" dirty="0" smtClean="0"/>
              <a:t> Overflow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– Write Off-Loading 2</a:t>
            </a:r>
            <a:endParaRPr lang="en-US" dirty="0"/>
          </a:p>
        </p:txBody>
      </p:sp>
      <p:pic>
        <p:nvPicPr>
          <p:cNvPr id="4" name="Espace réservé du contenu 3" descr="snapshot16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466595"/>
            <a:ext cx="8229600" cy="2793172"/>
          </a:xfrm>
        </p:spPr>
      </p:pic>
      <p:sp>
        <p:nvSpPr>
          <p:cNvPr id="5" name="ZoneTexte 4"/>
          <p:cNvSpPr txBox="1"/>
          <p:nvPr/>
        </p:nvSpPr>
        <p:spPr>
          <a:xfrm>
            <a:off x="762000" y="5562600"/>
            <a:ext cx="35813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Median Response Time</a:t>
            </a:r>
            <a:endParaRPr lang="en-US" sz="2800" dirty="0"/>
          </a:p>
        </p:txBody>
      </p:sp>
      <p:sp>
        <p:nvSpPr>
          <p:cNvPr id="6" name="ZoneTexte 5"/>
          <p:cNvSpPr txBox="1"/>
          <p:nvPr/>
        </p:nvSpPr>
        <p:spPr>
          <a:xfrm>
            <a:off x="5071542" y="5562600"/>
            <a:ext cx="33104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Mean Response Time</a:t>
            </a:r>
            <a:endParaRPr lang="en-US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– Hibernator 1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600"/>
          </a:xfrm>
        </p:spPr>
        <p:txBody>
          <a:bodyPr/>
          <a:lstStyle/>
          <a:p>
            <a:r>
              <a:rPr lang="en-US" dirty="0" smtClean="0"/>
              <a:t>Focus set on MEAN response time</a:t>
            </a:r>
            <a:endParaRPr lang="en-US" dirty="0"/>
          </a:p>
        </p:txBody>
      </p:sp>
      <p:pic>
        <p:nvPicPr>
          <p:cNvPr id="4" name="Image 3" descr="snapshot1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38400"/>
            <a:ext cx="9144000" cy="383094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Solution?</a:t>
            </a:r>
            <a:endParaRPr lang="fr-FR" dirty="0"/>
          </a:p>
        </p:txBody>
      </p:sp>
      <p:graphicFrame>
        <p:nvGraphicFramePr>
          <p:cNvPr id="4" name="Group 5"/>
          <p:cNvGraphicFramePr>
            <a:graphicFrameLocks noGrp="1"/>
          </p:cNvGraphicFramePr>
          <p:nvPr/>
        </p:nvGraphicFramePr>
        <p:xfrm>
          <a:off x="1676400" y="2209800"/>
          <a:ext cx="5410199" cy="3517902"/>
        </p:xfrm>
        <a:graphic>
          <a:graphicData uri="http://schemas.openxmlformats.org/drawingml/2006/table">
            <a:tbl>
              <a:tblPr/>
              <a:tblGrid>
                <a:gridCol w="1081484"/>
                <a:gridCol w="1081485"/>
                <a:gridCol w="1082873"/>
                <a:gridCol w="1081484"/>
                <a:gridCol w="1082873"/>
              </a:tblGrid>
              <a:tr h="703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100000"/>
                        <a:buFont typeface="Palatino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30000"/>
                          </a:solidFill>
                          <a:effectLst/>
                          <a:latin typeface="Palatino" charset="0"/>
                          <a:ea typeface="ヒラギノ明朝 ProN W3" charset="0"/>
                          <a:cs typeface="ヒラギノ明朝 ProN W3" charset="0"/>
                          <a:sym typeface="Palatino" charset="0"/>
                        </a:rPr>
                        <a:t>Mode</a:t>
                      </a:r>
                      <a:r>
                        <a:rPr kumimoji="0" lang="en-US" sz="1600" b="1" i="0" u="none" strike="noStrike" cap="none" normalizeH="0" baseline="3200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Palatino" charset="0"/>
                          <a:ea typeface="ヒラギノ明朝 ProN W3" charset="0"/>
                          <a:cs typeface="ヒラギノ明朝 ProN W3" charset="0"/>
                          <a:sym typeface="Palatino" charset="0"/>
                        </a:rPr>
                        <a:t>6</a:t>
                      </a:r>
                    </a:p>
                  </a:txBody>
                  <a:tcPr marL="12700" marR="12700" marT="12700" marB="12700" anchor="ctr" horzOverflow="overflow">
                    <a:lnL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100000"/>
                        <a:buFont typeface="Palatino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30000"/>
                          </a:solidFill>
                          <a:effectLst/>
                          <a:latin typeface="Palatino" charset="0"/>
                          <a:ea typeface="ヒラギノ明朝 ProN W3" charset="0"/>
                          <a:cs typeface="ヒラギノ明朝 ProN W3" charset="0"/>
                          <a:sym typeface="Palatino" charset="0"/>
                        </a:rPr>
                        <a:t>Disk Rotation</a:t>
                      </a:r>
                    </a:p>
                  </a:txBody>
                  <a:tcPr marL="12700" marR="12700" marT="12700" marB="12700" anchor="ctr" horzOverflow="overflow">
                    <a:lnL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100000"/>
                        <a:buFont typeface="Palatino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30000"/>
                          </a:solidFill>
                          <a:effectLst/>
                          <a:latin typeface="Palatino" charset="0"/>
                          <a:ea typeface="ヒラギノ明朝 ProN W3" charset="0"/>
                          <a:cs typeface="ヒラギノ明朝 ProN W3" charset="0"/>
                          <a:sym typeface="Palatino" charset="0"/>
                        </a:rPr>
                        <a:t>Head Movement</a:t>
                      </a:r>
                    </a:p>
                  </a:txBody>
                  <a:tcPr marL="12700" marR="12700" marT="12700" marB="12700" anchor="ctr" horzOverflow="overflow">
                    <a:lnL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100000"/>
                        <a:buFont typeface="Palatino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30000"/>
                          </a:solidFill>
                          <a:effectLst/>
                          <a:latin typeface="Palatino" charset="0"/>
                          <a:ea typeface="ヒラギノ明朝 ProN W3" charset="0"/>
                          <a:cs typeface="ヒラギノ明朝 ProN W3" charset="0"/>
                          <a:sym typeface="Palatino" charset="0"/>
                        </a:rPr>
                        <a:t>R/W interface</a:t>
                      </a:r>
                    </a:p>
                  </a:txBody>
                  <a:tcPr marL="12700" marR="12700" marT="12700" marB="12700" anchor="ctr" horzOverflow="overflow">
                    <a:lnL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100000"/>
                        <a:buFont typeface="Palatino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30000"/>
                          </a:solidFill>
                          <a:effectLst/>
                          <a:latin typeface="Palatino" charset="0"/>
                          <a:ea typeface="ヒラギノ明朝 ProN W3" charset="0"/>
                          <a:cs typeface="ヒラギノ明朝 ProN W3" charset="0"/>
                          <a:sym typeface="Palatino" charset="0"/>
                        </a:rPr>
                        <a:t>Power (W)</a:t>
                      </a:r>
                    </a:p>
                  </a:txBody>
                  <a:tcPr marL="12700" marR="12700" marT="12700" marB="12700" anchor="ctr" horzOverflow="overflow">
                    <a:lnL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100000"/>
                        <a:buFont typeface="Palatino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FF"/>
                          </a:solidFill>
                          <a:effectLst/>
                          <a:latin typeface="Palatino" charset="0"/>
                          <a:ea typeface="ヒラギノ明朝 ProN W3" charset="0"/>
                          <a:cs typeface="ヒラギノ明朝 ProN W3" charset="0"/>
                          <a:sym typeface="Palatino" charset="0"/>
                        </a:rPr>
                        <a:t>Active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100000"/>
                        <a:buFont typeface="Palatino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alatino" charset="0"/>
                          <a:ea typeface="ヒラギノ明朝 ProN W3" charset="0"/>
                          <a:cs typeface="ヒラギノ明朝 ProN W3" charset="0"/>
                          <a:sym typeface="Palatino" charset="0"/>
                        </a:rPr>
                        <a:t>On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100000"/>
                        <a:buFont typeface="Palatino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alatino" charset="0"/>
                          <a:ea typeface="ヒラギノ明朝 ProN W3" charset="0"/>
                          <a:cs typeface="ヒラギノ明朝 ProN W3" charset="0"/>
                          <a:sym typeface="Palatino" charset="0"/>
                        </a:rPr>
                        <a:t>On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100000"/>
                        <a:buFont typeface="Palatino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alatino" charset="0"/>
                          <a:ea typeface="ヒラギノ明朝 ProN W3" charset="0"/>
                          <a:cs typeface="ヒラギノ明朝 ProN W3" charset="0"/>
                          <a:sym typeface="Palatino" charset="0"/>
                        </a:rPr>
                        <a:t>On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100000"/>
                        <a:buFont typeface="Palatino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alatino" charset="0"/>
                          <a:ea typeface="ヒラギノ明朝 ProN W3" charset="0"/>
                          <a:cs typeface="ヒラギノ明朝 ProN W3" charset="0"/>
                          <a:sym typeface="Palatino" charset="0"/>
                        </a:rPr>
                        <a:t>12.8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100000"/>
                        <a:buFont typeface="Palatino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FF"/>
                          </a:solidFill>
                          <a:effectLst/>
                          <a:latin typeface="Palatino" charset="0"/>
                          <a:ea typeface="ヒラギノ明朝 ProN W3" charset="0"/>
                          <a:cs typeface="ヒラギノ明朝 ProN W3" charset="0"/>
                          <a:sym typeface="Palatino" charset="0"/>
                        </a:rPr>
                        <a:t>Idle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100000"/>
                        <a:buFont typeface="Palatino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alatino" charset="0"/>
                          <a:ea typeface="ヒラギノ明朝 ProN W3" charset="0"/>
                          <a:cs typeface="ヒラギノ明朝 ProN W3" charset="0"/>
                          <a:sym typeface="Palatino" charset="0"/>
                        </a:rPr>
                        <a:t>On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100000"/>
                        <a:buFont typeface="Palatino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alatino" charset="0"/>
                          <a:ea typeface="ヒラギノ明朝 ProN W3" charset="0"/>
                          <a:cs typeface="ヒラギノ明朝 ProN W3" charset="0"/>
                          <a:sym typeface="Palatino" charset="0"/>
                        </a:rPr>
                        <a:t>Off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100000"/>
                        <a:buFont typeface="Palatino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alatino" charset="0"/>
                          <a:ea typeface="ヒラギノ明朝 ProN W3" charset="0"/>
                          <a:cs typeface="ヒラギノ明朝 ProN W3" charset="0"/>
                          <a:sym typeface="Palatino" charset="0"/>
                        </a:rPr>
                        <a:t>On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100000"/>
                        <a:buFont typeface="Palatino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alatino" charset="0"/>
                          <a:ea typeface="ヒラギノ明朝 ProN W3" charset="0"/>
                          <a:cs typeface="ヒラギノ明朝 ProN W3" charset="0"/>
                          <a:sym typeface="Palatino" charset="0"/>
                        </a:rPr>
                        <a:t>7.5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3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100000"/>
                        <a:buFont typeface="Palatino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FF"/>
                          </a:solidFill>
                          <a:effectLst/>
                          <a:latin typeface="Palatino" charset="0"/>
                          <a:ea typeface="ヒラギノ明朝 ProN W3" charset="0"/>
                          <a:cs typeface="ヒラギノ明朝 ProN W3" charset="0"/>
                          <a:sym typeface="Palatino" charset="0"/>
                        </a:rPr>
                        <a:t>Standby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100000"/>
                        <a:buFont typeface="Palatino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alatino" charset="0"/>
                          <a:ea typeface="ヒラギノ明朝 ProN W3" charset="0"/>
                          <a:cs typeface="ヒラギノ明朝 ProN W3" charset="0"/>
                          <a:sym typeface="Palatino" charset="0"/>
                        </a:rPr>
                        <a:t>Off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100000"/>
                        <a:buFont typeface="Palatino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alatino" charset="0"/>
                          <a:ea typeface="ヒラギノ明朝 ProN W3" charset="0"/>
                          <a:cs typeface="ヒラギノ明朝 ProN W3" charset="0"/>
                          <a:sym typeface="Palatino" charset="0"/>
                        </a:rPr>
                        <a:t>Off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100000"/>
                        <a:buFont typeface="Palatino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alatino" charset="0"/>
                          <a:ea typeface="ヒラギノ明朝 ProN W3" charset="0"/>
                          <a:cs typeface="ヒラギノ明朝 ProN W3" charset="0"/>
                          <a:sym typeface="Palatino" charset="0"/>
                        </a:rPr>
                        <a:t>On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100000"/>
                        <a:buFont typeface="Palatino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alatino" charset="0"/>
                          <a:ea typeface="ヒラギノ明朝 ProN W3" charset="0"/>
                          <a:cs typeface="ヒラギノ明朝 ProN W3" charset="0"/>
                          <a:sym typeface="Palatino" charset="0"/>
                        </a:rPr>
                        <a:t>1.5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4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100000"/>
                        <a:buFont typeface="Palatino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66FF"/>
                          </a:solidFill>
                          <a:effectLst/>
                          <a:latin typeface="Palatino" charset="0"/>
                          <a:ea typeface="ヒラギノ明朝 ProN W3" charset="0"/>
                          <a:cs typeface="ヒラギノ明朝 ProN W3" charset="0"/>
                          <a:sym typeface="Palatino" charset="0"/>
                        </a:rPr>
                        <a:t>Sleep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100000"/>
                        <a:buFont typeface="Palatino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alatino" charset="0"/>
                          <a:ea typeface="ヒラギノ明朝 ProN W3" charset="0"/>
                          <a:cs typeface="ヒラギノ明朝 ProN W3" charset="0"/>
                          <a:sym typeface="Palatino" charset="0"/>
                        </a:rPr>
                        <a:t>Off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100000"/>
                        <a:buFont typeface="Palatino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alatino" charset="0"/>
                          <a:ea typeface="ヒラギノ明朝 ProN W3" charset="0"/>
                          <a:cs typeface="ヒラギノ明朝 ProN W3" charset="0"/>
                          <a:sym typeface="Palatino" charset="0"/>
                        </a:rPr>
                        <a:t>Off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100000"/>
                        <a:buFont typeface="Palatino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alatino" charset="0"/>
                          <a:ea typeface="ヒラギノ明朝 ProN W3" charset="0"/>
                          <a:cs typeface="ヒラギノ明朝 ProN W3" charset="0"/>
                          <a:sym typeface="Palatino" charset="0"/>
                        </a:rPr>
                        <a:t>Off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800000"/>
                        </a:buClr>
                        <a:buSzPct val="100000"/>
                        <a:buFont typeface="Palatino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Palatino" charset="0"/>
                          <a:ea typeface="ヒラギノ明朝 ProN W3" charset="0"/>
                          <a:cs typeface="ヒラギノ明朝 ProN W3" charset="0"/>
                          <a:sym typeface="Palatino" charset="0"/>
                        </a:rPr>
                        <a:t>&lt; 1</a:t>
                      </a:r>
                    </a:p>
                  </a:txBody>
                  <a:tcPr marL="38100" marR="38100" marT="38100" marB="38100" anchor="ctr" horzOverflow="overflow">
                    <a:lnL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Line 91"/>
          <p:cNvSpPr>
            <a:spLocks noChangeShapeType="1"/>
          </p:cNvSpPr>
          <p:nvPr/>
        </p:nvSpPr>
        <p:spPr bwMode="auto">
          <a:xfrm>
            <a:off x="1219200" y="3175000"/>
            <a:ext cx="0" cy="16002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 type="stealth" w="med" len="med"/>
            <a:tailEnd type="non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6" name="Rectangle 92"/>
          <p:cNvSpPr>
            <a:spLocks/>
          </p:cNvSpPr>
          <p:nvPr/>
        </p:nvSpPr>
        <p:spPr bwMode="auto">
          <a:xfrm>
            <a:off x="177800" y="3683000"/>
            <a:ext cx="1008062" cy="571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Futura" charset="0"/>
                <a:ea typeface="Futura" charset="0"/>
                <a:cs typeface="Futura" charset="0"/>
                <a:sym typeface="Futura" charset="0"/>
              </a:rPr>
              <a:t>5-10s</a:t>
            </a:r>
          </a:p>
        </p:txBody>
      </p:sp>
      <p:sp>
        <p:nvSpPr>
          <p:cNvPr id="7" name="Line 93"/>
          <p:cNvSpPr>
            <a:spLocks noChangeShapeType="1"/>
          </p:cNvSpPr>
          <p:nvPr/>
        </p:nvSpPr>
        <p:spPr bwMode="auto">
          <a:xfrm rot="10800000">
            <a:off x="7326313" y="3200400"/>
            <a:ext cx="0" cy="15367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 type="stealth" w="med" len="med"/>
            <a:tailEnd type="non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8" name="Rectangle 94"/>
          <p:cNvSpPr>
            <a:spLocks/>
          </p:cNvSpPr>
          <p:nvPr/>
        </p:nvSpPr>
        <p:spPr bwMode="auto">
          <a:xfrm>
            <a:off x="7404100" y="2952750"/>
            <a:ext cx="1663700" cy="20320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300" dirty="0">
                <a:solidFill>
                  <a:schemeClr val="tx1"/>
                </a:solidFill>
                <a:latin typeface="Futura" charset="0"/>
                <a:ea typeface="Futura" charset="0"/>
                <a:cs typeface="Futura" charset="0"/>
                <a:sym typeface="Futura" charset="0"/>
              </a:rPr>
              <a:t>Whenever disks are idle, spin them down?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4935808" presetClass="entr" presetSubtype="5533418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4935808" presetClass="entr" presetSubtype="8560784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84935808" presetClass="entr" presetSubtype="8560797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4935808" presetClass="entr" presetSubtype="8489360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84935808" presetClass="entr" presetSubtype="483960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utoUpdateAnimBg="0"/>
      <p:bldP spid="7" grpId="0" animBg="1"/>
      <p:bldP spid="8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snapshot14.png"/>
          <p:cNvPicPr>
            <a:picLocks noChangeAspect="1"/>
          </p:cNvPicPr>
          <p:nvPr/>
        </p:nvPicPr>
        <p:blipFill>
          <a:blip r:embed="rId2"/>
          <a:srcRect t="5235"/>
          <a:stretch>
            <a:fillRect/>
          </a:stretch>
        </p:blipFill>
        <p:spPr>
          <a:xfrm>
            <a:off x="-76200" y="3276600"/>
            <a:ext cx="5128953" cy="35814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– Hibernator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213360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Do we still have a long tail distribution?</a:t>
            </a:r>
          </a:p>
          <a:p>
            <a:r>
              <a:rPr lang="en-US" dirty="0" smtClean="0"/>
              <a:t>Yes: speed transitions need to restart </a:t>
            </a:r>
            <a:r>
              <a:rPr lang="en-US" dirty="0" smtClean="0"/>
              <a:t>disks</a:t>
            </a:r>
            <a:endParaRPr lang="en-US" dirty="0" smtClean="0"/>
          </a:p>
          <a:p>
            <a:r>
              <a:rPr lang="en-US" dirty="0" smtClean="0"/>
              <a:t>It can be good: </a:t>
            </a:r>
            <a:r>
              <a:rPr lang="en-US" dirty="0" smtClean="0"/>
              <a:t>15s/(240*60s) = 10^-</a:t>
            </a:r>
            <a:r>
              <a:rPr lang="en-US" dirty="0" smtClean="0"/>
              <a:t>3</a:t>
            </a:r>
          </a:p>
          <a:p>
            <a:r>
              <a:rPr lang="en-US" dirty="0" smtClean="0"/>
              <a:t>It can be catastrophic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5" name="Espace réservé du contenu 4" descr="snapshot20.png"/>
          <p:cNvPicPr>
            <a:picLocks noChangeAspect="1"/>
          </p:cNvPicPr>
          <p:nvPr/>
        </p:nvPicPr>
        <p:blipFill>
          <a:blip r:embed="rId3"/>
          <a:srcRect t="52290" r="50986"/>
          <a:stretch>
            <a:fillRect/>
          </a:stretch>
        </p:blipFill>
        <p:spPr>
          <a:xfrm>
            <a:off x="4698616" y="3505200"/>
            <a:ext cx="4445384" cy="3099181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Power Consumption </a:t>
            </a:r>
            <a:r>
              <a:rPr lang="en-US" dirty="0" smtClean="0"/>
              <a:t>–</a:t>
            </a:r>
            <a:br>
              <a:rPr lang="en-US" dirty="0" smtClean="0"/>
            </a:br>
            <a:r>
              <a:rPr lang="en-US" dirty="0" smtClean="0"/>
              <a:t>Write Off-Loading</a:t>
            </a:r>
            <a:endParaRPr lang="en-US" dirty="0"/>
          </a:p>
        </p:txBody>
      </p:sp>
      <p:pic>
        <p:nvPicPr>
          <p:cNvPr id="4" name="Espace réservé du contenu 3" descr="snapshot17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108934"/>
            <a:ext cx="8229600" cy="3508494"/>
          </a:xfr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Substantial power saving can be achieved</a:t>
            </a:r>
          </a:p>
          <a:p>
            <a:r>
              <a:rPr lang="en-US" dirty="0" smtClean="0"/>
              <a:t>Two solutions</a:t>
            </a:r>
          </a:p>
          <a:p>
            <a:pPr lvl="1"/>
            <a:r>
              <a:rPr lang="en-US" dirty="0" smtClean="0"/>
              <a:t>Predict the writes</a:t>
            </a:r>
          </a:p>
          <a:p>
            <a:pPr lvl="1"/>
            <a:r>
              <a:rPr lang="en-US" dirty="0" smtClean="0"/>
              <a:t>Direct the writes</a:t>
            </a:r>
            <a:endParaRPr lang="en-US" dirty="0" smtClean="0"/>
          </a:p>
          <a:p>
            <a:r>
              <a:rPr lang="en-US" dirty="0" smtClean="0"/>
              <a:t>A trade-off has to be considered:</a:t>
            </a:r>
          </a:p>
          <a:p>
            <a:pPr lvl="1"/>
            <a:r>
              <a:rPr lang="en-US" dirty="0" smtClean="0"/>
              <a:t>What performance impact can I accept,</a:t>
            </a:r>
          </a:p>
          <a:p>
            <a:pPr lvl="1"/>
            <a:r>
              <a:rPr lang="en-US" dirty="0" smtClean="0"/>
              <a:t>For what power gain?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Solutions?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Use multiple rotational speed disks</a:t>
            </a:r>
          </a:p>
          <a:p>
            <a:pPr lvl="1"/>
            <a:r>
              <a:rPr lang="en-US" dirty="0" smtClean="0"/>
              <a:t>IBM </a:t>
            </a:r>
            <a:r>
              <a:rPr lang="en-US" dirty="0" err="1" smtClean="0"/>
              <a:t>Ultrastar</a:t>
            </a:r>
            <a:r>
              <a:rPr lang="en-US" dirty="0" smtClean="0"/>
              <a:t> 36Z15</a:t>
            </a:r>
          </a:p>
          <a:p>
            <a:pPr lvl="1"/>
            <a:r>
              <a:rPr lang="en-US" dirty="0" smtClean="0"/>
              <a:t>At 3,000RPM: 6.1W</a:t>
            </a:r>
          </a:p>
          <a:p>
            <a:pPr lvl="1"/>
            <a:r>
              <a:rPr lang="en-US" dirty="0" smtClean="0"/>
              <a:t>At 15,000RPM: 13.5W</a:t>
            </a:r>
            <a:endParaRPr lang="en-US" dirty="0" smtClean="0"/>
          </a:p>
          <a:p>
            <a:r>
              <a:rPr lang="en-US" dirty="0" smtClean="0"/>
              <a:t>Do we save power?</a:t>
            </a:r>
          </a:p>
          <a:p>
            <a:pPr lvl="1"/>
            <a:r>
              <a:rPr lang="en-US" dirty="0" smtClean="0"/>
              <a:t>Remember: Energy = Power X Time</a:t>
            </a:r>
          </a:p>
          <a:p>
            <a:pPr lvl="1"/>
            <a:r>
              <a:rPr lang="en-US" dirty="0" smtClean="0"/>
              <a:t>We want to minimize Energy</a:t>
            </a:r>
            <a:endParaRPr lang="en-US" dirty="0" smtClean="0"/>
          </a:p>
          <a:p>
            <a:pPr lvl="1"/>
            <a:r>
              <a:rPr lang="en-US" dirty="0" smtClean="0"/>
              <a:t>Works for a 20% workload</a:t>
            </a:r>
          </a:p>
          <a:p>
            <a:pPr lvl="1"/>
            <a:r>
              <a:rPr lang="en-US" dirty="0" smtClean="0"/>
              <a:t>We need to predict the workload!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Plan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Predicting the writes</a:t>
            </a:r>
          </a:p>
          <a:p>
            <a:pPr lvl="1"/>
            <a:r>
              <a:rPr lang="en-US" dirty="0" smtClean="0"/>
              <a:t>Hibernator</a:t>
            </a:r>
          </a:p>
          <a:p>
            <a:r>
              <a:rPr lang="en-US" dirty="0" smtClean="0"/>
              <a:t>Directing the writes</a:t>
            </a:r>
            <a:endParaRPr lang="en-US" dirty="0" smtClean="0"/>
          </a:p>
          <a:p>
            <a:pPr lvl="1"/>
            <a:r>
              <a:rPr lang="en-US" dirty="0" smtClean="0"/>
              <a:t>LFS-based solution</a:t>
            </a:r>
          </a:p>
          <a:p>
            <a:pPr lvl="1"/>
            <a:r>
              <a:rPr lang="en-US" dirty="0" smtClean="0"/>
              <a:t>Write </a:t>
            </a:r>
            <a:r>
              <a:rPr lang="en-US" dirty="0" smtClean="0"/>
              <a:t>Off-Loading</a:t>
            </a:r>
          </a:p>
          <a:p>
            <a:r>
              <a:rPr lang="en-US" dirty="0" smtClean="0"/>
              <a:t>Evaluation</a:t>
            </a:r>
            <a:endParaRPr lang="en-US" dirty="0" smtClean="0"/>
          </a:p>
          <a:p>
            <a:r>
              <a:rPr lang="en-US" dirty="0" smtClean="0"/>
              <a:t>Conclusion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Hibernator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Formalization</a:t>
            </a:r>
          </a:p>
          <a:p>
            <a:pPr lvl="1"/>
            <a:r>
              <a:rPr lang="en-US" dirty="0" smtClean="0"/>
              <a:t>Constraints</a:t>
            </a:r>
          </a:p>
          <a:p>
            <a:pPr lvl="1"/>
            <a:r>
              <a:rPr lang="en-US" dirty="0" smtClean="0"/>
              <a:t>Poisson Distribution</a:t>
            </a:r>
          </a:p>
          <a:p>
            <a:pPr lvl="1"/>
            <a:r>
              <a:rPr lang="en-US" dirty="0"/>
              <a:t>How do we get </a:t>
            </a:r>
            <a:r>
              <a:rPr lang="en-US" dirty="0" err="1"/>
              <a:t>E</a:t>
            </a:r>
            <a:r>
              <a:rPr lang="en-US" baseline="-25000" dirty="0" err="1"/>
              <a:t>ij</a:t>
            </a:r>
            <a:r>
              <a:rPr lang="en-US" dirty="0" smtClean="0"/>
              <a:t>?</a:t>
            </a:r>
          </a:p>
          <a:p>
            <a:pPr lvl="1"/>
            <a:r>
              <a:rPr lang="en-US" dirty="0"/>
              <a:t>How do we get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ij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Adaptative</a:t>
            </a:r>
            <a:r>
              <a:rPr lang="en-US" dirty="0" smtClean="0"/>
              <a:t> Layout</a:t>
            </a:r>
          </a:p>
          <a:p>
            <a:pPr lvl="1"/>
            <a:r>
              <a:rPr lang="en-US" dirty="0" smtClean="0"/>
              <a:t>Small Scale Reorganization</a:t>
            </a:r>
          </a:p>
          <a:p>
            <a:pPr lvl="1"/>
            <a:r>
              <a:rPr lang="en-US" dirty="0" smtClean="0"/>
              <a:t>Large Scale Reorganization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ce réservé du contenu 4" descr="snapshot9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6200" y="2082229"/>
            <a:ext cx="5380953" cy="3561905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Large Scale Reorganization 1</a:t>
            </a:r>
            <a:endParaRPr lang="en-US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5257800" y="1600200"/>
            <a:ext cx="38862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Lighter = smaller = hotter</a:t>
            </a:r>
          </a:p>
          <a:p>
            <a:r>
              <a:rPr lang="en-US" dirty="0" err="1" smtClean="0"/>
              <a:t>Permutational</a:t>
            </a:r>
            <a:r>
              <a:rPr lang="en-US" dirty="0" smtClean="0"/>
              <a:t> </a:t>
            </a:r>
            <a:r>
              <a:rPr lang="en-US" dirty="0" err="1" smtClean="0"/>
              <a:t>Shuffing</a:t>
            </a:r>
            <a:endParaRPr lang="en-US" dirty="0" smtClean="0"/>
          </a:p>
          <a:p>
            <a:pPr lvl="1"/>
            <a:r>
              <a:rPr lang="en-US" dirty="0" smtClean="0"/>
              <a:t>Newly added disks to old ones</a:t>
            </a:r>
          </a:p>
          <a:p>
            <a:pPr lvl="1"/>
            <a:r>
              <a:rPr lang="en-US" dirty="0" smtClean="0"/>
              <a:t>Few relocated blocks</a:t>
            </a:r>
          </a:p>
          <a:p>
            <a:pPr lvl="1"/>
            <a:r>
              <a:rPr lang="en-US" dirty="0" smtClean="0"/>
              <a:t>Load uneven</a:t>
            </a:r>
          </a:p>
          <a:p>
            <a:r>
              <a:rPr lang="en-US" dirty="0" smtClean="0"/>
              <a:t>Sorting </a:t>
            </a:r>
            <a:r>
              <a:rPr lang="en-US" dirty="0" err="1" smtClean="0"/>
              <a:t>Shuffing</a:t>
            </a:r>
            <a:endParaRPr lang="en-US" dirty="0" smtClean="0"/>
          </a:p>
          <a:p>
            <a:pPr lvl="1"/>
            <a:r>
              <a:rPr lang="en-US" dirty="0" smtClean="0"/>
              <a:t>Blocks first sorted</a:t>
            </a:r>
          </a:p>
          <a:p>
            <a:pPr lvl="1"/>
            <a:r>
              <a:rPr lang="en-US" dirty="0" smtClean="0"/>
              <a:t>Rotational </a:t>
            </a:r>
            <a:r>
              <a:rPr lang="en-US" dirty="0" err="1" smtClean="0"/>
              <a:t>shuffing</a:t>
            </a:r>
            <a:endParaRPr lang="en-US" dirty="0" smtClean="0"/>
          </a:p>
          <a:p>
            <a:pPr lvl="1"/>
            <a:r>
              <a:rPr lang="en-US" dirty="0" smtClean="0"/>
              <a:t>Big overhead</a:t>
            </a:r>
          </a:p>
          <a:p>
            <a:pPr lvl="1"/>
            <a:r>
              <a:rPr lang="en-US" dirty="0" smtClean="0"/>
              <a:t>Load even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Large Scale Reorganization 1</a:t>
            </a:r>
            <a:endParaRPr lang="en-US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5334000" y="1600200"/>
            <a:ext cx="3352800" cy="4525963"/>
          </a:xfrm>
        </p:spPr>
        <p:txBody>
          <a:bodyPr/>
          <a:lstStyle/>
          <a:p>
            <a:r>
              <a:rPr lang="en-US" dirty="0" smtClean="0"/>
              <a:t>Randomized </a:t>
            </a:r>
            <a:r>
              <a:rPr lang="en-US" dirty="0" err="1" smtClean="0"/>
              <a:t>Shuffing</a:t>
            </a:r>
            <a:endParaRPr lang="en-US" dirty="0" smtClean="0"/>
          </a:p>
          <a:p>
            <a:pPr lvl="1"/>
            <a:r>
              <a:rPr lang="en-US" dirty="0" smtClean="0"/>
              <a:t>Fixes both problem</a:t>
            </a:r>
          </a:p>
          <a:p>
            <a:pPr lvl="1"/>
            <a:r>
              <a:rPr lang="en-US" dirty="0" smtClean="0"/>
              <a:t>2m migrated blocks for m stripes as in PS</a:t>
            </a:r>
          </a:p>
          <a:p>
            <a:pPr lvl="1"/>
            <a:r>
              <a:rPr lang="en-US" dirty="0" smtClean="0"/>
              <a:t>Load even because random </a:t>
            </a:r>
            <a:endParaRPr lang="en-US" dirty="0"/>
          </a:p>
        </p:txBody>
      </p:sp>
      <p:pic>
        <p:nvPicPr>
          <p:cNvPr id="7" name="Espace réservé du contenu 3" descr="snapshot1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6200" y="2125086"/>
            <a:ext cx="5419048" cy="347619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Scale Reorganization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Avoiding Hot Spots</a:t>
            </a:r>
          </a:p>
          <a:p>
            <a:r>
              <a:rPr lang="en-US" dirty="0" smtClean="0"/>
              <a:t>Data into fixed-size relocation blocks (RB)</a:t>
            </a:r>
          </a:p>
          <a:p>
            <a:r>
              <a:rPr lang="en-US" dirty="0" smtClean="0"/>
              <a:t>Temperature of each RB is maintained</a:t>
            </a:r>
          </a:p>
          <a:p>
            <a:r>
              <a:rPr lang="en-US" dirty="0" smtClean="0"/>
              <a:t>RB are moved down or up a tier depending on their relative temperature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1314</TotalTime>
  <Words>804</Words>
  <Application>Microsoft Office PowerPoint</Application>
  <PresentationFormat>Affichage à l'écran (4:3)</PresentationFormat>
  <Paragraphs>211</Paragraphs>
  <Slides>32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32</vt:i4>
      </vt:variant>
    </vt:vector>
  </HeadingPairs>
  <TitlesOfParts>
    <vt:vector size="33" baseType="lpstr">
      <vt:lpstr>Thème Office</vt:lpstr>
      <vt:lpstr>Data Centers, Disks &amp; Power Consumption</vt:lpstr>
      <vt:lpstr>Motivation</vt:lpstr>
      <vt:lpstr>Solution?</vt:lpstr>
      <vt:lpstr>Other Solutions?</vt:lpstr>
      <vt:lpstr>Plan</vt:lpstr>
      <vt:lpstr>Hibernator</vt:lpstr>
      <vt:lpstr>Large Scale Reorganization 1</vt:lpstr>
      <vt:lpstr>Large Scale Reorganization 1</vt:lpstr>
      <vt:lpstr>Small Scale Reorganization</vt:lpstr>
      <vt:lpstr>Setting the speed of disks</vt:lpstr>
      <vt:lpstr>Constraints</vt:lpstr>
      <vt:lpstr>Notations</vt:lpstr>
      <vt:lpstr>How do we get Eij?</vt:lpstr>
      <vt:lpstr>How do we get Rij? </vt:lpstr>
      <vt:lpstr>Power Consumption – Hibernator 1</vt:lpstr>
      <vt:lpstr>Power Consumption – Hibernator 2</vt:lpstr>
      <vt:lpstr>Log-structured File System</vt:lpstr>
      <vt:lpstr>We predict writes but not reads</vt:lpstr>
      <vt:lpstr>Power Consumption</vt:lpstr>
      <vt:lpstr>Time of run</vt:lpstr>
      <vt:lpstr>Write Off-Loading</vt:lpstr>
      <vt:lpstr>Design - Loggers</vt:lpstr>
      <vt:lpstr>Managers</vt:lpstr>
      <vt:lpstr>Consistency &amp; Failures</vt:lpstr>
      <vt:lpstr>Evaluation</vt:lpstr>
      <vt:lpstr>Performance - LFS-based Solution</vt:lpstr>
      <vt:lpstr>Performance – Write Off-Loading 1</vt:lpstr>
      <vt:lpstr>Performance – Write Off-Loading 2</vt:lpstr>
      <vt:lpstr>Performance – Hibernator 1</vt:lpstr>
      <vt:lpstr>Performance – Hibernator 2</vt:lpstr>
      <vt:lpstr>Power Consumption – Write Off-Loading</vt:lpstr>
      <vt:lpstr>Conclusion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Centers, Disks &amp; Power Consumption</dc:title>
  <dc:creator>Guy Hugot-Derville</dc:creator>
  <cp:lastModifiedBy> </cp:lastModifiedBy>
  <cp:revision>92</cp:revision>
  <dcterms:created xsi:type="dcterms:W3CDTF">2009-04-03T21:58:00Z</dcterms:created>
  <dcterms:modified xsi:type="dcterms:W3CDTF">2009-04-07T13:33:35Z</dcterms:modified>
</cp:coreProperties>
</file>