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7"/>
  </p:notesMasterIdLst>
  <p:sldIdLst>
    <p:sldId id="256" r:id="rId2"/>
    <p:sldId id="257" r:id="rId3"/>
    <p:sldId id="259" r:id="rId4"/>
    <p:sldId id="261" r:id="rId5"/>
    <p:sldId id="260" r:id="rId6"/>
    <p:sldId id="293"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3" r:id="rId20"/>
    <p:sldId id="275" r:id="rId21"/>
    <p:sldId id="276" r:id="rId22"/>
    <p:sldId id="278" r:id="rId23"/>
    <p:sldId id="280" r:id="rId24"/>
    <p:sldId id="295" r:id="rId25"/>
    <p:sldId id="277" r:id="rId26"/>
    <p:sldId id="282" r:id="rId27"/>
    <p:sldId id="279" r:id="rId28"/>
    <p:sldId id="288" r:id="rId29"/>
    <p:sldId id="296" r:id="rId30"/>
    <p:sldId id="285" r:id="rId31"/>
    <p:sldId id="286" r:id="rId32"/>
    <p:sldId id="283" r:id="rId33"/>
    <p:sldId id="292" r:id="rId34"/>
    <p:sldId id="289" r:id="rId35"/>
    <p:sldId id="297"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2593" autoAdjust="0"/>
  </p:normalViewPr>
  <p:slideViewPr>
    <p:cSldViewPr>
      <p:cViewPr>
        <p:scale>
          <a:sx n="75" d="100"/>
          <a:sy n="75" d="100"/>
        </p:scale>
        <p:origin x="-366" y="4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70429BE-1F7D-44F2-9565-56DD1C55E544}" type="datetimeFigureOut">
              <a:rPr lang="en-US" smtClean="0"/>
              <a:pPr/>
              <a:t>3/13/2009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99E1E1-E1D3-4F44-861D-8229A06C35C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Alice photo sharing</a:t>
            </a:r>
          </a:p>
          <a:p>
            <a:pPr lvl="1"/>
            <a:r>
              <a:rPr lang="en-US" dirty="0" smtClean="0"/>
              <a:t>Tags photos * 1-5</a:t>
            </a:r>
          </a:p>
          <a:p>
            <a:pPr lvl="1"/>
            <a:r>
              <a:rPr lang="en-US" dirty="0" smtClean="0"/>
              <a:t>Master collection home PC</a:t>
            </a:r>
          </a:p>
          <a:p>
            <a:pPr lvl="1"/>
            <a:r>
              <a:rPr lang="en-US" dirty="0" smtClean="0"/>
              <a:t>update 5* ones in photo frame, </a:t>
            </a:r>
            <a:r>
              <a:rPr lang="en-US" dirty="0" err="1" smtClean="0"/>
              <a:t>photojournal</a:t>
            </a:r>
            <a:r>
              <a:rPr lang="en-US" dirty="0" smtClean="0"/>
              <a:t>, </a:t>
            </a:r>
            <a:r>
              <a:rPr lang="en-US" dirty="0" err="1" smtClean="0"/>
              <a:t>facebook</a:t>
            </a:r>
            <a:r>
              <a:rPr lang="en-US" dirty="0" smtClean="0"/>
              <a:t> etc.</a:t>
            </a:r>
          </a:p>
          <a:p>
            <a:pPr lvl="1"/>
            <a:r>
              <a:rPr lang="en-US" dirty="0" smtClean="0"/>
              <a:t>extra effort to are store with other photos on her laptop,</a:t>
            </a:r>
          </a:p>
          <a:p>
            <a:pPr lvl="1"/>
            <a:endParaRPr lang="en-US" dirty="0" smtClean="0"/>
          </a:p>
          <a:p>
            <a:r>
              <a:rPr lang="en-US" dirty="0" smtClean="0"/>
              <a:t>BOB video on </a:t>
            </a:r>
            <a:r>
              <a:rPr lang="en-US" dirty="0" err="1" smtClean="0"/>
              <a:t>ipod</a:t>
            </a:r>
            <a:r>
              <a:rPr lang="en-US" dirty="0" smtClean="0"/>
              <a:t> </a:t>
            </a:r>
          </a:p>
          <a:p>
            <a:pPr lvl="1"/>
            <a:r>
              <a:rPr lang="en-US" dirty="0" smtClean="0"/>
              <a:t>Night  sync YouTube,</a:t>
            </a:r>
            <a:r>
              <a:rPr lang="en-US" i="1" dirty="0" smtClean="0"/>
              <a:t> The Daily Show, Colbert Report</a:t>
            </a:r>
          </a:p>
          <a:p>
            <a:pPr lvl="1"/>
            <a:r>
              <a:rPr lang="en-US" dirty="0" smtClean="0"/>
              <a:t>electronic billboard advertising a new TV show, copied a trailer</a:t>
            </a:r>
          </a:p>
          <a:p>
            <a:pPr lvl="1"/>
            <a:r>
              <a:rPr lang="en-US" dirty="0" smtClean="0"/>
              <a:t>shared with other fellow commuters.</a:t>
            </a:r>
          </a:p>
          <a:p>
            <a:pPr lvl="1"/>
            <a:r>
              <a:rPr lang="en-US" dirty="0" smtClean="0"/>
              <a:t>Deleted it later and at home got sync media center</a:t>
            </a:r>
          </a:p>
          <a:p>
            <a:pPr lvl="1">
              <a:buNone/>
            </a:pPr>
            <a:r>
              <a:rPr lang="en-US" dirty="0" smtClean="0"/>
              <a:t/>
            </a:r>
            <a:br>
              <a:rPr lang="en-US" dirty="0" smtClean="0"/>
            </a:br>
            <a:endParaRPr lang="en-US" dirty="0" smtClean="0"/>
          </a:p>
          <a:p>
            <a:pPr>
              <a:buNone/>
            </a:pPr>
            <a:r>
              <a:rPr lang="en-US" dirty="0" smtClean="0"/>
              <a:t>	Typical Requirements for a modern storage platform:</a:t>
            </a:r>
          </a:p>
          <a:p>
            <a:r>
              <a:rPr lang="en-US" dirty="0" smtClean="0"/>
              <a:t>Inter-device communication may be ad hoc, device proximity, availability of particular content.</a:t>
            </a:r>
          </a:p>
          <a:p>
            <a:r>
              <a:rPr lang="en-US" dirty="0" smtClean="0"/>
              <a:t>changing set of people and devices</a:t>
            </a:r>
          </a:p>
          <a:p>
            <a:r>
              <a:rPr lang="en-US" dirty="0" smtClean="0"/>
              <a:t>Not all device-based stores have complete collections</a:t>
            </a:r>
          </a:p>
          <a:p>
            <a:r>
              <a:rPr lang="en-US" dirty="0" smtClean="0"/>
              <a:t>Updates may originate from multiple sites and be</a:t>
            </a:r>
          </a:p>
          <a:p>
            <a:r>
              <a:rPr lang="en-US" dirty="0" smtClean="0"/>
              <a:t>contributed by different people.</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F699E1E1-E1D3-4F44-861D-8229A06C35C4}" type="slidenum">
              <a:rPr lang="en-US" smtClean="0"/>
              <a:pPr/>
              <a:t>3</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 Are the knowledge storage requirements for CIM Sync significantly smaller than those for per-item version vector protocols?</a:t>
            </a:r>
          </a:p>
          <a:p>
            <a:r>
              <a:rPr lang="en-US" sz="1200" kern="1200" baseline="0" dirty="0" smtClean="0">
                <a:solidFill>
                  <a:schemeClr val="tx1"/>
                </a:solidFill>
                <a:latin typeface="+mn-lt"/>
                <a:ea typeface="+mn-ea"/>
                <a:cs typeface="+mn-cs"/>
              </a:rPr>
              <a:t>• Does the bandwidth usage of CIM Sync leverage the reduction in knowledge size? </a:t>
            </a:r>
          </a:p>
          <a:p>
            <a:r>
              <a:rPr lang="en-US" sz="1200" kern="1200" baseline="0" dirty="0" smtClean="0">
                <a:solidFill>
                  <a:schemeClr val="tx1"/>
                </a:solidFill>
                <a:latin typeface="+mn-lt"/>
                <a:ea typeface="+mn-ea"/>
                <a:cs typeface="+mn-cs"/>
              </a:rPr>
              <a:t>• What are the benefits of requiring a filter hierarchy?</a:t>
            </a:r>
          </a:p>
          <a:p>
            <a:r>
              <a:rPr lang="en-US" sz="1200" kern="1200" baseline="0" dirty="0" smtClean="0">
                <a:solidFill>
                  <a:schemeClr val="tx1"/>
                </a:solidFill>
                <a:latin typeface="+mn-lt"/>
                <a:ea typeface="+mn-ea"/>
                <a:cs typeface="+mn-cs"/>
              </a:rPr>
              <a:t>• How does the incorporation of non-hierarchical synchronizations affect the knowledge size, bandwidth usage, and time to convergence?</a:t>
            </a:r>
            <a:endParaRPr lang="en-US" dirty="0" smtClean="0"/>
          </a:p>
          <a:p>
            <a:endParaRPr lang="en-US" dirty="0"/>
          </a:p>
        </p:txBody>
      </p:sp>
      <p:sp>
        <p:nvSpPr>
          <p:cNvPr id="4" name="Slide Number Placeholder 3"/>
          <p:cNvSpPr>
            <a:spLocks noGrp="1"/>
          </p:cNvSpPr>
          <p:nvPr>
            <p:ph type="sldNum" sz="quarter" idx="10"/>
          </p:nvPr>
        </p:nvSpPr>
        <p:spPr/>
        <p:txBody>
          <a:bodyPr/>
          <a:lstStyle/>
          <a:p>
            <a:fld id="{F699E1E1-E1D3-4F44-861D-8229A06C35C4}" type="slidenum">
              <a:rPr lang="en-US" smtClean="0"/>
              <a:pPr/>
              <a:t>32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Ad hoc </a:t>
            </a:r>
          </a:p>
          <a:p>
            <a:pPr lvl="1"/>
            <a:r>
              <a:rPr lang="en-US" dirty="0" smtClean="0"/>
              <a:t>each node is willing to send data to other nodes</a:t>
            </a:r>
          </a:p>
          <a:p>
            <a:pPr lvl="1"/>
            <a:r>
              <a:rPr lang="en-US" dirty="0" smtClean="0"/>
              <a:t>forwarding data is made dynamically based on the network connectivity.</a:t>
            </a:r>
          </a:p>
          <a:p>
            <a:pPr lvl="1"/>
            <a:r>
              <a:rPr lang="en-US" dirty="0" smtClean="0">
                <a:solidFill>
                  <a:srgbClr val="FF0000"/>
                </a:solidFill>
              </a:rPr>
              <a:t>Individual items match different filtering criteria as the items are updated, device may vary its criteria over time, causing items with stable contents to enter and leave the device’s interest set.</a:t>
            </a:r>
          </a:p>
          <a:p>
            <a:pPr lvl="1"/>
            <a:r>
              <a:rPr lang="en-US" dirty="0" smtClean="0"/>
              <a:t>brief intervals of connectivity with peer devices effectively.</a:t>
            </a:r>
          </a:p>
        </p:txBody>
      </p:sp>
      <p:sp>
        <p:nvSpPr>
          <p:cNvPr id="4" name="Slide Number Placeholder 3"/>
          <p:cNvSpPr>
            <a:spLocks noGrp="1"/>
          </p:cNvSpPr>
          <p:nvPr>
            <p:ph type="sldNum" sz="quarter" idx="10"/>
          </p:nvPr>
        </p:nvSpPr>
        <p:spPr/>
        <p:txBody>
          <a:bodyPr/>
          <a:lstStyle/>
          <a:p>
            <a:fld id="{F699E1E1-E1D3-4F44-861D-8229A06C35C4}" type="slidenum">
              <a:rPr lang="en-US" smtClean="0"/>
              <a:pPr/>
              <a:t>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i="1" dirty="0" smtClean="0"/>
              <a:t>Collections </a:t>
            </a:r>
            <a:r>
              <a:rPr lang="en-US" i="0" dirty="0" smtClean="0"/>
              <a:t>are </a:t>
            </a:r>
            <a:r>
              <a:rPr lang="en-US" i="1" dirty="0" smtClean="0"/>
              <a:t>: </a:t>
            </a:r>
            <a:r>
              <a:rPr lang="en-US" i="1" dirty="0" err="1" smtClean="0"/>
              <a:t>Eg</a:t>
            </a:r>
            <a:r>
              <a:rPr lang="en-US" i="1" dirty="0" smtClean="0"/>
              <a:t> </a:t>
            </a:r>
            <a:r>
              <a:rPr lang="en-US" dirty="0" smtClean="0"/>
              <a:t> photo album, compilation of videos from different people, companies CR database</a:t>
            </a:r>
          </a:p>
          <a:p>
            <a:endParaRPr lang="en-US" dirty="0" smtClean="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Each collection is managed separately and consists of a set of </a:t>
            </a:r>
            <a:r>
              <a:rPr lang="en-US" b="1" dirty="0" smtClean="0"/>
              <a:t>items</a:t>
            </a:r>
            <a:r>
              <a:rPr lang="en-US" dirty="0" smtClean="0"/>
              <a:t> that are </a:t>
            </a:r>
            <a:r>
              <a:rPr lang="en-US" b="1" dirty="0" smtClean="0">
                <a:solidFill>
                  <a:srgbClr val="0070C0"/>
                </a:solidFill>
              </a:rPr>
              <a:t>not</a:t>
            </a:r>
            <a:r>
              <a:rPr lang="en-US" dirty="0" smtClean="0">
                <a:solidFill>
                  <a:srgbClr val="0070C0"/>
                </a:solidFill>
              </a:rPr>
              <a:t> shared with other </a:t>
            </a:r>
            <a:r>
              <a:rPr lang="en-US" dirty="0" smtClean="0"/>
              <a:t>collections.</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Replica: </a:t>
            </a:r>
            <a:r>
              <a:rPr lang="en-US" i="1" dirty="0" smtClean="0"/>
              <a:t>copy of some or all of the items in a </a:t>
            </a:r>
            <a:r>
              <a:rPr lang="en-US" dirty="0" smtClean="0"/>
              <a:t>given collection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i="1" dirty="0" smtClean="0"/>
              <a:t>Filter: </a:t>
            </a:r>
            <a:r>
              <a:rPr lang="en-US" dirty="0" smtClean="0"/>
              <a:t>Specifies the set of items included in device’s replica,</a:t>
            </a:r>
            <a:r>
              <a:rPr lang="en-US" baseline="0" dirty="0" smtClean="0"/>
              <a:t> for </a:t>
            </a:r>
            <a:r>
              <a:rPr lang="en-US" dirty="0" err="1" smtClean="0"/>
              <a:t>Eg</a:t>
            </a:r>
            <a:r>
              <a:rPr lang="en-US" dirty="0" smtClean="0"/>
              <a:t> : files tagged, photos starred.</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F699E1E1-E1D3-4F44-861D-8229A06C35C4}" type="slidenum">
              <a:rPr lang="en-US" smtClean="0"/>
              <a:pPr/>
              <a:t>10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699E1E1-E1D3-4F44-861D-8229A06C35C4}" type="slidenum">
              <a:rPr lang="en-US" smtClean="0"/>
              <a:pPr/>
              <a:t>12</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699E1E1-E1D3-4F44-861D-8229A06C35C4}" type="slidenum">
              <a:rPr lang="en-US" smtClean="0"/>
              <a:pPr/>
              <a:t>19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 replica is </a:t>
            </a:r>
            <a:r>
              <a:rPr lang="en-US" i="1" dirty="0" smtClean="0"/>
              <a:t>authoritative </a:t>
            </a:r>
            <a:r>
              <a:rPr lang="en-US" dirty="0" smtClean="0"/>
              <a:t>for a version of an item if it either stores the item or knows the item to be obsolete.</a:t>
            </a:r>
          </a:p>
          <a:p>
            <a:r>
              <a:rPr lang="en-US" dirty="0" smtClean="0"/>
              <a:t>Solution is having at least one replica that is authoritative for every version ever generated.</a:t>
            </a:r>
          </a:p>
          <a:p>
            <a:endParaRPr lang="en-US" dirty="0"/>
          </a:p>
        </p:txBody>
      </p:sp>
      <p:sp>
        <p:nvSpPr>
          <p:cNvPr id="4" name="Slide Number Placeholder 3"/>
          <p:cNvSpPr>
            <a:spLocks noGrp="1"/>
          </p:cNvSpPr>
          <p:nvPr>
            <p:ph type="sldNum" sz="quarter" idx="10"/>
          </p:nvPr>
        </p:nvSpPr>
        <p:spPr/>
        <p:txBody>
          <a:bodyPr/>
          <a:lstStyle/>
          <a:p>
            <a:fld id="{F699E1E1-E1D3-4F44-861D-8229A06C35C4}" type="slidenum">
              <a:rPr lang="en-US" smtClean="0"/>
              <a:pPr/>
              <a:t>25</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
            </a:r>
          </a:p>
          <a:p>
            <a:r>
              <a:rPr lang="en-US" sz="1200" kern="1200" baseline="0" dirty="0" smtClean="0">
                <a:solidFill>
                  <a:schemeClr val="tx1"/>
                </a:solidFill>
                <a:latin typeface="+mn-lt"/>
                <a:ea typeface="+mn-ea"/>
                <a:cs typeface="+mn-cs"/>
              </a:rPr>
              <a:t>In </a:t>
            </a:r>
            <a:r>
              <a:rPr lang="en-US" sz="1200" kern="1200" baseline="0" dirty="0" err="1" smtClean="0">
                <a:solidFill>
                  <a:schemeClr val="tx1"/>
                </a:solidFill>
                <a:latin typeface="+mn-lt"/>
                <a:ea typeface="+mn-ea"/>
                <a:cs typeface="+mn-cs"/>
              </a:rPr>
              <a:t>Cimbiosys</a:t>
            </a:r>
            <a:r>
              <a:rPr lang="en-US" sz="1200" kern="1200" baseline="0" dirty="0" smtClean="0">
                <a:solidFill>
                  <a:schemeClr val="tx1"/>
                </a:solidFill>
                <a:latin typeface="+mn-lt"/>
                <a:ea typeface="+mn-ea"/>
                <a:cs typeface="+mn-cs"/>
              </a:rPr>
              <a:t>, a replica can choose arbitrary synchronization partners (in addition to its parent and children). The only restriction is that the overall synchronization topology must include an embedded tree with a reference replica.</a:t>
            </a:r>
          </a:p>
          <a:p>
            <a:endParaRPr lang="en-US" sz="1200" kern="1200" baseline="0" dirty="0" smtClean="0">
              <a:solidFill>
                <a:schemeClr val="tx1"/>
              </a:solidFill>
              <a:latin typeface="+mn-lt"/>
              <a:ea typeface="+mn-ea"/>
              <a:cs typeface="+mn-cs"/>
            </a:endParaRPr>
          </a:p>
          <a:p>
            <a:r>
              <a:rPr lang="en-US" sz="1200" b="1" kern="1200" baseline="0" dirty="0" smtClean="0">
                <a:solidFill>
                  <a:schemeClr val="tx1"/>
                </a:solidFill>
                <a:latin typeface="+mn-lt"/>
                <a:ea typeface="+mn-ea"/>
                <a:cs typeface="+mn-cs"/>
              </a:rPr>
              <a:t>The digital camera, which only synchronizes with the laptop, uses the laptop as its parent replica.</a:t>
            </a:r>
          </a:p>
        </p:txBody>
      </p:sp>
      <p:sp>
        <p:nvSpPr>
          <p:cNvPr id="4" name="Slide Number Placeholder 3"/>
          <p:cNvSpPr>
            <a:spLocks noGrp="1"/>
          </p:cNvSpPr>
          <p:nvPr>
            <p:ph type="sldNum" sz="quarter" idx="10"/>
          </p:nvPr>
        </p:nvSpPr>
        <p:spPr/>
        <p:txBody>
          <a:bodyPr/>
          <a:lstStyle/>
          <a:p>
            <a:fld id="{F699E1E1-E1D3-4F44-861D-8229A06C35C4}" type="slidenum">
              <a:rPr lang="en-US" smtClean="0"/>
              <a:pPr/>
              <a:t>28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PIVV, maintains individual version vectors per item that matches a replica’s filter, sends this entire knowledge during syncs, and receives in return version vectors pertaining only to items in its filter.</a:t>
            </a: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CIM-PIVV maintains per/item version vectors but uses the notion of star knowledge accumulated through the hierarchy to converge to a single knowledge fragment.</a:t>
            </a:r>
            <a:endParaRPr lang="en-US" dirty="0"/>
          </a:p>
        </p:txBody>
      </p:sp>
      <p:sp>
        <p:nvSpPr>
          <p:cNvPr id="4" name="Slide Number Placeholder 3"/>
          <p:cNvSpPr>
            <a:spLocks noGrp="1"/>
          </p:cNvSpPr>
          <p:nvPr>
            <p:ph type="sldNum" sz="quarter" idx="10"/>
          </p:nvPr>
        </p:nvSpPr>
        <p:spPr/>
        <p:txBody>
          <a:bodyPr/>
          <a:lstStyle/>
          <a:p>
            <a:fld id="{F699E1E1-E1D3-4F44-861D-8229A06C35C4}" type="slidenum">
              <a:rPr lang="en-US" smtClean="0"/>
              <a:pPr/>
              <a:t>30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699E1E1-E1D3-4F44-861D-8229A06C35C4}" type="slidenum">
              <a:rPr lang="en-US" smtClean="0"/>
              <a:pPr/>
              <a:t>31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AAD3A4E-684F-448D-A2E2-59EA059E565A}" type="datetimeFigureOut">
              <a:rPr lang="en-US" smtClean="0"/>
              <a:pPr/>
              <a:t>3/13/2009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250F76-DE75-4DFB-8159-FF2A719CBCC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AD3A4E-684F-448D-A2E2-59EA059E565A}" type="datetimeFigureOut">
              <a:rPr lang="en-US" smtClean="0"/>
              <a:pPr/>
              <a:t>3/13/2009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250F76-DE75-4DFB-8159-FF2A719CBCC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AD3A4E-684F-448D-A2E2-59EA059E565A}" type="datetimeFigureOut">
              <a:rPr lang="en-US" smtClean="0"/>
              <a:pPr/>
              <a:t>3/13/2009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250F76-DE75-4DFB-8159-FF2A719CBCC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AD3A4E-684F-448D-A2E2-59EA059E565A}" type="datetimeFigureOut">
              <a:rPr lang="en-US" smtClean="0"/>
              <a:pPr/>
              <a:t>3/13/2009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250F76-DE75-4DFB-8159-FF2A719CBCC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AD3A4E-684F-448D-A2E2-59EA059E565A}" type="datetimeFigureOut">
              <a:rPr lang="en-US" smtClean="0"/>
              <a:pPr/>
              <a:t>3/13/2009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250F76-DE75-4DFB-8159-FF2A719CBCC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AAD3A4E-684F-448D-A2E2-59EA059E565A}" type="datetimeFigureOut">
              <a:rPr lang="en-US" smtClean="0"/>
              <a:pPr/>
              <a:t>3/13/2009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250F76-DE75-4DFB-8159-FF2A719CBCC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AAD3A4E-684F-448D-A2E2-59EA059E565A}" type="datetimeFigureOut">
              <a:rPr lang="en-US" smtClean="0"/>
              <a:pPr/>
              <a:t>3/13/2009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250F76-DE75-4DFB-8159-FF2A719CBCC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AAD3A4E-684F-448D-A2E2-59EA059E565A}" type="datetimeFigureOut">
              <a:rPr lang="en-US" smtClean="0"/>
              <a:pPr/>
              <a:t>3/13/2009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250F76-DE75-4DFB-8159-FF2A719CBCC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AD3A4E-684F-448D-A2E2-59EA059E565A}" type="datetimeFigureOut">
              <a:rPr lang="en-US" smtClean="0"/>
              <a:pPr/>
              <a:t>3/13/2009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250F76-DE75-4DFB-8159-FF2A719CBCC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AD3A4E-684F-448D-A2E2-59EA059E565A}" type="datetimeFigureOut">
              <a:rPr lang="en-US" smtClean="0"/>
              <a:pPr/>
              <a:t>3/13/2009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250F76-DE75-4DFB-8159-FF2A719CBCC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AD3A4E-684F-448D-A2E2-59EA059E565A}" type="datetimeFigureOut">
              <a:rPr lang="en-US" smtClean="0"/>
              <a:pPr/>
              <a:t>3/13/2009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250F76-DE75-4DFB-8159-FF2A719CBCC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AD3A4E-684F-448D-A2E2-59EA059E565A}" type="datetimeFigureOut">
              <a:rPr lang="en-US" smtClean="0"/>
              <a:pPr/>
              <a:t>3/13/2009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250F76-DE75-4DFB-8159-FF2A719CBCC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1"/>
            <a:ext cx="7772400" cy="2076450"/>
          </a:xfrm>
        </p:spPr>
        <p:txBody>
          <a:bodyPr/>
          <a:lstStyle/>
          <a:p>
            <a:r>
              <a:rPr lang="en-US" b="1" dirty="0" err="1" smtClean="0"/>
              <a:t>Cimbiosys</a:t>
            </a:r>
            <a:r>
              <a:rPr lang="en-US" b="1" dirty="0" smtClean="0"/>
              <a:t>: A platform for content-based partial replication</a:t>
            </a:r>
            <a:endParaRPr lang="en-US" dirty="0"/>
          </a:p>
        </p:txBody>
      </p:sp>
      <p:sp>
        <p:nvSpPr>
          <p:cNvPr id="3" name="Subtitle 2"/>
          <p:cNvSpPr>
            <a:spLocks noGrp="1"/>
          </p:cNvSpPr>
          <p:nvPr>
            <p:ph type="subTitle" idx="1"/>
          </p:nvPr>
        </p:nvSpPr>
        <p:spPr>
          <a:xfrm>
            <a:off x="304800" y="3733800"/>
            <a:ext cx="8686800" cy="2590800"/>
          </a:xfrm>
        </p:spPr>
        <p:txBody>
          <a:bodyPr>
            <a:normAutofit fontScale="92500" lnSpcReduction="10000"/>
          </a:bodyPr>
          <a:lstStyle/>
          <a:p>
            <a:r>
              <a:rPr lang="en-US" dirty="0" err="1" smtClean="0">
                <a:solidFill>
                  <a:schemeClr val="tx1"/>
                </a:solidFill>
              </a:rPr>
              <a:t>Venugopalan</a:t>
            </a:r>
            <a:endParaRPr lang="en-US" dirty="0" smtClean="0">
              <a:solidFill>
                <a:schemeClr val="tx1"/>
              </a:solidFill>
            </a:endParaRPr>
          </a:p>
          <a:p>
            <a:r>
              <a:rPr lang="en-US" dirty="0" smtClean="0">
                <a:solidFill>
                  <a:schemeClr val="tx1"/>
                </a:solidFill>
              </a:rPr>
              <a:t>Thomas </a:t>
            </a:r>
            <a:r>
              <a:rPr lang="en-US" dirty="0" smtClean="0">
                <a:solidFill>
                  <a:schemeClr val="tx1"/>
                </a:solidFill>
              </a:rPr>
              <a:t>L, </a:t>
            </a:r>
            <a:r>
              <a:rPr lang="en-US" dirty="0" err="1" smtClean="0">
                <a:solidFill>
                  <a:schemeClr val="tx1"/>
                </a:solidFill>
              </a:rPr>
              <a:t>Douglas,Meg</a:t>
            </a:r>
            <a:r>
              <a:rPr lang="en-US" dirty="0" smtClean="0">
                <a:solidFill>
                  <a:schemeClr val="tx1"/>
                </a:solidFill>
              </a:rPr>
              <a:t> </a:t>
            </a:r>
            <a:r>
              <a:rPr lang="en-US" dirty="0" err="1" smtClean="0">
                <a:solidFill>
                  <a:schemeClr val="tx1"/>
                </a:solidFill>
              </a:rPr>
              <a:t>Walraed</a:t>
            </a:r>
            <a:r>
              <a:rPr lang="en-US" dirty="0" smtClean="0">
                <a:solidFill>
                  <a:schemeClr val="tx1"/>
                </a:solidFill>
              </a:rPr>
              <a:t>-Sullivan, Ted </a:t>
            </a:r>
            <a:r>
              <a:rPr lang="en-US" dirty="0" err="1" smtClean="0">
                <a:solidFill>
                  <a:schemeClr val="tx1"/>
                </a:solidFill>
              </a:rPr>
              <a:t>Wobber</a:t>
            </a:r>
            <a:r>
              <a:rPr lang="en-US" dirty="0" smtClean="0">
                <a:solidFill>
                  <a:schemeClr val="tx1"/>
                </a:solidFill>
              </a:rPr>
              <a:t>, Catherine C. Marshall, </a:t>
            </a:r>
            <a:r>
              <a:rPr lang="en-US" dirty="0" err="1" smtClean="0">
                <a:solidFill>
                  <a:schemeClr val="tx1"/>
                </a:solidFill>
              </a:rPr>
              <a:t>Amin</a:t>
            </a:r>
            <a:r>
              <a:rPr lang="en-US" dirty="0" smtClean="0">
                <a:solidFill>
                  <a:schemeClr val="tx1"/>
                </a:solidFill>
              </a:rPr>
              <a:t> </a:t>
            </a:r>
            <a:r>
              <a:rPr lang="en-US" dirty="0" err="1" smtClean="0">
                <a:solidFill>
                  <a:schemeClr val="tx1"/>
                </a:solidFill>
              </a:rPr>
              <a:t>Vahdat</a:t>
            </a:r>
            <a:endParaRPr lang="en-US" dirty="0" smtClean="0">
              <a:solidFill>
                <a:schemeClr val="tx1"/>
              </a:solidFill>
            </a:endParaRPr>
          </a:p>
          <a:p>
            <a:endParaRPr lang="en-US" dirty="0" smtClean="0">
              <a:solidFill>
                <a:schemeClr val="tx1"/>
              </a:solidFill>
            </a:endParaRPr>
          </a:p>
          <a:p>
            <a:r>
              <a:rPr lang="en-US" dirty="0" smtClean="0">
                <a:solidFill>
                  <a:schemeClr val="tx1"/>
                </a:solidFill>
              </a:rPr>
              <a:t>Presented by </a:t>
            </a:r>
            <a:r>
              <a:rPr lang="en-US" dirty="0" err="1" smtClean="0">
                <a:solidFill>
                  <a:schemeClr val="tx1"/>
                </a:solidFill>
              </a:rPr>
              <a:t>Darshan</a:t>
            </a:r>
            <a:r>
              <a:rPr lang="en-US" dirty="0" smtClean="0">
                <a:solidFill>
                  <a:schemeClr val="tx1"/>
                </a:solidFill>
              </a:rPr>
              <a:t> N</a:t>
            </a:r>
            <a:endParaRPr lang="en-US"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and components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Provides distributed, peer-to-peer architecture each node is called </a:t>
            </a:r>
            <a:r>
              <a:rPr lang="en-US" i="1" dirty="0" smtClean="0"/>
              <a:t>Device</a:t>
            </a:r>
            <a:r>
              <a:rPr lang="en-US" dirty="0" smtClean="0"/>
              <a:t>.</a:t>
            </a:r>
          </a:p>
          <a:p>
            <a:r>
              <a:rPr lang="en-US" dirty="0" smtClean="0"/>
              <a:t>Device Stores full or partial copies of one or more data collections.</a:t>
            </a:r>
          </a:p>
          <a:p>
            <a:r>
              <a:rPr lang="en-US" i="1" dirty="0" smtClean="0"/>
              <a:t>Items</a:t>
            </a:r>
            <a:r>
              <a:rPr lang="en-US" dirty="0" smtClean="0"/>
              <a:t> = XML object + associated file (optional)</a:t>
            </a:r>
          </a:p>
          <a:p>
            <a:r>
              <a:rPr lang="en-US" i="1" dirty="0" smtClean="0"/>
              <a:t>XML object</a:t>
            </a:r>
            <a:r>
              <a:rPr lang="en-US" dirty="0" smtClean="0"/>
              <a:t>,  </a:t>
            </a:r>
            <a:r>
              <a:rPr lang="en-US" dirty="0" err="1" smtClean="0"/>
              <a:t>eg</a:t>
            </a:r>
            <a:r>
              <a:rPr lang="en-US" dirty="0" smtClean="0"/>
              <a:t>: photo, created, resolution, quality rating , keyword.</a:t>
            </a:r>
          </a:p>
          <a:p>
            <a:r>
              <a:rPr lang="en-US" i="1" dirty="0" smtClean="0"/>
              <a:t>Replica</a:t>
            </a:r>
            <a:r>
              <a:rPr lang="en-US" dirty="0" smtClean="0"/>
              <a:t>, copy of some or all items in a given collection</a:t>
            </a:r>
          </a:p>
          <a:p>
            <a:r>
              <a:rPr lang="en-US" i="1" dirty="0" smtClean="0"/>
              <a:t>Filter</a:t>
            </a:r>
            <a:r>
              <a:rPr lang="en-US" dirty="0" smtClean="0"/>
              <a:t>, set of item is specified by…</a:t>
            </a:r>
          </a:p>
          <a:p>
            <a:r>
              <a:rPr lang="en-US" dirty="0" smtClean="0"/>
              <a:t>The default “*” filter indicates, device interested in all items, and hence stores a full replica of the collection.</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p:txBody>
          <a:bodyPr>
            <a:normAutofit/>
          </a:bodyPr>
          <a:lstStyle/>
          <a:p>
            <a:r>
              <a:rPr lang="en-US" dirty="0" smtClean="0"/>
              <a:t>Device-to-device S</a:t>
            </a:r>
            <a:r>
              <a:rPr lang="en-US" i="1" dirty="0" smtClean="0"/>
              <a:t>ynchronization </a:t>
            </a:r>
            <a:r>
              <a:rPr lang="en-US" dirty="0" smtClean="0"/>
              <a:t>protocol, used to send</a:t>
            </a:r>
            <a:r>
              <a:rPr lang="en-US" i="1" dirty="0" smtClean="0"/>
              <a:t> </a:t>
            </a:r>
            <a:r>
              <a:rPr lang="en-US" dirty="0" smtClean="0"/>
              <a:t>updated items to other replicas.</a:t>
            </a:r>
          </a:p>
          <a:p>
            <a:r>
              <a:rPr lang="en-US" dirty="0" smtClean="0"/>
              <a:t>Devices generally have regular partners or any replica they encounter.</a:t>
            </a:r>
          </a:p>
          <a:p>
            <a:r>
              <a:rPr lang="en-US" dirty="0" smtClean="0"/>
              <a:t>Device join system by creating empty replica.</a:t>
            </a:r>
          </a:p>
          <a:p>
            <a:r>
              <a:rPr lang="en-US" dirty="0" smtClean="0"/>
              <a:t>Sync </a:t>
            </a:r>
            <a:r>
              <a:rPr lang="en-US" dirty="0" smtClean="0"/>
              <a:t>protocol to ensure </a:t>
            </a:r>
            <a:r>
              <a:rPr lang="en-US" i="1" dirty="0" smtClean="0"/>
              <a:t>eventual filter consistency.</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components</a:t>
            </a:r>
            <a:endParaRPr lang="en-US" dirty="0"/>
          </a:p>
        </p:txBody>
      </p:sp>
      <p:pic>
        <p:nvPicPr>
          <p:cNvPr id="3076" name="Picture 4"/>
          <p:cNvPicPr>
            <a:picLocks noGrp="1" noChangeAspect="1" noChangeArrowheads="1"/>
          </p:cNvPicPr>
          <p:nvPr>
            <p:ph idx="1"/>
          </p:nvPr>
        </p:nvPicPr>
        <p:blipFill>
          <a:blip r:embed="rId3"/>
          <a:srcRect/>
          <a:stretch>
            <a:fillRect/>
          </a:stretch>
        </p:blipFill>
        <p:spPr bwMode="auto">
          <a:xfrm>
            <a:off x="228600" y="1600200"/>
            <a:ext cx="8458200" cy="452596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t>
            </a:r>
            <a:endParaRPr lang="en-US" dirty="0"/>
          </a:p>
        </p:txBody>
      </p:sp>
      <p:sp>
        <p:nvSpPr>
          <p:cNvPr id="3" name="Content Placeholder 2"/>
          <p:cNvSpPr>
            <a:spLocks noGrp="1"/>
          </p:cNvSpPr>
          <p:nvPr>
            <p:ph idx="1"/>
          </p:nvPr>
        </p:nvSpPr>
        <p:spPr>
          <a:xfrm>
            <a:off x="381000" y="1295400"/>
            <a:ext cx="8458200" cy="5181600"/>
          </a:xfrm>
        </p:spPr>
        <p:txBody>
          <a:bodyPr>
            <a:normAutofit fontScale="77500" lnSpcReduction="20000"/>
          </a:bodyPr>
          <a:lstStyle/>
          <a:p>
            <a:r>
              <a:rPr lang="en-US" b="1" i="1" dirty="0" smtClean="0"/>
              <a:t>Item Store </a:t>
            </a:r>
            <a:r>
              <a:rPr lang="en-US" i="1" dirty="0" smtClean="0"/>
              <a:t>manages </a:t>
            </a:r>
            <a:r>
              <a:rPr lang="en-US" dirty="0" smtClean="0"/>
              <a:t>items for local replicas of one or more collections  &amp; per item (id, </a:t>
            </a:r>
            <a:r>
              <a:rPr lang="en-US" dirty="0" err="1" smtClean="0"/>
              <a:t>ver-id,xml+file</a:t>
            </a:r>
            <a:r>
              <a:rPr lang="en-US" dirty="0" smtClean="0"/>
              <a:t> content and information)</a:t>
            </a:r>
          </a:p>
          <a:p>
            <a:r>
              <a:rPr lang="en-US" b="1" i="1" dirty="0" smtClean="0"/>
              <a:t>Communication</a:t>
            </a:r>
            <a:r>
              <a:rPr lang="en-US" dirty="0" smtClean="0"/>
              <a:t>: Both devices agree on network and protocol </a:t>
            </a:r>
          </a:p>
          <a:p>
            <a:pPr lvl="1"/>
            <a:r>
              <a:rPr lang="en-US" dirty="0" smtClean="0"/>
              <a:t>Network Ethernet, </a:t>
            </a:r>
            <a:r>
              <a:rPr lang="en-US" dirty="0" err="1" smtClean="0"/>
              <a:t>WiFi</a:t>
            </a:r>
            <a:r>
              <a:rPr lang="en-US" dirty="0" smtClean="0"/>
              <a:t>, cellular, or Bluetooth.</a:t>
            </a:r>
          </a:p>
          <a:p>
            <a:pPr lvl="1"/>
            <a:r>
              <a:rPr lang="en-US" dirty="0" smtClean="0"/>
              <a:t>Transport protocols such as SOAP-based RPC, HTTP etc, </a:t>
            </a:r>
          </a:p>
          <a:p>
            <a:r>
              <a:rPr lang="en-US" b="1" i="1" dirty="0" smtClean="0"/>
              <a:t>Sync</a:t>
            </a:r>
            <a:r>
              <a:rPr lang="en-US" i="1" dirty="0" smtClean="0"/>
              <a:t>: </a:t>
            </a:r>
            <a:r>
              <a:rPr lang="en-US" dirty="0" smtClean="0"/>
              <a:t>implements synchronization protocol</a:t>
            </a:r>
          </a:p>
          <a:p>
            <a:r>
              <a:rPr lang="en-US" b="1" i="1" dirty="0" smtClean="0"/>
              <a:t>Utilities</a:t>
            </a:r>
            <a:r>
              <a:rPr lang="en-US" i="1" dirty="0" smtClean="0"/>
              <a:t>:</a:t>
            </a:r>
            <a:r>
              <a:rPr lang="en-US" dirty="0" smtClean="0"/>
              <a:t> recording synchronization partners, naming collections and devices, managing access controls</a:t>
            </a:r>
          </a:p>
          <a:p>
            <a:r>
              <a:rPr lang="en-US" b="1" i="1" dirty="0" smtClean="0"/>
              <a:t>Security</a:t>
            </a:r>
            <a:r>
              <a:rPr lang="en-US" dirty="0" smtClean="0"/>
              <a:t>: items are digitally signed by the originating device and collection-specific Policies dictate as in which devices can create/update/delete items in a collection</a:t>
            </a:r>
          </a:p>
          <a:p>
            <a:r>
              <a:rPr lang="en-US" dirty="0" smtClean="0"/>
              <a:t>API’s are mean by which application talk to </a:t>
            </a:r>
            <a:r>
              <a:rPr lang="en-US" dirty="0" err="1" smtClean="0"/>
              <a:t>Cimbiosys</a:t>
            </a:r>
            <a:r>
              <a:rPr lang="en-US" dirty="0" smtClean="0"/>
              <a:t> platform for operation on items/ collections/ local replica , initiate sync etc ..</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Implementation </a:t>
            </a:r>
            <a:endParaRPr lang="en-US" b="1" dirty="0"/>
          </a:p>
        </p:txBody>
      </p:sp>
      <p:sp>
        <p:nvSpPr>
          <p:cNvPr id="3" name="Content Placeholder 2"/>
          <p:cNvSpPr>
            <a:spLocks noGrp="1"/>
          </p:cNvSpPr>
          <p:nvPr>
            <p:ph idx="1"/>
          </p:nvPr>
        </p:nvSpPr>
        <p:spPr/>
        <p:txBody>
          <a:bodyPr>
            <a:normAutofit fontScale="92500" lnSpcReduction="10000"/>
          </a:bodyPr>
          <a:lstStyle/>
          <a:p>
            <a:r>
              <a:rPr lang="en-US" dirty="0" smtClean="0"/>
              <a:t>Two </a:t>
            </a:r>
            <a:r>
              <a:rPr lang="en-US" dirty="0"/>
              <a:t>different </a:t>
            </a:r>
            <a:r>
              <a:rPr lang="en-US" dirty="0" smtClean="0"/>
              <a:t>environments</a:t>
            </a:r>
          </a:p>
          <a:p>
            <a:r>
              <a:rPr lang="en-US" dirty="0"/>
              <a:t>C# using </a:t>
            </a:r>
            <a:r>
              <a:rPr lang="en-US" dirty="0" smtClean="0"/>
              <a:t>Microsoft’s .NET and Mace which is a </a:t>
            </a:r>
            <a:r>
              <a:rPr lang="en-US" dirty="0"/>
              <a:t>C++ language </a:t>
            </a:r>
            <a:r>
              <a:rPr lang="en-US" dirty="0" smtClean="0"/>
              <a:t>extension that </a:t>
            </a:r>
            <a:r>
              <a:rPr lang="en-US" dirty="0"/>
              <a:t>supports distributed systems </a:t>
            </a:r>
            <a:r>
              <a:rPr lang="en-US" dirty="0" smtClean="0"/>
              <a:t>development.</a:t>
            </a:r>
          </a:p>
          <a:p>
            <a:r>
              <a:rPr lang="en-US" dirty="0" smtClean="0"/>
              <a:t>Applications </a:t>
            </a:r>
          </a:p>
          <a:p>
            <a:pPr lvl="1"/>
            <a:r>
              <a:rPr lang="en-US" b="1" dirty="0" err="1" smtClean="0"/>
              <a:t>Cimetric</a:t>
            </a:r>
            <a:r>
              <a:rPr lang="en-US" b="1" dirty="0" smtClean="0"/>
              <a:t>, </a:t>
            </a:r>
            <a:r>
              <a:rPr lang="en-US" dirty="0" smtClean="0"/>
              <a:t>collaborative authoring tool </a:t>
            </a:r>
            <a:r>
              <a:rPr lang="en-US" dirty="0"/>
              <a:t>writing a paper </a:t>
            </a:r>
            <a:r>
              <a:rPr lang="en-US" dirty="0" smtClean="0"/>
              <a:t>and </a:t>
            </a:r>
          </a:p>
          <a:p>
            <a:pPr lvl="1"/>
            <a:r>
              <a:rPr lang="en-US" b="1" dirty="0" err="1" smtClean="0"/>
              <a:t>CimBib</a:t>
            </a:r>
            <a:r>
              <a:rPr lang="en-US" b="1" dirty="0" smtClean="0"/>
              <a:t> </a:t>
            </a:r>
            <a:r>
              <a:rPr lang="en-US" dirty="0" smtClean="0"/>
              <a:t>is designed as a bibliographic database and personal digital library for people to share </a:t>
            </a:r>
            <a:r>
              <a:rPr lang="en-US" dirty="0"/>
              <a:t>references </a:t>
            </a:r>
            <a:r>
              <a:rPr lang="en-US" dirty="0" smtClean="0"/>
              <a:t>local and remote copies </a:t>
            </a:r>
            <a:r>
              <a:rPr lang="en-US" dirty="0"/>
              <a:t>of </a:t>
            </a:r>
            <a:r>
              <a:rPr lang="en-US" dirty="0" smtClean="0"/>
              <a:t>published papers, </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CIM </a:t>
            </a:r>
            <a:r>
              <a:rPr lang="en-US" b="1" dirty="0" smtClean="0"/>
              <a:t>Sync protocol</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b="1" dirty="0" smtClean="0"/>
              <a:t>Metadata</a:t>
            </a:r>
            <a:endParaRPr lang="en-US" dirty="0" smtClean="0"/>
          </a:p>
          <a:p>
            <a:r>
              <a:rPr lang="en-US" dirty="0" smtClean="0"/>
              <a:t>sync </a:t>
            </a:r>
            <a:r>
              <a:rPr lang="en-US" dirty="0"/>
              <a:t>protocol relies on a variety of per-item and </a:t>
            </a:r>
            <a:r>
              <a:rPr lang="en-US" dirty="0" smtClean="0"/>
              <a:t>per-replica metadata.</a:t>
            </a:r>
          </a:p>
          <a:p>
            <a:r>
              <a:rPr lang="en-US" dirty="0" smtClean="0"/>
              <a:t>unique identifier for collection and every item</a:t>
            </a:r>
          </a:p>
          <a:p>
            <a:r>
              <a:rPr lang="en-US" dirty="0" smtClean="0"/>
              <a:t>Each version </a:t>
            </a:r>
            <a:r>
              <a:rPr lang="en-US" dirty="0"/>
              <a:t>of an item </a:t>
            </a:r>
            <a:r>
              <a:rPr lang="en-US" dirty="0" smtClean="0"/>
              <a:t>has unique </a:t>
            </a:r>
            <a:r>
              <a:rPr lang="en-US" dirty="0"/>
              <a:t>identifier called </a:t>
            </a:r>
            <a:r>
              <a:rPr lang="en-US" i="1" dirty="0" smtClean="0"/>
              <a:t>version-id</a:t>
            </a:r>
          </a:p>
          <a:p>
            <a:r>
              <a:rPr lang="en-US" dirty="0" smtClean="0"/>
              <a:t>When item is </a:t>
            </a:r>
            <a:r>
              <a:rPr lang="en-US" dirty="0"/>
              <a:t>created, updated, or </a:t>
            </a:r>
            <a:r>
              <a:rPr lang="en-US" dirty="0" smtClean="0"/>
              <a:t>deleted a </a:t>
            </a:r>
            <a:r>
              <a:rPr lang="en-US" b="1" dirty="0" smtClean="0"/>
              <a:t>new version-id </a:t>
            </a:r>
            <a:r>
              <a:rPr lang="en-US" dirty="0" smtClean="0"/>
              <a:t>&lt;replica’s id, counter of updates&gt;</a:t>
            </a:r>
          </a:p>
          <a:p>
            <a:r>
              <a:rPr lang="en-US" dirty="0"/>
              <a:t>Deleted </a:t>
            </a:r>
            <a:r>
              <a:rPr lang="en-US" dirty="0" smtClean="0"/>
              <a:t>items marked &amp; referred as </a:t>
            </a:r>
            <a:r>
              <a:rPr lang="en-US" i="1" dirty="0" smtClean="0"/>
              <a:t>tombstones.</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381000" y="381000"/>
            <a:ext cx="8382000" cy="6096000"/>
          </a:xfrm>
        </p:spPr>
        <p:txBody>
          <a:bodyPr>
            <a:normAutofit fontScale="92500" lnSpcReduction="10000"/>
          </a:bodyPr>
          <a:lstStyle/>
          <a:p>
            <a:pPr>
              <a:buNone/>
            </a:pPr>
            <a:endParaRPr lang="en-US" dirty="0" smtClean="0"/>
          </a:p>
          <a:p>
            <a:r>
              <a:rPr lang="en-US" dirty="0" smtClean="0"/>
              <a:t>The Knowledge is just set of version-ids and consists of identifiers for any versions that </a:t>
            </a:r>
          </a:p>
          <a:p>
            <a:pPr>
              <a:buNone/>
            </a:pPr>
            <a:r>
              <a:rPr lang="en-US" dirty="0" smtClean="0"/>
              <a:t> 	(a) match the replica’s filter and are stored in its item store, </a:t>
            </a:r>
          </a:p>
          <a:p>
            <a:pPr>
              <a:buNone/>
            </a:pPr>
            <a:r>
              <a:rPr lang="en-US" dirty="0" smtClean="0"/>
              <a:t>	(b) are known to be obsolete, or </a:t>
            </a:r>
          </a:p>
          <a:p>
            <a:pPr>
              <a:buNone/>
            </a:pPr>
            <a:r>
              <a:rPr lang="en-US" dirty="0" smtClean="0"/>
              <a:t>	(c) are known to not match the replica’s filter</a:t>
            </a:r>
          </a:p>
          <a:p>
            <a:pPr>
              <a:buNone/>
            </a:pPr>
            <a:endParaRPr lang="en-US" dirty="0" smtClean="0"/>
          </a:p>
          <a:p>
            <a:r>
              <a:rPr lang="en-US" dirty="0" smtClean="0"/>
              <a:t>Knowledge has one or more fragments ( version vector and  an associated explicit set of item ids</a:t>
            </a:r>
            <a:r>
              <a:rPr lang="en-US" dirty="0" smtClean="0"/>
              <a:t>)</a:t>
            </a:r>
            <a:endParaRPr lang="en-US" dirty="0" smtClean="0"/>
          </a:p>
          <a:p>
            <a:r>
              <a:rPr lang="en-US" dirty="0" smtClean="0"/>
              <a:t>if a replica holds a </a:t>
            </a:r>
            <a:r>
              <a:rPr lang="en-US" b="1" dirty="0" smtClean="0"/>
              <a:t>" knowledge fragment S:V " </a:t>
            </a:r>
            <a:r>
              <a:rPr lang="en-US" dirty="0" smtClean="0"/>
              <a:t>then the replica knows all versions of items in the set S whose version-ids </a:t>
            </a:r>
            <a:r>
              <a:rPr lang="en-US" dirty="0" smtClean="0"/>
              <a:t>included version </a:t>
            </a:r>
            <a:r>
              <a:rPr lang="en-US" dirty="0" smtClean="0"/>
              <a:t>vector V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CIM Sync: Protocol </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one-way, pull-style synchronization protocol.</a:t>
            </a:r>
          </a:p>
          <a:p>
            <a:r>
              <a:rPr lang="en-US" i="1" dirty="0" smtClean="0"/>
              <a:t>target replica  </a:t>
            </a:r>
            <a:r>
              <a:rPr lang="en-US" i="1" dirty="0" smtClean="0">
                <a:sym typeface="Wingdings" pitchFamily="2" charset="2"/>
              </a:rPr>
              <a:t>   </a:t>
            </a:r>
            <a:r>
              <a:rPr lang="en-US" i="1" dirty="0" smtClean="0"/>
              <a:t>source replica, through  </a:t>
            </a:r>
            <a:r>
              <a:rPr lang="en-US" i="1" dirty="0" err="1" smtClean="0">
                <a:solidFill>
                  <a:schemeClr val="accent1">
                    <a:lumMod val="40000"/>
                    <a:lumOff val="60000"/>
                  </a:schemeClr>
                </a:solidFill>
              </a:rPr>
              <a:t>SyncRequest</a:t>
            </a:r>
            <a:r>
              <a:rPr lang="en-US" i="1" dirty="0" smtClean="0"/>
              <a:t> </a:t>
            </a:r>
            <a:r>
              <a:rPr lang="en-US" dirty="0" smtClean="0"/>
              <a:t>message, includes target’s knowledge &amp; its filter</a:t>
            </a:r>
          </a:p>
          <a:p>
            <a:r>
              <a:rPr lang="en-US" dirty="0" smtClean="0"/>
              <a:t>source replica checks - item store for items, whose version-ids unknown to target replica &amp; whose XML contents match the target’s filter</a:t>
            </a:r>
          </a:p>
          <a:p>
            <a:r>
              <a:rPr lang="en-US" dirty="0" smtClean="0"/>
              <a:t>Source responds XML contents, file contents &amp; metadata for each of these items and </a:t>
            </a:r>
            <a:r>
              <a:rPr lang="en-US" i="1" dirty="0" err="1" smtClean="0">
                <a:solidFill>
                  <a:schemeClr val="accent1">
                    <a:lumMod val="40000"/>
                    <a:lumOff val="60000"/>
                  </a:schemeClr>
                </a:solidFill>
              </a:rPr>
              <a:t>SyncComplete</a:t>
            </a:r>
            <a:r>
              <a:rPr lang="en-US" dirty="0" smtClean="0"/>
              <a:t> message.</a:t>
            </a:r>
          </a:p>
          <a:p>
            <a:r>
              <a:rPr lang="en-US" dirty="0" smtClean="0"/>
              <a:t>All messages received by target result in updates is applied to item store.</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lstStyle/>
          <a:p>
            <a:r>
              <a:rPr lang="en-US" smtClean="0"/>
              <a:t>Synchronization of photo frame </a:t>
            </a:r>
            <a:r>
              <a:rPr lang="en-US" dirty="0" smtClean="0"/>
              <a:t>‘B’ and laptop ‘C’</a:t>
            </a:r>
          </a:p>
          <a:p>
            <a:r>
              <a:rPr lang="en-US" dirty="0" smtClean="0"/>
              <a:t>State of devices, metadata and item store before synchronization.</a:t>
            </a:r>
          </a:p>
          <a:p>
            <a:r>
              <a:rPr lang="en-US" dirty="0" smtClean="0"/>
              <a:t>more recent version of </a:t>
            </a:r>
            <a:r>
              <a:rPr lang="en-US" i="1" dirty="0" smtClean="0"/>
              <a:t>r</a:t>
            </a:r>
            <a:r>
              <a:rPr lang="en-US" dirty="0" smtClean="0"/>
              <a:t> and a new item </a:t>
            </a:r>
            <a:r>
              <a:rPr lang="en-US" i="1" dirty="0" smtClean="0"/>
              <a:t>s</a:t>
            </a:r>
          </a:p>
          <a:p>
            <a:r>
              <a:rPr lang="en-US" dirty="0" smtClean="0"/>
              <a:t>updated </a:t>
            </a:r>
            <a:r>
              <a:rPr lang="en-US" i="1" dirty="0" smtClean="0"/>
              <a:t>k </a:t>
            </a:r>
            <a:r>
              <a:rPr lang="en-US" dirty="0" smtClean="0"/>
              <a:t>to reduce its rating</a:t>
            </a:r>
            <a:endParaRPr lang="en-US" i="1"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3"/>
          <a:srcRect/>
          <a:stretch>
            <a:fillRect/>
          </a:stretch>
        </p:blipFill>
        <p:spPr bwMode="auto">
          <a:xfrm>
            <a:off x="0" y="914400"/>
            <a:ext cx="9144000" cy="5486400"/>
          </a:xfrm>
          <a:prstGeom prst="rect">
            <a:avLst/>
          </a:prstGeom>
          <a:noFill/>
          <a:ln w="9525">
            <a:noFill/>
            <a:miter lim="800000"/>
            <a:headEnd/>
            <a:tailEnd/>
          </a:ln>
          <a:effectLst/>
        </p:spPr>
      </p:pic>
      <p:sp>
        <p:nvSpPr>
          <p:cNvPr id="4" name="Round Diagonal Corner Rectangle 3"/>
          <p:cNvSpPr/>
          <p:nvPr/>
        </p:nvSpPr>
        <p:spPr>
          <a:xfrm>
            <a:off x="609600" y="381000"/>
            <a:ext cx="1752600" cy="609600"/>
          </a:xfrm>
          <a:prstGeom prst="round2Diag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Knowledge of B</a:t>
            </a:r>
            <a:endPar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cxnSp>
        <p:nvCxnSpPr>
          <p:cNvPr id="8" name="Straight Arrow Connector 7"/>
          <p:cNvCxnSpPr>
            <a:stCxn id="4" idx="1"/>
          </p:cNvCxnSpPr>
          <p:nvPr/>
        </p:nvCxnSpPr>
        <p:spPr>
          <a:xfrm rot="5400000">
            <a:off x="552450" y="1352550"/>
            <a:ext cx="1295400" cy="571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Round Diagonal Corner Rectangle 8"/>
          <p:cNvSpPr/>
          <p:nvPr/>
        </p:nvSpPr>
        <p:spPr>
          <a:xfrm>
            <a:off x="6248400" y="304800"/>
            <a:ext cx="2514600" cy="609600"/>
          </a:xfrm>
          <a:prstGeom prst="round2Diag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1">
                    <a:lumMod val="75000"/>
                  </a:schemeClr>
                </a:solidFill>
              </a:rPr>
              <a:t>No updates since version , C:1</a:t>
            </a:r>
            <a:endParaRPr lang="en-US" dirty="0">
              <a:solidFill>
                <a:schemeClr val="accent1">
                  <a:lumMod val="75000"/>
                </a:schemeClr>
              </a:solidFill>
            </a:endParaRPr>
          </a:p>
        </p:txBody>
      </p:sp>
      <p:cxnSp>
        <p:nvCxnSpPr>
          <p:cNvPr id="11" name="Straight Arrow Connector 10"/>
          <p:cNvCxnSpPr/>
          <p:nvPr/>
        </p:nvCxnSpPr>
        <p:spPr>
          <a:xfrm rot="10800000" flipV="1">
            <a:off x="5562600" y="914400"/>
            <a:ext cx="11430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Round Diagonal Corner Rectangle 11"/>
          <p:cNvSpPr/>
          <p:nvPr/>
        </p:nvSpPr>
        <p:spPr>
          <a:xfrm>
            <a:off x="4419600" y="2286000"/>
            <a:ext cx="1371600" cy="30480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More recent version</a:t>
            </a:r>
            <a:endParaRPr lang="en-US" sz="1200" dirty="0"/>
          </a:p>
        </p:txBody>
      </p:sp>
      <p:sp>
        <p:nvSpPr>
          <p:cNvPr id="14" name="Round Diagonal Corner Rectangle 13"/>
          <p:cNvSpPr/>
          <p:nvPr/>
        </p:nvSpPr>
        <p:spPr>
          <a:xfrm>
            <a:off x="4495800" y="2895600"/>
            <a:ext cx="1371600" cy="38100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New item to be added</a:t>
            </a:r>
            <a:endParaRPr lang="en-US" sz="1200" dirty="0"/>
          </a:p>
        </p:txBody>
      </p:sp>
      <p:sp>
        <p:nvSpPr>
          <p:cNvPr id="15" name="Round Diagonal Corner Rectangle 14"/>
          <p:cNvSpPr/>
          <p:nvPr/>
        </p:nvSpPr>
        <p:spPr>
          <a:xfrm>
            <a:off x="4724400" y="3581400"/>
            <a:ext cx="1066800" cy="381000"/>
          </a:xfrm>
          <a:prstGeom prst="round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smtClean="0"/>
              <a:t>Reduce rating of k (</a:t>
            </a:r>
            <a:r>
              <a:rPr lang="en-US" sz="1100" dirty="0" err="1" smtClean="0"/>
              <a:t>Moveout</a:t>
            </a:r>
            <a:r>
              <a:rPr lang="en-US" sz="1100" dirty="0" smtClean="0"/>
              <a:t>)</a:t>
            </a:r>
            <a:endParaRPr lang="en-US" sz="11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a:t>
            </a:r>
            <a:endParaRPr lang="en-US" dirty="0"/>
          </a:p>
        </p:txBody>
      </p:sp>
      <p:sp>
        <p:nvSpPr>
          <p:cNvPr id="3" name="Content Placeholder 2"/>
          <p:cNvSpPr>
            <a:spLocks noGrp="1"/>
          </p:cNvSpPr>
          <p:nvPr>
            <p:ph idx="1"/>
          </p:nvPr>
        </p:nvSpPr>
        <p:spPr/>
        <p:txBody>
          <a:bodyPr/>
          <a:lstStyle/>
          <a:p>
            <a:r>
              <a:rPr lang="en-US" dirty="0" smtClean="0"/>
              <a:t>People use more than one device to store </a:t>
            </a:r>
            <a:r>
              <a:rPr lang="en-US" dirty="0" smtClean="0"/>
              <a:t>data</a:t>
            </a:r>
            <a:endParaRPr lang="en-US" dirty="0" smtClean="0"/>
          </a:p>
          <a:p>
            <a:r>
              <a:rPr lang="en-US" dirty="0" smtClean="0"/>
              <a:t>Portable devices have </a:t>
            </a:r>
            <a:r>
              <a:rPr lang="en-US" dirty="0" smtClean="0"/>
              <a:t>limit on storage </a:t>
            </a:r>
            <a:r>
              <a:rPr lang="en-US" dirty="0" smtClean="0"/>
              <a:t>and bandwidth.</a:t>
            </a:r>
          </a:p>
          <a:p>
            <a:r>
              <a:rPr lang="en-US" dirty="0"/>
              <a:t>S</a:t>
            </a:r>
            <a:r>
              <a:rPr lang="en-US" dirty="0" smtClean="0"/>
              <a:t>hould be able to define its own content-based filtering criteria.</a:t>
            </a:r>
          </a:p>
          <a:p>
            <a:r>
              <a:rPr lang="en-US" dirty="0" smtClean="0"/>
              <a:t>Automatically share updates with any new other device encountered.</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Knowledge </a:t>
            </a:r>
            <a:endParaRPr lang="en-US" dirty="0"/>
          </a:p>
        </p:txBody>
      </p:sp>
      <p:sp>
        <p:nvSpPr>
          <p:cNvPr id="3" name="Content Placeholder 2"/>
          <p:cNvSpPr>
            <a:spLocks noGrp="1"/>
          </p:cNvSpPr>
          <p:nvPr>
            <p:ph idx="1"/>
          </p:nvPr>
        </p:nvSpPr>
        <p:spPr/>
        <p:txBody>
          <a:bodyPr>
            <a:normAutofit/>
          </a:bodyPr>
          <a:lstStyle/>
          <a:p>
            <a:r>
              <a:rPr lang="en-US" dirty="0" smtClean="0"/>
              <a:t>If source replica’s filter no more restrictive than target’s filter, </a:t>
            </a:r>
            <a:r>
              <a:rPr lang="en-US" dirty="0" err="1" smtClean="0"/>
              <a:t>i.e</a:t>
            </a:r>
            <a:r>
              <a:rPr lang="en-US" dirty="0" smtClean="0"/>
              <a:t> item that matches target’s filter also matches source’s </a:t>
            </a:r>
            <a:r>
              <a:rPr lang="en-US" dirty="0" smtClean="0"/>
              <a:t>filter, </a:t>
            </a:r>
            <a:r>
              <a:rPr lang="en-US" i="1" dirty="0" err="1" smtClean="0"/>
              <a:t>SyncComplete</a:t>
            </a:r>
            <a:r>
              <a:rPr lang="en-US" i="1" dirty="0" smtClean="0"/>
              <a:t> </a:t>
            </a:r>
            <a:r>
              <a:rPr lang="en-US" dirty="0" smtClean="0"/>
              <a:t>message.</a:t>
            </a:r>
          </a:p>
          <a:p>
            <a:endParaRPr lang="en-US" dirty="0" smtClean="0"/>
          </a:p>
          <a:p>
            <a:r>
              <a:rPr lang="en-US" dirty="0" smtClean="0"/>
              <a:t>target has broader /incomparable filter</a:t>
            </a:r>
          </a:p>
          <a:p>
            <a:pPr lvl="1"/>
            <a:r>
              <a:rPr lang="en-US" dirty="0" smtClean="0"/>
              <a:t>Example family and 5*, send only partial knowledge</a:t>
            </a:r>
          </a:p>
          <a:p>
            <a:endParaRPr lang="en-US" dirty="0" smtClean="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Move-out notifications</a:t>
            </a:r>
            <a:endParaRPr lang="en-US" dirty="0"/>
          </a:p>
        </p:txBody>
      </p:sp>
      <p:sp>
        <p:nvSpPr>
          <p:cNvPr id="3" name="Content Placeholder 2"/>
          <p:cNvSpPr>
            <a:spLocks noGrp="1"/>
          </p:cNvSpPr>
          <p:nvPr>
            <p:ph idx="1"/>
          </p:nvPr>
        </p:nvSpPr>
        <p:spPr>
          <a:xfrm>
            <a:off x="457200" y="1295400"/>
            <a:ext cx="8229600" cy="5334000"/>
          </a:xfrm>
        </p:spPr>
        <p:txBody>
          <a:bodyPr>
            <a:noAutofit/>
          </a:bodyPr>
          <a:lstStyle/>
          <a:p>
            <a:r>
              <a:rPr lang="en-US" sz="2500" dirty="0" smtClean="0"/>
              <a:t>Source replica tells, causing the target to remove specified items from its item store(later version available).</a:t>
            </a:r>
          </a:p>
          <a:p>
            <a:r>
              <a:rPr lang="en-US" sz="2500" i="1" dirty="0"/>
              <a:t>M</a:t>
            </a:r>
            <a:r>
              <a:rPr lang="en-US" sz="2500" i="1" dirty="0" smtClean="0"/>
              <a:t>ove-out notifications </a:t>
            </a:r>
            <a:r>
              <a:rPr lang="en-US" sz="2500" dirty="0" smtClean="0"/>
              <a:t>during sync.. Will move it out of its </a:t>
            </a:r>
            <a:r>
              <a:rPr lang="en-US" sz="2500" i="1" dirty="0" smtClean="0"/>
              <a:t>item store </a:t>
            </a:r>
            <a:r>
              <a:rPr lang="en-US" sz="2500" dirty="0" err="1" smtClean="0"/>
              <a:t>Eg</a:t>
            </a:r>
            <a:r>
              <a:rPr lang="en-US" sz="2500" dirty="0" smtClean="0"/>
              <a:t>: for </a:t>
            </a:r>
            <a:r>
              <a:rPr lang="en-US" sz="2500" i="1" dirty="0" smtClean="0"/>
              <a:t>k </a:t>
            </a:r>
            <a:endParaRPr lang="en-US" sz="2500" dirty="0" smtClean="0"/>
          </a:p>
          <a:p>
            <a:r>
              <a:rPr lang="en-US" sz="2500" dirty="0" smtClean="0"/>
              <a:t>C1: partial replica currently stored items have later versions that no longer match its filter</a:t>
            </a:r>
          </a:p>
          <a:p>
            <a:r>
              <a:rPr lang="en-US" sz="2500" dirty="0" smtClean="0"/>
              <a:t>C2: Source has item what target does not have hence move out. To avoid this target tells set of items it stores initially.</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a:t>
            </a:r>
            <a:endParaRPr lang="en-US" dirty="0"/>
          </a:p>
        </p:txBody>
      </p:sp>
      <p:sp>
        <p:nvSpPr>
          <p:cNvPr id="3" name="Content Placeholder 2"/>
          <p:cNvSpPr>
            <a:spLocks noGrp="1"/>
          </p:cNvSpPr>
          <p:nvPr>
            <p:ph idx="1"/>
          </p:nvPr>
        </p:nvSpPr>
        <p:spPr/>
        <p:txBody>
          <a:bodyPr>
            <a:normAutofit/>
          </a:bodyPr>
          <a:lstStyle/>
          <a:p>
            <a:r>
              <a:rPr lang="en-US" dirty="0" smtClean="0"/>
              <a:t>Pro: Move-out notifications based on previous filter that no longer applies,(Since target can change its filter anytime)</a:t>
            </a:r>
          </a:p>
          <a:p>
            <a:r>
              <a:rPr lang="en-US" dirty="0" smtClean="0"/>
              <a:t>Sol: Target Replica increments counter when ever it updates filter &amp; ignore that move-out from source .</a:t>
            </a:r>
            <a:endParaRPr lang="en-US" dirty="0" smtClean="0">
              <a:solidFill>
                <a:srgbClr val="FF0000"/>
              </a:solidFill>
            </a:endParaRPr>
          </a:p>
          <a:p>
            <a:pPr lvl="1"/>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Out-of-filter updates</a:t>
            </a:r>
            <a:endParaRPr lang="en-US" dirty="0"/>
          </a:p>
        </p:txBody>
      </p:sp>
      <p:sp>
        <p:nvSpPr>
          <p:cNvPr id="3" name="Content Placeholder 2"/>
          <p:cNvSpPr>
            <a:spLocks noGrp="1"/>
          </p:cNvSpPr>
          <p:nvPr>
            <p:ph idx="1"/>
          </p:nvPr>
        </p:nvSpPr>
        <p:spPr>
          <a:xfrm>
            <a:off x="457200" y="1600200"/>
            <a:ext cx="8229600" cy="5029200"/>
          </a:xfrm>
        </p:spPr>
        <p:txBody>
          <a:bodyPr>
            <a:noAutofit/>
          </a:bodyPr>
          <a:lstStyle/>
          <a:p>
            <a:r>
              <a:rPr lang="en-US" sz="2600" dirty="0" smtClean="0"/>
              <a:t>Operations that </a:t>
            </a:r>
            <a:r>
              <a:rPr lang="en-US" sz="2600" dirty="0"/>
              <a:t>produce new versions of items that do not match </a:t>
            </a:r>
            <a:r>
              <a:rPr lang="en-US" sz="2600" dirty="0" smtClean="0"/>
              <a:t>the local </a:t>
            </a:r>
            <a:r>
              <a:rPr lang="en-US" sz="2600" dirty="0"/>
              <a:t>replica’s filter are called </a:t>
            </a:r>
            <a:r>
              <a:rPr lang="en-US" sz="2600" i="1" dirty="0"/>
              <a:t>out-of-filter updates. </a:t>
            </a:r>
            <a:endParaRPr lang="en-US" sz="2600" i="1" dirty="0" smtClean="0"/>
          </a:p>
          <a:p>
            <a:r>
              <a:rPr lang="en-US" sz="2600" dirty="0" err="1" smtClean="0"/>
              <a:t>Eg</a:t>
            </a:r>
            <a:r>
              <a:rPr lang="en-US" sz="2600" dirty="0" smtClean="0"/>
              <a:t>: Filter is unread Email and should delete after reading.</a:t>
            </a:r>
          </a:p>
          <a:p>
            <a:r>
              <a:rPr lang="en-US" sz="2600" dirty="0" smtClean="0"/>
              <a:t>Cannot </a:t>
            </a:r>
            <a:r>
              <a:rPr lang="en-US" sz="2600" dirty="0" smtClean="0"/>
              <a:t>be discarded </a:t>
            </a:r>
            <a:r>
              <a:rPr lang="en-US" sz="2600" dirty="0" smtClean="0"/>
              <a:t>immediately</a:t>
            </a:r>
            <a:endParaRPr lang="en-US" sz="2600" dirty="0" smtClean="0"/>
          </a:p>
          <a:p>
            <a:r>
              <a:rPr lang="en-US" sz="2600" dirty="0" smtClean="0"/>
              <a:t>Items are moved to Special portion,</a:t>
            </a:r>
            <a:r>
              <a:rPr lang="en-US" sz="2600" i="1" dirty="0" smtClean="0"/>
              <a:t> push-out store, </a:t>
            </a:r>
            <a:r>
              <a:rPr lang="en-US" sz="2600" dirty="0" smtClean="0"/>
              <a:t>in visible to </a:t>
            </a:r>
            <a:r>
              <a:rPr lang="en-US" sz="2600" dirty="0" smtClean="0"/>
              <a:t>applications</a:t>
            </a:r>
            <a:endParaRPr lang="en-US" sz="2600" dirty="0" smtClean="0"/>
          </a:p>
          <a:p>
            <a:r>
              <a:rPr lang="en-US" sz="2600" b="1" i="1" dirty="0" smtClean="0"/>
              <a:t>Hot potato problem </a:t>
            </a:r>
            <a:r>
              <a:rPr lang="en-US" sz="2600" b="1" dirty="0" smtClean="0"/>
              <a:t>!! </a:t>
            </a:r>
            <a:r>
              <a:rPr lang="en-US" sz="2600" dirty="0" smtClean="0"/>
              <a:t>Send to target (whose filter matches) and delete, but target send it back and delete.</a:t>
            </a:r>
            <a:endParaRPr lang="en-US" sz="26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Changing filter</a:t>
            </a:r>
            <a:endParaRPr lang="en-US" dirty="0"/>
          </a:p>
        </p:txBody>
      </p:sp>
      <p:sp>
        <p:nvSpPr>
          <p:cNvPr id="3" name="Content Placeholder 2"/>
          <p:cNvSpPr>
            <a:spLocks noGrp="1"/>
          </p:cNvSpPr>
          <p:nvPr>
            <p:ph idx="1"/>
          </p:nvPr>
        </p:nvSpPr>
        <p:spPr>
          <a:xfrm>
            <a:off x="457200" y="1600200"/>
            <a:ext cx="8229600" cy="4800600"/>
          </a:xfrm>
        </p:spPr>
        <p:txBody>
          <a:bodyPr>
            <a:normAutofit fontScale="92500" lnSpcReduction="20000"/>
          </a:bodyPr>
          <a:lstStyle/>
          <a:p>
            <a:r>
              <a:rPr lang="en-US" dirty="0" smtClean="0"/>
              <a:t>Case1:Cannot directly remove items of the old filter if it does not match its new filter. Because it may be the only replica making the latest version of such a item. </a:t>
            </a:r>
          </a:p>
          <a:p>
            <a:r>
              <a:rPr lang="en-US" dirty="0" smtClean="0"/>
              <a:t>Hence push-out store and then eventually deleted.</a:t>
            </a:r>
          </a:p>
          <a:p>
            <a:r>
              <a:rPr lang="en-US" dirty="0" smtClean="0"/>
              <a:t>Case2: During sync as a source replica.</a:t>
            </a:r>
            <a:r>
              <a:rPr lang="en-US" dirty="0"/>
              <a:t> maintain </a:t>
            </a:r>
            <a:r>
              <a:rPr lang="en-US" i="1" dirty="0"/>
              <a:t>soft-state</a:t>
            </a:r>
            <a:r>
              <a:rPr lang="en-US" dirty="0"/>
              <a:t> mapping their </a:t>
            </a:r>
            <a:r>
              <a:rPr lang="en-US" dirty="0" smtClean="0"/>
              <a:t>partners filter </a:t>
            </a:r>
            <a:r>
              <a:rPr lang="en-US" dirty="0"/>
              <a:t>versions to the actual filter </a:t>
            </a:r>
            <a:r>
              <a:rPr lang="en-US" dirty="0" smtClean="0"/>
              <a:t>queries.</a:t>
            </a:r>
          </a:p>
          <a:p>
            <a:r>
              <a:rPr lang="en-US" dirty="0" smtClean="0"/>
              <a:t>If soft-state discarded, then special error, causing target to resend its full filter as a new sync request.</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Knowledge and compaction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Replicas items version-ids to their knowledge but not obsolete or deleted items.</a:t>
            </a:r>
          </a:p>
          <a:p>
            <a:r>
              <a:rPr lang="en-US" dirty="0" smtClean="0"/>
              <a:t>As data  exchanged, Knowledge fragments keeps growing, hence compaction.</a:t>
            </a:r>
          </a:p>
          <a:p>
            <a:pPr lvl="1"/>
            <a:r>
              <a:rPr lang="en-US" dirty="0" smtClean="0"/>
              <a:t>S1 is a subset of set S2 and the version vector V2 dominates V1 (any V1 is also present inV2)</a:t>
            </a:r>
          </a:p>
          <a:p>
            <a:pPr lvl="1"/>
            <a:r>
              <a:rPr lang="en-US" dirty="0" smtClean="0"/>
              <a:t>S1 and S2 can be combined into a single knowledge fragment</a:t>
            </a:r>
          </a:p>
          <a:p>
            <a:r>
              <a:rPr lang="en-US" dirty="0" smtClean="0"/>
              <a:t>Cannot be done always	</a:t>
            </a:r>
          </a:p>
          <a:p>
            <a:pPr lvl="1"/>
            <a:r>
              <a:rPr lang="en-US" dirty="0" smtClean="0"/>
              <a:t>keyword k, s , t  and C:1 become C :2, C:3,C:4</a:t>
            </a:r>
          </a:p>
          <a:p>
            <a:pPr lvl="1"/>
            <a:r>
              <a:rPr lang="en-US" dirty="0" smtClean="0"/>
              <a:t>which are all C filter different and will not be updated</a:t>
            </a:r>
          </a:p>
          <a:p>
            <a:pPr>
              <a:buNone/>
            </a:pPr>
            <a:endParaRPr lang="en-US" dirty="0" smtClean="0"/>
          </a:p>
          <a:p>
            <a:pPr lvl="1">
              <a:buNone/>
            </a:pPr>
            <a:endParaRPr lang="en-US" dirty="0" smtClean="0"/>
          </a:p>
          <a:p>
            <a:pPr lvl="1">
              <a:buNone/>
            </a:pPr>
            <a:endParaRPr lang="en-US"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Compaction rules for any pair of </a:t>
            </a:r>
            <a:r>
              <a:rPr lang="en-US" dirty="0"/>
              <a:t>knowledge fragments</a:t>
            </a:r>
          </a:p>
        </p:txBody>
      </p:sp>
      <p:pic>
        <p:nvPicPr>
          <p:cNvPr id="5122" name="Picture 2"/>
          <p:cNvPicPr>
            <a:picLocks noGrp="1" noChangeAspect="1" noChangeArrowheads="1"/>
          </p:cNvPicPr>
          <p:nvPr>
            <p:ph idx="1"/>
          </p:nvPr>
        </p:nvPicPr>
        <p:blipFill>
          <a:blip r:embed="rId2"/>
          <a:stretch>
            <a:fillRect/>
          </a:stretch>
        </p:blipFill>
        <p:spPr bwMode="auto">
          <a:xfrm>
            <a:off x="1206805" y="1600200"/>
            <a:ext cx="6730389" cy="452596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Tree Topologies to guarantee synchronization </a:t>
            </a:r>
            <a:endParaRPr lang="en-US" dirty="0"/>
          </a:p>
        </p:txBody>
      </p:sp>
      <p:sp>
        <p:nvSpPr>
          <p:cNvPr id="3" name="Content Placeholder 2"/>
          <p:cNvSpPr>
            <a:spLocks noGrp="1"/>
          </p:cNvSpPr>
          <p:nvPr>
            <p:ph idx="1"/>
          </p:nvPr>
        </p:nvSpPr>
        <p:spPr>
          <a:xfrm>
            <a:off x="457200" y="1600200"/>
            <a:ext cx="8229600" cy="5257800"/>
          </a:xfrm>
        </p:spPr>
        <p:txBody>
          <a:bodyPr>
            <a:normAutofit fontScale="85000" lnSpcReduction="20000"/>
          </a:bodyPr>
          <a:lstStyle/>
          <a:p>
            <a:r>
              <a:rPr lang="en-US" dirty="0" smtClean="0"/>
              <a:t>Forces replica, </a:t>
            </a:r>
            <a:r>
              <a:rPr lang="en-US" dirty="0"/>
              <a:t>replicas of a given collection to </a:t>
            </a:r>
            <a:r>
              <a:rPr lang="en-US" dirty="0" smtClean="0"/>
              <a:t>configure themselves </a:t>
            </a:r>
            <a:r>
              <a:rPr lang="en-US" dirty="0"/>
              <a:t>into a hierarchically filtered tree topology.</a:t>
            </a:r>
            <a:endParaRPr lang="en-US" dirty="0" smtClean="0"/>
          </a:p>
          <a:p>
            <a:r>
              <a:rPr lang="en-US" dirty="0" smtClean="0"/>
              <a:t>Synchronization topology, is to </a:t>
            </a:r>
            <a:r>
              <a:rPr lang="en-US" dirty="0"/>
              <a:t>achieve </a:t>
            </a:r>
            <a:r>
              <a:rPr lang="en-US" dirty="0" smtClean="0"/>
              <a:t>desired system </a:t>
            </a:r>
            <a:r>
              <a:rPr lang="en-US" dirty="0"/>
              <a:t>properties, </a:t>
            </a:r>
            <a:r>
              <a:rPr lang="en-US" dirty="0" smtClean="0"/>
              <a:t>eventual knowledge singularity.</a:t>
            </a:r>
          </a:p>
          <a:p>
            <a:r>
              <a:rPr lang="en-US" dirty="0" smtClean="0"/>
              <a:t>Root /Reference replica * filter</a:t>
            </a:r>
          </a:p>
          <a:p>
            <a:r>
              <a:rPr lang="en-US" dirty="0" smtClean="0"/>
              <a:t>Creating New replica  at least root will be because its * least restrictive.</a:t>
            </a:r>
          </a:p>
          <a:p>
            <a:r>
              <a:rPr lang="en-US" dirty="0"/>
              <a:t>R</a:t>
            </a:r>
            <a:r>
              <a:rPr lang="en-US" dirty="0" smtClean="0"/>
              <a:t>etire graceful from a collection,</a:t>
            </a:r>
            <a:r>
              <a:rPr lang="en-US" dirty="0"/>
              <a:t> should notify its children so they can select a new </a:t>
            </a:r>
            <a:r>
              <a:rPr lang="en-US" dirty="0" smtClean="0"/>
              <a:t>parent</a:t>
            </a:r>
          </a:p>
          <a:p>
            <a:r>
              <a:rPr lang="en-US" dirty="0" smtClean="0"/>
              <a:t> </a:t>
            </a:r>
            <a:r>
              <a:rPr lang="en-US" dirty="0"/>
              <a:t>I</a:t>
            </a:r>
            <a:r>
              <a:rPr lang="en-US" dirty="0" smtClean="0"/>
              <a:t>mmediate parent or one of the child become parents for other siblings</a:t>
            </a:r>
          </a:p>
          <a:p>
            <a:r>
              <a:rPr lang="en-US" dirty="0" smtClean="0"/>
              <a:t>Replica can changing the parent: but suitable filter</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Benefits of TST</a:t>
            </a:r>
            <a:endParaRPr lang="en-US" dirty="0"/>
          </a:p>
        </p:txBody>
      </p:sp>
      <p:sp>
        <p:nvSpPr>
          <p:cNvPr id="3" name="Content Placeholder 2"/>
          <p:cNvSpPr>
            <a:spLocks noGrp="1"/>
          </p:cNvSpPr>
          <p:nvPr>
            <p:ph idx="1"/>
          </p:nvPr>
        </p:nvSpPr>
        <p:spPr/>
        <p:txBody>
          <a:bodyPr>
            <a:normAutofit fontScale="62500" lnSpcReduction="20000"/>
          </a:bodyPr>
          <a:lstStyle/>
          <a:p>
            <a:pPr marL="514350" indent="-514350">
              <a:buFont typeface="+mj-lt"/>
              <a:buAutoNum type="arabicPeriod"/>
            </a:pPr>
            <a:r>
              <a:rPr lang="en-US" dirty="0"/>
              <a:t>W</a:t>
            </a:r>
            <a:r>
              <a:rPr lang="en-US" dirty="0" smtClean="0"/>
              <a:t>ell-connected and groups </a:t>
            </a:r>
            <a:r>
              <a:rPr lang="en-US" dirty="0"/>
              <a:t>of replicas for the same </a:t>
            </a:r>
            <a:r>
              <a:rPr lang="en-US" dirty="0" smtClean="0"/>
              <a:t>collection cannot be </a:t>
            </a:r>
            <a:r>
              <a:rPr lang="en-US" dirty="0"/>
              <a:t>disconnected indefinitely</a:t>
            </a:r>
            <a:r>
              <a:rPr lang="en-US" dirty="0" smtClean="0"/>
              <a:t>, hence eventual </a:t>
            </a:r>
            <a:r>
              <a:rPr lang="en-US" dirty="0"/>
              <a:t>convergence</a:t>
            </a:r>
            <a:r>
              <a:rPr lang="en-US" dirty="0" smtClean="0"/>
              <a:t>.</a:t>
            </a:r>
          </a:p>
          <a:p>
            <a:pPr marL="514350" indent="-514350">
              <a:buFont typeface="+mj-lt"/>
              <a:buAutoNum type="arabicPeriod"/>
            </a:pPr>
            <a:r>
              <a:rPr lang="en-US" dirty="0" smtClean="0"/>
              <a:t>Each </a:t>
            </a:r>
            <a:r>
              <a:rPr lang="en-US" dirty="0"/>
              <a:t>version of an item has a guaranteed </a:t>
            </a:r>
            <a:r>
              <a:rPr lang="en-US" dirty="0" smtClean="0"/>
              <a:t>path, </a:t>
            </a:r>
            <a:r>
              <a:rPr lang="en-US" dirty="0" err="1" smtClean="0"/>
              <a:t>Eg</a:t>
            </a:r>
            <a:r>
              <a:rPr lang="en-US" dirty="0" smtClean="0"/>
              <a:t>: new version created flows </a:t>
            </a:r>
            <a:r>
              <a:rPr lang="en-US" dirty="0"/>
              <a:t>up </a:t>
            </a:r>
            <a:r>
              <a:rPr lang="en-US" dirty="0" smtClean="0"/>
              <a:t>the tree from child </a:t>
            </a:r>
            <a:r>
              <a:rPr lang="en-US" dirty="0"/>
              <a:t>to parent replicas until it reaches </a:t>
            </a:r>
            <a:r>
              <a:rPr lang="en-US" dirty="0" smtClean="0"/>
              <a:t>common ancestors.</a:t>
            </a:r>
          </a:p>
          <a:p>
            <a:pPr marL="514350" indent="-514350">
              <a:buFont typeface="+mj-lt"/>
              <a:buAutoNum type="arabicPeriod"/>
            </a:pPr>
            <a:r>
              <a:rPr lang="en-US" dirty="0"/>
              <a:t>M</a:t>
            </a:r>
            <a:r>
              <a:rPr lang="en-US" dirty="0" smtClean="0"/>
              <a:t>ove-out </a:t>
            </a:r>
            <a:r>
              <a:rPr lang="en-US" dirty="0"/>
              <a:t>notifications </a:t>
            </a:r>
            <a:r>
              <a:rPr lang="en-US" dirty="0" smtClean="0"/>
              <a:t>can be delivered </a:t>
            </a:r>
            <a:r>
              <a:rPr lang="en-US" dirty="0"/>
              <a:t>by </a:t>
            </a:r>
            <a:r>
              <a:rPr lang="en-US" dirty="0" smtClean="0"/>
              <a:t>a parent </a:t>
            </a:r>
            <a:r>
              <a:rPr lang="en-US" dirty="0"/>
              <a:t>to any of its </a:t>
            </a:r>
            <a:r>
              <a:rPr lang="en-US" dirty="0" smtClean="0"/>
              <a:t>children, source replica </a:t>
            </a:r>
            <a:r>
              <a:rPr lang="en-US" b="1" dirty="0" smtClean="0"/>
              <a:t>no </a:t>
            </a:r>
            <a:r>
              <a:rPr lang="en-US" b="1" dirty="0"/>
              <a:t>more</a:t>
            </a:r>
            <a:r>
              <a:rPr lang="en-US" dirty="0"/>
              <a:t> restrictive than the target</a:t>
            </a:r>
            <a:r>
              <a:rPr lang="en-US" dirty="0" smtClean="0"/>
              <a:t>.</a:t>
            </a:r>
          </a:p>
          <a:p>
            <a:pPr marL="514350" indent="-514350">
              <a:buFont typeface="+mj-lt"/>
              <a:buAutoNum type="arabicPeriod"/>
            </a:pPr>
            <a:r>
              <a:rPr lang="en-US" dirty="0" smtClean="0"/>
              <a:t>Push-out store flow up tree, until they reach replicas interested with the item. </a:t>
            </a:r>
          </a:p>
          <a:p>
            <a:pPr marL="914400" lvl="1" indent="-514350"/>
            <a:r>
              <a:rPr lang="en-US" dirty="0" smtClean="0"/>
              <a:t>The tree topology prevents replicas from playing “hot potato” with out-of-filter versions. </a:t>
            </a:r>
          </a:p>
          <a:p>
            <a:pPr marL="514350" indent="-514350">
              <a:buFont typeface="+mj-lt"/>
              <a:buAutoNum type="arabicPeriod"/>
            </a:pPr>
            <a:r>
              <a:rPr lang="en-US" dirty="0" smtClean="0"/>
              <a:t>Ensures eventual knowledge singularity: As authoritative versions are passed up the tree, a parent replica assumes authority for any versions generated by any of its children or descendants.</a:t>
            </a:r>
          </a:p>
          <a:p>
            <a:pPr lvl="1"/>
            <a:r>
              <a:rPr lang="en-US" dirty="0" smtClean="0"/>
              <a:t>all authoritative versions arrive at the reference replica, which then produces a single star-knowledge</a:t>
            </a:r>
          </a:p>
          <a:p>
            <a:pPr marL="914400" lvl="1" indent="-514350">
              <a:buNone/>
            </a:pPr>
            <a:endParaRPr lang="en-US" dirty="0" smtClean="0"/>
          </a:p>
          <a:p>
            <a:pPr marL="914400" lvl="1" indent="-514350"/>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Simulation</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Three serial phases: with 10 replicas (3 level  hierarchy)</a:t>
            </a:r>
          </a:p>
          <a:p>
            <a:pPr marL="514350" indent="-514350">
              <a:buFont typeface="+mj-lt"/>
              <a:buAutoNum type="arabicPeriod"/>
            </a:pPr>
            <a:r>
              <a:rPr lang="en-US" dirty="0" smtClean="0"/>
              <a:t>1000 inserts of new items at randomly chosen replicas,</a:t>
            </a:r>
          </a:p>
          <a:p>
            <a:pPr marL="514350" indent="-514350">
              <a:buFont typeface="+mj-lt"/>
              <a:buAutoNum type="arabicPeriod"/>
            </a:pPr>
            <a:r>
              <a:rPr lang="en-US" dirty="0" smtClean="0"/>
              <a:t>400 syncs between randomly chosen sync partners</a:t>
            </a:r>
          </a:p>
          <a:p>
            <a:pPr marL="514350" indent="-514350">
              <a:buFont typeface="+mj-lt"/>
              <a:buAutoNum type="arabicPeriod"/>
            </a:pPr>
            <a:r>
              <a:rPr lang="en-US" dirty="0" smtClean="0"/>
              <a:t>Another 400 random syncs interleaved with 1000 updates to random items.</a:t>
            </a:r>
          </a:p>
          <a:p>
            <a:r>
              <a:rPr lang="en-US" dirty="0" smtClean="0"/>
              <a:t>PIVV : maintains individual version vector for each item that matches replicas filter and sends entire knowledge during syncs and receives only those VV pertaining to items in its filter</a:t>
            </a:r>
          </a:p>
          <a:p>
            <a:r>
              <a:rPr lang="en-US" dirty="0" smtClean="0"/>
              <a:t>CIM-PIVV modified CIM, discards whenever the star knowledge subsumes them.</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Typical situations</a:t>
            </a:r>
            <a:endParaRPr lang="en-US" dirty="0"/>
          </a:p>
        </p:txBody>
      </p:sp>
      <p:sp>
        <p:nvSpPr>
          <p:cNvPr id="3" name="Content Placeholder 2"/>
          <p:cNvSpPr>
            <a:spLocks noGrp="1"/>
          </p:cNvSpPr>
          <p:nvPr>
            <p:ph idx="1"/>
          </p:nvPr>
        </p:nvSpPr>
        <p:spPr/>
        <p:txBody>
          <a:bodyPr>
            <a:normAutofit fontScale="92500"/>
          </a:bodyPr>
          <a:lstStyle/>
          <a:p>
            <a:r>
              <a:rPr lang="en-US" dirty="0" smtClean="0"/>
              <a:t>Alice </a:t>
            </a:r>
            <a:r>
              <a:rPr lang="en-US" dirty="0" err="1" smtClean="0"/>
              <a:t>iPhones</a:t>
            </a:r>
            <a:r>
              <a:rPr lang="en-US" dirty="0" smtClean="0"/>
              <a:t> gets synchronize with Bob phone only on selected contents (daughters photos).</a:t>
            </a:r>
          </a:p>
          <a:p>
            <a:r>
              <a:rPr lang="en-US" dirty="0" smtClean="0"/>
              <a:t>Bob watch movies on his </a:t>
            </a:r>
            <a:r>
              <a:rPr lang="en-US" dirty="0" err="1" smtClean="0"/>
              <a:t>i</a:t>
            </a:r>
            <a:r>
              <a:rPr lang="en-US" dirty="0" smtClean="0"/>
              <a:t>-pod</a:t>
            </a:r>
          </a:p>
          <a:p>
            <a:pPr lvl="1"/>
            <a:r>
              <a:rPr lang="en-US" dirty="0" smtClean="0"/>
              <a:t>Syncs his player wit </a:t>
            </a:r>
            <a:r>
              <a:rPr lang="en-US" i="1" dirty="0" err="1"/>
              <a:t>Y</a:t>
            </a:r>
            <a:r>
              <a:rPr lang="en-US" i="1" dirty="0" err="1" smtClean="0"/>
              <a:t>outube</a:t>
            </a:r>
            <a:r>
              <a:rPr lang="en-US" i="1" dirty="0" smtClean="0"/>
              <a:t>, The Daily show</a:t>
            </a:r>
          </a:p>
          <a:p>
            <a:pPr lvl="1"/>
            <a:r>
              <a:rPr lang="en-US" dirty="0" smtClean="0"/>
              <a:t>Electronic bill board, advertising new TV show</a:t>
            </a:r>
          </a:p>
          <a:p>
            <a:pPr lvl="1"/>
            <a:r>
              <a:rPr lang="en-US" dirty="0" smtClean="0"/>
              <a:t>Grab commercial content from trusted sources.</a:t>
            </a:r>
          </a:p>
          <a:p>
            <a:pPr lvl="1"/>
            <a:r>
              <a:rPr lang="en-US" dirty="0" smtClean="0"/>
              <a:t>Bob subscribes to new show.</a:t>
            </a:r>
          </a:p>
          <a:p>
            <a:pPr lvl="1"/>
            <a:r>
              <a:rPr lang="en-US" dirty="0" smtClean="0"/>
              <a:t>deleting  eventually propagated to home media center</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sz="half" idx="1"/>
          </p:nvPr>
        </p:nvSpPr>
        <p:spPr>
          <a:xfrm>
            <a:off x="381000" y="457200"/>
            <a:ext cx="4191000" cy="6400800"/>
          </a:xfrm>
        </p:spPr>
        <p:txBody>
          <a:bodyPr>
            <a:normAutofit lnSpcReduction="10000"/>
          </a:bodyPr>
          <a:lstStyle/>
          <a:p>
            <a:r>
              <a:rPr lang="en-US" dirty="0" smtClean="0"/>
              <a:t>CIM and </a:t>
            </a:r>
            <a:r>
              <a:rPr lang="en-US" dirty="0"/>
              <a:t>CIM-PIVV, knowledge is fragmented in </a:t>
            </a:r>
            <a:r>
              <a:rPr lang="en-US" dirty="0" smtClean="0"/>
              <a:t>initial </a:t>
            </a:r>
            <a:r>
              <a:rPr lang="en-US" dirty="0" smtClean="0"/>
              <a:t>stages</a:t>
            </a:r>
            <a:endParaRPr lang="en-US" dirty="0" smtClean="0"/>
          </a:p>
          <a:p>
            <a:r>
              <a:rPr lang="en-US" dirty="0" smtClean="0"/>
              <a:t>Significant savings initially whereas </a:t>
            </a:r>
            <a:r>
              <a:rPr lang="en-US" dirty="0"/>
              <a:t>savings is marginal </a:t>
            </a:r>
            <a:r>
              <a:rPr lang="en-US" dirty="0" smtClean="0"/>
              <a:t>synchronizing </a:t>
            </a:r>
            <a:r>
              <a:rPr lang="en-US" dirty="0" smtClean="0"/>
              <a:t>the </a:t>
            </a:r>
            <a:r>
              <a:rPr lang="en-US" dirty="0"/>
              <a:t>updates in the third </a:t>
            </a:r>
            <a:r>
              <a:rPr lang="en-US" dirty="0" smtClean="0"/>
              <a:t>phase.</a:t>
            </a:r>
          </a:p>
          <a:p>
            <a:r>
              <a:rPr lang="en-US" dirty="0"/>
              <a:t>The key reason for this behavior is </a:t>
            </a:r>
            <a:r>
              <a:rPr lang="en-US" dirty="0" smtClean="0"/>
              <a:t>initial inserts </a:t>
            </a:r>
            <a:r>
              <a:rPr lang="en-US" dirty="0"/>
              <a:t>were performed in batches, providing </a:t>
            </a:r>
            <a:r>
              <a:rPr lang="en-US" dirty="0" smtClean="0"/>
              <a:t>opportunities for </a:t>
            </a:r>
            <a:r>
              <a:rPr lang="en-US" dirty="0"/>
              <a:t>CIM to compact knowledge into item sets</a:t>
            </a:r>
            <a:r>
              <a:rPr lang="en-US" dirty="0" smtClean="0"/>
              <a:t>.</a:t>
            </a:r>
            <a:endParaRPr lang="en-US" dirty="0"/>
          </a:p>
        </p:txBody>
      </p:sp>
      <p:pic>
        <p:nvPicPr>
          <p:cNvPr id="9218" name="Picture 2"/>
          <p:cNvPicPr>
            <a:picLocks noGrp="1" noChangeAspect="1" noChangeArrowheads="1"/>
          </p:cNvPicPr>
          <p:nvPr>
            <p:ph sz="half" idx="2"/>
          </p:nvPr>
        </p:nvPicPr>
        <p:blipFill>
          <a:blip r:embed="rId3"/>
          <a:srcRect/>
          <a:stretch>
            <a:fillRect/>
          </a:stretch>
        </p:blipFill>
        <p:spPr bwMode="auto">
          <a:xfrm>
            <a:off x="4267200" y="457200"/>
            <a:ext cx="4648199" cy="41148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sz="half" idx="1"/>
          </p:nvPr>
        </p:nvSpPr>
        <p:spPr>
          <a:xfrm>
            <a:off x="457200" y="381000"/>
            <a:ext cx="4038600" cy="5745163"/>
          </a:xfrm>
        </p:spPr>
        <p:txBody>
          <a:bodyPr>
            <a:normAutofit/>
          </a:bodyPr>
          <a:lstStyle/>
          <a:p>
            <a:r>
              <a:rPr lang="en-US" dirty="0" smtClean="0"/>
              <a:t>All </a:t>
            </a:r>
            <a:r>
              <a:rPr lang="en-US" dirty="0"/>
              <a:t>three simulated solutions </a:t>
            </a:r>
            <a:r>
              <a:rPr lang="en-US" dirty="0" smtClean="0"/>
              <a:t>for </a:t>
            </a:r>
            <a:r>
              <a:rPr lang="en-US" dirty="0"/>
              <a:t>partial replication eventually converge (at the same rate</a:t>
            </a:r>
            <a:r>
              <a:rPr lang="en-US" dirty="0" smtClean="0"/>
              <a:t>)</a:t>
            </a:r>
          </a:p>
          <a:p>
            <a:r>
              <a:rPr lang="en-US" dirty="0"/>
              <a:t>Figures 5 and 6 indicates that the </a:t>
            </a:r>
            <a:r>
              <a:rPr lang="en-US" dirty="0" smtClean="0"/>
              <a:t>system could </a:t>
            </a:r>
            <a:r>
              <a:rPr lang="en-US" dirty="0"/>
              <a:t>achieve filter consistency much earlier than </a:t>
            </a:r>
            <a:r>
              <a:rPr lang="en-US" dirty="0" smtClean="0"/>
              <a:t>knowledge singularity. (as it is across the whole system till ‘*’)</a:t>
            </a:r>
          </a:p>
          <a:p>
            <a:endParaRPr lang="en-US" dirty="0"/>
          </a:p>
        </p:txBody>
      </p:sp>
      <p:pic>
        <p:nvPicPr>
          <p:cNvPr id="10242" name="Picture 2"/>
          <p:cNvPicPr>
            <a:picLocks noGrp="1" noChangeAspect="1" noChangeArrowheads="1"/>
          </p:cNvPicPr>
          <p:nvPr>
            <p:ph sz="half" idx="2"/>
          </p:nvPr>
        </p:nvPicPr>
        <p:blipFill>
          <a:blip r:embed="rId3"/>
          <a:stretch>
            <a:fillRect/>
          </a:stretch>
        </p:blipFill>
        <p:spPr bwMode="auto">
          <a:xfrm>
            <a:off x="4824412" y="2486819"/>
            <a:ext cx="3686175" cy="27527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Experimental </a:t>
            </a:r>
            <a:r>
              <a:rPr lang="en-US" dirty="0" smtClean="0"/>
              <a:t>Evaluation of Mace implementation</a:t>
            </a:r>
            <a:endParaRPr lang="en-US" dirty="0"/>
          </a:p>
        </p:txBody>
      </p:sp>
      <p:sp>
        <p:nvSpPr>
          <p:cNvPr id="7" name="Content Placeholder 6"/>
          <p:cNvSpPr>
            <a:spLocks noGrp="1"/>
          </p:cNvSpPr>
          <p:nvPr>
            <p:ph sz="half" idx="1"/>
          </p:nvPr>
        </p:nvSpPr>
        <p:spPr>
          <a:xfrm>
            <a:off x="457200" y="1447800"/>
            <a:ext cx="3962400" cy="5105400"/>
          </a:xfrm>
        </p:spPr>
        <p:txBody>
          <a:bodyPr/>
          <a:lstStyle/>
          <a:p>
            <a:r>
              <a:rPr lang="en-US" dirty="0" smtClean="0"/>
              <a:t>Bandwidth </a:t>
            </a:r>
            <a:r>
              <a:rPr lang="en-US" dirty="0"/>
              <a:t>is measured as the sum </a:t>
            </a:r>
            <a:r>
              <a:rPr lang="en-US" dirty="0" smtClean="0"/>
              <a:t>of all </a:t>
            </a:r>
            <a:r>
              <a:rPr lang="en-US" dirty="0"/>
              <a:t>data as it is queued into the transport </a:t>
            </a:r>
            <a:r>
              <a:rPr lang="en-US" dirty="0" smtClean="0"/>
              <a:t>layer.</a:t>
            </a:r>
          </a:p>
          <a:p>
            <a:r>
              <a:rPr lang="en-US" dirty="0" smtClean="0"/>
              <a:t>String of 6 character as data </a:t>
            </a:r>
            <a:r>
              <a:rPr lang="en-US" dirty="0"/>
              <a:t>content </a:t>
            </a:r>
            <a:r>
              <a:rPr lang="en-US" dirty="0" smtClean="0"/>
              <a:t>shouldn't </a:t>
            </a:r>
            <a:r>
              <a:rPr lang="en-US" dirty="0"/>
              <a:t>contribute significantly to </a:t>
            </a:r>
            <a:r>
              <a:rPr lang="en-US" dirty="0" smtClean="0"/>
              <a:t>bandwidth used.</a:t>
            </a:r>
            <a:endParaRPr lang="en-US" dirty="0"/>
          </a:p>
        </p:txBody>
      </p:sp>
      <p:pic>
        <p:nvPicPr>
          <p:cNvPr id="7171" name="Picture 3"/>
          <p:cNvPicPr>
            <a:picLocks noGrp="1" noChangeAspect="1" noChangeArrowheads="1"/>
          </p:cNvPicPr>
          <p:nvPr>
            <p:ph sz="half" idx="2"/>
          </p:nvPr>
        </p:nvPicPr>
        <p:blipFill>
          <a:blip r:embed="rId3"/>
          <a:srcRect/>
          <a:stretch>
            <a:fillRect/>
          </a:stretch>
        </p:blipFill>
        <p:spPr bwMode="auto">
          <a:xfrm>
            <a:off x="4343400" y="2057400"/>
            <a:ext cx="4572000" cy="4038600"/>
          </a:xfrm>
          <a:prstGeom prst="rect">
            <a:avLst/>
          </a:prstGeom>
          <a:noFill/>
          <a:ln w="9525">
            <a:noFill/>
            <a:miter lim="800000"/>
            <a:headEnd/>
            <a:tailEnd/>
          </a:ln>
          <a:effec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sz="half" idx="1"/>
          </p:nvPr>
        </p:nvSpPr>
        <p:spPr>
          <a:xfrm>
            <a:off x="457200" y="381000"/>
            <a:ext cx="4572000" cy="6172200"/>
          </a:xfrm>
        </p:spPr>
        <p:txBody>
          <a:bodyPr>
            <a:normAutofit/>
          </a:bodyPr>
          <a:lstStyle/>
          <a:p>
            <a:r>
              <a:rPr lang="en-US" dirty="0" smtClean="0"/>
              <a:t>CIM: Spikes </a:t>
            </a:r>
            <a:r>
              <a:rPr lang="en-US" dirty="0"/>
              <a:t>demonstrate the </a:t>
            </a:r>
            <a:r>
              <a:rPr lang="en-US" dirty="0" smtClean="0"/>
              <a:t>significance of </a:t>
            </a:r>
            <a:r>
              <a:rPr lang="en-US" dirty="0"/>
              <a:t>the </a:t>
            </a:r>
            <a:r>
              <a:rPr lang="en-US" dirty="0" smtClean="0"/>
              <a:t>knowledge </a:t>
            </a:r>
            <a:r>
              <a:rPr lang="en-US" dirty="0"/>
              <a:t>compaction </a:t>
            </a:r>
            <a:r>
              <a:rPr lang="en-US" dirty="0" smtClean="0"/>
              <a:t>process.</a:t>
            </a:r>
            <a:r>
              <a:rPr lang="en-US" dirty="0"/>
              <a:t> at the completion of the synchronization, </a:t>
            </a:r>
            <a:r>
              <a:rPr lang="en-US" dirty="0" smtClean="0"/>
              <a:t>the target </a:t>
            </a:r>
            <a:r>
              <a:rPr lang="en-US" dirty="0"/>
              <a:t>compacts its knowledge</a:t>
            </a:r>
            <a:endParaRPr lang="en-US" dirty="0" smtClean="0"/>
          </a:p>
          <a:p>
            <a:r>
              <a:rPr lang="en-US" dirty="0" smtClean="0"/>
              <a:t>PIVV: </a:t>
            </a:r>
            <a:r>
              <a:rPr lang="en-US" dirty="0"/>
              <a:t>requires </a:t>
            </a:r>
            <a:r>
              <a:rPr lang="en-US" dirty="0" smtClean="0"/>
              <a:t>version vector </a:t>
            </a:r>
            <a:r>
              <a:rPr lang="en-US" dirty="0"/>
              <a:t>be stored per </a:t>
            </a:r>
            <a:r>
              <a:rPr lang="en-US" dirty="0" smtClean="0"/>
              <a:t>item, </a:t>
            </a:r>
            <a:r>
              <a:rPr lang="en-US" dirty="0"/>
              <a:t>knowledge stored for this representation remains on </a:t>
            </a:r>
            <a:r>
              <a:rPr lang="en-US" dirty="0" smtClean="0"/>
              <a:t>the order </a:t>
            </a:r>
            <a:r>
              <a:rPr lang="en-US" dirty="0"/>
              <a:t>of the number of items in the system</a:t>
            </a:r>
            <a:r>
              <a:rPr lang="en-US" dirty="0" smtClean="0"/>
              <a:t>.</a:t>
            </a:r>
            <a:endParaRPr lang="en-US" dirty="0"/>
          </a:p>
        </p:txBody>
      </p:sp>
      <p:pic>
        <p:nvPicPr>
          <p:cNvPr id="5" name="Picture 2"/>
          <p:cNvPicPr>
            <a:picLocks noGrp="1" noChangeAspect="1" noChangeArrowheads="1"/>
          </p:cNvPicPr>
          <p:nvPr>
            <p:ph sz="half" idx="2"/>
          </p:nvPr>
        </p:nvPicPr>
        <p:blipFill>
          <a:blip r:embed="rId2"/>
          <a:stretch>
            <a:fillRect/>
          </a:stretch>
        </p:blipFill>
        <p:spPr bwMode="auto">
          <a:xfrm>
            <a:off x="5033962" y="2524919"/>
            <a:ext cx="3267075" cy="2676525"/>
          </a:xfrm>
          <a:prstGeom prst="rect">
            <a:avLst/>
          </a:prstGeom>
          <a:noFill/>
          <a:ln w="9525">
            <a:noFill/>
            <a:miter lim="800000"/>
            <a:headEnd/>
            <a:tailEnd/>
          </a:ln>
          <a:effectLst/>
        </p:spPr>
      </p:pic>
      <p:pic>
        <p:nvPicPr>
          <p:cNvPr id="6" name="Picture 2"/>
          <p:cNvPicPr>
            <a:picLocks noChangeAspect="1" noChangeArrowheads="1"/>
          </p:cNvPicPr>
          <p:nvPr/>
        </p:nvPicPr>
        <p:blipFill>
          <a:blip r:embed="rId3"/>
          <a:srcRect/>
          <a:stretch>
            <a:fillRect/>
          </a:stretch>
        </p:blipFill>
        <p:spPr bwMode="auto">
          <a:xfrm>
            <a:off x="4876800" y="0"/>
            <a:ext cx="4267200" cy="2971800"/>
          </a:xfrm>
          <a:prstGeom prst="rect">
            <a:avLst/>
          </a:prstGeom>
          <a:noFill/>
          <a:ln w="9525">
            <a:noFill/>
            <a:miter lim="800000"/>
            <a:headEnd/>
            <a:tailEnd/>
          </a:ln>
          <a:effec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Limitations</a:t>
            </a:r>
            <a:endParaRPr lang="en-US" dirty="0"/>
          </a:p>
        </p:txBody>
      </p:sp>
      <p:sp>
        <p:nvSpPr>
          <p:cNvPr id="3" name="Content Placeholder 2"/>
          <p:cNvSpPr>
            <a:spLocks noGrp="1"/>
          </p:cNvSpPr>
          <p:nvPr>
            <p:ph idx="1"/>
          </p:nvPr>
        </p:nvSpPr>
        <p:spPr/>
        <p:txBody>
          <a:bodyPr>
            <a:normAutofit fontScale="92500" lnSpcReduction="10000"/>
          </a:bodyPr>
          <a:lstStyle/>
          <a:p>
            <a:r>
              <a:rPr lang="en-US" dirty="0"/>
              <a:t>These systems support peer-to-peer </a:t>
            </a:r>
            <a:r>
              <a:rPr lang="en-US" dirty="0" smtClean="0"/>
              <a:t>sharing </a:t>
            </a:r>
            <a:r>
              <a:rPr lang="en-US" dirty="0"/>
              <a:t>of data and can be highly available, but are </a:t>
            </a:r>
            <a:r>
              <a:rPr lang="en-US" dirty="0" smtClean="0"/>
              <a:t>unable to guarantee </a:t>
            </a:r>
            <a:r>
              <a:rPr lang="en-US" dirty="0"/>
              <a:t>correctness in the </a:t>
            </a:r>
            <a:r>
              <a:rPr lang="en-US" dirty="0" smtClean="0"/>
              <a:t>presence </a:t>
            </a:r>
            <a:r>
              <a:rPr lang="en-US" dirty="0"/>
              <a:t>of </a:t>
            </a:r>
            <a:r>
              <a:rPr lang="en-US" dirty="0" smtClean="0"/>
              <a:t>malfunctioning or malicious nodes.</a:t>
            </a:r>
          </a:p>
          <a:p>
            <a:r>
              <a:rPr lang="en-US" dirty="0" smtClean="0"/>
              <a:t>Simultaneous updates from more than one replica.</a:t>
            </a:r>
          </a:p>
          <a:p>
            <a:r>
              <a:rPr lang="en-US" dirty="0"/>
              <a:t>The </a:t>
            </a:r>
            <a:r>
              <a:rPr lang="en-US" dirty="0" smtClean="0"/>
              <a:t>restriction that, overall </a:t>
            </a:r>
            <a:r>
              <a:rPr lang="en-US" dirty="0"/>
              <a:t>synchronization </a:t>
            </a:r>
            <a:r>
              <a:rPr lang="en-US" dirty="0" smtClean="0"/>
              <a:t>topology must </a:t>
            </a:r>
            <a:r>
              <a:rPr lang="en-US" dirty="0"/>
              <a:t>include an embedded tree with a reference replica</a:t>
            </a:r>
            <a:r>
              <a:rPr lang="en-US" dirty="0" smtClean="0"/>
              <a:t>.(* knowledge or root of the tree)</a:t>
            </a:r>
            <a:endParaRPr lang="en-US" dirty="0"/>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dirty="0" smtClean="0"/>
              <a:t>Thank you! </a:t>
            </a:r>
            <a:endParaRPr lang="en-US" sz="6600" dirty="0"/>
          </a:p>
        </p:txBody>
      </p:sp>
      <p:sp>
        <p:nvSpPr>
          <p:cNvPr id="3" name="Content Placeholder 2"/>
          <p:cNvSpPr>
            <a:spLocks noGrp="1"/>
          </p:cNvSpPr>
          <p:nvPr>
            <p:ph idx="1"/>
          </p:nvPr>
        </p:nvSpPr>
        <p:spPr/>
        <p:txBody>
          <a:bodyPr/>
          <a:lstStyle/>
          <a:p>
            <a:pPr>
              <a:buNone/>
            </a:pPr>
            <a:r>
              <a:rPr lang="en-US" dirty="0" smtClean="0"/>
              <a:t>				</a:t>
            </a:r>
          </a:p>
          <a:p>
            <a:pPr algn="ctr">
              <a:buNone/>
            </a:pPr>
            <a:endParaRPr lang="en-US" sz="6000" dirty="0" smtClean="0"/>
          </a:p>
          <a:p>
            <a:pPr algn="ctr">
              <a:buNone/>
            </a:pPr>
            <a:r>
              <a:rPr lang="en-US" sz="6000" dirty="0" smtClean="0"/>
              <a:t>QUESTIONS?</a:t>
            </a:r>
          </a:p>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srcRect/>
          <a:stretch>
            <a:fillRect/>
          </a:stretch>
        </p:blipFill>
        <p:spPr bwMode="auto">
          <a:xfrm>
            <a:off x="304800" y="457200"/>
            <a:ext cx="8610599" cy="605843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Challenges for such a activity</a:t>
            </a:r>
            <a:endParaRPr lang="en-US" dirty="0"/>
          </a:p>
        </p:txBody>
      </p:sp>
      <p:sp>
        <p:nvSpPr>
          <p:cNvPr id="3" name="Content Placeholder 2"/>
          <p:cNvSpPr>
            <a:spLocks noGrp="1"/>
          </p:cNvSpPr>
          <p:nvPr>
            <p:ph idx="1"/>
          </p:nvPr>
        </p:nvSpPr>
        <p:spPr/>
        <p:txBody>
          <a:bodyPr>
            <a:normAutofit fontScale="92500" lnSpcReduction="20000"/>
          </a:bodyPr>
          <a:lstStyle/>
          <a:p>
            <a:r>
              <a:rPr lang="en-US" dirty="0"/>
              <a:t>M</a:t>
            </a:r>
            <a:r>
              <a:rPr lang="en-US" dirty="0" smtClean="0"/>
              <a:t>anage data across their own devices.</a:t>
            </a:r>
          </a:p>
          <a:p>
            <a:r>
              <a:rPr lang="en-US" dirty="0" smtClean="0"/>
              <a:t>Delivering </a:t>
            </a:r>
            <a:r>
              <a:rPr lang="en-US" dirty="0" smtClean="0"/>
              <a:t>relevant information to changing set of people and devices</a:t>
            </a:r>
          </a:p>
          <a:p>
            <a:r>
              <a:rPr lang="en-US" dirty="0" smtClean="0"/>
              <a:t>Requires synchronization through personalized content filtering.</a:t>
            </a:r>
          </a:p>
          <a:p>
            <a:r>
              <a:rPr lang="en-US" dirty="0" smtClean="0"/>
              <a:t>Updates </a:t>
            </a:r>
            <a:r>
              <a:rPr lang="en-US" dirty="0" smtClean="0"/>
              <a:t>originate </a:t>
            </a:r>
            <a:r>
              <a:rPr lang="en-US" dirty="0" smtClean="0"/>
              <a:t>from multiple sites and </a:t>
            </a:r>
            <a:r>
              <a:rPr lang="en-US" dirty="0" smtClean="0"/>
              <a:t>contributed </a:t>
            </a:r>
            <a:r>
              <a:rPr lang="en-US" dirty="0" smtClean="0"/>
              <a:t>by different people.</a:t>
            </a:r>
          </a:p>
          <a:p>
            <a:r>
              <a:rPr lang="en-US" dirty="0" smtClean="0"/>
              <a:t>Inter-device communication may be ad hoc, device proximity, availability of particular content.</a:t>
            </a:r>
          </a:p>
          <a:p>
            <a:r>
              <a:rPr lang="en-US" dirty="0" smtClean="0"/>
              <a:t>Not all device stores have complete collections</a:t>
            </a:r>
          </a:p>
          <a:p>
            <a:endParaRPr lang="en-U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It is essential to take advantage of </a:t>
            </a:r>
            <a:r>
              <a:rPr lang="en-US" b="1" dirty="0" smtClean="0"/>
              <a:t>proximity</a:t>
            </a:r>
            <a:r>
              <a:rPr lang="en-US" dirty="0" smtClean="0"/>
              <a:t> and selected replication of content.</a:t>
            </a:r>
          </a:p>
          <a:p>
            <a:r>
              <a:rPr lang="en-US" dirty="0" smtClean="0"/>
              <a:t>Device represents its </a:t>
            </a:r>
            <a:r>
              <a:rPr lang="en-US" b="1" dirty="0" smtClean="0"/>
              <a:t>metadata</a:t>
            </a:r>
            <a:r>
              <a:rPr lang="en-US" dirty="0" smtClean="0"/>
              <a:t> in a compact form </a:t>
            </a:r>
            <a:endParaRPr lang="en-US" dirty="0" smtClean="0"/>
          </a:p>
          <a:p>
            <a:r>
              <a:rPr lang="en-US" dirty="0" smtClean="0"/>
              <a:t>S</a:t>
            </a:r>
            <a:r>
              <a:rPr lang="en-US" dirty="0" smtClean="0"/>
              <a:t>tate </a:t>
            </a:r>
            <a:r>
              <a:rPr lang="en-US" b="1" dirty="0" smtClean="0"/>
              <a:t>proportional</a:t>
            </a:r>
            <a:r>
              <a:rPr lang="en-US" dirty="0" smtClean="0"/>
              <a:t> to the number of devices </a:t>
            </a:r>
            <a:r>
              <a:rPr lang="en-US" dirty="0" smtClean="0"/>
              <a:t>and not total </a:t>
            </a:r>
            <a:r>
              <a:rPr lang="en-US" dirty="0" smtClean="0"/>
              <a:t>number of </a:t>
            </a:r>
            <a:r>
              <a:rPr lang="en-US" dirty="0" smtClean="0"/>
              <a:t>items.</a:t>
            </a:r>
          </a:p>
          <a:p>
            <a:r>
              <a:rPr lang="en-US" dirty="0" smtClean="0"/>
              <a:t>Frequent </a:t>
            </a:r>
            <a:r>
              <a:rPr lang="en-US" dirty="0" smtClean="0"/>
              <a:t>and low BW sync.</a:t>
            </a:r>
          </a:p>
          <a:p>
            <a:r>
              <a:rPr lang="en-US" dirty="0"/>
              <a:t>I</a:t>
            </a:r>
            <a:r>
              <a:rPr lang="en-US" dirty="0" smtClean="0"/>
              <a:t>tems </a:t>
            </a:r>
            <a:r>
              <a:rPr lang="en-US" dirty="0" smtClean="0"/>
              <a:t>latest </a:t>
            </a:r>
            <a:r>
              <a:rPr lang="en-US" dirty="0" smtClean="0"/>
              <a:t>version meets arbitrary filter criteria are </a:t>
            </a:r>
            <a:r>
              <a:rPr lang="en-US" dirty="0" smtClean="0"/>
              <a:t>stored</a:t>
            </a:r>
            <a:r>
              <a:rPr lang="en-US" dirty="0" smtClean="0"/>
              <a:t>.</a:t>
            </a:r>
            <a:endParaRPr lang="en-US" dirty="0" smtClean="0"/>
          </a:p>
          <a:p>
            <a:r>
              <a:rPr lang="en-US" dirty="0" smtClean="0"/>
              <a:t>independent </a:t>
            </a:r>
            <a:r>
              <a:rPr lang="en-US" dirty="0" smtClean="0"/>
              <a:t>of any hierarchical namespace.</a:t>
            </a:r>
          </a:p>
          <a:p>
            <a:endParaRPr lang="en-US" dirty="0" smtClean="0">
              <a:solidFill>
                <a:srgbClr val="FFC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 of the topics</a:t>
            </a:r>
            <a:endParaRPr lang="en-US" dirty="0"/>
          </a:p>
        </p:txBody>
      </p:sp>
      <p:sp>
        <p:nvSpPr>
          <p:cNvPr id="3" name="Content Placeholder 2"/>
          <p:cNvSpPr>
            <a:spLocks noGrp="1"/>
          </p:cNvSpPr>
          <p:nvPr>
            <p:ph idx="1"/>
          </p:nvPr>
        </p:nvSpPr>
        <p:spPr/>
        <p:txBody>
          <a:bodyPr>
            <a:normAutofit fontScale="77500" lnSpcReduction="20000"/>
          </a:bodyPr>
          <a:lstStyle/>
          <a:p>
            <a:r>
              <a:rPr lang="en-US" b="1" dirty="0" err="1" smtClean="0"/>
              <a:t>Cimbiosys</a:t>
            </a:r>
            <a:r>
              <a:rPr lang="en-US" b="1" dirty="0" smtClean="0"/>
              <a:t> Platform and its feature</a:t>
            </a:r>
          </a:p>
          <a:p>
            <a:r>
              <a:rPr lang="en-US" b="1" dirty="0" smtClean="0"/>
              <a:t>Software components</a:t>
            </a:r>
          </a:p>
          <a:p>
            <a:r>
              <a:rPr lang="en-US" b="1" dirty="0" smtClean="0"/>
              <a:t>Implementation </a:t>
            </a:r>
          </a:p>
          <a:p>
            <a:r>
              <a:rPr lang="en-US" b="1" dirty="0" smtClean="0"/>
              <a:t>CIM Sync protocol</a:t>
            </a:r>
          </a:p>
          <a:p>
            <a:pPr lvl="1"/>
            <a:r>
              <a:rPr lang="en-US" b="1" dirty="0" smtClean="0"/>
              <a:t>Knowledge</a:t>
            </a:r>
          </a:p>
          <a:p>
            <a:pPr lvl="1"/>
            <a:r>
              <a:rPr lang="en-US" b="1" dirty="0" smtClean="0"/>
              <a:t>Move-out notifications</a:t>
            </a:r>
          </a:p>
          <a:p>
            <a:pPr lvl="1"/>
            <a:r>
              <a:rPr lang="en-US" b="1" dirty="0" smtClean="0"/>
              <a:t>Out-of-filter updates</a:t>
            </a:r>
          </a:p>
          <a:p>
            <a:pPr lvl="1"/>
            <a:r>
              <a:rPr lang="en-US" dirty="0" smtClean="0"/>
              <a:t>Changing filter</a:t>
            </a:r>
            <a:endParaRPr lang="en-US" b="1" dirty="0" smtClean="0"/>
          </a:p>
          <a:p>
            <a:pPr lvl="1"/>
            <a:r>
              <a:rPr lang="en-US" b="1" dirty="0" smtClean="0"/>
              <a:t>Compaction</a:t>
            </a:r>
          </a:p>
          <a:p>
            <a:r>
              <a:rPr lang="en-US" b="1" dirty="0" smtClean="0"/>
              <a:t>Tree Topologies to guarantee synchronization</a:t>
            </a:r>
          </a:p>
          <a:p>
            <a:r>
              <a:rPr lang="en-US" b="1" dirty="0" smtClean="0"/>
              <a:t>Evaluation: Simulation and Experiment results</a:t>
            </a:r>
          </a:p>
          <a:p>
            <a:r>
              <a:rPr lang="en-US" b="1" dirty="0" smtClean="0"/>
              <a:t>Limitations of the paper </a:t>
            </a:r>
          </a:p>
          <a:p>
            <a:pPr lvl="1">
              <a:buNone/>
            </a:pPr>
            <a:endParaRPr lang="en-US" b="1" dirty="0" smtClean="0"/>
          </a:p>
          <a:p>
            <a:pPr lvl="1"/>
            <a:endParaRPr lang="en-US"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Cimbiosys</a:t>
            </a:r>
            <a:r>
              <a:rPr lang="en-US" b="1" dirty="0" smtClean="0"/>
              <a:t> Platform</a:t>
            </a:r>
            <a:endParaRPr lang="en-US" dirty="0"/>
          </a:p>
        </p:txBody>
      </p:sp>
      <p:sp>
        <p:nvSpPr>
          <p:cNvPr id="3" name="Content Placeholder 2"/>
          <p:cNvSpPr>
            <a:spLocks noGrp="1"/>
          </p:cNvSpPr>
          <p:nvPr>
            <p:ph idx="1"/>
          </p:nvPr>
        </p:nvSpPr>
        <p:spPr>
          <a:xfrm>
            <a:off x="457200" y="1371600"/>
            <a:ext cx="8382000" cy="5257800"/>
          </a:xfrm>
        </p:spPr>
        <p:txBody>
          <a:bodyPr>
            <a:normAutofit fontScale="85000" lnSpcReduction="10000"/>
          </a:bodyPr>
          <a:lstStyle/>
          <a:p>
            <a:r>
              <a:rPr lang="en-US" i="1" dirty="0" smtClean="0"/>
              <a:t>Def: </a:t>
            </a:r>
            <a:r>
              <a:rPr lang="en-US" i="1" dirty="0" err="1" smtClean="0"/>
              <a:t>Cimbiosys</a:t>
            </a:r>
            <a:r>
              <a:rPr lang="en-US" dirty="0" smtClean="0"/>
              <a:t>, an application platform that supports content-based partial replication and synchronization with arbitrary peers, to manage home media and shared data (Replication system), such as calendars, videos etc.</a:t>
            </a:r>
          </a:p>
          <a:p>
            <a:pPr marL="342900" lvl="1" indent="-342900">
              <a:buFont typeface="Arial" pitchFamily="34" charset="0"/>
              <a:buChar char="•"/>
            </a:pPr>
            <a:r>
              <a:rPr lang="en-US" i="1" dirty="0" smtClean="0"/>
              <a:t>Eventual knowledge singularity:</a:t>
            </a:r>
          </a:p>
          <a:p>
            <a:pPr lvl="1"/>
            <a:r>
              <a:rPr lang="en-US" dirty="0" smtClean="0"/>
              <a:t>replicas exchange compact metadata </a:t>
            </a:r>
            <a:r>
              <a:rPr lang="en-US" dirty="0" smtClean="0"/>
              <a:t>, efficient </a:t>
            </a:r>
            <a:r>
              <a:rPr lang="en-US" dirty="0" smtClean="0"/>
              <a:t>use of BW </a:t>
            </a:r>
            <a:r>
              <a:rPr lang="en-US" dirty="0" smtClean="0"/>
              <a:t>and </a:t>
            </a:r>
            <a:r>
              <a:rPr lang="en-US" dirty="0" smtClean="0"/>
              <a:t>resources</a:t>
            </a:r>
            <a:r>
              <a:rPr lang="en-US" dirty="0" smtClean="0"/>
              <a:t>, </a:t>
            </a:r>
          </a:p>
          <a:p>
            <a:pPr lvl="1"/>
            <a:r>
              <a:rPr lang="en-US" dirty="0" smtClean="0"/>
              <a:t>Synchronizing </a:t>
            </a:r>
            <a:r>
              <a:rPr lang="en-US" dirty="0" smtClean="0"/>
              <a:t>, detect </a:t>
            </a:r>
            <a:r>
              <a:rPr lang="en-US" dirty="0" smtClean="0"/>
              <a:t>overlapping </a:t>
            </a:r>
            <a:r>
              <a:rPr lang="en-US" dirty="0" smtClean="0"/>
              <a:t>interests, identify </a:t>
            </a:r>
            <a:r>
              <a:rPr lang="en-US" dirty="0" smtClean="0"/>
              <a:t>missing versions.</a:t>
            </a:r>
          </a:p>
          <a:p>
            <a:pPr lvl="1"/>
            <a:r>
              <a:rPr lang="en-US" dirty="0" smtClean="0"/>
              <a:t>Knowledge converges to a size, </a:t>
            </a:r>
          </a:p>
          <a:p>
            <a:pPr marL="342900" lvl="1" indent="-342900">
              <a:buFont typeface="Arial" pitchFamily="34" charset="0"/>
              <a:buChar char="•"/>
            </a:pPr>
            <a:r>
              <a:rPr lang="en-US" i="1" dirty="0" smtClean="0"/>
              <a:t>Eventual filter consistency : </a:t>
            </a:r>
          </a:p>
          <a:p>
            <a:pPr lvl="1"/>
            <a:r>
              <a:rPr lang="en-US" dirty="0" smtClean="0"/>
              <a:t>over time</a:t>
            </a:r>
          </a:p>
          <a:p>
            <a:pPr lvl="1"/>
            <a:r>
              <a:rPr lang="en-US" dirty="0" smtClean="0"/>
              <a:t>all items meeting “content-based filtering”</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Problems with </a:t>
            </a:r>
            <a:r>
              <a:rPr lang="en-US" dirty="0" err="1" smtClean="0"/>
              <a:t>exisiting</a:t>
            </a:r>
            <a:r>
              <a:rPr lang="en-US" dirty="0" smtClean="0"/>
              <a:t> solutions</a:t>
            </a:r>
            <a:endParaRPr lang="en-US" dirty="0"/>
          </a:p>
        </p:txBody>
      </p:sp>
      <p:sp>
        <p:nvSpPr>
          <p:cNvPr id="3" name="Content Placeholder 2"/>
          <p:cNvSpPr>
            <a:spLocks noGrp="1"/>
          </p:cNvSpPr>
          <p:nvPr>
            <p:ph idx="1"/>
          </p:nvPr>
        </p:nvSpPr>
        <p:spPr/>
        <p:txBody>
          <a:bodyPr/>
          <a:lstStyle/>
          <a:p>
            <a:r>
              <a:rPr lang="en-US" dirty="0" smtClean="0"/>
              <a:t>such as, </a:t>
            </a:r>
          </a:p>
          <a:p>
            <a:pPr lvl="1"/>
            <a:r>
              <a:rPr lang="en-US" dirty="0" err="1" smtClean="0"/>
              <a:t>Ficus</a:t>
            </a:r>
            <a:r>
              <a:rPr lang="en-US" dirty="0" smtClean="0"/>
              <a:t>, per-item version vectors </a:t>
            </a:r>
          </a:p>
          <a:p>
            <a:pPr lvl="1"/>
            <a:r>
              <a:rPr lang="en-US" dirty="0" smtClean="0"/>
              <a:t>PRACTI and Bayou, has lesser overhead but, Exchange of operation logs, storage use grow proportion to update rate.</a:t>
            </a:r>
          </a:p>
          <a:p>
            <a:r>
              <a:rPr lang="en-US" dirty="0" smtClean="0"/>
              <a:t>They are, non optimized BW utilization since, proportional to the collection size or dependent on the update rate, as collection size grows (frequent update)</a:t>
            </a:r>
          </a:p>
          <a:p>
            <a:endParaRPr lang="en-US" dirty="0"/>
          </a:p>
        </p:txBody>
      </p:sp>
    </p:spTree>
  </p:cSld>
  <p:clrMapOvr>
    <a:masterClrMapping/>
  </p:clrMapOvr>
</p:sld>
</file>

<file path=ppt/theme/theme1.xml><?xml version="1.0" encoding="utf-8"?>
<a:theme xmlns:a="http://schemas.openxmlformats.org/drawingml/2006/main" name="Office Them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945</TotalTime>
  <Words>2350</Words>
  <Application>Microsoft Office PowerPoint</Application>
  <PresentationFormat>On-screen Show (4:3)</PresentationFormat>
  <Paragraphs>253</Paragraphs>
  <Slides>35</Slides>
  <Notes>10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Office Theme</vt:lpstr>
      <vt:lpstr>Cimbiosys: A platform for content-based partial replication</vt:lpstr>
      <vt:lpstr>Requirement</vt:lpstr>
      <vt:lpstr>Typical situations</vt:lpstr>
      <vt:lpstr>Slide 4</vt:lpstr>
      <vt:lpstr>Challenges for such a activity</vt:lpstr>
      <vt:lpstr>Goals</vt:lpstr>
      <vt:lpstr>Outline of the topics</vt:lpstr>
      <vt:lpstr>Cimbiosys Platform</vt:lpstr>
      <vt:lpstr>Problems with exisiting solutions</vt:lpstr>
      <vt:lpstr>Features and components</vt:lpstr>
      <vt:lpstr>Cont…</vt:lpstr>
      <vt:lpstr>Software components</vt:lpstr>
      <vt:lpstr>Cont..</vt:lpstr>
      <vt:lpstr>Implementation </vt:lpstr>
      <vt:lpstr>CIM Sync protocol</vt:lpstr>
      <vt:lpstr> </vt:lpstr>
      <vt:lpstr>CIM Sync: Protocol </vt:lpstr>
      <vt:lpstr>Example</vt:lpstr>
      <vt:lpstr>Slide 19</vt:lpstr>
      <vt:lpstr>Knowledge </vt:lpstr>
      <vt:lpstr>Move-out notifications</vt:lpstr>
      <vt:lpstr>Cont…</vt:lpstr>
      <vt:lpstr>Out-of-filter updates</vt:lpstr>
      <vt:lpstr>Changing filter</vt:lpstr>
      <vt:lpstr>Knowledge and compaction  **</vt:lpstr>
      <vt:lpstr>Compaction rules for any pair of knowledge fragments</vt:lpstr>
      <vt:lpstr>Tree Topologies to guarantee synchronization </vt:lpstr>
      <vt:lpstr>Benefits of TST</vt:lpstr>
      <vt:lpstr>Simulation</vt:lpstr>
      <vt:lpstr> </vt:lpstr>
      <vt:lpstr> </vt:lpstr>
      <vt:lpstr>Experimental Evaluation of Mace implementation</vt:lpstr>
      <vt:lpstr> </vt:lpstr>
      <vt:lpstr>Limitations</vt:lpstr>
      <vt:lpstr>Thank you!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Cimbiosys: A platform for content-based partial replication</dc:title>
  <dc:creator>darshan</dc:creator>
  <cp:lastModifiedBy>darshan</cp:lastModifiedBy>
  <cp:revision>262</cp:revision>
  <dcterms:created xsi:type="dcterms:W3CDTF">2009-02-22T22:15:59Z</dcterms:created>
  <dcterms:modified xsi:type="dcterms:W3CDTF">2009-03-13T08:07:57Z</dcterms:modified>
</cp:coreProperties>
</file>