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0" r:id="rId2"/>
    <p:sldId id="337" r:id="rId3"/>
    <p:sldId id="288" r:id="rId4"/>
    <p:sldId id="290" r:id="rId5"/>
    <p:sldId id="291" r:id="rId6"/>
    <p:sldId id="289" r:id="rId7"/>
    <p:sldId id="292" r:id="rId8"/>
    <p:sldId id="294" r:id="rId9"/>
    <p:sldId id="339" r:id="rId10"/>
    <p:sldId id="296" r:id="rId11"/>
    <p:sldId id="297" r:id="rId12"/>
    <p:sldId id="298" r:id="rId13"/>
    <p:sldId id="299" r:id="rId14"/>
    <p:sldId id="325" r:id="rId15"/>
    <p:sldId id="293" r:id="rId16"/>
    <p:sldId id="319" r:id="rId17"/>
    <p:sldId id="320" r:id="rId18"/>
    <p:sldId id="321" r:id="rId19"/>
    <p:sldId id="322" r:id="rId20"/>
    <p:sldId id="323" r:id="rId21"/>
    <p:sldId id="326" r:id="rId22"/>
    <p:sldId id="301" r:id="rId23"/>
    <p:sldId id="302" r:id="rId24"/>
    <p:sldId id="303" r:id="rId25"/>
    <p:sldId id="316" r:id="rId26"/>
    <p:sldId id="304" r:id="rId27"/>
    <p:sldId id="305" r:id="rId28"/>
    <p:sldId id="306" r:id="rId29"/>
    <p:sldId id="307" r:id="rId30"/>
    <p:sldId id="308" r:id="rId31"/>
    <p:sldId id="309" r:id="rId32"/>
    <p:sldId id="310" r:id="rId33"/>
    <p:sldId id="327" r:id="rId34"/>
    <p:sldId id="341" r:id="rId35"/>
    <p:sldId id="328" r:id="rId36"/>
    <p:sldId id="330" r:id="rId37"/>
    <p:sldId id="331" r:id="rId38"/>
    <p:sldId id="329" r:id="rId39"/>
    <p:sldId id="333" r:id="rId40"/>
    <p:sldId id="334" r:id="rId41"/>
    <p:sldId id="332" r:id="rId42"/>
    <p:sldId id="313" r:id="rId43"/>
    <p:sldId id="312" r:id="rId44"/>
    <p:sldId id="335" r:id="rId45"/>
    <p:sldId id="314" r:id="rId46"/>
    <p:sldId id="336"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1" d="100"/>
          <a:sy n="71" d="100"/>
        </p:scale>
        <p:origin x="-1134"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839200" cy="64008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ormAutofit/>
          </a:bodyPr>
          <a:lstStyle/>
          <a:p>
            <a:pPr fontAlgn="auto">
              <a:spcAft>
                <a:spcPts val="0"/>
              </a:spcAft>
              <a:defRPr/>
            </a:pPr>
            <a:r>
              <a:rPr lang="en-US" sz="2800" dirty="0" smtClean="0">
                <a:solidFill>
                  <a:schemeClr val="tx1"/>
                </a:solidFill>
              </a:rPr>
              <a:t/>
            </a:r>
            <a:br>
              <a:rPr lang="en-US" sz="2800" dirty="0" smtClean="0">
                <a:solidFill>
                  <a:schemeClr val="tx1"/>
                </a:solidFill>
              </a:rPr>
            </a:br>
            <a:r>
              <a:rPr lang="en-US" sz="3200" b="1" u="sng" dirty="0" smtClean="0">
                <a:solidFill>
                  <a:schemeClr val="tx2">
                    <a:lumMod val="75000"/>
                  </a:schemeClr>
                </a:solidFill>
              </a:rPr>
              <a:t> “</a:t>
            </a:r>
            <a:r>
              <a:rPr lang="en-US" sz="3200" b="1" u="sng" dirty="0" smtClean="0">
                <a:solidFill>
                  <a:schemeClr val="tx2">
                    <a:lumMod val="75000"/>
                  </a:schemeClr>
                </a:solidFill>
              </a:rPr>
              <a:t>Managing Update Conflicts in Bayou, </a:t>
            </a:r>
            <a:br>
              <a:rPr lang="en-US" sz="3200" b="1" u="sng" dirty="0" smtClean="0">
                <a:solidFill>
                  <a:schemeClr val="tx2">
                    <a:lumMod val="75000"/>
                  </a:schemeClr>
                </a:solidFill>
              </a:rPr>
            </a:br>
            <a:r>
              <a:rPr lang="en-US" sz="3200" b="1" u="sng" dirty="0" smtClean="0">
                <a:solidFill>
                  <a:schemeClr val="tx2">
                    <a:lumMod val="75000"/>
                  </a:schemeClr>
                </a:solidFill>
              </a:rPr>
              <a:t>a Weekly Connected Replicated Storage System”</a:t>
            </a:r>
            <a:r>
              <a:rPr lang="en-US" sz="2800" dirty="0" smtClean="0">
                <a:solidFill>
                  <a:schemeClr val="tx1"/>
                </a:solidFill>
              </a:rPr>
              <a:t/>
            </a:r>
            <a:br>
              <a:rPr lang="en-US" sz="2800" dirty="0" smtClean="0">
                <a:solidFill>
                  <a:schemeClr val="tx1"/>
                </a:solidFill>
              </a:rPr>
            </a:br>
            <a:r>
              <a:rPr lang="en-US" sz="2800" dirty="0" smtClean="0">
                <a:solidFill>
                  <a:schemeClr val="tx1"/>
                </a:solidFill>
              </a:rPr>
              <a:t>Presented by </a:t>
            </a:r>
            <a:r>
              <a:rPr lang="en-US" sz="2800" b="1" dirty="0" smtClean="0"/>
              <a:t>- </a:t>
            </a:r>
            <a:r>
              <a:rPr lang="en-US" sz="2800" b="1" dirty="0" smtClean="0"/>
              <a:t>RAKESH .K</a:t>
            </a: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COLLABORATIVE APPLICATIONS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400" dirty="0" smtClean="0"/>
              <a:t>Bayou replicated storage system was designed to support variety of Real Time Collaborative applications such as :</a:t>
            </a:r>
          </a:p>
          <a:p>
            <a:pPr lvl="1" algn="just">
              <a:buFont typeface="Wingdings" pitchFamily="2" charset="2"/>
              <a:buChar char="Ø"/>
            </a:pP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Meeting Room Scheduler</a:t>
            </a:r>
          </a:p>
          <a:p>
            <a:pPr lvl="1" algn="just">
              <a:buFont typeface="Wingdings" pitchFamily="2" charset="2"/>
              <a:buChar char="Ø"/>
            </a:pP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Mail and Bibliographic Data Bases</a:t>
            </a:r>
          </a:p>
          <a:p>
            <a:pPr lvl="1" algn="just">
              <a:buFont typeface="Wingdings" pitchFamily="2" charset="2"/>
              <a:buChar char="Ø"/>
            </a:pPr>
            <a:r>
              <a:rPr lang="en-US" sz="2400" dirty="0" smtClean="0"/>
              <a:t>Shared Calendars</a:t>
            </a:r>
          </a:p>
          <a:p>
            <a:pPr lvl="1" algn="just">
              <a:buFont typeface="Wingdings" pitchFamily="2" charset="2"/>
              <a:buChar char="Ø"/>
            </a:pPr>
            <a:r>
              <a:rPr lang="en-US" sz="2400" dirty="0" smtClean="0"/>
              <a:t>Program Development</a:t>
            </a:r>
          </a:p>
          <a:p>
            <a:pPr lvl="1" algn="just">
              <a:buFont typeface="Wingdings" pitchFamily="2" charset="2"/>
              <a:buChar char="Ø"/>
            </a:pPr>
            <a:r>
              <a:rPr lang="en-US" sz="2400" dirty="0" smtClean="0"/>
              <a:t>Document Editing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Autofit/>
          </a:bodyPr>
          <a:lstStyle/>
          <a:p>
            <a:pPr>
              <a:spcBef>
                <a:spcPct val="20000"/>
              </a:spcBef>
            </a:pPr>
            <a:r>
              <a:rPr lang="en-US" sz="3000" b="1" dirty="0" smtClean="0"/>
              <a:t>Collaborative Applications: Meeting Room Scheduler</a:t>
            </a:r>
            <a:endParaRPr lang="en-US" sz="30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lnSpc>
                <a:spcPct val="110000"/>
              </a:lnSpc>
              <a:buFont typeface="Wingdings" pitchFamily="2" charset="2"/>
              <a:buChar char="q"/>
            </a:pPr>
            <a:r>
              <a:rPr lang="en-US" sz="2400" dirty="0" smtClean="0"/>
              <a:t>Allows Users to reserve a room.</a:t>
            </a:r>
          </a:p>
          <a:p>
            <a:pPr marL="342900" lvl="1" indent="-342900" algn="just">
              <a:buFont typeface="Wingdings" pitchFamily="2" charset="2"/>
              <a:buChar char="q"/>
            </a:pPr>
            <a:r>
              <a:rPr lang="en-US" sz="2400" dirty="0" smtClean="0"/>
              <a:t>At most one person can reserve the room at any given point of time.</a:t>
            </a:r>
          </a:p>
          <a:p>
            <a:pPr marL="342900" lvl="1" indent="-342900" algn="just">
              <a:buFont typeface="Wingdings" pitchFamily="2" charset="2"/>
              <a:buChar char="q"/>
            </a:pPr>
            <a:r>
              <a:rPr lang="en-US" sz="2400" dirty="0" smtClean="0"/>
              <a:t>Users interact with a Graphical Interface. </a:t>
            </a:r>
            <a:endParaRPr lang="en-US" sz="2400" dirty="0" smtClean="0">
              <a:solidFill>
                <a:schemeClr val="accent3">
                  <a:lumMod val="75000"/>
                </a:schemeClr>
              </a:solidFill>
            </a:endParaRPr>
          </a:p>
          <a:p>
            <a:pPr marL="342900" lvl="1" indent="-342900" algn="just">
              <a:buFont typeface="Wingdings" pitchFamily="2" charset="2"/>
              <a:buChar char="q"/>
            </a:pPr>
            <a:r>
              <a:rPr lang="en-US" sz="2400" dirty="0" smtClean="0"/>
              <a:t>Scheduler periodically  re-reads room schedule and refreshes the users display.</a:t>
            </a:r>
          </a:p>
          <a:p>
            <a:pPr marL="342900" lvl="1" indent="-342900" algn="just">
              <a:buNone/>
            </a:pPr>
            <a:endParaRPr lang="en-US" sz="2400" dirty="0" smtClean="0"/>
          </a:p>
          <a:p>
            <a:pPr algn="just">
              <a:buFont typeface="Wingdings" pitchFamily="2" charset="2"/>
              <a:buChar char="q"/>
            </a:pPr>
            <a:r>
              <a:rPr lang="en-US" sz="2400" b="1" u="sng" dirty="0" smtClean="0"/>
              <a:t>Problem: </a:t>
            </a:r>
          </a:p>
          <a:p>
            <a:pPr lvl="1" algn="just">
              <a:buFont typeface="Wingdings" pitchFamily="2" charset="2"/>
              <a:buChar char="Ø"/>
            </a:pPr>
            <a:r>
              <a:rPr lang="en-US" sz="2400" dirty="0" smtClean="0"/>
              <a:t>Users reservation might be out of date </a:t>
            </a:r>
            <a:r>
              <a:rPr lang="en-US" sz="2400" dirty="0" err="1" smtClean="0"/>
              <a:t>wrt</a:t>
            </a:r>
            <a:r>
              <a:rPr lang="en-US" sz="2400" dirty="0" smtClean="0"/>
              <a:t>. confirmed reservation.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Autofit/>
          </a:bodyPr>
          <a:lstStyle/>
          <a:p>
            <a:pPr>
              <a:spcBef>
                <a:spcPct val="20000"/>
              </a:spcBef>
            </a:pPr>
            <a:r>
              <a:rPr lang="en-US" sz="3000" b="1" dirty="0" smtClean="0"/>
              <a:t>Collaborative Applications: Meeting Room Scheduler</a:t>
            </a:r>
            <a:endParaRPr lang="en-US" sz="30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lnSpc>
                <a:spcPct val="160000"/>
              </a:lnSpc>
              <a:buFont typeface="Wingdings" pitchFamily="2" charset="2"/>
              <a:buChar char="q"/>
            </a:pPr>
            <a:r>
              <a:rPr lang="en-US" sz="2400" dirty="0" smtClean="0"/>
              <a:t> User can select several acceptable meetings.</a:t>
            </a:r>
          </a:p>
          <a:p>
            <a:pPr algn="just">
              <a:lnSpc>
                <a:spcPct val="160000"/>
              </a:lnSpc>
              <a:buFont typeface="Wingdings" pitchFamily="2" charset="2"/>
              <a:buChar char="q"/>
            </a:pPr>
            <a:r>
              <a:rPr lang="en-US" sz="2400" dirty="0" smtClean="0"/>
              <a:t>Only one requested time will eventually be reserved.</a:t>
            </a:r>
          </a:p>
          <a:p>
            <a:pPr algn="just">
              <a:lnSpc>
                <a:spcPct val="160000"/>
              </a:lnSpc>
              <a:buFont typeface="Wingdings" pitchFamily="2" charset="2"/>
              <a:buChar char="q"/>
            </a:pPr>
            <a:r>
              <a:rPr lang="en-US" sz="2400" dirty="0" smtClean="0"/>
              <a:t> Users reservation will not be confirmed immediately.</a:t>
            </a:r>
          </a:p>
          <a:p>
            <a:pPr lvl="1" algn="just">
              <a:lnSpc>
                <a:spcPct val="160000"/>
              </a:lnSpc>
              <a:buFont typeface="Wingdings" pitchFamily="2" charset="2"/>
              <a:buChar char="Ø"/>
            </a:pPr>
            <a:r>
              <a:rPr lang="en-US" sz="2400" dirty="0" smtClean="0"/>
              <a:t>Initially it will be Tentative (Grayed out)</a:t>
            </a:r>
          </a:p>
          <a:p>
            <a:pPr algn="just">
              <a:lnSpc>
                <a:spcPct val="160000"/>
              </a:lnSpc>
              <a:buFont typeface="Wingdings" pitchFamily="2" charset="2"/>
              <a:buChar char="q"/>
            </a:pPr>
            <a:r>
              <a:rPr lang="en-US" sz="2400" dirty="0" smtClean="0"/>
              <a:t> Users though disconnected from the rest can immediately see the others tentative room reservation.</a:t>
            </a:r>
          </a:p>
          <a:p>
            <a:pPr algn="just">
              <a:lnSpc>
                <a:spcPct val="160000"/>
              </a:lnSpc>
              <a:buFont typeface="Wingdings" pitchFamily="2" charset="2"/>
              <a:buChar char="q"/>
            </a:pPr>
            <a:r>
              <a:rPr lang="en-US" sz="2400" dirty="0" smtClean="0"/>
              <a:t>Data can be copied locally, so Local synchronization can solve the issue too.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Autofit/>
          </a:bodyPr>
          <a:lstStyle/>
          <a:p>
            <a:pPr>
              <a:spcBef>
                <a:spcPct val="20000"/>
              </a:spcBef>
            </a:pPr>
            <a:r>
              <a:rPr lang="en-US" sz="3000" b="1" dirty="0" smtClean="0"/>
              <a:t>Collaborative Applications: Bibliographic Data Base</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lnSpcReduction="10000"/>
          </a:bodyPr>
          <a:lstStyle/>
          <a:p>
            <a:pPr algn="just">
              <a:buFont typeface="Wingdings" pitchFamily="2" charset="2"/>
              <a:buChar char="q"/>
            </a:pPr>
            <a:r>
              <a:rPr lang="en-US" sz="2200" dirty="0" smtClean="0"/>
              <a:t> Allows users to add entries to a Data Base.</a:t>
            </a:r>
          </a:p>
          <a:p>
            <a:pPr algn="just">
              <a:buFont typeface="Wingdings" pitchFamily="2" charset="2"/>
              <a:buChar char="q"/>
            </a:pPr>
            <a:r>
              <a:rPr lang="en-US" sz="2200" dirty="0" smtClean="0"/>
              <a:t> Can read and write any copy of the Data Base.</a:t>
            </a:r>
          </a:p>
          <a:p>
            <a:pPr algn="just">
              <a:buFont typeface="Wingdings" pitchFamily="2" charset="2"/>
              <a:buChar char="q"/>
            </a:pPr>
            <a:endParaRPr lang="en-US" sz="2000" u="sng" dirty="0" smtClean="0"/>
          </a:p>
          <a:p>
            <a:pPr algn="just">
              <a:buFont typeface="Wingdings" pitchFamily="2" charset="2"/>
              <a:buChar char="q"/>
            </a:pPr>
            <a:r>
              <a:rPr lang="en-US" sz="2000" b="1" u="sng" dirty="0" smtClean="0"/>
              <a:t>Approach: </a:t>
            </a:r>
          </a:p>
          <a:p>
            <a:pPr lvl="1" algn="just">
              <a:buFont typeface="Wingdings" pitchFamily="2" charset="2"/>
              <a:buChar char="Ø"/>
            </a:pPr>
            <a:r>
              <a:rPr lang="en-US" sz="2200" dirty="0" smtClean="0"/>
              <a:t>Each Entry has a unique key. </a:t>
            </a:r>
            <a:endParaRPr lang="en-US" sz="2200" dirty="0" smtClean="0">
              <a:solidFill>
                <a:schemeClr val="accent6">
                  <a:lumMod val="50000"/>
                </a:schemeClr>
              </a:solidFill>
            </a:endParaRPr>
          </a:p>
          <a:p>
            <a:pPr lvl="1" algn="just">
              <a:buFont typeface="Wingdings" pitchFamily="2" charset="2"/>
              <a:buChar char="Ø"/>
            </a:pPr>
            <a:r>
              <a:rPr lang="en-US" sz="2200" dirty="0" smtClean="0"/>
              <a:t> Entry key is tentatively assigned when entry is added.</a:t>
            </a:r>
          </a:p>
          <a:p>
            <a:pPr lvl="1" algn="just">
              <a:buFont typeface="Wingdings" pitchFamily="2" charset="2"/>
              <a:buChar char="Ø"/>
            </a:pPr>
            <a:r>
              <a:rPr lang="en-US" sz="2200" dirty="0" smtClean="0"/>
              <a:t> Users must be aware of the concurrent updates and should wait till the key is confirmed. </a:t>
            </a:r>
          </a:p>
          <a:p>
            <a:pPr lvl="1" algn="just">
              <a:buFont typeface="Wingdings" pitchFamily="2" charset="2"/>
              <a:buChar char="Ø"/>
            </a:pPr>
            <a:endParaRPr lang="en-US" sz="2000" dirty="0" smtClean="0">
              <a:solidFill>
                <a:schemeClr val="accent6">
                  <a:lumMod val="50000"/>
                </a:schemeClr>
              </a:solidFill>
            </a:endParaRPr>
          </a:p>
          <a:p>
            <a:pPr algn="just">
              <a:buFont typeface="Wingdings" pitchFamily="2" charset="2"/>
              <a:buChar char="q"/>
            </a:pPr>
            <a:r>
              <a:rPr lang="en-US" sz="2000" b="1" u="sng" dirty="0" smtClean="0"/>
              <a:t>Problem:</a:t>
            </a:r>
          </a:p>
          <a:p>
            <a:pPr lvl="1" algn="just">
              <a:buFont typeface="Wingdings" pitchFamily="2" charset="2"/>
              <a:buChar char="Ø"/>
            </a:pPr>
            <a:r>
              <a:rPr lang="en-US" sz="2200" dirty="0" smtClean="0"/>
              <a:t>Same Bibliographic entry may be added by the Different user with different Key.</a:t>
            </a:r>
          </a:p>
          <a:p>
            <a:pPr lvl="1" algn="just">
              <a:buFont typeface="Wingdings" pitchFamily="2" charset="2"/>
              <a:buChar char="Ø"/>
            </a:pPr>
            <a:endParaRPr lang="en-US" sz="2000" dirty="0" smtClean="0"/>
          </a:p>
          <a:p>
            <a:pPr algn="just">
              <a:buFont typeface="Wingdings" pitchFamily="2" charset="2"/>
              <a:buChar char="q"/>
            </a:pPr>
            <a:r>
              <a:rPr lang="en-US" sz="2000" b="1" u="sng" dirty="0" smtClean="0"/>
              <a:t>Solution:</a:t>
            </a:r>
          </a:p>
          <a:p>
            <a:pPr lvl="1" algn="just">
              <a:buFont typeface="Wingdings" pitchFamily="2" charset="2"/>
              <a:buChar char="Ø"/>
            </a:pPr>
            <a:r>
              <a:rPr lang="en-US" sz="2200" dirty="0" smtClean="0"/>
              <a:t>System Detects Duplicates and merges into a single entry with a single key.</a:t>
            </a:r>
          </a:p>
          <a:p>
            <a:pPr lvl="1" algn="just">
              <a:buNone/>
            </a:pPr>
            <a:endParaRPr lang="en-US" sz="20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90000"/>
          </a:bodyPr>
          <a:lstStyle/>
          <a:p>
            <a:pPr>
              <a:spcBef>
                <a:spcPct val="20000"/>
              </a:spcBef>
            </a:pPr>
            <a:r>
              <a:rPr lang="en-US" sz="3200" dirty="0" smtClean="0"/>
              <a:t>OVERVIEW</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77500" lnSpcReduction="20000"/>
          </a:bodyPr>
          <a:lstStyle/>
          <a:p>
            <a:pPr>
              <a:buFont typeface="Arial" pitchFamily="34" charset="0"/>
              <a:buBlip>
                <a:blip r:embed="rId2"/>
              </a:buBlip>
            </a:pPr>
            <a:r>
              <a:rPr lang="en-US" sz="31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INTRODUCTION</a:t>
            </a:r>
          </a:p>
          <a:p>
            <a:pPr lvl="1">
              <a:buFont typeface="Arial" pitchFamily="34" charset="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GOALS</a:t>
            </a:r>
          </a:p>
          <a:p>
            <a:pPr lvl="1">
              <a:buFont typeface="Arial" pitchFamily="34" charset="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LIMITATIONS</a:t>
            </a:r>
          </a:p>
          <a:p>
            <a:pPr lvl="1">
              <a:buFont typeface="Arial" pitchFamily="34" charset="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SYSTEM  PROPERTIES</a:t>
            </a:r>
          </a:p>
          <a:p>
            <a:pPr lvl="1">
              <a:buFont typeface="Arial" pitchFamily="34" charset="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WHY  AND  HOW?</a:t>
            </a:r>
          </a:p>
          <a:p>
            <a:pPr>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COLLABORATIVE   APPLICATIONS</a:t>
            </a:r>
          </a:p>
          <a:p>
            <a:pPr>
              <a:buBlip>
                <a:blip r:embed="rId2"/>
              </a:buBlip>
            </a:pPr>
            <a:r>
              <a:rPr lang="en-US" sz="3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DESIGN</a:t>
            </a:r>
          </a:p>
          <a:p>
            <a:pPr marL="742950" lvl="2" indent="-342900">
              <a:buBlip>
                <a:blip r:embed="rId2"/>
              </a:buBlip>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ALGORITHMS  USED (Epidemic Algorithms)</a:t>
            </a:r>
          </a:p>
          <a:p>
            <a:pPr marL="742950" lvl="2" indent="-342900">
              <a:buBlip>
                <a:blip r:embed="rId2"/>
              </a:buBlip>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BAYOU  BASIC  SYSTEM   MODEL</a:t>
            </a:r>
          </a:p>
          <a:p>
            <a:pPr marL="742950" lvl="2" indent="-342900">
              <a:buBlip>
                <a:blip r:embed="rId2"/>
              </a:buBlip>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IMPLEMENTATION</a:t>
            </a:r>
          </a:p>
          <a:p>
            <a:pPr marL="1200150" lvl="3" indent="-342900">
              <a:buBlip>
                <a:blip r:embed="rId2"/>
              </a:buBlip>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CONFLICT DETECTION AND RESOLUTION</a:t>
            </a:r>
          </a:p>
          <a:p>
            <a:pPr marL="1200150" lvl="3" indent="-342900">
              <a:buBlip>
                <a:blip r:embed="rId2"/>
              </a:buBlip>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MECHANISM</a:t>
            </a:r>
          </a:p>
          <a:p>
            <a:pPr marL="742950" lvl="2" indent="-342900">
              <a:buBlip>
                <a:blip r:embed="rId2"/>
              </a:buBlip>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DESIGN OVERVIEW</a:t>
            </a:r>
          </a:p>
          <a:p>
            <a:pPr marL="742950" lvl="2" indent="-342900">
              <a:buBlip>
                <a:blip r:embed="rId2"/>
              </a:buBlip>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Bayou Data Base Organization</a:t>
            </a:r>
          </a:p>
          <a:p>
            <a:pPr>
              <a:buFont typeface="Arial" pitchFamily="34" charset="0"/>
              <a:buBlip>
                <a:blip r:embed="rId2"/>
              </a:buBlip>
            </a:pPr>
            <a:r>
              <a:rPr lang="en-US" sz="2600" b="1" dirty="0" smtClean="0"/>
              <a:t>EVALUATION</a:t>
            </a:r>
          </a:p>
          <a:p>
            <a:pPr lvl="1">
              <a:buBlip>
                <a:blip r:embed="rId2"/>
              </a:buBlip>
            </a:pPr>
            <a:r>
              <a:rPr lang="en-US" sz="2000" b="1" dirty="0" smtClean="0"/>
              <a:t>SETUP </a:t>
            </a:r>
          </a:p>
          <a:p>
            <a:pPr lvl="1">
              <a:buBlip>
                <a:blip r:embed="rId2"/>
              </a:buBlip>
            </a:pPr>
            <a:r>
              <a:rPr lang="en-US" sz="2000" b="1" dirty="0" smtClean="0"/>
              <a:t>EVALUATION RESULTS</a:t>
            </a:r>
          </a:p>
          <a:p>
            <a:pPr>
              <a:buBlip>
                <a:blip r:embed="rId2"/>
              </a:buBlip>
            </a:pPr>
            <a:r>
              <a:rPr lang="en-US" sz="2600" b="1" dirty="0" smtClean="0"/>
              <a:t>ADVANTAGES AND DISADVANTES </a:t>
            </a:r>
            <a:endParaRPr lang="en-US" sz="2300" b="1" dirty="0" smtClean="0"/>
          </a:p>
          <a:p>
            <a:pPr>
              <a:buBlip>
                <a:blip r:embed="rId2"/>
              </a:buBlip>
            </a:pPr>
            <a:r>
              <a:rPr lang="en-US" sz="2600" b="1" dirty="0" smtClean="0"/>
              <a:t>DISCUSSTION (Questioners)</a:t>
            </a:r>
          </a:p>
          <a:p>
            <a:pPr lvl="1"/>
            <a:endParaRPr lang="en-US" sz="3200" dirty="0" smtClean="0">
              <a:solidFill>
                <a:schemeClr val="dk1"/>
              </a:solidFill>
            </a:endParaRPr>
          </a:p>
          <a:p>
            <a:endParaRPr lang="en-US" dirty="0" smtClean="0">
              <a:solidFill>
                <a:schemeClr val="dk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EPIDEMIC ALGORITHMS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lnSpcReduction="10000"/>
          </a:bodyPr>
          <a:lstStyle/>
          <a:p>
            <a:pPr algn="just">
              <a:buFont typeface="Wingdings" pitchFamily="2" charset="2"/>
              <a:buChar char="q"/>
            </a:pPr>
            <a:r>
              <a:rPr lang="en-US" sz="2400" dirty="0" smtClean="0"/>
              <a:t>Randomized algorithms for distributing updates and driving the replicas towards consistency.</a:t>
            </a:r>
          </a:p>
          <a:p>
            <a:pPr algn="just">
              <a:buNone/>
            </a:pPr>
            <a:endParaRPr lang="en-US" sz="2400" dirty="0" smtClean="0"/>
          </a:p>
          <a:p>
            <a:pPr algn="just">
              <a:buFont typeface="Wingdings" pitchFamily="2" charset="2"/>
              <a:buChar char="q"/>
            </a:pPr>
            <a:r>
              <a:rPr lang="en-US" sz="2400" dirty="0" smtClean="0"/>
              <a:t>Ensures that the effect of every update is eventually reflected in all replicas.</a:t>
            </a:r>
          </a:p>
          <a:p>
            <a:pPr algn="just">
              <a:buNone/>
            </a:pPr>
            <a:endParaRPr lang="en-US" sz="2400" dirty="0" smtClean="0"/>
          </a:p>
          <a:p>
            <a:pPr algn="just">
              <a:buFont typeface="Wingdings" pitchFamily="2" charset="2"/>
              <a:buChar char="q"/>
            </a:pPr>
            <a:r>
              <a:rPr lang="en-US" sz="2400" dirty="0" smtClean="0"/>
              <a:t>Efficient and Robust and Scale gracefully.</a:t>
            </a:r>
          </a:p>
          <a:p>
            <a:pPr algn="just">
              <a:buNone/>
            </a:pPr>
            <a:endParaRPr lang="en-US" sz="2400" dirty="0" smtClean="0">
              <a:solidFill>
                <a:srgbClr val="C00000"/>
              </a:solidFill>
            </a:endParaRPr>
          </a:p>
          <a:p>
            <a:pPr algn="just">
              <a:buFont typeface="Wingdings" pitchFamily="2" charset="2"/>
              <a:buChar char="q"/>
            </a:pPr>
            <a:r>
              <a:rPr lang="en-US" sz="2400" dirty="0" smtClean="0"/>
              <a:t>Factors considered in designing an efficient algorithm:</a:t>
            </a:r>
          </a:p>
          <a:p>
            <a:pPr marL="914400" lvl="1" indent="-457200" algn="just">
              <a:buFont typeface="Arial" pitchFamily="34" charset="0"/>
              <a:buChar char="•"/>
            </a:pPr>
            <a:r>
              <a:rPr lang="en-US" sz="2400" dirty="0" smtClean="0"/>
              <a:t>Time 	</a:t>
            </a:r>
          </a:p>
          <a:p>
            <a:pPr marL="914400" lvl="1" indent="-457200" algn="just">
              <a:buFont typeface="Arial" pitchFamily="34" charset="0"/>
              <a:buChar char="•"/>
            </a:pPr>
            <a:r>
              <a:rPr lang="en-US" sz="2400" dirty="0" smtClean="0"/>
              <a:t>Network traffic.  </a:t>
            </a:r>
          </a:p>
          <a:p>
            <a:pPr lvl="1" algn="just">
              <a:buNone/>
            </a:pPr>
            <a:endParaRPr lang="en-US" sz="2400" dirty="0" smtClean="0"/>
          </a:p>
          <a:p>
            <a:pPr algn="just">
              <a:buFont typeface="Wingdings" pitchFamily="2" charset="2"/>
              <a:buChar char="q"/>
            </a:pPr>
            <a:r>
              <a:rPr lang="en-US" sz="2400" dirty="0" smtClean="0"/>
              <a:t>Bayou Design Uses Epidemic Algorithms for Conflict detection and Resolution.</a:t>
            </a:r>
          </a:p>
          <a:p>
            <a:pPr algn="just">
              <a:buFont typeface="Wingdings" pitchFamily="2" charset="2"/>
              <a:buChar char="q"/>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EPIDEMIC ALGORITHMS….. STRATEGIES USED</a:t>
            </a:r>
          </a:p>
        </p:txBody>
      </p:sp>
      <p:sp>
        <p:nvSpPr>
          <p:cNvPr id="3" name="Content Placeholder 2"/>
          <p:cNvSpPr>
            <a:spLocks noGrp="1"/>
          </p:cNvSpPr>
          <p:nvPr>
            <p:ph idx="1"/>
          </p:nvPr>
        </p:nvSpPr>
        <p:spPr>
          <a:xfrm>
            <a:off x="228600" y="914400"/>
            <a:ext cx="8686800" cy="5791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algn="just">
              <a:buFont typeface="Wingdings" pitchFamily="2" charset="2"/>
              <a:buChar char="q"/>
            </a:pPr>
            <a:r>
              <a:rPr lang="en-US" sz="2200" b="1" dirty="0" smtClean="0"/>
              <a:t>3-Different Strategies can be Uses for spreading updates:</a:t>
            </a:r>
          </a:p>
          <a:p>
            <a:pPr lvl="1" algn="just">
              <a:buFont typeface="Wingdings" pitchFamily="2" charset="2"/>
              <a:buChar char="Ø"/>
            </a:pPr>
            <a:r>
              <a:rPr lang="en-US" sz="2200" b="1" dirty="0" smtClean="0"/>
              <a:t>Direct Mail:</a:t>
            </a:r>
          </a:p>
          <a:p>
            <a:pPr lvl="2" algn="just">
              <a:buFont typeface="Wingdings" pitchFamily="2" charset="2"/>
              <a:buChar char="Ø"/>
            </a:pPr>
            <a:r>
              <a:rPr lang="en-US" sz="2200" dirty="0" smtClean="0">
                <a:solidFill>
                  <a:schemeClr val="tx1"/>
                </a:solidFill>
              </a:rPr>
              <a:t>Each New Update is immediately mailed from entry site to all other sites.</a:t>
            </a:r>
          </a:p>
          <a:p>
            <a:pPr lvl="2" algn="just">
              <a:buFont typeface="Wingdings" pitchFamily="2" charset="2"/>
              <a:buChar char="Ø"/>
            </a:pPr>
            <a:r>
              <a:rPr lang="en-US" sz="2200" dirty="0" smtClean="0">
                <a:solidFill>
                  <a:schemeClr val="tx1"/>
                </a:solidFill>
              </a:rPr>
              <a:t>Timely and reasonably efficient.</a:t>
            </a:r>
          </a:p>
          <a:p>
            <a:pPr lvl="1" algn="just">
              <a:buFont typeface="Wingdings" pitchFamily="2" charset="2"/>
              <a:buChar char="Ø"/>
            </a:pPr>
            <a:r>
              <a:rPr lang="en-US" sz="2200" b="1" dirty="0" smtClean="0"/>
              <a:t>Anti Entropy:</a:t>
            </a:r>
          </a:p>
          <a:p>
            <a:pPr lvl="2" algn="just">
              <a:buFont typeface="Wingdings" pitchFamily="2" charset="2"/>
              <a:buChar char="Ø"/>
            </a:pPr>
            <a:r>
              <a:rPr lang="en-US" sz="2200" dirty="0" smtClean="0">
                <a:solidFill>
                  <a:schemeClr val="tx1"/>
                </a:solidFill>
              </a:rPr>
              <a:t>Every Site regularly chooses another site at random.  </a:t>
            </a:r>
            <a:endParaRPr lang="en-US" sz="2200" dirty="0" smtClean="0">
              <a:solidFill>
                <a:srgbClr val="C00000"/>
              </a:solidFill>
            </a:endParaRPr>
          </a:p>
          <a:p>
            <a:pPr lvl="2" algn="just">
              <a:buFont typeface="Wingdings" pitchFamily="2" charset="2"/>
              <a:buChar char="Ø"/>
            </a:pPr>
            <a:r>
              <a:rPr lang="en-US" sz="2200" dirty="0" smtClean="0">
                <a:solidFill>
                  <a:schemeClr val="tx1"/>
                </a:solidFill>
              </a:rPr>
              <a:t>Extremely reliable:</a:t>
            </a:r>
          </a:p>
          <a:p>
            <a:pPr lvl="2" algn="just">
              <a:buFont typeface="Wingdings" pitchFamily="2" charset="2"/>
              <a:buChar char="Ø"/>
            </a:pPr>
            <a:r>
              <a:rPr lang="en-US" sz="2200" dirty="0" smtClean="0">
                <a:solidFill>
                  <a:schemeClr val="tx1"/>
                </a:solidFill>
              </a:rPr>
              <a:t>Propagation of Updates are Slow</a:t>
            </a:r>
            <a:endParaRPr lang="en-US" sz="2200" dirty="0" smtClean="0">
              <a:solidFill>
                <a:srgbClr val="C00000"/>
              </a:solidFill>
            </a:endParaRPr>
          </a:p>
          <a:p>
            <a:pPr lvl="1" algn="just">
              <a:buFont typeface="Wingdings" pitchFamily="2" charset="2"/>
              <a:buChar char="Ø"/>
            </a:pPr>
            <a:r>
              <a:rPr lang="en-US" sz="2200" b="1" dirty="0" smtClean="0"/>
              <a:t>Rumor Mongering:</a:t>
            </a:r>
          </a:p>
          <a:p>
            <a:pPr lvl="2" algn="just">
              <a:buFont typeface="Wingdings" pitchFamily="2" charset="2"/>
              <a:buChar char="Ø"/>
            </a:pPr>
            <a:r>
              <a:rPr lang="en-US" sz="2200" dirty="0" smtClean="0">
                <a:solidFill>
                  <a:schemeClr val="tx1"/>
                </a:solidFill>
              </a:rPr>
              <a:t>Sites are initially ignorant.</a:t>
            </a:r>
          </a:p>
          <a:p>
            <a:pPr lvl="2" algn="just">
              <a:buFont typeface="Wingdings" pitchFamily="2" charset="2"/>
              <a:buChar char="Ø"/>
            </a:pPr>
            <a:r>
              <a:rPr lang="en-US" sz="2200" dirty="0" smtClean="0">
                <a:solidFill>
                  <a:schemeClr val="tx1"/>
                </a:solidFill>
              </a:rPr>
              <a:t>When Site receives new update it becomes hot rumor.</a:t>
            </a:r>
          </a:p>
          <a:p>
            <a:pPr lvl="2" algn="just">
              <a:buFont typeface="Wingdings" pitchFamily="2" charset="2"/>
              <a:buChar char="Ø"/>
            </a:pPr>
            <a:r>
              <a:rPr lang="en-US" sz="2200" dirty="0" smtClean="0">
                <a:solidFill>
                  <a:schemeClr val="tx1"/>
                </a:solidFill>
              </a:rPr>
              <a:t>Hot rumor chooses another site at random and ensures that the other site has seen the update.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EPIDEMIC ALGORITHMS….. NOTATIONS</a:t>
            </a:r>
          </a:p>
        </p:txBody>
      </p:sp>
      <p:sp>
        <p:nvSpPr>
          <p:cNvPr id="3" name="Content Placeholder 2"/>
          <p:cNvSpPr>
            <a:spLocks noGrp="1"/>
          </p:cNvSpPr>
          <p:nvPr>
            <p:ph idx="1"/>
          </p:nvPr>
        </p:nvSpPr>
        <p:spPr>
          <a:xfrm>
            <a:off x="228600" y="914400"/>
            <a:ext cx="8686800" cy="5791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200" dirty="0" smtClean="0"/>
              <a:t>Sites /Nodes are categorized into:</a:t>
            </a:r>
          </a:p>
          <a:p>
            <a:pPr lvl="1" algn="just">
              <a:buFont typeface="Wingdings" pitchFamily="2" charset="2"/>
              <a:buChar char="q"/>
            </a:pPr>
            <a:r>
              <a:rPr lang="en-US" sz="1800" b="1" i="1" dirty="0" smtClean="0"/>
              <a:t>INFECTIVE :   </a:t>
            </a:r>
            <a:r>
              <a:rPr lang="en-US" sz="1800" i="1" dirty="0" smtClean="0"/>
              <a:t>A site holding an update it is willing to share.</a:t>
            </a:r>
          </a:p>
          <a:p>
            <a:pPr lvl="1" algn="just">
              <a:buFont typeface="Wingdings" pitchFamily="2" charset="2"/>
              <a:buChar char="q"/>
            </a:pPr>
            <a:r>
              <a:rPr lang="en-US" sz="1800" b="1" i="1" dirty="0" smtClean="0"/>
              <a:t>SUSCEPTIBLE: </a:t>
            </a:r>
            <a:r>
              <a:rPr lang="en-US" sz="1800" i="1" dirty="0" smtClean="0"/>
              <a:t>A site that no longer yet received an update.</a:t>
            </a:r>
          </a:p>
          <a:p>
            <a:pPr lvl="1" algn="just">
              <a:buFont typeface="Wingdings" pitchFamily="2" charset="2"/>
              <a:buChar char="q"/>
            </a:pPr>
            <a:r>
              <a:rPr lang="en-US" sz="1800" b="1" i="1" dirty="0" smtClean="0"/>
              <a:t>REMOVED: </a:t>
            </a:r>
            <a:r>
              <a:rPr lang="en-US" sz="1800" i="1" dirty="0" smtClean="0"/>
              <a:t>A site that received an update but no longer willing to share.</a:t>
            </a:r>
          </a:p>
          <a:p>
            <a:pPr lvl="1" algn="just">
              <a:buNone/>
            </a:pPr>
            <a:endParaRPr lang="en-US" sz="1800" i="1" dirty="0" smtClean="0"/>
          </a:p>
          <a:p>
            <a:pPr algn="just">
              <a:buFont typeface="Wingdings" pitchFamily="2" charset="2"/>
              <a:buChar char="q"/>
            </a:pPr>
            <a:r>
              <a:rPr lang="en-US" sz="2200" i="1" dirty="0" smtClean="0"/>
              <a:t>For a network consisting of set </a:t>
            </a:r>
            <a:r>
              <a:rPr lang="en-US" sz="2200" b="1" i="1" dirty="0" smtClean="0"/>
              <a:t>S </a:t>
            </a:r>
            <a:r>
              <a:rPr lang="en-US" sz="2200" i="1" dirty="0" smtClean="0"/>
              <a:t>of </a:t>
            </a:r>
            <a:r>
              <a:rPr lang="en-US" sz="2200" b="1" i="1" dirty="0" smtClean="0"/>
              <a:t>N</a:t>
            </a:r>
            <a:r>
              <a:rPr lang="en-US" sz="2200" i="1" dirty="0" smtClean="0"/>
              <a:t> sites. </a:t>
            </a:r>
          </a:p>
          <a:p>
            <a:pPr lvl="1" algn="just">
              <a:buFont typeface="Wingdings" pitchFamily="2" charset="2"/>
              <a:buChar char="q"/>
            </a:pPr>
            <a:r>
              <a:rPr lang="en-US" sz="2200" i="1" dirty="0" smtClean="0"/>
              <a:t>The data base at site </a:t>
            </a:r>
            <a:r>
              <a:rPr lang="en-US" sz="2200" b="1" i="1" dirty="0" smtClean="0"/>
              <a:t>s </a:t>
            </a:r>
            <a:r>
              <a:rPr lang="en-US" sz="2200" i="1" dirty="0" smtClean="0"/>
              <a:t> for a key </a:t>
            </a:r>
            <a:r>
              <a:rPr lang="en-US" sz="2200" b="1" i="1" dirty="0" smtClean="0"/>
              <a:t>K </a:t>
            </a:r>
            <a:r>
              <a:rPr lang="en-US" sz="2200" i="1" dirty="0" smtClean="0"/>
              <a:t>=  </a:t>
            </a:r>
            <a:r>
              <a:rPr lang="en-US" sz="2200" b="1" i="1" dirty="0" smtClean="0"/>
              <a:t>s.ValueOf : K -&gt; (v:V x t:T) </a:t>
            </a:r>
          </a:p>
          <a:p>
            <a:pPr lvl="1" algn="just">
              <a:buNone/>
            </a:pPr>
            <a:r>
              <a:rPr lang="en-US" sz="1800" b="1" i="1" dirty="0" smtClean="0">
                <a:solidFill>
                  <a:schemeClr val="accent6">
                    <a:lumMod val="50000"/>
                  </a:schemeClr>
                </a:solidFill>
              </a:rPr>
              <a:t>	</a:t>
            </a:r>
            <a:endParaRPr lang="en-US" sz="1800" i="1" dirty="0" smtClean="0">
              <a:solidFill>
                <a:schemeClr val="accent6">
                  <a:lumMod val="50000"/>
                </a:schemeClr>
              </a:solidFill>
            </a:endParaRPr>
          </a:p>
          <a:p>
            <a:pPr lvl="1" algn="just">
              <a:buFont typeface="Wingdings" pitchFamily="2" charset="2"/>
              <a:buChar char="q"/>
            </a:pPr>
            <a:r>
              <a:rPr lang="en-US" sz="2200" i="1" dirty="0" smtClean="0"/>
              <a:t>The Goal is to drive the system towards :  </a:t>
            </a:r>
          </a:p>
          <a:p>
            <a:pPr lvl="2" algn="just">
              <a:buNone/>
            </a:pPr>
            <a:r>
              <a:rPr lang="en-US" sz="1800" b="1" i="1" dirty="0" err="1" smtClean="0"/>
              <a:t>forAll</a:t>
            </a:r>
            <a:r>
              <a:rPr lang="en-US" sz="1800" b="1" i="1" dirty="0" smtClean="0"/>
              <a:t>  s, s’ </a:t>
            </a:r>
            <a:r>
              <a:rPr lang="en-US" b="1" i="1" dirty="0" smtClean="0"/>
              <a:t>€ </a:t>
            </a:r>
            <a:r>
              <a:rPr lang="en-US" sz="1800" b="1" i="1" dirty="0" smtClean="0"/>
              <a:t>S : </a:t>
            </a:r>
            <a:r>
              <a:rPr lang="en-US" sz="1800" b="1" i="1" dirty="0" err="1" smtClean="0"/>
              <a:t>s.ValueOf</a:t>
            </a:r>
            <a:r>
              <a:rPr lang="en-US" sz="1800" b="1" i="1" dirty="0" smtClean="0"/>
              <a:t> = s’.ValueOf</a:t>
            </a:r>
          </a:p>
          <a:p>
            <a:pPr lvl="1" algn="just">
              <a:buFont typeface="Wingdings" pitchFamily="2" charset="2"/>
              <a:buChar char="q"/>
            </a:pPr>
            <a:r>
              <a:rPr lang="en-US" sz="2200" i="1" dirty="0" smtClean="0"/>
              <a:t>The operation that clients may invoke to update the data base at any given sit </a:t>
            </a:r>
            <a:r>
              <a:rPr lang="en-US" sz="2200" b="1" i="1" dirty="0" smtClean="0"/>
              <a:t>s =  update[v: V] </a:t>
            </a:r>
            <a:r>
              <a:rPr lang="el-GR" sz="2200" b="1" i="1" dirty="0" smtClean="0"/>
              <a:t>Ξ</a:t>
            </a:r>
            <a:r>
              <a:rPr lang="en-US" sz="2200" b="1" i="1" dirty="0" smtClean="0"/>
              <a:t>  s.ValueOf &lt;-  (v, Now[])</a:t>
            </a:r>
          </a:p>
          <a:p>
            <a:pPr lvl="1" algn="just">
              <a:buFont typeface="Wingdings" pitchFamily="2" charset="2"/>
              <a:buChar char="q"/>
            </a:pPr>
            <a:endParaRPr lang="en-US" sz="2200" b="1" i="1" dirty="0" smtClean="0"/>
          </a:p>
          <a:p>
            <a:pPr algn="just">
              <a:buFont typeface="Wingdings" pitchFamily="2" charset="2"/>
              <a:buChar char="q"/>
            </a:pPr>
            <a:r>
              <a:rPr lang="en-US" sz="2600" b="1" i="1" dirty="0" smtClean="0"/>
              <a:t> </a:t>
            </a:r>
            <a:r>
              <a:rPr lang="en-US" sz="2400" b="1" i="1" dirty="0" smtClean="0"/>
              <a:t>A larger pair of time stamp always supersede one with a smaller timestamp.</a:t>
            </a:r>
            <a:endParaRPr lang="en-US" sz="2600"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  EPIDEMIC ALGORITHMS….. DIRECT MAIL</a:t>
            </a:r>
          </a:p>
        </p:txBody>
      </p:sp>
      <p:sp>
        <p:nvSpPr>
          <p:cNvPr id="3" name="Content Placeholder 2"/>
          <p:cNvSpPr>
            <a:spLocks noGrp="1"/>
          </p:cNvSpPr>
          <p:nvPr>
            <p:ph idx="1"/>
          </p:nvPr>
        </p:nvSpPr>
        <p:spPr>
          <a:xfrm>
            <a:off x="228600" y="914400"/>
            <a:ext cx="8686800" cy="5791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200" dirty="0" smtClean="0"/>
              <a:t>Direct Mail strategy notify all other sites of an update soon after it occurs.</a:t>
            </a:r>
          </a:p>
          <a:p>
            <a:pPr algn="just">
              <a:buFont typeface="Wingdings" pitchFamily="2" charset="2"/>
              <a:buChar char="q"/>
            </a:pPr>
            <a:r>
              <a:rPr lang="en-US" sz="2200" dirty="0" smtClean="0"/>
              <a:t>When a site </a:t>
            </a:r>
            <a:r>
              <a:rPr lang="en-US" sz="2200" b="1" dirty="0" smtClean="0"/>
              <a:t>s </a:t>
            </a:r>
            <a:r>
              <a:rPr lang="en-US" sz="2200" dirty="0" smtClean="0"/>
              <a:t>receives the update it performs the following:</a:t>
            </a:r>
          </a:p>
          <a:p>
            <a:pPr lvl="1" algn="just">
              <a:buNone/>
            </a:pPr>
            <a:r>
              <a:rPr lang="en-US" sz="1800" b="1" i="1" dirty="0" smtClean="0"/>
              <a:t>	FOR EACH   s’ € S  DO</a:t>
            </a:r>
          </a:p>
          <a:p>
            <a:pPr lvl="1" algn="just">
              <a:buNone/>
            </a:pPr>
            <a:r>
              <a:rPr lang="en-US" sz="1800" b="1" i="1" dirty="0" smtClean="0"/>
              <a:t>			</a:t>
            </a:r>
            <a:r>
              <a:rPr lang="en-US" sz="1800" b="1" i="1" dirty="0" err="1" smtClean="0"/>
              <a:t>PostMail</a:t>
            </a:r>
            <a:r>
              <a:rPr lang="en-US" sz="1800" b="1" i="1" dirty="0" smtClean="0"/>
              <a:t> [ to : s’, </a:t>
            </a:r>
            <a:r>
              <a:rPr lang="en-US" sz="1800" b="1" i="1" dirty="0" err="1" smtClean="0"/>
              <a:t>msg</a:t>
            </a:r>
            <a:r>
              <a:rPr lang="en-US" sz="1800" b="1" i="1" dirty="0" smtClean="0"/>
              <a:t>: (“Update”, s.ValueOf) ]</a:t>
            </a:r>
          </a:p>
          <a:p>
            <a:pPr lvl="1" algn="just">
              <a:buNone/>
            </a:pPr>
            <a:endParaRPr lang="en-US" sz="1800" b="1" i="1" dirty="0" smtClean="0"/>
          </a:p>
          <a:p>
            <a:pPr marL="342900" lvl="1" indent="-342900" algn="just">
              <a:buFont typeface="Wingdings" pitchFamily="2" charset="2"/>
              <a:buChar char="q"/>
            </a:pPr>
            <a:r>
              <a:rPr lang="en-US" sz="2200" dirty="0" smtClean="0"/>
              <a:t>Upon receiving the message the Site </a:t>
            </a:r>
            <a:r>
              <a:rPr lang="en-US" sz="2200" b="1" dirty="0" smtClean="0"/>
              <a:t>s</a:t>
            </a:r>
            <a:r>
              <a:rPr lang="en-US" sz="2200" dirty="0" smtClean="0"/>
              <a:t> executes :</a:t>
            </a:r>
          </a:p>
          <a:p>
            <a:pPr lvl="1" algn="just">
              <a:buNone/>
            </a:pPr>
            <a:r>
              <a:rPr lang="en-US" sz="1800" dirty="0" smtClean="0"/>
              <a:t>	</a:t>
            </a:r>
            <a:r>
              <a:rPr lang="en-US" sz="1800" b="1" i="1" dirty="0" smtClean="0"/>
              <a:t>IF  </a:t>
            </a:r>
            <a:r>
              <a:rPr lang="en-US" sz="1800" b="1" i="1" dirty="0" err="1" smtClean="0"/>
              <a:t>s.ValueOf.t</a:t>
            </a:r>
            <a:r>
              <a:rPr lang="en-US" sz="1800" b="1" i="1" dirty="0" smtClean="0"/>
              <a:t>  &lt; t   THEN</a:t>
            </a:r>
          </a:p>
          <a:p>
            <a:pPr lvl="1" algn="just">
              <a:buNone/>
            </a:pPr>
            <a:r>
              <a:rPr lang="en-US" sz="1800" b="1" i="1" dirty="0" smtClean="0"/>
              <a:t>			s.ValueOf &lt;- (v, t)</a:t>
            </a:r>
          </a:p>
          <a:p>
            <a:pPr lvl="1" algn="just">
              <a:buNone/>
            </a:pPr>
            <a:endParaRPr lang="en-US" sz="1800" b="1" i="1" dirty="0" smtClean="0"/>
          </a:p>
          <a:p>
            <a:pPr marL="342900" lvl="1" indent="-342900" algn="just">
              <a:buFont typeface="Wingdings" pitchFamily="2" charset="2"/>
              <a:buChar char="q"/>
            </a:pPr>
            <a:r>
              <a:rPr lang="en-US" sz="2200" dirty="0" smtClean="0"/>
              <a:t>The Operation of Post Mail queues the message. </a:t>
            </a:r>
          </a:p>
          <a:p>
            <a:pPr marL="342900" lvl="1" indent="-342900" algn="just">
              <a:buNone/>
            </a:pPr>
            <a:endParaRPr lang="en-US" sz="2200" dirty="0" smtClean="0"/>
          </a:p>
          <a:p>
            <a:pPr marL="342900" lvl="1" indent="-342900" algn="just">
              <a:buFont typeface="Wingdings" pitchFamily="2" charset="2"/>
              <a:buChar char="q"/>
            </a:pPr>
            <a:r>
              <a:rPr lang="en-US" sz="2200" dirty="0" smtClean="0"/>
              <a:t>Messages sent to other site are discarded if </a:t>
            </a:r>
          </a:p>
          <a:p>
            <a:pPr marL="742950" lvl="2" indent="-342900" algn="just">
              <a:buFont typeface="Wingdings" pitchFamily="2" charset="2"/>
              <a:buChar char="Ø"/>
            </a:pPr>
            <a:r>
              <a:rPr lang="en-US" sz="2200" dirty="0" smtClean="0"/>
              <a:t>queues over flows (in stable storage) Or </a:t>
            </a:r>
          </a:p>
          <a:p>
            <a:pPr marL="742950" lvl="2" indent="-342900" algn="just">
              <a:buFont typeface="Wingdings" pitchFamily="2" charset="2"/>
              <a:buChar char="Ø"/>
            </a:pPr>
            <a:r>
              <a:rPr lang="en-US" sz="2200" dirty="0" smtClean="0"/>
              <a:t>Their destinations are inaccessible for a long time.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  EPIDEMIC ALGORITHMS….. ANTI ENTROPY</a:t>
            </a:r>
          </a:p>
        </p:txBody>
      </p:sp>
      <p:sp>
        <p:nvSpPr>
          <p:cNvPr id="3" name="Content Placeholder 2"/>
          <p:cNvSpPr>
            <a:spLocks noGrp="1"/>
          </p:cNvSpPr>
          <p:nvPr>
            <p:ph idx="1"/>
          </p:nvPr>
        </p:nvSpPr>
        <p:spPr>
          <a:xfrm>
            <a:off x="228600" y="914400"/>
            <a:ext cx="8686800" cy="5791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77500" lnSpcReduction="20000"/>
          </a:bodyPr>
          <a:lstStyle/>
          <a:p>
            <a:pPr marL="342900" lvl="1" indent="-342900" algn="just">
              <a:buFont typeface="Wingdings" pitchFamily="2" charset="2"/>
              <a:buChar char="q"/>
            </a:pPr>
            <a:r>
              <a:rPr lang="en-US" sz="2600" dirty="0" smtClean="0"/>
              <a:t>Anti Entropy is expressed by the following algorithm periodically executed at each site </a:t>
            </a:r>
            <a:r>
              <a:rPr lang="en-US" sz="2600" b="1" dirty="0" smtClean="0"/>
              <a:t>s </a:t>
            </a:r>
          </a:p>
          <a:p>
            <a:pPr lvl="1" algn="just">
              <a:buNone/>
            </a:pPr>
            <a:r>
              <a:rPr lang="en-US" sz="1800" dirty="0" smtClean="0"/>
              <a:t>	</a:t>
            </a:r>
            <a:r>
              <a:rPr lang="en-US" sz="2100" b="1" i="1" dirty="0" smtClean="0"/>
              <a:t>FOR  SOME  s’ €  S   DO</a:t>
            </a:r>
          </a:p>
          <a:p>
            <a:pPr lvl="1" algn="just">
              <a:buNone/>
            </a:pPr>
            <a:r>
              <a:rPr lang="en-US" sz="2100" b="1" i="1" dirty="0" smtClean="0"/>
              <a:t>			Resolve Difference [s, s’]</a:t>
            </a:r>
          </a:p>
          <a:p>
            <a:pPr lvl="1" algn="just">
              <a:buNone/>
            </a:pPr>
            <a:r>
              <a:rPr lang="en-US" sz="2100" b="1" i="1" dirty="0" smtClean="0"/>
              <a:t>			END LOOP</a:t>
            </a:r>
          </a:p>
          <a:p>
            <a:pPr marL="342900" lvl="1" indent="-342900" algn="just">
              <a:buFont typeface="Wingdings" pitchFamily="2" charset="2"/>
              <a:buChar char="q"/>
            </a:pPr>
            <a:r>
              <a:rPr lang="en-US" sz="2600" dirty="0" smtClean="0"/>
              <a:t>The procedure for resolving the difference is carried out by the two servers in cooperation in one of the 3 ways : </a:t>
            </a:r>
          </a:p>
          <a:p>
            <a:pPr marL="857250" lvl="2" indent="-457200" algn="just">
              <a:buSzPct val="102000"/>
              <a:buFont typeface="+mj-lt"/>
              <a:buAutoNum type="arabicPeriod"/>
            </a:pPr>
            <a:r>
              <a:rPr lang="en-US" sz="2200" b="1" u="sng" dirty="0" smtClean="0"/>
              <a:t>Push</a:t>
            </a:r>
            <a:r>
              <a:rPr lang="en-US" sz="2200" u="sng" dirty="0" smtClean="0"/>
              <a:t>  </a:t>
            </a:r>
            <a:r>
              <a:rPr lang="en-US" sz="2200" dirty="0" smtClean="0"/>
              <a:t> </a:t>
            </a:r>
          </a:p>
          <a:p>
            <a:pPr marL="1771650" lvl="4" indent="-457200" algn="just">
              <a:buSzPct val="102000"/>
              <a:buNone/>
            </a:pPr>
            <a:r>
              <a:rPr lang="en-US" sz="1800" b="1" i="1" dirty="0" smtClean="0"/>
              <a:t>	</a:t>
            </a:r>
            <a:r>
              <a:rPr lang="en-US" sz="2100" b="1" i="1" dirty="0" smtClean="0"/>
              <a:t>Resolve Difference : PROC[s, s`]  = {  -- push</a:t>
            </a:r>
          </a:p>
          <a:p>
            <a:pPr marL="1771650" lvl="4" indent="-457200" algn="just">
              <a:buSzPct val="102000"/>
              <a:buNone/>
            </a:pPr>
            <a:r>
              <a:rPr lang="en-US" sz="2100" b="1" i="1" dirty="0" smtClean="0"/>
              <a:t>			IF s.ValueOf. t   &gt;   </a:t>
            </a:r>
            <a:r>
              <a:rPr lang="en-US" sz="2100" b="1" i="1" dirty="0" err="1" smtClean="0"/>
              <a:t>s’.ValueOf</a:t>
            </a:r>
            <a:r>
              <a:rPr lang="en-US" sz="2100" b="1" i="1" dirty="0" smtClean="0"/>
              <a:t>. t   THEN</a:t>
            </a:r>
          </a:p>
          <a:p>
            <a:pPr marL="1771650" lvl="4" indent="-457200" algn="just">
              <a:buSzPct val="102000"/>
              <a:buNone/>
            </a:pPr>
            <a:r>
              <a:rPr lang="en-US" sz="2100" b="1" i="1" dirty="0" smtClean="0"/>
              <a:t>			s’.ValueOf  </a:t>
            </a:r>
            <a:r>
              <a:rPr lang="en-US" sz="2100" b="1" i="1" dirty="0" smtClean="0">
                <a:sym typeface="Wingdings" pitchFamily="2" charset="2"/>
              </a:rPr>
              <a:t>  s.ValueOf    }</a:t>
            </a:r>
            <a:endParaRPr lang="en-US" sz="2100" b="1" i="1" dirty="0" smtClean="0"/>
          </a:p>
          <a:p>
            <a:pPr marL="857250" lvl="2" indent="-457200" algn="just">
              <a:buSzPct val="102000"/>
              <a:buFont typeface="+mj-lt"/>
              <a:buAutoNum type="arabicPeriod"/>
            </a:pPr>
            <a:r>
              <a:rPr lang="en-US" sz="2200" b="1" u="sng" dirty="0" smtClean="0"/>
              <a:t>Pull </a:t>
            </a:r>
            <a:r>
              <a:rPr lang="en-US" sz="2200" u="sng" dirty="0" smtClean="0"/>
              <a:t> </a:t>
            </a:r>
          </a:p>
          <a:p>
            <a:pPr marL="1771650" lvl="4" indent="-457200" algn="just">
              <a:buSzPct val="102000"/>
              <a:buNone/>
            </a:pPr>
            <a:r>
              <a:rPr lang="en-US" sz="1800" b="1" i="1" dirty="0" smtClean="0"/>
              <a:t>         </a:t>
            </a:r>
            <a:r>
              <a:rPr lang="en-US" sz="2100" b="1" i="1" dirty="0" smtClean="0"/>
              <a:t>Resolve Difference : PROC[s, s`]  = {  -- pull</a:t>
            </a:r>
          </a:p>
          <a:p>
            <a:pPr marL="1771650" lvl="4" indent="-457200" algn="just">
              <a:buSzPct val="102000"/>
              <a:buNone/>
            </a:pPr>
            <a:r>
              <a:rPr lang="en-US" sz="2100" b="1" i="1" dirty="0" smtClean="0"/>
              <a:t>			IF s.ValueOf. t    &lt;    s’.ValueOf. t   THEN</a:t>
            </a:r>
          </a:p>
          <a:p>
            <a:pPr marL="1771650" lvl="4" indent="-457200" algn="just">
              <a:buSzPct val="102000"/>
              <a:buNone/>
            </a:pPr>
            <a:r>
              <a:rPr lang="en-US" sz="2100" b="1" i="1" dirty="0" smtClean="0"/>
              <a:t>			s.ValueOf  </a:t>
            </a:r>
            <a:r>
              <a:rPr lang="en-US" sz="2100" b="1" i="1" dirty="0" smtClean="0">
                <a:sym typeface="Wingdings" pitchFamily="2" charset="2"/>
              </a:rPr>
              <a:t>  s’.ValueOf    }</a:t>
            </a:r>
          </a:p>
          <a:p>
            <a:pPr marL="1771650" lvl="4" indent="-457200" algn="just">
              <a:buSzPct val="102000"/>
              <a:buNone/>
            </a:pPr>
            <a:r>
              <a:rPr lang="en-US" sz="900" b="1" dirty="0" smtClean="0"/>
              <a:t>   </a:t>
            </a:r>
          </a:p>
          <a:p>
            <a:pPr marL="857250" lvl="2" indent="-457200" algn="just">
              <a:buSzPct val="102000"/>
              <a:buFont typeface="+mj-lt"/>
              <a:buAutoNum type="arabicPeriod"/>
            </a:pPr>
            <a:r>
              <a:rPr lang="en-US" sz="2200" b="1" u="sng" dirty="0" smtClean="0"/>
              <a:t>Push-Pull </a:t>
            </a:r>
          </a:p>
          <a:p>
            <a:pPr marL="1771650" lvl="4" indent="-457200" algn="just">
              <a:buSzPct val="102000"/>
              <a:buNone/>
            </a:pPr>
            <a:r>
              <a:rPr lang="en-US" sz="1800" b="1" i="1" dirty="0" smtClean="0"/>
              <a:t>	Resolve Difference : PROC[s, s`]  = {  -- push-pull</a:t>
            </a:r>
          </a:p>
          <a:p>
            <a:pPr marL="1771650" lvl="4" indent="-457200" algn="just">
              <a:buSzPct val="102000"/>
              <a:buNone/>
            </a:pPr>
            <a:r>
              <a:rPr lang="en-US" sz="1800" b="1" i="1" dirty="0" smtClean="0"/>
              <a:t>		SELECT   TRUE   FROM</a:t>
            </a:r>
          </a:p>
          <a:p>
            <a:pPr marL="1771650" lvl="4" indent="-457200" algn="just">
              <a:buSzPct val="102000"/>
              <a:buNone/>
            </a:pPr>
            <a:r>
              <a:rPr lang="en-US" sz="1800" b="1" i="1" dirty="0" smtClean="0"/>
              <a:t>			s.ValueOf. t    &gt;   s’.ValueOf. t   =&gt;  s’.ValueOf </a:t>
            </a:r>
            <a:r>
              <a:rPr lang="en-US" sz="1800" b="1" i="1" dirty="0" smtClean="0">
                <a:sym typeface="Wingdings" pitchFamily="2" charset="2"/>
              </a:rPr>
              <a:t> s.ValueOf</a:t>
            </a:r>
          </a:p>
          <a:p>
            <a:pPr marL="1771650" lvl="4" indent="-457200" algn="just">
              <a:buSzPct val="102000"/>
              <a:buNone/>
            </a:pPr>
            <a:r>
              <a:rPr lang="en-US" sz="1800" b="1" i="1" dirty="0" smtClean="0">
                <a:sym typeface="Wingdings" pitchFamily="2" charset="2"/>
              </a:rPr>
              <a:t>			s.ValueOf. t    &lt;  s’.ValueOf. T   =&gt;  s.ValueOf   s’.ValueOf</a:t>
            </a:r>
            <a:endParaRPr lang="en-US" sz="1800" b="1" i="1" dirty="0" smtClean="0"/>
          </a:p>
          <a:p>
            <a:pPr marL="1771650" lvl="4" indent="-457200" algn="just">
              <a:buSzPct val="102000"/>
              <a:buNone/>
            </a:pPr>
            <a:r>
              <a:rPr lang="en-US" sz="1800" b="1" i="1" dirty="0" smtClean="0"/>
              <a:t>			ENDCASE =&gt; NULL</a:t>
            </a:r>
            <a:r>
              <a:rPr lang="en-US" sz="1800" b="1" i="1" dirty="0" smtClean="0">
                <a:sym typeface="Wingdings" pitchFamily="2" charset="2"/>
              </a:rPr>
              <a:t>    }</a:t>
            </a:r>
            <a:endParaRPr lang="en-US" sz="2200" b="1" u="sng"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90000"/>
          </a:bodyPr>
          <a:lstStyle/>
          <a:p>
            <a:pPr>
              <a:spcBef>
                <a:spcPct val="20000"/>
              </a:spcBef>
            </a:pPr>
            <a:r>
              <a:rPr lang="en-US" sz="3200" dirty="0" smtClean="0"/>
              <a:t>OVERVIEW</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47500" lnSpcReduction="20000"/>
          </a:bodyPr>
          <a:lstStyle/>
          <a:p>
            <a:pPr>
              <a:buBlip>
                <a:blip r:embed="rId2"/>
              </a:buBlip>
            </a:pPr>
            <a:r>
              <a:rPr lang="en-US" sz="4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INTRODUCTION</a:t>
            </a:r>
          </a:p>
          <a:p>
            <a:pPr marL="742950" lvl="2" indent="-342900">
              <a:buBlip>
                <a:blip r:embed="rId2"/>
              </a:buBlip>
            </a:pPr>
            <a:r>
              <a:rPr lang="en-US"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GOALS</a:t>
            </a:r>
          </a:p>
          <a:p>
            <a:pPr marL="742950" lvl="2" indent="-342900">
              <a:buBlip>
                <a:blip r:embed="rId2"/>
              </a:buBlip>
            </a:pPr>
            <a:r>
              <a:rPr lang="en-US"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LIMITATIONS</a:t>
            </a:r>
          </a:p>
          <a:p>
            <a:pPr marL="742950" lvl="2" indent="-342900">
              <a:buBlip>
                <a:blip r:embed="rId2"/>
              </a:buBlip>
            </a:pPr>
            <a:r>
              <a:rPr lang="en-US"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SYSTEM  PROPERTIES</a:t>
            </a:r>
          </a:p>
          <a:p>
            <a:pPr marL="742950" lvl="2" indent="-342900">
              <a:buBlip>
                <a:blip r:embed="rId2"/>
              </a:buBlip>
            </a:pPr>
            <a:r>
              <a:rPr lang="en-US" sz="3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WHY  AND  HOW?</a:t>
            </a:r>
          </a:p>
          <a:p>
            <a:pPr>
              <a:lnSpc>
                <a:spcPct val="110000"/>
              </a:lnSpc>
              <a:buBlip>
                <a:blip r:embed="rId2"/>
              </a:buBlip>
            </a:pPr>
            <a:r>
              <a:rPr lang="en-US" sz="3800" b="1" dirty="0" smtClean="0"/>
              <a:t>COLLABORATIVE   APPLICATIONS</a:t>
            </a:r>
          </a:p>
          <a:p>
            <a:pPr>
              <a:lnSpc>
                <a:spcPct val="110000"/>
              </a:lnSpc>
              <a:buBlip>
                <a:blip r:embed="rId2"/>
              </a:buBlip>
            </a:pPr>
            <a:r>
              <a:rPr lang="en-US" sz="3800" b="1" dirty="0" smtClean="0"/>
              <a:t>DESIGN</a:t>
            </a:r>
          </a:p>
          <a:p>
            <a:pPr lvl="1">
              <a:lnSpc>
                <a:spcPct val="110000"/>
              </a:lnSpc>
              <a:buBlip>
                <a:blip r:embed="rId2"/>
              </a:buBlip>
            </a:pPr>
            <a:r>
              <a:rPr lang="en-US" sz="3800" dirty="0" smtClean="0"/>
              <a:t>ALGORITHMS  USED (Epidemic Algorithms)</a:t>
            </a:r>
          </a:p>
          <a:p>
            <a:pPr lvl="1">
              <a:lnSpc>
                <a:spcPct val="110000"/>
              </a:lnSpc>
              <a:buBlip>
                <a:blip r:embed="rId2"/>
              </a:buBlip>
            </a:pPr>
            <a:r>
              <a:rPr lang="en-US" sz="3800" dirty="0" smtClean="0"/>
              <a:t>BAYOU  BASIC  SYSTEM   MODEL</a:t>
            </a:r>
          </a:p>
          <a:p>
            <a:pPr lvl="1">
              <a:lnSpc>
                <a:spcPct val="110000"/>
              </a:lnSpc>
              <a:buBlip>
                <a:blip r:embed="rId2"/>
              </a:buBlip>
            </a:pPr>
            <a:r>
              <a:rPr lang="en-US" sz="3800" dirty="0" smtClean="0"/>
              <a:t>IMPLEMENTATION</a:t>
            </a:r>
          </a:p>
          <a:p>
            <a:pPr marL="1200150" lvl="3" indent="-342900">
              <a:lnSpc>
                <a:spcPct val="110000"/>
              </a:lnSpc>
              <a:buBlip>
                <a:blip r:embed="rId2"/>
              </a:buBlip>
            </a:pPr>
            <a:r>
              <a:rPr lang="en-US" sz="3800" dirty="0" smtClean="0"/>
              <a:t>CONFLICT DETECTION AND RESOLUTION</a:t>
            </a:r>
          </a:p>
          <a:p>
            <a:pPr marL="1200150" lvl="3" indent="-342900">
              <a:lnSpc>
                <a:spcPct val="110000"/>
              </a:lnSpc>
              <a:buBlip>
                <a:blip r:embed="rId2"/>
              </a:buBlip>
            </a:pPr>
            <a:r>
              <a:rPr lang="en-US" sz="3800" dirty="0" smtClean="0"/>
              <a:t>MECHANISM</a:t>
            </a:r>
          </a:p>
          <a:p>
            <a:pPr lvl="1">
              <a:lnSpc>
                <a:spcPct val="110000"/>
              </a:lnSpc>
              <a:buBlip>
                <a:blip r:embed="rId2"/>
              </a:buBlip>
            </a:pPr>
            <a:r>
              <a:rPr lang="en-US" sz="3800" dirty="0" smtClean="0"/>
              <a:t>DESIGN OVERVIEW</a:t>
            </a:r>
          </a:p>
          <a:p>
            <a:pPr>
              <a:lnSpc>
                <a:spcPct val="110000"/>
              </a:lnSpc>
              <a:buBlip>
                <a:blip r:embed="rId2"/>
              </a:buBlip>
            </a:pPr>
            <a:r>
              <a:rPr lang="en-US" sz="3800" b="1" dirty="0" smtClean="0"/>
              <a:t>EVALUATION</a:t>
            </a:r>
          </a:p>
          <a:p>
            <a:pPr lvl="1" indent="-342900">
              <a:lnSpc>
                <a:spcPct val="110000"/>
              </a:lnSpc>
              <a:buBlip>
                <a:blip r:embed="rId2"/>
              </a:buBlip>
            </a:pPr>
            <a:r>
              <a:rPr lang="en-US" sz="3800" dirty="0" smtClean="0"/>
              <a:t>SETUP </a:t>
            </a:r>
          </a:p>
          <a:p>
            <a:pPr lvl="1" indent="-342900">
              <a:lnSpc>
                <a:spcPct val="110000"/>
              </a:lnSpc>
              <a:buBlip>
                <a:blip r:embed="rId2"/>
              </a:buBlip>
            </a:pPr>
            <a:r>
              <a:rPr lang="en-US" sz="3800" dirty="0" smtClean="0"/>
              <a:t>EVALUATION RESULTS</a:t>
            </a:r>
          </a:p>
          <a:p>
            <a:pPr>
              <a:lnSpc>
                <a:spcPct val="110000"/>
              </a:lnSpc>
              <a:buBlip>
                <a:blip r:embed="rId2"/>
              </a:buBlip>
            </a:pPr>
            <a:r>
              <a:rPr lang="en-US" sz="3800" b="1" dirty="0" smtClean="0"/>
              <a:t>ADVANTAGES AND DISADVANTES </a:t>
            </a:r>
          </a:p>
          <a:p>
            <a:pPr>
              <a:lnSpc>
                <a:spcPct val="110000"/>
              </a:lnSpc>
              <a:buBlip>
                <a:blip r:embed="rId2"/>
              </a:buBlip>
            </a:pPr>
            <a:r>
              <a:rPr lang="en-US" sz="3800" b="1" dirty="0" smtClean="0"/>
              <a:t>DISCUSSTION (Questioners)</a:t>
            </a:r>
          </a:p>
          <a:p>
            <a:pPr lvl="1"/>
            <a:endParaRPr lang="en-US" sz="3200" dirty="0" smtClean="0">
              <a:solidFill>
                <a:schemeClr val="dk1"/>
              </a:solidFill>
            </a:endParaRPr>
          </a:p>
          <a:p>
            <a:endParaRPr lang="en-US" dirty="0" smtClean="0">
              <a:solidFill>
                <a:schemeClr val="dk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  EPIDEMIC ALGORITHMS….. ANTI ENTROPY  cont….</a:t>
            </a:r>
          </a:p>
        </p:txBody>
      </p:sp>
      <p:sp>
        <p:nvSpPr>
          <p:cNvPr id="3" name="Content Placeholder 2"/>
          <p:cNvSpPr>
            <a:spLocks noGrp="1"/>
          </p:cNvSpPr>
          <p:nvPr>
            <p:ph idx="1"/>
          </p:nvPr>
        </p:nvSpPr>
        <p:spPr>
          <a:xfrm>
            <a:off x="228600" y="914400"/>
            <a:ext cx="8686800" cy="5791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200" dirty="0" smtClean="0"/>
              <a:t>Each site executes the Anti Entropy periodically.</a:t>
            </a:r>
          </a:p>
          <a:p>
            <a:pPr algn="just">
              <a:buNone/>
            </a:pPr>
            <a:endParaRPr lang="en-US" sz="2200" dirty="0" smtClean="0"/>
          </a:p>
          <a:p>
            <a:pPr algn="just">
              <a:buFont typeface="Wingdings" pitchFamily="2" charset="2"/>
              <a:buChar char="q"/>
            </a:pPr>
            <a:r>
              <a:rPr lang="en-US" sz="2200" dirty="0" smtClean="0"/>
              <a:t>Anti Entropy Algorithm is very </a:t>
            </a:r>
            <a:r>
              <a:rPr lang="en-US" sz="2200" b="1" dirty="0" smtClean="0"/>
              <a:t>expensive</a:t>
            </a:r>
            <a:r>
              <a:rPr lang="en-US" sz="2200" dirty="0" smtClean="0"/>
              <a:t>, </a:t>
            </a:r>
          </a:p>
          <a:p>
            <a:pPr lvl="1" algn="just">
              <a:buFont typeface="Wingdings" pitchFamily="2" charset="2"/>
              <a:buChar char="Ø"/>
            </a:pPr>
            <a:r>
              <a:rPr lang="en-US" sz="2200" dirty="0" smtClean="0"/>
              <a:t>It involves comparison of 2 complete copies of the data base. </a:t>
            </a:r>
          </a:p>
          <a:p>
            <a:pPr lvl="1" algn="just">
              <a:buNone/>
            </a:pPr>
            <a:endParaRPr lang="en-US" sz="2200" dirty="0" smtClean="0"/>
          </a:p>
          <a:p>
            <a:pPr algn="just">
              <a:buFont typeface="Wingdings" pitchFamily="2" charset="2"/>
              <a:buChar char="q"/>
            </a:pPr>
            <a:r>
              <a:rPr lang="en-US" sz="2200" dirty="0" smtClean="0"/>
              <a:t>Alternate Approach: Maintain the </a:t>
            </a:r>
            <a:r>
              <a:rPr lang="en-US" sz="2200" b="1" dirty="0" smtClean="0"/>
              <a:t>checksum</a:t>
            </a:r>
            <a:r>
              <a:rPr lang="en-US" sz="2200" dirty="0" smtClean="0"/>
              <a:t> of its database. </a:t>
            </a:r>
          </a:p>
          <a:p>
            <a:pPr algn="just">
              <a:buNone/>
            </a:pPr>
            <a:endParaRPr lang="en-US" sz="2200" dirty="0" smtClean="0">
              <a:solidFill>
                <a:schemeClr val="accent6">
                  <a:lumMod val="50000"/>
                </a:schemeClr>
              </a:solidFill>
            </a:endParaRPr>
          </a:p>
          <a:p>
            <a:pPr algn="just">
              <a:buFont typeface="Wingdings" pitchFamily="2" charset="2"/>
              <a:buChar char="q"/>
            </a:pPr>
            <a:r>
              <a:rPr lang="en-US" sz="2200" dirty="0" smtClean="0"/>
              <a:t>Checksums at different sites likely to disagree if:</a:t>
            </a:r>
          </a:p>
          <a:p>
            <a:pPr algn="just">
              <a:buNone/>
            </a:pPr>
            <a:r>
              <a:rPr lang="en-US" sz="2200" dirty="0" smtClean="0"/>
              <a:t>	</a:t>
            </a:r>
            <a:r>
              <a:rPr lang="en-US" sz="2000" dirty="0" smtClean="0"/>
              <a:t>time required for an update to sent to all sites  &gt; Expected time between new Updates.</a:t>
            </a:r>
            <a:endParaRPr lang="en-US" sz="1600" dirty="0" smtClean="0"/>
          </a:p>
          <a:p>
            <a:pPr algn="just">
              <a:buNone/>
            </a:pPr>
            <a:endParaRPr lang="en-US" sz="2200" b="1" dirty="0" smtClean="0"/>
          </a:p>
          <a:p>
            <a:pPr algn="just">
              <a:buFont typeface="Wingdings" pitchFamily="2" charset="2"/>
              <a:buChar char="q"/>
            </a:pPr>
            <a:r>
              <a:rPr lang="en-US" sz="2200" dirty="0" smtClean="0"/>
              <a:t>So define a  time window  </a:t>
            </a:r>
            <a:r>
              <a:rPr lang="en-US" sz="2200" b="1" i="1" dirty="0" smtClean="0"/>
              <a:t>‘T’</a:t>
            </a:r>
            <a:r>
              <a:rPr lang="en-US" sz="2200" dirty="0" smtClean="0"/>
              <a:t>:</a:t>
            </a:r>
          </a:p>
          <a:p>
            <a:pPr lvl="1" algn="just">
              <a:buFont typeface="Wingdings" pitchFamily="2" charset="2"/>
              <a:buChar char="Ø"/>
            </a:pPr>
            <a:r>
              <a:rPr lang="en-US" sz="2200" dirty="0" smtClean="0"/>
              <a:t>large enough that updates are expected to reach all sites within time ‘T’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BAYOU BASIC SYSTEM MODEL </a:t>
            </a:r>
          </a:p>
        </p:txBody>
      </p:sp>
      <p:sp>
        <p:nvSpPr>
          <p:cNvPr id="3" name="Content Placeholder 2"/>
          <p:cNvSpPr>
            <a:spLocks noGrp="1"/>
          </p:cNvSpPr>
          <p:nvPr>
            <p:ph idx="1"/>
          </p:nvPr>
        </p:nvSpPr>
        <p:spPr>
          <a:xfrm>
            <a:off x="228600" y="838200"/>
            <a:ext cx="8686800" cy="58674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None/>
            </a:pPr>
            <a:endParaRPr lang="en-US" sz="2400" dirty="0" smtClean="0"/>
          </a:p>
        </p:txBody>
      </p:sp>
      <p:grpSp>
        <p:nvGrpSpPr>
          <p:cNvPr id="54" name="Group 53"/>
          <p:cNvGrpSpPr/>
          <p:nvPr/>
        </p:nvGrpSpPr>
        <p:grpSpPr>
          <a:xfrm>
            <a:off x="304800" y="914400"/>
            <a:ext cx="4343400" cy="2590800"/>
            <a:chOff x="838200" y="1295400"/>
            <a:chExt cx="4495800" cy="2590800"/>
          </a:xfrm>
        </p:grpSpPr>
        <p:sp>
          <p:nvSpPr>
            <p:cNvPr id="4" name="Oval 3"/>
            <p:cNvSpPr/>
            <p:nvPr/>
          </p:nvSpPr>
          <p:spPr>
            <a:xfrm>
              <a:off x="838200" y="1295400"/>
              <a:ext cx="4495800" cy="25908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nvGrpSpPr>
            <p:cNvPr id="44" name="Group 43"/>
            <p:cNvGrpSpPr/>
            <p:nvPr/>
          </p:nvGrpSpPr>
          <p:grpSpPr>
            <a:xfrm>
              <a:off x="1143000" y="1905000"/>
              <a:ext cx="1524000" cy="1219200"/>
              <a:chOff x="1143000" y="1905000"/>
              <a:chExt cx="1524000" cy="1219200"/>
            </a:xfrm>
          </p:grpSpPr>
          <p:sp>
            <p:nvSpPr>
              <p:cNvPr id="5" name="Rounded Rectangle 4"/>
              <p:cNvSpPr/>
              <p:nvPr/>
            </p:nvSpPr>
            <p:spPr>
              <a:xfrm>
                <a:off x="1143000" y="1905000"/>
                <a:ext cx="1524000" cy="1219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TextBox 6"/>
              <p:cNvSpPr txBox="1"/>
              <p:nvPr/>
            </p:nvSpPr>
            <p:spPr>
              <a:xfrm>
                <a:off x="1295400" y="1905000"/>
                <a:ext cx="1295400" cy="369332"/>
              </a:xfrm>
              <a:prstGeom prst="rect">
                <a:avLst/>
              </a:prstGeom>
              <a:noFill/>
            </p:spPr>
            <p:txBody>
              <a:bodyPr wrap="square" rtlCol="0">
                <a:spAutoFit/>
              </a:bodyPr>
              <a:lstStyle/>
              <a:p>
                <a:r>
                  <a:rPr lang="en-US" dirty="0" smtClean="0"/>
                  <a:t>Application</a:t>
                </a:r>
                <a:endParaRPr lang="en-US" dirty="0"/>
              </a:p>
            </p:txBody>
          </p:sp>
          <p:cxnSp>
            <p:nvCxnSpPr>
              <p:cNvPr id="9" name="Straight Connector 8"/>
              <p:cNvCxnSpPr/>
              <p:nvPr/>
            </p:nvCxnSpPr>
            <p:spPr>
              <a:xfrm>
                <a:off x="1371600" y="2284412"/>
                <a:ext cx="11430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0" name="TextBox 9"/>
              <p:cNvSpPr txBox="1"/>
              <p:nvPr/>
            </p:nvSpPr>
            <p:spPr>
              <a:xfrm>
                <a:off x="1295400" y="2297668"/>
                <a:ext cx="1295400" cy="369332"/>
              </a:xfrm>
              <a:prstGeom prst="rect">
                <a:avLst/>
              </a:prstGeom>
              <a:noFill/>
            </p:spPr>
            <p:txBody>
              <a:bodyPr wrap="square" rtlCol="0">
                <a:spAutoFit/>
              </a:bodyPr>
              <a:lstStyle/>
              <a:p>
                <a:r>
                  <a:rPr lang="en-US" dirty="0" smtClean="0"/>
                  <a:t>Bayou API’s</a:t>
                </a:r>
                <a:endParaRPr lang="en-US" dirty="0"/>
              </a:p>
            </p:txBody>
          </p:sp>
          <p:sp>
            <p:nvSpPr>
              <p:cNvPr id="11" name="TextBox 10"/>
              <p:cNvSpPr txBox="1"/>
              <p:nvPr/>
            </p:nvSpPr>
            <p:spPr>
              <a:xfrm>
                <a:off x="1295400" y="2667000"/>
                <a:ext cx="1295400" cy="369332"/>
              </a:xfrm>
              <a:prstGeom prst="rect">
                <a:avLst/>
              </a:prstGeom>
              <a:noFill/>
            </p:spPr>
            <p:txBody>
              <a:bodyPr wrap="square" rtlCol="0">
                <a:spAutoFit/>
              </a:bodyPr>
              <a:lstStyle/>
              <a:p>
                <a:r>
                  <a:rPr lang="en-US" dirty="0" smtClean="0"/>
                  <a:t>Client Stub</a:t>
                </a:r>
                <a:endParaRPr lang="en-US" dirty="0"/>
              </a:p>
            </p:txBody>
          </p:sp>
          <p:cxnSp>
            <p:nvCxnSpPr>
              <p:cNvPr id="12" name="Straight Connector 11"/>
              <p:cNvCxnSpPr/>
              <p:nvPr/>
            </p:nvCxnSpPr>
            <p:spPr>
              <a:xfrm>
                <a:off x="1371600" y="2665412"/>
                <a:ext cx="11430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13" name="TextBox 12"/>
            <p:cNvSpPr txBox="1"/>
            <p:nvPr/>
          </p:nvSpPr>
          <p:spPr>
            <a:xfrm>
              <a:off x="1447800" y="3135868"/>
              <a:ext cx="914400" cy="369332"/>
            </a:xfrm>
            <a:prstGeom prst="rect">
              <a:avLst/>
            </a:prstGeom>
            <a:noFill/>
          </p:spPr>
          <p:txBody>
            <a:bodyPr wrap="square" rtlCol="0">
              <a:spAutoFit/>
            </a:bodyPr>
            <a:lstStyle/>
            <a:p>
              <a:r>
                <a:rPr lang="en-US" b="1" dirty="0" smtClean="0"/>
                <a:t>CLIENT</a:t>
              </a:r>
              <a:endParaRPr lang="en-US" b="1" dirty="0"/>
            </a:p>
          </p:txBody>
        </p:sp>
        <p:sp>
          <p:nvSpPr>
            <p:cNvPr id="14" name="TextBox 13"/>
            <p:cNvSpPr txBox="1"/>
            <p:nvPr/>
          </p:nvSpPr>
          <p:spPr>
            <a:xfrm>
              <a:off x="2667000" y="1828800"/>
              <a:ext cx="838200" cy="923330"/>
            </a:xfrm>
            <a:prstGeom prst="rect">
              <a:avLst/>
            </a:prstGeom>
            <a:noFill/>
          </p:spPr>
          <p:txBody>
            <a:bodyPr wrap="square" rtlCol="0">
              <a:spAutoFit/>
            </a:bodyPr>
            <a:lstStyle/>
            <a:p>
              <a:r>
                <a:rPr lang="en-US" b="1" dirty="0" smtClean="0"/>
                <a:t>Read </a:t>
              </a:r>
            </a:p>
            <a:p>
              <a:r>
                <a:rPr lang="en-US" b="1" dirty="0" smtClean="0"/>
                <a:t>Or </a:t>
              </a:r>
            </a:p>
            <a:p>
              <a:r>
                <a:rPr lang="en-US" b="1" dirty="0" smtClean="0"/>
                <a:t>Write</a:t>
              </a:r>
            </a:p>
          </p:txBody>
        </p:sp>
        <p:cxnSp>
          <p:nvCxnSpPr>
            <p:cNvPr id="16" name="Straight Arrow Connector 15"/>
            <p:cNvCxnSpPr/>
            <p:nvPr/>
          </p:nvCxnSpPr>
          <p:spPr>
            <a:xfrm>
              <a:off x="2667000" y="2819400"/>
              <a:ext cx="762000" cy="1588"/>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19" name="TextBox 18"/>
            <p:cNvSpPr txBox="1"/>
            <p:nvPr/>
          </p:nvSpPr>
          <p:spPr>
            <a:xfrm>
              <a:off x="3505200" y="1447800"/>
              <a:ext cx="1040063" cy="369332"/>
            </a:xfrm>
            <a:prstGeom prst="rect">
              <a:avLst/>
            </a:prstGeom>
            <a:noFill/>
          </p:spPr>
          <p:txBody>
            <a:bodyPr wrap="square" rtlCol="0">
              <a:spAutoFit/>
            </a:bodyPr>
            <a:lstStyle/>
            <a:p>
              <a:r>
                <a:rPr lang="en-US" b="1" dirty="0" smtClean="0"/>
                <a:t>SERVER</a:t>
              </a:r>
              <a:endParaRPr lang="en-US" b="1" dirty="0"/>
            </a:p>
          </p:txBody>
        </p:sp>
        <p:grpSp>
          <p:nvGrpSpPr>
            <p:cNvPr id="32" name="Group 31"/>
            <p:cNvGrpSpPr/>
            <p:nvPr/>
          </p:nvGrpSpPr>
          <p:grpSpPr>
            <a:xfrm>
              <a:off x="3352800" y="1828800"/>
              <a:ext cx="1371600" cy="1752600"/>
              <a:chOff x="3352800" y="1828800"/>
              <a:chExt cx="1371600" cy="1752600"/>
            </a:xfrm>
          </p:grpSpPr>
          <p:sp>
            <p:nvSpPr>
              <p:cNvPr id="6" name="Rounded Rectangle 5"/>
              <p:cNvSpPr/>
              <p:nvPr/>
            </p:nvSpPr>
            <p:spPr>
              <a:xfrm>
                <a:off x="3429000" y="1828800"/>
                <a:ext cx="1143000" cy="1752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0" name="TextBox 19"/>
              <p:cNvSpPr txBox="1"/>
              <p:nvPr/>
            </p:nvSpPr>
            <p:spPr>
              <a:xfrm>
                <a:off x="3505200" y="2173069"/>
                <a:ext cx="990600" cy="646331"/>
              </a:xfrm>
              <a:prstGeom prst="rect">
                <a:avLst/>
              </a:prstGeom>
              <a:noFill/>
            </p:spPr>
            <p:txBody>
              <a:bodyPr wrap="square" rtlCol="0">
                <a:spAutoFit/>
              </a:bodyPr>
              <a:lstStyle/>
              <a:p>
                <a:r>
                  <a:rPr lang="en-US" dirty="0" smtClean="0"/>
                  <a:t>Storage</a:t>
                </a:r>
              </a:p>
              <a:p>
                <a:r>
                  <a:rPr lang="en-US" dirty="0" smtClean="0"/>
                  <a:t>System</a:t>
                </a:r>
                <a:endParaRPr lang="en-US" dirty="0"/>
              </a:p>
            </p:txBody>
          </p:sp>
          <p:cxnSp>
            <p:nvCxnSpPr>
              <p:cNvPr id="21" name="Straight Connector 20"/>
              <p:cNvCxnSpPr/>
              <p:nvPr/>
            </p:nvCxnSpPr>
            <p:spPr>
              <a:xfrm>
                <a:off x="3505200" y="2133600"/>
                <a:ext cx="990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3581400" y="2819400"/>
                <a:ext cx="838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26" name="TextBox 25"/>
              <p:cNvSpPr txBox="1"/>
              <p:nvPr/>
            </p:nvSpPr>
            <p:spPr>
              <a:xfrm>
                <a:off x="3352800" y="2895600"/>
                <a:ext cx="1371600" cy="369332"/>
              </a:xfrm>
              <a:prstGeom prst="rect">
                <a:avLst/>
              </a:prstGeom>
              <a:noFill/>
            </p:spPr>
            <p:txBody>
              <a:bodyPr wrap="square" rtlCol="0">
                <a:spAutoFit/>
              </a:bodyPr>
              <a:lstStyle/>
              <a:p>
                <a:r>
                  <a:rPr lang="en-US" dirty="0" smtClean="0"/>
                  <a:t>Server State</a:t>
                </a:r>
                <a:endParaRPr lang="en-US" dirty="0"/>
              </a:p>
            </p:txBody>
          </p:sp>
          <p:cxnSp>
            <p:nvCxnSpPr>
              <p:cNvPr id="27" name="Straight Connector 26"/>
              <p:cNvCxnSpPr/>
              <p:nvPr/>
            </p:nvCxnSpPr>
            <p:spPr>
              <a:xfrm>
                <a:off x="3581400" y="34290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8" name="Straight Connector 27"/>
              <p:cNvCxnSpPr/>
              <p:nvPr/>
            </p:nvCxnSpPr>
            <p:spPr>
              <a:xfrm>
                <a:off x="3581400" y="32766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9" name="Straight Connector 28"/>
              <p:cNvCxnSpPr/>
              <p:nvPr/>
            </p:nvCxnSpPr>
            <p:spPr>
              <a:xfrm>
                <a:off x="3581400" y="3352800"/>
                <a:ext cx="838200" cy="1588"/>
              </a:xfrm>
              <a:prstGeom prst="line">
                <a:avLst/>
              </a:prstGeom>
            </p:spPr>
            <p:style>
              <a:lnRef idx="2">
                <a:schemeClr val="accent2"/>
              </a:lnRef>
              <a:fillRef idx="0">
                <a:schemeClr val="accent2"/>
              </a:fillRef>
              <a:effectRef idx="1">
                <a:schemeClr val="accent2"/>
              </a:effectRef>
              <a:fontRef idx="minor">
                <a:schemeClr val="tx1"/>
              </a:fontRef>
            </p:style>
          </p:cxnSp>
        </p:grpSp>
      </p:grpSp>
      <p:sp>
        <p:nvSpPr>
          <p:cNvPr id="30" name="Oval 29"/>
          <p:cNvSpPr/>
          <p:nvPr/>
        </p:nvSpPr>
        <p:spPr>
          <a:xfrm>
            <a:off x="6172200" y="914400"/>
            <a:ext cx="2133600" cy="19812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nvGrpSpPr>
          <p:cNvPr id="33" name="Group 32"/>
          <p:cNvGrpSpPr/>
          <p:nvPr/>
        </p:nvGrpSpPr>
        <p:grpSpPr>
          <a:xfrm>
            <a:off x="6629400" y="1066800"/>
            <a:ext cx="1371600" cy="1676400"/>
            <a:chOff x="3352800" y="1828800"/>
            <a:chExt cx="1371600" cy="1752600"/>
          </a:xfrm>
        </p:grpSpPr>
        <p:sp>
          <p:nvSpPr>
            <p:cNvPr id="34" name="Rounded Rectangle 33"/>
            <p:cNvSpPr/>
            <p:nvPr/>
          </p:nvSpPr>
          <p:spPr>
            <a:xfrm>
              <a:off x="3429000" y="1828800"/>
              <a:ext cx="1143000" cy="1752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5" name="TextBox 34"/>
            <p:cNvSpPr txBox="1"/>
            <p:nvPr/>
          </p:nvSpPr>
          <p:spPr>
            <a:xfrm>
              <a:off x="3505200" y="2173069"/>
              <a:ext cx="990600" cy="646331"/>
            </a:xfrm>
            <a:prstGeom prst="rect">
              <a:avLst/>
            </a:prstGeom>
            <a:noFill/>
          </p:spPr>
          <p:txBody>
            <a:bodyPr wrap="square" rtlCol="0">
              <a:spAutoFit/>
            </a:bodyPr>
            <a:lstStyle/>
            <a:p>
              <a:r>
                <a:rPr lang="en-US" dirty="0" smtClean="0"/>
                <a:t>Storage</a:t>
              </a:r>
            </a:p>
            <a:p>
              <a:r>
                <a:rPr lang="en-US" dirty="0" smtClean="0"/>
                <a:t>System</a:t>
              </a:r>
              <a:endParaRPr lang="en-US" dirty="0"/>
            </a:p>
          </p:txBody>
        </p:sp>
        <p:cxnSp>
          <p:nvCxnSpPr>
            <p:cNvPr id="36" name="Straight Connector 35"/>
            <p:cNvCxnSpPr/>
            <p:nvPr/>
          </p:nvCxnSpPr>
          <p:spPr>
            <a:xfrm>
              <a:off x="3505200" y="2133600"/>
              <a:ext cx="990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7" name="Straight Connector 36"/>
            <p:cNvCxnSpPr/>
            <p:nvPr/>
          </p:nvCxnSpPr>
          <p:spPr>
            <a:xfrm>
              <a:off x="3581400" y="2819400"/>
              <a:ext cx="838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38" name="TextBox 37"/>
            <p:cNvSpPr txBox="1"/>
            <p:nvPr/>
          </p:nvSpPr>
          <p:spPr>
            <a:xfrm>
              <a:off x="3352800" y="2895600"/>
              <a:ext cx="1371600" cy="369332"/>
            </a:xfrm>
            <a:prstGeom prst="rect">
              <a:avLst/>
            </a:prstGeom>
            <a:noFill/>
          </p:spPr>
          <p:txBody>
            <a:bodyPr wrap="square" rtlCol="0">
              <a:spAutoFit/>
            </a:bodyPr>
            <a:lstStyle/>
            <a:p>
              <a:r>
                <a:rPr lang="en-US" dirty="0" smtClean="0"/>
                <a:t>Server State</a:t>
              </a:r>
              <a:endParaRPr lang="en-US" dirty="0"/>
            </a:p>
          </p:txBody>
        </p:sp>
        <p:cxnSp>
          <p:nvCxnSpPr>
            <p:cNvPr id="39" name="Straight Connector 38"/>
            <p:cNvCxnSpPr/>
            <p:nvPr/>
          </p:nvCxnSpPr>
          <p:spPr>
            <a:xfrm>
              <a:off x="3581400" y="34290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40" name="Straight Connector 39"/>
            <p:cNvCxnSpPr/>
            <p:nvPr/>
          </p:nvCxnSpPr>
          <p:spPr>
            <a:xfrm>
              <a:off x="3581400" y="32766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41" name="Straight Connector 40"/>
            <p:cNvCxnSpPr/>
            <p:nvPr/>
          </p:nvCxnSpPr>
          <p:spPr>
            <a:xfrm>
              <a:off x="3581400" y="3352800"/>
              <a:ext cx="838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53" name="Oval 52"/>
          <p:cNvSpPr/>
          <p:nvPr/>
        </p:nvSpPr>
        <p:spPr>
          <a:xfrm>
            <a:off x="4648200" y="4648200"/>
            <a:ext cx="2057400" cy="19050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nvGrpSpPr>
          <p:cNvPr id="45" name="Group 44"/>
          <p:cNvGrpSpPr/>
          <p:nvPr/>
        </p:nvGrpSpPr>
        <p:grpSpPr>
          <a:xfrm>
            <a:off x="4953000" y="4953000"/>
            <a:ext cx="1469571" cy="1172308"/>
            <a:chOff x="1143000" y="1905000"/>
            <a:chExt cx="1524000" cy="1219200"/>
          </a:xfrm>
        </p:grpSpPr>
        <p:sp>
          <p:nvSpPr>
            <p:cNvPr id="46" name="Rounded Rectangle 45"/>
            <p:cNvSpPr/>
            <p:nvPr/>
          </p:nvSpPr>
          <p:spPr>
            <a:xfrm>
              <a:off x="1143000" y="1905000"/>
              <a:ext cx="1524000" cy="1219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7" name="TextBox 46"/>
            <p:cNvSpPr txBox="1"/>
            <p:nvPr/>
          </p:nvSpPr>
          <p:spPr>
            <a:xfrm>
              <a:off x="1295400" y="1905000"/>
              <a:ext cx="1295400" cy="369332"/>
            </a:xfrm>
            <a:prstGeom prst="rect">
              <a:avLst/>
            </a:prstGeom>
            <a:noFill/>
          </p:spPr>
          <p:txBody>
            <a:bodyPr wrap="square" rtlCol="0">
              <a:spAutoFit/>
            </a:bodyPr>
            <a:lstStyle/>
            <a:p>
              <a:r>
                <a:rPr lang="en-US" dirty="0" smtClean="0"/>
                <a:t>Application</a:t>
              </a:r>
              <a:endParaRPr lang="en-US" dirty="0"/>
            </a:p>
          </p:txBody>
        </p:sp>
        <p:cxnSp>
          <p:nvCxnSpPr>
            <p:cNvPr id="48" name="Straight Connector 47"/>
            <p:cNvCxnSpPr/>
            <p:nvPr/>
          </p:nvCxnSpPr>
          <p:spPr>
            <a:xfrm>
              <a:off x="1371600" y="2284412"/>
              <a:ext cx="11430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49" name="TextBox 48"/>
            <p:cNvSpPr txBox="1"/>
            <p:nvPr/>
          </p:nvSpPr>
          <p:spPr>
            <a:xfrm>
              <a:off x="1295400" y="2297668"/>
              <a:ext cx="1295400" cy="369332"/>
            </a:xfrm>
            <a:prstGeom prst="rect">
              <a:avLst/>
            </a:prstGeom>
            <a:noFill/>
          </p:spPr>
          <p:txBody>
            <a:bodyPr wrap="square" rtlCol="0">
              <a:spAutoFit/>
            </a:bodyPr>
            <a:lstStyle/>
            <a:p>
              <a:r>
                <a:rPr lang="en-US" dirty="0" smtClean="0"/>
                <a:t>Bayou API’s</a:t>
              </a:r>
              <a:endParaRPr lang="en-US" dirty="0"/>
            </a:p>
          </p:txBody>
        </p:sp>
        <p:sp>
          <p:nvSpPr>
            <p:cNvPr id="50" name="TextBox 49"/>
            <p:cNvSpPr txBox="1"/>
            <p:nvPr/>
          </p:nvSpPr>
          <p:spPr>
            <a:xfrm>
              <a:off x="1295400" y="2667000"/>
              <a:ext cx="1295400" cy="369332"/>
            </a:xfrm>
            <a:prstGeom prst="rect">
              <a:avLst/>
            </a:prstGeom>
            <a:noFill/>
          </p:spPr>
          <p:txBody>
            <a:bodyPr wrap="square" rtlCol="0">
              <a:spAutoFit/>
            </a:bodyPr>
            <a:lstStyle/>
            <a:p>
              <a:r>
                <a:rPr lang="en-US" dirty="0" smtClean="0"/>
                <a:t>Client Stub</a:t>
              </a:r>
              <a:endParaRPr lang="en-US" dirty="0"/>
            </a:p>
          </p:txBody>
        </p:sp>
        <p:cxnSp>
          <p:nvCxnSpPr>
            <p:cNvPr id="51" name="Straight Connector 50"/>
            <p:cNvCxnSpPr/>
            <p:nvPr/>
          </p:nvCxnSpPr>
          <p:spPr>
            <a:xfrm>
              <a:off x="1371600" y="2665412"/>
              <a:ext cx="11430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52" name="TextBox 51"/>
          <p:cNvSpPr txBox="1"/>
          <p:nvPr/>
        </p:nvSpPr>
        <p:spPr>
          <a:xfrm>
            <a:off x="5334000" y="6172199"/>
            <a:ext cx="881743" cy="369332"/>
          </a:xfrm>
          <a:prstGeom prst="rect">
            <a:avLst/>
          </a:prstGeom>
          <a:noFill/>
        </p:spPr>
        <p:txBody>
          <a:bodyPr wrap="square" rtlCol="0">
            <a:spAutoFit/>
          </a:bodyPr>
          <a:lstStyle/>
          <a:p>
            <a:r>
              <a:rPr lang="en-US" b="1" dirty="0" smtClean="0"/>
              <a:t>CLIENT</a:t>
            </a:r>
            <a:endParaRPr lang="en-US" b="1" dirty="0"/>
          </a:p>
        </p:txBody>
      </p:sp>
      <p:sp>
        <p:nvSpPr>
          <p:cNvPr id="55" name="Oval 54"/>
          <p:cNvSpPr/>
          <p:nvPr/>
        </p:nvSpPr>
        <p:spPr>
          <a:xfrm>
            <a:off x="6781800" y="3200400"/>
            <a:ext cx="2133600" cy="19812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nvGrpSpPr>
          <p:cNvPr id="56" name="Group 55"/>
          <p:cNvGrpSpPr/>
          <p:nvPr/>
        </p:nvGrpSpPr>
        <p:grpSpPr>
          <a:xfrm>
            <a:off x="7239000" y="3352800"/>
            <a:ext cx="1371600" cy="1676400"/>
            <a:chOff x="3352800" y="1828800"/>
            <a:chExt cx="1371600" cy="1752600"/>
          </a:xfrm>
        </p:grpSpPr>
        <p:sp>
          <p:nvSpPr>
            <p:cNvPr id="57" name="Rounded Rectangle 56"/>
            <p:cNvSpPr/>
            <p:nvPr/>
          </p:nvSpPr>
          <p:spPr>
            <a:xfrm>
              <a:off x="3429000" y="1828800"/>
              <a:ext cx="1143000" cy="1752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8" name="TextBox 57"/>
            <p:cNvSpPr txBox="1"/>
            <p:nvPr/>
          </p:nvSpPr>
          <p:spPr>
            <a:xfrm>
              <a:off x="3505200" y="2173069"/>
              <a:ext cx="990600" cy="646331"/>
            </a:xfrm>
            <a:prstGeom prst="rect">
              <a:avLst/>
            </a:prstGeom>
            <a:noFill/>
          </p:spPr>
          <p:txBody>
            <a:bodyPr wrap="square" rtlCol="0">
              <a:spAutoFit/>
            </a:bodyPr>
            <a:lstStyle/>
            <a:p>
              <a:r>
                <a:rPr lang="en-US" dirty="0" smtClean="0"/>
                <a:t>Storage</a:t>
              </a:r>
            </a:p>
            <a:p>
              <a:r>
                <a:rPr lang="en-US" dirty="0" smtClean="0"/>
                <a:t>System</a:t>
              </a:r>
              <a:endParaRPr lang="en-US" dirty="0"/>
            </a:p>
          </p:txBody>
        </p:sp>
        <p:cxnSp>
          <p:nvCxnSpPr>
            <p:cNvPr id="59" name="Straight Connector 58"/>
            <p:cNvCxnSpPr/>
            <p:nvPr/>
          </p:nvCxnSpPr>
          <p:spPr>
            <a:xfrm>
              <a:off x="3505200" y="2133600"/>
              <a:ext cx="990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0" name="Straight Connector 59"/>
            <p:cNvCxnSpPr/>
            <p:nvPr/>
          </p:nvCxnSpPr>
          <p:spPr>
            <a:xfrm>
              <a:off x="3581400" y="2819400"/>
              <a:ext cx="838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61" name="TextBox 60"/>
            <p:cNvSpPr txBox="1"/>
            <p:nvPr/>
          </p:nvSpPr>
          <p:spPr>
            <a:xfrm>
              <a:off x="3352800" y="2895600"/>
              <a:ext cx="1371600" cy="369332"/>
            </a:xfrm>
            <a:prstGeom prst="rect">
              <a:avLst/>
            </a:prstGeom>
            <a:noFill/>
          </p:spPr>
          <p:txBody>
            <a:bodyPr wrap="square" rtlCol="0">
              <a:spAutoFit/>
            </a:bodyPr>
            <a:lstStyle/>
            <a:p>
              <a:r>
                <a:rPr lang="en-US" dirty="0" smtClean="0"/>
                <a:t>Server State</a:t>
              </a:r>
              <a:endParaRPr lang="en-US" dirty="0"/>
            </a:p>
          </p:txBody>
        </p:sp>
        <p:cxnSp>
          <p:nvCxnSpPr>
            <p:cNvPr id="62" name="Straight Connector 61"/>
            <p:cNvCxnSpPr/>
            <p:nvPr/>
          </p:nvCxnSpPr>
          <p:spPr>
            <a:xfrm>
              <a:off x="3581400" y="34290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3" name="Straight Connector 62"/>
            <p:cNvCxnSpPr/>
            <p:nvPr/>
          </p:nvCxnSpPr>
          <p:spPr>
            <a:xfrm>
              <a:off x="3581400" y="32766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4" name="Straight Connector 63"/>
            <p:cNvCxnSpPr/>
            <p:nvPr/>
          </p:nvCxnSpPr>
          <p:spPr>
            <a:xfrm>
              <a:off x="3581400" y="3352800"/>
              <a:ext cx="838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75" name="Oval 74"/>
          <p:cNvSpPr/>
          <p:nvPr/>
        </p:nvSpPr>
        <p:spPr>
          <a:xfrm>
            <a:off x="4419600" y="2514600"/>
            <a:ext cx="2133600" cy="19812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nvGrpSpPr>
          <p:cNvPr id="76" name="Group 75"/>
          <p:cNvGrpSpPr/>
          <p:nvPr/>
        </p:nvGrpSpPr>
        <p:grpSpPr>
          <a:xfrm>
            <a:off x="4876800" y="2667000"/>
            <a:ext cx="1371600" cy="1676400"/>
            <a:chOff x="3352800" y="1828800"/>
            <a:chExt cx="1371600" cy="1752600"/>
          </a:xfrm>
        </p:grpSpPr>
        <p:sp>
          <p:nvSpPr>
            <p:cNvPr id="77" name="Rounded Rectangle 76"/>
            <p:cNvSpPr/>
            <p:nvPr/>
          </p:nvSpPr>
          <p:spPr>
            <a:xfrm>
              <a:off x="3429000" y="1828800"/>
              <a:ext cx="1143000" cy="1752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8" name="TextBox 77"/>
            <p:cNvSpPr txBox="1"/>
            <p:nvPr/>
          </p:nvSpPr>
          <p:spPr>
            <a:xfrm>
              <a:off x="3505200" y="2173069"/>
              <a:ext cx="990600" cy="646331"/>
            </a:xfrm>
            <a:prstGeom prst="rect">
              <a:avLst/>
            </a:prstGeom>
            <a:noFill/>
          </p:spPr>
          <p:txBody>
            <a:bodyPr wrap="square" rtlCol="0">
              <a:spAutoFit/>
            </a:bodyPr>
            <a:lstStyle/>
            <a:p>
              <a:r>
                <a:rPr lang="en-US" dirty="0" smtClean="0"/>
                <a:t>Storage</a:t>
              </a:r>
            </a:p>
            <a:p>
              <a:r>
                <a:rPr lang="en-US" dirty="0" smtClean="0"/>
                <a:t>System</a:t>
              </a:r>
              <a:endParaRPr lang="en-US" dirty="0"/>
            </a:p>
          </p:txBody>
        </p:sp>
        <p:cxnSp>
          <p:nvCxnSpPr>
            <p:cNvPr id="79" name="Straight Connector 78"/>
            <p:cNvCxnSpPr/>
            <p:nvPr/>
          </p:nvCxnSpPr>
          <p:spPr>
            <a:xfrm>
              <a:off x="3505200" y="2133600"/>
              <a:ext cx="990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0" name="Straight Connector 79"/>
            <p:cNvCxnSpPr/>
            <p:nvPr/>
          </p:nvCxnSpPr>
          <p:spPr>
            <a:xfrm>
              <a:off x="3581400" y="2819400"/>
              <a:ext cx="838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81" name="TextBox 80"/>
            <p:cNvSpPr txBox="1"/>
            <p:nvPr/>
          </p:nvSpPr>
          <p:spPr>
            <a:xfrm>
              <a:off x="3352800" y="2895600"/>
              <a:ext cx="1371600" cy="369332"/>
            </a:xfrm>
            <a:prstGeom prst="rect">
              <a:avLst/>
            </a:prstGeom>
            <a:noFill/>
          </p:spPr>
          <p:txBody>
            <a:bodyPr wrap="square" rtlCol="0">
              <a:spAutoFit/>
            </a:bodyPr>
            <a:lstStyle/>
            <a:p>
              <a:r>
                <a:rPr lang="en-US" dirty="0" smtClean="0"/>
                <a:t>Server State</a:t>
              </a:r>
              <a:endParaRPr lang="en-US" dirty="0"/>
            </a:p>
          </p:txBody>
        </p:sp>
        <p:cxnSp>
          <p:nvCxnSpPr>
            <p:cNvPr id="82" name="Straight Connector 81"/>
            <p:cNvCxnSpPr/>
            <p:nvPr/>
          </p:nvCxnSpPr>
          <p:spPr>
            <a:xfrm>
              <a:off x="3581400" y="34290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3" name="Straight Connector 82"/>
            <p:cNvCxnSpPr/>
            <p:nvPr/>
          </p:nvCxnSpPr>
          <p:spPr>
            <a:xfrm>
              <a:off x="3581400" y="32766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4" name="Straight Connector 83"/>
            <p:cNvCxnSpPr/>
            <p:nvPr/>
          </p:nvCxnSpPr>
          <p:spPr>
            <a:xfrm>
              <a:off x="3581400" y="3352800"/>
              <a:ext cx="838200" cy="1588"/>
            </a:xfrm>
            <a:prstGeom prst="line">
              <a:avLst/>
            </a:prstGeom>
          </p:spPr>
          <p:style>
            <a:lnRef idx="2">
              <a:schemeClr val="accent2"/>
            </a:lnRef>
            <a:fillRef idx="0">
              <a:schemeClr val="accent2"/>
            </a:fillRef>
            <a:effectRef idx="1">
              <a:schemeClr val="accent2"/>
            </a:effectRef>
            <a:fontRef idx="minor">
              <a:schemeClr val="tx1"/>
            </a:fontRef>
          </p:style>
        </p:cxnSp>
      </p:grpSp>
      <p:cxnSp>
        <p:nvCxnSpPr>
          <p:cNvPr id="86" name="Straight Arrow Connector 85"/>
          <p:cNvCxnSpPr/>
          <p:nvPr/>
        </p:nvCxnSpPr>
        <p:spPr>
          <a:xfrm flipV="1">
            <a:off x="6477000" y="4876800"/>
            <a:ext cx="762000" cy="68580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87" name="TextBox 86"/>
          <p:cNvSpPr txBox="1"/>
          <p:nvPr/>
        </p:nvSpPr>
        <p:spPr>
          <a:xfrm>
            <a:off x="6781800" y="5105400"/>
            <a:ext cx="914400" cy="923330"/>
          </a:xfrm>
          <a:prstGeom prst="rect">
            <a:avLst/>
          </a:prstGeom>
          <a:noFill/>
        </p:spPr>
        <p:txBody>
          <a:bodyPr wrap="square" rtlCol="0">
            <a:spAutoFit/>
          </a:bodyPr>
          <a:lstStyle/>
          <a:p>
            <a:pPr algn="ctr"/>
            <a:r>
              <a:rPr lang="en-US" dirty="0" smtClean="0"/>
              <a:t>Read </a:t>
            </a:r>
          </a:p>
          <a:p>
            <a:pPr algn="ctr"/>
            <a:r>
              <a:rPr lang="en-US" dirty="0" smtClean="0"/>
              <a:t>Or </a:t>
            </a:r>
          </a:p>
          <a:p>
            <a:pPr algn="ctr"/>
            <a:r>
              <a:rPr lang="en-US" dirty="0" smtClean="0"/>
              <a:t>Write</a:t>
            </a:r>
          </a:p>
        </p:txBody>
      </p:sp>
      <p:cxnSp>
        <p:nvCxnSpPr>
          <p:cNvPr id="89" name="Straight Arrow Connector 88"/>
          <p:cNvCxnSpPr/>
          <p:nvPr/>
        </p:nvCxnSpPr>
        <p:spPr>
          <a:xfrm rot="16200000" flipH="1">
            <a:off x="7467600" y="2971800"/>
            <a:ext cx="457200" cy="152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a:off x="6324600" y="2743200"/>
            <a:ext cx="3810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81" idx="3"/>
          </p:cNvCxnSpPr>
          <p:nvPr/>
        </p:nvCxnSpPr>
        <p:spPr>
          <a:xfrm rot="10800000">
            <a:off x="6248400" y="3864054"/>
            <a:ext cx="762000" cy="326946"/>
          </a:xfrm>
          <a:prstGeom prst="straightConnector1">
            <a:avLst/>
          </a:prstGeom>
          <a:ln>
            <a:headEnd type="arrow"/>
            <a:tailEnd type="arrow"/>
          </a:ln>
        </p:spPr>
        <p:style>
          <a:lnRef idx="3">
            <a:schemeClr val="accent5"/>
          </a:lnRef>
          <a:fillRef idx="0">
            <a:schemeClr val="accent5"/>
          </a:fillRef>
          <a:effectRef idx="2">
            <a:schemeClr val="accent5"/>
          </a:effectRef>
          <a:fontRef idx="minor">
            <a:schemeClr val="tx1"/>
          </a:fontRef>
        </p:style>
      </p:cxnSp>
      <p:sp>
        <p:nvSpPr>
          <p:cNvPr id="98" name="TextBox 97"/>
          <p:cNvSpPr txBox="1"/>
          <p:nvPr/>
        </p:nvSpPr>
        <p:spPr>
          <a:xfrm>
            <a:off x="6553200" y="2971800"/>
            <a:ext cx="1143000" cy="369332"/>
          </a:xfrm>
          <a:prstGeom prst="rect">
            <a:avLst/>
          </a:prstGeom>
          <a:noFill/>
        </p:spPr>
        <p:txBody>
          <a:bodyPr wrap="square" rtlCol="0">
            <a:spAutoFit/>
          </a:bodyPr>
          <a:lstStyle/>
          <a:p>
            <a:r>
              <a:rPr lang="en-US" b="1" dirty="0" smtClean="0"/>
              <a:t>SERVERS</a:t>
            </a:r>
            <a:endParaRPr lang="en-US" b="1" dirty="0"/>
          </a:p>
        </p:txBody>
      </p:sp>
      <p:sp>
        <p:nvSpPr>
          <p:cNvPr id="99" name="Oval 98"/>
          <p:cNvSpPr/>
          <p:nvPr/>
        </p:nvSpPr>
        <p:spPr>
          <a:xfrm>
            <a:off x="381000" y="5105400"/>
            <a:ext cx="457200" cy="3810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101" name="TextBox 100"/>
          <p:cNvSpPr txBox="1"/>
          <p:nvPr/>
        </p:nvSpPr>
        <p:spPr>
          <a:xfrm>
            <a:off x="914400" y="5105400"/>
            <a:ext cx="2133600" cy="369332"/>
          </a:xfrm>
          <a:prstGeom prst="rect">
            <a:avLst/>
          </a:prstGeom>
          <a:noFill/>
        </p:spPr>
        <p:txBody>
          <a:bodyPr wrap="square" rtlCol="0">
            <a:spAutoFit/>
          </a:bodyPr>
          <a:lstStyle/>
          <a:p>
            <a:r>
              <a:rPr lang="en-US" b="1" dirty="0" smtClean="0"/>
              <a:t>Machine Boundaries</a:t>
            </a:r>
            <a:endParaRPr lang="en-US" b="1" dirty="0"/>
          </a:p>
        </p:txBody>
      </p:sp>
      <p:cxnSp>
        <p:nvCxnSpPr>
          <p:cNvPr id="74" name="Straight Arrow Connector 73"/>
          <p:cNvCxnSpPr/>
          <p:nvPr/>
        </p:nvCxnSpPr>
        <p:spPr>
          <a:xfrm rot="16200000" flipH="1">
            <a:off x="4381500" y="3390900"/>
            <a:ext cx="304800" cy="228600"/>
          </a:xfrm>
          <a:prstGeom prst="straightConnector1">
            <a:avLst/>
          </a:prstGeom>
          <a:ln w="38100">
            <a:tailEnd type="arrow"/>
          </a:ln>
        </p:spPr>
        <p:style>
          <a:lnRef idx="2">
            <a:schemeClr val="accent2"/>
          </a:lnRef>
          <a:fillRef idx="0">
            <a:schemeClr val="accent2"/>
          </a:fillRef>
          <a:effectRef idx="1">
            <a:schemeClr val="accent2"/>
          </a:effectRef>
          <a:fontRef idx="minor">
            <a:schemeClr val="tx1"/>
          </a:fontRef>
        </p:style>
      </p:cxnSp>
      <p:cxnSp>
        <p:nvCxnSpPr>
          <p:cNvPr id="85" name="Straight Arrow Connector 84"/>
          <p:cNvCxnSpPr/>
          <p:nvPr/>
        </p:nvCxnSpPr>
        <p:spPr>
          <a:xfrm rot="16200000" flipV="1">
            <a:off x="3924300" y="2781300"/>
            <a:ext cx="304800" cy="228600"/>
          </a:xfrm>
          <a:prstGeom prst="straightConnector1">
            <a:avLst/>
          </a:prstGeom>
          <a:ln w="38100">
            <a:tailEnd type="arrow"/>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3124200" y="3593068"/>
            <a:ext cx="1371600" cy="369332"/>
          </a:xfrm>
          <a:prstGeom prst="rect">
            <a:avLst/>
          </a:prstGeom>
          <a:noFill/>
        </p:spPr>
        <p:txBody>
          <a:bodyPr wrap="square" rtlCol="0">
            <a:spAutoFit/>
          </a:bodyPr>
          <a:lstStyle/>
          <a:p>
            <a:r>
              <a:rPr lang="en-US" b="1" dirty="0" smtClean="0"/>
              <a:t>Anti Entropy</a:t>
            </a:r>
            <a:endParaRPr lang="en-US" b="1" dirty="0"/>
          </a:p>
        </p:txBody>
      </p:sp>
      <p:sp>
        <p:nvSpPr>
          <p:cNvPr id="92" name="Rounded Rectangle 91"/>
          <p:cNvSpPr/>
          <p:nvPr/>
        </p:nvSpPr>
        <p:spPr>
          <a:xfrm>
            <a:off x="381001" y="5685692"/>
            <a:ext cx="457199" cy="3341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4" name="TextBox 103"/>
          <p:cNvSpPr txBox="1"/>
          <p:nvPr/>
        </p:nvSpPr>
        <p:spPr>
          <a:xfrm>
            <a:off x="914400" y="5638800"/>
            <a:ext cx="762000" cy="369332"/>
          </a:xfrm>
          <a:prstGeom prst="rect">
            <a:avLst/>
          </a:prstGeom>
          <a:noFill/>
        </p:spPr>
        <p:txBody>
          <a:bodyPr wrap="square" rtlCol="0">
            <a:spAutoFit/>
          </a:bodyPr>
          <a:lstStyle/>
          <a:p>
            <a:r>
              <a:rPr lang="en-US" b="1" dirty="0" smtClean="0"/>
              <a:t>Client</a:t>
            </a:r>
            <a:endParaRPr lang="en-US" b="1" dirty="0"/>
          </a:p>
        </p:txBody>
      </p:sp>
      <p:grpSp>
        <p:nvGrpSpPr>
          <p:cNvPr id="105" name="Group 104"/>
          <p:cNvGrpSpPr/>
          <p:nvPr/>
        </p:nvGrpSpPr>
        <p:grpSpPr>
          <a:xfrm>
            <a:off x="457200" y="6172200"/>
            <a:ext cx="304800" cy="381000"/>
            <a:chOff x="3429000" y="1828800"/>
            <a:chExt cx="1143000" cy="1752600"/>
          </a:xfrm>
        </p:grpSpPr>
        <p:sp>
          <p:nvSpPr>
            <p:cNvPr id="106" name="Rounded Rectangle 105"/>
            <p:cNvSpPr/>
            <p:nvPr/>
          </p:nvSpPr>
          <p:spPr>
            <a:xfrm>
              <a:off x="3429000" y="1828800"/>
              <a:ext cx="1143000" cy="1752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108" name="Straight Connector 107"/>
            <p:cNvCxnSpPr/>
            <p:nvPr/>
          </p:nvCxnSpPr>
          <p:spPr>
            <a:xfrm>
              <a:off x="3505200" y="2133600"/>
              <a:ext cx="990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9" name="Straight Connector 108"/>
            <p:cNvCxnSpPr/>
            <p:nvPr/>
          </p:nvCxnSpPr>
          <p:spPr>
            <a:xfrm>
              <a:off x="3581400" y="28194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1" name="Straight Connector 110"/>
            <p:cNvCxnSpPr/>
            <p:nvPr/>
          </p:nvCxnSpPr>
          <p:spPr>
            <a:xfrm>
              <a:off x="3581400" y="34290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2" name="Straight Connector 111"/>
            <p:cNvCxnSpPr/>
            <p:nvPr/>
          </p:nvCxnSpPr>
          <p:spPr>
            <a:xfrm>
              <a:off x="3581400" y="3276600"/>
              <a:ext cx="838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3" name="Straight Connector 112"/>
            <p:cNvCxnSpPr/>
            <p:nvPr/>
          </p:nvCxnSpPr>
          <p:spPr>
            <a:xfrm>
              <a:off x="3581400" y="3352800"/>
              <a:ext cx="838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114" name="TextBox 113"/>
          <p:cNvSpPr txBox="1"/>
          <p:nvPr/>
        </p:nvSpPr>
        <p:spPr>
          <a:xfrm>
            <a:off x="990600" y="6172200"/>
            <a:ext cx="914400" cy="369332"/>
          </a:xfrm>
          <a:prstGeom prst="rect">
            <a:avLst/>
          </a:prstGeom>
          <a:noFill/>
        </p:spPr>
        <p:txBody>
          <a:bodyPr wrap="square" rtlCol="0">
            <a:spAutoFit/>
          </a:bodyPr>
          <a:lstStyle/>
          <a:p>
            <a:r>
              <a:rPr lang="en-US" b="1" dirty="0" smtClean="0"/>
              <a:t>Server</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BASIC SYSTEM MODEL Cont…(2/4)</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400" dirty="0" smtClean="0"/>
              <a:t> Each Data Base is replicated in Full at a number of servers.</a:t>
            </a:r>
          </a:p>
          <a:p>
            <a:pPr algn="just">
              <a:buFont typeface="Wingdings" pitchFamily="2" charset="2"/>
              <a:buChar char="q"/>
            </a:pPr>
            <a:r>
              <a:rPr lang="en-US" sz="2400" dirty="0" smtClean="0"/>
              <a:t>Client Application interact with the servers through the Bayou’s API’s.</a:t>
            </a:r>
          </a:p>
          <a:p>
            <a:pPr algn="just">
              <a:buFont typeface="Wingdings" pitchFamily="2" charset="2"/>
              <a:buChar char="q"/>
            </a:pPr>
            <a:r>
              <a:rPr lang="en-US" sz="2400" dirty="0" smtClean="0"/>
              <a:t>API’s and Underlying Client Server RPC protocol supports 2 basic  Operations:</a:t>
            </a:r>
          </a:p>
          <a:p>
            <a:pPr marL="914400" lvl="1" indent="-457200" algn="just">
              <a:buFont typeface="+mj-lt"/>
              <a:buAutoNum type="arabicPeriod"/>
            </a:pPr>
            <a:r>
              <a:rPr lang="en-US" sz="2000" b="1" dirty="0" smtClean="0"/>
              <a:t>Read</a:t>
            </a:r>
          </a:p>
          <a:p>
            <a:pPr marL="914400" lvl="1" indent="-457200" algn="just">
              <a:buFont typeface="+mj-lt"/>
              <a:buAutoNum type="arabicPeriod"/>
            </a:pPr>
            <a:r>
              <a:rPr lang="en-US" sz="2000" b="1" dirty="0" smtClean="0"/>
              <a:t>Write (Insert/ Modify/ Delete)</a:t>
            </a:r>
          </a:p>
          <a:p>
            <a:pPr algn="just">
              <a:buFont typeface="Wingdings" pitchFamily="2" charset="2"/>
              <a:buChar char="q"/>
            </a:pPr>
            <a:r>
              <a:rPr lang="en-US" sz="2400" dirty="0" smtClean="0"/>
              <a:t>Access to one server is sufficient for the client.</a:t>
            </a:r>
          </a:p>
          <a:p>
            <a:pPr algn="just">
              <a:buFont typeface="Wingdings" pitchFamily="2" charset="2"/>
              <a:buChar char="q"/>
            </a:pPr>
            <a:r>
              <a:rPr lang="en-US" sz="2400" dirty="0" smtClean="0"/>
              <a:t>Read Any/ Write Any.</a:t>
            </a:r>
          </a:p>
          <a:p>
            <a:pPr algn="just">
              <a:buFont typeface="Wingdings" pitchFamily="2" charset="2"/>
              <a:buChar char="q"/>
            </a:pPr>
            <a:r>
              <a:rPr lang="en-US" sz="2400" dirty="0" smtClean="0"/>
              <a:t>Bayou provides Session Guarantees.</a:t>
            </a:r>
          </a:p>
          <a:p>
            <a:pPr algn="just">
              <a:buFont typeface="Wingdings" pitchFamily="2" charset="2"/>
              <a:buChar char="q"/>
            </a:pPr>
            <a:r>
              <a:rPr lang="en-US" sz="2400" dirty="0" smtClean="0"/>
              <a:t>Bayou write carries information that lets each server receiving the write decide if there is a conflict and if so how to fix it.`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Basic System Model Cont…(3/4)</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lnSpcReduction="10000"/>
          </a:bodyPr>
          <a:lstStyle/>
          <a:p>
            <a:pPr algn="just">
              <a:buFont typeface="Wingdings" pitchFamily="2" charset="2"/>
              <a:buChar char="q"/>
            </a:pPr>
            <a:r>
              <a:rPr lang="en-US" sz="2400" dirty="0" smtClean="0"/>
              <a:t> Global Unique Write ID</a:t>
            </a:r>
          </a:p>
          <a:p>
            <a:pPr algn="just">
              <a:buNone/>
            </a:pPr>
            <a:endParaRPr lang="en-US" sz="2400" dirty="0" smtClean="0"/>
          </a:p>
          <a:p>
            <a:pPr algn="just">
              <a:buFont typeface="Wingdings" pitchFamily="2" charset="2"/>
              <a:buChar char="q"/>
            </a:pPr>
            <a:r>
              <a:rPr lang="en-US" sz="2400" dirty="0" smtClean="0"/>
              <a:t>Storage system consists of Ordered log of writes + Data</a:t>
            </a:r>
          </a:p>
          <a:p>
            <a:pPr algn="just">
              <a:buNone/>
            </a:pPr>
            <a:endParaRPr lang="en-US" sz="2400" dirty="0" smtClean="0"/>
          </a:p>
          <a:p>
            <a:pPr algn="just">
              <a:buFont typeface="Wingdings" pitchFamily="2" charset="2"/>
              <a:buChar char="q"/>
            </a:pPr>
            <a:r>
              <a:rPr lang="en-US" sz="2400" dirty="0" smtClean="0"/>
              <a:t>Each Server performs </a:t>
            </a:r>
          </a:p>
          <a:p>
            <a:pPr lvl="1" algn="just">
              <a:buFont typeface="Wingdings" pitchFamily="2" charset="2"/>
              <a:buChar char="q"/>
            </a:pPr>
            <a:r>
              <a:rPr lang="en-US" sz="2000" dirty="0" smtClean="0"/>
              <a:t>Conflict Detection and Resolution.</a:t>
            </a:r>
          </a:p>
          <a:p>
            <a:pPr lvl="1" algn="just">
              <a:buFont typeface="Wingdings" pitchFamily="2" charset="2"/>
              <a:buChar char="q"/>
            </a:pPr>
            <a:r>
              <a:rPr lang="en-US" sz="2000" dirty="0" smtClean="0"/>
              <a:t>write locally.</a:t>
            </a:r>
          </a:p>
          <a:p>
            <a:pPr algn="just">
              <a:buFont typeface="Wingdings" pitchFamily="2" charset="2"/>
              <a:buChar char="q"/>
            </a:pPr>
            <a:endParaRPr lang="en-US" sz="2400" dirty="0" smtClean="0"/>
          </a:p>
          <a:p>
            <a:pPr algn="just">
              <a:buFont typeface="Wingdings" pitchFamily="2" charset="2"/>
              <a:buChar char="q"/>
            </a:pPr>
            <a:r>
              <a:rPr lang="en-US" sz="2400" dirty="0" smtClean="0"/>
              <a:t>Bayou server propagates writes among themselves during a pair wise contacts called </a:t>
            </a:r>
            <a:r>
              <a:rPr lang="en-US" sz="2400" b="1" dirty="0" smtClean="0"/>
              <a:t>Anti-entropy session.</a:t>
            </a:r>
          </a:p>
          <a:p>
            <a:pPr algn="just">
              <a:buNone/>
            </a:pPr>
            <a:endParaRPr lang="en-US" sz="2400" b="1" dirty="0" smtClean="0"/>
          </a:p>
          <a:p>
            <a:pPr algn="just">
              <a:buFont typeface="Wingdings" pitchFamily="2" charset="2"/>
              <a:buChar char="q"/>
            </a:pPr>
            <a:r>
              <a:rPr lang="en-US" sz="2400" b="1" u="sng" dirty="0" smtClean="0"/>
              <a:t>Theory of Epidemic  Algorithm</a:t>
            </a:r>
            <a:r>
              <a:rPr lang="en-US" sz="2400" b="1" dirty="0" smtClean="0"/>
              <a:t>: </a:t>
            </a:r>
            <a:r>
              <a:rPr lang="en-US" sz="2400" dirty="0" smtClean="0"/>
              <a:t>As long as the set of servers are not permanently portioned, each write will eventually reach all servers.</a:t>
            </a:r>
            <a:endParaRPr lang="en-US" sz="2400" b="1"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Basic System Model Cont… (4/4)</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400" dirty="0" smtClean="0">
                <a:solidFill>
                  <a:schemeClr val="tx1">
                    <a:lumMod val="95000"/>
                    <a:lumOff val="5000"/>
                  </a:schemeClr>
                </a:solidFill>
              </a:rPr>
              <a:t> In the absence of new writes from the client, all Servers will hold the same data.</a:t>
            </a:r>
          </a:p>
          <a:p>
            <a:pPr algn="just">
              <a:buNone/>
            </a:pPr>
            <a:endParaRPr lang="en-US" sz="2400" dirty="0" smtClean="0">
              <a:solidFill>
                <a:srgbClr val="FF0000"/>
              </a:solidFill>
            </a:endParaRPr>
          </a:p>
          <a:p>
            <a:pPr algn="just">
              <a:buFont typeface="Wingdings" pitchFamily="2" charset="2"/>
              <a:buChar char="q"/>
            </a:pPr>
            <a:r>
              <a:rPr lang="en-US" sz="2400" dirty="0" smtClean="0">
                <a:solidFill>
                  <a:schemeClr val="tx1">
                    <a:lumMod val="95000"/>
                    <a:lumOff val="5000"/>
                  </a:schemeClr>
                </a:solidFill>
              </a:rPr>
              <a:t>The rate at which servers reach convergence depends on several factors:</a:t>
            </a:r>
          </a:p>
          <a:p>
            <a:pPr lvl="1" algn="just">
              <a:buFont typeface="Wingdings" pitchFamily="2" charset="2"/>
              <a:buChar char="Ø"/>
            </a:pPr>
            <a:r>
              <a:rPr lang="en-US" sz="2400" dirty="0" smtClean="0">
                <a:solidFill>
                  <a:schemeClr val="tx1">
                    <a:lumMod val="95000"/>
                    <a:lumOff val="5000"/>
                  </a:schemeClr>
                </a:solidFill>
              </a:rPr>
              <a:t>Network Connectivity</a:t>
            </a:r>
          </a:p>
          <a:p>
            <a:pPr lvl="1" algn="just">
              <a:buFont typeface="Wingdings" pitchFamily="2" charset="2"/>
              <a:buChar char="Ø"/>
            </a:pPr>
            <a:r>
              <a:rPr lang="en-US" sz="2400" dirty="0" smtClean="0">
                <a:solidFill>
                  <a:schemeClr val="tx1">
                    <a:lumMod val="95000"/>
                    <a:lumOff val="5000"/>
                  </a:schemeClr>
                </a:solidFill>
              </a:rPr>
              <a:t>Frequency of Anti Entropy</a:t>
            </a:r>
          </a:p>
          <a:p>
            <a:pPr lvl="1" algn="just">
              <a:buFont typeface="Wingdings" pitchFamily="2" charset="2"/>
              <a:buChar char="Ø"/>
            </a:pPr>
            <a:r>
              <a:rPr lang="en-US" sz="2400" dirty="0" smtClean="0">
                <a:solidFill>
                  <a:schemeClr val="tx1">
                    <a:lumMod val="95000"/>
                    <a:lumOff val="5000"/>
                  </a:schemeClr>
                </a:solidFill>
              </a:rPr>
              <a:t>Policies by which servers select Anti-Entropy partners.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Basic Implementation</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400" dirty="0" smtClean="0"/>
              <a:t>Bayou System includes two mechanisms for automatic Conflict detection and Resolution.</a:t>
            </a:r>
          </a:p>
          <a:p>
            <a:pPr algn="just">
              <a:buNone/>
            </a:pPr>
            <a:endParaRPr lang="en-US" sz="2400" dirty="0" smtClean="0"/>
          </a:p>
          <a:p>
            <a:pPr algn="just">
              <a:buFont typeface="Wingdings" pitchFamily="2" charset="2"/>
              <a:buChar char="q"/>
            </a:pPr>
            <a:r>
              <a:rPr lang="en-US" sz="2400" dirty="0" smtClean="0"/>
              <a:t>Mechanisms will support Arbitrary applications.</a:t>
            </a:r>
          </a:p>
          <a:p>
            <a:pPr algn="just">
              <a:buNone/>
            </a:pPr>
            <a:endParaRPr lang="en-US" sz="2400" dirty="0" smtClean="0"/>
          </a:p>
          <a:p>
            <a:pPr algn="just">
              <a:buFont typeface="Wingdings" pitchFamily="2" charset="2"/>
              <a:buChar char="q"/>
            </a:pPr>
            <a:r>
              <a:rPr lang="en-US" sz="2400" dirty="0" smtClean="0"/>
              <a:t>Dependency check and Merge Procedures are Application specific. </a:t>
            </a:r>
          </a:p>
          <a:p>
            <a:pPr lvl="1" algn="just">
              <a:buNone/>
            </a:pPr>
            <a:endParaRPr lang="en-US" sz="2400" dirty="0" smtClean="0"/>
          </a:p>
          <a:p>
            <a:pPr algn="just">
              <a:buFont typeface="Wingdings" pitchFamily="2" charset="2"/>
              <a:buChar char="q"/>
            </a:pPr>
            <a:r>
              <a:rPr lang="en-US" sz="2400" dirty="0" smtClean="0"/>
              <a:t> There are 2 States of an Update:</a:t>
            </a:r>
          </a:p>
          <a:p>
            <a:pPr lvl="1" algn="just">
              <a:buFont typeface="Wingdings" pitchFamily="2" charset="2"/>
              <a:buChar char="q"/>
            </a:pPr>
            <a:r>
              <a:rPr lang="en-US" sz="2400" dirty="0" smtClean="0"/>
              <a:t>Committed</a:t>
            </a:r>
          </a:p>
          <a:p>
            <a:pPr lvl="1" algn="just">
              <a:buFont typeface="Wingdings" pitchFamily="2" charset="2"/>
              <a:buChar char="q"/>
            </a:pPr>
            <a:r>
              <a:rPr lang="en-US" sz="2400" dirty="0" smtClean="0"/>
              <a:t>Tentative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CONFLICT DETECTION AND RESOLUTION</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92500"/>
          </a:bodyPr>
          <a:lstStyle/>
          <a:p>
            <a:pPr algn="just">
              <a:buFont typeface="Wingdings" pitchFamily="2" charset="2"/>
              <a:buChar char="q"/>
            </a:pPr>
            <a:r>
              <a:rPr lang="en-US" sz="2400" b="1" dirty="0" smtClean="0"/>
              <a:t> What is a conflict?</a:t>
            </a:r>
          </a:p>
          <a:p>
            <a:pPr lvl="1" algn="just">
              <a:buFont typeface="Wingdings" pitchFamily="2" charset="2"/>
              <a:buChar char="q"/>
            </a:pPr>
            <a:r>
              <a:rPr lang="en-US" sz="2400" dirty="0" smtClean="0"/>
              <a:t>Its Application Specific.</a:t>
            </a:r>
          </a:p>
          <a:p>
            <a:pPr lvl="1" algn="just">
              <a:buFont typeface="Wingdings" pitchFamily="2" charset="2"/>
              <a:buChar char="q"/>
            </a:pPr>
            <a:r>
              <a:rPr lang="en-US" sz="2400" dirty="0" smtClean="0"/>
              <a:t>Different Application has different notion for what it means for two applications to conflict.</a:t>
            </a:r>
          </a:p>
          <a:p>
            <a:pPr lvl="1" algn="just">
              <a:buFont typeface="Wingdings" pitchFamily="2" charset="2"/>
              <a:buChar char="q"/>
            </a:pPr>
            <a:endParaRPr lang="en-US" sz="2000" dirty="0" smtClean="0"/>
          </a:p>
          <a:p>
            <a:pPr algn="just">
              <a:buFont typeface="Wingdings" pitchFamily="2" charset="2"/>
              <a:buChar char="q"/>
            </a:pPr>
            <a:r>
              <a:rPr lang="en-US" sz="2400" b="1" dirty="0" smtClean="0"/>
              <a:t>How to Identify Conflicts?</a:t>
            </a:r>
          </a:p>
          <a:p>
            <a:pPr lvl="1" algn="just">
              <a:buFont typeface="Wingdings" pitchFamily="2" charset="2"/>
              <a:buChar char="q"/>
            </a:pPr>
            <a:r>
              <a:rPr lang="en-US" sz="2400" dirty="0" smtClean="0"/>
              <a:t>It cannot be identified by simply observing conventional reads and writes.</a:t>
            </a:r>
          </a:p>
          <a:p>
            <a:pPr lvl="1" algn="just">
              <a:buFont typeface="Wingdings" pitchFamily="2" charset="2"/>
              <a:buChar char="q"/>
            </a:pPr>
            <a:r>
              <a:rPr lang="en-US" sz="2400" dirty="0" smtClean="0"/>
              <a:t>Application should specify its notion of conflict.</a:t>
            </a:r>
          </a:p>
          <a:p>
            <a:pPr lvl="1" algn="just">
              <a:buFont typeface="Wingdings" pitchFamily="2" charset="2"/>
              <a:buChar char="q"/>
            </a:pPr>
            <a:endParaRPr lang="en-US" sz="2000" dirty="0" smtClean="0"/>
          </a:p>
          <a:p>
            <a:pPr algn="just">
              <a:buFont typeface="Wingdings" pitchFamily="2" charset="2"/>
              <a:buChar char="q"/>
            </a:pPr>
            <a:r>
              <a:rPr lang="en-US" sz="2400" b="1" dirty="0" smtClean="0"/>
              <a:t>How to Resolve Conflicts?</a:t>
            </a:r>
          </a:p>
          <a:p>
            <a:pPr lvl="1" algn="just">
              <a:buFont typeface="Wingdings" pitchFamily="2" charset="2"/>
              <a:buChar char="q"/>
            </a:pPr>
            <a:r>
              <a:rPr lang="en-US" sz="2400" dirty="0" smtClean="0"/>
              <a:t>Application should specify the policy for resolving the conflicts.</a:t>
            </a:r>
          </a:p>
          <a:p>
            <a:pPr lvl="1" algn="just">
              <a:buFont typeface="Wingdings" pitchFamily="2" charset="2"/>
              <a:buChar char="q"/>
            </a:pPr>
            <a:r>
              <a:rPr lang="en-US" sz="2400" dirty="0" smtClean="0"/>
              <a:t>Depending on the specified Conflict policy storage system will specify the mechanism for reliably detecting conflicts and automatically resolve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Autofit/>
          </a:bodyPr>
          <a:lstStyle/>
          <a:p>
            <a:pPr>
              <a:spcBef>
                <a:spcPct val="20000"/>
              </a:spcBef>
            </a:pPr>
            <a:r>
              <a:rPr lang="en-US" sz="2500" dirty="0" smtClean="0"/>
              <a:t>Conflict detection and Resolution E.g. Application Specific Conflict</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400" b="1" dirty="0" smtClean="0"/>
              <a:t> Meeting Room scheduling conflict</a:t>
            </a:r>
          </a:p>
          <a:p>
            <a:pPr lvl="1" algn="just">
              <a:buFont typeface="Wingdings" pitchFamily="2" charset="2"/>
              <a:buChar char="q"/>
            </a:pPr>
            <a:r>
              <a:rPr lang="en-US" sz="2400" dirty="0" smtClean="0"/>
              <a:t>Two users have concurrently updated two replicas of the meting room calendar and scheduling for the same room.</a:t>
            </a:r>
          </a:p>
          <a:p>
            <a:pPr lvl="1" algn="just">
              <a:buNone/>
            </a:pPr>
            <a:endParaRPr lang="en-US" sz="2000" dirty="0" smtClean="0"/>
          </a:p>
          <a:p>
            <a:pPr lvl="1" algn="just">
              <a:buNone/>
            </a:pPr>
            <a:endParaRPr lang="en-US" sz="2000" dirty="0" smtClean="0"/>
          </a:p>
          <a:p>
            <a:pPr algn="just">
              <a:buFont typeface="Wingdings" pitchFamily="2" charset="2"/>
              <a:buChar char="q"/>
            </a:pPr>
            <a:r>
              <a:rPr lang="en-US" sz="2400" b="1" dirty="0" smtClean="0"/>
              <a:t>Bibliographic Data Base:</a:t>
            </a:r>
          </a:p>
          <a:p>
            <a:pPr lvl="1" algn="just">
              <a:buFont typeface="Wingdings" pitchFamily="2" charset="2"/>
              <a:buChar char="q"/>
            </a:pPr>
            <a:r>
              <a:rPr lang="en-US" sz="2400" dirty="0" smtClean="0"/>
              <a:t>Two users of Application describe different publications but have been assigned the same key by their submissions.</a:t>
            </a:r>
          </a:p>
          <a:p>
            <a:pPr lvl="1" algn="just">
              <a:buNone/>
            </a:pPr>
            <a:endParaRPr lang="en-US" sz="2400" dirty="0" smtClean="0"/>
          </a:p>
          <a:p>
            <a:pPr lvl="1" algn="just">
              <a:buFont typeface="Wingdings" pitchFamily="2" charset="2"/>
              <a:buChar char="q"/>
            </a:pPr>
            <a:r>
              <a:rPr lang="en-US" sz="2400" dirty="0" smtClean="0"/>
              <a:t>Two users describe the same publication but have been assigned the different keys.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CONFLICT DETECTION AND RESOLUTION…Cont…(3/3)</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dirty="0" smtClean="0"/>
              <a:t> </a:t>
            </a:r>
            <a:r>
              <a:rPr lang="en-US" sz="2400" dirty="0" smtClean="0"/>
              <a:t>Conflict Detection varies according to schematics of the application.</a:t>
            </a:r>
            <a:endParaRPr lang="en-US" dirty="0" smtClean="0"/>
          </a:p>
          <a:p>
            <a:pPr lvl="2" algn="just">
              <a:buNone/>
            </a:pPr>
            <a:endParaRPr lang="en-US" sz="2000" dirty="0" smtClean="0"/>
          </a:p>
          <a:p>
            <a:pPr algn="just">
              <a:buFont typeface="Wingdings" pitchFamily="2" charset="2"/>
              <a:buChar char="q"/>
            </a:pPr>
            <a:r>
              <a:rPr lang="en-US" sz="2400" dirty="0" smtClean="0"/>
              <a:t> An application must specify its notion of conflict along with its policy for resolving the conflicts.</a:t>
            </a:r>
          </a:p>
          <a:p>
            <a:pPr algn="just">
              <a:buNone/>
            </a:pPr>
            <a:endParaRPr lang="en-US" sz="2400" dirty="0" smtClean="0"/>
          </a:p>
          <a:p>
            <a:pPr algn="just">
              <a:buFont typeface="Wingdings" pitchFamily="2" charset="2"/>
              <a:buChar char="q"/>
            </a:pPr>
            <a:r>
              <a:rPr lang="en-US" sz="2400" dirty="0" smtClean="0"/>
              <a:t> Depending on the specified conflict policy, storage systems specify the mechanisms for reliably detecting conflicts  and automatically resolving conflicts.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MECHANISMS</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dirty="0" smtClean="0"/>
              <a:t> </a:t>
            </a:r>
            <a:r>
              <a:rPr lang="en-US" sz="2400" dirty="0" smtClean="0"/>
              <a:t>The Bayou system indicates two mechanisms for automatic conflict detection and Resolution.</a:t>
            </a:r>
            <a:endParaRPr lang="en-US" dirty="0" smtClean="0"/>
          </a:p>
          <a:p>
            <a:pPr lvl="1" algn="just">
              <a:buFont typeface="Wingdings" pitchFamily="2" charset="2"/>
              <a:buChar char="Ø"/>
            </a:pPr>
            <a:r>
              <a:rPr lang="en-US" sz="2000" b="1" dirty="0" smtClean="0"/>
              <a:t>DEPENDENCY CHECK</a:t>
            </a:r>
          </a:p>
          <a:p>
            <a:pPr lvl="1" algn="just">
              <a:buFont typeface="Wingdings" pitchFamily="2" charset="2"/>
              <a:buChar char="Ø"/>
            </a:pPr>
            <a:r>
              <a:rPr lang="en-US" sz="2000" b="1" dirty="0" smtClean="0"/>
              <a:t>MERGE PROCEDURES</a:t>
            </a:r>
          </a:p>
          <a:p>
            <a:pPr lvl="1" algn="just">
              <a:buNone/>
            </a:pPr>
            <a:endParaRPr lang="en-US" sz="2000" b="1" dirty="0" smtClean="0"/>
          </a:p>
          <a:p>
            <a:pPr lvl="1" algn="just">
              <a:buNone/>
            </a:pPr>
            <a:endParaRPr lang="en-US" sz="1800" dirty="0" smtClean="0"/>
          </a:p>
          <a:p>
            <a:pPr algn="just">
              <a:buFont typeface="Wingdings" pitchFamily="2" charset="2"/>
              <a:buChar char="q"/>
            </a:pPr>
            <a:r>
              <a:rPr lang="en-US" sz="2400" dirty="0" smtClean="0"/>
              <a:t>Mechanism permits clients to indicate the following for each individual write operation:</a:t>
            </a:r>
          </a:p>
          <a:p>
            <a:pPr lvl="1" algn="just">
              <a:buFont typeface="Wingdings" pitchFamily="2" charset="2"/>
              <a:buChar char="Ø"/>
            </a:pPr>
            <a:r>
              <a:rPr lang="en-US" sz="2400" dirty="0" smtClean="0"/>
              <a:t>How the system detects the conflicts involving the write</a:t>
            </a:r>
          </a:p>
          <a:p>
            <a:pPr lvl="1" algn="just">
              <a:buFont typeface="Wingdings" pitchFamily="2" charset="2"/>
              <a:buChar char="Ø"/>
            </a:pPr>
            <a:r>
              <a:rPr lang="en-US" sz="2400" dirty="0" smtClean="0"/>
              <a:t>What steps should be taken to resolve the conflicts based on the schematics of the application.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INTRODUCTION</a:t>
            </a:r>
          </a:p>
        </p:txBody>
      </p:sp>
      <p:sp>
        <p:nvSpPr>
          <p:cNvPr id="3" name="Content Placeholder 2"/>
          <p:cNvSpPr>
            <a:spLocks noGrp="1"/>
          </p:cNvSpPr>
          <p:nvPr>
            <p:ph idx="1"/>
          </p:nvPr>
        </p:nvSpPr>
        <p:spPr>
          <a:xfrm>
            <a:off x="228600" y="8382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buFont typeface="Wingdings" pitchFamily="2" charset="2"/>
              <a:buChar char="q"/>
            </a:pPr>
            <a:r>
              <a:rPr lang="en-US" dirty="0" smtClean="0"/>
              <a:t> </a:t>
            </a:r>
            <a:r>
              <a:rPr lang="en-US" sz="2800" dirty="0" smtClean="0"/>
              <a:t>Bayou Storage System provides an infrastructure for collaborative applications that manages the conflicts introduced by concurrent activity.</a:t>
            </a:r>
          </a:p>
        </p:txBody>
      </p:sp>
      <p:sp>
        <p:nvSpPr>
          <p:cNvPr id="4" name="Cloud Callout 3"/>
          <p:cNvSpPr/>
          <p:nvPr/>
        </p:nvSpPr>
        <p:spPr>
          <a:xfrm>
            <a:off x="990600" y="3200400"/>
            <a:ext cx="2286000" cy="1143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loud Callout 4"/>
          <p:cNvSpPr/>
          <p:nvPr/>
        </p:nvSpPr>
        <p:spPr>
          <a:xfrm>
            <a:off x="1295400" y="4724400"/>
            <a:ext cx="2286000" cy="1143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loud Callout 5"/>
          <p:cNvSpPr/>
          <p:nvPr/>
        </p:nvSpPr>
        <p:spPr>
          <a:xfrm>
            <a:off x="5562600" y="2514600"/>
            <a:ext cx="2286000" cy="1143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loud Callout 6"/>
          <p:cNvSpPr/>
          <p:nvPr/>
        </p:nvSpPr>
        <p:spPr>
          <a:xfrm>
            <a:off x="5410200" y="4953000"/>
            <a:ext cx="2286000" cy="1143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905000" y="4953000"/>
            <a:ext cx="457200" cy="609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12" name="Straight Connector 11"/>
          <p:cNvCxnSpPr>
            <a:stCxn id="8" idx="1"/>
            <a:endCxn id="8" idx="3"/>
          </p:cNvCxnSpPr>
          <p:nvPr/>
        </p:nvCxnSpPr>
        <p:spPr>
          <a:xfrm rot="10800000" flipH="1">
            <a:off x="1600200" y="38862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0" idx="1"/>
            <a:endCxn id="10" idx="3"/>
          </p:cNvCxnSpPr>
          <p:nvPr/>
        </p:nvCxnSpPr>
        <p:spPr>
          <a:xfrm rot="10800000" flipH="1">
            <a:off x="1905000" y="5257800"/>
            <a:ext cx="457200"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1905000" y="4953000"/>
            <a:ext cx="457200" cy="304800"/>
            <a:chOff x="3810000" y="3657600"/>
            <a:chExt cx="533400" cy="381794"/>
          </a:xfrm>
        </p:grpSpPr>
        <p:sp>
          <p:nvSpPr>
            <p:cNvPr id="16" name="Rectangle 15"/>
            <p:cNvSpPr/>
            <p:nvPr/>
          </p:nvSpPr>
          <p:spPr>
            <a:xfrm>
              <a:off x="3810000" y="3657600"/>
              <a:ext cx="5334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18" name="Straight Connector 17"/>
            <p:cNvCxnSpPr/>
            <p:nvPr/>
          </p:nvCxnSpPr>
          <p:spPr>
            <a:xfrm>
              <a:off x="3810000" y="37338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6" idx="1"/>
              <a:endCxn id="16" idx="3"/>
            </p:cNvCxnSpPr>
            <p:nvPr/>
          </p:nvCxnSpPr>
          <p:spPr>
            <a:xfrm rot="10800000" flipH="1">
              <a:off x="3810000" y="38481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810000" y="39624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36957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6" idx="0"/>
              <a:endCxn id="16" idx="2"/>
            </p:cNvCxnSpPr>
            <p:nvPr/>
          </p:nvCxnSpPr>
          <p:spPr>
            <a:xfrm rot="16200000" flipH="1">
              <a:off x="38862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0005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1600200" y="3048000"/>
            <a:ext cx="304800" cy="1143000"/>
            <a:chOff x="1600200" y="3048000"/>
            <a:chExt cx="304800" cy="1143000"/>
          </a:xfrm>
        </p:grpSpPr>
        <p:sp>
          <p:nvSpPr>
            <p:cNvPr id="8" name="Rectangle 7"/>
            <p:cNvSpPr/>
            <p:nvPr/>
          </p:nvSpPr>
          <p:spPr>
            <a:xfrm>
              <a:off x="1600200" y="3581400"/>
              <a:ext cx="304800" cy="609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9" name="Rectangle 8"/>
            <p:cNvSpPr/>
            <p:nvPr/>
          </p:nvSpPr>
          <p:spPr>
            <a:xfrm>
              <a:off x="1828800" y="3048000"/>
              <a:ext cx="76200"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solidFill>
                  <a:schemeClr val="dk1"/>
                </a:solidFill>
              </a:endParaRPr>
            </a:p>
          </p:txBody>
        </p:sp>
        <p:grpSp>
          <p:nvGrpSpPr>
            <p:cNvPr id="30" name="Group 29"/>
            <p:cNvGrpSpPr/>
            <p:nvPr/>
          </p:nvGrpSpPr>
          <p:grpSpPr>
            <a:xfrm>
              <a:off x="1600200" y="3581400"/>
              <a:ext cx="304800" cy="304800"/>
              <a:chOff x="3810000" y="3657600"/>
              <a:chExt cx="533400" cy="381794"/>
            </a:xfrm>
          </p:grpSpPr>
          <p:sp>
            <p:nvSpPr>
              <p:cNvPr id="31" name="Rectangle 30"/>
              <p:cNvSpPr/>
              <p:nvPr/>
            </p:nvSpPr>
            <p:spPr>
              <a:xfrm>
                <a:off x="3810000" y="3657600"/>
                <a:ext cx="5334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32" name="Straight Connector 31"/>
              <p:cNvCxnSpPr/>
              <p:nvPr/>
            </p:nvCxnSpPr>
            <p:spPr>
              <a:xfrm>
                <a:off x="3810000" y="37338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31" idx="1"/>
                <a:endCxn id="31" idx="3"/>
              </p:cNvCxnSpPr>
              <p:nvPr/>
            </p:nvCxnSpPr>
            <p:spPr>
              <a:xfrm rot="10800000" flipH="1">
                <a:off x="3810000" y="38481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810000" y="39624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36957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1" idx="0"/>
                <a:endCxn id="31" idx="2"/>
              </p:cNvCxnSpPr>
              <p:nvPr/>
            </p:nvCxnSpPr>
            <p:spPr>
              <a:xfrm rot="16200000" flipH="1">
                <a:off x="38862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0005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39" name="Group 38"/>
          <p:cNvGrpSpPr/>
          <p:nvPr/>
        </p:nvGrpSpPr>
        <p:grpSpPr>
          <a:xfrm>
            <a:off x="6705600" y="2209800"/>
            <a:ext cx="304800" cy="1143000"/>
            <a:chOff x="1600200" y="3048000"/>
            <a:chExt cx="304800" cy="1143000"/>
          </a:xfrm>
        </p:grpSpPr>
        <p:sp>
          <p:nvSpPr>
            <p:cNvPr id="40" name="Rectangle 39"/>
            <p:cNvSpPr/>
            <p:nvPr/>
          </p:nvSpPr>
          <p:spPr>
            <a:xfrm>
              <a:off x="1600200" y="3581400"/>
              <a:ext cx="304800" cy="609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41" name="Rectangle 40"/>
            <p:cNvSpPr/>
            <p:nvPr/>
          </p:nvSpPr>
          <p:spPr>
            <a:xfrm>
              <a:off x="1828800" y="3048000"/>
              <a:ext cx="76200"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solidFill>
                  <a:schemeClr val="dk1"/>
                </a:solidFill>
              </a:endParaRPr>
            </a:p>
          </p:txBody>
        </p:sp>
        <p:grpSp>
          <p:nvGrpSpPr>
            <p:cNvPr id="42" name="Group 29"/>
            <p:cNvGrpSpPr/>
            <p:nvPr/>
          </p:nvGrpSpPr>
          <p:grpSpPr>
            <a:xfrm>
              <a:off x="1600200" y="3581400"/>
              <a:ext cx="304800" cy="304800"/>
              <a:chOff x="3810000" y="3657600"/>
              <a:chExt cx="533400" cy="381794"/>
            </a:xfrm>
          </p:grpSpPr>
          <p:sp>
            <p:nvSpPr>
              <p:cNvPr id="43" name="Rectangle 42"/>
              <p:cNvSpPr/>
              <p:nvPr/>
            </p:nvSpPr>
            <p:spPr>
              <a:xfrm>
                <a:off x="3810000" y="3657600"/>
                <a:ext cx="5334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44" name="Straight Connector 43"/>
              <p:cNvCxnSpPr/>
              <p:nvPr/>
            </p:nvCxnSpPr>
            <p:spPr>
              <a:xfrm>
                <a:off x="3810000" y="37338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3" idx="1"/>
                <a:endCxn id="43" idx="3"/>
              </p:cNvCxnSpPr>
              <p:nvPr/>
            </p:nvCxnSpPr>
            <p:spPr>
              <a:xfrm rot="10800000" flipH="1">
                <a:off x="3810000" y="38481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810000" y="39624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36957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0"/>
                <a:endCxn id="43" idx="2"/>
              </p:cNvCxnSpPr>
              <p:nvPr/>
            </p:nvCxnSpPr>
            <p:spPr>
              <a:xfrm rot="16200000" flipH="1">
                <a:off x="38862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40005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50" name="Group 49"/>
          <p:cNvGrpSpPr/>
          <p:nvPr/>
        </p:nvGrpSpPr>
        <p:grpSpPr>
          <a:xfrm>
            <a:off x="6324600" y="4572000"/>
            <a:ext cx="304800" cy="1143000"/>
            <a:chOff x="1600200" y="3048000"/>
            <a:chExt cx="304800" cy="1143000"/>
          </a:xfrm>
        </p:grpSpPr>
        <p:sp>
          <p:nvSpPr>
            <p:cNvPr id="51" name="Rectangle 50"/>
            <p:cNvSpPr/>
            <p:nvPr/>
          </p:nvSpPr>
          <p:spPr>
            <a:xfrm>
              <a:off x="1600200" y="3581400"/>
              <a:ext cx="304800" cy="609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52" name="Rectangle 51"/>
            <p:cNvSpPr/>
            <p:nvPr/>
          </p:nvSpPr>
          <p:spPr>
            <a:xfrm>
              <a:off x="1828800" y="3048000"/>
              <a:ext cx="76200"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solidFill>
                  <a:schemeClr val="dk1"/>
                </a:solidFill>
              </a:endParaRPr>
            </a:p>
          </p:txBody>
        </p:sp>
        <p:grpSp>
          <p:nvGrpSpPr>
            <p:cNvPr id="53" name="Group 29"/>
            <p:cNvGrpSpPr/>
            <p:nvPr/>
          </p:nvGrpSpPr>
          <p:grpSpPr>
            <a:xfrm>
              <a:off x="1600200" y="3581400"/>
              <a:ext cx="304800" cy="304800"/>
              <a:chOff x="3810000" y="3657600"/>
              <a:chExt cx="533400" cy="381794"/>
            </a:xfrm>
          </p:grpSpPr>
          <p:sp>
            <p:nvSpPr>
              <p:cNvPr id="54" name="Rectangle 53"/>
              <p:cNvSpPr/>
              <p:nvPr/>
            </p:nvSpPr>
            <p:spPr>
              <a:xfrm>
                <a:off x="3810000" y="3657600"/>
                <a:ext cx="5334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55" name="Straight Connector 54"/>
              <p:cNvCxnSpPr/>
              <p:nvPr/>
            </p:nvCxnSpPr>
            <p:spPr>
              <a:xfrm>
                <a:off x="3810000" y="37338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54" idx="1"/>
                <a:endCxn id="54" idx="3"/>
              </p:cNvCxnSpPr>
              <p:nvPr/>
            </p:nvCxnSpPr>
            <p:spPr>
              <a:xfrm rot="10800000" flipH="1">
                <a:off x="3810000" y="38481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810000" y="3962400"/>
                <a:ext cx="53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36957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54" idx="0"/>
                <a:endCxn id="54" idx="2"/>
              </p:cNvCxnSpPr>
              <p:nvPr/>
            </p:nvCxnSpPr>
            <p:spPr>
              <a:xfrm rot="16200000" flipH="1">
                <a:off x="38862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000500" y="3848100"/>
                <a:ext cx="381000" cy="1588"/>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61" name="TextBox 60"/>
          <p:cNvSpPr txBox="1"/>
          <p:nvPr/>
        </p:nvSpPr>
        <p:spPr>
          <a:xfrm>
            <a:off x="228600" y="2514600"/>
            <a:ext cx="2895600" cy="923330"/>
          </a:xfrm>
          <a:prstGeom prst="rect">
            <a:avLst/>
          </a:prstGeom>
          <a:noFill/>
        </p:spPr>
        <p:txBody>
          <a:bodyPr wrap="square" rtlCol="0">
            <a:spAutoFit/>
          </a:bodyPr>
          <a:lstStyle/>
          <a:p>
            <a:r>
              <a:rPr lang="en-US" b="1" dirty="0" smtClean="0"/>
              <a:t>Client -1</a:t>
            </a:r>
          </a:p>
          <a:p>
            <a:r>
              <a:rPr lang="en-US" dirty="0" smtClean="0"/>
              <a:t>Running Meeting Schedule Application</a:t>
            </a:r>
            <a:endParaRPr lang="en-US" dirty="0"/>
          </a:p>
        </p:txBody>
      </p:sp>
      <p:sp>
        <p:nvSpPr>
          <p:cNvPr id="62" name="TextBox 61"/>
          <p:cNvSpPr txBox="1"/>
          <p:nvPr/>
        </p:nvSpPr>
        <p:spPr>
          <a:xfrm>
            <a:off x="457200" y="5486400"/>
            <a:ext cx="2895600" cy="923330"/>
          </a:xfrm>
          <a:prstGeom prst="rect">
            <a:avLst/>
          </a:prstGeom>
          <a:noFill/>
        </p:spPr>
        <p:txBody>
          <a:bodyPr wrap="square" rtlCol="0">
            <a:spAutoFit/>
          </a:bodyPr>
          <a:lstStyle/>
          <a:p>
            <a:r>
              <a:rPr lang="en-US" b="1" dirty="0" smtClean="0"/>
              <a:t>Client -2</a:t>
            </a:r>
          </a:p>
          <a:p>
            <a:r>
              <a:rPr lang="en-US" dirty="0" smtClean="0"/>
              <a:t>Running Meeting Schedule Application</a:t>
            </a:r>
            <a:endParaRPr lang="en-US" dirty="0"/>
          </a:p>
        </p:txBody>
      </p:sp>
      <p:sp>
        <p:nvSpPr>
          <p:cNvPr id="63" name="TextBox 62"/>
          <p:cNvSpPr txBox="1"/>
          <p:nvPr/>
        </p:nvSpPr>
        <p:spPr>
          <a:xfrm>
            <a:off x="7086600" y="2057400"/>
            <a:ext cx="1066800" cy="381000"/>
          </a:xfrm>
          <a:prstGeom prst="rect">
            <a:avLst/>
          </a:prstGeom>
          <a:noFill/>
        </p:spPr>
        <p:txBody>
          <a:bodyPr wrap="square" rtlCol="0">
            <a:spAutoFit/>
          </a:bodyPr>
          <a:lstStyle/>
          <a:p>
            <a:r>
              <a:rPr lang="en-US" b="1" dirty="0" smtClean="0"/>
              <a:t>Client -3</a:t>
            </a:r>
          </a:p>
        </p:txBody>
      </p:sp>
      <p:sp>
        <p:nvSpPr>
          <p:cNvPr id="64" name="TextBox 63"/>
          <p:cNvSpPr txBox="1"/>
          <p:nvPr/>
        </p:nvSpPr>
        <p:spPr>
          <a:xfrm>
            <a:off x="6705600" y="4495800"/>
            <a:ext cx="1066800" cy="381000"/>
          </a:xfrm>
          <a:prstGeom prst="rect">
            <a:avLst/>
          </a:prstGeom>
          <a:noFill/>
        </p:spPr>
        <p:txBody>
          <a:bodyPr wrap="square" rtlCol="0">
            <a:spAutoFit/>
          </a:bodyPr>
          <a:lstStyle/>
          <a:p>
            <a:r>
              <a:rPr lang="en-US" b="1" dirty="0" smtClean="0"/>
              <a:t>Client -4</a:t>
            </a:r>
          </a:p>
        </p:txBody>
      </p:sp>
      <p:pic>
        <p:nvPicPr>
          <p:cNvPr id="1026" name="Picture 2" descr="C:\Documents and Settings\Rakesh Kashyap\Local Settings\Temporary Internet Files\Content.IE5\NJ193UTT\MCj04247700000[1].wmf"/>
          <p:cNvPicPr>
            <a:picLocks noChangeAspect="1" noChangeArrowheads="1"/>
          </p:cNvPicPr>
          <p:nvPr/>
        </p:nvPicPr>
        <p:blipFill>
          <a:blip r:embed="rId3"/>
          <a:srcRect/>
          <a:stretch>
            <a:fillRect/>
          </a:stretch>
        </p:blipFill>
        <p:spPr bwMode="auto">
          <a:xfrm>
            <a:off x="4267200" y="2133600"/>
            <a:ext cx="914399" cy="1180515"/>
          </a:xfrm>
          <a:prstGeom prst="rect">
            <a:avLst/>
          </a:prstGeom>
          <a:noFill/>
        </p:spPr>
      </p:pic>
      <p:pic>
        <p:nvPicPr>
          <p:cNvPr id="65" name="Picture 2" descr="C:\Documents and Settings\Rakesh Kashyap\Local Settings\Temporary Internet Files\Content.IE5\NJ193UTT\MCj04247700000[1].wmf"/>
          <p:cNvPicPr>
            <a:picLocks noChangeAspect="1" noChangeArrowheads="1"/>
          </p:cNvPicPr>
          <p:nvPr/>
        </p:nvPicPr>
        <p:blipFill>
          <a:blip r:embed="rId3"/>
          <a:srcRect/>
          <a:stretch>
            <a:fillRect/>
          </a:stretch>
        </p:blipFill>
        <p:spPr bwMode="auto">
          <a:xfrm>
            <a:off x="4648200" y="3581400"/>
            <a:ext cx="914399" cy="1180515"/>
          </a:xfrm>
          <a:prstGeom prst="rect">
            <a:avLst/>
          </a:prstGeom>
          <a:noFill/>
        </p:spPr>
      </p:pic>
      <p:pic>
        <p:nvPicPr>
          <p:cNvPr id="66" name="Picture 2" descr="C:\Documents and Settings\Rakesh Kashyap\Local Settings\Temporary Internet Files\Content.IE5\NJ193UTT\MCj04247700000[1].wmf"/>
          <p:cNvPicPr>
            <a:picLocks noChangeAspect="1" noChangeArrowheads="1"/>
          </p:cNvPicPr>
          <p:nvPr/>
        </p:nvPicPr>
        <p:blipFill>
          <a:blip r:embed="rId3"/>
          <a:srcRect/>
          <a:stretch>
            <a:fillRect/>
          </a:stretch>
        </p:blipFill>
        <p:spPr bwMode="auto">
          <a:xfrm>
            <a:off x="3886200" y="4648200"/>
            <a:ext cx="914399" cy="1180515"/>
          </a:xfrm>
          <a:prstGeom prst="rect">
            <a:avLst/>
          </a:prstGeom>
          <a:noFill/>
        </p:spPr>
      </p:pic>
      <p:pic>
        <p:nvPicPr>
          <p:cNvPr id="67" name="Picture 2" descr="C:\Documents and Settings\Rakesh Kashyap\Local Settings\Temporary Internet Files\Content.IE5\NJ193UTT\MCj04247700000[1].wmf"/>
          <p:cNvPicPr>
            <a:picLocks noChangeAspect="1" noChangeArrowheads="1"/>
          </p:cNvPicPr>
          <p:nvPr/>
        </p:nvPicPr>
        <p:blipFill>
          <a:blip r:embed="rId3"/>
          <a:srcRect/>
          <a:stretch>
            <a:fillRect/>
          </a:stretch>
        </p:blipFill>
        <p:spPr bwMode="auto">
          <a:xfrm>
            <a:off x="3429000" y="3124200"/>
            <a:ext cx="914399" cy="1180515"/>
          </a:xfrm>
          <a:prstGeom prst="rect">
            <a:avLst/>
          </a:prstGeom>
          <a:noFill/>
        </p:spPr>
      </p:pic>
      <p:cxnSp>
        <p:nvCxnSpPr>
          <p:cNvPr id="69" name="Straight Arrow Connector 68"/>
          <p:cNvCxnSpPr>
            <a:stCxn id="5" idx="2"/>
            <a:endCxn id="66" idx="1"/>
          </p:cNvCxnSpPr>
          <p:nvPr/>
        </p:nvCxnSpPr>
        <p:spPr>
          <a:xfrm flipV="1">
            <a:off x="3579495" y="5238458"/>
            <a:ext cx="306705" cy="57442"/>
          </a:xfrm>
          <a:prstGeom prst="straightConnector1">
            <a:avLst/>
          </a:prstGeom>
          <a:ln w="28575">
            <a:prstDash val="dash"/>
            <a:tailEnd type="arrow"/>
          </a:ln>
        </p:spPr>
        <p:style>
          <a:lnRef idx="1">
            <a:schemeClr val="accent2"/>
          </a:lnRef>
          <a:fillRef idx="0">
            <a:schemeClr val="accent2"/>
          </a:fillRef>
          <a:effectRef idx="0">
            <a:schemeClr val="accent2"/>
          </a:effectRef>
          <a:fontRef idx="minor">
            <a:schemeClr val="tx1"/>
          </a:fontRef>
        </p:style>
      </p:cxnSp>
      <p:cxnSp>
        <p:nvCxnSpPr>
          <p:cNvPr id="70" name="Straight Arrow Connector 69"/>
          <p:cNvCxnSpPr/>
          <p:nvPr/>
        </p:nvCxnSpPr>
        <p:spPr>
          <a:xfrm>
            <a:off x="2895600" y="4114800"/>
            <a:ext cx="990600" cy="914400"/>
          </a:xfrm>
          <a:prstGeom prst="straightConnector1">
            <a:avLst/>
          </a:prstGeom>
          <a:ln w="28575">
            <a:prstDash val="dash"/>
            <a:tailEnd type="arrow"/>
          </a:ln>
        </p:spPr>
        <p:style>
          <a:lnRef idx="1">
            <a:schemeClr val="accent2"/>
          </a:lnRef>
          <a:fillRef idx="0">
            <a:schemeClr val="accent2"/>
          </a:fillRef>
          <a:effectRef idx="0">
            <a:schemeClr val="accent2"/>
          </a:effectRef>
          <a:fontRef idx="minor">
            <a:schemeClr val="tx1"/>
          </a:fontRef>
        </p:style>
      </p:cxnSp>
      <p:cxnSp>
        <p:nvCxnSpPr>
          <p:cNvPr id="71" name="Straight Arrow Connector 70"/>
          <p:cNvCxnSpPr/>
          <p:nvPr/>
        </p:nvCxnSpPr>
        <p:spPr>
          <a:xfrm rot="10800000" flipV="1">
            <a:off x="5410200" y="2953042"/>
            <a:ext cx="1295400" cy="1161758"/>
          </a:xfrm>
          <a:prstGeom prst="straightConnector1">
            <a:avLst/>
          </a:prstGeom>
          <a:ln w="28575">
            <a:prstDash val="dash"/>
            <a:tailEnd type="arrow"/>
          </a:ln>
        </p:spPr>
        <p:style>
          <a:lnRef idx="1">
            <a:schemeClr val="accent2"/>
          </a:lnRef>
          <a:fillRef idx="0">
            <a:schemeClr val="accent2"/>
          </a:fillRef>
          <a:effectRef idx="0">
            <a:schemeClr val="accent2"/>
          </a:effectRef>
          <a:fontRef idx="minor">
            <a:schemeClr val="tx1"/>
          </a:fontRef>
        </p:style>
      </p:cxnSp>
      <p:cxnSp>
        <p:nvCxnSpPr>
          <p:cNvPr id="72" name="Straight Arrow Connector 71"/>
          <p:cNvCxnSpPr/>
          <p:nvPr/>
        </p:nvCxnSpPr>
        <p:spPr>
          <a:xfrm rot="10800000">
            <a:off x="5562600" y="4572000"/>
            <a:ext cx="838200" cy="533400"/>
          </a:xfrm>
          <a:prstGeom prst="straightConnector1">
            <a:avLst/>
          </a:prstGeom>
          <a:ln w="28575">
            <a:prstDash val="dash"/>
            <a:tailEnd type="arrow"/>
          </a:ln>
        </p:spPr>
        <p:style>
          <a:lnRef idx="1">
            <a:schemeClr val="accent2"/>
          </a:lnRef>
          <a:fillRef idx="0">
            <a:schemeClr val="accent2"/>
          </a:fillRef>
          <a:effectRef idx="0">
            <a:schemeClr val="accent2"/>
          </a:effectRef>
          <a:fontRef idx="minor">
            <a:schemeClr val="tx1"/>
          </a:fontRef>
        </p:style>
      </p:cxnSp>
      <p:cxnSp>
        <p:nvCxnSpPr>
          <p:cNvPr id="78" name="Straight Arrow Connector 77"/>
          <p:cNvCxnSpPr>
            <a:stCxn id="1026" idx="1"/>
            <a:endCxn id="67" idx="0"/>
          </p:cNvCxnSpPr>
          <p:nvPr/>
        </p:nvCxnSpPr>
        <p:spPr>
          <a:xfrm rot="10800000" flipV="1">
            <a:off x="3886200" y="2723858"/>
            <a:ext cx="381000" cy="40034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16200000" flipV="1">
            <a:off x="3790658" y="4247857"/>
            <a:ext cx="419685" cy="381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5" idx="1"/>
          </p:cNvCxnSpPr>
          <p:nvPr/>
        </p:nvCxnSpPr>
        <p:spPr>
          <a:xfrm rot="10800000">
            <a:off x="4648200" y="3200400"/>
            <a:ext cx="1588" cy="97125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flipH="1" flipV="1">
            <a:off x="4533900" y="4686300"/>
            <a:ext cx="5334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3429000" y="5867400"/>
            <a:ext cx="1752600" cy="381000"/>
          </a:xfrm>
          <a:prstGeom prst="rect">
            <a:avLst/>
          </a:prstGeom>
          <a:noFill/>
        </p:spPr>
        <p:txBody>
          <a:bodyPr wrap="square" rtlCol="0">
            <a:spAutoFit/>
          </a:bodyPr>
          <a:lstStyle/>
          <a:p>
            <a:r>
              <a:rPr lang="en-US" b="1" dirty="0" smtClean="0"/>
              <a:t>BAYOU SERVER</a:t>
            </a:r>
          </a:p>
        </p:txBody>
      </p:sp>
      <p:sp>
        <p:nvSpPr>
          <p:cNvPr id="94" name="TextBox 93"/>
          <p:cNvSpPr txBox="1"/>
          <p:nvPr/>
        </p:nvSpPr>
        <p:spPr>
          <a:xfrm>
            <a:off x="4572000" y="4724400"/>
            <a:ext cx="2209800" cy="369332"/>
          </a:xfrm>
          <a:prstGeom prst="rect">
            <a:avLst/>
          </a:prstGeom>
          <a:noFill/>
        </p:spPr>
        <p:txBody>
          <a:bodyPr wrap="square" rtlCol="0">
            <a:spAutoFit/>
          </a:bodyPr>
          <a:lstStyle/>
          <a:p>
            <a:r>
              <a:rPr lang="en-US" b="1" dirty="0" smtClean="0"/>
              <a:t>Weakly connected</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DEPENDENCY CHECK</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800" dirty="0" smtClean="0"/>
              <a:t>Dependency check is the pre-condition for performing the update that is included in the write operation.</a:t>
            </a:r>
          </a:p>
          <a:p>
            <a:pPr algn="just">
              <a:buNone/>
            </a:pPr>
            <a:endParaRPr lang="en-US" sz="2800" dirty="0" smtClean="0"/>
          </a:p>
          <a:p>
            <a:pPr algn="just">
              <a:buFont typeface="Wingdings" pitchFamily="2" charset="2"/>
              <a:buChar char="q"/>
            </a:pPr>
            <a:r>
              <a:rPr lang="en-US" sz="2800" dirty="0" smtClean="0"/>
              <a:t>Application  Specific conflict detection is accomplished.</a:t>
            </a:r>
          </a:p>
          <a:p>
            <a:pPr algn="just">
              <a:buNone/>
            </a:pPr>
            <a:endParaRPr lang="en-US" sz="2800" dirty="0" smtClean="0"/>
          </a:p>
          <a:p>
            <a:pPr algn="just">
              <a:buFont typeface="Wingdings" pitchFamily="2" charset="2"/>
              <a:buChar char="q"/>
            </a:pPr>
            <a:r>
              <a:rPr lang="en-US" sz="2800" dirty="0" smtClean="0"/>
              <a:t>Each write operation Includes a dependency check on Application supplied query and expected result.</a:t>
            </a:r>
          </a:p>
          <a:p>
            <a:pPr algn="just">
              <a:buNone/>
            </a:pPr>
            <a:endParaRPr lang="en-US" sz="2800" dirty="0" smtClean="0"/>
          </a:p>
          <a:p>
            <a:pPr algn="just">
              <a:buFont typeface="Wingdings" pitchFamily="2" charset="2"/>
              <a:buChar char="q"/>
            </a:pPr>
            <a:r>
              <a:rPr lang="en-US" sz="2800" dirty="0" smtClean="0"/>
              <a:t>If the dependency check fails then the requested update is not performed.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Bayou Write Operation</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buNone/>
            </a:pPr>
            <a:r>
              <a:rPr lang="en-US" sz="2400" dirty="0" smtClean="0"/>
              <a:t>Bayou Write (update,  dependency Check,  merge-procedure)</a:t>
            </a:r>
          </a:p>
          <a:p>
            <a:pPr>
              <a:buNone/>
            </a:pPr>
            <a:r>
              <a:rPr lang="en-US" sz="2400" dirty="0" smtClean="0"/>
              <a:t>{</a:t>
            </a:r>
          </a:p>
          <a:p>
            <a:pPr>
              <a:buNone/>
            </a:pPr>
            <a:r>
              <a:rPr lang="en-US" sz="2400" dirty="0" smtClean="0"/>
              <a:t>	if (</a:t>
            </a:r>
            <a:r>
              <a:rPr lang="en-US" sz="2400" dirty="0" err="1" smtClean="0"/>
              <a:t>DB_Eval</a:t>
            </a:r>
            <a:r>
              <a:rPr lang="en-US" sz="2400" dirty="0" smtClean="0"/>
              <a:t>(</a:t>
            </a:r>
            <a:r>
              <a:rPr lang="en-US" sz="2400" dirty="0" err="1" smtClean="0"/>
              <a:t>dependencyCheck.query</a:t>
            </a:r>
            <a:r>
              <a:rPr lang="en-US" sz="2400" dirty="0" smtClean="0"/>
              <a:t>) == 									(</a:t>
            </a:r>
            <a:r>
              <a:rPr lang="en-US" sz="2400" dirty="0" err="1" smtClean="0"/>
              <a:t>dependencyCheck.result</a:t>
            </a:r>
            <a:r>
              <a:rPr lang="en-US" sz="2400" dirty="0" smtClean="0"/>
              <a:t>)  )</a:t>
            </a:r>
          </a:p>
          <a:p>
            <a:pPr>
              <a:buNone/>
            </a:pPr>
            <a:r>
              <a:rPr lang="en-US" sz="2400" dirty="0" smtClean="0"/>
              <a:t>	{</a:t>
            </a:r>
          </a:p>
          <a:p>
            <a:pPr>
              <a:buNone/>
            </a:pPr>
            <a:r>
              <a:rPr lang="en-US" sz="2400" dirty="0" smtClean="0"/>
              <a:t>		</a:t>
            </a:r>
            <a:r>
              <a:rPr lang="en-US" sz="2400" dirty="0" err="1" smtClean="0"/>
              <a:t>resolved_Update</a:t>
            </a:r>
            <a:r>
              <a:rPr lang="en-US" sz="2400" dirty="0" smtClean="0"/>
              <a:t> = </a:t>
            </a:r>
            <a:r>
              <a:rPr lang="en-US" sz="2400" dirty="0" smtClean="0">
                <a:solidFill>
                  <a:srgbClr val="FF0000"/>
                </a:solidFill>
              </a:rPr>
              <a:t>Interpret</a:t>
            </a:r>
            <a:r>
              <a:rPr lang="en-US" sz="2400" dirty="0" smtClean="0"/>
              <a:t> </a:t>
            </a:r>
            <a:r>
              <a:rPr lang="en-US" sz="2400" dirty="0" smtClean="0">
                <a:solidFill>
                  <a:srgbClr val="FF0000"/>
                </a:solidFill>
              </a:rPr>
              <a:t>and Execute</a:t>
            </a:r>
            <a:r>
              <a:rPr lang="en-US" sz="2400" dirty="0" smtClean="0"/>
              <a:t> merge-procedure;</a:t>
            </a:r>
          </a:p>
          <a:p>
            <a:pPr>
              <a:buNone/>
            </a:pPr>
            <a:r>
              <a:rPr lang="en-US" sz="2400" dirty="0" smtClean="0"/>
              <a:t>	}</a:t>
            </a:r>
          </a:p>
          <a:p>
            <a:pPr>
              <a:buNone/>
            </a:pPr>
            <a:r>
              <a:rPr lang="en-US" sz="2400" dirty="0" smtClean="0"/>
              <a:t>	else</a:t>
            </a:r>
          </a:p>
          <a:p>
            <a:pPr>
              <a:buNone/>
            </a:pPr>
            <a:r>
              <a:rPr lang="en-US" sz="2400" dirty="0" smtClean="0"/>
              <a:t>	{</a:t>
            </a:r>
          </a:p>
          <a:p>
            <a:pPr>
              <a:buNone/>
            </a:pPr>
            <a:r>
              <a:rPr lang="en-US" sz="2400" dirty="0" smtClean="0"/>
              <a:t>		</a:t>
            </a:r>
            <a:r>
              <a:rPr lang="en-US" sz="2400" dirty="0" err="1" smtClean="0"/>
              <a:t>resolved_Update</a:t>
            </a:r>
            <a:r>
              <a:rPr lang="en-US" sz="2400" dirty="0" smtClean="0"/>
              <a:t> =  Update the Data Base;</a:t>
            </a:r>
          </a:p>
          <a:p>
            <a:pPr>
              <a:buNone/>
            </a:pPr>
            <a:r>
              <a:rPr lang="en-US" sz="2400" dirty="0" smtClean="0"/>
              <a:t>	}</a:t>
            </a:r>
          </a:p>
          <a:p>
            <a:pPr>
              <a:buNone/>
            </a:pPr>
            <a:r>
              <a:rPr lang="en-US" sz="2400" dirty="0" smtClean="0"/>
              <a:t>	</a:t>
            </a:r>
            <a:r>
              <a:rPr lang="en-US" sz="2400" dirty="0" err="1" smtClean="0"/>
              <a:t>DB_Apply</a:t>
            </a:r>
            <a:r>
              <a:rPr lang="en-US" sz="2400" dirty="0" smtClean="0"/>
              <a:t> (</a:t>
            </a:r>
            <a:r>
              <a:rPr lang="en-US" sz="2400" dirty="0" err="1" smtClean="0"/>
              <a:t>resolved_update</a:t>
            </a:r>
            <a:r>
              <a:rPr lang="en-US" sz="2400" dirty="0" smtClean="0"/>
              <a:t>);</a:t>
            </a:r>
          </a:p>
          <a:p>
            <a:pPr>
              <a:buNone/>
            </a:pPr>
            <a:r>
              <a:rPr lang="en-US" sz="2400" dirty="0" smtClean="0"/>
              <a:t>}</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Sample Bayou – Write Operation</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62500" lnSpcReduction="20000"/>
          </a:bodyPr>
          <a:lstStyle/>
          <a:p>
            <a:pPr algn="just">
              <a:buNone/>
            </a:pPr>
            <a:r>
              <a:rPr lang="en-US" sz="2400" dirty="0" err="1" smtClean="0"/>
              <a:t>Bayou_write</a:t>
            </a:r>
            <a:r>
              <a:rPr lang="en-US" sz="2400" dirty="0" smtClean="0"/>
              <a:t>(</a:t>
            </a:r>
          </a:p>
          <a:p>
            <a:pPr algn="just">
              <a:buNone/>
            </a:pPr>
            <a:r>
              <a:rPr lang="en-US" sz="2400" dirty="0" smtClean="0"/>
              <a:t>	</a:t>
            </a:r>
            <a:r>
              <a:rPr lang="en-US" sz="2900" b="1" dirty="0" smtClean="0"/>
              <a:t>update</a:t>
            </a:r>
            <a:r>
              <a:rPr lang="en-US" sz="2900" dirty="0" smtClean="0"/>
              <a:t> = {Insert, </a:t>
            </a:r>
            <a:r>
              <a:rPr lang="en-US" sz="2900" i="1" dirty="0" err="1" smtClean="0"/>
              <a:t>TableName</a:t>
            </a:r>
            <a:r>
              <a:rPr lang="en-US" sz="2900" dirty="0" smtClean="0"/>
              <a:t>, </a:t>
            </a:r>
            <a:r>
              <a:rPr lang="en-US" sz="2900" i="1" dirty="0" err="1" smtClean="0"/>
              <a:t>ScheduleTime</a:t>
            </a:r>
            <a:r>
              <a:rPr lang="en-US" sz="2900" dirty="0" smtClean="0"/>
              <a:t>,  “Comment”},</a:t>
            </a:r>
            <a:endParaRPr lang="en-US" sz="2400" dirty="0" smtClean="0"/>
          </a:p>
          <a:p>
            <a:pPr algn="just">
              <a:buNone/>
            </a:pPr>
            <a:r>
              <a:rPr lang="en-US" sz="2400" dirty="0" smtClean="0"/>
              <a:t>	</a:t>
            </a:r>
            <a:r>
              <a:rPr lang="en-US" sz="2900" b="1" dirty="0" smtClean="0"/>
              <a:t>dependency check </a:t>
            </a:r>
            <a:r>
              <a:rPr lang="en-US" sz="2900" dirty="0" smtClean="0"/>
              <a:t>= </a:t>
            </a:r>
          </a:p>
          <a:p>
            <a:pPr algn="just">
              <a:buNone/>
            </a:pPr>
            <a:r>
              <a:rPr lang="en-US" sz="2900" dirty="0" smtClean="0"/>
              <a:t>		{ query = “Select key from Meetings Where DAY = 12/18/09 		       AND START &lt;2:30  AND END &gt; 1:30 PM;</a:t>
            </a:r>
          </a:p>
          <a:p>
            <a:pPr algn="just">
              <a:buNone/>
            </a:pPr>
            <a:r>
              <a:rPr lang="en-US" sz="2900" dirty="0" smtClean="0"/>
              <a:t>		   Expected Result = EMPTY }, 		</a:t>
            </a:r>
          </a:p>
          <a:p>
            <a:pPr algn="just">
              <a:buNone/>
            </a:pPr>
            <a:r>
              <a:rPr lang="en-US" sz="2400" dirty="0" smtClean="0"/>
              <a:t>	</a:t>
            </a:r>
            <a:r>
              <a:rPr lang="en-US" sz="2400" b="1" dirty="0" smtClean="0"/>
              <a:t>Merge procedure = </a:t>
            </a:r>
          </a:p>
          <a:p>
            <a:pPr algn="just">
              <a:buNone/>
            </a:pPr>
            <a:r>
              <a:rPr lang="en-US" sz="2400" dirty="0" smtClean="0"/>
              <a:t>		{ </a:t>
            </a:r>
            <a:r>
              <a:rPr lang="en-US" sz="2400" b="1" dirty="0" smtClean="0"/>
              <a:t>Alternatives</a:t>
            </a:r>
            <a:r>
              <a:rPr lang="en-US" sz="2400" dirty="0" smtClean="0"/>
              <a:t> = {{12/18/2009,3:00pm},{12/19/2009, 9:00pm}</a:t>
            </a:r>
          </a:p>
          <a:p>
            <a:pPr algn="just">
              <a:buNone/>
            </a:pPr>
            <a:r>
              <a:rPr lang="en-US" sz="2400" dirty="0" smtClean="0"/>
              <a:t>		   </a:t>
            </a:r>
            <a:r>
              <a:rPr lang="en-US" sz="2400" dirty="0" err="1" smtClean="0"/>
              <a:t>newUpdate</a:t>
            </a:r>
            <a:r>
              <a:rPr lang="en-US" sz="2400" dirty="0" smtClean="0"/>
              <a:t> = { },</a:t>
            </a:r>
          </a:p>
          <a:p>
            <a:pPr algn="just">
              <a:buNone/>
            </a:pPr>
            <a:r>
              <a:rPr lang="en-US" sz="2400" dirty="0" smtClean="0"/>
              <a:t>		  FOREACH a in alternatives </a:t>
            </a:r>
          </a:p>
          <a:p>
            <a:pPr algn="just">
              <a:buNone/>
            </a:pPr>
            <a:r>
              <a:rPr lang="en-US" sz="2400" dirty="0" smtClean="0"/>
              <a:t>			{# check for conflict</a:t>
            </a:r>
          </a:p>
          <a:p>
            <a:pPr algn="just">
              <a:buNone/>
            </a:pPr>
            <a:r>
              <a:rPr lang="en-US" sz="2400" dirty="0" smtClean="0"/>
              <a:t>			  if(NOTEMPTY (Select key from Meetings Where</a:t>
            </a:r>
          </a:p>
          <a:p>
            <a:pPr algn="just">
              <a:buNone/>
            </a:pPr>
            <a:r>
              <a:rPr lang="en-US" sz="2400" dirty="0" smtClean="0"/>
              <a:t>				DAY = 12/18/09 AND start &lt; </a:t>
            </a:r>
            <a:r>
              <a:rPr lang="en-US" sz="2400" dirty="0" err="1" smtClean="0"/>
              <a:t>a.time</a:t>
            </a:r>
            <a:r>
              <a:rPr lang="en-US" sz="2400" dirty="0" smtClean="0"/>
              <a:t> +60 AND  END &gt; </a:t>
            </a:r>
            <a:r>
              <a:rPr lang="en-US" sz="2400" dirty="0" err="1" smtClean="0"/>
              <a:t>a.time</a:t>
            </a:r>
            <a:r>
              <a:rPr lang="en-US" sz="2400" dirty="0" smtClean="0"/>
              <a:t>)) </a:t>
            </a:r>
          </a:p>
          <a:p>
            <a:pPr algn="just">
              <a:buNone/>
            </a:pPr>
            <a:r>
              <a:rPr lang="en-US" sz="2400" dirty="0" smtClean="0"/>
              <a:t>				CONTINUE;</a:t>
            </a:r>
          </a:p>
          <a:p>
            <a:pPr algn="just">
              <a:buNone/>
            </a:pPr>
            <a:r>
              <a:rPr lang="en-US" sz="2400" dirty="0" smtClean="0"/>
              <a:t>		# NO CONFLICT, CAN SCHEDULE MEETING AT THAT TIME SO INSERT IT TO </a:t>
            </a:r>
            <a:r>
              <a:rPr lang="en-US" sz="2400" dirty="0" err="1" smtClean="0"/>
              <a:t>newUpdate</a:t>
            </a:r>
            <a:endParaRPr lang="en-US" sz="2400" dirty="0" smtClean="0"/>
          </a:p>
          <a:p>
            <a:pPr algn="just">
              <a:buNone/>
            </a:pPr>
            <a:r>
              <a:rPr lang="en-US" sz="2400" dirty="0" smtClean="0"/>
              <a:t>		</a:t>
            </a:r>
            <a:r>
              <a:rPr lang="en-US" sz="2400" b="1" dirty="0" smtClean="0"/>
              <a:t>new Update </a:t>
            </a:r>
            <a:r>
              <a:rPr lang="en-US" sz="2400" dirty="0" smtClean="0"/>
              <a:t>= {insert, Meetings, </a:t>
            </a:r>
            <a:r>
              <a:rPr lang="en-US" sz="2400" dirty="0" err="1" smtClean="0"/>
              <a:t>a.data</a:t>
            </a:r>
            <a:r>
              <a:rPr lang="en-US" sz="2400" dirty="0" smtClean="0"/>
              <a:t>, </a:t>
            </a:r>
            <a:r>
              <a:rPr lang="en-US" sz="2400" dirty="0" err="1" smtClean="0"/>
              <a:t>a.time</a:t>
            </a:r>
            <a:r>
              <a:rPr lang="en-US" sz="2400" dirty="0" smtClean="0"/>
              <a:t>, 60 </a:t>
            </a:r>
            <a:r>
              <a:rPr lang="en-US" sz="2400" dirty="0" err="1" smtClean="0"/>
              <a:t>mins</a:t>
            </a:r>
            <a:r>
              <a:rPr lang="en-US" sz="2400" dirty="0" smtClean="0"/>
              <a:t>, “Budget Meeting”}</a:t>
            </a:r>
          </a:p>
          <a:p>
            <a:pPr algn="just">
              <a:buNone/>
            </a:pPr>
            <a:r>
              <a:rPr lang="en-US" sz="2400" dirty="0" smtClean="0"/>
              <a:t>		}</a:t>
            </a:r>
          </a:p>
          <a:p>
            <a:pPr algn="just">
              <a:buNone/>
            </a:pPr>
            <a:r>
              <a:rPr lang="en-US" sz="2400" dirty="0" smtClean="0"/>
              <a:t>		IF(</a:t>
            </a:r>
            <a:r>
              <a:rPr lang="en-US" sz="2400" dirty="0" err="1" smtClean="0"/>
              <a:t>newUpdate</a:t>
            </a:r>
            <a:r>
              <a:rPr lang="en-US" sz="2400" dirty="0" smtClean="0"/>
              <a:t> == EMPTY)</a:t>
            </a:r>
          </a:p>
          <a:p>
            <a:pPr algn="just">
              <a:buNone/>
            </a:pPr>
            <a:r>
              <a:rPr lang="en-US" sz="2400" dirty="0" smtClean="0"/>
              <a:t>			</a:t>
            </a:r>
            <a:r>
              <a:rPr lang="en-US" sz="2400" dirty="0" err="1" smtClean="0"/>
              <a:t>newUpdate</a:t>
            </a:r>
            <a:r>
              <a:rPr lang="en-US" sz="2400" dirty="0" smtClean="0"/>
              <a:t> = {INSERT ERROR LOG};</a:t>
            </a:r>
          </a:p>
          <a:p>
            <a:pPr algn="just">
              <a:buNone/>
            </a:pPr>
            <a:r>
              <a:rPr lang="en-US" sz="2400" dirty="0" smtClean="0"/>
              <a:t>	RETURN  </a:t>
            </a:r>
            <a:r>
              <a:rPr lang="en-US" sz="2400" dirty="0" err="1" smtClean="0"/>
              <a:t>newUpdate</a:t>
            </a:r>
            <a:r>
              <a:rPr lang="en-US" sz="2400" dirty="0" smtClean="0"/>
              <a:t>;</a:t>
            </a:r>
          </a:p>
          <a:p>
            <a:pPr algn="just">
              <a:buNone/>
            </a:pPr>
            <a:r>
              <a:rPr lang="en-US" sz="2400" dirty="0" smtClean="0"/>
              <a:t>}</a:t>
            </a:r>
          </a:p>
          <a:p>
            <a:pPr algn="just">
              <a:buNone/>
            </a:pPr>
            <a:r>
              <a:rPr lang="en-US" sz="2400" dirty="0" smtClean="0"/>
              <a:t>}</a:t>
            </a:r>
            <a:endParaRPr lang="en-US"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DESIGN OVERVIEW </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800" b="1" dirty="0" smtClean="0"/>
              <a:t>Merge Procedures: </a:t>
            </a:r>
          </a:p>
          <a:p>
            <a:pPr lvl="1" algn="just">
              <a:buFont typeface="Wingdings" pitchFamily="2" charset="2"/>
              <a:buChar char="Ø"/>
            </a:pPr>
            <a:r>
              <a:rPr lang="en-US" sz="2000" dirty="0" smtClean="0"/>
              <a:t>If a Conflict is detected then Merge procedure is run by Bayou Server to resolve it.</a:t>
            </a:r>
          </a:p>
          <a:p>
            <a:pPr lvl="1" algn="just">
              <a:buNone/>
            </a:pPr>
            <a:endParaRPr lang="en-US" sz="2000" dirty="0" smtClean="0"/>
          </a:p>
          <a:p>
            <a:pPr lvl="1" algn="just">
              <a:buFont typeface="Wingdings" pitchFamily="2" charset="2"/>
              <a:buChar char="Ø"/>
            </a:pPr>
            <a:r>
              <a:rPr lang="en-US" sz="2000" dirty="0" smtClean="0"/>
              <a:t>Written in High Level Interpreted Language by application programmer in the form of template.</a:t>
            </a:r>
          </a:p>
          <a:p>
            <a:pPr lvl="1" algn="just">
              <a:buNone/>
            </a:pPr>
            <a:endParaRPr lang="en-US" sz="2000" dirty="0" smtClean="0"/>
          </a:p>
          <a:p>
            <a:pPr lvl="1" algn="just">
              <a:buFont typeface="Wingdings" pitchFamily="2" charset="2"/>
              <a:buChar char="Ø"/>
            </a:pPr>
            <a:r>
              <a:rPr lang="en-US" sz="2000" dirty="0" smtClean="0"/>
              <a:t>Can read Current State of Servers Replica.</a:t>
            </a:r>
          </a:p>
          <a:p>
            <a:pPr lvl="1" algn="just">
              <a:buNone/>
            </a:pPr>
            <a:endParaRPr lang="en-US" sz="2000" dirty="0" smtClean="0"/>
          </a:p>
          <a:p>
            <a:pPr lvl="1" algn="just">
              <a:buFont typeface="Wingdings" pitchFamily="2" charset="2"/>
              <a:buChar char="Ø"/>
            </a:pPr>
            <a:r>
              <a:rPr lang="en-US" sz="2000" dirty="0" smtClean="0"/>
              <a:t>Produces a revised Update.</a:t>
            </a:r>
          </a:p>
          <a:p>
            <a:pPr lvl="1" algn="just">
              <a:buNone/>
            </a:pPr>
            <a:endParaRPr lang="en-US" sz="2000" dirty="0" smtClean="0"/>
          </a:p>
          <a:p>
            <a:pPr lvl="1" algn="just">
              <a:buFont typeface="Wingdings" pitchFamily="2" charset="2"/>
              <a:buChar char="Ø"/>
            </a:pPr>
            <a:r>
              <a:rPr lang="en-US" sz="2000" b="1" dirty="0" smtClean="0"/>
              <a:t>To execute a Merge Procedure Server should create a new Merge Procedure interpreter.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DESIGN OVERVIEW  Cont…</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lvl="1" algn="just">
              <a:buFont typeface="Wingdings" pitchFamily="2" charset="2"/>
              <a:buChar char="q"/>
            </a:pPr>
            <a:endParaRPr lang="en-US" sz="1600" dirty="0" smtClean="0"/>
          </a:p>
          <a:p>
            <a:pPr algn="just">
              <a:buFont typeface="Wingdings" pitchFamily="2" charset="2"/>
              <a:buChar char="q"/>
            </a:pPr>
            <a:r>
              <a:rPr lang="en-US" sz="2400" b="1" dirty="0" smtClean="0"/>
              <a:t>What if Automatic Conflict resolution is not possible?</a:t>
            </a:r>
          </a:p>
          <a:p>
            <a:pPr lvl="1" algn="just">
              <a:buFont typeface="Wingdings" pitchFamily="2" charset="2"/>
              <a:buChar char="q"/>
            </a:pPr>
            <a:r>
              <a:rPr lang="en-US" sz="1800" dirty="0" smtClean="0"/>
              <a:t>Server will log the conflict, which will be used later by the user to resolve the conflict.</a:t>
            </a:r>
          </a:p>
          <a:p>
            <a:pPr lvl="1" algn="just">
              <a:buNone/>
            </a:pPr>
            <a:endParaRPr lang="en-US" sz="1800" dirty="0" smtClean="0"/>
          </a:p>
          <a:p>
            <a:pPr lvl="1" algn="just">
              <a:buFont typeface="Wingdings" pitchFamily="2" charset="2"/>
              <a:buChar char="q"/>
            </a:pPr>
            <a:r>
              <a:rPr lang="en-US" sz="1800" dirty="0" smtClean="0"/>
              <a:t>Using Interactive Merge tool the conflicting Updates will be presented to the User</a:t>
            </a:r>
          </a:p>
          <a:p>
            <a:pPr lvl="1" algn="just">
              <a:buNone/>
            </a:pPr>
            <a:endParaRPr lang="en-US" sz="1800" dirty="0" smtClean="0"/>
          </a:p>
          <a:p>
            <a:pPr lvl="1" algn="just">
              <a:buFont typeface="Wingdings" pitchFamily="2" charset="2"/>
              <a:buChar char="q"/>
            </a:pPr>
            <a:r>
              <a:rPr lang="en-US" sz="1800" dirty="0" smtClean="0"/>
              <a:t>Bayou will not lock the file or file volume.</a:t>
            </a:r>
          </a:p>
          <a:p>
            <a:pPr lvl="1" algn="just">
              <a:buFont typeface="Wingdings" pitchFamily="2" charset="2"/>
              <a:buChar char="q"/>
            </a:pPr>
            <a:endParaRPr lang="en-US" sz="1800" dirty="0" smtClean="0"/>
          </a:p>
          <a:p>
            <a:pPr algn="just">
              <a:buFont typeface="Wingdings" pitchFamily="2" charset="2"/>
              <a:buChar char="q"/>
            </a:pPr>
            <a:r>
              <a:rPr lang="en-US" sz="2400" b="1" dirty="0" smtClean="0"/>
              <a:t>Replica Consistency:</a:t>
            </a:r>
          </a:p>
          <a:p>
            <a:pPr lvl="1" algn="just">
              <a:buFont typeface="Wingdings" pitchFamily="2" charset="2"/>
              <a:buChar char="q"/>
            </a:pPr>
            <a:r>
              <a:rPr lang="en-US" sz="1800" dirty="0" smtClean="0"/>
              <a:t>Bayou Guarantees that all servers eventually receive all writes via pair anti-entropy process.</a:t>
            </a:r>
          </a:p>
          <a:p>
            <a:pPr lvl="1" algn="just">
              <a:buNone/>
            </a:pPr>
            <a:endParaRPr lang="en-US" sz="1800" dirty="0" smtClean="0"/>
          </a:p>
          <a:p>
            <a:pPr lvl="1" algn="just">
              <a:buFont typeface="Wingdings" pitchFamily="2" charset="2"/>
              <a:buChar char="q"/>
            </a:pPr>
            <a:r>
              <a:rPr lang="en-US" sz="1800" dirty="0" smtClean="0"/>
              <a:t>Writes are performed in the same well defined order at all servers. </a:t>
            </a:r>
          </a:p>
          <a:p>
            <a:pPr lvl="1" algn="just">
              <a:buNone/>
            </a:pPr>
            <a:endParaRPr lang="en-US" sz="1800" dirty="0" smtClean="0"/>
          </a:p>
          <a:p>
            <a:pPr lvl="1" algn="just">
              <a:buFont typeface="Wingdings" pitchFamily="2" charset="2"/>
              <a:buChar char="q"/>
            </a:pPr>
            <a:r>
              <a:rPr lang="en-US" sz="1800" dirty="0" smtClean="0"/>
              <a:t>Conflict Detection and Merge Procedures are deterministic.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DESIGN OVERVIEW- Cont….(Write State) </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marL="457200" indent="-457200" algn="just">
              <a:buFont typeface="+mj-lt"/>
              <a:buAutoNum type="arabicPeriod"/>
            </a:pPr>
            <a:r>
              <a:rPr lang="en-US" sz="2800" b="1" u="sng" dirty="0" smtClean="0"/>
              <a:t>Tentative State : </a:t>
            </a:r>
          </a:p>
          <a:p>
            <a:pPr lvl="1" algn="just">
              <a:buFont typeface="Wingdings" pitchFamily="2" charset="2"/>
              <a:buChar char="q"/>
            </a:pPr>
            <a:r>
              <a:rPr lang="en-US" sz="2000" dirty="0" smtClean="0"/>
              <a:t>Initially when the write is accepted by the Bayou Server.</a:t>
            </a:r>
          </a:p>
          <a:p>
            <a:pPr lvl="1" algn="just">
              <a:buFont typeface="Wingdings" pitchFamily="2" charset="2"/>
              <a:buChar char="q"/>
            </a:pPr>
            <a:r>
              <a:rPr lang="en-US" sz="2000" dirty="0" smtClean="0"/>
              <a:t>Tentative Writes are ordered according to the time stamps assigned to them by accepting system.</a:t>
            </a:r>
          </a:p>
          <a:p>
            <a:pPr lvl="1" algn="just">
              <a:buFont typeface="Wingdings" pitchFamily="2" charset="2"/>
              <a:buChar char="q"/>
            </a:pPr>
            <a:endParaRPr lang="en-US" sz="2000" b="1" dirty="0" smtClean="0"/>
          </a:p>
          <a:p>
            <a:pPr marL="457200" indent="-457200" algn="just">
              <a:buFont typeface="+mj-lt"/>
              <a:buAutoNum type="arabicPeriod"/>
            </a:pPr>
            <a:r>
              <a:rPr lang="en-US" sz="2800" b="1" u="sng" dirty="0" smtClean="0"/>
              <a:t>Committed State:</a:t>
            </a:r>
          </a:p>
          <a:p>
            <a:pPr lvl="1" algn="just">
              <a:buFont typeface="Wingdings" pitchFamily="2" charset="2"/>
              <a:buChar char="q"/>
            </a:pPr>
            <a:r>
              <a:rPr lang="en-US" sz="2000" dirty="0" smtClean="0"/>
              <a:t>Eventually Each write is committed.</a:t>
            </a:r>
          </a:p>
          <a:p>
            <a:pPr lvl="1" algn="just">
              <a:buFont typeface="Wingdings" pitchFamily="2" charset="2"/>
              <a:buChar char="q"/>
            </a:pPr>
            <a:r>
              <a:rPr lang="en-US" sz="2000" dirty="0" smtClean="0"/>
              <a:t>Committed writes are ordered according to the times at which they commit and before tentative writes.</a:t>
            </a:r>
          </a:p>
          <a:p>
            <a:pPr lvl="1" algn="just">
              <a:buFont typeface="Wingdings" pitchFamily="2" charset="2"/>
              <a:buChar char="q"/>
            </a:pPr>
            <a:r>
              <a:rPr lang="en-US" sz="2000" dirty="0" smtClean="0"/>
              <a:t>Timestamps are monotonically increased at each server.</a:t>
            </a:r>
          </a:p>
          <a:p>
            <a:pPr lvl="1" algn="just">
              <a:buFont typeface="Wingdings" pitchFamily="2" charset="2"/>
              <a:buChar char="q"/>
            </a:pPr>
            <a:r>
              <a:rPr lang="en-US" sz="2000" dirty="0" smtClean="0"/>
              <a:t>Pair of&lt;Time Stamp, ID of the server that assigned it&gt; produce a total order of write operation.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DATA BASE ORGANIZATION</a:t>
            </a:r>
          </a:p>
        </p:txBody>
      </p:sp>
      <p:pic>
        <p:nvPicPr>
          <p:cNvPr id="1026" name="Picture 2"/>
          <p:cNvPicPr>
            <a:picLocks noGrp="1" noChangeAspect="1" noChangeArrowheads="1"/>
          </p:cNvPicPr>
          <p:nvPr>
            <p:ph idx="1"/>
          </p:nvPr>
        </p:nvPicPr>
        <p:blipFill>
          <a:blip r:embed="rId2"/>
          <a:srcRect/>
          <a:stretch>
            <a:fillRect/>
          </a:stretch>
        </p:blipFill>
        <p:spPr bwMode="auto">
          <a:xfrm>
            <a:off x="747712" y="1700212"/>
            <a:ext cx="7648575" cy="4295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DATA BASE ORGANIZATION Cont…</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92500" lnSpcReduction="10000"/>
          </a:bodyPr>
          <a:lstStyle/>
          <a:p>
            <a:pPr marL="457200" indent="-457200" algn="just">
              <a:buFont typeface="Wingdings" pitchFamily="2" charset="2"/>
              <a:buChar char="q"/>
            </a:pPr>
            <a:r>
              <a:rPr lang="en-US" sz="2800" dirty="0" smtClean="0"/>
              <a:t>Data Base should support :</a:t>
            </a:r>
          </a:p>
          <a:p>
            <a:pPr marL="1257300" lvl="2" indent="-457200" algn="just">
              <a:buFont typeface="+mj-lt"/>
              <a:buAutoNum type="arabicPeriod"/>
            </a:pPr>
            <a:r>
              <a:rPr lang="en-US" sz="2000" dirty="0" smtClean="0"/>
              <a:t>Efficient Write Logging.</a:t>
            </a:r>
          </a:p>
          <a:p>
            <a:pPr marL="1257300" lvl="2" indent="-457200" algn="just">
              <a:buFont typeface="+mj-lt"/>
              <a:buAutoNum type="arabicPeriod"/>
            </a:pPr>
            <a:r>
              <a:rPr lang="en-US" sz="2000" dirty="0" smtClean="0"/>
              <a:t>Efficient Undo/ Redo Write Operations.</a:t>
            </a:r>
          </a:p>
          <a:p>
            <a:pPr marL="1257300" lvl="2" indent="-457200" algn="just">
              <a:buFont typeface="+mj-lt"/>
              <a:buAutoNum type="arabicPeriod"/>
            </a:pPr>
            <a:r>
              <a:rPr lang="en-US" sz="2000" dirty="0" smtClean="0"/>
              <a:t>Separate View of Committed and Tentative Data.</a:t>
            </a:r>
          </a:p>
          <a:p>
            <a:pPr marL="1257300" lvl="2" indent="-457200" algn="just">
              <a:buFont typeface="+mj-lt"/>
              <a:buAutoNum type="arabicPeriod"/>
            </a:pPr>
            <a:r>
              <a:rPr lang="en-US" sz="2000" dirty="0" smtClean="0"/>
              <a:t>Support for Server to Server Anti-Entropy.</a:t>
            </a:r>
          </a:p>
          <a:p>
            <a:pPr marL="1257300" lvl="2" indent="-457200" algn="just">
              <a:buFont typeface="+mj-lt"/>
              <a:buAutoNum type="arabicPeriod"/>
            </a:pPr>
            <a:r>
              <a:rPr lang="en-US" sz="2000" dirty="0" smtClean="0"/>
              <a:t>The Undo log should facilitate the rolling back of tentative writes that has been applied to the store.</a:t>
            </a:r>
          </a:p>
          <a:p>
            <a:pPr marL="1257300" lvl="2" indent="-457200" algn="just">
              <a:buFont typeface="+mj-lt"/>
              <a:buAutoNum type="arabicPeriod"/>
            </a:pPr>
            <a:r>
              <a:rPr lang="en-US" sz="2000" dirty="0" smtClean="0"/>
              <a:t>Two distinct views of Bayous data base (Committed and Full (C+T))</a:t>
            </a:r>
          </a:p>
          <a:p>
            <a:pPr marL="1257300" lvl="2" indent="-457200" algn="just">
              <a:buNone/>
            </a:pPr>
            <a:endParaRPr lang="en-US" sz="2000" dirty="0" smtClean="0"/>
          </a:p>
          <a:p>
            <a:pPr marL="457200" indent="-457200" algn="just">
              <a:buFont typeface="Wingdings" pitchFamily="2" charset="2"/>
              <a:buChar char="q"/>
            </a:pPr>
            <a:r>
              <a:rPr lang="en-US" sz="2400" dirty="0" smtClean="0"/>
              <a:t>Server can discard a write from write log once it becomes stable.</a:t>
            </a:r>
          </a:p>
          <a:p>
            <a:pPr marL="457200" indent="-457200" algn="just">
              <a:buNone/>
            </a:pPr>
            <a:endParaRPr lang="en-US" sz="2400" dirty="0" smtClean="0"/>
          </a:p>
          <a:p>
            <a:pPr marL="457200" indent="-457200" algn="just">
              <a:buFont typeface="Wingdings" pitchFamily="2" charset="2"/>
              <a:buChar char="q"/>
            </a:pPr>
            <a:r>
              <a:rPr lang="en-US" sz="2400" dirty="0" smtClean="0"/>
              <a:t>Each server maintains a time stamp vector.</a:t>
            </a:r>
          </a:p>
          <a:p>
            <a:pPr marL="457200" indent="-457200" algn="just">
              <a:buNone/>
            </a:pPr>
            <a:endParaRPr lang="en-US" sz="2400" dirty="0" smtClean="0"/>
          </a:p>
          <a:p>
            <a:pPr marL="457200" indent="-457200" algn="just">
              <a:buFont typeface="Wingdings" pitchFamily="2" charset="2"/>
              <a:buChar char="q"/>
            </a:pPr>
            <a:r>
              <a:rPr lang="en-US" sz="2400" dirty="0" smtClean="0"/>
              <a:t>The running state of each server includes two time stamp vectors that represent committed and full view.</a:t>
            </a:r>
          </a:p>
          <a:p>
            <a:pPr marL="457200" indent="-457200" algn="just">
              <a:buNone/>
            </a:pPr>
            <a:r>
              <a:rPr lang="en-US" sz="2800" dirty="0" smtClean="0"/>
              <a:t>	</a:t>
            </a:r>
          </a:p>
          <a:p>
            <a:pPr marL="457200" indent="-457200" algn="just">
              <a:buNone/>
            </a:pPr>
            <a:endParaRPr lang="en-US"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90000"/>
          </a:bodyPr>
          <a:lstStyle/>
          <a:p>
            <a:pPr>
              <a:spcBef>
                <a:spcPct val="20000"/>
              </a:spcBef>
            </a:pPr>
            <a:r>
              <a:rPr lang="en-US" sz="3200" dirty="0" smtClean="0"/>
              <a:t>OVERVIEW</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70000" lnSpcReduction="20000"/>
          </a:bodyPr>
          <a:lstStyle/>
          <a:p>
            <a:pPr>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INTRODUCTION</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GOALS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LIMITATIONS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SYSTEM  PROPERTIES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WHY  AND  HOW?</a:t>
            </a:r>
          </a:p>
          <a:p>
            <a:pPr>
              <a:buBlip>
                <a:blip r:embed="rId2"/>
              </a:buBlip>
            </a:pPr>
            <a:r>
              <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COLLABORATIVE   APPLICATIONS</a:t>
            </a:r>
          </a:p>
          <a:p>
            <a:pPr>
              <a:buBlip>
                <a:blip r:embed="rId2"/>
              </a:buBlip>
            </a:pPr>
            <a:r>
              <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DESIGN</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ALGORITHMS  USED (Epidemic Algorithms)</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BAYOU  BASIC  SYSTEM   MODEL</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IMPLEMENTATION</a:t>
            </a:r>
          </a:p>
          <a:p>
            <a:pPr marL="1200150" lvl="3" indent="-34290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CONFLICT DETECTION AND RESOLUTION</a:t>
            </a:r>
          </a:p>
          <a:p>
            <a:pPr marL="1200150" lvl="3" indent="-34290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MECHANISM</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DESIGN OVERVIEW</a:t>
            </a:r>
          </a:p>
          <a:p>
            <a:pPr>
              <a:buBlip>
                <a:blip r:embed="rId2"/>
              </a:buBlip>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EVALUATION</a:t>
            </a:r>
          </a:p>
          <a:p>
            <a:pPr lvl="1" indent="-342900">
              <a:buBlip>
                <a:blip r:embed="rId2"/>
              </a:buBlip>
            </a:pPr>
            <a:r>
              <a:rPr lang="en-US" sz="2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SETUP </a:t>
            </a:r>
          </a:p>
          <a:p>
            <a:pPr lvl="1" indent="-342900">
              <a:buBlip>
                <a:blip r:embed="rId2"/>
              </a:buBlip>
            </a:pPr>
            <a:r>
              <a:rPr lang="en-US" sz="2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EVALUATION RESULTS</a:t>
            </a:r>
          </a:p>
          <a:p>
            <a:pPr>
              <a:buBlip>
                <a:blip r:embed="rId2"/>
              </a:buBlip>
            </a:pPr>
            <a:r>
              <a:rPr lang="en-US" sz="3100" dirty="0" smtClean="0"/>
              <a:t>ADVANTAGES AND DISADVANTES </a:t>
            </a:r>
          </a:p>
          <a:p>
            <a:pPr>
              <a:buBlip>
                <a:blip r:embed="rId2"/>
              </a:buBlip>
            </a:pPr>
            <a:r>
              <a:rPr lang="en-US" dirty="0" smtClean="0"/>
              <a:t>DISCUSSTION (Questioners)</a:t>
            </a:r>
          </a:p>
          <a:p>
            <a:pPr lvl="1"/>
            <a:endParaRPr lang="en-US" sz="3200" dirty="0" smtClean="0">
              <a:solidFill>
                <a:schemeClr val="dk1"/>
              </a:solidFill>
            </a:endParaRPr>
          </a:p>
          <a:p>
            <a:endParaRPr lang="en-US" dirty="0" smtClean="0">
              <a:solidFill>
                <a:schemeClr val="dk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EVALUATION - SETUP</a:t>
            </a:r>
            <a:endParaRPr lang="en-US" sz="3600" dirty="0" smtClean="0"/>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92500" lnSpcReduction="20000"/>
          </a:bodyPr>
          <a:lstStyle/>
          <a:p>
            <a:pPr marL="457200" indent="-457200" algn="just">
              <a:buFont typeface="Wingdings" pitchFamily="2" charset="2"/>
              <a:buChar char="q"/>
            </a:pPr>
            <a:r>
              <a:rPr lang="en-US" sz="2600" dirty="0" smtClean="0"/>
              <a:t>Server and Client for a bibliographic data  base .</a:t>
            </a:r>
          </a:p>
          <a:p>
            <a:pPr marL="457200" indent="-457200" algn="just">
              <a:buFont typeface="Wingdings" pitchFamily="2" charset="2"/>
              <a:buChar char="q"/>
            </a:pPr>
            <a:endParaRPr lang="en-US" sz="2600" dirty="0" smtClean="0"/>
          </a:p>
          <a:p>
            <a:pPr marL="457200" indent="-457200" algn="just">
              <a:buFont typeface="Wingdings" pitchFamily="2" charset="2"/>
              <a:buChar char="q"/>
            </a:pPr>
            <a:r>
              <a:rPr lang="en-US" sz="2600" dirty="0" smtClean="0"/>
              <a:t>Data Base contains a single table of 1550 tuples.</a:t>
            </a:r>
          </a:p>
          <a:p>
            <a:pPr marL="457200" indent="-457200" algn="just">
              <a:buFont typeface="Wingdings" pitchFamily="2" charset="2"/>
              <a:buChar char="q"/>
            </a:pPr>
            <a:endParaRPr lang="en-US" sz="2600" dirty="0" smtClean="0"/>
          </a:p>
          <a:p>
            <a:pPr marL="457200" indent="-457200" algn="just">
              <a:buFont typeface="Wingdings" pitchFamily="2" charset="2"/>
              <a:buChar char="q"/>
            </a:pPr>
            <a:r>
              <a:rPr lang="en-US" sz="2600" dirty="0" smtClean="0"/>
              <a:t>Each tuple was inserted into DB with a single Write operation.</a:t>
            </a:r>
          </a:p>
          <a:p>
            <a:pPr marL="457200" indent="-457200" algn="just">
              <a:buFont typeface="Wingdings" pitchFamily="2" charset="2"/>
              <a:buChar char="q"/>
            </a:pPr>
            <a:endParaRPr lang="en-US" sz="2600" dirty="0" smtClean="0"/>
          </a:p>
          <a:p>
            <a:pPr marL="457200" indent="-457200" algn="just">
              <a:buFont typeface="Wingdings" pitchFamily="2" charset="2"/>
              <a:buChar char="q"/>
            </a:pPr>
            <a:r>
              <a:rPr lang="en-US" sz="2600" dirty="0" smtClean="0"/>
              <a:t>Tested on 2 different Servers:</a:t>
            </a:r>
          </a:p>
          <a:p>
            <a:pPr marL="857250" lvl="1" indent="-457200" algn="just">
              <a:buFont typeface="Wingdings" pitchFamily="2" charset="2"/>
              <a:buChar char="q"/>
            </a:pPr>
            <a:r>
              <a:rPr lang="en-US" sz="2200" b="1" dirty="0" smtClean="0"/>
              <a:t>1. Running on Sun SPARC/20</a:t>
            </a:r>
          </a:p>
          <a:p>
            <a:pPr marL="857250" lvl="1" indent="-457200" algn="just">
              <a:buFont typeface="Wingdings" pitchFamily="2" charset="2"/>
              <a:buChar char="q"/>
            </a:pPr>
            <a:r>
              <a:rPr lang="en-US" sz="2200" b="1" dirty="0" smtClean="0"/>
              <a:t>2. Gateway Liberty Laptop with Linux.</a:t>
            </a:r>
          </a:p>
          <a:p>
            <a:pPr marL="457200" indent="-457200" algn="just">
              <a:buFont typeface="Wingdings" pitchFamily="2" charset="2"/>
              <a:buChar char="q"/>
            </a:pPr>
            <a:endParaRPr lang="en-US" sz="2600" dirty="0" smtClean="0"/>
          </a:p>
          <a:p>
            <a:pPr marL="457200" indent="-457200" algn="just">
              <a:buFont typeface="Wingdings" pitchFamily="2" charset="2"/>
              <a:buChar char="q"/>
            </a:pPr>
            <a:r>
              <a:rPr lang="en-US" sz="2600" dirty="0" smtClean="0"/>
              <a:t>Language independent RPC package developed at Xerox PARC is used for communication between Bayou clients and servers.</a:t>
            </a:r>
          </a:p>
          <a:p>
            <a:pPr marL="457200" indent="-457200" algn="just">
              <a:buFont typeface="Wingdings" pitchFamily="2" charset="2"/>
              <a:buChar char="q"/>
            </a:pPr>
            <a:endParaRPr lang="en-US" sz="2600" dirty="0" smtClean="0"/>
          </a:p>
          <a:p>
            <a:pPr marL="457200" indent="-457200" algn="just">
              <a:buFont typeface="Wingdings" pitchFamily="2" charset="2"/>
              <a:buChar char="q"/>
            </a:pPr>
            <a:r>
              <a:rPr lang="en-US" sz="2600" dirty="0" smtClean="0"/>
              <a:t>Results were presented for 5 different configurations of the DB characterized by the number of tentative writes.</a:t>
            </a:r>
          </a:p>
          <a:p>
            <a:pPr marL="457200" indent="-457200" algn="just">
              <a:buFont typeface="Wingdings" pitchFamily="2" charset="2"/>
              <a:buChar char="q"/>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GOALS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800" b="1" dirty="0" smtClean="0"/>
              <a:t>Supporting Disconnected work group: </a:t>
            </a:r>
          </a:p>
          <a:p>
            <a:pPr lvl="1" algn="just">
              <a:buFont typeface="Wingdings" pitchFamily="2" charset="2"/>
              <a:buChar char="Ø"/>
            </a:pPr>
            <a:r>
              <a:rPr lang="en-US" dirty="0" smtClean="0"/>
              <a:t>Architecture does not include the notion of </a:t>
            </a:r>
            <a:r>
              <a:rPr lang="en-US" b="1" dirty="0" smtClean="0"/>
              <a:t>“disconnected” </a:t>
            </a:r>
            <a:r>
              <a:rPr lang="en-US" dirty="0" smtClean="0"/>
              <a:t>mode of operation.</a:t>
            </a:r>
          </a:p>
          <a:p>
            <a:pPr lvl="1" algn="just">
              <a:buNone/>
            </a:pPr>
            <a:endParaRPr lang="en-US" dirty="0" smtClean="0"/>
          </a:p>
          <a:p>
            <a:pPr algn="just">
              <a:buFont typeface="Wingdings" pitchFamily="2" charset="2"/>
              <a:buChar char="q"/>
            </a:pPr>
            <a:r>
              <a:rPr lang="en-US" sz="2800" b="1" dirty="0" smtClean="0"/>
              <a:t>System should be Should be Highly Available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200" dirty="0" smtClean="0"/>
              <a:t>EVALUATION RESULTS</a:t>
            </a:r>
            <a:endParaRPr lang="en-US" sz="3600" dirty="0" smtClean="0"/>
          </a:p>
        </p:txBody>
      </p:sp>
      <p:pic>
        <p:nvPicPr>
          <p:cNvPr id="2050" name="Picture 2"/>
          <p:cNvPicPr>
            <a:picLocks noGrp="1" noChangeAspect="1" noChangeArrowheads="1"/>
          </p:cNvPicPr>
          <p:nvPr>
            <p:ph idx="1"/>
          </p:nvPr>
        </p:nvPicPr>
        <p:blipFill>
          <a:blip r:embed="rId2"/>
          <a:srcRect/>
          <a:stretch>
            <a:fillRect/>
          </a:stretch>
        </p:blipFill>
        <p:spPr bwMode="auto">
          <a:xfrm>
            <a:off x="685800" y="990600"/>
            <a:ext cx="7162800" cy="535422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90000"/>
          </a:bodyPr>
          <a:lstStyle/>
          <a:p>
            <a:pPr>
              <a:spcBef>
                <a:spcPct val="20000"/>
              </a:spcBef>
            </a:pPr>
            <a:r>
              <a:rPr lang="en-US" sz="3200" dirty="0" smtClean="0"/>
              <a:t>OVERVIEW</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70000" lnSpcReduction="20000"/>
          </a:bodyPr>
          <a:lstStyle/>
          <a:p>
            <a:pPr>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INTRODUCTION</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GOALS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LIMITATIONS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SYSTEM  PROPERTIES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WHY  AND  HOW?</a:t>
            </a:r>
          </a:p>
          <a:p>
            <a:pPr>
              <a:buBlip>
                <a:blip r:embed="rId2"/>
              </a:buBlip>
            </a:pPr>
            <a:r>
              <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COLLABORATIVE   APPLICATIONS</a:t>
            </a:r>
          </a:p>
          <a:p>
            <a:pPr>
              <a:buBlip>
                <a:blip r:embed="rId2"/>
              </a:buBlip>
            </a:pPr>
            <a:r>
              <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DESIGN</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ALGORITHMS  USED (Epidemic Algorithms)</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BAYOU  BASIC  SYSTEM   MODEL</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IMPLEMENTATION</a:t>
            </a:r>
          </a:p>
          <a:p>
            <a:pPr marL="1200150" lvl="3" indent="-34290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CONFLICT DETECTION AND RESOLUTION</a:t>
            </a:r>
          </a:p>
          <a:p>
            <a:pPr marL="1200150" lvl="3" indent="-34290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MECHANISM</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DESIGN OVERVIEW</a:t>
            </a:r>
          </a:p>
          <a:p>
            <a:pPr>
              <a:buBlip>
                <a:blip r:embed="rId2"/>
              </a:buBlip>
            </a:pPr>
            <a:r>
              <a:rPr lang="en-US" sz="2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EVALUATION</a:t>
            </a:r>
          </a:p>
          <a:p>
            <a:pPr lvl="1" indent="-342900">
              <a:buBlip>
                <a:blip r:embed="rId2"/>
              </a:buBlip>
            </a:pPr>
            <a:r>
              <a:rPr lang="en-US" sz="2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SETUP </a:t>
            </a:r>
          </a:p>
          <a:p>
            <a:pPr lvl="1" indent="-342900">
              <a:buBlip>
                <a:blip r:embed="rId2"/>
              </a:buBlip>
            </a:pPr>
            <a:r>
              <a:rPr lang="en-US" sz="2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EVALUATION RESULTS</a:t>
            </a:r>
          </a:p>
          <a:p>
            <a:pPr>
              <a:buBlip>
                <a:blip r:embed="rId2"/>
              </a:buBlip>
            </a:pPr>
            <a:r>
              <a:rPr lang="en-US"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ADVANTAGES AND DISADVANTES </a:t>
            </a:r>
          </a:p>
          <a:p>
            <a:pPr>
              <a:buBlip>
                <a:blip r:embed="rId2"/>
              </a:buBlip>
            </a:pPr>
            <a:r>
              <a:rPr lang="en-US" dirty="0" smtClean="0"/>
              <a:t>DISCUSSTION (Questioners)</a:t>
            </a:r>
          </a:p>
          <a:p>
            <a:pPr lvl="1"/>
            <a:endParaRPr lang="en-US" sz="3200" dirty="0" smtClean="0">
              <a:solidFill>
                <a:schemeClr val="dk1"/>
              </a:solidFill>
            </a:endParaRPr>
          </a:p>
          <a:p>
            <a:endParaRPr lang="en-US" dirty="0" smtClean="0">
              <a:solidFill>
                <a:schemeClr val="dk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Advantages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400" dirty="0" smtClean="0"/>
              <a:t>Client can read or write to any replica without explicit coordination with other  replicas.</a:t>
            </a:r>
          </a:p>
          <a:p>
            <a:pPr algn="just">
              <a:buNone/>
            </a:pPr>
            <a:endParaRPr lang="en-US" sz="2400" dirty="0" smtClean="0"/>
          </a:p>
          <a:p>
            <a:pPr algn="just">
              <a:buFont typeface="Wingdings" pitchFamily="2" charset="2"/>
              <a:buChar char="q"/>
            </a:pPr>
            <a:r>
              <a:rPr lang="en-US" sz="2400" b="1" dirty="0" smtClean="0"/>
              <a:t>Highly available: </a:t>
            </a:r>
            <a:r>
              <a:rPr lang="en-US" sz="2400" dirty="0" smtClean="0"/>
              <a:t>Bayou will not mark conflict Data or System Unavailable.</a:t>
            </a:r>
          </a:p>
          <a:p>
            <a:pPr lvl="1" algn="just">
              <a:buNone/>
            </a:pPr>
            <a:endParaRPr lang="en-US" sz="2400" dirty="0" smtClean="0"/>
          </a:p>
          <a:p>
            <a:pPr algn="just">
              <a:buFont typeface="Wingdings" pitchFamily="2" charset="2"/>
              <a:buChar char="q"/>
            </a:pPr>
            <a:r>
              <a:rPr lang="en-US" sz="2400" dirty="0" smtClean="0"/>
              <a:t>Bayou also provides support for clients that may choose to access only stable data.</a:t>
            </a:r>
          </a:p>
          <a:p>
            <a:pPr algn="just">
              <a:buNone/>
            </a:pPr>
            <a:endParaRPr lang="en-US" sz="2400" dirty="0" smtClean="0"/>
          </a:p>
          <a:p>
            <a:pPr algn="just">
              <a:buFont typeface="Wingdings" pitchFamily="2" charset="2"/>
              <a:buChar char="q"/>
            </a:pPr>
            <a:r>
              <a:rPr lang="en-US" sz="2400" dirty="0" smtClean="0"/>
              <a:t>Dependency and Merge Procedures are more general than previous techniques.</a:t>
            </a:r>
            <a:endParaRPr lang="en-US" sz="20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Disadvantages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lgn="just">
              <a:buFont typeface="Wingdings" pitchFamily="2" charset="2"/>
              <a:buChar char="q"/>
            </a:pPr>
            <a:r>
              <a:rPr lang="en-US" sz="2400" dirty="0" smtClean="0"/>
              <a:t>No transparent, replicated data support for existing file systems and Data Base applications.</a:t>
            </a:r>
          </a:p>
          <a:p>
            <a:pPr algn="just">
              <a:buNone/>
            </a:pPr>
            <a:endParaRPr lang="en-US" sz="2400" dirty="0" smtClean="0"/>
          </a:p>
          <a:p>
            <a:pPr algn="just">
              <a:buFont typeface="Wingdings" pitchFamily="2" charset="2"/>
              <a:buChar char="q"/>
            </a:pPr>
            <a:r>
              <a:rPr lang="en-US" sz="2400" dirty="0" smtClean="0"/>
              <a:t>Applications should :</a:t>
            </a:r>
          </a:p>
          <a:p>
            <a:pPr lvl="1" algn="just">
              <a:buFont typeface="Wingdings" pitchFamily="2" charset="2"/>
              <a:buChar char="Ø"/>
            </a:pPr>
            <a:r>
              <a:rPr lang="en-US" sz="2000" dirty="0" smtClean="0"/>
              <a:t> </a:t>
            </a:r>
            <a:r>
              <a:rPr lang="en-US" sz="2400" dirty="0" smtClean="0"/>
              <a:t>Be aware that they may read weekly consistent data.</a:t>
            </a:r>
          </a:p>
          <a:p>
            <a:pPr lvl="1" algn="just">
              <a:buFont typeface="Wingdings" pitchFamily="2" charset="2"/>
              <a:buChar char="Ø"/>
            </a:pPr>
            <a:r>
              <a:rPr lang="en-US" sz="2400" dirty="0" smtClean="0"/>
              <a:t> Be aware that their write operations may conflict with other applications.</a:t>
            </a:r>
          </a:p>
          <a:p>
            <a:pPr lvl="1" algn="just">
              <a:buFont typeface="Wingdings" pitchFamily="2" charset="2"/>
              <a:buChar char="Ø"/>
            </a:pPr>
            <a:r>
              <a:rPr lang="en-US" sz="2400" dirty="0" smtClean="0"/>
              <a:t> Involve in detection of resolution of conflicts. </a:t>
            </a:r>
          </a:p>
          <a:p>
            <a:pPr lvl="1" algn="just">
              <a:buFont typeface="Wingdings" pitchFamily="2" charset="2"/>
              <a:buChar char="Ø"/>
            </a:pPr>
            <a:r>
              <a:rPr lang="en-US" sz="2400" dirty="0" smtClean="0"/>
              <a:t> Should exploit domain specific knowledge</a:t>
            </a:r>
          </a:p>
          <a:p>
            <a:pPr lvl="1" algn="just">
              <a:buNone/>
            </a:pPr>
            <a:endParaRPr lang="en-US" sz="2400" dirty="0" smtClean="0"/>
          </a:p>
          <a:p>
            <a:pPr algn="just">
              <a:buFont typeface="Wingdings" pitchFamily="2" charset="2"/>
              <a:buChar char="q"/>
            </a:pPr>
            <a:r>
              <a:rPr lang="en-US" sz="2400" b="1" dirty="0" smtClean="0"/>
              <a:t>Expensive Merge Procedure</a:t>
            </a:r>
            <a:endParaRPr lang="en-US"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90000"/>
          </a:bodyPr>
          <a:lstStyle/>
          <a:p>
            <a:pPr>
              <a:spcBef>
                <a:spcPct val="20000"/>
              </a:spcBef>
            </a:pPr>
            <a:r>
              <a:rPr lang="en-US" sz="3200" dirty="0" smtClean="0"/>
              <a:t>OVERVIEW</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70000" lnSpcReduction="20000"/>
          </a:bodyPr>
          <a:lstStyle/>
          <a:p>
            <a:pPr>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INTRODUCTION</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GOALS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LIMITATIONS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SYSTEM  PROPERTIES</a:t>
            </a:r>
          </a:p>
          <a:p>
            <a:pPr lvl="1">
              <a:buFont typeface="Arial" pitchFamily="34" charset="0"/>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WHY  AND  HOW?</a:t>
            </a:r>
          </a:p>
          <a:p>
            <a:pPr>
              <a:buBlip>
                <a:blip r:embed="rId2"/>
              </a:buBlip>
            </a:pPr>
            <a:r>
              <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COLLABORATIVE   APPLICATIONS</a:t>
            </a:r>
          </a:p>
          <a:p>
            <a:pPr>
              <a:buBlip>
                <a:blip r:embed="rId2"/>
              </a:buBlip>
            </a:pPr>
            <a:r>
              <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DESIGN</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ALGORITHMS  USED (Epidemic Algorithms)</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BAYOU  BASIC  SYSTEM   MODEL</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IMPLEMENTATION</a:t>
            </a:r>
          </a:p>
          <a:p>
            <a:pPr marL="1200150" lvl="3" indent="-34290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CONFLICT DETECTION AND RESOLUTION</a:t>
            </a:r>
          </a:p>
          <a:p>
            <a:pPr marL="1200150" lvl="3" indent="-342900">
              <a:buBlip>
                <a:blip r:embed="rId2"/>
              </a:buBlip>
            </a:pPr>
            <a:r>
              <a:rPr lang="en-US" sz="2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MECHANISM</a:t>
            </a:r>
          </a:p>
          <a:p>
            <a:pPr lvl="1">
              <a:buBlip>
                <a:blip r:embed="rId2"/>
              </a:buBlip>
            </a:pPr>
            <a:r>
              <a:rPr 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DESIGN OVERVIEW</a:t>
            </a:r>
          </a:p>
          <a:p>
            <a:pPr>
              <a:buBlip>
                <a:blip r:embed="rId2"/>
              </a:buBlip>
            </a:pPr>
            <a:r>
              <a:rPr lang="en-US" sz="2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EVALUATION</a:t>
            </a:r>
          </a:p>
          <a:p>
            <a:pPr lvl="1" indent="-342900">
              <a:buBlip>
                <a:blip r:embed="rId2"/>
              </a:buBlip>
            </a:pPr>
            <a:r>
              <a:rPr lang="en-US" sz="2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SETUP </a:t>
            </a:r>
          </a:p>
          <a:p>
            <a:pPr lvl="1" indent="-342900">
              <a:buBlip>
                <a:blip r:embed="rId2"/>
              </a:buBlip>
            </a:pPr>
            <a:r>
              <a:rPr lang="en-US" sz="2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EVALUATION RESULTS</a:t>
            </a:r>
          </a:p>
          <a:p>
            <a:pPr>
              <a:buBlip>
                <a:blip r:embed="rId2"/>
              </a:buBlip>
            </a:pPr>
            <a:r>
              <a:rPr lang="en-US" sz="29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ADVANTAGES AND DISADVANTES </a:t>
            </a:r>
          </a:p>
          <a:p>
            <a:pPr>
              <a:buBlip>
                <a:blip r:embed="rId2"/>
              </a:buBlip>
            </a:pPr>
            <a:r>
              <a:rPr lang="en-US" sz="31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DISCUSSTION (Questioners)</a:t>
            </a:r>
          </a:p>
          <a:p>
            <a:pPr lvl="1"/>
            <a:endParaRPr lang="en-US" sz="3200" dirty="0" smtClean="0">
              <a:solidFill>
                <a:schemeClr val="dk1"/>
              </a:solidFill>
            </a:endParaRPr>
          </a:p>
          <a:p>
            <a:endParaRPr lang="en-US" dirty="0" smtClean="0">
              <a:solidFill>
                <a:schemeClr val="dk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QUESTIONS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lvl="1">
              <a:buFont typeface="Wingdings" pitchFamily="2" charset="2"/>
              <a:buNone/>
            </a:pPr>
            <a:endParaRPr lang="en-US" sz="2400" b="1" dirty="0" smtClean="0"/>
          </a:p>
          <a:p>
            <a:pPr algn="ctr">
              <a:buFont typeface="Wingdings" pitchFamily="2" charset="2"/>
              <a:buNone/>
            </a:pPr>
            <a:endParaRPr lang="en-US" sz="4000" b="1" dirty="0" smtClean="0"/>
          </a:p>
          <a:p>
            <a:pPr algn="ctr">
              <a:buFont typeface="Wingdings" pitchFamily="2" charset="2"/>
              <a:buNone/>
            </a:pPr>
            <a:endParaRPr lang="en-US" sz="4000" b="1" dirty="0" smtClean="0"/>
          </a:p>
          <a:p>
            <a:pPr algn="ctr">
              <a:buFont typeface="Wingdings" pitchFamily="2" charset="2"/>
              <a:buNone/>
            </a:pPr>
            <a:endParaRPr lang="en-US" sz="4000" b="1" dirty="0" smtClean="0"/>
          </a:p>
        </p:txBody>
      </p:sp>
      <p:pic>
        <p:nvPicPr>
          <p:cNvPr id="1029" name="Picture 5" descr="C:\Documents and Settings\Rakesh Kashyap\Local Settings\Temporary Internet Files\Content.IE5\XUWW7P5R\MCj04344110000[1].wmf"/>
          <p:cNvPicPr>
            <a:picLocks noChangeAspect="1" noChangeArrowheads="1"/>
          </p:cNvPicPr>
          <p:nvPr/>
        </p:nvPicPr>
        <p:blipFill>
          <a:blip r:embed="rId2"/>
          <a:srcRect/>
          <a:stretch>
            <a:fillRect/>
          </a:stretch>
        </p:blipFill>
        <p:spPr bwMode="auto">
          <a:xfrm>
            <a:off x="3276600" y="2209800"/>
            <a:ext cx="2133600" cy="2400300"/>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lvl="1">
              <a:buFont typeface="Wingdings" pitchFamily="2" charset="2"/>
              <a:buNone/>
            </a:pPr>
            <a:endParaRPr lang="en-US" sz="2400" b="1" dirty="0" smtClean="0"/>
          </a:p>
          <a:p>
            <a:pPr algn="ctr">
              <a:buFont typeface="Wingdings" pitchFamily="2" charset="2"/>
              <a:buNone/>
            </a:pPr>
            <a:endParaRPr lang="en-US" sz="4000" b="1" dirty="0" smtClean="0"/>
          </a:p>
          <a:p>
            <a:pPr algn="ctr">
              <a:buFont typeface="Wingdings" pitchFamily="2" charset="2"/>
              <a:buNone/>
            </a:pPr>
            <a:endParaRPr lang="en-US" sz="4000" b="1" dirty="0" smtClean="0"/>
          </a:p>
          <a:p>
            <a:pPr algn="ctr">
              <a:buFont typeface="Wingdings" pitchFamily="2" charset="2"/>
              <a:buNone/>
            </a:pPr>
            <a:r>
              <a:rPr lang="en-US" sz="4000" b="1" dirty="0" smtClean="0"/>
              <a:t>Thank You </a:t>
            </a:r>
            <a:r>
              <a:rPr lang="en-US" sz="4000" b="1" dirty="0" smtClean="0">
                <a:sym typeface="Wingdings" pitchFamily="2" charset="2"/>
              </a:rPr>
              <a:t></a:t>
            </a:r>
            <a:endParaRPr lang="en-US" sz="40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LIMITATIONS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buFont typeface="Wingdings" pitchFamily="2" charset="2"/>
              <a:buChar char="q"/>
            </a:pPr>
            <a:r>
              <a:rPr lang="en-US" sz="2400" b="1" dirty="0" smtClean="0"/>
              <a:t>Bayou  was designed to support Few real time Collaborative applications.</a:t>
            </a:r>
          </a:p>
          <a:p>
            <a:pPr>
              <a:buFont typeface="Wingdings" pitchFamily="2" charset="2"/>
              <a:buChar char="q"/>
            </a:pPr>
            <a:endParaRPr lang="en-US" sz="2400" b="1" dirty="0" smtClean="0"/>
          </a:p>
          <a:p>
            <a:pPr>
              <a:buFont typeface="Wingdings" pitchFamily="2" charset="2"/>
              <a:buChar char="q"/>
            </a:pPr>
            <a:r>
              <a:rPr lang="en-US" sz="2400" b="1" dirty="0" smtClean="0"/>
              <a:t>This cannot be used for distributed File System.</a:t>
            </a:r>
          </a:p>
          <a:p>
            <a:pPr>
              <a:buFont typeface="Wingdings" pitchFamily="2" charset="2"/>
              <a:buChar char="q"/>
            </a:pPr>
            <a:endParaRPr lang="en-US" sz="2400" b="1" dirty="0" smtClean="0"/>
          </a:p>
          <a:p>
            <a:pPr>
              <a:buFont typeface="Wingdings" pitchFamily="2" charset="2"/>
              <a:buChar char="q"/>
            </a:pPr>
            <a:r>
              <a:rPr lang="en-US" sz="2400" b="1" dirty="0" smtClean="0"/>
              <a:t>Bayou targets machines with </a:t>
            </a:r>
          </a:p>
          <a:p>
            <a:pPr lvl="1">
              <a:buFont typeface="Wingdings" pitchFamily="2" charset="2"/>
              <a:buChar char="Ø"/>
            </a:pPr>
            <a:r>
              <a:rPr lang="en-US" sz="2400" b="1" dirty="0" smtClean="0"/>
              <a:t>Expensive Connection Time </a:t>
            </a:r>
          </a:p>
          <a:p>
            <a:pPr lvl="2">
              <a:buFont typeface="Wingdings" pitchFamily="2" charset="2"/>
              <a:buChar char="Ø"/>
            </a:pPr>
            <a:r>
              <a:rPr lang="en-US" b="1" dirty="0" smtClean="0"/>
              <a:t>Mobile Handsets, </a:t>
            </a:r>
          </a:p>
          <a:p>
            <a:pPr lvl="2">
              <a:buFont typeface="Wingdings" pitchFamily="2" charset="2"/>
              <a:buChar char="Ø"/>
            </a:pPr>
            <a:r>
              <a:rPr lang="en-US" b="1" dirty="0" smtClean="0"/>
              <a:t>PDA’s</a:t>
            </a:r>
          </a:p>
          <a:p>
            <a:pPr lvl="2">
              <a:buNone/>
            </a:pPr>
            <a:endParaRPr lang="en-US" b="1" dirty="0" smtClean="0"/>
          </a:p>
          <a:p>
            <a:pPr lvl="1">
              <a:buFont typeface="Wingdings" pitchFamily="2" charset="2"/>
              <a:buChar char="Ø"/>
            </a:pPr>
            <a:r>
              <a:rPr lang="en-US" sz="2400" b="1" dirty="0" smtClean="0"/>
              <a:t>Frequent of occasional disconnections. </a:t>
            </a:r>
          </a:p>
          <a:p>
            <a:pPr lvl="2">
              <a:buFont typeface="Wingdings" pitchFamily="2" charset="2"/>
              <a:buChar char="Ø"/>
            </a:pPr>
            <a:r>
              <a:rPr lang="en-US" b="1" dirty="0" smtClean="0"/>
              <a:t>Cellular telephony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PROPERTIES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342900" lvl="1" indent="-342900">
              <a:buFont typeface="Wingdings" pitchFamily="2" charset="2"/>
              <a:buChar char="q"/>
            </a:pPr>
            <a:r>
              <a:rPr lang="en-US" sz="2400" b="1" dirty="0" smtClean="0"/>
              <a:t>Replicated , Weakly Consistent Storage system.</a:t>
            </a:r>
          </a:p>
          <a:p>
            <a:pPr marL="342900" lvl="1" indent="-342900">
              <a:buNone/>
            </a:pPr>
            <a:endParaRPr lang="en-US" sz="2400" b="1" dirty="0" smtClean="0"/>
          </a:p>
          <a:p>
            <a:pPr>
              <a:buFont typeface="Wingdings" pitchFamily="2" charset="2"/>
              <a:buChar char="q"/>
            </a:pPr>
            <a:r>
              <a:rPr lang="en-US" sz="2400" b="1" dirty="0" smtClean="0"/>
              <a:t>Designed for Mobile Computing Environment.</a:t>
            </a:r>
          </a:p>
          <a:p>
            <a:pPr>
              <a:buNone/>
            </a:pPr>
            <a:endParaRPr lang="en-US" sz="2400" b="1" dirty="0" smtClean="0"/>
          </a:p>
          <a:p>
            <a:pPr>
              <a:buFont typeface="Wingdings" pitchFamily="2" charset="2"/>
              <a:buChar char="q"/>
            </a:pPr>
            <a:r>
              <a:rPr lang="en-US" sz="2400" b="1" dirty="0" smtClean="0"/>
              <a:t>High availability</a:t>
            </a:r>
          </a:p>
          <a:p>
            <a:pPr>
              <a:buNone/>
            </a:pPr>
            <a:endParaRPr lang="en-US" sz="2400" dirty="0" smtClean="0">
              <a:solidFill>
                <a:schemeClr val="accent6">
                  <a:lumMod val="50000"/>
                </a:schemeClr>
              </a:solidFill>
            </a:endParaRPr>
          </a:p>
          <a:p>
            <a:pPr marL="342900" lvl="1" indent="-342900">
              <a:buFont typeface="Wingdings" pitchFamily="2" charset="2"/>
              <a:buChar char="q"/>
            </a:pPr>
            <a:r>
              <a:rPr lang="en-US" sz="2400" b="1" dirty="0" smtClean="0"/>
              <a:t>Novel Methods for Conflict Detection</a:t>
            </a:r>
          </a:p>
          <a:p>
            <a:pPr marL="342900" lvl="1" indent="-342900">
              <a:buNone/>
            </a:pPr>
            <a:endParaRPr lang="en-US" sz="2400" b="1" dirty="0" smtClean="0">
              <a:solidFill>
                <a:schemeClr val="accent6">
                  <a:lumMod val="50000"/>
                </a:schemeClr>
              </a:solidFill>
            </a:endParaRPr>
          </a:p>
          <a:p>
            <a:pPr>
              <a:buFont typeface="Wingdings" pitchFamily="2" charset="2"/>
              <a:buChar char="q"/>
            </a:pPr>
            <a:r>
              <a:rPr lang="en-US" sz="2400" b="1" dirty="0" smtClean="0"/>
              <a:t>Defines protocol that stabilizes Update Conflicts</a:t>
            </a:r>
          </a:p>
          <a:p>
            <a:pPr>
              <a:buNone/>
            </a:pPr>
            <a:endParaRPr lang="en-US" sz="2400" dirty="0" smtClean="0">
              <a:solidFill>
                <a:schemeClr val="accent6">
                  <a:lumMod val="50000"/>
                </a:schemeClr>
              </a:solidFill>
            </a:endParaRPr>
          </a:p>
          <a:p>
            <a:pPr>
              <a:buFont typeface="Wingdings" pitchFamily="2" charset="2"/>
              <a:buChar char="q"/>
            </a:pPr>
            <a:r>
              <a:rPr lang="en-US" sz="2400" b="1" dirty="0" smtClean="0"/>
              <a:t>In fracture for collaborative applications</a:t>
            </a:r>
          </a:p>
          <a:p>
            <a:pPr>
              <a:buNone/>
            </a:pPr>
            <a:endParaRPr lang="en-US" sz="2400" dirty="0" smtClean="0">
              <a:solidFill>
                <a:schemeClr val="accent6">
                  <a:lumMod val="50000"/>
                </a:schemeClr>
              </a:solidFill>
            </a:endParaRPr>
          </a:p>
          <a:p>
            <a:pPr>
              <a:buFont typeface="Wingdings" pitchFamily="2" charset="2"/>
              <a:buChar char="q"/>
            </a:pPr>
            <a:r>
              <a:rPr lang="en-US" sz="2400" b="1" dirty="0" smtClean="0"/>
              <a:t>Weakly Connected</a:t>
            </a:r>
            <a:endParaRPr lang="en-US" sz="2400" dirty="0" smtClean="0">
              <a:solidFill>
                <a:schemeClr val="accent6">
                  <a:lumMod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CHALLENGES</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p>
            <a:pPr>
              <a:buFont typeface="Wingdings" pitchFamily="2" charset="2"/>
              <a:buChar char="q"/>
            </a:pPr>
            <a:r>
              <a:rPr lang="en-US" sz="2400" b="1" dirty="0" smtClean="0"/>
              <a:t>Concurrent and conflicting updates</a:t>
            </a:r>
          </a:p>
          <a:p>
            <a:pPr lvl="1">
              <a:buFont typeface="Wingdings" pitchFamily="2" charset="2"/>
              <a:buChar char="Ø"/>
            </a:pPr>
            <a:r>
              <a:rPr lang="en-US" sz="2400" dirty="0" smtClean="0"/>
              <a:t>Consequence of high availability</a:t>
            </a:r>
          </a:p>
          <a:p>
            <a:pPr>
              <a:buFont typeface="Wingdings" pitchFamily="2" charset="2"/>
              <a:buChar char="q"/>
            </a:pPr>
            <a:r>
              <a:rPr lang="en-US" sz="2400" b="1" dirty="0" smtClean="0"/>
              <a:t>Dependency  between operations</a:t>
            </a:r>
          </a:p>
          <a:p>
            <a:pPr>
              <a:buFont typeface="Wingdings" pitchFamily="2" charset="2"/>
              <a:buChar char="q"/>
            </a:pPr>
            <a:r>
              <a:rPr lang="en-US" sz="2400" b="1" dirty="0" smtClean="0"/>
              <a:t>Merge Procedures </a:t>
            </a:r>
          </a:p>
          <a:p>
            <a:pPr lvl="1">
              <a:buFont typeface="Wingdings" pitchFamily="2" charset="2"/>
              <a:buChar char="Ø"/>
            </a:pPr>
            <a:r>
              <a:rPr lang="en-US" sz="2400" dirty="0" smtClean="0"/>
              <a:t>need to be defined flexible merge procedures  to support wide range of applications</a:t>
            </a:r>
            <a:endParaRPr lang="en-US" sz="2400" dirty="0" smtClean="0">
              <a:solidFill>
                <a:schemeClr val="accent6">
                  <a:lumMod val="50000"/>
                </a:schemeClr>
              </a:solidFill>
            </a:endParaRPr>
          </a:p>
          <a:p>
            <a:pPr>
              <a:buFont typeface="Wingdings" pitchFamily="2" charset="2"/>
              <a:buChar char="q"/>
            </a:pPr>
            <a:r>
              <a:rPr lang="en-US" sz="2400" b="1" dirty="0" smtClean="0"/>
              <a:t>Write Propagation delays </a:t>
            </a:r>
          </a:p>
          <a:p>
            <a:pPr lvl="1">
              <a:buFont typeface="Wingdings" pitchFamily="2" charset="2"/>
              <a:buChar char="Ø"/>
            </a:pPr>
            <a:r>
              <a:rPr lang="en-US" sz="2400" dirty="0" smtClean="0"/>
              <a:t>Asynchronous – no bounds on time</a:t>
            </a:r>
          </a:p>
          <a:p>
            <a:pPr lvl="1">
              <a:buFont typeface="Wingdings" pitchFamily="2" charset="2"/>
              <a:buChar char="Ø"/>
            </a:pPr>
            <a:r>
              <a:rPr lang="en-US" sz="2400" dirty="0" smtClean="0"/>
              <a:t>cannot be enforced strict bounds as it depends on Network Connectivity.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ormAutofit fontScale="90000"/>
          </a:bodyPr>
          <a:lstStyle/>
          <a:p>
            <a:pPr>
              <a:spcBef>
                <a:spcPct val="20000"/>
              </a:spcBef>
            </a:pPr>
            <a:r>
              <a:rPr lang="en-US" sz="3600" dirty="0" smtClean="0"/>
              <a:t>WHY AND HOW ????</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lnSpcReduction="10000"/>
          </a:bodyPr>
          <a:lstStyle/>
          <a:p>
            <a:pPr>
              <a:buFont typeface="Wingdings" pitchFamily="2" charset="2"/>
              <a:buChar char="q"/>
            </a:pPr>
            <a:r>
              <a:rPr lang="en-US" sz="2400" b="1" dirty="0" smtClean="0"/>
              <a:t>WHY  REPLICATION?</a:t>
            </a:r>
          </a:p>
          <a:p>
            <a:pPr lvl="1">
              <a:buNone/>
            </a:pPr>
            <a:endParaRPr lang="en-US" sz="2000" dirty="0" smtClean="0"/>
          </a:p>
          <a:p>
            <a:pPr>
              <a:buFont typeface="Wingdings" pitchFamily="2" charset="2"/>
              <a:buChar char="q"/>
            </a:pPr>
            <a:r>
              <a:rPr lang="en-US" sz="2400" b="1" dirty="0" smtClean="0"/>
              <a:t>Why Week Consistency? </a:t>
            </a:r>
          </a:p>
          <a:p>
            <a:pPr>
              <a:buFont typeface="Wingdings" pitchFamily="2" charset="2"/>
              <a:buChar char="q"/>
            </a:pPr>
            <a:endParaRPr lang="en-US" sz="2400" b="1" dirty="0" smtClean="0"/>
          </a:p>
          <a:p>
            <a:pPr>
              <a:buFont typeface="Wingdings" pitchFamily="2" charset="2"/>
              <a:buChar char="q"/>
            </a:pPr>
            <a:r>
              <a:rPr lang="en-US" sz="2400" b="1" dirty="0" smtClean="0"/>
              <a:t>How to handle if replication scheme allows clients to access quorum of replicas ?</a:t>
            </a:r>
          </a:p>
          <a:p>
            <a:pPr lvl="1">
              <a:buFont typeface="Wingdings" pitchFamily="2" charset="2"/>
              <a:buChar char="q"/>
            </a:pPr>
            <a:r>
              <a:rPr lang="en-US" sz="2200" b="1" dirty="0" smtClean="0"/>
              <a:t>Solution  1: </a:t>
            </a:r>
            <a:r>
              <a:rPr lang="en-US" sz="2200" dirty="0" smtClean="0"/>
              <a:t>Exclusive locks on data that they wish to update.</a:t>
            </a:r>
          </a:p>
          <a:p>
            <a:pPr lvl="1">
              <a:buFont typeface="Wingdings" pitchFamily="2" charset="2"/>
              <a:buChar char="q"/>
            </a:pPr>
            <a:r>
              <a:rPr lang="en-US" sz="2200" b="1" dirty="0" smtClean="0"/>
              <a:t>Solution 2:  </a:t>
            </a:r>
            <a:r>
              <a:rPr lang="en-US" sz="2200" dirty="0" smtClean="0"/>
              <a:t>Build a system that compromises Consistency.</a:t>
            </a:r>
          </a:p>
          <a:p>
            <a:pPr lvl="1">
              <a:buFont typeface="Wingdings" pitchFamily="2" charset="2"/>
              <a:buChar char="q"/>
            </a:pPr>
            <a:endParaRPr lang="en-US" sz="2000" dirty="0" smtClean="0"/>
          </a:p>
          <a:p>
            <a:pPr>
              <a:buFont typeface="Wingdings" pitchFamily="2" charset="2"/>
              <a:buChar char="q"/>
            </a:pPr>
            <a:r>
              <a:rPr lang="en-US" sz="2400" b="1" dirty="0" smtClean="0"/>
              <a:t>How to improve Consistency?</a:t>
            </a:r>
          </a:p>
          <a:p>
            <a:pPr lvl="1" algn="just">
              <a:buFont typeface="Wingdings" pitchFamily="2" charset="2"/>
              <a:buChar char="q"/>
            </a:pPr>
            <a:r>
              <a:rPr lang="en-US" sz="2200" dirty="0" smtClean="0"/>
              <a:t>In Bayou every system receives pair of updates from every other system either directly or indirectly through a chain of pair wise interaction.</a:t>
            </a:r>
          </a:p>
          <a:p>
            <a:pPr>
              <a:buNone/>
            </a:pPr>
            <a:endParaRPr lang="en-US" sz="2400" dirty="0" smtClean="0"/>
          </a:p>
          <a:p>
            <a:pPr>
              <a:buNone/>
            </a:pPr>
            <a:r>
              <a:rPr lang="en-US" sz="2400" dirty="0" smtClean="0"/>
              <a:t>		</a:t>
            </a:r>
          </a:p>
          <a:p>
            <a:pPr lvl="1">
              <a:buFont typeface="Wingdings" pitchFamily="2" charset="2"/>
              <a:buChar char="q"/>
            </a:pPr>
            <a:endParaRPr lang="en-US" sz="2000" dirty="0" smtClean="0"/>
          </a:p>
          <a:p>
            <a:pPr>
              <a:buFont typeface="Wingdings" pitchFamily="2" charset="2"/>
              <a:buChar char="q"/>
            </a:pPr>
            <a:endParaRPr lang="en-US" sz="2400" dirty="0" smtClean="0"/>
          </a:p>
          <a:p>
            <a:pPr lvl="1">
              <a:buFont typeface="Wingdings" pitchFamily="2" charset="2"/>
              <a:buChar char="q"/>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a:ln/>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90000"/>
          </a:bodyPr>
          <a:lstStyle/>
          <a:p>
            <a:pPr>
              <a:spcBef>
                <a:spcPct val="20000"/>
              </a:spcBef>
            </a:pPr>
            <a:r>
              <a:rPr lang="en-US" sz="3200" dirty="0" smtClean="0"/>
              <a:t>OVERVIEW</a:t>
            </a:r>
          </a:p>
        </p:txBody>
      </p:sp>
      <p:sp>
        <p:nvSpPr>
          <p:cNvPr id="3" name="Content Placeholder 2"/>
          <p:cNvSpPr>
            <a:spLocks noGrp="1"/>
          </p:cNvSpPr>
          <p:nvPr>
            <p:ph idx="1"/>
          </p:nvPr>
        </p:nvSpPr>
        <p:spPr>
          <a:xfrm>
            <a:off x="228600" y="990600"/>
            <a:ext cx="8686800" cy="5715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40000" lnSpcReduction="20000"/>
          </a:bodyPr>
          <a:lstStyle/>
          <a:p>
            <a:pPr>
              <a:lnSpc>
                <a:spcPct val="110000"/>
              </a:lnSpc>
              <a:buBlip>
                <a:blip r:embed="rId2"/>
              </a:buBlip>
            </a:pPr>
            <a:r>
              <a:rPr lang="en-US" sz="4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INTRODUCTION</a:t>
            </a:r>
          </a:p>
          <a:p>
            <a:pPr marL="742950" lvl="2" indent="-342900">
              <a:lnSpc>
                <a:spcPct val="110000"/>
              </a:lnSpc>
              <a:buBlip>
                <a:blip r:embed="rId2"/>
              </a:buBlip>
            </a:pPr>
            <a:r>
              <a:rPr lang="en-US" sz="4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GOALS</a:t>
            </a:r>
          </a:p>
          <a:p>
            <a:pPr marL="742950" lvl="2" indent="-342900">
              <a:lnSpc>
                <a:spcPct val="110000"/>
              </a:lnSpc>
              <a:buBlip>
                <a:blip r:embed="rId2"/>
              </a:buBlip>
            </a:pPr>
            <a:r>
              <a:rPr lang="en-US" sz="4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LIMITATIONS</a:t>
            </a:r>
          </a:p>
          <a:p>
            <a:pPr marL="742950" lvl="2" indent="-342900">
              <a:lnSpc>
                <a:spcPct val="110000"/>
              </a:lnSpc>
              <a:buBlip>
                <a:blip r:embed="rId2"/>
              </a:buBlip>
            </a:pPr>
            <a:r>
              <a:rPr lang="en-US" sz="4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SYSTEM  PROPERTIES</a:t>
            </a:r>
          </a:p>
          <a:p>
            <a:pPr marL="742950" lvl="2" indent="-342900">
              <a:lnSpc>
                <a:spcPct val="110000"/>
              </a:lnSpc>
              <a:buBlip>
                <a:blip r:embed="rId2"/>
              </a:buBlip>
            </a:pPr>
            <a:r>
              <a:rPr lang="en-US" sz="45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WHY  AND  HOW?</a:t>
            </a:r>
          </a:p>
          <a:p>
            <a:pPr>
              <a:lnSpc>
                <a:spcPct val="110000"/>
              </a:lnSpc>
              <a:buBlip>
                <a:blip r:embed="rId2"/>
              </a:buBlip>
            </a:pPr>
            <a:r>
              <a:rPr lang="en-US" sz="7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COLLABORATIVE   APPLICATIONS</a:t>
            </a:r>
          </a:p>
          <a:p>
            <a:pPr>
              <a:lnSpc>
                <a:spcPct val="110000"/>
              </a:lnSpc>
              <a:buBlip>
                <a:blip r:embed="rId2"/>
              </a:buBlip>
            </a:pPr>
            <a:r>
              <a:rPr lang="en-US" sz="4000" b="1" dirty="0" smtClean="0"/>
              <a:t>DESIGN</a:t>
            </a:r>
          </a:p>
          <a:p>
            <a:pPr lvl="1">
              <a:lnSpc>
                <a:spcPct val="110000"/>
              </a:lnSpc>
              <a:buBlip>
                <a:blip r:embed="rId2"/>
              </a:buBlip>
            </a:pPr>
            <a:r>
              <a:rPr lang="en-US" sz="4000" dirty="0" smtClean="0"/>
              <a:t>ALGORITHMS  USED (Epidemic Algorithms)</a:t>
            </a:r>
          </a:p>
          <a:p>
            <a:pPr lvl="1">
              <a:lnSpc>
                <a:spcPct val="110000"/>
              </a:lnSpc>
              <a:buBlip>
                <a:blip r:embed="rId2"/>
              </a:buBlip>
            </a:pPr>
            <a:r>
              <a:rPr lang="en-US" sz="4000" dirty="0" smtClean="0"/>
              <a:t>BAYOU  BASIC  SYSTEM   MODEL</a:t>
            </a:r>
          </a:p>
          <a:p>
            <a:pPr lvl="1">
              <a:lnSpc>
                <a:spcPct val="110000"/>
              </a:lnSpc>
              <a:buBlip>
                <a:blip r:embed="rId2"/>
              </a:buBlip>
            </a:pPr>
            <a:r>
              <a:rPr lang="en-US" sz="4000" dirty="0" smtClean="0"/>
              <a:t>IMPLEMENTATION</a:t>
            </a:r>
          </a:p>
          <a:p>
            <a:pPr marL="1200150" lvl="3" indent="-342900">
              <a:lnSpc>
                <a:spcPct val="110000"/>
              </a:lnSpc>
              <a:buBlip>
                <a:blip r:embed="rId2"/>
              </a:buBlip>
            </a:pPr>
            <a:r>
              <a:rPr lang="en-US" sz="4000" dirty="0" smtClean="0"/>
              <a:t>CONFLICT DETECTION AND RESOLUTION</a:t>
            </a:r>
          </a:p>
          <a:p>
            <a:pPr marL="1200150" lvl="3" indent="-342900">
              <a:lnSpc>
                <a:spcPct val="110000"/>
              </a:lnSpc>
              <a:buBlip>
                <a:blip r:embed="rId2"/>
              </a:buBlip>
            </a:pPr>
            <a:r>
              <a:rPr lang="en-US" sz="4000" dirty="0" smtClean="0"/>
              <a:t>MECHANISM</a:t>
            </a:r>
          </a:p>
          <a:p>
            <a:pPr lvl="1">
              <a:lnSpc>
                <a:spcPct val="110000"/>
              </a:lnSpc>
              <a:buBlip>
                <a:blip r:embed="rId2"/>
              </a:buBlip>
            </a:pPr>
            <a:r>
              <a:rPr lang="en-US" sz="4000" dirty="0" smtClean="0"/>
              <a:t>DESIGN OVERVIEW</a:t>
            </a:r>
          </a:p>
          <a:p>
            <a:pPr>
              <a:lnSpc>
                <a:spcPct val="110000"/>
              </a:lnSpc>
              <a:buBlip>
                <a:blip r:embed="rId2"/>
              </a:buBlip>
            </a:pPr>
            <a:r>
              <a:rPr lang="en-US" sz="4000" b="1" dirty="0" smtClean="0"/>
              <a:t>EVALUATION</a:t>
            </a:r>
          </a:p>
          <a:p>
            <a:pPr lvl="1" indent="-342900">
              <a:lnSpc>
                <a:spcPct val="110000"/>
              </a:lnSpc>
              <a:buBlip>
                <a:blip r:embed="rId2"/>
              </a:buBlip>
            </a:pPr>
            <a:r>
              <a:rPr lang="en-US" sz="4000" dirty="0" smtClean="0"/>
              <a:t>SETUP </a:t>
            </a:r>
          </a:p>
          <a:p>
            <a:pPr lvl="1" indent="-342900">
              <a:lnSpc>
                <a:spcPct val="110000"/>
              </a:lnSpc>
              <a:buBlip>
                <a:blip r:embed="rId2"/>
              </a:buBlip>
            </a:pPr>
            <a:r>
              <a:rPr lang="en-US" sz="4000" dirty="0" smtClean="0"/>
              <a:t>EVALUATION RESULTS</a:t>
            </a:r>
          </a:p>
          <a:p>
            <a:pPr>
              <a:lnSpc>
                <a:spcPct val="110000"/>
              </a:lnSpc>
              <a:buBlip>
                <a:blip r:embed="rId2"/>
              </a:buBlip>
            </a:pPr>
            <a:r>
              <a:rPr lang="en-US" sz="4000" b="1" dirty="0" smtClean="0"/>
              <a:t>ADVANTAGES AND DISADVANTES </a:t>
            </a:r>
          </a:p>
          <a:p>
            <a:pPr>
              <a:lnSpc>
                <a:spcPct val="110000"/>
              </a:lnSpc>
              <a:buBlip>
                <a:blip r:embed="rId2"/>
              </a:buBlip>
            </a:pPr>
            <a:r>
              <a:rPr lang="en-US" sz="4000" b="1" dirty="0" smtClean="0"/>
              <a:t>DISCUSSTION (Questioners)</a:t>
            </a:r>
          </a:p>
          <a:p>
            <a:pPr lvl="1"/>
            <a:endParaRPr lang="en-US" sz="3200" dirty="0" smtClean="0">
              <a:solidFill>
                <a:schemeClr val="dk1"/>
              </a:solidFill>
            </a:endParaRPr>
          </a:p>
          <a:p>
            <a:endParaRPr lang="en-US" dirty="0" smtClean="0">
              <a:solidFill>
                <a:schemeClr val="dk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Apex</Template>
  <TotalTime>2714</TotalTime>
  <Words>2346</Words>
  <Application>Microsoft Office PowerPoint</Application>
  <PresentationFormat>On-screen Show (4:3)</PresentationFormat>
  <Paragraphs>548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  “Managing Update Conflicts in Bayou,  a Weekly Connected Replicated Storage System” Presented by - RAKESH .K </vt:lpstr>
      <vt:lpstr>OVERVIEW</vt:lpstr>
      <vt:lpstr>INTRODUCTION</vt:lpstr>
      <vt:lpstr>GOALS</vt:lpstr>
      <vt:lpstr>LIMITATIONS</vt:lpstr>
      <vt:lpstr>PROPERTIES</vt:lpstr>
      <vt:lpstr>CHALLENGES</vt:lpstr>
      <vt:lpstr>WHY AND HOW ????</vt:lpstr>
      <vt:lpstr>OVERVIEW</vt:lpstr>
      <vt:lpstr>COLLABORATIVE APPLICATIONS</vt:lpstr>
      <vt:lpstr>Collaborative Applications: Meeting Room Scheduler</vt:lpstr>
      <vt:lpstr>Collaborative Applications: Meeting Room Scheduler</vt:lpstr>
      <vt:lpstr>Collaborative Applications: Bibliographic Data Base</vt:lpstr>
      <vt:lpstr>OVERVIEW</vt:lpstr>
      <vt:lpstr>EPIDEMIC ALGORITHMS</vt:lpstr>
      <vt:lpstr>EPIDEMIC ALGORITHMS….. STRATEGIES USED</vt:lpstr>
      <vt:lpstr>EPIDEMIC ALGORITHMS….. NOTATIONS</vt:lpstr>
      <vt:lpstr>  EPIDEMIC ALGORITHMS….. DIRECT MAIL</vt:lpstr>
      <vt:lpstr>  EPIDEMIC ALGORITHMS….. ANTI ENTROPY</vt:lpstr>
      <vt:lpstr>  EPIDEMIC ALGORITHMS….. ANTI ENTROPY  cont….</vt:lpstr>
      <vt:lpstr>BAYOU BASIC SYSTEM MODEL </vt:lpstr>
      <vt:lpstr>BASIC SYSTEM MODEL Cont…(2/4)</vt:lpstr>
      <vt:lpstr>Basic System Model Cont…(3/4)</vt:lpstr>
      <vt:lpstr>Basic System Model Cont… (4/4)</vt:lpstr>
      <vt:lpstr>Basic Implementation</vt:lpstr>
      <vt:lpstr>CONFLICT DETECTION AND RESOLUTION</vt:lpstr>
      <vt:lpstr>Conflict detection and Resolution E.g. Application Specific Conflict</vt:lpstr>
      <vt:lpstr>CONFLICT DETECTION AND RESOLUTION…Cont…(3/3)</vt:lpstr>
      <vt:lpstr>MECHANISMS</vt:lpstr>
      <vt:lpstr>DEPENDENCY CHECK</vt:lpstr>
      <vt:lpstr>Bayou Write Operation</vt:lpstr>
      <vt:lpstr>Sample Bayou – Write Operation</vt:lpstr>
      <vt:lpstr>DESIGN OVERVIEW </vt:lpstr>
      <vt:lpstr>DESIGN OVERVIEW  Cont…</vt:lpstr>
      <vt:lpstr>DESIGN OVERVIEW- Cont….(Write State) </vt:lpstr>
      <vt:lpstr>DATA BASE ORGANIZATION</vt:lpstr>
      <vt:lpstr>DATA BASE ORGANIZATION Cont…</vt:lpstr>
      <vt:lpstr>OVERVIEW</vt:lpstr>
      <vt:lpstr>EVALUATION - SETUP</vt:lpstr>
      <vt:lpstr>EVALUATION RESULTS</vt:lpstr>
      <vt:lpstr>OVERVIEW</vt:lpstr>
      <vt:lpstr>Advantages</vt:lpstr>
      <vt:lpstr>Disadvantages</vt:lpstr>
      <vt:lpstr>OVERVIEW</vt:lpstr>
      <vt:lpstr>QUESTIONS</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“Managing Update Conflicts in Bayou, a Weakly Connected Replicated Storage System”  Douglas B. Terry, Marvin M. Theimer, Karin Petersen, Alan J. Demers, Mike J. Spreitzer and Carl H. Hauser. Appears in Proceedings of the 15th ACM Symposium on Operating Systems Principles (SOSP), December, 1995. </dc:title>
  <dc:creator/>
  <cp:lastModifiedBy> </cp:lastModifiedBy>
  <cp:revision>431</cp:revision>
  <dcterms:created xsi:type="dcterms:W3CDTF">2006-08-16T00:00:00Z</dcterms:created>
  <dcterms:modified xsi:type="dcterms:W3CDTF">2009-03-13T08:29:15Z</dcterms:modified>
</cp:coreProperties>
</file>