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6FF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printerSettings" Target="printerSettings/printerSettings1.bin"/><Relationship Id="rId31" Type="http://schemas.openxmlformats.org/officeDocument/2006/relationships/slide" Target="slides/slide30.xml"/><Relationship Id="rId34" Type="http://schemas.openxmlformats.org/officeDocument/2006/relationships/notesMaster" Target="notesMasters/notesMaster1.xml"/><Relationship Id="rId39" Type="http://schemas.openxmlformats.org/officeDocument/2006/relationships/tableStyles" Target="tableStyles.xml"/><Relationship Id="rId7" Type="http://schemas.openxmlformats.org/officeDocument/2006/relationships/slide" Target="slides/slide6.xml"/><Relationship Id="rId3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theme" Target="theme/theme1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B21E4-F6E5-11DD-AB94-0013028F1729}" type="datetimeFigureOut">
              <a:rPr lang="en-US" smtClean="0"/>
              <a:pPr/>
              <a:t>2/11/09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CF186-F6E5-11DD-AB94-0013028F1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Pq</a:t>
            </a:r>
            <a:r>
              <a:rPr lang="en-US" dirty="0" smtClean="0"/>
              <a:t> pas </a:t>
            </a:r>
            <a:r>
              <a:rPr lang="en-US" dirty="0" err="1" smtClean="0"/>
              <a:t>pubkey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ici</a:t>
            </a:r>
            <a:r>
              <a:rPr lang="en-US" baseline="0" dirty="0" smtClean="0"/>
              <a:t> ? Load </a:t>
            </a:r>
            <a:r>
              <a:rPr lang="en-US" baseline="0" dirty="0" err="1" smtClean="0"/>
              <a:t>balencing</a:t>
            </a:r>
            <a:r>
              <a:rPr lang="en-US" baseline="0" smtClean="0"/>
              <a:t> &amp; quota: </a:t>
            </a:r>
            <a:r>
              <a:rPr lang="en-US" baseline="0" dirty="0" smtClean="0"/>
              <a:t>has the block the right to be here ?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CF186-F6E5-11DD-AB94-0013028F172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F192-F632-11DD-AB94-0013028F1729}" type="datetimeFigureOut">
              <a:rPr lang="en-US" smtClean="0"/>
              <a:pPr/>
              <a:t>2/11/09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2DE2-F632-11DD-AB94-0013028F1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F192-F632-11DD-AB94-0013028F1729}" type="datetimeFigureOut">
              <a:rPr lang="en-US" smtClean="0"/>
              <a:pPr/>
              <a:t>2/11/09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2DE2-F632-11DD-AB94-0013028F1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F192-F632-11DD-AB94-0013028F1729}" type="datetimeFigureOut">
              <a:rPr lang="en-US" smtClean="0"/>
              <a:pPr/>
              <a:t>2/11/09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2DE2-F632-11DD-AB94-0013028F1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F192-F632-11DD-AB94-0013028F1729}" type="datetimeFigureOut">
              <a:rPr lang="en-US" smtClean="0"/>
              <a:pPr/>
              <a:t>2/11/09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2DE2-F632-11DD-AB94-0013028F1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F192-F632-11DD-AB94-0013028F1729}" type="datetimeFigureOut">
              <a:rPr lang="en-US" smtClean="0"/>
              <a:pPr/>
              <a:t>2/11/09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2DE2-F632-11DD-AB94-0013028F1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F192-F632-11DD-AB94-0013028F1729}" type="datetimeFigureOut">
              <a:rPr lang="en-US" smtClean="0"/>
              <a:pPr/>
              <a:t>2/11/09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2DE2-F632-11DD-AB94-0013028F1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F192-F632-11DD-AB94-0013028F1729}" type="datetimeFigureOut">
              <a:rPr lang="en-US" smtClean="0"/>
              <a:pPr/>
              <a:t>2/11/09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2DE2-F632-11DD-AB94-0013028F1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F192-F632-11DD-AB94-0013028F1729}" type="datetimeFigureOut">
              <a:rPr lang="en-US" smtClean="0"/>
              <a:pPr/>
              <a:t>2/11/09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2DE2-F632-11DD-AB94-0013028F1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F192-F632-11DD-AB94-0013028F1729}" type="datetimeFigureOut">
              <a:rPr lang="en-US" smtClean="0"/>
              <a:pPr/>
              <a:t>2/11/09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2DE2-F632-11DD-AB94-0013028F1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F192-F632-11DD-AB94-0013028F1729}" type="datetimeFigureOut">
              <a:rPr lang="en-US" smtClean="0"/>
              <a:pPr/>
              <a:t>2/11/09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2DE2-F632-11DD-AB94-0013028F1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F192-F632-11DD-AB94-0013028F1729}" type="datetimeFigureOut">
              <a:rPr lang="en-US" smtClean="0"/>
              <a:pPr/>
              <a:t>2/11/09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2DE2-F632-11DD-AB94-0013028F1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7F192-F632-11DD-AB94-0013028F1729}" type="datetimeFigureOut">
              <a:rPr lang="en-US" smtClean="0"/>
              <a:pPr/>
              <a:t>2/11/09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82DE2-F632-11DD-AB94-0013028F1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Cooperative File System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File System</a:t>
            </a:r>
            <a:endParaRPr lang="en-US" dirty="0"/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3124200" cy="4525963"/>
          </a:xfrm>
        </p:spPr>
        <p:txBody>
          <a:bodyPr/>
          <a:lstStyle/>
          <a:p>
            <a:r>
              <a:rPr lang="en-US" dirty="0" smtClean="0"/>
              <a:t>Convert NFS calls into put and get primitives</a:t>
            </a:r>
          </a:p>
          <a:p>
            <a:r>
              <a:rPr lang="en-US" dirty="0" smtClean="0"/>
              <a:t>Integrity</a:t>
            </a:r>
          </a:p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56220" y="2971800"/>
            <a:ext cx="4495800" cy="1676400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Connecteur droit 3"/>
          <p:cNvCxnSpPr/>
          <p:nvPr/>
        </p:nvCxnSpPr>
        <p:spPr>
          <a:xfrm rot="5400000" flipH="1" flipV="1">
            <a:off x="-172380" y="4724400"/>
            <a:ext cx="1219200" cy="762000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à coins arrondis 4"/>
          <p:cNvSpPr/>
          <p:nvPr/>
        </p:nvSpPr>
        <p:spPr>
          <a:xfrm>
            <a:off x="208620" y="3657600"/>
            <a:ext cx="93438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SFS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2420" y="548640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UDP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886200" y="3657600"/>
            <a:ext cx="43722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3048000" y="3886200"/>
            <a:ext cx="838200" cy="1588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276600" y="3505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put()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276600" y="4191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get()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3048000" y="4191000"/>
            <a:ext cx="838200" cy="1588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uble flèche horizontale 11"/>
          <p:cNvSpPr/>
          <p:nvPr/>
        </p:nvSpPr>
        <p:spPr>
          <a:xfrm>
            <a:off x="4343400" y="4038600"/>
            <a:ext cx="1143000" cy="15240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uble flèche horizontale 12"/>
          <p:cNvSpPr/>
          <p:nvPr/>
        </p:nvSpPr>
        <p:spPr>
          <a:xfrm rot="19026068">
            <a:off x="3910779" y="2995225"/>
            <a:ext cx="1483543" cy="1817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ZoneTexte 13"/>
          <p:cNvSpPr txBox="1"/>
          <p:nvPr/>
        </p:nvSpPr>
        <p:spPr>
          <a:xfrm>
            <a:off x="109577" y="2971800"/>
            <a:ext cx="55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CFS</a:t>
            </a:r>
            <a:endParaRPr lang="en-US" sz="2000" b="1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2362200" y="3657600"/>
            <a:ext cx="70578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FS</a:t>
            </a:r>
            <a:endParaRPr lang="en-US" sz="3600" dirty="0">
              <a:solidFill>
                <a:schemeClr val="tx1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1143000" y="3886200"/>
            <a:ext cx="1219200" cy="1588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219200" y="3505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dispatch()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295400" y="4191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reply()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9" name="Connecteur droit 18"/>
          <p:cNvCxnSpPr/>
          <p:nvPr/>
        </p:nvCxnSpPr>
        <p:spPr>
          <a:xfrm rot="10800000">
            <a:off x="1143000" y="4191000"/>
            <a:ext cx="1219200" cy="1588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store a block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do we enforce integrity?</a:t>
            </a:r>
          </a:p>
          <a:p>
            <a:r>
              <a:rPr lang="en-US" dirty="0" smtClean="0"/>
              <a:t>Server can be malicious…</a:t>
            </a:r>
          </a:p>
          <a:p>
            <a:r>
              <a:rPr lang="en-US" dirty="0" smtClean="0"/>
              <a:t>Everyone can write a block at any given key…</a:t>
            </a:r>
          </a:p>
          <a:p>
            <a:r>
              <a:rPr lang="en-US" dirty="0" smtClean="0"/>
              <a:t>We can either:</a:t>
            </a:r>
          </a:p>
          <a:p>
            <a:pPr lvl="1"/>
            <a:r>
              <a:rPr lang="en-US" dirty="0" smtClean="0"/>
              <a:t>Sign the block</a:t>
            </a:r>
          </a:p>
          <a:p>
            <a:pPr lvl="1"/>
            <a:r>
              <a:rPr lang="en-US" dirty="0" smtClean="0"/>
              <a:t>Store at its hash value</a:t>
            </a:r>
          </a:p>
          <a:p>
            <a:r>
              <a:rPr lang="en-US" dirty="0" smtClean="0"/>
              <a:t>We want load balancing =&gt; K=H(B)</a:t>
            </a:r>
          </a:p>
          <a:p>
            <a:r>
              <a:rPr lang="en-US" dirty="0" smtClean="0"/>
              <a:t>Is it enough?</a:t>
            </a:r>
          </a:p>
          <a:p>
            <a:r>
              <a:rPr lang="en-US" dirty="0" smtClean="0"/>
              <a:t>Billion users X Billion block per user =&gt; 10</a:t>
            </a:r>
            <a:r>
              <a:rPr lang="en-US" baseline="30000" dirty="0" smtClean="0"/>
              <a:t>-28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store a File and a Directory</a:t>
            </a:r>
            <a:endParaRPr lang="en-US" dirty="0"/>
          </a:p>
        </p:txBody>
      </p:sp>
      <p:pic>
        <p:nvPicPr>
          <p:cNvPr id="5" name="Espace réservé du contenu 4" descr="CFS Layer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-2819400" y="2336009"/>
            <a:ext cx="7608379" cy="3074191"/>
          </a:xfrm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 the blocks’ keys</a:t>
            </a:r>
          </a:p>
          <a:p>
            <a:r>
              <a:rPr lang="en-US" dirty="0" smtClean="0"/>
              <a:t>Use an </a:t>
            </a:r>
            <a:r>
              <a:rPr lang="en-US" dirty="0" err="1" smtClean="0"/>
              <a:t>inode</a:t>
            </a:r>
            <a:r>
              <a:rPr lang="en-US" dirty="0" smtClean="0"/>
              <a:t> block</a:t>
            </a:r>
          </a:p>
          <a:p>
            <a:r>
              <a:rPr lang="en-US" dirty="0" smtClean="0"/>
              <a:t>=&gt; File Key = H(</a:t>
            </a:r>
            <a:r>
              <a:rPr lang="en-US" dirty="0" err="1" smtClean="0"/>
              <a:t>inode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Remember the files’ keys</a:t>
            </a:r>
          </a:p>
          <a:p>
            <a:r>
              <a:rPr lang="en-US" dirty="0" smtClean="0"/>
              <a:t>Use a directory block</a:t>
            </a:r>
          </a:p>
          <a:p>
            <a:r>
              <a:rPr lang="en-US" dirty="0" smtClean="0"/>
              <a:t>=&gt; </a:t>
            </a:r>
            <a:r>
              <a:rPr lang="en-US" dirty="0" err="1" smtClean="0"/>
              <a:t>Direcotry</a:t>
            </a:r>
            <a:r>
              <a:rPr lang="en-US" dirty="0" smtClean="0"/>
              <a:t> Key = H(D)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2514600"/>
            <a:ext cx="1676400" cy="28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685800" y="2362200"/>
            <a:ext cx="1905000" cy="297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304800" y="3124200"/>
            <a:ext cx="609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CFS Lay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520" y="4219686"/>
            <a:ext cx="7666960" cy="27907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Block &amp; Consistency</a:t>
            </a:r>
            <a:endParaRPr lang="en-US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to store the root key?</a:t>
            </a:r>
          </a:p>
          <a:p>
            <a:r>
              <a:rPr lang="en-US" dirty="0" smtClean="0"/>
              <a:t>Hash =&gt; update external references</a:t>
            </a:r>
          </a:p>
          <a:p>
            <a:r>
              <a:rPr lang="en-US" dirty="0" smtClean="0"/>
              <a:t>Append a signature and store at H(</a:t>
            </a:r>
            <a:r>
              <a:rPr lang="en-US" dirty="0" err="1" smtClean="0"/>
              <a:t>pubkey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Consistency?</a:t>
            </a:r>
          </a:p>
          <a:p>
            <a:r>
              <a:rPr lang="en-US" dirty="0" smtClean="0"/>
              <a:t>Only if everyone see the same version of the block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put/get API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5814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put_h</a:t>
            </a:r>
            <a:r>
              <a:rPr lang="en-US" dirty="0" smtClean="0"/>
              <a:t>(block)</a:t>
            </a:r>
          </a:p>
          <a:p>
            <a:r>
              <a:rPr lang="en-US" dirty="0" err="1" smtClean="0"/>
              <a:t>put_s</a:t>
            </a:r>
            <a:r>
              <a:rPr lang="en-US" dirty="0" smtClean="0"/>
              <a:t>(block, </a:t>
            </a:r>
            <a:r>
              <a:rPr lang="en-US" dirty="0" err="1" smtClean="0"/>
              <a:t>pubkey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get(key)</a:t>
            </a:r>
          </a:p>
          <a:p>
            <a:endParaRPr lang="en-US" dirty="0" smtClean="0"/>
          </a:p>
          <a:p>
            <a:r>
              <a:rPr lang="en-US" dirty="0" smtClean="0"/>
              <a:t>Amazon API:</a:t>
            </a:r>
          </a:p>
          <a:p>
            <a:r>
              <a:rPr lang="en-US" dirty="0" smtClean="0"/>
              <a:t>put(</a:t>
            </a:r>
            <a:r>
              <a:rPr lang="en-US" dirty="0" err="1" smtClean="0"/>
              <a:t>object,key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get(key)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56220" y="2971800"/>
            <a:ext cx="4495800" cy="1676400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Connecteur droit 6"/>
          <p:cNvCxnSpPr/>
          <p:nvPr/>
        </p:nvCxnSpPr>
        <p:spPr>
          <a:xfrm rot="5400000" flipH="1" flipV="1">
            <a:off x="-172380" y="4724400"/>
            <a:ext cx="1219200" cy="762000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à coins arrondis 7"/>
          <p:cNvSpPr/>
          <p:nvPr/>
        </p:nvSpPr>
        <p:spPr>
          <a:xfrm>
            <a:off x="208620" y="3657600"/>
            <a:ext cx="93438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SFS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32420" y="548640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UDP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256620" y="3657600"/>
            <a:ext cx="106680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1905000" y="3886200"/>
            <a:ext cx="1351620" cy="1588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885020" y="3505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put()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961220" y="4191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get()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 rot="10800000">
            <a:off x="1905000" y="4191000"/>
            <a:ext cx="1351620" cy="1588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ouble flèche horizontale 14"/>
          <p:cNvSpPr/>
          <p:nvPr/>
        </p:nvSpPr>
        <p:spPr>
          <a:xfrm>
            <a:off x="4343400" y="4038600"/>
            <a:ext cx="914400" cy="15240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uble flèche horizontale 15"/>
          <p:cNvSpPr/>
          <p:nvPr/>
        </p:nvSpPr>
        <p:spPr>
          <a:xfrm rot="19026068">
            <a:off x="3653498" y="2995225"/>
            <a:ext cx="1483543" cy="1817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ZoneTexte 16"/>
          <p:cNvSpPr txBox="1"/>
          <p:nvPr/>
        </p:nvSpPr>
        <p:spPr>
          <a:xfrm>
            <a:off x="109577" y="2971800"/>
            <a:ext cx="55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CFS</a:t>
            </a:r>
            <a:endParaRPr lang="en-US" sz="2000" b="1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1199220" y="3657600"/>
            <a:ext cx="70578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FS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8" name="Nuage 17"/>
          <p:cNvSpPr/>
          <p:nvPr/>
        </p:nvSpPr>
        <p:spPr>
          <a:xfrm>
            <a:off x="2743200" y="1905000"/>
            <a:ext cx="4114800" cy="3352800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Amazon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à coins arrondis 33"/>
          <p:cNvSpPr/>
          <p:nvPr/>
        </p:nvSpPr>
        <p:spPr>
          <a:xfrm>
            <a:off x="3048000" y="1840468"/>
            <a:ext cx="1371600" cy="1295400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DHash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971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Replication</a:t>
            </a:r>
          </a:p>
          <a:p>
            <a:r>
              <a:rPr lang="en-US" dirty="0" smtClean="0"/>
              <a:t>Caching</a:t>
            </a:r>
          </a:p>
          <a:p>
            <a:r>
              <a:rPr lang="en-US" dirty="0" smtClean="0"/>
              <a:t>Load balancing</a:t>
            </a:r>
          </a:p>
          <a:p>
            <a:r>
              <a:rPr lang="en-US" dirty="0" smtClean="0"/>
              <a:t>Quotas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894420" y="3897868"/>
            <a:ext cx="4495800" cy="1676400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Connecteur droit 6"/>
          <p:cNvCxnSpPr/>
          <p:nvPr/>
        </p:nvCxnSpPr>
        <p:spPr>
          <a:xfrm rot="5400000" flipH="1" flipV="1">
            <a:off x="665820" y="5650468"/>
            <a:ext cx="1219200" cy="762000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à coins arrondis 7"/>
          <p:cNvSpPr/>
          <p:nvPr/>
        </p:nvSpPr>
        <p:spPr>
          <a:xfrm>
            <a:off x="1046820" y="4583668"/>
            <a:ext cx="93438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SFS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70620" y="641246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UDP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800600" y="4583668"/>
            <a:ext cx="36102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4114800" y="4812268"/>
            <a:ext cx="894420" cy="1588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038600" y="4431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lookup(k)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343400" y="51170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IPs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Double flèche horizontale 14"/>
          <p:cNvSpPr/>
          <p:nvPr/>
        </p:nvSpPr>
        <p:spPr>
          <a:xfrm>
            <a:off x="5181600" y="4964668"/>
            <a:ext cx="1524000" cy="15240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uble flèche horizontale 15"/>
          <p:cNvSpPr/>
          <p:nvPr/>
        </p:nvSpPr>
        <p:spPr>
          <a:xfrm rot="16200000">
            <a:off x="3053553" y="3710565"/>
            <a:ext cx="1483543" cy="1817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ZoneTexte 16"/>
          <p:cNvSpPr txBox="1"/>
          <p:nvPr/>
        </p:nvSpPr>
        <p:spPr>
          <a:xfrm>
            <a:off x="947777" y="3897868"/>
            <a:ext cx="55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CFS</a:t>
            </a:r>
            <a:endParaRPr lang="en-US" sz="2000" b="1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2037420" y="4583668"/>
            <a:ext cx="70578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FS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3256620" y="4583668"/>
            <a:ext cx="108678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DHash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9" name="Connecteur droit 28"/>
          <p:cNvCxnSpPr/>
          <p:nvPr/>
        </p:nvCxnSpPr>
        <p:spPr>
          <a:xfrm rot="10800000">
            <a:off x="4114800" y="5117068"/>
            <a:ext cx="914400" cy="1588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à coins arrondis 32"/>
          <p:cNvSpPr/>
          <p:nvPr/>
        </p:nvSpPr>
        <p:spPr>
          <a:xfrm>
            <a:off x="3256620" y="2221468"/>
            <a:ext cx="108678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DHash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048000" y="1821358"/>
            <a:ext cx="55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CFS</a:t>
            </a:r>
            <a:endParaRPr lang="en-US" sz="2000" b="1" dirty="0"/>
          </a:p>
        </p:txBody>
      </p:sp>
      <p:cxnSp>
        <p:nvCxnSpPr>
          <p:cNvPr id="21" name="Connecteur droit 20"/>
          <p:cNvCxnSpPr/>
          <p:nvPr/>
        </p:nvCxnSpPr>
        <p:spPr>
          <a:xfrm>
            <a:off x="2514600" y="4800600"/>
            <a:ext cx="838200" cy="1588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2743200" y="4419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put()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743200" y="5105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get()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4" name="Connecteur droit 23"/>
          <p:cNvCxnSpPr/>
          <p:nvPr/>
        </p:nvCxnSpPr>
        <p:spPr>
          <a:xfrm rot="10800000">
            <a:off x="2514600" y="5105400"/>
            <a:ext cx="838200" cy="1588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pic>
        <p:nvPicPr>
          <p:cNvPr id="5" name="Espace réservé du contenu 4" descr="DHash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-228600" y="2000955"/>
            <a:ext cx="5334000" cy="4247445"/>
          </a:xfrm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Block (square) stored at the first successor of ID (thick mark)</a:t>
            </a:r>
          </a:p>
          <a:p>
            <a:r>
              <a:rPr lang="en-US" dirty="0" err="1" smtClean="0"/>
              <a:t>DHash</a:t>
            </a:r>
            <a:r>
              <a:rPr lang="en-US" dirty="0" smtClean="0"/>
              <a:t> maintains replicas on r successors given by Chord (circles)</a:t>
            </a:r>
          </a:p>
          <a:p>
            <a:r>
              <a:rPr lang="en-US" dirty="0" smtClean="0"/>
              <a:t>Each replicas are independent due to consistent hashing</a:t>
            </a:r>
          </a:p>
          <a:p>
            <a:r>
              <a:rPr lang="en-US" dirty="0" err="1" smtClean="0"/>
              <a:t>DHash</a:t>
            </a:r>
            <a:r>
              <a:rPr lang="en-US" dirty="0" smtClean="0"/>
              <a:t> do get() on one of the replicas depending on latency =&gt; load balancing</a:t>
            </a:r>
          </a:p>
          <a:p>
            <a:endParaRPr lang="en-US" dirty="0" smtClean="0"/>
          </a:p>
        </p:txBody>
      </p:sp>
      <p:sp>
        <p:nvSpPr>
          <p:cNvPr id="6" name="Ellipse 5"/>
          <p:cNvSpPr/>
          <p:nvPr/>
        </p:nvSpPr>
        <p:spPr>
          <a:xfrm rot="20202361">
            <a:off x="990600" y="2474701"/>
            <a:ext cx="1066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pic>
        <p:nvPicPr>
          <p:cNvPr id="5" name="Espace réservé du contenu 4" descr="DHash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-228600" y="2000955"/>
            <a:ext cx="5334000" cy="4247445"/>
          </a:xfrm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Consistency ?</a:t>
            </a:r>
          </a:p>
          <a:p>
            <a:r>
              <a:rPr lang="en-US" dirty="0" err="1" smtClean="0"/>
              <a:t>put_h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put_s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Ellipse 6"/>
          <p:cNvSpPr/>
          <p:nvPr/>
        </p:nvSpPr>
        <p:spPr>
          <a:xfrm>
            <a:off x="1219200" y="27432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lipse 7"/>
          <p:cNvSpPr/>
          <p:nvPr/>
        </p:nvSpPr>
        <p:spPr>
          <a:xfrm>
            <a:off x="1371600" y="25908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lipse 8"/>
          <p:cNvSpPr/>
          <p:nvPr/>
        </p:nvSpPr>
        <p:spPr>
          <a:xfrm>
            <a:off x="1600200" y="25146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lipse 9"/>
          <p:cNvSpPr/>
          <p:nvPr/>
        </p:nvSpPr>
        <p:spPr>
          <a:xfrm>
            <a:off x="1828800" y="24384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lipse 10"/>
          <p:cNvSpPr/>
          <p:nvPr/>
        </p:nvSpPr>
        <p:spPr>
          <a:xfrm>
            <a:off x="1219200" y="2743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lipse 11"/>
          <p:cNvSpPr/>
          <p:nvPr/>
        </p:nvSpPr>
        <p:spPr>
          <a:xfrm>
            <a:off x="1371600" y="25908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Connecteur droit 12"/>
          <p:cNvCxnSpPr/>
          <p:nvPr/>
        </p:nvCxnSpPr>
        <p:spPr>
          <a:xfrm>
            <a:off x="304800" y="2209800"/>
            <a:ext cx="914400" cy="533400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371600" y="2895600"/>
            <a:ext cx="914400" cy="533400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905000" y="2514600"/>
            <a:ext cx="914400" cy="533400"/>
          </a:xfrm>
          <a:prstGeom prst="line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Transient &amp; Permanent Failures</a:t>
            </a:r>
            <a:endParaRPr lang="en-US" dirty="0"/>
          </a:p>
        </p:txBody>
      </p:sp>
      <p:pic>
        <p:nvPicPr>
          <p:cNvPr id="5" name="Espace réservé du contenu 4" descr="DHash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-228600" y="2000955"/>
            <a:ext cx="5334000" cy="4247445"/>
          </a:xfrm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Transient failures =&gt;unnecessary uploads and deletes of replicas</a:t>
            </a:r>
          </a:p>
          <a:p>
            <a:r>
              <a:rPr lang="en-US" dirty="0" smtClean="0"/>
              <a:t>Lost of bandwidth</a:t>
            </a:r>
          </a:p>
          <a:p>
            <a:endParaRPr lang="en-US" dirty="0" smtClean="0"/>
          </a:p>
          <a:p>
            <a:r>
              <a:rPr lang="en-US" dirty="0" smtClean="0"/>
              <a:t>Must remember the work done</a:t>
            </a:r>
          </a:p>
          <a:p>
            <a:r>
              <a:rPr lang="en-US" dirty="0" smtClean="0"/>
              <a:t>=&gt; have scope &gt; r</a:t>
            </a:r>
          </a:p>
          <a:p>
            <a:r>
              <a:rPr lang="en-US" dirty="0" smtClean="0"/>
              <a:t>Decreases replication delay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Ellipse 6"/>
          <p:cNvSpPr/>
          <p:nvPr/>
        </p:nvSpPr>
        <p:spPr>
          <a:xfrm>
            <a:off x="1219200" y="27432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lipse 7"/>
          <p:cNvSpPr/>
          <p:nvPr/>
        </p:nvSpPr>
        <p:spPr>
          <a:xfrm>
            <a:off x="1371600" y="25908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lipse 8"/>
          <p:cNvSpPr/>
          <p:nvPr/>
        </p:nvSpPr>
        <p:spPr>
          <a:xfrm>
            <a:off x="1600200" y="25146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lipse 9"/>
          <p:cNvSpPr/>
          <p:nvPr/>
        </p:nvSpPr>
        <p:spPr>
          <a:xfrm>
            <a:off x="1828800" y="24384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ultiplier 13"/>
          <p:cNvSpPr/>
          <p:nvPr/>
        </p:nvSpPr>
        <p:spPr>
          <a:xfrm>
            <a:off x="1295400" y="2514600"/>
            <a:ext cx="304800" cy="3048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lipse 17"/>
          <p:cNvSpPr/>
          <p:nvPr/>
        </p:nvSpPr>
        <p:spPr>
          <a:xfrm>
            <a:off x="2057400" y="23622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ultiplier 18"/>
          <p:cNvSpPr/>
          <p:nvPr/>
        </p:nvSpPr>
        <p:spPr>
          <a:xfrm>
            <a:off x="1981200" y="2286000"/>
            <a:ext cx="304800" cy="3048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4" grpId="0" animBg="1"/>
      <p:bldP spid="14" grpId="1" animBg="1"/>
      <p:bldP spid="14" grpId="2" animBg="1"/>
      <p:bldP spid="18" grpId="0" animBg="1"/>
      <p:bldP spid="19" grpId="0" animBg="1"/>
      <p:bldP spid="1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</a:t>
            </a:r>
            <a:endParaRPr lang="en-US" dirty="0"/>
          </a:p>
        </p:txBody>
      </p:sp>
      <p:pic>
        <p:nvPicPr>
          <p:cNvPr id="5" name="Espace réservé du contenu 4" descr="DHash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-228600" y="2000955"/>
            <a:ext cx="5334000" cy="4247445"/>
          </a:xfrm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Caches blocks along the lookup path</a:t>
            </a:r>
          </a:p>
          <a:p>
            <a:r>
              <a:rPr lang="en-US" dirty="0" smtClean="0"/>
              <a:t>Least-recently-used replacement policy</a:t>
            </a:r>
          </a:p>
          <a:p>
            <a:r>
              <a:rPr lang="en-US" dirty="0" smtClean="0"/>
              <a:t>Keeps replicas close to the block ID</a:t>
            </a:r>
          </a:p>
          <a:p>
            <a:endParaRPr lang="en-US" dirty="0" smtClean="0"/>
          </a:p>
          <a:p>
            <a:r>
              <a:rPr lang="en-US" dirty="0" smtClean="0"/>
              <a:t>Consistency?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Ellipse 5"/>
          <p:cNvSpPr/>
          <p:nvPr/>
        </p:nvSpPr>
        <p:spPr>
          <a:xfrm>
            <a:off x="304800" y="2667000"/>
            <a:ext cx="3962400" cy="2286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 we had…</a:t>
            </a:r>
            <a:endParaRPr lang="en-US" dirty="0"/>
          </a:p>
        </p:txBody>
      </p:sp>
      <p:pic>
        <p:nvPicPr>
          <p:cNvPr id="4" name="Espace réservé du contenu 3" descr="NFS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98912"/>
            <a:ext cx="8229600" cy="3225488"/>
          </a:xfrm>
        </p:spPr>
      </p:pic>
      <p:sp>
        <p:nvSpPr>
          <p:cNvPr id="5" name="ZoneTexte 4"/>
          <p:cNvSpPr txBox="1"/>
          <p:nvPr/>
        </p:nvSpPr>
        <p:spPr>
          <a:xfrm>
            <a:off x="1600200" y="50292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Consistency BUT…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600200" y="556260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- Availability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- Partition tolerance 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balancing</a:t>
            </a:r>
            <a:endParaRPr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Consistent hashing =&gt; spread blocks across the ID space</a:t>
            </a:r>
          </a:p>
          <a:p>
            <a:r>
              <a:rPr lang="en-US" dirty="0" smtClean="0"/>
              <a:t>But variance would be log(N)</a:t>
            </a:r>
          </a:p>
          <a:p>
            <a:r>
              <a:rPr lang="en-US" dirty="0" smtClean="0"/>
              <a:t>And server capacities vary</a:t>
            </a:r>
          </a:p>
          <a:p>
            <a:endParaRPr lang="en-US" dirty="0" smtClean="0"/>
          </a:p>
          <a:p>
            <a:r>
              <a:rPr lang="en-US" dirty="0" smtClean="0"/>
              <a:t>Introduce virtual servers: </a:t>
            </a:r>
            <a:r>
              <a:rPr lang="en-US" dirty="0" err="1" smtClean="0"/>
              <a:t>IDKey</a:t>
            </a:r>
            <a:r>
              <a:rPr lang="en-US" dirty="0" smtClean="0"/>
              <a:t> = Hash(IP||id)</a:t>
            </a:r>
          </a:p>
          <a:p>
            <a:r>
              <a:rPr lang="en-US" dirty="0" smtClean="0"/>
              <a:t>Security?</a:t>
            </a:r>
          </a:p>
          <a:p>
            <a:r>
              <a:rPr lang="en-US" dirty="0" smtClean="0"/>
              <a:t>Gives the freedom to chose id =&gt; dictionary attack =&gt; limit range of id =&gt; limit load-balancing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Per-IP Quotas</a:t>
            </a:r>
          </a:p>
          <a:p>
            <a:r>
              <a:rPr lang="en-US" dirty="0" smtClean="0"/>
              <a:t>Does it work?</a:t>
            </a:r>
          </a:p>
          <a:p>
            <a:r>
              <a:rPr lang="en-US" dirty="0" smtClean="0"/>
              <a:t>Storage available is O(N) but storage provided is O(1) =&gt; Naturally overloaded</a:t>
            </a:r>
          </a:p>
          <a:p>
            <a:r>
              <a:rPr lang="en-US" dirty="0" smtClean="0"/>
              <a:t>Let’s use O(1/N) quota</a:t>
            </a:r>
          </a:p>
          <a:p>
            <a:r>
              <a:rPr lang="en-US" dirty="0" smtClean="0"/>
              <a:t>But we need N*block size &gt;&gt; minimum storage space at a server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and Deletions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signed blocks can be updated</a:t>
            </a:r>
          </a:p>
          <a:p>
            <a:r>
              <a:rPr lang="en-US" dirty="0" smtClean="0"/>
              <a:t>Difficult to find a collision =&gt; prevents attack</a:t>
            </a:r>
          </a:p>
          <a:p>
            <a:endParaRPr lang="en-US" dirty="0" smtClean="0"/>
          </a:p>
          <a:p>
            <a:r>
              <a:rPr lang="en-US" dirty="0" smtClean="0"/>
              <a:t>No delete but refresh</a:t>
            </a:r>
          </a:p>
          <a:p>
            <a:r>
              <a:rPr lang="en-US" dirty="0" smtClean="0"/>
              <a:t>Recover from large amount of data inserted</a:t>
            </a:r>
          </a:p>
          <a:p>
            <a:r>
              <a:rPr lang="en-US" dirty="0" smtClean="0"/>
              <a:t>But consume bandwidth and loss-prone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à coins arrondis 33"/>
          <p:cNvSpPr/>
          <p:nvPr/>
        </p:nvSpPr>
        <p:spPr>
          <a:xfrm>
            <a:off x="2153580" y="1840468"/>
            <a:ext cx="2590800" cy="1295400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971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Key space is a ring, </a:t>
            </a:r>
            <a:r>
              <a:rPr lang="en-US" dirty="0" err="1" smtClean="0"/>
              <a:t>ie</a:t>
            </a:r>
            <a:r>
              <a:rPr lang="en-US" dirty="0" smtClean="0"/>
              <a:t> m = 0</a:t>
            </a:r>
          </a:p>
          <a:p>
            <a:r>
              <a:rPr lang="en-US" dirty="0" smtClean="0"/>
              <a:t>Associate each key to a list of r IPs</a:t>
            </a:r>
          </a:p>
          <a:p>
            <a:r>
              <a:rPr lang="en-US" dirty="0" smtClean="0"/>
              <a:t>Fault-tolerant</a:t>
            </a:r>
          </a:p>
          <a:p>
            <a:r>
              <a:rPr lang="en-US" dirty="0" smtClean="0"/>
              <a:t>Efficient: O(log(N))</a:t>
            </a:r>
            <a:endParaRPr lang="en-US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457200" y="3897868"/>
            <a:ext cx="4363380" cy="1676400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Connecteur droit 6"/>
          <p:cNvCxnSpPr/>
          <p:nvPr/>
        </p:nvCxnSpPr>
        <p:spPr>
          <a:xfrm rot="5400000" flipH="1" flipV="1">
            <a:off x="228600" y="5650468"/>
            <a:ext cx="1219200" cy="762000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à coins arrondis 7"/>
          <p:cNvSpPr/>
          <p:nvPr/>
        </p:nvSpPr>
        <p:spPr>
          <a:xfrm>
            <a:off x="513420" y="4583668"/>
            <a:ext cx="93438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SFS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3400" y="641246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UDP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Double flèche horizontale 15"/>
          <p:cNvSpPr/>
          <p:nvPr/>
        </p:nvSpPr>
        <p:spPr>
          <a:xfrm rot="16200000">
            <a:off x="2159133" y="3710565"/>
            <a:ext cx="1483543" cy="1817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ZoneTexte 16"/>
          <p:cNvSpPr txBox="1"/>
          <p:nvPr/>
        </p:nvSpPr>
        <p:spPr>
          <a:xfrm>
            <a:off x="510557" y="3897868"/>
            <a:ext cx="55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CFS</a:t>
            </a:r>
            <a:endParaRPr lang="en-US" sz="2000" b="1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1504020" y="4583668"/>
            <a:ext cx="70578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FS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2266020" y="4583668"/>
            <a:ext cx="108678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DHash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2209800" y="2221468"/>
            <a:ext cx="108678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DHash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153580" y="1821358"/>
            <a:ext cx="55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CFS</a:t>
            </a:r>
            <a:endParaRPr lang="en-US" sz="2000" b="1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3733800" y="4572000"/>
            <a:ext cx="106680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Chord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3657600" y="2209800"/>
            <a:ext cx="106680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Chord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" name="Double flèche horizontale 22"/>
          <p:cNvSpPr/>
          <p:nvPr/>
        </p:nvSpPr>
        <p:spPr>
          <a:xfrm rot="16200000">
            <a:off x="3255285" y="3698896"/>
            <a:ext cx="1483543" cy="1817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Connecteur droit 19"/>
          <p:cNvCxnSpPr/>
          <p:nvPr/>
        </p:nvCxnSpPr>
        <p:spPr>
          <a:xfrm>
            <a:off x="3048000" y="4888468"/>
            <a:ext cx="894420" cy="1588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2971800" y="45074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lookup(k)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276600" y="5193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IPs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6" name="Connecteur droit 25"/>
          <p:cNvCxnSpPr/>
          <p:nvPr/>
        </p:nvCxnSpPr>
        <p:spPr>
          <a:xfrm rot="10800000">
            <a:off x="3048000" y="5193268"/>
            <a:ext cx="914400" cy="1588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2971800" y="2514600"/>
            <a:ext cx="894420" cy="1588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2895600" y="2133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lookup(k)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200400" y="2819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IPs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0" name="Connecteur droit 29"/>
          <p:cNvCxnSpPr/>
          <p:nvPr/>
        </p:nvCxnSpPr>
        <p:spPr>
          <a:xfrm rot="10800000">
            <a:off x="2971800" y="2819400"/>
            <a:ext cx="914400" cy="1588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Routing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Key and </a:t>
            </a:r>
            <a:r>
              <a:rPr lang="en-US" dirty="0" err="1" smtClean="0"/>
              <a:t>nodeID</a:t>
            </a:r>
            <a:r>
              <a:rPr lang="en-US" dirty="0" smtClean="0"/>
              <a:t> belongs to the same space</a:t>
            </a:r>
          </a:p>
          <a:p>
            <a:r>
              <a:rPr lang="en-US" dirty="0" smtClean="0"/>
              <a:t>Each key belongs to its successor node</a:t>
            </a:r>
          </a:p>
          <a:p>
            <a:r>
              <a:rPr lang="en-US" dirty="0" smtClean="0"/>
              <a:t>Always able to lookup a key if the list of successors is large enough</a:t>
            </a:r>
          </a:p>
          <a:p>
            <a:r>
              <a:rPr lang="en-US" dirty="0" smtClean="0"/>
              <a:t>Inefficient: O(N)</a:t>
            </a:r>
            <a:endParaRPr lang="en-US" dirty="0"/>
          </a:p>
        </p:txBody>
      </p:sp>
      <p:pic>
        <p:nvPicPr>
          <p:cNvPr id="6" name="Espace réservé du contenu 4" descr="linear_routing"/>
          <p:cNvPicPr>
            <a:picLocks noChangeAspect="1"/>
          </p:cNvPicPr>
          <p:nvPr/>
        </p:nvPicPr>
        <p:blipFill>
          <a:blip r:embed="rId2"/>
          <a:srcRect l="1887" t="16021" r="47170" b="30326"/>
          <a:stretch>
            <a:fillRect/>
          </a:stretch>
        </p:blipFill>
        <p:spPr>
          <a:xfrm>
            <a:off x="-228600" y="4721290"/>
            <a:ext cx="4876800" cy="2289110"/>
          </a:xfrm>
          <a:prstGeom prst="rect">
            <a:avLst/>
          </a:prstGeom>
        </p:spPr>
      </p:pic>
      <p:pic>
        <p:nvPicPr>
          <p:cNvPr id="5" name="Espace réservé du contenu 4" descr="linear_routin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52830" t="10881" r="3774" b="11957"/>
          <a:stretch>
            <a:fillRect/>
          </a:stretch>
        </p:blipFill>
        <p:spPr>
          <a:xfrm>
            <a:off x="76200" y="1447800"/>
            <a:ext cx="4343400" cy="344194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Routing</a:t>
            </a:r>
            <a:endParaRPr lang="en-US" dirty="0"/>
          </a:p>
        </p:txBody>
      </p:sp>
      <p:pic>
        <p:nvPicPr>
          <p:cNvPr id="5" name="Espace réservé du contenu 4" descr="Chord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52830" b="14913"/>
          <a:stretch>
            <a:fillRect/>
          </a:stretch>
        </p:blipFill>
        <p:spPr>
          <a:xfrm>
            <a:off x="152400" y="3810000"/>
            <a:ext cx="4038600" cy="3043343"/>
          </a:xfrm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Finger[k] = </a:t>
            </a:r>
            <a:r>
              <a:rPr lang="en-US" dirty="0" err="1" smtClean="0"/>
              <a:t>ﬁrst</a:t>
            </a:r>
            <a:r>
              <a:rPr lang="en-US" dirty="0" smtClean="0"/>
              <a:t> node on circle that succeeds (n+2</a:t>
            </a:r>
            <a:r>
              <a:rPr lang="en-US" baseline="30000" dirty="0" smtClean="0"/>
              <a:t>k−1</a:t>
            </a:r>
            <a:r>
              <a:rPr lang="en-US" dirty="0" smtClean="0"/>
              <a:t> ) mod 2m , 1 ≤ k ≤ m</a:t>
            </a:r>
          </a:p>
          <a:p>
            <a:r>
              <a:rPr lang="en-US" dirty="0" smtClean="0"/>
              <a:t>O(log(N)) in space</a:t>
            </a:r>
          </a:p>
          <a:p>
            <a:endParaRPr lang="en-US" dirty="0" smtClean="0"/>
          </a:p>
          <a:p>
            <a:r>
              <a:rPr lang="en-US" dirty="0" smtClean="0"/>
              <a:t>O(log(N)) in hops</a:t>
            </a:r>
          </a:p>
          <a:p>
            <a:r>
              <a:rPr lang="en-US" dirty="0" smtClean="0"/>
              <a:t>Fingers tables aren’t vital, just an accelerator</a:t>
            </a:r>
          </a:p>
          <a:p>
            <a:endParaRPr lang="en-US" dirty="0"/>
          </a:p>
        </p:txBody>
      </p:sp>
      <p:pic>
        <p:nvPicPr>
          <p:cNvPr id="6" name="Espace réservé du contenu 4" descr="Chord"/>
          <p:cNvPicPr>
            <a:picLocks noChangeAspect="1"/>
          </p:cNvPicPr>
          <p:nvPr/>
        </p:nvPicPr>
        <p:blipFill>
          <a:blip r:embed="rId2"/>
          <a:srcRect t="4959" r="47170" b="15692"/>
          <a:stretch>
            <a:fillRect/>
          </a:stretch>
        </p:blipFill>
        <p:spPr>
          <a:xfrm>
            <a:off x="-1" y="1122082"/>
            <a:ext cx="4648201" cy="2916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</a:t>
            </a:r>
            <a:endParaRPr lang="en-US" dirty="0"/>
          </a:p>
        </p:txBody>
      </p:sp>
      <p:pic>
        <p:nvPicPr>
          <p:cNvPr id="6" name="Espace réservé du contenu 3" descr="Chord-Join"/>
          <p:cNvPicPr>
            <a:picLocks noChangeAspect="1"/>
          </p:cNvPicPr>
          <p:nvPr/>
        </p:nvPicPr>
        <p:blipFill>
          <a:blip r:embed="rId2"/>
          <a:srcRect l="49709" b="24738"/>
          <a:stretch>
            <a:fillRect/>
          </a:stretch>
        </p:blipFill>
        <p:spPr>
          <a:xfrm>
            <a:off x="0" y="3886200"/>
            <a:ext cx="4953000" cy="2781915"/>
          </a:xfrm>
          <a:prstGeom prst="rect">
            <a:avLst/>
          </a:prstGeom>
        </p:spPr>
      </p:pic>
      <p:pic>
        <p:nvPicPr>
          <p:cNvPr id="4" name="Espace réservé du contenu 3" descr="Chord-Join"/>
          <p:cNvPicPr>
            <a:picLocks noGrp="1" noChangeAspect="1"/>
          </p:cNvPicPr>
          <p:nvPr>
            <p:ph idx="1"/>
          </p:nvPr>
        </p:nvPicPr>
        <p:blipFill>
          <a:blip r:embed="rId2"/>
          <a:srcRect r="51065" b="24738"/>
          <a:stretch>
            <a:fillRect/>
          </a:stretch>
        </p:blipFill>
        <p:spPr>
          <a:xfrm>
            <a:off x="-171253" y="1447800"/>
            <a:ext cx="4819453" cy="2781915"/>
          </a:xfrm>
        </p:spPr>
      </p:pic>
      <p:pic>
        <p:nvPicPr>
          <p:cNvPr id="5" name="Image 4" descr="stabalize"/>
          <p:cNvPicPr>
            <a:picLocks noChangeAspect="1"/>
          </p:cNvPicPr>
          <p:nvPr/>
        </p:nvPicPr>
        <p:blipFill>
          <a:blip r:embed="rId3"/>
          <a:srcRect r="1014"/>
          <a:stretch>
            <a:fillRect/>
          </a:stretch>
        </p:blipFill>
        <p:spPr>
          <a:xfrm>
            <a:off x="4419600" y="2394098"/>
            <a:ext cx="4724400" cy="37781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Selection</a:t>
            </a:r>
            <a:endParaRPr lang="en-US" dirty="0"/>
          </a:p>
        </p:txBody>
      </p:sp>
      <p:pic>
        <p:nvPicPr>
          <p:cNvPr id="5" name="Espace réservé du contenu 4" descr="Chord-Server Selection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871" y="4495800"/>
            <a:ext cx="6200529" cy="1447800"/>
          </a:xfrm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log(N): number of significant bits</a:t>
            </a:r>
          </a:p>
          <a:p>
            <a:r>
              <a:rPr lang="en-US" dirty="0" smtClean="0"/>
              <a:t>ones(): number of bit set to 1</a:t>
            </a:r>
          </a:p>
          <a:p>
            <a:r>
              <a:rPr lang="en-US" dirty="0" smtClean="0"/>
              <a:t>H(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</a:t>
            </a:r>
            <a:r>
              <a:rPr lang="en-US" dirty="0" smtClean="0"/>
              <a:t>): estimation of the number of hops</a:t>
            </a:r>
          </a:p>
          <a:p>
            <a:r>
              <a:rPr lang="en-US" dirty="0" smtClean="0"/>
              <a:t>D: latencies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Efficiency</a:t>
            </a:r>
          </a:p>
          <a:p>
            <a:r>
              <a:rPr lang="en-US" dirty="0" smtClean="0"/>
              <a:t>Load Balance</a:t>
            </a:r>
          </a:p>
          <a:p>
            <a:r>
              <a:rPr lang="en-US" dirty="0" smtClean="0"/>
              <a:t>Persistence</a:t>
            </a:r>
          </a:p>
          <a:p>
            <a:r>
              <a:rPr lang="en-US" dirty="0" smtClean="0"/>
              <a:t>Decentralized control</a:t>
            </a:r>
          </a:p>
          <a:p>
            <a:r>
              <a:rPr lang="en-US" dirty="0" smtClean="0"/>
              <a:t>Scalability</a:t>
            </a:r>
          </a:p>
          <a:p>
            <a:r>
              <a:rPr lang="en-US" dirty="0" smtClean="0"/>
              <a:t>Availability</a:t>
            </a:r>
          </a:p>
          <a:p>
            <a:r>
              <a:rPr lang="en-US" dirty="0" smtClean="0"/>
              <a:t>Quotas</a:t>
            </a:r>
          </a:p>
          <a:p>
            <a:r>
              <a:rPr lang="en-US" dirty="0" smtClean="0"/>
              <a:t>Consistency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FTP – different file sizes</a:t>
            </a:r>
            <a:endParaRPr lang="en-US" dirty="0"/>
          </a:p>
        </p:txBody>
      </p:sp>
      <p:pic>
        <p:nvPicPr>
          <p:cNvPr id="5" name="Espace réservé du contenu 4" descr="Speed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037012" y="2057400"/>
            <a:ext cx="5183188" cy="4816407"/>
          </a:xfrm>
        </p:spPr>
      </p:pic>
      <p:sp>
        <p:nvSpPr>
          <p:cNvPr id="8" name="Espace réservé du texte 7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498975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CFS – w/ and w/o server selection</a:t>
            </a:r>
            <a:endParaRPr lang="en-US" dirty="0"/>
          </a:p>
        </p:txBody>
      </p:sp>
      <p:pic>
        <p:nvPicPr>
          <p:cNvPr id="6" name="Espace réservé du contenu 5" descr="FTP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-61140" y="2209800"/>
            <a:ext cx="4404540" cy="4724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5943600" y="3657600"/>
            <a:ext cx="2895600" cy="2438400"/>
          </a:xfrm>
          <a:prstGeom prst="round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be cooperative</a:t>
            </a:r>
            <a:endParaRPr lang="en-US" dirty="0"/>
          </a:p>
        </p:txBody>
      </p:sp>
      <p:pic>
        <p:nvPicPr>
          <p:cNvPr id="5" name="Image 4" descr="Loopba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429371"/>
            <a:ext cx="4380953" cy="2971429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743200" y="3962400"/>
            <a:ext cx="1295400" cy="707886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CFS</a:t>
            </a:r>
            <a:endParaRPr lang="en-US" sz="4000" dirty="0"/>
          </a:p>
        </p:txBody>
      </p:sp>
      <p:sp>
        <p:nvSpPr>
          <p:cNvPr id="6" name="Nuage 5"/>
          <p:cNvSpPr/>
          <p:nvPr/>
        </p:nvSpPr>
        <p:spPr>
          <a:xfrm>
            <a:off x="2286000" y="1905000"/>
            <a:ext cx="5791200" cy="335280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ZoneTexte 8"/>
          <p:cNvSpPr txBox="1"/>
          <p:nvPr/>
        </p:nvSpPr>
        <p:spPr>
          <a:xfrm>
            <a:off x="5943600" y="3886200"/>
            <a:ext cx="1219200" cy="707886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CFS</a:t>
            </a:r>
            <a:endParaRPr lang="en-US" sz="4000" dirty="0"/>
          </a:p>
        </p:txBody>
      </p:sp>
      <p:sp>
        <p:nvSpPr>
          <p:cNvPr id="11" name="Double flèche horizontale 10"/>
          <p:cNvSpPr/>
          <p:nvPr/>
        </p:nvSpPr>
        <p:spPr>
          <a:xfrm>
            <a:off x="4114800" y="4267200"/>
            <a:ext cx="18288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uble flèche horizontale 11"/>
          <p:cNvSpPr/>
          <p:nvPr/>
        </p:nvSpPr>
        <p:spPr>
          <a:xfrm rot="19026068">
            <a:off x="3424898" y="3223824"/>
            <a:ext cx="1483543" cy="1817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uble flèche horizontale 12"/>
          <p:cNvSpPr/>
          <p:nvPr/>
        </p:nvSpPr>
        <p:spPr>
          <a:xfrm rot="3243942">
            <a:off x="4968877" y="3217588"/>
            <a:ext cx="1483543" cy="1817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6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Balancing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Storage – 64 servers</a:t>
            </a:r>
            <a:endParaRPr lang="en-US" dirty="0"/>
          </a:p>
        </p:txBody>
      </p:sp>
      <p:pic>
        <p:nvPicPr>
          <p:cNvPr id="7" name="Espace réservé du contenu 6" descr="Sotrage_balanci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2192343"/>
            <a:ext cx="4648200" cy="4665657"/>
          </a:xfrm>
        </p:spPr>
      </p:pic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Banwidth</a:t>
            </a:r>
            <a:r>
              <a:rPr lang="en-US" dirty="0" smtClean="0"/>
              <a:t> – 1000 servers</a:t>
            </a:r>
            <a:endParaRPr lang="en-US" dirty="0"/>
          </a:p>
        </p:txBody>
      </p:sp>
      <p:pic>
        <p:nvPicPr>
          <p:cNvPr id="8" name="Espace réservé du contenu 7" descr="Bandwidth_balancin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495800" y="2174874"/>
            <a:ext cx="4646250" cy="468312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</a:t>
            </a:r>
            <a:endParaRPr lang="en-US" dirty="0"/>
          </a:p>
        </p:txBody>
      </p:sp>
      <p:pic>
        <p:nvPicPr>
          <p:cNvPr id="4" name="Espace réservé du contenu 3" descr="Failures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219200"/>
            <a:ext cx="6127142" cy="56146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Decentralized control ?</a:t>
            </a:r>
          </a:p>
          <a:p>
            <a:r>
              <a:rPr lang="en-US" dirty="0" smtClean="0"/>
              <a:t>Scalability ?</a:t>
            </a:r>
          </a:p>
          <a:p>
            <a:r>
              <a:rPr lang="en-US" dirty="0" smtClean="0"/>
              <a:t>Availability ?</a:t>
            </a:r>
          </a:p>
          <a:p>
            <a:r>
              <a:rPr lang="en-US" dirty="0" smtClean="0"/>
              <a:t>Quotas ?</a:t>
            </a:r>
          </a:p>
          <a:p>
            <a:r>
              <a:rPr lang="en-US" dirty="0" smtClean="0"/>
              <a:t>Consistency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need a NFS Server…</a:t>
            </a:r>
            <a:endParaRPr lang="en-US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066800" y="2971800"/>
            <a:ext cx="4495800" cy="1676400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Connecteur droit 5"/>
          <p:cNvCxnSpPr/>
          <p:nvPr/>
        </p:nvCxnSpPr>
        <p:spPr>
          <a:xfrm rot="5400000" flipH="1" flipV="1">
            <a:off x="838200" y="4724400"/>
            <a:ext cx="1219200" cy="762000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9"/>
          <p:cNvSpPr/>
          <p:nvPr/>
        </p:nvSpPr>
        <p:spPr>
          <a:xfrm>
            <a:off x="1219200" y="3657600"/>
            <a:ext cx="152400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SFS </a:t>
            </a:r>
            <a:r>
              <a:rPr lang="en-US" sz="3600" dirty="0" err="1" smtClean="0">
                <a:solidFill>
                  <a:schemeClr val="tx1"/>
                </a:solidFill>
              </a:rPr>
              <a:t>Tk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143000" y="548640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UDP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267200" y="3657600"/>
            <a:ext cx="106680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onnecteur droit 13"/>
          <p:cNvCxnSpPr/>
          <p:nvPr/>
        </p:nvCxnSpPr>
        <p:spPr>
          <a:xfrm>
            <a:off x="2743200" y="3886200"/>
            <a:ext cx="1524000" cy="1588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2895600" y="3505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dispatch()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971800" y="4191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reply()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9" name="Connecteur droit 18"/>
          <p:cNvCxnSpPr/>
          <p:nvPr/>
        </p:nvCxnSpPr>
        <p:spPr>
          <a:xfrm rot="10800000">
            <a:off x="2743200" y="4191000"/>
            <a:ext cx="1524000" cy="1588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uble flèche horizontale 21"/>
          <p:cNvSpPr/>
          <p:nvPr/>
        </p:nvSpPr>
        <p:spPr>
          <a:xfrm>
            <a:off x="5353980" y="4038601"/>
            <a:ext cx="18288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uble flèche horizontale 22"/>
          <p:cNvSpPr/>
          <p:nvPr/>
        </p:nvSpPr>
        <p:spPr>
          <a:xfrm rot="19026068">
            <a:off x="4664078" y="2995225"/>
            <a:ext cx="1483543" cy="1817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ZoneTexte 23"/>
          <p:cNvSpPr txBox="1"/>
          <p:nvPr/>
        </p:nvSpPr>
        <p:spPr>
          <a:xfrm>
            <a:off x="1120157" y="2971800"/>
            <a:ext cx="55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CFS</a:t>
            </a:r>
            <a:endParaRPr lang="en-US" sz="2000" b="1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5943600" y="2133600"/>
            <a:ext cx="990600" cy="457200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CFS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7239000" y="3886200"/>
            <a:ext cx="990600" cy="457200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CFS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7" name="Double flèche horizontale 26"/>
          <p:cNvSpPr/>
          <p:nvPr/>
        </p:nvSpPr>
        <p:spPr>
          <a:xfrm rot="14720553">
            <a:off x="6437333" y="3159973"/>
            <a:ext cx="1390137" cy="13341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ZoneTexte 19"/>
          <p:cNvSpPr txBox="1"/>
          <p:nvPr/>
        </p:nvSpPr>
        <p:spPr>
          <a:xfrm>
            <a:off x="1752600" y="1066800"/>
            <a:ext cx="58510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…let’s use the SFS toolkit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2" grpId="0"/>
      <p:bldP spid="13" grpId="0" animBg="1"/>
      <p:bldP spid="17" grpId="0"/>
      <p:bldP spid="18" grpId="0"/>
      <p:bldP spid="22" grpId="0" animBg="1"/>
      <p:bldP spid="23" grpId="0" animBg="1"/>
      <p:bldP spid="24" grpId="0"/>
      <p:bldP spid="25" grpId="0" animBg="1"/>
      <p:bldP spid="26" grpId="0" animBg="1"/>
      <p:bldP spid="27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is beautiful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971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Need to emulate a real FS</a:t>
            </a:r>
          </a:p>
          <a:p>
            <a:r>
              <a:rPr lang="en-US" dirty="0" smtClean="0"/>
              <a:t>Small entities to spread the load</a:t>
            </a:r>
          </a:p>
          <a:p>
            <a:endParaRPr lang="en-US" dirty="0" smtClean="0"/>
          </a:p>
          <a:p>
            <a:r>
              <a:rPr lang="en-US" dirty="0" smtClean="0"/>
              <a:t>Let’s implement a real FS,</a:t>
            </a:r>
          </a:p>
          <a:p>
            <a:r>
              <a:rPr lang="en-US" dirty="0" smtClean="0"/>
              <a:t>where blocks are spread over multiple peers,</a:t>
            </a:r>
          </a:p>
          <a:p>
            <a:r>
              <a:rPr lang="en-US" dirty="0" smtClean="0"/>
              <a:t>and identified by keys</a:t>
            </a:r>
            <a:endParaRPr lang="en-US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6220" y="2971800"/>
            <a:ext cx="4495800" cy="1676400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Connecteur droit 6"/>
          <p:cNvCxnSpPr/>
          <p:nvPr/>
        </p:nvCxnSpPr>
        <p:spPr>
          <a:xfrm rot="5400000" flipH="1" flipV="1">
            <a:off x="-172380" y="4724400"/>
            <a:ext cx="1219200" cy="762000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à coins arrondis 7"/>
          <p:cNvSpPr/>
          <p:nvPr/>
        </p:nvSpPr>
        <p:spPr>
          <a:xfrm>
            <a:off x="208620" y="3657600"/>
            <a:ext cx="93438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SFS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32420" y="548640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UDP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256620" y="3657600"/>
            <a:ext cx="106680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1905000" y="3886200"/>
            <a:ext cx="1351620" cy="1588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885020" y="3505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put()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961220" y="4191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get()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 rot="10800000">
            <a:off x="1905000" y="4191000"/>
            <a:ext cx="1351620" cy="1588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ouble flèche horizontale 14"/>
          <p:cNvSpPr/>
          <p:nvPr/>
        </p:nvSpPr>
        <p:spPr>
          <a:xfrm>
            <a:off x="4343400" y="4038600"/>
            <a:ext cx="1524000" cy="15240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uble flèche horizontale 15"/>
          <p:cNvSpPr/>
          <p:nvPr/>
        </p:nvSpPr>
        <p:spPr>
          <a:xfrm rot="19026068">
            <a:off x="3653498" y="2995225"/>
            <a:ext cx="1483543" cy="1817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ZoneTexte 16"/>
          <p:cNvSpPr txBox="1"/>
          <p:nvPr/>
        </p:nvSpPr>
        <p:spPr>
          <a:xfrm>
            <a:off x="109577" y="2971800"/>
            <a:ext cx="55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CFS</a:t>
            </a:r>
            <a:endParaRPr lang="en-US" sz="2000" b="1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1199220" y="3657600"/>
            <a:ext cx="70578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FS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à coins arrondis 33"/>
          <p:cNvSpPr/>
          <p:nvPr/>
        </p:nvSpPr>
        <p:spPr>
          <a:xfrm>
            <a:off x="1752600" y="1840468"/>
            <a:ext cx="1371600" cy="1295400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 is everything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971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Servers fails</a:t>
            </a:r>
          </a:p>
          <a:p>
            <a:r>
              <a:rPr lang="en-US" dirty="0" smtClean="0"/>
              <a:t>Servers may be overloaded</a:t>
            </a:r>
          </a:p>
          <a:p>
            <a:endParaRPr lang="en-US" dirty="0" smtClean="0"/>
          </a:p>
          <a:p>
            <a:r>
              <a:rPr lang="en-US" dirty="0" smtClean="0"/>
              <a:t>Let’s replicate</a:t>
            </a:r>
          </a:p>
          <a:p>
            <a:r>
              <a:rPr lang="en-US" dirty="0" smtClean="0"/>
              <a:t>We need a layer to locate them</a:t>
            </a:r>
            <a:endParaRPr lang="en-US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6220" y="3897868"/>
            <a:ext cx="4495800" cy="1676400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Connecteur droit 6"/>
          <p:cNvCxnSpPr/>
          <p:nvPr/>
        </p:nvCxnSpPr>
        <p:spPr>
          <a:xfrm rot="5400000" flipH="1" flipV="1">
            <a:off x="-172380" y="5650468"/>
            <a:ext cx="1219200" cy="762000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à coins arrondis 7"/>
          <p:cNvSpPr/>
          <p:nvPr/>
        </p:nvSpPr>
        <p:spPr>
          <a:xfrm>
            <a:off x="208620" y="4583668"/>
            <a:ext cx="93438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SFS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32420" y="641246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UDP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962400" y="4583668"/>
            <a:ext cx="36102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3048000" y="4812268"/>
            <a:ext cx="894420" cy="1588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971800" y="4431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lookup(k)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200400" y="51170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IPs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Double flèche horizontale 14"/>
          <p:cNvSpPr/>
          <p:nvPr/>
        </p:nvSpPr>
        <p:spPr>
          <a:xfrm>
            <a:off x="4343400" y="4964668"/>
            <a:ext cx="1524000" cy="15240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uble flèche horizontale 15"/>
          <p:cNvSpPr/>
          <p:nvPr/>
        </p:nvSpPr>
        <p:spPr>
          <a:xfrm rot="16200000">
            <a:off x="1758153" y="3710565"/>
            <a:ext cx="1483543" cy="1817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ZoneTexte 16"/>
          <p:cNvSpPr txBox="1"/>
          <p:nvPr/>
        </p:nvSpPr>
        <p:spPr>
          <a:xfrm>
            <a:off x="109577" y="3897868"/>
            <a:ext cx="55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CFS</a:t>
            </a:r>
            <a:endParaRPr lang="en-US" sz="2000" b="1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1199220" y="4583668"/>
            <a:ext cx="70578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FS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1961220" y="4583668"/>
            <a:ext cx="108678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DHash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9" name="Connecteur droit 28"/>
          <p:cNvCxnSpPr/>
          <p:nvPr/>
        </p:nvCxnSpPr>
        <p:spPr>
          <a:xfrm rot="10800000">
            <a:off x="3048000" y="5117068"/>
            <a:ext cx="914400" cy="1588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à coins arrondis 32"/>
          <p:cNvSpPr/>
          <p:nvPr/>
        </p:nvSpPr>
        <p:spPr>
          <a:xfrm>
            <a:off x="1961220" y="2221468"/>
            <a:ext cx="108678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DHash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752600" y="1821358"/>
            <a:ext cx="55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CFS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à coins arrondis 33"/>
          <p:cNvSpPr/>
          <p:nvPr/>
        </p:nvSpPr>
        <p:spPr>
          <a:xfrm>
            <a:off x="2153580" y="1840468"/>
            <a:ext cx="2590800" cy="1295400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has the key?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971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We need to associate each key to an IP,</a:t>
            </a:r>
          </a:p>
          <a:p>
            <a:r>
              <a:rPr lang="en-US" dirty="0" smtClean="0"/>
              <a:t>in a distributed manner,</a:t>
            </a:r>
          </a:p>
          <a:p>
            <a:r>
              <a:rPr lang="en-US" dirty="0" smtClean="0"/>
              <a:t>with efficient lookup</a:t>
            </a:r>
          </a:p>
          <a:p>
            <a:endParaRPr lang="en-US" dirty="0" smtClean="0"/>
          </a:p>
          <a:p>
            <a:r>
              <a:rPr lang="en-US" dirty="0" smtClean="0"/>
              <a:t>Let’s use Chord</a:t>
            </a:r>
            <a:endParaRPr lang="en-US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457200" y="3897868"/>
            <a:ext cx="4363380" cy="1676400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Connecteur droit 6"/>
          <p:cNvCxnSpPr/>
          <p:nvPr/>
        </p:nvCxnSpPr>
        <p:spPr>
          <a:xfrm rot="5400000" flipH="1" flipV="1">
            <a:off x="228600" y="5650468"/>
            <a:ext cx="1219200" cy="762000"/>
          </a:xfrm>
          <a:prstGeom prst="line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à coins arrondis 7"/>
          <p:cNvSpPr/>
          <p:nvPr/>
        </p:nvSpPr>
        <p:spPr>
          <a:xfrm>
            <a:off x="609600" y="4583668"/>
            <a:ext cx="93438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SFS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3400" y="641246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UDP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Double flèche horizontale 15"/>
          <p:cNvSpPr/>
          <p:nvPr/>
        </p:nvSpPr>
        <p:spPr>
          <a:xfrm rot="16200000">
            <a:off x="2159133" y="3710565"/>
            <a:ext cx="1483543" cy="1817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ZoneTexte 16"/>
          <p:cNvSpPr txBox="1"/>
          <p:nvPr/>
        </p:nvSpPr>
        <p:spPr>
          <a:xfrm>
            <a:off x="510557" y="3897868"/>
            <a:ext cx="55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CFS</a:t>
            </a:r>
            <a:endParaRPr lang="en-US" sz="2000" b="1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1600200" y="4583668"/>
            <a:ext cx="70578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FS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2362200" y="4583668"/>
            <a:ext cx="108678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DHash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2362200" y="2221468"/>
            <a:ext cx="108678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DHash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153580" y="1821358"/>
            <a:ext cx="55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CFS</a:t>
            </a:r>
            <a:endParaRPr lang="en-US" sz="2000" b="1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3505200" y="4572000"/>
            <a:ext cx="108678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Chord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3505200" y="2209800"/>
            <a:ext cx="1086780" cy="8382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Chord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" name="Double flèche horizontale 22"/>
          <p:cNvSpPr/>
          <p:nvPr/>
        </p:nvSpPr>
        <p:spPr>
          <a:xfrm rot="16200000">
            <a:off x="3255285" y="3698896"/>
            <a:ext cx="1483543" cy="1817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Overview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FS</a:t>
            </a:r>
          </a:p>
          <a:p>
            <a:r>
              <a:rPr lang="en-US" dirty="0" err="1" smtClean="0"/>
              <a:t>DHash</a:t>
            </a:r>
            <a:endParaRPr lang="en-US" dirty="0" smtClean="0"/>
          </a:p>
          <a:p>
            <a:r>
              <a:rPr lang="en-US" dirty="0" smtClean="0"/>
              <a:t>Chord</a:t>
            </a:r>
          </a:p>
          <a:p>
            <a:r>
              <a:rPr lang="en-US" dirty="0" smtClean="0"/>
              <a:t>Discussion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Decentralized control</a:t>
            </a:r>
          </a:p>
          <a:p>
            <a:r>
              <a:rPr lang="en-US" dirty="0" smtClean="0"/>
              <a:t>Scalability</a:t>
            </a:r>
          </a:p>
          <a:p>
            <a:r>
              <a:rPr lang="en-US" dirty="0" smtClean="0"/>
              <a:t>Availability</a:t>
            </a:r>
          </a:p>
          <a:p>
            <a:r>
              <a:rPr lang="en-US" dirty="0" smtClean="0"/>
              <a:t>Load Balance</a:t>
            </a:r>
          </a:p>
          <a:p>
            <a:r>
              <a:rPr lang="en-US" dirty="0" smtClean="0"/>
              <a:t>Persistence</a:t>
            </a:r>
          </a:p>
          <a:p>
            <a:r>
              <a:rPr lang="en-US" dirty="0" smtClean="0"/>
              <a:t>Quotas</a:t>
            </a:r>
          </a:p>
          <a:p>
            <a:r>
              <a:rPr lang="en-US" dirty="0" smtClean="0"/>
              <a:t>Efficiency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Consistency 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928</Words>
  <Application>Microsoft Office PowerPoint</Application>
  <PresentationFormat>On-screen Show (4:3)</PresentationFormat>
  <Paragraphs>245</Paragraphs>
  <Slides>32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Thème Office</vt:lpstr>
      <vt:lpstr>Cooperative File System</vt:lpstr>
      <vt:lpstr>So far we had…</vt:lpstr>
      <vt:lpstr>Let’s be cooperative</vt:lpstr>
      <vt:lpstr>We need a NFS Server…</vt:lpstr>
      <vt:lpstr>Small is beautiful</vt:lpstr>
      <vt:lpstr>Replication is everything</vt:lpstr>
      <vt:lpstr>Who has the key?</vt:lpstr>
      <vt:lpstr>Outline</vt:lpstr>
      <vt:lpstr>Objectives</vt:lpstr>
      <vt:lpstr>The File System</vt:lpstr>
      <vt:lpstr>Let’s store a block</vt:lpstr>
      <vt:lpstr>Let’s store a File and a Directory</vt:lpstr>
      <vt:lpstr>Root Block &amp; Consistency</vt:lpstr>
      <vt:lpstr>put/get API</vt:lpstr>
      <vt:lpstr>DHash</vt:lpstr>
      <vt:lpstr>Replication</vt:lpstr>
      <vt:lpstr>Replication</vt:lpstr>
      <vt:lpstr>Transient &amp; Permanent Failures</vt:lpstr>
      <vt:lpstr>Caching</vt:lpstr>
      <vt:lpstr>Load balancing</vt:lpstr>
      <vt:lpstr>Quotas</vt:lpstr>
      <vt:lpstr>Updates and Deletions</vt:lpstr>
      <vt:lpstr>Chord</vt:lpstr>
      <vt:lpstr>Linear Routing</vt:lpstr>
      <vt:lpstr>Recursive Routing</vt:lpstr>
      <vt:lpstr>Joins</vt:lpstr>
      <vt:lpstr>Server Selection</vt:lpstr>
      <vt:lpstr>Discussion</vt:lpstr>
      <vt:lpstr>Efficiency</vt:lpstr>
      <vt:lpstr>Load Balancing</vt:lpstr>
      <vt:lpstr>Persistence</vt:lpstr>
      <vt:lpstr>Discussion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Guy Hugot-Derville</dc:creator>
  <cp:lastModifiedBy>Hakim Weatherspoon</cp:lastModifiedBy>
  <cp:revision>87</cp:revision>
  <dcterms:created xsi:type="dcterms:W3CDTF">2009-02-11T19:51:03Z</dcterms:created>
  <dcterms:modified xsi:type="dcterms:W3CDTF">2009-02-11T19:51:27Z</dcterms:modified>
</cp:coreProperties>
</file>