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2" r:id="rId1"/>
  </p:sldMasterIdLst>
  <p:notesMasterIdLst>
    <p:notesMasterId r:id="rId41"/>
  </p:notesMasterIdLst>
  <p:handoutMasterIdLst>
    <p:handoutMasterId r:id="rId42"/>
  </p:handoutMasterIdLst>
  <p:sldIdLst>
    <p:sldId id="313" r:id="rId2"/>
    <p:sldId id="376" r:id="rId3"/>
    <p:sldId id="386" r:id="rId4"/>
    <p:sldId id="357" r:id="rId5"/>
    <p:sldId id="385" r:id="rId6"/>
    <p:sldId id="378" r:id="rId7"/>
    <p:sldId id="382" r:id="rId8"/>
    <p:sldId id="377" r:id="rId9"/>
    <p:sldId id="359" r:id="rId10"/>
    <p:sldId id="358" r:id="rId11"/>
    <p:sldId id="383" r:id="rId12"/>
    <p:sldId id="372" r:id="rId13"/>
    <p:sldId id="363" r:id="rId14"/>
    <p:sldId id="384" r:id="rId15"/>
    <p:sldId id="361" r:id="rId16"/>
    <p:sldId id="352" r:id="rId17"/>
    <p:sldId id="388" r:id="rId18"/>
    <p:sldId id="355" r:id="rId19"/>
    <p:sldId id="369" r:id="rId20"/>
    <p:sldId id="356" r:id="rId21"/>
    <p:sldId id="387" r:id="rId22"/>
    <p:sldId id="370" r:id="rId23"/>
    <p:sldId id="389" r:id="rId24"/>
    <p:sldId id="390" r:id="rId25"/>
    <p:sldId id="391" r:id="rId26"/>
    <p:sldId id="392" r:id="rId27"/>
    <p:sldId id="393" r:id="rId28"/>
    <p:sldId id="395" r:id="rId29"/>
    <p:sldId id="397" r:id="rId30"/>
    <p:sldId id="394" r:id="rId31"/>
    <p:sldId id="371" r:id="rId32"/>
    <p:sldId id="396" r:id="rId33"/>
    <p:sldId id="374" r:id="rId34"/>
    <p:sldId id="380" r:id="rId35"/>
    <p:sldId id="375" r:id="rId36"/>
    <p:sldId id="379" r:id="rId37"/>
    <p:sldId id="381" r:id="rId38"/>
    <p:sldId id="366" r:id="rId39"/>
    <p:sldId id="367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Arial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33CC"/>
    <a:srgbClr val="B40000"/>
    <a:srgbClr val="A80000"/>
    <a:srgbClr val="CC0000"/>
    <a:srgbClr val="FFFF99"/>
    <a:srgbClr val="969696"/>
    <a:srgbClr val="FFA87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04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handoutMaster" Target="handoutMasters/handout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fld id="{477725E6-0A04-1147-BF9E-4713B195C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 b="0">
                <a:latin typeface="Arial" pitchFamily="23" charset="0"/>
              </a:defRPr>
            </a:lvl1pPr>
          </a:lstStyle>
          <a:p>
            <a:pPr>
              <a:defRPr/>
            </a:pPr>
            <a:fld id="{1BB77CCA-9C62-D442-A597-ED481F8C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2B8E2-6611-9446-A094-7F48F19945F1}" type="slidenum">
              <a:rPr lang="en-US">
                <a:latin typeface="Arial" pitchFamily="18" charset="0"/>
              </a:rPr>
              <a:pPr/>
              <a:t>1</a:t>
            </a:fld>
            <a:endParaRPr lang="en-US">
              <a:latin typeface="Arial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18" charset="0"/>
              </a:rPr>
              <a:t>Why aren’t banks mirroring at </a:t>
            </a:r>
            <a:r>
              <a:rPr lang="en-US" smtClean="0">
                <a:latin typeface="Arial" pitchFamily="18" charset="0"/>
              </a:rPr>
              <a:t>a distance</a:t>
            </a:r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6DCC3-A08E-9446-AE5F-C0BBD7DDA509}" type="slidenum">
              <a:rPr lang="en-US">
                <a:latin typeface="Arial" pitchFamily="18" charset="0"/>
              </a:rPr>
              <a:pPr/>
              <a:t>11</a:t>
            </a:fld>
            <a:endParaRPr lang="en-US">
              <a:latin typeface="Arial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Optical links connect datacenters </a:t>
            </a:r>
          </a:p>
          <a:p>
            <a:r>
              <a:rPr lang="en-US" smtClean="0">
                <a:latin typeface="Arial" pitchFamily="18" charset="0"/>
              </a:rPr>
              <a:t>	In particular, loss rate is low</a:t>
            </a:r>
          </a:p>
          <a:p>
            <a:endParaRPr lang="en-US" smtClean="0">
              <a:latin typeface="Arial" pitchFamily="18" charset="0"/>
            </a:endParaRPr>
          </a:p>
          <a:p>
            <a:r>
              <a:rPr lang="en-US" smtClean="0">
                <a:latin typeface="Arial" pitchFamily="18" charset="0"/>
              </a:rPr>
              <a:t>Use redundancy to reduce loss and expose redundancy to reason about reliability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111BD-1EF3-914E-AE7F-FB8FF971DD98}" type="slidenum">
              <a:rPr lang="en-US">
                <a:latin typeface="Arial" pitchFamily="18" charset="0"/>
              </a:rPr>
              <a:pPr/>
              <a:t>13</a:t>
            </a:fld>
            <a:endParaRPr lang="en-US">
              <a:latin typeface="Arial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pitchFamily="18" charset="0"/>
              </a:rPr>
              <a:t>Transition to next slide: A secure log does not solve problems/challenges, still need to replicate log</a:t>
            </a:r>
          </a:p>
          <a:p>
            <a:r>
              <a:rPr lang="en-US">
                <a:latin typeface="Arial" pitchFamily="18" charset="0"/>
              </a:rPr>
              <a:t>And maintain consistency amongst replicas</a:t>
            </a:r>
          </a:p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457F-8056-B241-9C60-0FA09181AC7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14FB-54D7-3940-A600-A2B45339D540}" type="slidenum">
              <a:rPr lang="en-US">
                <a:latin typeface="Arial" pitchFamily="18" charset="0"/>
              </a:rPr>
              <a:pPr/>
              <a:t>15</a:t>
            </a:fld>
            <a:endParaRPr lang="en-US">
              <a:latin typeface="Arial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18" charset="0"/>
              </a:rPr>
              <a:t>4 points: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Arial" pitchFamily="18" charset="0"/>
              </a:rPr>
              <a:t>Minimize loss in disaster</a:t>
            </a:r>
          </a:p>
          <a:p>
            <a:pPr marL="228600" indent="-228600">
              <a:buAutoNum type="arabicParenR"/>
            </a:pPr>
            <a:r>
              <a:rPr lang="en-US" dirty="0" err="1" smtClean="0">
                <a:latin typeface="Arial" pitchFamily="18" charset="0"/>
              </a:rPr>
              <a:t>Tput</a:t>
            </a:r>
            <a:r>
              <a:rPr lang="en-US" baseline="0" dirty="0" smtClean="0">
                <a:latin typeface="Arial" pitchFamily="18" charset="0"/>
              </a:rPr>
              <a:t> independent of latency and loss on link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Arial" pitchFamily="18" charset="0"/>
              </a:rPr>
              <a:t>App Performance same as local-sync</a:t>
            </a:r>
          </a:p>
          <a:p>
            <a:pPr marL="228600" indent="-228600">
              <a:buAutoNum type="arabicParenR"/>
            </a:pPr>
            <a:r>
              <a:rPr lang="en-US" baseline="0" dirty="0" smtClean="0">
                <a:latin typeface="Arial" pitchFamily="18" charset="0"/>
              </a:rPr>
              <a:t>There is a tradeoff: FEC reduces </a:t>
            </a:r>
            <a:r>
              <a:rPr lang="en-US" baseline="0" dirty="0" err="1" smtClean="0">
                <a:latin typeface="Arial" pitchFamily="18" charset="0"/>
              </a:rPr>
              <a:t>goodput</a:t>
            </a:r>
            <a:endParaRPr lang="en-US" dirty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52871-62AA-DC41-A049-75227C9CFC31}" type="slidenum">
              <a:rPr lang="en-US" smtClean="0">
                <a:latin typeface="Arial" pitchFamily="18" charset="0"/>
              </a:rPr>
              <a:pPr/>
              <a:t>16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52871-62AA-DC41-A049-75227C9CFC31}" type="slidenum">
              <a:rPr lang="en-US" smtClean="0">
                <a:latin typeface="Arial" pitchFamily="18" charset="0"/>
              </a:rPr>
              <a:pPr/>
              <a:t>17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8" charset="0"/>
              </a:rPr>
              <a:t>Performance independent of link latency and loss</a:t>
            </a:r>
            <a:endParaRPr lang="en-US" dirty="0">
              <a:latin typeface="Arial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488D9-8426-4547-A3DD-51FF1D48AB69}" type="slidenum">
              <a:rPr lang="en-US" smtClean="0">
                <a:latin typeface="Arial" pitchFamily="18" charset="0"/>
              </a:rPr>
              <a:pPr/>
              <a:t>18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BB0D3-6675-FD4D-BA51-2F2886A1D909}" type="slidenum">
              <a:rPr lang="en-US">
                <a:latin typeface="Arial" pitchFamily="18" charset="0"/>
              </a:rPr>
              <a:pPr/>
              <a:t>19</a:t>
            </a:fld>
            <a:endParaRPr lang="en-US">
              <a:latin typeface="Arial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8" charset="0"/>
              </a:rPr>
              <a:t>Network-sync performance</a:t>
            </a:r>
            <a:r>
              <a:rPr lang="en-US" baseline="0" dirty="0" smtClean="0">
                <a:latin typeface="Arial" pitchFamily="18" charset="0"/>
              </a:rPr>
              <a:t> similar to local-sync</a:t>
            </a:r>
            <a:endParaRPr lang="en-US" dirty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Network-sync reduces </a:t>
            </a:r>
            <a:r>
              <a:rPr lang="en-US" dirty="0" err="1" smtClean="0"/>
              <a:t>goodput</a:t>
            </a:r>
            <a:r>
              <a:rPr lang="en-US" dirty="0" smtClean="0"/>
              <a:t> to protect against future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77CCA-9C62-D442-A597-ED481F8C99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Time between msg sent by primary server and received by remote mirror</a:t>
            </a:r>
          </a:p>
          <a:p>
            <a:endParaRPr lang="en-US" smtClean="0">
              <a:latin typeface="Arial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B3DEB-E441-2B49-9750-10D113122312}" type="slidenum">
              <a:rPr lang="en-US" smtClean="0">
                <a:latin typeface="Arial" pitchFamily="18" charset="0"/>
              </a:rPr>
              <a:pPr/>
              <a:t>21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6470-7AFB-3247-B7EE-588E04300CDD}" type="slidenum">
              <a:rPr lang="en-US"/>
              <a:pPr/>
              <a:t>2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Research and Development Agenda to Improve the Resiliency</a:t>
            </a:r>
          </a:p>
          <a:p>
            <a:r>
              <a:rPr lang="en-US" dirty="0" smtClean="0"/>
              <a:t>of the Financial and Banking Sector</a:t>
            </a:r>
          </a:p>
          <a:p>
            <a:r>
              <a:rPr lang="en-US" dirty="0" smtClean="0"/>
              <a:t>U.S. Department of Treasury - Office of Critical Infrastructure Protection and</a:t>
            </a:r>
          </a:p>
          <a:p>
            <a:r>
              <a:rPr lang="en-US" dirty="0" smtClean="0"/>
              <a:t>Compliance Policy</a:t>
            </a:r>
          </a:p>
          <a:p>
            <a:r>
              <a:rPr lang="en-US" dirty="0" smtClean="0"/>
              <a:t>Financial and Banking Information Infrastructure Committee</a:t>
            </a:r>
          </a:p>
          <a:p>
            <a:r>
              <a:rPr lang="en-US" dirty="0" smtClean="0"/>
              <a:t>Financial Services Sector Coordinating Council</a:t>
            </a:r>
          </a:p>
          <a:p>
            <a:endParaRPr lang="en-US" dirty="0" smtClean="0"/>
          </a:p>
          <a:p>
            <a:r>
              <a:rPr lang="en-US" dirty="0" smtClean="0"/>
              <a:t>Design eloquent in its simplicity</a:t>
            </a:r>
          </a:p>
          <a:p>
            <a:r>
              <a:rPr lang="en-US" dirty="0" smtClean="0"/>
              <a:t>	Secure log promotes integrity</a:t>
            </a:r>
          </a:p>
          <a:p>
            <a:r>
              <a:rPr lang="en-US" dirty="0" smtClean="0"/>
              <a:t>	A hash asserts the data and order integrity of log</a:t>
            </a:r>
          </a:p>
          <a:p>
            <a:r>
              <a:rPr lang="en-US" dirty="0" smtClean="0"/>
              <a:t>	Byzantine quorums maintain consistency despite failure</a:t>
            </a:r>
          </a:p>
          <a:p>
            <a:r>
              <a:rPr lang="en-US" dirty="0" smtClean="0"/>
              <a:t>	Self-organizing via DHT technology</a:t>
            </a:r>
          </a:p>
          <a:p>
            <a:r>
              <a:rPr lang="en-US" dirty="0" smtClean="0"/>
              <a:t>	Narrow interface made it possible to implement and deploy system</a:t>
            </a:r>
          </a:p>
          <a:p>
            <a:endParaRPr lang="en-US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to somehow summarize “Antiquity Design Summary” and “My Contributions” slides and somehow transition to SMFS and </a:t>
            </a:r>
            <a:r>
              <a:rPr lang="en-US" baseline="0" dirty="0" err="1" smtClean="0"/>
              <a:t>KyotoFS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What one point should the audience take away from here?</a:t>
            </a:r>
          </a:p>
          <a:p>
            <a:r>
              <a:rPr lang="en-US" baseline="0" dirty="0" smtClean="0"/>
              <a:t>This is also where we may discuss our research approach, or we can do it at the end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Time between msg sent by primary server and received by remote mirror</a:t>
            </a:r>
          </a:p>
          <a:p>
            <a:endParaRPr lang="en-US" smtClean="0">
              <a:latin typeface="Arial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B3DEB-E441-2B49-9750-10D113122312}" type="slidenum">
              <a:rPr lang="en-US" smtClean="0">
                <a:latin typeface="Arial" pitchFamily="18" charset="0"/>
              </a:rPr>
              <a:pPr/>
              <a:t>22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52871-62AA-DC41-A049-75227C9CFC31}" type="slidenum">
              <a:rPr lang="en-US" smtClean="0">
                <a:latin typeface="Arial" pitchFamily="18" charset="0"/>
              </a:rPr>
              <a:pPr/>
              <a:t>26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457F-8056-B241-9C60-0FA09181AC7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457F-8056-B241-9C60-0FA09181AC7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35CB4-3BA7-6E40-8A8D-2E5AA449C529}" type="slidenum">
              <a:rPr lang="en-US" smtClean="0">
                <a:latin typeface="Arial" pitchFamily="18" charset="0"/>
              </a:rPr>
              <a:pPr/>
              <a:t>36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C6470-7AFB-3247-B7EE-588E04300CDD}" type="slidenum">
              <a:rPr lang="en-US"/>
              <a:pPr/>
              <a:t>3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Research and Development Agenda to Improve the Resiliency</a:t>
            </a:r>
          </a:p>
          <a:p>
            <a:r>
              <a:rPr lang="en-US" dirty="0" smtClean="0"/>
              <a:t>of the Financial and Banking Sector</a:t>
            </a:r>
          </a:p>
          <a:p>
            <a:r>
              <a:rPr lang="en-US" dirty="0" smtClean="0"/>
              <a:t>U.S. Department of Treasury - Office of Critical Infrastructure Protection and</a:t>
            </a:r>
          </a:p>
          <a:p>
            <a:r>
              <a:rPr lang="en-US" dirty="0" smtClean="0"/>
              <a:t>Compliance Policy</a:t>
            </a:r>
          </a:p>
          <a:p>
            <a:r>
              <a:rPr lang="en-US" dirty="0" smtClean="0"/>
              <a:t>Financial and Banking Information Infrastructure Committee</a:t>
            </a:r>
          </a:p>
          <a:p>
            <a:r>
              <a:rPr lang="en-US" dirty="0" smtClean="0"/>
              <a:t>Financial Services Sector Coordinating Council</a:t>
            </a:r>
          </a:p>
          <a:p>
            <a:endParaRPr lang="en-US" dirty="0" smtClean="0"/>
          </a:p>
          <a:p>
            <a:r>
              <a:rPr lang="en-US" dirty="0" smtClean="0"/>
              <a:t>Design eloquent in its simplicity</a:t>
            </a:r>
          </a:p>
          <a:p>
            <a:r>
              <a:rPr lang="en-US" dirty="0" smtClean="0"/>
              <a:t>	Secure log promotes integrity</a:t>
            </a:r>
          </a:p>
          <a:p>
            <a:r>
              <a:rPr lang="en-US" dirty="0" smtClean="0"/>
              <a:t>	A hash asserts the data and order integrity of log</a:t>
            </a:r>
          </a:p>
          <a:p>
            <a:r>
              <a:rPr lang="en-US" dirty="0" smtClean="0"/>
              <a:t>	Byzantine quorums maintain consistency despite failure</a:t>
            </a:r>
          </a:p>
          <a:p>
            <a:r>
              <a:rPr lang="en-US" dirty="0" smtClean="0"/>
              <a:t>	Self-organizing via DHT technology</a:t>
            </a:r>
          </a:p>
          <a:p>
            <a:r>
              <a:rPr lang="en-US" dirty="0" smtClean="0"/>
              <a:t>	Narrow interface made it possible to implement and deploy system</a:t>
            </a:r>
          </a:p>
          <a:p>
            <a:endParaRPr lang="en-US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to somehow summarize “Antiquity Design Summary” and “My Contributions” slides and somehow transition to SMFS and </a:t>
            </a:r>
            <a:r>
              <a:rPr lang="en-US" baseline="0" dirty="0" err="1" smtClean="0"/>
              <a:t>KyotoFS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What one point should the audience take away from here?</a:t>
            </a:r>
          </a:p>
          <a:p>
            <a:r>
              <a:rPr lang="en-US" baseline="0" dirty="0" smtClean="0"/>
              <a:t>This is also where we may discuss our research approach, or we can do it at the end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enterprise use asynchronous mirroring even though a single transaction may be valued at millions of dollars</a:t>
            </a:r>
          </a:p>
          <a:p>
            <a:endParaRPr lang="en-US" dirty="0" smtClean="0">
              <a:latin typeface="Arial" pitchFamily="18" charset="0"/>
            </a:endParaRPr>
          </a:p>
          <a:p>
            <a:r>
              <a:rPr lang="en-US" dirty="0" smtClean="0">
                <a:latin typeface="Arial" pitchFamily="18" charset="0"/>
              </a:rPr>
              <a:t>Want asynchronous performance to local data center</a:t>
            </a:r>
          </a:p>
          <a:p>
            <a:r>
              <a:rPr lang="en-US" dirty="0" smtClean="0">
                <a:latin typeface="Arial" pitchFamily="18" charset="0"/>
              </a:rPr>
              <a:t>	But if failure occurs, data may be lost</a:t>
            </a:r>
          </a:p>
          <a:p>
            <a:r>
              <a:rPr lang="en-US" dirty="0" smtClean="0">
                <a:latin typeface="Arial" pitchFamily="18" charset="0"/>
              </a:rPr>
              <a:t>	70% small firms go out of business after major data loss </a:t>
            </a:r>
          </a:p>
          <a:p>
            <a:r>
              <a:rPr lang="en-US" dirty="0" smtClean="0">
                <a:latin typeface="Arial" pitchFamily="18" charset="0"/>
              </a:rPr>
              <a:t>And want synchronous guarantee</a:t>
            </a:r>
          </a:p>
          <a:p>
            <a:r>
              <a:rPr lang="en-US" dirty="0" smtClean="0">
                <a:latin typeface="Arial" pitchFamily="18" charset="0"/>
              </a:rPr>
              <a:t>	But many businesses cannot afford reducing client performance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2AE8-937A-9347-8198-5B64344163FE}" type="slidenum">
              <a:rPr lang="en-US" smtClean="0">
                <a:latin typeface="Arial" pitchFamily="18" charset="0"/>
              </a:rPr>
              <a:pPr/>
              <a:t>4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enterprise use asynchronous mirroring even though a single transaction may be valued at millions of dollars</a:t>
            </a:r>
          </a:p>
          <a:p>
            <a:endParaRPr lang="en-US" dirty="0" smtClean="0">
              <a:latin typeface="Arial" pitchFamily="18" charset="0"/>
            </a:endParaRPr>
          </a:p>
          <a:p>
            <a:r>
              <a:rPr lang="en-US" dirty="0" smtClean="0">
                <a:latin typeface="Arial" pitchFamily="18" charset="0"/>
              </a:rPr>
              <a:t>Want asynchronous performance to local data center</a:t>
            </a:r>
          </a:p>
          <a:p>
            <a:r>
              <a:rPr lang="en-US" dirty="0" smtClean="0">
                <a:latin typeface="Arial" pitchFamily="18" charset="0"/>
              </a:rPr>
              <a:t>	But if failure occurs, data may be lost</a:t>
            </a:r>
          </a:p>
          <a:p>
            <a:r>
              <a:rPr lang="en-US" dirty="0" smtClean="0">
                <a:latin typeface="Arial" pitchFamily="18" charset="0"/>
              </a:rPr>
              <a:t>	70% small firms go out of business after major data loss </a:t>
            </a:r>
          </a:p>
          <a:p>
            <a:r>
              <a:rPr lang="en-US" dirty="0" smtClean="0">
                <a:latin typeface="Arial" pitchFamily="18" charset="0"/>
              </a:rPr>
              <a:t>And want synchronous guarantee</a:t>
            </a:r>
          </a:p>
          <a:p>
            <a:r>
              <a:rPr lang="en-US" dirty="0" smtClean="0">
                <a:latin typeface="Arial" pitchFamily="18" charset="0"/>
              </a:rPr>
              <a:t>	But many businesses cannot afford reducing client performance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2AE8-937A-9347-8198-5B64344163FE}" type="slidenum">
              <a:rPr lang="en-US" smtClean="0">
                <a:latin typeface="Arial" pitchFamily="18" charset="0"/>
              </a:rPr>
              <a:pPr/>
              <a:t>5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7457F-8056-B241-9C60-0FA09181AC7C}" type="slidenum">
              <a:rPr lang="en-US"/>
              <a:pPr/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Want asynchronous performance to local data center</a:t>
            </a:r>
          </a:p>
          <a:p>
            <a:r>
              <a:rPr lang="en-US" smtClean="0">
                <a:latin typeface="Arial" pitchFamily="18" charset="0"/>
              </a:rPr>
              <a:t>	But if failure occurs, data may be lost</a:t>
            </a:r>
          </a:p>
          <a:p>
            <a:r>
              <a:rPr lang="en-US" smtClean="0">
                <a:latin typeface="Arial" pitchFamily="18" charset="0"/>
              </a:rPr>
              <a:t>	70% small firms go out of business after major data loss </a:t>
            </a:r>
          </a:p>
          <a:p>
            <a:r>
              <a:rPr lang="en-US" smtClean="0">
                <a:latin typeface="Arial" pitchFamily="18" charset="0"/>
              </a:rPr>
              <a:t>And want synchronous guarantee</a:t>
            </a:r>
          </a:p>
          <a:p>
            <a:r>
              <a:rPr lang="en-US" smtClean="0">
                <a:latin typeface="Arial" pitchFamily="18" charset="0"/>
              </a:rPr>
              <a:t>	But many businesses cannot afford reducing client performance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2AE8-937A-9347-8198-5B64344163FE}" type="slidenum">
              <a:rPr lang="en-US" smtClean="0">
                <a:latin typeface="Arial" pitchFamily="18" charset="0"/>
              </a:rPr>
              <a:pPr/>
              <a:t>8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EC69A-51CC-544E-830F-F17BB8195DB3}" type="slidenum">
              <a:rPr lang="en-US" smtClean="0">
                <a:latin typeface="Arial" pitchFamily="18" charset="0"/>
              </a:rPr>
              <a:pPr/>
              <a:t>9</a:t>
            </a:fld>
            <a:endParaRPr lang="en-US" smtClean="0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6DCC3-A08E-9446-AE5F-C0BBD7DDA509}" type="slidenum">
              <a:rPr lang="en-US">
                <a:latin typeface="Arial" pitchFamily="18" charset="0"/>
              </a:rPr>
              <a:pPr/>
              <a:t>10</a:t>
            </a:fld>
            <a:endParaRPr lang="en-US">
              <a:latin typeface="Arial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8" charset="0"/>
              </a:rPr>
              <a:t>Optical links connect datacenters </a:t>
            </a:r>
          </a:p>
          <a:p>
            <a:r>
              <a:rPr lang="en-US" smtClean="0">
                <a:latin typeface="Arial" pitchFamily="18" charset="0"/>
              </a:rPr>
              <a:t>	In particular, loss rate is low</a:t>
            </a:r>
          </a:p>
          <a:p>
            <a:endParaRPr lang="en-US" smtClean="0">
              <a:latin typeface="Arial" pitchFamily="18" charset="0"/>
            </a:endParaRPr>
          </a:p>
          <a:p>
            <a:r>
              <a:rPr lang="en-US" smtClean="0">
                <a:latin typeface="Arial" pitchFamily="18" charset="0"/>
              </a:rPr>
              <a:t>Use redundancy to reduce loss and expose redundancy to reason about reliability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1363"/>
            <a:ext cx="29718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52400" y="914400"/>
            <a:ext cx="9525000" cy="2514600"/>
          </a:xfrm>
          <a:prstGeom prst="rect">
            <a:avLst/>
          </a:prstGeom>
          <a:solidFill>
            <a:schemeClr val="bg1">
              <a:alpha val="61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5760" rIns="45720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Bright" pitchFamily="18" charset="0"/>
              </a:rPr>
              <a:t>Smoke and Mirrors: Shadowing Files at a Geographically Remote Location Without Loss of 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Bright" pitchFamily="18" charset="0"/>
              </a:rPr>
              <a:t>Performance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Bright" pitchFamily="18" charset="0"/>
              </a:rPr>
              <a:t>- and -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Lucida Bright" pitchFamily="18" charset="0"/>
              </a:rPr>
              <a:t>Message Logging: Pessimistic, Optimistic, Causal, and Optimal</a:t>
            </a:r>
            <a:endParaRPr lang="en-US" sz="2800" dirty="0" smtClean="0">
              <a:effectLst>
                <a:outerShdw blurRad="38100" dist="38100" dir="2700000" algn="tl">
                  <a:srgbClr val="DDDDDD"/>
                </a:outerShdw>
              </a:effectLst>
              <a:latin typeface="Lucida Bright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2971800" y="2895600"/>
            <a:ext cx="6172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 smtClean="0">
              <a:latin typeface="Franklin Gothic Medium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0" dirty="0" smtClean="0">
              <a:latin typeface="Franklin Gothic Medium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0" dirty="0" smtClean="0">
                <a:latin typeface="Franklin Gothic Medium" pitchFamily="18" charset="0"/>
              </a:rPr>
              <a:t>presenter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Franklin Gothic Medium" pitchFamily="18" charset="0"/>
              </a:rPr>
              <a:t>Hakim </a:t>
            </a:r>
            <a:r>
              <a:rPr lang="en-US" sz="2400" dirty="0" smtClean="0">
                <a:latin typeface="Franklin Gothic Medium" pitchFamily="18" charset="0"/>
              </a:rPr>
              <a:t>Weatherspoon</a:t>
            </a:r>
            <a:endParaRPr lang="en-US" sz="2400" b="0" dirty="0" smtClean="0">
              <a:latin typeface="Franklin Gothic Medium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0" dirty="0" smtClean="0">
              <a:latin typeface="Franklin Gothic Medium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0" dirty="0" smtClean="0">
                <a:latin typeface="Franklin Gothic Medium" pitchFamily="18" charset="0"/>
              </a:rPr>
              <a:t>CS 6464</a:t>
            </a:r>
          </a:p>
          <a:p>
            <a:pPr algn="ctr">
              <a:spcBef>
                <a:spcPct val="50000"/>
              </a:spcBef>
            </a:pPr>
            <a:r>
              <a:rPr lang="en-US" sz="2400" b="0" baseline="0" dirty="0" smtClean="0">
                <a:latin typeface="Franklin Gothic Medium" pitchFamily="18" charset="0"/>
              </a:rPr>
              <a:t>February 5</a:t>
            </a:r>
            <a:r>
              <a:rPr lang="en-US" sz="2400" b="0" baseline="30000" dirty="0" smtClean="0">
                <a:latin typeface="Franklin Gothic Medium" pitchFamily="18" charset="0"/>
              </a:rPr>
              <a:t>th</a:t>
            </a:r>
            <a:r>
              <a:rPr lang="en-US" sz="2400" b="0" dirty="0" smtClean="0">
                <a:latin typeface="Franklin Gothic Medium" pitchFamily="18" charset="0"/>
              </a:rPr>
              <a:t>, </a:t>
            </a:r>
            <a:r>
              <a:rPr lang="en-US" sz="2400" b="0" dirty="0" smtClean="0">
                <a:latin typeface="Franklin Gothic Medium" pitchFamily="18" charset="0"/>
              </a:rPr>
              <a:t>2009</a:t>
            </a:r>
            <a:endParaRPr lang="en-US" sz="2400" b="0" dirty="0">
              <a:latin typeface="Franklin Gothic Medium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6576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6D78-9BAC-FC4C-81E5-A8C3A3C6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534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2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8C27-3E69-6146-81CF-D734671C3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Testing</a:t>
            </a:r>
          </a:p>
          <a:p>
            <a:pPr lvl="0"/>
            <a:endParaRPr lang="en-US"/>
          </a:p>
          <a:p>
            <a:pPr lvl="1"/>
            <a:r>
              <a:rPr lang="en-US"/>
              <a:t>Testing More</a:t>
            </a:r>
          </a:p>
          <a:p>
            <a:pPr lvl="2"/>
            <a:endParaRPr lang="en-US"/>
          </a:p>
          <a:p>
            <a:pPr lvl="2"/>
            <a:r>
              <a:rPr lang="en-US"/>
              <a:t>Testing even more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23" charset="0"/>
              </a:defRPr>
            </a:lvl1pPr>
          </a:lstStyle>
          <a:p>
            <a:pPr>
              <a:defRPr/>
            </a:pPr>
            <a:r>
              <a:rPr lang="en-US"/>
              <a:t>1/25</a:t>
            </a:r>
          </a:p>
        </p:txBody>
      </p:sp>
      <p:sp>
        <p:nvSpPr>
          <p:cNvPr id="4711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777D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3" charset="0"/>
            </a:endParaRPr>
          </a:p>
        </p:txBody>
      </p:sp>
      <p:sp useBgFill="1">
        <p:nvSpPr>
          <p:cNvPr id="47111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18" charset="-128"/>
          <a:cs typeface="ＭＳ Ｐゴシック" pitchFamily="1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  <a:ea typeface="ＭＳ Ｐゴシック" pitchFamily="18" charset="-128"/>
          <a:cs typeface="ＭＳ Ｐゴシック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Lucida Brigh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Wingdings" pitchFamily="18" charset="2"/>
        <a:buChar char="v"/>
        <a:defRPr sz="2800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ＭＳ Ｐゴシック" pitchFamily="2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Wingdings" pitchFamily="18" charset="2"/>
        <a:buChar char="§"/>
        <a:defRPr sz="2200">
          <a:solidFill>
            <a:schemeClr val="tx1"/>
          </a:solidFill>
          <a:latin typeface="+mn-lt"/>
          <a:ea typeface="ＭＳ Ｐゴシック" pitchFamily="2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 pitchFamily="18" charset="0"/>
          <a:ea typeface="ＭＳ Ｐゴシック" pitchFamily="2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  <a:ea typeface="ＭＳ Ｐゴシック" pitchFamily="2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aramond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wmf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d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26.png"/><Relationship Id="rId10" Type="http://schemas.openxmlformats.org/officeDocument/2006/relationships/image" Target="../media/image31.png"/><Relationship Id="rId5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9" Type="http://schemas.openxmlformats.org/officeDocument/2006/relationships/image" Target="../media/image30.png"/><Relationship Id="rId3" Type="http://schemas.openxmlformats.org/officeDocument/2006/relationships/image" Target="../media/image25.png"/><Relationship Id="rId6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d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9" Type="http://schemas.openxmlformats.org/officeDocument/2006/relationships/image" Target="../media/image33.png"/><Relationship Id="rId3" Type="http://schemas.openxmlformats.org/officeDocument/2006/relationships/image" Target="../media/image11.wmf"/><Relationship Id="rId6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9.pdf"/><Relationship Id="rId5" Type="http://schemas.openxmlformats.org/officeDocument/2006/relationships/image" Target="../media/image4.pdf"/><Relationship Id="rId7" Type="http://schemas.openxmlformats.org/officeDocument/2006/relationships/image" Target="../media/image6.pdf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8.wmf"/><Relationship Id="rId3" Type="http://schemas.openxmlformats.org/officeDocument/2006/relationships/image" Target="../media/image2.wmf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df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df"/><Relationship Id="rId4" Type="http://schemas.openxmlformats.org/officeDocument/2006/relationships/image" Target="../media/image28.png"/><Relationship Id="rId10" Type="http://schemas.openxmlformats.org/officeDocument/2006/relationships/image" Target="../media/image48.pdf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9" Type="http://schemas.openxmlformats.org/officeDocument/2006/relationships/image" Target="../media/image47.png"/><Relationship Id="rId3" Type="http://schemas.openxmlformats.org/officeDocument/2006/relationships/image" Target="../media/image11.wmf"/><Relationship Id="rId6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9.pdf"/><Relationship Id="rId5" Type="http://schemas.openxmlformats.org/officeDocument/2006/relationships/image" Target="../media/image4.pdf"/><Relationship Id="rId7" Type="http://schemas.openxmlformats.org/officeDocument/2006/relationships/image" Target="../media/image6.pdf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8.wmf"/><Relationship Id="rId3" Type="http://schemas.openxmlformats.org/officeDocument/2006/relationships/image" Target="../media/image2.wmf"/><Relationship Id="rId6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4" Type="http://schemas.openxmlformats.org/officeDocument/2006/relationships/image" Target="../media/image12.png"/><Relationship Id="rId10" Type="http://schemas.openxmlformats.org/officeDocument/2006/relationships/image" Target="../media/image18.wmf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7.png"/><Relationship Id="rId3" Type="http://schemas.openxmlformats.org/officeDocument/2006/relationships/image" Target="../media/image11.wmf"/><Relationship Id="rId6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4" Type="http://schemas.openxmlformats.org/officeDocument/2006/relationships/image" Target="../media/image12.png"/><Relationship Id="rId10" Type="http://schemas.openxmlformats.org/officeDocument/2006/relationships/image" Target="../media/image18.wmf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3" Type="http://schemas.openxmlformats.org/officeDocument/2006/relationships/image" Target="../media/image11.wmf"/><Relationship Id="rId6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wmf"/><Relationship Id="rId6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wmf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88" name="Rectangle 40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Enterprise Continuity Middle Ground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" name="Text Placeholder 62"/>
          <p:cNvSpPr>
            <a:spLocks noGrp="1"/>
          </p:cNvSpPr>
          <p:nvPr>
            <p:ph type="body" sz="half" idx="1"/>
          </p:nvPr>
        </p:nvSpPr>
        <p:spPr>
          <a:xfrm>
            <a:off x="152400" y="5715000"/>
            <a:ext cx="8686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 network level redundancy and exposure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reduces probability data lost due to network failure</a:t>
            </a:r>
          </a:p>
          <a:p>
            <a:endParaRPr lang="en-US" smtClean="0"/>
          </a:p>
        </p:txBody>
      </p:sp>
      <p:sp>
        <p:nvSpPr>
          <p:cNvPr id="22532" name="Oval 33"/>
          <p:cNvSpPr>
            <a:spLocks noChangeArrowheads="1"/>
          </p:cNvSpPr>
          <p:nvPr/>
        </p:nvSpPr>
        <p:spPr bwMode="auto">
          <a:xfrm>
            <a:off x="6629400" y="2809875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2533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621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669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051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147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383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4955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1813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79095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2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5275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1303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Oval 44"/>
          <p:cNvSpPr>
            <a:spLocks noChangeArrowheads="1"/>
          </p:cNvSpPr>
          <p:nvPr/>
        </p:nvSpPr>
        <p:spPr bwMode="auto">
          <a:xfrm>
            <a:off x="1295400" y="272415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2544" name="Picture 45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0192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4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72415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46" name="Straight Connector 47"/>
          <p:cNvCxnSpPr>
            <a:cxnSpLocks noChangeShapeType="1"/>
          </p:cNvCxnSpPr>
          <p:nvPr/>
        </p:nvCxnSpPr>
        <p:spPr bwMode="auto">
          <a:xfrm rot="16200000" flipH="1">
            <a:off x="1390650" y="251460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7" name="Straight Connector 48"/>
          <p:cNvCxnSpPr>
            <a:cxnSpLocks noChangeShapeType="1"/>
            <a:endCxn id="22543" idx="1"/>
          </p:cNvCxnSpPr>
          <p:nvPr/>
        </p:nvCxnSpPr>
        <p:spPr bwMode="auto">
          <a:xfrm>
            <a:off x="1143000" y="272415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8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1143000" y="325755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9" name="Straight Connector 50"/>
          <p:cNvCxnSpPr>
            <a:cxnSpLocks noChangeShapeType="1"/>
          </p:cNvCxnSpPr>
          <p:nvPr/>
        </p:nvCxnSpPr>
        <p:spPr bwMode="auto">
          <a:xfrm rot="5400000" flipH="1" flipV="1">
            <a:off x="1219200" y="356235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0" name="Straight Connector 51"/>
          <p:cNvCxnSpPr>
            <a:cxnSpLocks noChangeShapeType="1"/>
            <a:stCxn id="22532" idx="4"/>
          </p:cNvCxnSpPr>
          <p:nvPr/>
        </p:nvCxnSpPr>
        <p:spPr bwMode="auto">
          <a:xfrm rot="16200000" flipH="1">
            <a:off x="7129462" y="3529013"/>
            <a:ext cx="295275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1" name="Straight Connector 52"/>
          <p:cNvCxnSpPr>
            <a:cxnSpLocks noChangeShapeType="1"/>
            <a:stCxn id="22532" idx="6"/>
          </p:cNvCxnSpPr>
          <p:nvPr/>
        </p:nvCxnSpPr>
        <p:spPr bwMode="auto">
          <a:xfrm>
            <a:off x="7543800" y="3190875"/>
            <a:ext cx="228600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2" name="Straight Connector 53"/>
          <p:cNvCxnSpPr>
            <a:cxnSpLocks noChangeShapeType="1"/>
            <a:stCxn id="22532" idx="7"/>
          </p:cNvCxnSpPr>
          <p:nvPr/>
        </p:nvCxnSpPr>
        <p:spPr bwMode="auto">
          <a:xfrm rot="5400000" flipH="1" flipV="1">
            <a:off x="7511256" y="266144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3" name="Straight Connector 54"/>
          <p:cNvCxnSpPr>
            <a:cxnSpLocks noChangeShapeType="1"/>
            <a:stCxn id="22532" idx="0"/>
          </p:cNvCxnSpPr>
          <p:nvPr/>
        </p:nvCxnSpPr>
        <p:spPr bwMode="auto">
          <a:xfrm rot="5400000" flipH="1" flipV="1">
            <a:off x="7005637" y="2576513"/>
            <a:ext cx="3143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4" name="Straight Connector 55"/>
          <p:cNvCxnSpPr>
            <a:cxnSpLocks noChangeShapeType="1"/>
          </p:cNvCxnSpPr>
          <p:nvPr/>
        </p:nvCxnSpPr>
        <p:spPr bwMode="auto">
          <a:xfrm>
            <a:off x="6096000" y="318135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5" name="Straight Connector 56"/>
          <p:cNvCxnSpPr>
            <a:cxnSpLocks noChangeShapeType="1"/>
            <a:stCxn id="22543" idx="6"/>
          </p:cNvCxnSpPr>
          <p:nvPr/>
        </p:nvCxnSpPr>
        <p:spPr bwMode="auto">
          <a:xfrm>
            <a:off x="2209800" y="310515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6" name="Rectangle 57"/>
          <p:cNvSpPr>
            <a:spLocks noChangeArrowheads="1"/>
          </p:cNvSpPr>
          <p:nvPr/>
        </p:nvSpPr>
        <p:spPr bwMode="auto">
          <a:xfrm>
            <a:off x="533400" y="180975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2557" name="Rectangle 58"/>
          <p:cNvSpPr>
            <a:spLocks noChangeArrowheads="1"/>
          </p:cNvSpPr>
          <p:nvPr/>
        </p:nvSpPr>
        <p:spPr bwMode="auto">
          <a:xfrm>
            <a:off x="5562600" y="1885950"/>
            <a:ext cx="28194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2558" name="TextBox 59"/>
          <p:cNvSpPr txBox="1">
            <a:spLocks noChangeArrowheads="1"/>
          </p:cNvSpPr>
          <p:nvPr/>
        </p:nvSpPr>
        <p:spPr bwMode="auto">
          <a:xfrm>
            <a:off x="838200" y="455295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2559" name="TextBox 60"/>
          <p:cNvSpPr txBox="1">
            <a:spLocks noChangeArrowheads="1"/>
          </p:cNvSpPr>
          <p:nvPr/>
        </p:nvSpPr>
        <p:spPr bwMode="auto">
          <a:xfrm>
            <a:off x="6705600" y="462915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2560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78923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04800" y="1752600"/>
            <a:ext cx="2971800" cy="2819400"/>
            <a:chOff x="1344" y="1440"/>
            <a:chExt cx="576" cy="528"/>
          </a:xfrm>
        </p:grpSpPr>
        <p:sp>
          <p:nvSpPr>
            <p:cNvPr id="693286" name="Oval 38"/>
            <p:cNvSpPr>
              <a:spLocks noChangeArrowheads="1"/>
            </p:cNvSpPr>
            <p:nvPr/>
          </p:nvSpPr>
          <p:spPr bwMode="auto">
            <a:xfrm>
              <a:off x="1344" y="1440"/>
              <a:ext cx="576" cy="528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23" charset="0"/>
              </a:endParaRPr>
            </a:p>
          </p:txBody>
        </p:sp>
        <p:sp>
          <p:nvSpPr>
            <p:cNvPr id="693287" name="Line 39"/>
            <p:cNvSpPr>
              <a:spLocks noChangeShapeType="1"/>
            </p:cNvSpPr>
            <p:nvPr/>
          </p:nvSpPr>
          <p:spPr bwMode="auto">
            <a:xfrm flipH="1">
              <a:off x="1440" y="1488"/>
              <a:ext cx="384" cy="38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23" charset="0"/>
              </a:endParaRPr>
            </a:p>
          </p:txBody>
        </p:sp>
      </p:grpSp>
      <p:sp>
        <p:nvSpPr>
          <p:cNvPr id="65" name="Parallelogram 64"/>
          <p:cNvSpPr>
            <a:spLocks noChangeArrowheads="1"/>
          </p:cNvSpPr>
          <p:nvPr/>
        </p:nvSpPr>
        <p:spPr bwMode="auto">
          <a:xfrm>
            <a:off x="43434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67" name="Parallelogram 66"/>
          <p:cNvSpPr>
            <a:spLocks noChangeArrowheads="1"/>
          </p:cNvSpPr>
          <p:nvPr/>
        </p:nvSpPr>
        <p:spPr bwMode="auto">
          <a:xfrm>
            <a:off x="2286000" y="1905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69" name="Parallelogram 68"/>
          <p:cNvSpPr>
            <a:spLocks noChangeArrowheads="1"/>
          </p:cNvSpPr>
          <p:nvPr/>
        </p:nvSpPr>
        <p:spPr bwMode="auto">
          <a:xfrm>
            <a:off x="56388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73" name="Freeform 72"/>
          <p:cNvSpPr>
            <a:spLocks noChangeArrowheads="1"/>
          </p:cNvSpPr>
          <p:nvPr/>
        </p:nvSpPr>
        <p:spPr bwMode="auto">
          <a:xfrm>
            <a:off x="1498600" y="2000250"/>
            <a:ext cx="1231900" cy="850900"/>
          </a:xfrm>
          <a:custGeom>
            <a:avLst/>
            <a:gdLst>
              <a:gd name="T0" fmla="*/ 0 w 1231900"/>
              <a:gd name="T1" fmla="*/ 69850 h 850900"/>
              <a:gd name="T2" fmla="*/ 520700 w 1231900"/>
              <a:gd name="T3" fmla="*/ 69850 h 850900"/>
              <a:gd name="T4" fmla="*/ 812800 w 1231900"/>
              <a:gd name="T5" fmla="*/ 488950 h 850900"/>
              <a:gd name="T6" fmla="*/ 1016000 w 1231900"/>
              <a:gd name="T7" fmla="*/ 793750 h 850900"/>
              <a:gd name="T8" fmla="*/ 1231900 w 1231900"/>
              <a:gd name="T9" fmla="*/ 831850 h 850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1900"/>
              <a:gd name="T16" fmla="*/ 0 h 850900"/>
              <a:gd name="T17" fmla="*/ 1231900 w 1231900"/>
              <a:gd name="T18" fmla="*/ 850900 h 850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1900" h="850900">
                <a:moveTo>
                  <a:pt x="0" y="69850"/>
                </a:moveTo>
                <a:cubicBezTo>
                  <a:pt x="192616" y="34925"/>
                  <a:pt x="385233" y="0"/>
                  <a:pt x="520700" y="69850"/>
                </a:cubicBezTo>
                <a:cubicBezTo>
                  <a:pt x="656167" y="139700"/>
                  <a:pt x="730250" y="368300"/>
                  <a:pt x="812800" y="488950"/>
                </a:cubicBezTo>
                <a:cubicBezTo>
                  <a:pt x="895350" y="609600"/>
                  <a:pt x="946150" y="736600"/>
                  <a:pt x="1016000" y="793750"/>
                </a:cubicBezTo>
                <a:cubicBezTo>
                  <a:pt x="1085850" y="850900"/>
                  <a:pt x="1158875" y="841375"/>
                  <a:pt x="1231900" y="83185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>
            <a:off x="3276600" y="2743200"/>
            <a:ext cx="2286000" cy="1588"/>
          </a:xfrm>
          <a:prstGeom prst="straightConnector1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083300" y="2133600"/>
            <a:ext cx="1193800" cy="639763"/>
          </a:xfrm>
          <a:custGeom>
            <a:avLst/>
            <a:gdLst>
              <a:gd name="T0" fmla="*/ 0 w 1193800"/>
              <a:gd name="T1" fmla="*/ 530777 h 766233"/>
              <a:gd name="T2" fmla="*/ 419100 w 1193800"/>
              <a:gd name="T3" fmla="*/ 460006 h 766233"/>
              <a:gd name="T4" fmla="*/ 914400 w 1193800"/>
              <a:gd name="T5" fmla="*/ 88463 h 766233"/>
              <a:gd name="T6" fmla="*/ 1193800 w 1193800"/>
              <a:gd name="T7" fmla="*/ 0 h 766233"/>
              <a:gd name="T8" fmla="*/ 0 60000 65536"/>
              <a:gd name="T9" fmla="*/ 0 60000 65536"/>
              <a:gd name="T10" fmla="*/ 0 60000 65536"/>
              <a:gd name="T11" fmla="*/ 0 60000 65536"/>
              <a:gd name="T12" fmla="*/ 0 w 1193800"/>
              <a:gd name="T13" fmla="*/ 0 h 766233"/>
              <a:gd name="T14" fmla="*/ 1193800 w 1193800"/>
              <a:gd name="T15" fmla="*/ 766233 h 766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3800" h="766233">
                <a:moveTo>
                  <a:pt x="0" y="762000"/>
                </a:moveTo>
                <a:cubicBezTo>
                  <a:pt x="133350" y="764116"/>
                  <a:pt x="266700" y="766233"/>
                  <a:pt x="419100" y="660400"/>
                </a:cubicBezTo>
                <a:cubicBezTo>
                  <a:pt x="571500" y="554567"/>
                  <a:pt x="785283" y="237067"/>
                  <a:pt x="914400" y="127000"/>
                </a:cubicBezTo>
                <a:cubicBezTo>
                  <a:pt x="1043517" y="16933"/>
                  <a:pt x="1118658" y="8466"/>
                  <a:pt x="1193800" y="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733800" y="2286000"/>
            <a:ext cx="381000" cy="304800"/>
            <a:chOff x="3581400" y="2438400"/>
            <a:chExt cx="381000" cy="304800"/>
          </a:xfrm>
        </p:grpSpPr>
        <p:sp>
          <p:nvSpPr>
            <p:cNvPr id="22597" name="Oval 81"/>
            <p:cNvSpPr>
              <a:spLocks noChangeArrowheads="1"/>
            </p:cNvSpPr>
            <p:nvPr/>
          </p:nvSpPr>
          <p:spPr bwMode="auto">
            <a:xfrm>
              <a:off x="3581400" y="2438400"/>
              <a:ext cx="3810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cxnSp>
          <p:nvCxnSpPr>
            <p:cNvPr id="22598" name="Straight Connector 83"/>
            <p:cNvCxnSpPr>
              <a:cxnSpLocks noChangeShapeType="1"/>
              <a:stCxn id="22597" idx="1"/>
              <a:endCxn id="22597" idx="5"/>
            </p:cNvCxnSpPr>
            <p:nvPr/>
          </p:nvCxnSpPr>
          <p:spPr bwMode="auto">
            <a:xfrm rot="16200000" flipH="1">
              <a:off x="3664137" y="2456096"/>
              <a:ext cx="215526" cy="269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99" name="Straight Connector 86"/>
            <p:cNvCxnSpPr>
              <a:cxnSpLocks noChangeShapeType="1"/>
              <a:stCxn id="22597" idx="7"/>
              <a:endCxn id="22597" idx="3"/>
            </p:cNvCxnSpPr>
            <p:nvPr/>
          </p:nvCxnSpPr>
          <p:spPr bwMode="auto">
            <a:xfrm rot="-5400000" flipH="1" flipV="1">
              <a:off x="3664137" y="2456096"/>
              <a:ext cx="215526" cy="269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1" name="Hexagon 90"/>
          <p:cNvSpPr>
            <a:spLocks noChangeArrowheads="1"/>
          </p:cNvSpPr>
          <p:nvPr/>
        </p:nvSpPr>
        <p:spPr bwMode="auto">
          <a:xfrm>
            <a:off x="6400800" y="3429000"/>
            <a:ext cx="3810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86000" y="2667000"/>
            <a:ext cx="381000" cy="304800"/>
            <a:chOff x="5562600" y="2438400"/>
            <a:chExt cx="381000" cy="304800"/>
          </a:xfrm>
        </p:grpSpPr>
        <p:sp>
          <p:nvSpPr>
            <p:cNvPr id="22595" name="Diamond 91"/>
            <p:cNvSpPr>
              <a:spLocks noChangeArrowheads="1"/>
            </p:cNvSpPr>
            <p:nvPr/>
          </p:nvSpPr>
          <p:spPr bwMode="auto">
            <a:xfrm>
              <a:off x="5562600" y="2438400"/>
              <a:ext cx="381000" cy="304800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cxnSp>
          <p:nvCxnSpPr>
            <p:cNvPr id="22596" name="Straight Connector 93"/>
            <p:cNvCxnSpPr>
              <a:cxnSpLocks noChangeShapeType="1"/>
              <a:stCxn id="22595" idx="1"/>
              <a:endCxn id="22595" idx="3"/>
            </p:cNvCxnSpPr>
            <p:nvPr/>
          </p:nvCxnSpPr>
          <p:spPr bwMode="auto">
            <a:xfrm rot="10800000" flipH="1">
              <a:off x="5562600" y="25908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7" name="Freeform 96"/>
          <p:cNvSpPr>
            <a:spLocks noChangeArrowheads="1"/>
          </p:cNvSpPr>
          <p:nvPr/>
        </p:nvSpPr>
        <p:spPr bwMode="auto">
          <a:xfrm>
            <a:off x="6045200" y="2489200"/>
            <a:ext cx="1193800" cy="1041400"/>
          </a:xfrm>
          <a:custGeom>
            <a:avLst/>
            <a:gdLst>
              <a:gd name="T0" fmla="*/ 1193800 w 1193800"/>
              <a:gd name="T1" fmla="*/ 0 h 1041400"/>
              <a:gd name="T2" fmla="*/ 965200 w 1193800"/>
              <a:gd name="T3" fmla="*/ 114300 h 1041400"/>
              <a:gd name="T4" fmla="*/ 558800 w 1193800"/>
              <a:gd name="T5" fmla="*/ 431800 h 1041400"/>
              <a:gd name="T6" fmla="*/ 304800 w 1193800"/>
              <a:gd name="T7" fmla="*/ 927100 h 1041400"/>
              <a:gd name="T8" fmla="*/ 0 w 1193800"/>
              <a:gd name="T9" fmla="*/ 1041400 h 1041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3800"/>
              <a:gd name="T16" fmla="*/ 0 h 1041400"/>
              <a:gd name="T17" fmla="*/ 1193800 w 1193800"/>
              <a:gd name="T18" fmla="*/ 1041400 h 1041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3800" h="1041400">
                <a:moveTo>
                  <a:pt x="1193800" y="0"/>
                </a:moveTo>
                <a:cubicBezTo>
                  <a:pt x="1132416" y="21166"/>
                  <a:pt x="1071033" y="42333"/>
                  <a:pt x="965200" y="114300"/>
                </a:cubicBezTo>
                <a:cubicBezTo>
                  <a:pt x="859367" y="186267"/>
                  <a:pt x="668867" y="296333"/>
                  <a:pt x="558800" y="431800"/>
                </a:cubicBezTo>
                <a:cubicBezTo>
                  <a:pt x="448733" y="567267"/>
                  <a:pt x="397933" y="825500"/>
                  <a:pt x="304800" y="927100"/>
                </a:cubicBezTo>
                <a:cubicBezTo>
                  <a:pt x="211667" y="1028700"/>
                  <a:pt x="105833" y="1035050"/>
                  <a:pt x="0" y="104140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 rot="10800000">
            <a:off x="3276600" y="3581400"/>
            <a:ext cx="2286000" cy="1588"/>
          </a:xfrm>
          <a:prstGeom prst="straightConnector1">
            <a:avLst/>
          </a:pr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103" name="Freeform 102"/>
          <p:cNvSpPr>
            <a:spLocks noChangeArrowheads="1"/>
          </p:cNvSpPr>
          <p:nvPr/>
        </p:nvSpPr>
        <p:spPr bwMode="auto">
          <a:xfrm>
            <a:off x="1498600" y="2386013"/>
            <a:ext cx="1231900" cy="1144587"/>
          </a:xfrm>
          <a:custGeom>
            <a:avLst/>
            <a:gdLst>
              <a:gd name="T0" fmla="*/ 1231900 w 1231900"/>
              <a:gd name="T1" fmla="*/ 1144587 h 1145117"/>
              <a:gd name="T2" fmla="*/ 1041400 w 1231900"/>
              <a:gd name="T3" fmla="*/ 1093811 h 1145117"/>
              <a:gd name="T4" fmla="*/ 939800 w 1231900"/>
              <a:gd name="T5" fmla="*/ 992258 h 1145117"/>
              <a:gd name="T6" fmla="*/ 812800 w 1231900"/>
              <a:gd name="T7" fmla="*/ 776457 h 1145117"/>
              <a:gd name="T8" fmla="*/ 508000 w 1231900"/>
              <a:gd name="T9" fmla="*/ 129057 h 1145117"/>
              <a:gd name="T10" fmla="*/ 0 w 1231900"/>
              <a:gd name="T11" fmla="*/ 2116 h 1145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1900"/>
              <a:gd name="T19" fmla="*/ 0 h 1145117"/>
              <a:gd name="T20" fmla="*/ 1231900 w 1231900"/>
              <a:gd name="T21" fmla="*/ 1145117 h 1145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1900" h="1145117">
                <a:moveTo>
                  <a:pt x="1231900" y="1145117"/>
                </a:moveTo>
                <a:cubicBezTo>
                  <a:pt x="1160991" y="1132417"/>
                  <a:pt x="1090083" y="1119717"/>
                  <a:pt x="1041400" y="1094317"/>
                </a:cubicBezTo>
                <a:cubicBezTo>
                  <a:pt x="992717" y="1068917"/>
                  <a:pt x="977900" y="1045634"/>
                  <a:pt x="939800" y="992717"/>
                </a:cubicBezTo>
                <a:cubicBezTo>
                  <a:pt x="901700" y="939800"/>
                  <a:pt x="884767" y="920750"/>
                  <a:pt x="812800" y="776817"/>
                </a:cubicBezTo>
                <a:cubicBezTo>
                  <a:pt x="740833" y="632884"/>
                  <a:pt x="643467" y="258234"/>
                  <a:pt x="508000" y="129117"/>
                </a:cubicBezTo>
                <a:cubicBezTo>
                  <a:pt x="372533" y="0"/>
                  <a:pt x="186266" y="1058"/>
                  <a:pt x="0" y="2117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04" name="Freeform 103"/>
          <p:cNvSpPr>
            <a:spLocks noChangeArrowheads="1"/>
          </p:cNvSpPr>
          <p:nvPr/>
        </p:nvSpPr>
        <p:spPr bwMode="auto">
          <a:xfrm>
            <a:off x="1485900" y="2171700"/>
            <a:ext cx="1244600" cy="1028700"/>
          </a:xfrm>
          <a:custGeom>
            <a:avLst/>
            <a:gdLst>
              <a:gd name="T0" fmla="*/ 1244600 w 1244600"/>
              <a:gd name="T1" fmla="*/ 1028700 h 1028700"/>
              <a:gd name="T2" fmla="*/ 850900 w 1244600"/>
              <a:gd name="T3" fmla="*/ 736600 h 1028700"/>
              <a:gd name="T4" fmla="*/ 571500 w 1244600"/>
              <a:gd name="T5" fmla="*/ 127000 h 1028700"/>
              <a:gd name="T6" fmla="*/ 0 w 1244600"/>
              <a:gd name="T7" fmla="*/ 0 h 1028700"/>
              <a:gd name="T8" fmla="*/ 0 60000 65536"/>
              <a:gd name="T9" fmla="*/ 0 60000 65536"/>
              <a:gd name="T10" fmla="*/ 0 60000 65536"/>
              <a:gd name="T11" fmla="*/ 0 60000 65536"/>
              <a:gd name="T12" fmla="*/ 0 w 1244600"/>
              <a:gd name="T13" fmla="*/ 0 h 1028700"/>
              <a:gd name="T14" fmla="*/ 1244600 w 1244600"/>
              <a:gd name="T15" fmla="*/ 1028700 h 1028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4600" h="1028700">
                <a:moveTo>
                  <a:pt x="1244600" y="1028700"/>
                </a:moveTo>
                <a:cubicBezTo>
                  <a:pt x="1103841" y="957791"/>
                  <a:pt x="963083" y="886883"/>
                  <a:pt x="850900" y="736600"/>
                </a:cubicBezTo>
                <a:cubicBezTo>
                  <a:pt x="738717" y="586317"/>
                  <a:pt x="713317" y="249767"/>
                  <a:pt x="571500" y="127000"/>
                </a:cubicBezTo>
                <a:cubicBezTo>
                  <a:pt x="429683" y="4233"/>
                  <a:pt x="214841" y="2116"/>
                  <a:pt x="0" y="0"/>
                </a:cubicBezTo>
              </a:path>
            </a:pathLst>
          </a:custGeom>
          <a:noFill/>
          <a:ln w="444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05" name="Hexagon 104"/>
          <p:cNvSpPr>
            <a:spLocks noChangeArrowheads="1"/>
          </p:cNvSpPr>
          <p:nvPr/>
        </p:nvSpPr>
        <p:spPr bwMode="auto">
          <a:xfrm>
            <a:off x="4343400" y="3657600"/>
            <a:ext cx="3810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06" name="Hexagon 105"/>
          <p:cNvSpPr>
            <a:spLocks noChangeArrowheads="1"/>
          </p:cNvSpPr>
          <p:nvPr/>
        </p:nvSpPr>
        <p:spPr bwMode="auto">
          <a:xfrm>
            <a:off x="2057400" y="3352800"/>
            <a:ext cx="3810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20" name="Parallelogram 119"/>
          <p:cNvSpPr>
            <a:spLocks noChangeArrowheads="1"/>
          </p:cNvSpPr>
          <p:nvPr/>
        </p:nvSpPr>
        <p:spPr bwMode="auto">
          <a:xfrm>
            <a:off x="2819400" y="1905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21" name="Parallelogram 120"/>
          <p:cNvSpPr>
            <a:spLocks noChangeArrowheads="1"/>
          </p:cNvSpPr>
          <p:nvPr/>
        </p:nvSpPr>
        <p:spPr bwMode="auto">
          <a:xfrm>
            <a:off x="48768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122" name="Parallelogram 121"/>
          <p:cNvSpPr>
            <a:spLocks noChangeArrowheads="1"/>
          </p:cNvSpPr>
          <p:nvPr/>
        </p:nvSpPr>
        <p:spPr bwMode="auto">
          <a:xfrm>
            <a:off x="6172200" y="2286000"/>
            <a:ext cx="533400" cy="304800"/>
          </a:xfrm>
          <a:prstGeom prst="parallelogram">
            <a:avLst>
              <a:gd name="adj" fmla="val 25002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343400" y="2133600"/>
            <a:ext cx="609600" cy="533400"/>
            <a:chOff x="4343400" y="2286000"/>
            <a:chExt cx="609600" cy="533400"/>
          </a:xfrm>
        </p:grpSpPr>
        <p:cxnSp>
          <p:nvCxnSpPr>
            <p:cNvPr id="22593" name="Straight Connector 123"/>
            <p:cNvCxnSpPr>
              <a:cxnSpLocks noChangeShapeType="1"/>
            </p:cNvCxnSpPr>
            <p:nvPr/>
          </p:nvCxnSpPr>
          <p:spPr bwMode="auto">
            <a:xfrm rot="16200000" flipH="1">
              <a:off x="4343400" y="2286000"/>
              <a:ext cx="533400" cy="533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594" name="Straight Connector 125"/>
            <p:cNvCxnSpPr>
              <a:cxnSpLocks noChangeShapeType="1"/>
            </p:cNvCxnSpPr>
            <p:nvPr/>
          </p:nvCxnSpPr>
          <p:spPr bwMode="auto">
            <a:xfrm rot="10800000" flipV="1">
              <a:off x="4343400" y="2286000"/>
              <a:ext cx="609600" cy="533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3200400" y="4495800"/>
            <a:ext cx="3505200" cy="1371600"/>
            <a:chOff x="3200400" y="4495800"/>
            <a:chExt cx="3505200" cy="1371600"/>
          </a:xfrm>
        </p:grpSpPr>
        <p:sp>
          <p:nvSpPr>
            <p:cNvPr id="107" name="TextBox 106"/>
            <p:cNvSpPr txBox="1"/>
            <p:nvPr/>
          </p:nvSpPr>
          <p:spPr>
            <a:xfrm>
              <a:off x="4267200" y="4565650"/>
              <a:ext cx="2438400" cy="1225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Data Packet</a:t>
              </a:r>
            </a:p>
            <a:p>
              <a:pPr>
                <a:defRPr/>
              </a:pPr>
              <a:r>
                <a:rPr lang="en-US" sz="1600" dirty="0">
                  <a:latin typeface="+mn-lt"/>
                </a:rPr>
                <a:t>Repair Packet</a:t>
              </a:r>
            </a:p>
            <a:p>
              <a:pPr>
                <a:defRPr/>
              </a:pPr>
              <a:r>
                <a:rPr lang="en-US" sz="1600" dirty="0">
                  <a:latin typeface="+mn-lt"/>
                </a:rPr>
                <a:t>Network-level </a:t>
              </a:r>
              <a:r>
                <a:rPr lang="en-US" sz="1600" dirty="0" err="1">
                  <a:latin typeface="+mn-lt"/>
                </a:rPr>
                <a:t>Ack</a:t>
              </a:r>
              <a:endParaRPr lang="en-US" sz="1600" dirty="0">
                <a:latin typeface="+mn-lt"/>
              </a:endParaRPr>
            </a:p>
            <a:p>
              <a:pPr>
                <a:defRPr/>
              </a:pPr>
              <a:r>
                <a:rPr lang="en-US" sz="1600" dirty="0">
                  <a:latin typeface="+mn-lt"/>
                </a:rPr>
                <a:t>Storage-level </a:t>
              </a:r>
              <a:r>
                <a:rPr lang="en-US" sz="1600" dirty="0" err="1">
                  <a:latin typeface="+mn-lt"/>
                </a:rPr>
                <a:t>Ack</a:t>
              </a:r>
              <a:endParaRPr lang="en-US" sz="1600" dirty="0">
                <a:latin typeface="+mn-lt"/>
              </a:endParaRPr>
            </a:p>
            <a:p>
              <a:pPr>
                <a:defRPr/>
              </a:pPr>
              <a:endParaRPr lang="en-US" sz="1600" dirty="0">
                <a:latin typeface="+mn-lt"/>
              </a:endParaRPr>
            </a:p>
          </p:txBody>
        </p:sp>
        <p:sp>
          <p:nvSpPr>
            <p:cNvPr id="22583" name="Parallelogram 107"/>
            <p:cNvSpPr>
              <a:spLocks noChangeArrowheads="1"/>
            </p:cNvSpPr>
            <p:nvPr/>
          </p:nvSpPr>
          <p:spPr bwMode="auto">
            <a:xfrm>
              <a:off x="3733800" y="4495800"/>
              <a:ext cx="533400" cy="304800"/>
            </a:xfrm>
            <a:prstGeom prst="parallelogram">
              <a:avLst>
                <a:gd name="adj" fmla="val 2500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grpSp>
          <p:nvGrpSpPr>
            <p:cNvPr id="22584" name="Group 108"/>
            <p:cNvGrpSpPr>
              <a:grpSpLocks/>
            </p:cNvGrpSpPr>
            <p:nvPr/>
          </p:nvGrpSpPr>
          <p:grpSpPr bwMode="auto">
            <a:xfrm>
              <a:off x="3810000" y="4876800"/>
              <a:ext cx="381000" cy="304800"/>
              <a:chOff x="3581400" y="2438400"/>
              <a:chExt cx="381000" cy="304800"/>
            </a:xfrm>
          </p:grpSpPr>
          <p:sp>
            <p:nvSpPr>
              <p:cNvPr id="22590" name="Oval 109"/>
              <p:cNvSpPr>
                <a:spLocks noChangeArrowheads="1"/>
              </p:cNvSpPr>
              <p:nvPr/>
            </p:nvSpPr>
            <p:spPr bwMode="auto">
              <a:xfrm>
                <a:off x="3581400" y="2438400"/>
                <a:ext cx="3810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3200">
                  <a:solidFill>
                    <a:schemeClr val="accent2"/>
                  </a:solidFill>
                  <a:latin typeface="Optima" pitchFamily="18" charset="0"/>
                </a:endParaRPr>
              </a:p>
            </p:txBody>
          </p:sp>
          <p:cxnSp>
            <p:nvCxnSpPr>
              <p:cNvPr id="22591" name="Straight Connector 110"/>
              <p:cNvCxnSpPr>
                <a:cxnSpLocks noChangeShapeType="1"/>
                <a:stCxn id="22590" idx="1"/>
                <a:endCxn id="22590" idx="5"/>
              </p:cNvCxnSpPr>
              <p:nvPr/>
            </p:nvCxnSpPr>
            <p:spPr bwMode="auto">
              <a:xfrm rot="16200000" flipH="1">
                <a:off x="3664137" y="2456096"/>
                <a:ext cx="215526" cy="269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2592" name="Straight Connector 111"/>
              <p:cNvCxnSpPr>
                <a:cxnSpLocks noChangeShapeType="1"/>
                <a:stCxn id="22590" idx="7"/>
                <a:endCxn id="22590" idx="3"/>
              </p:cNvCxnSpPr>
              <p:nvPr/>
            </p:nvCxnSpPr>
            <p:spPr bwMode="auto">
              <a:xfrm rot="-5400000" flipH="1" flipV="1">
                <a:off x="3664137" y="2456096"/>
                <a:ext cx="215526" cy="269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22585" name="Group 112"/>
            <p:cNvGrpSpPr>
              <a:grpSpLocks/>
            </p:cNvGrpSpPr>
            <p:nvPr/>
          </p:nvGrpSpPr>
          <p:grpSpPr bwMode="auto">
            <a:xfrm>
              <a:off x="3810000" y="5257800"/>
              <a:ext cx="381000" cy="304800"/>
              <a:chOff x="5562600" y="2438400"/>
              <a:chExt cx="381000" cy="304800"/>
            </a:xfrm>
          </p:grpSpPr>
          <p:sp>
            <p:nvSpPr>
              <p:cNvPr id="22588" name="Diamond 113"/>
              <p:cNvSpPr>
                <a:spLocks noChangeArrowheads="1"/>
              </p:cNvSpPr>
              <p:nvPr/>
            </p:nvSpPr>
            <p:spPr bwMode="auto">
              <a:xfrm>
                <a:off x="5562600" y="2438400"/>
                <a:ext cx="381000" cy="304800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3200">
                  <a:solidFill>
                    <a:schemeClr val="accent2"/>
                  </a:solidFill>
                  <a:latin typeface="Optima" pitchFamily="18" charset="0"/>
                </a:endParaRPr>
              </a:p>
            </p:txBody>
          </p:sp>
          <p:cxnSp>
            <p:nvCxnSpPr>
              <p:cNvPr id="22589" name="Straight Connector 114"/>
              <p:cNvCxnSpPr>
                <a:cxnSpLocks noChangeShapeType="1"/>
                <a:stCxn id="22588" idx="1"/>
                <a:endCxn id="22588" idx="3"/>
              </p:cNvCxnSpPr>
              <p:nvPr/>
            </p:nvCxnSpPr>
            <p:spPr bwMode="auto">
              <a:xfrm rot="10800000" flipH="1">
                <a:off x="5562600" y="2590800"/>
                <a:ext cx="381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2586" name="Hexagon 118"/>
            <p:cNvSpPr>
              <a:spLocks noChangeArrowheads="1"/>
            </p:cNvSpPr>
            <p:nvPr/>
          </p:nvSpPr>
          <p:spPr bwMode="auto">
            <a:xfrm>
              <a:off x="3810000" y="5562600"/>
              <a:ext cx="381000" cy="304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2587" name="Parallelogram 127"/>
            <p:cNvSpPr>
              <a:spLocks noChangeArrowheads="1"/>
            </p:cNvSpPr>
            <p:nvPr/>
          </p:nvSpPr>
          <p:spPr bwMode="auto">
            <a:xfrm>
              <a:off x="3200400" y="4495800"/>
              <a:ext cx="533400" cy="304800"/>
            </a:xfrm>
            <a:prstGeom prst="parallelogram">
              <a:avLst>
                <a:gd name="adj" fmla="val 25002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3" grpId="0" animBg="1"/>
      <p:bldP spid="73" grpId="1" animBg="1"/>
      <p:bldP spid="79" grpId="0" animBg="1"/>
      <p:bldP spid="79" grpId="1" animBg="1"/>
      <p:bldP spid="91" grpId="0" animBg="1"/>
      <p:bldP spid="91" grpId="1" animBg="1"/>
      <p:bldP spid="97" grpId="0" animBg="1"/>
      <p:bldP spid="97" grpId="1" animBg="1"/>
      <p:bldP spid="103" grpId="0" animBg="1"/>
      <p:bldP spid="105" grpId="0" animBg="1"/>
      <p:bldP spid="105" grpId="1" animBg="1"/>
      <p:bldP spid="106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88" name="Rectangle 40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Enterprise Continuity Middle Ground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" name="Text Placeholder 62"/>
          <p:cNvSpPr>
            <a:spLocks noGrp="1"/>
          </p:cNvSpPr>
          <p:nvPr>
            <p:ph type="body" sz="half" idx="1"/>
          </p:nvPr>
        </p:nvSpPr>
        <p:spPr>
          <a:xfrm>
            <a:off x="0" y="1066800"/>
            <a:ext cx="86868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Network-sync increases data reliability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data loss failure modes, can prevent data loss if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 the same time primary site fail network drops packet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And ensure data not lost in send buffers and local queues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Data loss can still occur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Split </a:t>
            </a:r>
            <a:r>
              <a:rPr lang="en-US" dirty="0" err="1" smtClean="0"/>
              <a:t>second(s</a:t>
            </a:r>
            <a:r>
              <a:rPr lang="en-US" dirty="0" smtClean="0"/>
              <a:t>) before/after primary site fails…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partitions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Disk controller fails at mirror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Power  outage at mirror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Existing mirroring solutions can use network-sync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Smoke and Mirrors File System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file system constructed over</a:t>
            </a:r>
            <a:r>
              <a:rPr lang="en-US" dirty="0" smtClean="0"/>
              <a:t> network-sync</a:t>
            </a:r>
          </a:p>
          <a:p>
            <a:pPr lvl="1"/>
            <a:r>
              <a:rPr lang="en-US" dirty="0" smtClean="0"/>
              <a:t>Transparently </a:t>
            </a:r>
            <a:r>
              <a:rPr lang="en-US" dirty="0"/>
              <a:t>mirrors </a:t>
            </a:r>
            <a:r>
              <a:rPr lang="en-US" dirty="0" smtClean="0"/>
              <a:t>files over wide-area</a:t>
            </a:r>
          </a:p>
          <a:p>
            <a:pPr lvl="1"/>
            <a:r>
              <a:rPr lang="en-US" dirty="0" smtClean="0"/>
              <a:t>Embraces concept: </a:t>
            </a:r>
          </a:p>
          <a:p>
            <a:pPr lvl="1">
              <a:buNone/>
            </a:pPr>
            <a:r>
              <a:rPr lang="en-US" dirty="0" smtClean="0"/>
              <a:t>    file is in transit (in the WAN link) but with enough recovery data to ensure that loss rates are as low as for the remote disk case!</a:t>
            </a:r>
          </a:p>
          <a:p>
            <a:pPr lvl="1"/>
            <a:r>
              <a:rPr lang="en-US" dirty="0" smtClean="0"/>
              <a:t>Group mirroring consistency</a:t>
            </a:r>
          </a:p>
          <a:p>
            <a:pPr lvl="1">
              <a:buNone/>
            </a:pPr>
            <a:r>
              <a:rPr lang="en-US" dirty="0" smtClean="0"/>
              <a:t>	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965" name="Picture 109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953000" y="5326063"/>
            <a:ext cx="3968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4" name="Picture 108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0" y="5334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3" name="Picture 107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156325" y="5334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2" name="Picture 106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629400" y="5326063"/>
            <a:ext cx="3968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1" name="Picture 105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867400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60" name="Picture 104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241925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59" name="Picture 103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43400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958" name="Picture 102" descr="BS01060_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810000" y="419100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Mirroring consistency and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Log</a:t>
            </a:r>
            <a:r>
              <a:rPr lang="en-US" dirty="0">
                <a:ea typeface="+mj-ea"/>
                <a:cs typeface="+mj-cs"/>
              </a:rPr>
              <a:t>-Structured File System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20788" y="4953000"/>
            <a:ext cx="5748337" cy="619125"/>
            <a:chOff x="769" y="3072"/>
            <a:chExt cx="3621" cy="390"/>
          </a:xfrm>
        </p:grpSpPr>
        <p:grpSp>
          <p:nvGrpSpPr>
            <p:cNvPr id="26680" name="Group 5"/>
            <p:cNvGrpSpPr>
              <a:grpSpLocks/>
            </p:cNvGrpSpPr>
            <p:nvPr/>
          </p:nvGrpSpPr>
          <p:grpSpPr bwMode="auto">
            <a:xfrm>
              <a:off x="3880" y="3264"/>
              <a:ext cx="510" cy="198"/>
              <a:chOff x="3880" y="3264"/>
              <a:chExt cx="510" cy="198"/>
            </a:xfrm>
          </p:grpSpPr>
          <p:sp>
            <p:nvSpPr>
              <p:cNvPr id="26682" name="Text Box 6"/>
              <p:cNvSpPr txBox="1">
                <a:spLocks noChangeArrowheads="1"/>
              </p:cNvSpPr>
              <p:nvPr/>
            </p:nvSpPr>
            <p:spPr bwMode="auto">
              <a:xfrm>
                <a:off x="3880" y="3264"/>
                <a:ext cx="256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B2</a:t>
                </a:r>
              </a:p>
            </p:txBody>
          </p:sp>
          <p:sp>
            <p:nvSpPr>
              <p:cNvPr id="26683" name="Text Box 7"/>
              <p:cNvSpPr txBox="1">
                <a:spLocks noChangeArrowheads="1"/>
              </p:cNvSpPr>
              <p:nvPr/>
            </p:nvSpPr>
            <p:spPr bwMode="auto">
              <a:xfrm>
                <a:off x="4136" y="3264"/>
                <a:ext cx="254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B1</a:t>
                </a:r>
              </a:p>
            </p:txBody>
          </p:sp>
        </p:grpSp>
        <p:sp>
          <p:nvSpPr>
            <p:cNvPr id="26681" name="Text Box 8"/>
            <p:cNvSpPr txBox="1">
              <a:spLocks noChangeArrowheads="1"/>
            </p:cNvSpPr>
            <p:nvPr/>
          </p:nvSpPr>
          <p:spPr bwMode="auto">
            <a:xfrm>
              <a:off x="769" y="3072"/>
              <a:ext cx="1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Comic Sans MS" pitchFamily="18" charset="0"/>
                </a:rPr>
                <a:t>append</a:t>
              </a:r>
              <a:r>
                <a:rPr lang="en-US" sz="2400">
                  <a:latin typeface="Comic Sans MS" pitchFamily="18" charset="0"/>
                </a:rPr>
                <a:t>(</a:t>
              </a:r>
              <a:r>
                <a:rPr lang="en-US" sz="2000">
                  <a:latin typeface="Comic Sans MS" pitchFamily="18" charset="0"/>
                </a:rPr>
                <a:t>B1,B2</a:t>
              </a:r>
              <a:r>
                <a:rPr lang="en-US" sz="2400">
                  <a:latin typeface="Comic Sans MS" pitchFamily="18" charset="0"/>
                </a:rPr>
                <a:t>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111250" y="5257800"/>
            <a:ext cx="5048250" cy="533400"/>
            <a:chOff x="700" y="3264"/>
            <a:chExt cx="3180" cy="336"/>
          </a:xfrm>
        </p:grpSpPr>
        <p:grpSp>
          <p:nvGrpSpPr>
            <p:cNvPr id="26672" name="Group 13"/>
            <p:cNvGrpSpPr>
              <a:grpSpLocks/>
            </p:cNvGrpSpPr>
            <p:nvPr/>
          </p:nvGrpSpPr>
          <p:grpSpPr bwMode="auto">
            <a:xfrm>
              <a:off x="2352" y="3264"/>
              <a:ext cx="1528" cy="198"/>
              <a:chOff x="2352" y="3264"/>
              <a:chExt cx="1528" cy="198"/>
            </a:xfrm>
          </p:grpSpPr>
          <p:sp>
            <p:nvSpPr>
              <p:cNvPr id="26674" name="Text Box 14"/>
              <p:cNvSpPr txBox="1">
                <a:spLocks noChangeArrowheads="1"/>
              </p:cNvSpPr>
              <p:nvPr/>
            </p:nvSpPr>
            <p:spPr bwMode="auto">
              <a:xfrm>
                <a:off x="2352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V1</a:t>
                </a:r>
              </a:p>
            </p:txBody>
          </p:sp>
          <p:sp>
            <p:nvSpPr>
              <p:cNvPr id="26675" name="Text Box 15"/>
              <p:cNvSpPr txBox="1">
                <a:spLocks noChangeArrowheads="1"/>
              </p:cNvSpPr>
              <p:nvPr/>
            </p:nvSpPr>
            <p:spPr bwMode="auto">
              <a:xfrm>
                <a:off x="2607" y="3264"/>
                <a:ext cx="254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R1</a:t>
                </a:r>
              </a:p>
            </p:txBody>
          </p:sp>
          <p:sp>
            <p:nvSpPr>
              <p:cNvPr id="26676" name="Text Box 16"/>
              <p:cNvSpPr txBox="1">
                <a:spLocks noChangeArrowheads="1"/>
              </p:cNvSpPr>
              <p:nvPr/>
            </p:nvSpPr>
            <p:spPr bwMode="auto">
              <a:xfrm>
                <a:off x="2861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I2</a:t>
                </a:r>
              </a:p>
            </p:txBody>
          </p:sp>
          <p:sp>
            <p:nvSpPr>
              <p:cNvPr id="26677" name="Text Box 17"/>
              <p:cNvSpPr txBox="1">
                <a:spLocks noChangeArrowheads="1"/>
              </p:cNvSpPr>
              <p:nvPr/>
            </p:nvSpPr>
            <p:spPr bwMode="auto">
              <a:xfrm>
                <a:off x="3116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B4</a:t>
                </a:r>
              </a:p>
            </p:txBody>
          </p:sp>
          <p:sp>
            <p:nvSpPr>
              <p:cNvPr id="26678" name="Text Box 18"/>
              <p:cNvSpPr txBox="1">
                <a:spLocks noChangeArrowheads="1"/>
              </p:cNvSpPr>
              <p:nvPr/>
            </p:nvSpPr>
            <p:spPr bwMode="auto">
              <a:xfrm>
                <a:off x="3371" y="3264"/>
                <a:ext cx="255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B3</a:t>
                </a:r>
              </a:p>
            </p:txBody>
          </p:sp>
          <p:sp>
            <p:nvSpPr>
              <p:cNvPr id="26679" name="Text Box 19"/>
              <p:cNvSpPr txBox="1">
                <a:spLocks noChangeArrowheads="1"/>
              </p:cNvSpPr>
              <p:nvPr/>
            </p:nvSpPr>
            <p:spPr bwMode="auto">
              <a:xfrm>
                <a:off x="3626" y="3264"/>
                <a:ext cx="254" cy="19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I1</a:t>
                </a:r>
              </a:p>
            </p:txBody>
          </p:sp>
        </p:grpSp>
        <p:sp>
          <p:nvSpPr>
            <p:cNvPr id="26673" name="Text Box 20"/>
            <p:cNvSpPr txBox="1">
              <a:spLocks noChangeArrowheads="1"/>
            </p:cNvSpPr>
            <p:nvPr/>
          </p:nvSpPr>
          <p:spPr bwMode="auto">
            <a:xfrm>
              <a:off x="700" y="3370"/>
              <a:ext cx="11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i="1">
                  <a:latin typeface="Comic Sans MS" pitchFamily="18" charset="0"/>
                </a:rPr>
                <a:t>append</a:t>
              </a:r>
              <a:r>
                <a:rPr lang="en-US" sz="2400">
                  <a:latin typeface="Comic Sans MS" pitchFamily="18" charset="0"/>
                </a:rPr>
                <a:t>(</a:t>
              </a:r>
              <a:r>
                <a:rPr lang="en-US" sz="2000">
                  <a:latin typeface="Comic Sans MS" pitchFamily="18" charset="0"/>
                </a:rPr>
                <a:t>V1..</a:t>
              </a:r>
              <a:r>
                <a:rPr lang="en-US" sz="2400">
                  <a:latin typeface="Comic Sans MS" pitchFamily="18" charset="0"/>
                </a:rPr>
                <a:t>)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711575" y="2101850"/>
            <a:ext cx="2689225" cy="2470150"/>
            <a:chOff x="1474" y="720"/>
            <a:chExt cx="1694" cy="1556"/>
          </a:xfrm>
        </p:grpSpPr>
        <p:sp>
          <p:nvSpPr>
            <p:cNvPr id="26638" name="AutoShape 68"/>
            <p:cNvSpPr>
              <a:spLocks noChangeArrowheads="1"/>
            </p:cNvSpPr>
            <p:nvPr/>
          </p:nvSpPr>
          <p:spPr bwMode="auto">
            <a:xfrm>
              <a:off x="1632" y="2016"/>
              <a:ext cx="240" cy="26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Text Box 69"/>
            <p:cNvSpPr txBox="1">
              <a:spLocks noChangeArrowheads="1"/>
            </p:cNvSpPr>
            <p:nvPr/>
          </p:nvSpPr>
          <p:spPr bwMode="auto">
            <a:xfrm>
              <a:off x="2160" y="76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V1</a:t>
              </a:r>
            </a:p>
          </p:txBody>
        </p:sp>
        <p:sp>
          <p:nvSpPr>
            <p:cNvPr id="26640" name="Text Box 70"/>
            <p:cNvSpPr txBox="1">
              <a:spLocks noChangeArrowheads="1"/>
            </p:cNvSpPr>
            <p:nvPr/>
          </p:nvSpPr>
          <p:spPr bwMode="auto">
            <a:xfrm>
              <a:off x="1906" y="1104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R1</a:t>
              </a:r>
            </a:p>
          </p:txBody>
        </p:sp>
        <p:sp>
          <p:nvSpPr>
            <p:cNvPr id="26641" name="Text Box 71"/>
            <p:cNvSpPr txBox="1">
              <a:spLocks noChangeArrowheads="1"/>
            </p:cNvSpPr>
            <p:nvPr/>
          </p:nvSpPr>
          <p:spPr bwMode="auto">
            <a:xfrm>
              <a:off x="2337" y="1632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I2</a:t>
              </a:r>
            </a:p>
          </p:txBody>
        </p:sp>
        <p:sp>
          <p:nvSpPr>
            <p:cNvPr id="26642" name="Text Box 72"/>
            <p:cNvSpPr txBox="1">
              <a:spLocks noChangeArrowheads="1"/>
            </p:cNvSpPr>
            <p:nvPr/>
          </p:nvSpPr>
          <p:spPr bwMode="auto">
            <a:xfrm>
              <a:off x="1474" y="1584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I1</a:t>
              </a:r>
            </a:p>
          </p:txBody>
        </p:sp>
        <p:grpSp>
          <p:nvGrpSpPr>
            <p:cNvPr id="26643" name="Group 73"/>
            <p:cNvGrpSpPr>
              <a:grpSpLocks/>
            </p:cNvGrpSpPr>
            <p:nvPr/>
          </p:nvGrpSpPr>
          <p:grpSpPr bwMode="auto">
            <a:xfrm>
              <a:off x="1968" y="2016"/>
              <a:ext cx="256" cy="260"/>
              <a:chOff x="2064" y="2064"/>
              <a:chExt cx="256" cy="260"/>
            </a:xfrm>
          </p:grpSpPr>
          <p:sp>
            <p:nvSpPr>
              <p:cNvPr id="26670" name="AutoShape 74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40" cy="26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1" name="Text Box 75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B2</a:t>
                </a:r>
              </a:p>
            </p:txBody>
          </p:sp>
        </p:grpSp>
        <p:sp>
          <p:nvSpPr>
            <p:cNvPr id="26644" name="Text Box 76"/>
            <p:cNvSpPr txBox="1">
              <a:spLocks noChangeArrowheads="1"/>
            </p:cNvSpPr>
            <p:nvPr/>
          </p:nvSpPr>
          <p:spPr bwMode="auto">
            <a:xfrm>
              <a:off x="1632" y="2050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Comic Sans MS" pitchFamily="18" charset="0"/>
                </a:rPr>
                <a:t>B1</a:t>
              </a:r>
            </a:p>
          </p:txBody>
        </p:sp>
        <p:sp>
          <p:nvSpPr>
            <p:cNvPr id="26645" name="Line 77"/>
            <p:cNvSpPr>
              <a:spLocks noChangeShapeType="1"/>
            </p:cNvSpPr>
            <p:nvPr/>
          </p:nvSpPr>
          <p:spPr bwMode="auto">
            <a:xfrm rot="5400000">
              <a:off x="2352" y="96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646" name="Group 78"/>
            <p:cNvGrpSpPr>
              <a:grpSpLocks/>
            </p:cNvGrpSpPr>
            <p:nvPr/>
          </p:nvGrpSpPr>
          <p:grpSpPr bwMode="auto">
            <a:xfrm>
              <a:off x="2576" y="2016"/>
              <a:ext cx="256" cy="260"/>
              <a:chOff x="2064" y="2064"/>
              <a:chExt cx="256" cy="260"/>
            </a:xfrm>
          </p:grpSpPr>
          <p:sp>
            <p:nvSpPr>
              <p:cNvPr id="26668" name="AutoShape 79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40" cy="26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9" name="Text Box 80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B3</a:t>
                </a:r>
              </a:p>
            </p:txBody>
          </p:sp>
        </p:grpSp>
        <p:grpSp>
          <p:nvGrpSpPr>
            <p:cNvPr id="26647" name="Group 81"/>
            <p:cNvGrpSpPr>
              <a:grpSpLocks/>
            </p:cNvGrpSpPr>
            <p:nvPr/>
          </p:nvGrpSpPr>
          <p:grpSpPr bwMode="auto">
            <a:xfrm>
              <a:off x="2912" y="2016"/>
              <a:ext cx="256" cy="260"/>
              <a:chOff x="2064" y="2064"/>
              <a:chExt cx="256" cy="260"/>
            </a:xfrm>
          </p:grpSpPr>
          <p:sp>
            <p:nvSpPr>
              <p:cNvPr id="26666" name="AutoShape 82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40" cy="26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7" name="Text Box 83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2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Comic Sans MS" pitchFamily="18" charset="0"/>
                  </a:rPr>
                  <a:t>B4</a:t>
                </a:r>
              </a:p>
            </p:txBody>
          </p:sp>
        </p:grpSp>
        <p:sp>
          <p:nvSpPr>
            <p:cNvPr id="26648" name="Line 84"/>
            <p:cNvSpPr>
              <a:spLocks noChangeShapeType="1"/>
            </p:cNvSpPr>
            <p:nvPr/>
          </p:nvSpPr>
          <p:spPr bwMode="auto">
            <a:xfrm rot="16200000" flipH="1">
              <a:off x="2472" y="1224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Line 85"/>
            <p:cNvSpPr>
              <a:spLocks noChangeShapeType="1"/>
            </p:cNvSpPr>
            <p:nvPr/>
          </p:nvSpPr>
          <p:spPr bwMode="auto">
            <a:xfrm rot="5400000">
              <a:off x="1944" y="1224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Line 86"/>
            <p:cNvSpPr>
              <a:spLocks noChangeShapeType="1"/>
            </p:cNvSpPr>
            <p:nvPr/>
          </p:nvSpPr>
          <p:spPr bwMode="auto">
            <a:xfrm rot="16200000" flipH="1">
              <a:off x="1920" y="1824"/>
              <a:ext cx="33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Line 87"/>
            <p:cNvSpPr>
              <a:spLocks noChangeShapeType="1"/>
            </p:cNvSpPr>
            <p:nvPr/>
          </p:nvSpPr>
          <p:spPr bwMode="auto">
            <a:xfrm rot="16200000" flipH="1">
              <a:off x="2808" y="180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Line 88"/>
            <p:cNvSpPr>
              <a:spLocks noChangeShapeType="1"/>
            </p:cNvSpPr>
            <p:nvPr/>
          </p:nvSpPr>
          <p:spPr bwMode="auto">
            <a:xfrm rot="5400000">
              <a:off x="1608" y="180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Line 89"/>
            <p:cNvSpPr>
              <a:spLocks noChangeShapeType="1"/>
            </p:cNvSpPr>
            <p:nvPr/>
          </p:nvSpPr>
          <p:spPr bwMode="auto">
            <a:xfrm rot="5400000">
              <a:off x="2520" y="18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654" name="Group 90"/>
            <p:cNvGrpSpPr>
              <a:grpSpLocks/>
            </p:cNvGrpSpPr>
            <p:nvPr/>
          </p:nvGrpSpPr>
          <p:grpSpPr bwMode="auto">
            <a:xfrm>
              <a:off x="2160" y="1104"/>
              <a:ext cx="480" cy="240"/>
              <a:chOff x="2160" y="1104"/>
              <a:chExt cx="480" cy="240"/>
            </a:xfrm>
          </p:grpSpPr>
          <p:sp>
            <p:nvSpPr>
              <p:cNvPr id="26664" name="AutoShape 91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5" name="Line 92"/>
              <p:cNvSpPr>
                <a:spLocks noChangeShapeType="1"/>
              </p:cNvSpPr>
              <p:nvPr/>
            </p:nvSpPr>
            <p:spPr bwMode="auto">
              <a:xfrm>
                <a:off x="2400" y="11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55" name="Group 93"/>
            <p:cNvGrpSpPr>
              <a:grpSpLocks/>
            </p:cNvGrpSpPr>
            <p:nvPr/>
          </p:nvGrpSpPr>
          <p:grpSpPr bwMode="auto">
            <a:xfrm>
              <a:off x="1728" y="1584"/>
              <a:ext cx="480" cy="240"/>
              <a:chOff x="1728" y="1584"/>
              <a:chExt cx="480" cy="240"/>
            </a:xfrm>
          </p:grpSpPr>
          <p:sp>
            <p:nvSpPr>
              <p:cNvPr id="26662" name="AutoShape 94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3" name="Line 95"/>
              <p:cNvSpPr>
                <a:spLocks noChangeShapeType="1"/>
              </p:cNvSpPr>
              <p:nvPr/>
            </p:nvSpPr>
            <p:spPr bwMode="auto">
              <a:xfrm>
                <a:off x="1968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56" name="Group 96"/>
            <p:cNvGrpSpPr>
              <a:grpSpLocks/>
            </p:cNvGrpSpPr>
            <p:nvPr/>
          </p:nvGrpSpPr>
          <p:grpSpPr bwMode="auto">
            <a:xfrm>
              <a:off x="2592" y="1584"/>
              <a:ext cx="480" cy="240"/>
              <a:chOff x="2592" y="1584"/>
              <a:chExt cx="480" cy="240"/>
            </a:xfrm>
          </p:grpSpPr>
          <p:sp>
            <p:nvSpPr>
              <p:cNvPr id="26660" name="AutoShape 97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1" name="Line 98"/>
              <p:cNvSpPr>
                <a:spLocks noChangeShapeType="1"/>
              </p:cNvSpPr>
              <p:nvPr/>
            </p:nvSpPr>
            <p:spPr bwMode="auto">
              <a:xfrm>
                <a:off x="283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657" name="Group 99"/>
            <p:cNvGrpSpPr>
              <a:grpSpLocks/>
            </p:cNvGrpSpPr>
            <p:nvPr/>
          </p:nvGrpSpPr>
          <p:grpSpPr bwMode="auto">
            <a:xfrm>
              <a:off x="2160" y="720"/>
              <a:ext cx="480" cy="240"/>
              <a:chOff x="3552" y="1152"/>
              <a:chExt cx="480" cy="240"/>
            </a:xfrm>
          </p:grpSpPr>
          <p:sp>
            <p:nvSpPr>
              <p:cNvPr id="26658" name="AutoShape 100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480" cy="2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9" name="Line 101"/>
              <p:cNvSpPr>
                <a:spLocks noChangeShapeType="1"/>
              </p:cNvSpPr>
              <p:nvPr/>
            </p:nvSpPr>
            <p:spPr bwMode="auto">
              <a:xfrm>
                <a:off x="3792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  <a:p>
            <a:r>
              <a:rPr lang="en-US" dirty="0" smtClean="0"/>
              <a:t>Enterprise Continuity</a:t>
            </a:r>
          </a:p>
          <a:p>
            <a:r>
              <a:rPr lang="en-US" b="1" dirty="0" smtClean="0"/>
              <a:t>Evaluation</a:t>
            </a:r>
            <a:endParaRPr lang="en-US" b="1" dirty="0" smtClean="0"/>
          </a:p>
          <a:p>
            <a:r>
              <a:rPr lang="en-US" dirty="0" smtClean="0"/>
              <a:t>Message Logging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Evaluation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3820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Demonstrate SMFS performance over Maelstrom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 the event of disaster, how much data is lost?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</a:t>
            </a:r>
            <a:r>
              <a:rPr lang="en-US" sz="2000" dirty="0"/>
              <a:t>is system and app throughput as link loss increases?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much are the primary and mirror sites allowed to diverge?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/>
              <a:t>Emulab</a:t>
            </a:r>
            <a:r>
              <a:rPr lang="en-US" sz="2400" dirty="0"/>
              <a:t> setup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 </a:t>
            </a:r>
            <a:r>
              <a:rPr lang="en-US" sz="2000" dirty="0" err="1"/>
              <a:t>Gbps</a:t>
            </a:r>
            <a:r>
              <a:rPr lang="en-US" sz="2000" dirty="0"/>
              <a:t>, 25ms to 100ms link connects two data centers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Eight primary and eight mirror storage nodes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64 testers submit 512kB appends to separate logs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a typeface="ＭＳ Ｐゴシック" pitchFamily="18" charset="-128"/>
              </a:rPr>
              <a:t>Each tester submits only one append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disaster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143000" y="44196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75" name="Picture 74" descr="disaster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disaster-50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371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Data loss as a result of disaster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839200" cy="1447800"/>
          </a:xfrm>
        </p:spPr>
        <p:txBody>
          <a:bodyPr/>
          <a:lstStyle/>
          <a:p>
            <a:r>
              <a:rPr lang="en-US" sz="2400" smtClean="0"/>
              <a:t>Local-sync unable to recover data dropped by network</a:t>
            </a:r>
          </a:p>
          <a:p>
            <a:r>
              <a:rPr lang="en-US" sz="2400" smtClean="0"/>
              <a:t>Local-sync+FEC lost data not in transit</a:t>
            </a:r>
          </a:p>
          <a:p>
            <a:r>
              <a:rPr lang="en-US" sz="2400" smtClean="0"/>
              <a:t>Network-sync did </a:t>
            </a:r>
            <a:r>
              <a:rPr lang="en-US" sz="2400" i="1" smtClean="0">
                <a:solidFill>
                  <a:srgbClr val="FF0000"/>
                </a:solidFill>
              </a:rPr>
              <a:t>not</a:t>
            </a:r>
            <a:r>
              <a:rPr lang="en-US" sz="2400" smtClean="0"/>
              <a:t> lose any data</a:t>
            </a:r>
          </a:p>
          <a:p>
            <a:pPr lvl="1"/>
            <a:r>
              <a:rPr lang="en-US" sz="2000" smtClean="0"/>
              <a:t>Represents a new tradeoff in design space</a:t>
            </a:r>
          </a:p>
        </p:txBody>
      </p:sp>
      <p:grpSp>
        <p:nvGrpSpPr>
          <p:cNvPr id="35848" name="Group 35"/>
          <p:cNvGrpSpPr>
            <a:grpSpLocks/>
          </p:cNvGrpSpPr>
          <p:nvPr/>
        </p:nvGrpSpPr>
        <p:grpSpPr bwMode="auto">
          <a:xfrm>
            <a:off x="5867400" y="1143000"/>
            <a:ext cx="3048000" cy="1543050"/>
            <a:chOff x="5867400" y="1143000"/>
            <a:chExt cx="3048000" cy="1543110"/>
          </a:xfrm>
        </p:grpSpPr>
        <p:sp>
          <p:nvSpPr>
            <p:cNvPr id="35872" name="Oval 4"/>
            <p:cNvSpPr>
              <a:spLocks noChangeArrowheads="1"/>
            </p:cNvSpPr>
            <p:nvPr/>
          </p:nvSpPr>
          <p:spPr bwMode="auto">
            <a:xfrm>
              <a:off x="8216318" y="1598353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73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31653" y="1212331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84846" y="1350993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84846" y="173231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43569" y="2009639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451210" y="1246997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56740" y="145499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Picture 12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56740" y="176698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39294" y="204430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1" name="Picture 14" descr="tmp3.eps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24413" y="1662984"/>
              <a:ext cx="905312" cy="14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Content Placeholder 13" descr="tmp2.eps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61015" y="1554286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3" name="Oval 16"/>
            <p:cNvSpPr>
              <a:spLocks noChangeArrowheads="1"/>
            </p:cNvSpPr>
            <p:nvPr/>
          </p:nvSpPr>
          <p:spPr bwMode="auto">
            <a:xfrm>
              <a:off x="6161015" y="1558987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84" name="Picture 17" descr="tmp.ep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18883" y="1548876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5" name="Picture 18" descr="tmp.eps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05257" y="1558987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886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6189760" y="1470287"/>
              <a:ext cx="103997" cy="734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7" name="Straight Connector 20"/>
            <p:cNvCxnSpPr>
              <a:cxnSpLocks noChangeShapeType="1"/>
              <a:endCxn id="35883" idx="1"/>
            </p:cNvCxnSpPr>
            <p:nvPr/>
          </p:nvCxnSpPr>
          <p:spPr bwMode="auto">
            <a:xfrm>
              <a:off x="6102292" y="1558987"/>
              <a:ext cx="110322" cy="507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8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6096988" y="1806950"/>
              <a:ext cx="69331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9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118393" y="1948264"/>
              <a:ext cx="173328" cy="880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0" name="Straight Connector 23"/>
            <p:cNvCxnSpPr>
              <a:cxnSpLocks noChangeShapeType="1"/>
              <a:stCxn id="35872" idx="4"/>
            </p:cNvCxnSpPr>
            <p:nvPr/>
          </p:nvCxnSpPr>
          <p:spPr bwMode="auto">
            <a:xfrm rot="16200000" flipH="1">
              <a:off x="8398909" y="1938586"/>
              <a:ext cx="133962" cy="1468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1" name="Straight Connector 24"/>
            <p:cNvCxnSpPr>
              <a:cxnSpLocks noChangeShapeType="1"/>
              <a:stCxn id="35872" idx="6"/>
            </p:cNvCxnSpPr>
            <p:nvPr/>
          </p:nvCxnSpPr>
          <p:spPr bwMode="auto">
            <a:xfrm>
              <a:off x="8568655" y="1771681"/>
              <a:ext cx="88084" cy="1166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2" name="Straight Connector 25"/>
            <p:cNvCxnSpPr>
              <a:cxnSpLocks noChangeShapeType="1"/>
              <a:stCxn id="35872" idx="7"/>
            </p:cNvCxnSpPr>
            <p:nvPr/>
          </p:nvCxnSpPr>
          <p:spPr bwMode="auto">
            <a:xfrm rot="5400000" flipH="1" flipV="1">
              <a:off x="8550498" y="1542878"/>
              <a:ext cx="72800" cy="139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3" name="Straight Connector 26"/>
            <p:cNvCxnSpPr>
              <a:cxnSpLocks noChangeShapeType="1"/>
              <a:stCxn id="35872" idx="0"/>
            </p:cNvCxnSpPr>
            <p:nvPr/>
          </p:nvCxnSpPr>
          <p:spPr bwMode="auto">
            <a:xfrm rot="5400000" flipH="1" flipV="1">
              <a:off x="8350167" y="1497310"/>
              <a:ext cx="143363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4" name="Straight Connector 27"/>
            <p:cNvCxnSpPr>
              <a:cxnSpLocks noChangeShapeType="1"/>
            </p:cNvCxnSpPr>
            <p:nvPr/>
          </p:nvCxnSpPr>
          <p:spPr bwMode="auto">
            <a:xfrm>
              <a:off x="8010787" y="1766980"/>
              <a:ext cx="205531" cy="6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5" name="Straight Connector 28"/>
            <p:cNvCxnSpPr>
              <a:cxnSpLocks noChangeShapeType="1"/>
              <a:stCxn id="35883" idx="6"/>
            </p:cNvCxnSpPr>
            <p:nvPr/>
          </p:nvCxnSpPr>
          <p:spPr bwMode="auto">
            <a:xfrm>
              <a:off x="6513352" y="1732315"/>
              <a:ext cx="205531" cy="137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96" name="Rectangle 29"/>
            <p:cNvSpPr>
              <a:spLocks noChangeArrowheads="1"/>
            </p:cNvSpPr>
            <p:nvPr/>
          </p:nvSpPr>
          <p:spPr bwMode="auto">
            <a:xfrm>
              <a:off x="5867400" y="1143000"/>
              <a:ext cx="1057013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7" name="Rectangle 30"/>
            <p:cNvSpPr>
              <a:spLocks noChangeArrowheads="1"/>
            </p:cNvSpPr>
            <p:nvPr/>
          </p:nvSpPr>
          <p:spPr bwMode="auto">
            <a:xfrm>
              <a:off x="7772401" y="1177666"/>
              <a:ext cx="1142999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8" name="TextBox 31"/>
            <p:cNvSpPr txBox="1">
              <a:spLocks noChangeArrowheads="1"/>
            </p:cNvSpPr>
            <p:nvPr/>
          </p:nvSpPr>
          <p:spPr bwMode="auto">
            <a:xfrm>
              <a:off x="5973763" y="2390824"/>
              <a:ext cx="869950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Primary site</a:t>
              </a:r>
            </a:p>
          </p:txBody>
        </p:sp>
        <p:sp>
          <p:nvSpPr>
            <p:cNvPr id="35899" name="TextBox 32"/>
            <p:cNvSpPr txBox="1">
              <a:spLocks noChangeArrowheads="1"/>
            </p:cNvSpPr>
            <p:nvPr/>
          </p:nvSpPr>
          <p:spPr bwMode="auto">
            <a:xfrm>
              <a:off x="7848600" y="2393999"/>
              <a:ext cx="1008063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Remote mirror</a:t>
              </a:r>
            </a:p>
          </p:txBody>
        </p:sp>
        <p:pic>
          <p:nvPicPr>
            <p:cNvPr id="35900" name="Content Placeholder 13" descr="tmp2.eps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16317" y="1588952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9" name="TextBox 39"/>
          <p:cNvSpPr txBox="1">
            <a:spLocks noChangeArrowheads="1"/>
          </p:cNvSpPr>
          <p:nvPr/>
        </p:nvSpPr>
        <p:spPr bwMode="auto">
          <a:xfrm>
            <a:off x="5943600" y="28956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 50 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ms one-way latency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ahoma" pitchFamily="18" charset="0"/>
              </a:rPr>
              <a:t>FEC(r,c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) = (8,3)</a:t>
            </a:r>
          </a:p>
        </p:txBody>
      </p:sp>
      <p:grpSp>
        <p:nvGrpSpPr>
          <p:cNvPr id="35850" name="Group 61"/>
          <p:cNvGrpSpPr>
            <a:grpSpLocks/>
          </p:cNvGrpSpPr>
          <p:nvPr/>
        </p:nvGrpSpPr>
        <p:grpSpPr bwMode="auto">
          <a:xfrm>
            <a:off x="6096000" y="1447800"/>
            <a:ext cx="2622550" cy="633413"/>
            <a:chOff x="1143000" y="2514600"/>
            <a:chExt cx="6677433" cy="1446744"/>
          </a:xfrm>
        </p:grpSpPr>
        <p:grpSp>
          <p:nvGrpSpPr>
            <p:cNvPr id="35851" name="Group 40"/>
            <p:cNvGrpSpPr>
              <a:grpSpLocks/>
            </p:cNvGrpSpPr>
            <p:nvPr/>
          </p:nvGrpSpPr>
          <p:grpSpPr bwMode="auto">
            <a:xfrm>
              <a:off x="1143000" y="2514600"/>
              <a:ext cx="1638300" cy="1446744"/>
              <a:chOff x="3557024" y="4123276"/>
              <a:chExt cx="1638300" cy="1446744"/>
            </a:xfrm>
          </p:grpSpPr>
          <p:sp>
            <p:nvSpPr>
              <p:cNvPr id="35866" name="Rectangle 41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Oval 42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8" name="Straight Connector 43"/>
              <p:cNvCxnSpPr>
                <a:cxnSpLocks noChangeShapeType="1"/>
                <a:stCxn id="35867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9" name="Straight Connector 4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70" name="Freeform 45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TextBox 46"/>
              <p:cNvSpPr txBox="1">
                <a:spLocks noChangeArrowheads="1"/>
              </p:cNvSpPr>
              <p:nvPr/>
            </p:nvSpPr>
            <p:spPr bwMode="auto">
              <a:xfrm>
                <a:off x="3709425" y="4656677"/>
                <a:ext cx="1431595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Local-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35852" name="Group 47"/>
            <p:cNvGrpSpPr>
              <a:grpSpLocks/>
            </p:cNvGrpSpPr>
            <p:nvPr/>
          </p:nvGrpSpPr>
          <p:grpSpPr bwMode="auto">
            <a:xfrm>
              <a:off x="3581400" y="2514600"/>
              <a:ext cx="1866968" cy="1438266"/>
              <a:chOff x="3557024" y="4123276"/>
              <a:chExt cx="1866968" cy="1438266"/>
            </a:xfrm>
          </p:grpSpPr>
          <p:sp>
            <p:nvSpPr>
              <p:cNvPr id="35860" name="Rectangle 48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1" name="Oval 49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2" name="Straight Connector 50"/>
              <p:cNvCxnSpPr>
                <a:cxnSpLocks noChangeShapeType="1"/>
                <a:stCxn id="35861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3" name="Straight Connector 5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64" name="Freeform 52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5" name="TextBox 53"/>
              <p:cNvSpPr txBox="1">
                <a:spLocks noChangeArrowheads="1"/>
              </p:cNvSpPr>
              <p:nvPr/>
            </p:nvSpPr>
            <p:spPr bwMode="auto">
              <a:xfrm>
                <a:off x="3557024" y="4648199"/>
                <a:ext cx="186696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Network-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35853" name="Group 54"/>
            <p:cNvGrpSpPr>
              <a:grpSpLocks/>
            </p:cNvGrpSpPr>
            <p:nvPr/>
          </p:nvGrpSpPr>
          <p:grpSpPr bwMode="auto">
            <a:xfrm>
              <a:off x="6019800" y="2514600"/>
              <a:ext cx="1800633" cy="1438266"/>
              <a:chOff x="3557024" y="4123276"/>
              <a:chExt cx="1800633" cy="1438266"/>
            </a:xfrm>
          </p:grpSpPr>
          <p:sp>
            <p:nvSpPr>
              <p:cNvPr id="35854" name="Rectangle 55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5" name="Oval 56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6" name="Straight Connector 57"/>
              <p:cNvCxnSpPr>
                <a:cxnSpLocks noChangeShapeType="1"/>
                <a:stCxn id="35855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57" name="Straight Connector 5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58" name="Freeform 59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9" name="TextBox 60"/>
              <p:cNvSpPr txBox="1">
                <a:spLocks noChangeArrowheads="1"/>
              </p:cNvSpPr>
              <p:nvPr/>
            </p:nvSpPr>
            <p:spPr bwMode="auto">
              <a:xfrm>
                <a:off x="3581399" y="4648199"/>
                <a:ext cx="177625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Remote-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143000" y="44196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Data loss as a result of disaster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839200" cy="1447800"/>
          </a:xfrm>
        </p:spPr>
        <p:txBody>
          <a:bodyPr/>
          <a:lstStyle/>
          <a:p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 smtClean="0"/>
              <a:t>0, No </a:t>
            </a:r>
            <a:r>
              <a:rPr lang="en-US" sz="2400" dirty="0" smtClean="0"/>
              <a:t>recovery packets: data loss due to packet loss</a:t>
            </a:r>
          </a:p>
          <a:p>
            <a:r>
              <a:rPr lang="en-US" sz="2400" i="1" dirty="0" err="1" smtClean="0"/>
              <a:t>c</a:t>
            </a:r>
            <a:r>
              <a:rPr lang="en-US" sz="2400" dirty="0" smtClean="0"/>
              <a:t> = 1, not sufficient to mask packet loss either</a:t>
            </a:r>
          </a:p>
          <a:p>
            <a:r>
              <a:rPr lang="en-US" sz="2400" i="1" dirty="0" err="1" smtClean="0"/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&gt; 2, can mask most packet loss </a:t>
            </a:r>
            <a:endParaRPr lang="en-US" sz="2000" i="1" dirty="0" smtClean="0"/>
          </a:p>
          <a:p>
            <a:r>
              <a:rPr lang="en-US" sz="2000" i="1" dirty="0" smtClean="0"/>
              <a:t>Network-sync can prevent loss in local buffers</a:t>
            </a:r>
            <a:endParaRPr lang="en-US" sz="2400" dirty="0" smtClean="0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867400" y="1143000"/>
            <a:ext cx="3048000" cy="1543050"/>
            <a:chOff x="5867400" y="1143000"/>
            <a:chExt cx="3048000" cy="1543110"/>
          </a:xfrm>
        </p:grpSpPr>
        <p:sp>
          <p:nvSpPr>
            <p:cNvPr id="35872" name="Oval 4"/>
            <p:cNvSpPr>
              <a:spLocks noChangeArrowheads="1"/>
            </p:cNvSpPr>
            <p:nvPr/>
          </p:nvSpPr>
          <p:spPr bwMode="auto">
            <a:xfrm>
              <a:off x="8216318" y="1598353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73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31653" y="1212331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84846" y="1350993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84846" y="173231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3569" y="2009639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51210" y="1246997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56740" y="145499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Picture 12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56740" y="176698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9294" y="204430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1" name="Picture 14" descr="tmp3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4413" y="1662984"/>
              <a:ext cx="905312" cy="14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Content Placeholder 13" descr="tmp2.eps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1015" y="1554286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3" name="Oval 16"/>
            <p:cNvSpPr>
              <a:spLocks noChangeArrowheads="1"/>
            </p:cNvSpPr>
            <p:nvPr/>
          </p:nvSpPr>
          <p:spPr bwMode="auto">
            <a:xfrm>
              <a:off x="6161015" y="1558987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84" name="Picture 17" descr="tmp.eps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8883" y="1548876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5" name="Picture 18" descr="tmp.eps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05257" y="1558987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886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6189760" y="1470287"/>
              <a:ext cx="103997" cy="734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7" name="Straight Connector 20"/>
            <p:cNvCxnSpPr>
              <a:cxnSpLocks noChangeShapeType="1"/>
              <a:endCxn id="35883" idx="1"/>
            </p:cNvCxnSpPr>
            <p:nvPr/>
          </p:nvCxnSpPr>
          <p:spPr bwMode="auto">
            <a:xfrm>
              <a:off x="6102292" y="1558987"/>
              <a:ext cx="110322" cy="507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8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6096988" y="1806950"/>
              <a:ext cx="69331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9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118393" y="1948264"/>
              <a:ext cx="173328" cy="880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0" name="Straight Connector 23"/>
            <p:cNvCxnSpPr>
              <a:cxnSpLocks noChangeShapeType="1"/>
              <a:stCxn id="35872" idx="4"/>
            </p:cNvCxnSpPr>
            <p:nvPr/>
          </p:nvCxnSpPr>
          <p:spPr bwMode="auto">
            <a:xfrm rot="16200000" flipH="1">
              <a:off x="8398909" y="1938586"/>
              <a:ext cx="133962" cy="1468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1" name="Straight Connector 24"/>
            <p:cNvCxnSpPr>
              <a:cxnSpLocks noChangeShapeType="1"/>
              <a:stCxn id="35872" idx="6"/>
            </p:cNvCxnSpPr>
            <p:nvPr/>
          </p:nvCxnSpPr>
          <p:spPr bwMode="auto">
            <a:xfrm>
              <a:off x="8568655" y="1771681"/>
              <a:ext cx="88084" cy="1166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2" name="Straight Connector 25"/>
            <p:cNvCxnSpPr>
              <a:cxnSpLocks noChangeShapeType="1"/>
              <a:stCxn id="35872" idx="7"/>
            </p:cNvCxnSpPr>
            <p:nvPr/>
          </p:nvCxnSpPr>
          <p:spPr bwMode="auto">
            <a:xfrm rot="5400000" flipH="1" flipV="1">
              <a:off x="8550498" y="1542878"/>
              <a:ext cx="72800" cy="139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3" name="Straight Connector 26"/>
            <p:cNvCxnSpPr>
              <a:cxnSpLocks noChangeShapeType="1"/>
              <a:stCxn id="35872" idx="0"/>
            </p:cNvCxnSpPr>
            <p:nvPr/>
          </p:nvCxnSpPr>
          <p:spPr bwMode="auto">
            <a:xfrm rot="5400000" flipH="1" flipV="1">
              <a:off x="8350167" y="1497310"/>
              <a:ext cx="143363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4" name="Straight Connector 27"/>
            <p:cNvCxnSpPr>
              <a:cxnSpLocks noChangeShapeType="1"/>
            </p:cNvCxnSpPr>
            <p:nvPr/>
          </p:nvCxnSpPr>
          <p:spPr bwMode="auto">
            <a:xfrm>
              <a:off x="8010787" y="1766980"/>
              <a:ext cx="205531" cy="6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5" name="Straight Connector 28"/>
            <p:cNvCxnSpPr>
              <a:cxnSpLocks noChangeShapeType="1"/>
              <a:stCxn id="35883" idx="6"/>
            </p:cNvCxnSpPr>
            <p:nvPr/>
          </p:nvCxnSpPr>
          <p:spPr bwMode="auto">
            <a:xfrm>
              <a:off x="6513352" y="1732315"/>
              <a:ext cx="205531" cy="137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96" name="Rectangle 29"/>
            <p:cNvSpPr>
              <a:spLocks noChangeArrowheads="1"/>
            </p:cNvSpPr>
            <p:nvPr/>
          </p:nvSpPr>
          <p:spPr bwMode="auto">
            <a:xfrm>
              <a:off x="5867400" y="1143000"/>
              <a:ext cx="1057013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7" name="Rectangle 30"/>
            <p:cNvSpPr>
              <a:spLocks noChangeArrowheads="1"/>
            </p:cNvSpPr>
            <p:nvPr/>
          </p:nvSpPr>
          <p:spPr bwMode="auto">
            <a:xfrm>
              <a:off x="7772401" y="1177666"/>
              <a:ext cx="1142999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8" name="TextBox 31"/>
            <p:cNvSpPr txBox="1">
              <a:spLocks noChangeArrowheads="1"/>
            </p:cNvSpPr>
            <p:nvPr/>
          </p:nvSpPr>
          <p:spPr bwMode="auto">
            <a:xfrm>
              <a:off x="5973763" y="2390824"/>
              <a:ext cx="869950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Primary site</a:t>
              </a:r>
            </a:p>
          </p:txBody>
        </p:sp>
        <p:sp>
          <p:nvSpPr>
            <p:cNvPr id="35899" name="TextBox 32"/>
            <p:cNvSpPr txBox="1">
              <a:spLocks noChangeArrowheads="1"/>
            </p:cNvSpPr>
            <p:nvPr/>
          </p:nvSpPr>
          <p:spPr bwMode="auto">
            <a:xfrm>
              <a:off x="7848600" y="2393999"/>
              <a:ext cx="1008063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Remote mirror</a:t>
              </a:r>
            </a:p>
          </p:txBody>
        </p:sp>
        <p:pic>
          <p:nvPicPr>
            <p:cNvPr id="35900" name="Content Placeholder 13" descr="tmp2.eps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16317" y="1588952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9" name="TextBox 39"/>
          <p:cNvSpPr txBox="1">
            <a:spLocks noChangeArrowheads="1"/>
          </p:cNvSpPr>
          <p:nvPr/>
        </p:nvSpPr>
        <p:spPr bwMode="auto">
          <a:xfrm>
            <a:off x="5943600" y="2895600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 50 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ms one-way latency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ahoma" pitchFamily="18" charset="0"/>
              </a:rPr>
              <a:t>FEC(r,c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) = (8</a:t>
            </a: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,</a:t>
            </a:r>
            <a:r>
              <a:rPr lang="en-US" sz="1400" i="1" dirty="0" smtClean="0">
                <a:solidFill>
                  <a:srgbClr val="0000FF"/>
                </a:solidFill>
                <a:latin typeface="Tahoma" pitchFamily="18" charset="0"/>
              </a:rPr>
              <a:t>varies</a:t>
            </a: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1% link loss</a:t>
            </a:r>
            <a:endParaRPr lang="en-US" sz="1400" dirty="0">
              <a:solidFill>
                <a:srgbClr val="FF0000"/>
              </a:solidFill>
              <a:latin typeface="Tahoma" pitchFamily="18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096000" y="1447800"/>
            <a:ext cx="2622550" cy="633413"/>
            <a:chOff x="1143000" y="2514600"/>
            <a:chExt cx="6677433" cy="1446744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143000" y="2514600"/>
              <a:ext cx="1638300" cy="1446744"/>
              <a:chOff x="3557024" y="4123276"/>
              <a:chExt cx="1638300" cy="1446744"/>
            </a:xfrm>
          </p:grpSpPr>
          <p:sp>
            <p:nvSpPr>
              <p:cNvPr id="35866" name="Rectangle 41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Oval 42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8" name="Straight Connector 43"/>
              <p:cNvCxnSpPr>
                <a:cxnSpLocks noChangeShapeType="1"/>
                <a:stCxn id="35867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9" name="Straight Connector 4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70" name="Freeform 45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TextBox 46"/>
              <p:cNvSpPr txBox="1">
                <a:spLocks noChangeArrowheads="1"/>
              </p:cNvSpPr>
              <p:nvPr/>
            </p:nvSpPr>
            <p:spPr bwMode="auto">
              <a:xfrm>
                <a:off x="3709425" y="4656677"/>
                <a:ext cx="1431595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Local-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581400" y="2514600"/>
              <a:ext cx="1866968" cy="1438266"/>
              <a:chOff x="3557024" y="4123276"/>
              <a:chExt cx="1866968" cy="1438266"/>
            </a:xfrm>
          </p:grpSpPr>
          <p:sp>
            <p:nvSpPr>
              <p:cNvPr id="35860" name="Rectangle 48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1" name="Oval 49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2" name="Straight Connector 50"/>
              <p:cNvCxnSpPr>
                <a:cxnSpLocks noChangeShapeType="1"/>
                <a:stCxn id="35861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3" name="Straight Connector 5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64" name="Freeform 52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5" name="TextBox 53"/>
              <p:cNvSpPr txBox="1">
                <a:spLocks noChangeArrowheads="1"/>
              </p:cNvSpPr>
              <p:nvPr/>
            </p:nvSpPr>
            <p:spPr bwMode="auto">
              <a:xfrm>
                <a:off x="3557024" y="4648199"/>
                <a:ext cx="186696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Network-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6019800" y="2514600"/>
              <a:ext cx="1800633" cy="1438266"/>
              <a:chOff x="3557024" y="4123276"/>
              <a:chExt cx="1800633" cy="1438266"/>
            </a:xfrm>
          </p:grpSpPr>
          <p:sp>
            <p:nvSpPr>
              <p:cNvPr id="35854" name="Rectangle 55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5" name="Oval 56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6" name="Straight Connector 57"/>
              <p:cNvCxnSpPr>
                <a:cxnSpLocks noChangeShapeType="1"/>
                <a:stCxn id="35855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57" name="Straight Connector 5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58" name="Freeform 59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9" name="TextBox 60"/>
              <p:cNvSpPr txBox="1">
                <a:spLocks noChangeArrowheads="1"/>
              </p:cNvSpPr>
              <p:nvPr/>
            </p:nvSpPr>
            <p:spPr bwMode="auto">
              <a:xfrm>
                <a:off x="3581399" y="4648199"/>
                <a:ext cx="177625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Remote-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</p:grpSp>
      <p:pic>
        <p:nvPicPr>
          <p:cNvPr id="65" name="Picture 64" descr="graph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5800" y="1371600"/>
            <a:ext cx="45720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High throughput at high latencies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30724" name="Picture 7" descr="tput_lattes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Application Throughput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638800"/>
            <a:ext cx="9067800" cy="990600"/>
          </a:xfrm>
        </p:spPr>
        <p:txBody>
          <a:bodyPr/>
          <a:lstStyle/>
          <a:p>
            <a:r>
              <a:rPr lang="en-US" sz="2400"/>
              <a:t>App throughput measures application perceived performance</a:t>
            </a:r>
          </a:p>
          <a:p>
            <a:r>
              <a:rPr lang="en-US" sz="2400"/>
              <a:t>Network and Local-sync+FEC tput significantly greater than Remote-sync(+FEC)</a:t>
            </a:r>
          </a:p>
        </p:txBody>
      </p:sp>
      <p:pic>
        <p:nvPicPr>
          <p:cNvPr id="33796" name="Picture 7" descr="tput_vs_loss_single-tester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1066800"/>
            <a:ext cx="61182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914400"/>
          </a:xfrm>
        </p:spPr>
        <p:txBody>
          <a:bodyPr/>
          <a:lstStyle/>
          <a:p>
            <a:r>
              <a:rPr lang="en-US" dirty="0" smtClean="0"/>
              <a:t>Critical Infrastructure Protection and Compliance</a:t>
            </a:r>
            <a:endParaRPr lang="en-US" dirty="0"/>
          </a:p>
        </p:txBody>
      </p:sp>
      <p:grpSp>
        <p:nvGrpSpPr>
          <p:cNvPr id="2" name="Group 66"/>
          <p:cNvGrpSpPr/>
          <p:nvPr/>
        </p:nvGrpSpPr>
        <p:grpSpPr>
          <a:xfrm>
            <a:off x="152400" y="2971800"/>
            <a:ext cx="8458199" cy="3886200"/>
            <a:chOff x="381000" y="2133602"/>
            <a:chExt cx="8229600" cy="4511677"/>
          </a:xfrm>
        </p:grpSpPr>
        <p:pic>
          <p:nvPicPr>
            <p:cNvPr id="406532" name="Picture 4" descr="MP00158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133602"/>
              <a:ext cx="8229600" cy="4511677"/>
            </a:xfrm>
            <a:prstGeom prst="rect">
              <a:avLst/>
            </a:prstGeom>
            <a:noFill/>
          </p:spPr>
        </p:pic>
        <p:pic>
          <p:nvPicPr>
            <p:cNvPr id="30" name="Picture 29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1733" y="2424855"/>
              <a:ext cx="1192615" cy="791329"/>
            </a:xfrm>
            <a:prstGeom prst="rect">
              <a:avLst/>
            </a:prstGeom>
          </p:spPr>
        </p:pic>
        <p:pic>
          <p:nvPicPr>
            <p:cNvPr id="31" name="Picture 30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1389" y="3348072"/>
              <a:ext cx="1192615" cy="791329"/>
            </a:xfrm>
            <a:prstGeom prst="rect">
              <a:avLst/>
            </a:prstGeom>
          </p:spPr>
        </p:pic>
        <p:pic>
          <p:nvPicPr>
            <p:cNvPr id="32" name="Picture 31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6185" y="3200402"/>
              <a:ext cx="1192615" cy="791329"/>
            </a:xfrm>
            <a:prstGeom prst="rect">
              <a:avLst/>
            </a:prstGeom>
          </p:spPr>
        </p:pic>
        <p:pic>
          <p:nvPicPr>
            <p:cNvPr id="33" name="Picture 32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921" y="3084296"/>
              <a:ext cx="1192615" cy="791329"/>
            </a:xfrm>
            <a:prstGeom prst="rect">
              <a:avLst/>
            </a:prstGeom>
          </p:spPr>
        </p:pic>
        <p:pic>
          <p:nvPicPr>
            <p:cNvPr id="34" name="Picture 33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108" y="4930732"/>
              <a:ext cx="1192615" cy="791329"/>
            </a:xfrm>
            <a:prstGeom prst="rect">
              <a:avLst/>
            </a:prstGeom>
          </p:spPr>
        </p:pic>
        <p:pic>
          <p:nvPicPr>
            <p:cNvPr id="35" name="Picture 34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6609" y="4930731"/>
              <a:ext cx="1192615" cy="791329"/>
            </a:xfrm>
            <a:prstGeom prst="rect">
              <a:avLst/>
            </a:prstGeom>
          </p:spPr>
        </p:pic>
        <p:pic>
          <p:nvPicPr>
            <p:cNvPr id="36" name="Picture 35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108" y="4139400"/>
              <a:ext cx="1192615" cy="791329"/>
            </a:xfrm>
            <a:prstGeom prst="rect">
              <a:avLst/>
            </a:prstGeom>
          </p:spPr>
        </p:pic>
      </p:grpSp>
      <p:pic>
        <p:nvPicPr>
          <p:cNvPr id="8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29200" y="4191000"/>
            <a:ext cx="457200" cy="485613"/>
          </a:xfrm>
        </p:spPr>
      </p:pic>
      <p:pic>
        <p:nvPicPr>
          <p:cNvPr id="28" name="Picture 27" descr="tmp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90800" y="4191000"/>
            <a:ext cx="1752600" cy="312108"/>
          </a:xfrm>
          <a:prstGeom prst="rect">
            <a:avLst/>
          </a:prstGeom>
        </p:spPr>
      </p:pic>
      <p:grpSp>
        <p:nvGrpSpPr>
          <p:cNvPr id="3" name="Group 125"/>
          <p:cNvGrpSpPr/>
          <p:nvPr/>
        </p:nvGrpSpPr>
        <p:grpSpPr>
          <a:xfrm>
            <a:off x="4343400" y="3429000"/>
            <a:ext cx="1828800" cy="1905000"/>
            <a:chOff x="4343400" y="2209800"/>
            <a:chExt cx="1828800" cy="1905000"/>
          </a:xfrm>
        </p:grpSpPr>
        <p:grpSp>
          <p:nvGrpSpPr>
            <p:cNvPr id="4" name="Group 115"/>
            <p:cNvGrpSpPr/>
            <p:nvPr/>
          </p:nvGrpSpPr>
          <p:grpSpPr>
            <a:xfrm>
              <a:off x="5257800" y="2209800"/>
              <a:ext cx="761999" cy="1828800"/>
              <a:chOff x="5257800" y="2209800"/>
              <a:chExt cx="761999" cy="1828800"/>
            </a:xfrm>
          </p:grpSpPr>
          <p:pic>
            <p:nvPicPr>
              <p:cNvPr id="69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578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0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1" name="Picture 7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2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486401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73" name="Picture 72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343400" y="2895600"/>
              <a:ext cx="392723" cy="638176"/>
            </a:xfrm>
            <a:prstGeom prst="rect">
              <a:avLst/>
            </a:prstGeom>
          </p:spPr>
        </p:pic>
        <p:grpSp>
          <p:nvGrpSpPr>
            <p:cNvPr id="5" name="Group 81"/>
            <p:cNvGrpSpPr/>
            <p:nvPr/>
          </p:nvGrpSpPr>
          <p:grpSpPr>
            <a:xfrm>
              <a:off x="4724400" y="2743200"/>
              <a:ext cx="914399" cy="914400"/>
              <a:chOff x="4876800" y="2514600"/>
              <a:chExt cx="1676401" cy="13716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5410201" y="2829732"/>
                <a:ext cx="914400" cy="76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74" name="Straight Connector 73"/>
              <p:cNvCxnSpPr>
                <a:stCxn id="68" idx="4"/>
              </p:cNvCxnSpPr>
              <p:nvPr/>
            </p:nvCxnSpPr>
            <p:spPr bwMode="auto">
              <a:xfrm rot="16200000" flipH="1">
                <a:off x="5910667" y="3548466"/>
                <a:ext cx="294468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>
                <a:stCxn id="68" idx="6"/>
              </p:cNvCxnSpPr>
              <p:nvPr/>
            </p:nvCxnSpPr>
            <p:spPr bwMode="auto">
              <a:xfrm>
                <a:off x="6324601" y="3210732"/>
                <a:ext cx="228600" cy="2563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stCxn id="68" idx="7"/>
              </p:cNvCxnSpPr>
              <p:nvPr/>
            </p:nvCxnSpPr>
            <p:spPr bwMode="auto">
              <a:xfrm rot="5400000" flipH="1" flipV="1">
                <a:off x="6291933" y="2680057"/>
                <a:ext cx="160024" cy="3625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68" idx="0"/>
              </p:cNvCxnSpPr>
              <p:nvPr/>
            </p:nvCxnSpPr>
            <p:spPr bwMode="auto">
              <a:xfrm rot="5400000" flipH="1" flipV="1">
                <a:off x="5786035" y="2595966"/>
                <a:ext cx="315132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876800" y="3200400"/>
                <a:ext cx="533401" cy="1420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Rectangle 78"/>
            <p:cNvSpPr/>
            <p:nvPr/>
          </p:nvSpPr>
          <p:spPr bwMode="auto">
            <a:xfrm>
              <a:off x="4343400" y="2209800"/>
              <a:ext cx="1828800" cy="1905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762000" y="3429000"/>
            <a:ext cx="1828800" cy="1981200"/>
            <a:chOff x="762000" y="2209800"/>
            <a:chExt cx="1828800" cy="1981200"/>
          </a:xfrm>
        </p:grpSpPr>
        <p:grpSp>
          <p:nvGrpSpPr>
            <p:cNvPr id="7" name="Group 114"/>
            <p:cNvGrpSpPr/>
            <p:nvPr/>
          </p:nvGrpSpPr>
          <p:grpSpPr>
            <a:xfrm>
              <a:off x="1066800" y="2209800"/>
              <a:ext cx="685799" cy="1828800"/>
              <a:chOff x="914400" y="2209800"/>
              <a:chExt cx="685799" cy="1828800"/>
            </a:xfrm>
          </p:grpSpPr>
          <p:pic>
            <p:nvPicPr>
              <p:cNvPr id="83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92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4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5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6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143000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89" name="Picture 88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215662" y="2895600"/>
              <a:ext cx="375138" cy="609600"/>
            </a:xfrm>
            <a:prstGeom prst="rect">
              <a:avLst/>
            </a:prstGeom>
          </p:spPr>
        </p:pic>
        <p:grpSp>
          <p:nvGrpSpPr>
            <p:cNvPr id="8" name="Group 122"/>
            <p:cNvGrpSpPr/>
            <p:nvPr/>
          </p:nvGrpSpPr>
          <p:grpSpPr>
            <a:xfrm>
              <a:off x="1371600" y="2743200"/>
              <a:ext cx="838200" cy="838200"/>
              <a:chOff x="1219200" y="2743200"/>
              <a:chExt cx="838200" cy="838200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1369088" y="2882900"/>
                <a:ext cx="442127" cy="46566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 flipH="1">
                <a:off x="1391348" y="2757784"/>
                <a:ext cx="139700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>
                <a:endCxn id="88" idx="1"/>
              </p:cNvCxnSpPr>
              <p:nvPr/>
            </p:nvCxnSpPr>
            <p:spPr bwMode="auto">
              <a:xfrm>
                <a:off x="1219200" y="2895600"/>
                <a:ext cx="214636" cy="554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1219200" y="3208868"/>
                <a:ext cx="149888" cy="677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 flipH="1" flipV="1">
                <a:off x="1307938" y="3409718"/>
                <a:ext cx="232833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>
                <a:stCxn id="88" idx="6"/>
              </p:cNvCxnSpPr>
              <p:nvPr/>
            </p:nvCxnSpPr>
            <p:spPr bwMode="auto">
              <a:xfrm>
                <a:off x="1811215" y="3115733"/>
                <a:ext cx="246185" cy="84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Rectangle 94"/>
            <p:cNvSpPr/>
            <p:nvPr/>
          </p:nvSpPr>
          <p:spPr bwMode="auto">
            <a:xfrm>
              <a:off x="762000" y="2209800"/>
              <a:ext cx="1828798" cy="1981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pic>
        <p:nvPicPr>
          <p:cNvPr id="11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0" y="4114800"/>
            <a:ext cx="457200" cy="485613"/>
          </a:xfrm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9296400" cy="1905000"/>
          </a:xfrm>
        </p:spPr>
        <p:txBody>
          <a:bodyPr/>
          <a:lstStyle/>
          <a:p>
            <a:r>
              <a:rPr lang="en-US" sz="2400" dirty="0" smtClean="0"/>
              <a:t>U.S. Department of Treasury Study</a:t>
            </a:r>
          </a:p>
          <a:p>
            <a:pPr lvl="1"/>
            <a:r>
              <a:rPr lang="en-US" sz="2000" dirty="0" smtClean="0"/>
              <a:t>Financial Sector vulnerable to significant data loss in disaster</a:t>
            </a:r>
            <a:endParaRPr lang="en-US" sz="1800" dirty="0" smtClean="0"/>
          </a:p>
          <a:p>
            <a:pPr lvl="1"/>
            <a:r>
              <a:rPr lang="en-US" sz="2000" dirty="0" smtClean="0"/>
              <a:t>Need new technical options</a:t>
            </a:r>
          </a:p>
          <a:p>
            <a:r>
              <a:rPr lang="en-US" sz="2400" dirty="0" smtClean="0"/>
              <a:t>Risks are real, technology available, Why is problem not solved?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8" descr="tput_vs_los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…There is a tradeoff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Latency Distributions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37893" name="Picture 5" descr="lat-bins-0-50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399"/>
            <a:ext cx="7696200" cy="538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Latency Distributions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962400"/>
            <a:ext cx="45720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37893" name="Picture 5" descr="lat-bins-0-50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4027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lat-bins-0.1-50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90600"/>
            <a:ext cx="4114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lat-bins-1-50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9846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685800"/>
          </a:xfrm>
        </p:spPr>
        <p:txBody>
          <a:bodyPr/>
          <a:lstStyle/>
          <a:p>
            <a:r>
              <a:rPr lang="en-US" dirty="0" smtClean="0"/>
              <a:t>Cornell National Lambda Rail (NLR) Rings</a:t>
            </a:r>
            <a:endParaRPr lang="en-US" dirty="0"/>
          </a:p>
        </p:txBody>
      </p:sp>
      <p:pic>
        <p:nvPicPr>
          <p:cNvPr id="7" name="Content Placeholder 6" descr="nlr-map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4993" b="-4993"/>
              <a:stretch>
                <a:fillRect/>
              </a:stretch>
            </p:blipFill>
          </mc:Choice>
          <mc:Fallback>
            <p:blipFill>
              <a:blip r:embed="rId3"/>
              <a:srcRect t="-4993" b="-4993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Cornell National Lambda Rail (NLR)</a:t>
            </a:r>
            <a:r>
              <a:rPr lang="en-US" dirty="0" smtClean="0"/>
              <a:t> Rings</a:t>
            </a:r>
            <a:endParaRPr lang="en-US" dirty="0"/>
          </a:p>
        </p:txBody>
      </p:sp>
      <p:pic>
        <p:nvPicPr>
          <p:cNvPr id="6" name="Content Placeholder 5" descr="mpath-layer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3788" b="-3788"/>
              <a:stretch>
                <a:fillRect/>
              </a:stretch>
            </p:blipFill>
          </mc:Choice>
          <mc:Fallback>
            <p:blipFill>
              <a:blip r:embed="rId3"/>
              <a:srcRect t="-3788" b="-3788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Cornell National Lambda Rail (NLR)</a:t>
            </a:r>
            <a:r>
              <a:rPr lang="en-US" dirty="0" smtClean="0"/>
              <a:t> Rings</a:t>
            </a:r>
            <a:endParaRPr lang="en-US" dirty="0"/>
          </a:p>
        </p:txBody>
      </p:sp>
      <p:pic>
        <p:nvPicPr>
          <p:cNvPr id="7" name="Content Placeholder 6" descr="lpath-layer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4134" b="-4134"/>
              <a:stretch>
                <a:fillRect/>
              </a:stretch>
            </p:blipFill>
          </mc:Choice>
          <mc:Fallback>
            <p:blipFill>
              <a:blip r:embed="rId3"/>
              <a:srcRect t="-4134" b="-4134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143000" y="44196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Cornell NLR Rings </a:t>
            </a:r>
            <a:r>
              <a:rPr lang="en-US" dirty="0" err="1" smtClean="0">
                <a:ea typeface="+mj-ea"/>
                <a:cs typeface="+mj-cs"/>
              </a:rPr>
              <a:t>Testbed</a:t>
            </a:r>
            <a:r>
              <a:rPr lang="en-US" dirty="0" smtClean="0">
                <a:ea typeface="+mj-ea"/>
                <a:cs typeface="+mj-cs"/>
              </a:rPr>
              <a:t>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Data </a:t>
            </a:r>
            <a:r>
              <a:rPr lang="en-US" dirty="0" smtClean="0">
                <a:ea typeface="+mj-ea"/>
                <a:cs typeface="+mj-cs"/>
              </a:rPr>
              <a:t>loss as a result of disaster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57800"/>
            <a:ext cx="8839200" cy="1447800"/>
          </a:xfrm>
        </p:spPr>
        <p:txBody>
          <a:bodyPr/>
          <a:lstStyle/>
          <a:p>
            <a:r>
              <a:rPr lang="en-US" sz="2400" dirty="0" smtClean="0"/>
              <a:t>Local-sync unable to recover data dropped by network</a:t>
            </a:r>
            <a:endParaRPr lang="en-US" sz="2400" dirty="0" smtClean="0"/>
          </a:p>
          <a:p>
            <a:r>
              <a:rPr lang="en-US" sz="2400" dirty="0" smtClean="0"/>
              <a:t>Both Local-</a:t>
            </a:r>
            <a:r>
              <a:rPr lang="en-US" sz="2400" dirty="0" err="1" smtClean="0"/>
              <a:t>sync+FEC</a:t>
            </a:r>
            <a:r>
              <a:rPr lang="en-US" sz="2400" dirty="0" smtClean="0"/>
              <a:t> and Network-sync did not lost data</a:t>
            </a:r>
            <a:endParaRPr lang="en-US" sz="2000" dirty="0" smtClean="0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867400" y="1143000"/>
            <a:ext cx="3048000" cy="1543050"/>
            <a:chOff x="5867400" y="1143000"/>
            <a:chExt cx="3048000" cy="1543110"/>
          </a:xfrm>
        </p:grpSpPr>
        <p:sp>
          <p:nvSpPr>
            <p:cNvPr id="35872" name="Oval 4"/>
            <p:cNvSpPr>
              <a:spLocks noChangeArrowheads="1"/>
            </p:cNvSpPr>
            <p:nvPr/>
          </p:nvSpPr>
          <p:spPr bwMode="auto">
            <a:xfrm>
              <a:off x="8216318" y="1598353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73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31653" y="1212331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84846" y="1350993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84846" y="173231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3569" y="2009639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51210" y="1246997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56740" y="145499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Picture 12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56740" y="1766980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0" name="Picture 10" descr="C:\Documents and Settings\Administrator\Application Data\Microsoft\Media Catalog\Downloaded Clips\cl0\BS0010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9294" y="2044305"/>
              <a:ext cx="146807" cy="24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1" name="Picture 14" descr="tmp3.eps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4413" y="1662984"/>
              <a:ext cx="905312" cy="14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Content Placeholder 13" descr="tmp2.eps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1015" y="1554286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83" name="Oval 16"/>
            <p:cNvSpPr>
              <a:spLocks noChangeArrowheads="1"/>
            </p:cNvSpPr>
            <p:nvPr/>
          </p:nvSpPr>
          <p:spPr bwMode="auto">
            <a:xfrm>
              <a:off x="6161015" y="1558987"/>
              <a:ext cx="352338" cy="3466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pic>
          <p:nvPicPr>
            <p:cNvPr id="35884" name="Picture 17" descr="tmp.eps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8883" y="1548876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5" name="Picture 18" descr="tmp.eps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05257" y="1558987"/>
              <a:ext cx="205530" cy="39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886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6189760" y="1470287"/>
              <a:ext cx="103997" cy="734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7" name="Straight Connector 20"/>
            <p:cNvCxnSpPr>
              <a:cxnSpLocks noChangeShapeType="1"/>
              <a:endCxn id="35883" idx="1"/>
            </p:cNvCxnSpPr>
            <p:nvPr/>
          </p:nvCxnSpPr>
          <p:spPr bwMode="auto">
            <a:xfrm>
              <a:off x="6102292" y="1558987"/>
              <a:ext cx="110322" cy="507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8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6096988" y="1806950"/>
              <a:ext cx="69331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89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118393" y="1948264"/>
              <a:ext cx="173328" cy="880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0" name="Straight Connector 23"/>
            <p:cNvCxnSpPr>
              <a:cxnSpLocks noChangeShapeType="1"/>
              <a:stCxn id="35872" idx="4"/>
            </p:cNvCxnSpPr>
            <p:nvPr/>
          </p:nvCxnSpPr>
          <p:spPr bwMode="auto">
            <a:xfrm rot="16200000" flipH="1">
              <a:off x="8398909" y="1938586"/>
              <a:ext cx="133962" cy="1468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1" name="Straight Connector 24"/>
            <p:cNvCxnSpPr>
              <a:cxnSpLocks noChangeShapeType="1"/>
              <a:stCxn id="35872" idx="6"/>
            </p:cNvCxnSpPr>
            <p:nvPr/>
          </p:nvCxnSpPr>
          <p:spPr bwMode="auto">
            <a:xfrm>
              <a:off x="8568655" y="1771681"/>
              <a:ext cx="88084" cy="1166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2" name="Straight Connector 25"/>
            <p:cNvCxnSpPr>
              <a:cxnSpLocks noChangeShapeType="1"/>
              <a:stCxn id="35872" idx="7"/>
            </p:cNvCxnSpPr>
            <p:nvPr/>
          </p:nvCxnSpPr>
          <p:spPr bwMode="auto">
            <a:xfrm rot="5400000" flipH="1" flipV="1">
              <a:off x="8550498" y="1542878"/>
              <a:ext cx="72800" cy="139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3" name="Straight Connector 26"/>
            <p:cNvCxnSpPr>
              <a:cxnSpLocks noChangeShapeType="1"/>
              <a:stCxn id="35872" idx="0"/>
            </p:cNvCxnSpPr>
            <p:nvPr/>
          </p:nvCxnSpPr>
          <p:spPr bwMode="auto">
            <a:xfrm rot="5400000" flipH="1" flipV="1">
              <a:off x="8350167" y="1497310"/>
              <a:ext cx="143363" cy="58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4" name="Straight Connector 27"/>
            <p:cNvCxnSpPr>
              <a:cxnSpLocks noChangeShapeType="1"/>
            </p:cNvCxnSpPr>
            <p:nvPr/>
          </p:nvCxnSpPr>
          <p:spPr bwMode="auto">
            <a:xfrm>
              <a:off x="8010787" y="1766980"/>
              <a:ext cx="205531" cy="6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95" name="Straight Connector 28"/>
            <p:cNvCxnSpPr>
              <a:cxnSpLocks noChangeShapeType="1"/>
              <a:stCxn id="35883" idx="6"/>
            </p:cNvCxnSpPr>
            <p:nvPr/>
          </p:nvCxnSpPr>
          <p:spPr bwMode="auto">
            <a:xfrm>
              <a:off x="6513352" y="1732315"/>
              <a:ext cx="205531" cy="137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96" name="Rectangle 29"/>
            <p:cNvSpPr>
              <a:spLocks noChangeArrowheads="1"/>
            </p:cNvSpPr>
            <p:nvPr/>
          </p:nvSpPr>
          <p:spPr bwMode="auto">
            <a:xfrm>
              <a:off x="5867400" y="1143000"/>
              <a:ext cx="1057013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7" name="Rectangle 30"/>
            <p:cNvSpPr>
              <a:spLocks noChangeArrowheads="1"/>
            </p:cNvSpPr>
            <p:nvPr/>
          </p:nvSpPr>
          <p:spPr bwMode="auto">
            <a:xfrm>
              <a:off x="7772401" y="1177666"/>
              <a:ext cx="1142999" cy="11786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35898" name="TextBox 31"/>
            <p:cNvSpPr txBox="1">
              <a:spLocks noChangeArrowheads="1"/>
            </p:cNvSpPr>
            <p:nvPr/>
          </p:nvSpPr>
          <p:spPr bwMode="auto">
            <a:xfrm>
              <a:off x="5973763" y="2390824"/>
              <a:ext cx="869950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Primary site</a:t>
              </a:r>
            </a:p>
          </p:txBody>
        </p:sp>
        <p:sp>
          <p:nvSpPr>
            <p:cNvPr id="35899" name="TextBox 32"/>
            <p:cNvSpPr txBox="1">
              <a:spLocks noChangeArrowheads="1"/>
            </p:cNvSpPr>
            <p:nvPr/>
          </p:nvSpPr>
          <p:spPr bwMode="auto">
            <a:xfrm>
              <a:off x="7848600" y="2393999"/>
              <a:ext cx="1008063" cy="29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ahoma" pitchFamily="18" charset="0"/>
                </a:rPr>
                <a:t>Remote mirror</a:t>
              </a:r>
            </a:p>
          </p:txBody>
        </p:sp>
        <p:pic>
          <p:nvPicPr>
            <p:cNvPr id="35900" name="Content Placeholder 13" descr="tmp2.eps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16317" y="1588952"/>
              <a:ext cx="352338" cy="3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9" name="TextBox 39"/>
          <p:cNvSpPr txBox="1">
            <a:spLocks noChangeArrowheads="1"/>
          </p:cNvSpPr>
          <p:nvPr/>
        </p:nvSpPr>
        <p:spPr bwMode="auto">
          <a:xfrm>
            <a:off x="5943600" y="28956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37</a:t>
            </a:r>
            <a:r>
              <a:rPr lang="en-US" sz="1400" dirty="0" smtClean="0">
                <a:solidFill>
                  <a:srgbClr val="FF0000"/>
                </a:solidFill>
                <a:latin typeface="Tahoma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ms one-way latency</a:t>
            </a:r>
          </a:p>
          <a:p>
            <a:pPr>
              <a:buFontTx/>
              <a:buChar char="-"/>
            </a:pP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ahoma" pitchFamily="18" charset="0"/>
              </a:rPr>
              <a:t>FEC(r,c</a:t>
            </a:r>
            <a:r>
              <a:rPr lang="en-US" sz="1400" dirty="0">
                <a:solidFill>
                  <a:srgbClr val="FF0000"/>
                </a:solidFill>
                <a:latin typeface="Tahoma" pitchFamily="18" charset="0"/>
              </a:rPr>
              <a:t>) = (8,3)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096000" y="1447800"/>
            <a:ext cx="2622550" cy="633413"/>
            <a:chOff x="1143000" y="2514600"/>
            <a:chExt cx="6677433" cy="1446744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143000" y="2514600"/>
              <a:ext cx="1638300" cy="1446744"/>
              <a:chOff x="3557024" y="4123276"/>
              <a:chExt cx="1638300" cy="1446744"/>
            </a:xfrm>
          </p:grpSpPr>
          <p:sp>
            <p:nvSpPr>
              <p:cNvPr id="35866" name="Rectangle 41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Oval 42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8" name="Straight Connector 43"/>
              <p:cNvCxnSpPr>
                <a:cxnSpLocks noChangeShapeType="1"/>
                <a:stCxn id="35867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9" name="Straight Connector 4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70" name="Freeform 45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TextBox 46"/>
              <p:cNvSpPr txBox="1">
                <a:spLocks noChangeArrowheads="1"/>
              </p:cNvSpPr>
              <p:nvPr/>
            </p:nvSpPr>
            <p:spPr bwMode="auto">
              <a:xfrm>
                <a:off x="3709425" y="4656677"/>
                <a:ext cx="1431595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Local-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581400" y="2514600"/>
              <a:ext cx="1866968" cy="1438266"/>
              <a:chOff x="3557024" y="4123276"/>
              <a:chExt cx="1866968" cy="1438266"/>
            </a:xfrm>
          </p:grpSpPr>
          <p:sp>
            <p:nvSpPr>
              <p:cNvPr id="35860" name="Rectangle 48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1" name="Oval 49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62" name="Straight Connector 50"/>
              <p:cNvCxnSpPr>
                <a:cxnSpLocks noChangeShapeType="1"/>
                <a:stCxn id="35861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63" name="Straight Connector 5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64" name="Freeform 52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5" name="TextBox 53"/>
              <p:cNvSpPr txBox="1">
                <a:spLocks noChangeArrowheads="1"/>
              </p:cNvSpPr>
              <p:nvPr/>
            </p:nvSpPr>
            <p:spPr bwMode="auto">
              <a:xfrm>
                <a:off x="3557024" y="4648199"/>
                <a:ext cx="186696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Network-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6019800" y="2514600"/>
              <a:ext cx="1800633" cy="1438266"/>
              <a:chOff x="3557024" y="4123276"/>
              <a:chExt cx="1800633" cy="1438266"/>
            </a:xfrm>
          </p:grpSpPr>
          <p:sp>
            <p:nvSpPr>
              <p:cNvPr id="35854" name="Rectangle 55"/>
              <p:cNvSpPr>
                <a:spLocks noChangeArrowheads="1"/>
              </p:cNvSpPr>
              <p:nvPr/>
            </p:nvSpPr>
            <p:spPr bwMode="auto">
              <a:xfrm>
                <a:off x="3581400" y="4191000"/>
                <a:ext cx="1600200" cy="1219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5" name="Oval 56"/>
              <p:cNvSpPr>
                <a:spLocks noChangeArrowheads="1"/>
              </p:cNvSpPr>
              <p:nvPr/>
            </p:nvSpPr>
            <p:spPr bwMode="auto">
              <a:xfrm>
                <a:off x="3557024" y="4123276"/>
                <a:ext cx="16002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5856" name="Straight Connector 57"/>
              <p:cNvCxnSpPr>
                <a:cxnSpLocks noChangeShapeType="1"/>
                <a:stCxn id="35855" idx="2"/>
              </p:cNvCxnSpPr>
              <p:nvPr/>
            </p:nvCxnSpPr>
            <p:spPr bwMode="auto">
              <a:xfrm rot="10800000" flipH="1" flipV="1">
                <a:off x="35570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857" name="Straight Connector 5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157224" y="4237576"/>
                <a:ext cx="38100" cy="1181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858" name="Freeform 59"/>
              <p:cNvSpPr>
                <a:spLocks noChangeArrowheads="1"/>
              </p:cNvSpPr>
              <p:nvPr/>
            </p:nvSpPr>
            <p:spPr bwMode="auto">
              <a:xfrm>
                <a:off x="3581400" y="5410200"/>
                <a:ext cx="1591213" cy="104628"/>
              </a:xfrm>
              <a:custGeom>
                <a:avLst/>
                <a:gdLst>
                  <a:gd name="T0" fmla="*/ 0 w 1591213"/>
                  <a:gd name="T1" fmla="*/ 0 h 104628"/>
                  <a:gd name="T2" fmla="*/ 802906 w 1591213"/>
                  <a:gd name="T3" fmla="*/ 102195 h 104628"/>
                  <a:gd name="T4" fmla="*/ 1591213 w 1591213"/>
                  <a:gd name="T5" fmla="*/ 14600 h 104628"/>
                  <a:gd name="T6" fmla="*/ 0 60000 65536"/>
                  <a:gd name="T7" fmla="*/ 0 60000 65536"/>
                  <a:gd name="T8" fmla="*/ 0 60000 65536"/>
                  <a:gd name="T9" fmla="*/ 0 w 1591213"/>
                  <a:gd name="T10" fmla="*/ 0 h 104628"/>
                  <a:gd name="T11" fmla="*/ 1591213 w 1591213"/>
                  <a:gd name="T12" fmla="*/ 104628 h 1046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1213" h="104628">
                    <a:moveTo>
                      <a:pt x="0" y="0"/>
                    </a:moveTo>
                    <a:cubicBezTo>
                      <a:pt x="268852" y="49881"/>
                      <a:pt x="537704" y="99762"/>
                      <a:pt x="802906" y="102195"/>
                    </a:cubicBezTo>
                    <a:cubicBezTo>
                      <a:pt x="1068108" y="104628"/>
                      <a:pt x="1591213" y="14600"/>
                      <a:pt x="1591213" y="146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9" name="TextBox 60"/>
              <p:cNvSpPr txBox="1">
                <a:spLocks noChangeArrowheads="1"/>
              </p:cNvSpPr>
              <p:nvPr/>
            </p:nvSpPr>
            <p:spPr bwMode="auto">
              <a:xfrm>
                <a:off x="3581399" y="4648199"/>
                <a:ext cx="1776258" cy="91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Remote-</a:t>
                </a:r>
              </a:p>
              <a:p>
                <a:r>
                  <a:rPr lang="en-US" sz="1000"/>
                  <a:t>sync</a:t>
                </a:r>
              </a:p>
            </p:txBody>
          </p:sp>
        </p:grpSp>
      </p:grpSp>
      <p:pic>
        <p:nvPicPr>
          <p:cNvPr id="61" name="Picture 60" descr="graph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1219200"/>
            <a:ext cx="5116286" cy="3581400"/>
          </a:xfrm>
          <a:prstGeom prst="rect">
            <a:avLst/>
          </a:prstGeom>
        </p:spPr>
      </p:pic>
      <p:pic>
        <p:nvPicPr>
          <p:cNvPr id="62" name="Picture 61" descr="mpath-layer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019800" y="3581400"/>
            <a:ext cx="3124200" cy="16672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  <a:p>
            <a:r>
              <a:rPr lang="en-US" dirty="0" smtClean="0"/>
              <a:t>Enterprise Continuity</a:t>
            </a:r>
          </a:p>
          <a:p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b="1" dirty="0" smtClean="0"/>
              <a:t>Message Logging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r>
              <a:rPr lang="en-US" dirty="0" smtClean="0"/>
              <a:t>Optimistic</a:t>
            </a:r>
          </a:p>
          <a:p>
            <a:pPr lvl="1"/>
            <a:r>
              <a:rPr lang="en-US" dirty="0" smtClean="0"/>
              <a:t>Return result to client before recording to stable storage</a:t>
            </a:r>
          </a:p>
          <a:p>
            <a:r>
              <a:rPr lang="en-US" dirty="0" smtClean="0"/>
              <a:t>Pessimistic</a:t>
            </a:r>
          </a:p>
          <a:p>
            <a:pPr lvl="1"/>
            <a:r>
              <a:rPr lang="en-US" dirty="0" smtClean="0"/>
              <a:t>Record result to stable storage first, then return result</a:t>
            </a:r>
          </a:p>
          <a:p>
            <a:r>
              <a:rPr lang="en-US" dirty="0" smtClean="0"/>
              <a:t>Question, how to prevent </a:t>
            </a:r>
            <a:r>
              <a:rPr lang="en-US" i="1" dirty="0" smtClean="0"/>
              <a:t>orphaned</a:t>
            </a:r>
            <a:r>
              <a:rPr lang="en-US" dirty="0" smtClean="0"/>
              <a:t> processes?</a:t>
            </a:r>
          </a:p>
          <a:p>
            <a:pPr lvl="1"/>
            <a:r>
              <a:rPr lang="en-US" dirty="0" smtClean="0"/>
              <a:t>After crash, How does a crash-recovery node recover state of system before crash?</a:t>
            </a:r>
          </a:p>
          <a:p>
            <a:pPr lvl="1"/>
            <a:r>
              <a:rPr lang="en-US" dirty="0" smtClean="0"/>
              <a:t>Pessimistic case is easy, just use log</a:t>
            </a:r>
          </a:p>
          <a:p>
            <a:pPr lvl="1"/>
            <a:r>
              <a:rPr lang="en-US" dirty="0" smtClean="0"/>
              <a:t>Optimistic case?....</a:t>
            </a:r>
          </a:p>
          <a:p>
            <a:pPr lvl="2"/>
            <a:r>
              <a:rPr lang="en-US" dirty="0" smtClean="0"/>
              <a:t>Either data lost</a:t>
            </a:r>
          </a:p>
          <a:p>
            <a:pPr lvl="2"/>
            <a:r>
              <a:rPr lang="en-US" b="1" dirty="0" smtClean="0"/>
              <a:t>Possibly can </a:t>
            </a:r>
            <a:r>
              <a:rPr lang="en-US" b="1" i="1" dirty="0" smtClean="0"/>
              <a:t>scrape</a:t>
            </a:r>
            <a:r>
              <a:rPr lang="en-US" b="1" dirty="0" smtClean="0"/>
              <a:t> state from clients – (possible project idea)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r>
              <a:rPr lang="en-US" dirty="0" smtClean="0"/>
              <a:t>e.g. “</a:t>
            </a:r>
            <a:r>
              <a:rPr lang="en-US" dirty="0" err="1" smtClean="0"/>
              <a:t>Lehmen</a:t>
            </a:r>
            <a:r>
              <a:rPr lang="en-US" dirty="0" smtClean="0"/>
              <a:t> Brothers Network Survives”</a:t>
            </a:r>
          </a:p>
          <a:p>
            <a:pPr lvl="1"/>
            <a:r>
              <a:rPr lang="en-US" dirty="0" smtClean="0"/>
              <a:t>http://www.networkworld.com/research/2001/1126feat.</a:t>
            </a:r>
            <a:r>
              <a:rPr lang="en-US" dirty="0" smtClean="0"/>
              <a:t>html</a:t>
            </a:r>
          </a:p>
          <a:p>
            <a:endParaRPr lang="en-US" dirty="0" smtClean="0"/>
          </a:p>
          <a:p>
            <a:r>
              <a:rPr lang="en-US" dirty="0" smtClean="0"/>
              <a:t>Pharmacy prescriptions after </a:t>
            </a:r>
            <a:r>
              <a:rPr lang="en-US" smtClean="0"/>
              <a:t>hurricane Katrina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914400"/>
          </a:xfrm>
        </p:spPr>
        <p:txBody>
          <a:bodyPr/>
          <a:lstStyle/>
          <a:p>
            <a:r>
              <a:rPr lang="en-US" dirty="0" smtClean="0"/>
              <a:t>Bold New (Distributed Systems) World…</a:t>
            </a:r>
            <a:endParaRPr lang="en-US" dirty="0"/>
          </a:p>
        </p:txBody>
      </p:sp>
      <p:grpSp>
        <p:nvGrpSpPr>
          <p:cNvPr id="2" name="Group 66"/>
          <p:cNvGrpSpPr/>
          <p:nvPr/>
        </p:nvGrpSpPr>
        <p:grpSpPr>
          <a:xfrm>
            <a:off x="152400" y="2971800"/>
            <a:ext cx="8458199" cy="3886200"/>
            <a:chOff x="381000" y="2133602"/>
            <a:chExt cx="8229600" cy="4511677"/>
          </a:xfrm>
        </p:grpSpPr>
        <p:pic>
          <p:nvPicPr>
            <p:cNvPr id="406532" name="Picture 4" descr="MP00158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133602"/>
              <a:ext cx="8229600" cy="4511677"/>
            </a:xfrm>
            <a:prstGeom prst="rect">
              <a:avLst/>
            </a:prstGeom>
            <a:noFill/>
          </p:spPr>
        </p:pic>
        <p:pic>
          <p:nvPicPr>
            <p:cNvPr id="30" name="Picture 29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1733" y="2424855"/>
              <a:ext cx="1192615" cy="791329"/>
            </a:xfrm>
            <a:prstGeom prst="rect">
              <a:avLst/>
            </a:prstGeom>
          </p:spPr>
        </p:pic>
        <p:pic>
          <p:nvPicPr>
            <p:cNvPr id="31" name="Picture 30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1389" y="3348072"/>
              <a:ext cx="1192615" cy="791329"/>
            </a:xfrm>
            <a:prstGeom prst="rect">
              <a:avLst/>
            </a:prstGeom>
          </p:spPr>
        </p:pic>
        <p:pic>
          <p:nvPicPr>
            <p:cNvPr id="32" name="Picture 31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6185" y="3200402"/>
              <a:ext cx="1192615" cy="791329"/>
            </a:xfrm>
            <a:prstGeom prst="rect">
              <a:avLst/>
            </a:prstGeom>
          </p:spPr>
        </p:pic>
        <p:pic>
          <p:nvPicPr>
            <p:cNvPr id="33" name="Picture 32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921" y="3084296"/>
              <a:ext cx="1192615" cy="791329"/>
            </a:xfrm>
            <a:prstGeom prst="rect">
              <a:avLst/>
            </a:prstGeom>
          </p:spPr>
        </p:pic>
        <p:pic>
          <p:nvPicPr>
            <p:cNvPr id="34" name="Picture 33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108" y="4930732"/>
              <a:ext cx="1192615" cy="791329"/>
            </a:xfrm>
            <a:prstGeom prst="rect">
              <a:avLst/>
            </a:prstGeom>
          </p:spPr>
        </p:pic>
        <p:pic>
          <p:nvPicPr>
            <p:cNvPr id="35" name="Picture 34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6609" y="4930731"/>
              <a:ext cx="1192615" cy="791329"/>
            </a:xfrm>
            <a:prstGeom prst="rect">
              <a:avLst/>
            </a:prstGeom>
          </p:spPr>
        </p:pic>
        <p:pic>
          <p:nvPicPr>
            <p:cNvPr id="36" name="Picture 35" descr="contain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108" y="4139400"/>
              <a:ext cx="1192615" cy="791329"/>
            </a:xfrm>
            <a:prstGeom prst="rect">
              <a:avLst/>
            </a:prstGeom>
          </p:spPr>
        </p:pic>
      </p:grpSp>
      <p:pic>
        <p:nvPicPr>
          <p:cNvPr id="8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29200" y="4191000"/>
            <a:ext cx="457200" cy="485613"/>
          </a:xfrm>
        </p:spPr>
      </p:pic>
      <p:pic>
        <p:nvPicPr>
          <p:cNvPr id="28" name="Picture 27" descr="tmp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590800" y="4191000"/>
            <a:ext cx="1752600" cy="312108"/>
          </a:xfrm>
          <a:prstGeom prst="rect">
            <a:avLst/>
          </a:prstGeom>
        </p:spPr>
      </p:pic>
      <p:grpSp>
        <p:nvGrpSpPr>
          <p:cNvPr id="3" name="Group 125"/>
          <p:cNvGrpSpPr/>
          <p:nvPr/>
        </p:nvGrpSpPr>
        <p:grpSpPr>
          <a:xfrm>
            <a:off x="4343400" y="3429000"/>
            <a:ext cx="1828800" cy="1905000"/>
            <a:chOff x="4343400" y="2209800"/>
            <a:chExt cx="1828800" cy="1905000"/>
          </a:xfrm>
        </p:grpSpPr>
        <p:grpSp>
          <p:nvGrpSpPr>
            <p:cNvPr id="4" name="Group 115"/>
            <p:cNvGrpSpPr/>
            <p:nvPr/>
          </p:nvGrpSpPr>
          <p:grpSpPr>
            <a:xfrm>
              <a:off x="5257800" y="2209800"/>
              <a:ext cx="761999" cy="1828800"/>
              <a:chOff x="5257800" y="2209800"/>
              <a:chExt cx="761999" cy="1828800"/>
            </a:xfrm>
          </p:grpSpPr>
          <p:pic>
            <p:nvPicPr>
              <p:cNvPr id="69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578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0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1" name="Picture 7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388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72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486401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73" name="Picture 72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343400" y="2895600"/>
              <a:ext cx="392723" cy="638176"/>
            </a:xfrm>
            <a:prstGeom prst="rect">
              <a:avLst/>
            </a:prstGeom>
          </p:spPr>
        </p:pic>
        <p:grpSp>
          <p:nvGrpSpPr>
            <p:cNvPr id="5" name="Group 81"/>
            <p:cNvGrpSpPr/>
            <p:nvPr/>
          </p:nvGrpSpPr>
          <p:grpSpPr>
            <a:xfrm>
              <a:off x="4724400" y="2743200"/>
              <a:ext cx="914399" cy="914400"/>
              <a:chOff x="4876800" y="2514600"/>
              <a:chExt cx="1676401" cy="13716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5410201" y="2829732"/>
                <a:ext cx="914400" cy="76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74" name="Straight Connector 73"/>
              <p:cNvCxnSpPr>
                <a:stCxn id="68" idx="4"/>
              </p:cNvCxnSpPr>
              <p:nvPr/>
            </p:nvCxnSpPr>
            <p:spPr bwMode="auto">
              <a:xfrm rot="16200000" flipH="1">
                <a:off x="5910667" y="3548466"/>
                <a:ext cx="294468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>
                <a:stCxn id="68" idx="6"/>
              </p:cNvCxnSpPr>
              <p:nvPr/>
            </p:nvCxnSpPr>
            <p:spPr bwMode="auto">
              <a:xfrm>
                <a:off x="6324601" y="3210732"/>
                <a:ext cx="228600" cy="2563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stCxn id="68" idx="7"/>
              </p:cNvCxnSpPr>
              <p:nvPr/>
            </p:nvCxnSpPr>
            <p:spPr bwMode="auto">
              <a:xfrm rot="5400000" flipH="1" flipV="1">
                <a:off x="6291933" y="2680057"/>
                <a:ext cx="160024" cy="3625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68" idx="0"/>
              </p:cNvCxnSpPr>
              <p:nvPr/>
            </p:nvCxnSpPr>
            <p:spPr bwMode="auto">
              <a:xfrm rot="5400000" flipH="1" flipV="1">
                <a:off x="5786035" y="2595966"/>
                <a:ext cx="315132" cy="152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4876800" y="3200400"/>
                <a:ext cx="533401" cy="1420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Rectangle 78"/>
            <p:cNvSpPr/>
            <p:nvPr/>
          </p:nvSpPr>
          <p:spPr bwMode="auto">
            <a:xfrm>
              <a:off x="4343400" y="2209800"/>
              <a:ext cx="1828800" cy="1905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762000" y="3429000"/>
            <a:ext cx="1828800" cy="1981200"/>
            <a:chOff x="762000" y="2209800"/>
            <a:chExt cx="1828800" cy="1981200"/>
          </a:xfrm>
        </p:grpSpPr>
        <p:grpSp>
          <p:nvGrpSpPr>
            <p:cNvPr id="7" name="Group 114"/>
            <p:cNvGrpSpPr/>
            <p:nvPr/>
          </p:nvGrpSpPr>
          <p:grpSpPr>
            <a:xfrm>
              <a:off x="1066800" y="2209800"/>
              <a:ext cx="685799" cy="1828800"/>
              <a:chOff x="914400" y="2209800"/>
              <a:chExt cx="685799" cy="1828800"/>
            </a:xfrm>
          </p:grpSpPr>
          <p:pic>
            <p:nvPicPr>
              <p:cNvPr id="83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9200" y="22098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4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25146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5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14400" y="3048000"/>
                <a:ext cx="380999" cy="533400"/>
              </a:xfrm>
              <a:prstGeom prst="rect">
                <a:avLst/>
              </a:prstGeom>
              <a:noFill/>
            </p:spPr>
          </p:pic>
          <p:pic>
            <p:nvPicPr>
              <p:cNvPr id="86" name="Picture 10" descr="C:\Documents and Settings\Administrator\Application Data\Microsoft\Media Catalog\Downloaded Clips\cl0\BS00103_.wm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143000" y="3505200"/>
                <a:ext cx="380999" cy="533400"/>
              </a:xfrm>
              <a:prstGeom prst="rect">
                <a:avLst/>
              </a:prstGeom>
              <a:noFill/>
            </p:spPr>
          </p:pic>
        </p:grpSp>
        <p:pic>
          <p:nvPicPr>
            <p:cNvPr id="89" name="Picture 88" descr="tmp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215662" y="2895600"/>
              <a:ext cx="375138" cy="609600"/>
            </a:xfrm>
            <a:prstGeom prst="rect">
              <a:avLst/>
            </a:prstGeom>
          </p:spPr>
        </p:pic>
        <p:grpSp>
          <p:nvGrpSpPr>
            <p:cNvPr id="8" name="Group 122"/>
            <p:cNvGrpSpPr/>
            <p:nvPr/>
          </p:nvGrpSpPr>
          <p:grpSpPr>
            <a:xfrm>
              <a:off x="1371600" y="2743200"/>
              <a:ext cx="838200" cy="838200"/>
              <a:chOff x="1219200" y="2743200"/>
              <a:chExt cx="838200" cy="838200"/>
            </a:xfrm>
          </p:grpSpPr>
          <p:sp>
            <p:nvSpPr>
              <p:cNvPr id="88" name="Oval 87"/>
              <p:cNvSpPr/>
              <p:nvPr/>
            </p:nvSpPr>
            <p:spPr bwMode="auto">
              <a:xfrm>
                <a:off x="1369088" y="2882900"/>
                <a:ext cx="442127" cy="46566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Optima" pitchFamily="-28" charset="0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 flipH="1">
                <a:off x="1391348" y="2757784"/>
                <a:ext cx="139700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>
                <a:endCxn id="88" idx="1"/>
              </p:cNvCxnSpPr>
              <p:nvPr/>
            </p:nvCxnSpPr>
            <p:spPr bwMode="auto">
              <a:xfrm>
                <a:off x="1219200" y="2895600"/>
                <a:ext cx="214636" cy="5549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1219200" y="3208868"/>
                <a:ext cx="149888" cy="677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 flipH="1" flipV="1">
                <a:off x="1307938" y="3409718"/>
                <a:ext cx="232833" cy="11053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>
                <a:stCxn id="88" idx="6"/>
              </p:cNvCxnSpPr>
              <p:nvPr/>
            </p:nvCxnSpPr>
            <p:spPr bwMode="auto">
              <a:xfrm>
                <a:off x="1811215" y="3115733"/>
                <a:ext cx="246185" cy="84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Rectangle 94"/>
            <p:cNvSpPr/>
            <p:nvPr/>
          </p:nvSpPr>
          <p:spPr bwMode="auto">
            <a:xfrm>
              <a:off x="762000" y="2209800"/>
              <a:ext cx="1828798" cy="19812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Optima" pitchFamily="-28" charset="0"/>
              </a:endParaRPr>
            </a:p>
          </p:txBody>
        </p:sp>
      </p:grpSp>
      <p:pic>
        <p:nvPicPr>
          <p:cNvPr id="110" name="Content Placeholder 13" descr="tmp2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0" y="4114800"/>
            <a:ext cx="457200" cy="485613"/>
          </a:xfrm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9296400" cy="1905000"/>
          </a:xfrm>
        </p:spPr>
        <p:txBody>
          <a:bodyPr/>
          <a:lstStyle/>
          <a:p>
            <a:r>
              <a:rPr lang="en-US" sz="2400" dirty="0" smtClean="0"/>
              <a:t>High performance applications coordinate over vast distances</a:t>
            </a:r>
          </a:p>
          <a:p>
            <a:pPr lvl="1"/>
            <a:r>
              <a:rPr lang="en-US" sz="2000" dirty="0" smtClean="0"/>
              <a:t>Systems coordinate to cache, mirror, tolerate disaster, etc.</a:t>
            </a:r>
            <a:endParaRPr lang="en-US" sz="1800" dirty="0" smtClean="0"/>
          </a:p>
          <a:p>
            <a:pPr lvl="1"/>
            <a:r>
              <a:rPr lang="en-US" sz="2000" dirty="0" smtClean="0"/>
              <a:t>Enabled by cheap storage and </a:t>
            </a:r>
            <a:r>
              <a:rPr lang="en-US" sz="2000" dirty="0" err="1" smtClean="0"/>
              <a:t>cpus</a:t>
            </a:r>
            <a:r>
              <a:rPr lang="en-US" sz="2000" dirty="0" smtClean="0"/>
              <a:t>, commodity datacenters, and  plentiful bandwidth</a:t>
            </a:r>
          </a:p>
          <a:p>
            <a:r>
              <a:rPr lang="en-US" sz="2400" dirty="0" smtClean="0"/>
              <a:t>Scale is amazing, but tradeoffs are old ones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  <a:p>
            <a:r>
              <a:rPr lang="en-US" dirty="0" smtClean="0"/>
              <a:t>Enterprise Continuity</a:t>
            </a:r>
          </a:p>
          <a:p>
            <a:r>
              <a:rPr lang="en-US" dirty="0" smtClean="0"/>
              <a:t>Evaluation</a:t>
            </a:r>
            <a:endParaRPr lang="en-US" dirty="0" smtClean="0"/>
          </a:p>
          <a:p>
            <a:r>
              <a:rPr lang="en-US" dirty="0" smtClean="0"/>
              <a:t>Message Logging</a:t>
            </a:r>
          </a:p>
          <a:p>
            <a:r>
              <a:rPr lang="en-US" b="1" dirty="0" smtClean="0"/>
              <a:t>Conclusion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Conclusion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448800" cy="4724400"/>
          </a:xfrm>
        </p:spPr>
        <p:txBody>
          <a:bodyPr/>
          <a:lstStyle/>
          <a:p>
            <a:r>
              <a:rPr lang="en-US" dirty="0" smtClean="0"/>
              <a:t>Technology response to critical infrastructure needs</a:t>
            </a:r>
          </a:p>
          <a:p>
            <a:r>
              <a:rPr lang="en-US" dirty="0" smtClean="0"/>
              <a:t>When does the </a:t>
            </a:r>
            <a:r>
              <a:rPr lang="en-US" dirty="0" err="1" smtClean="0"/>
              <a:t>filesystem</a:t>
            </a:r>
            <a:r>
              <a:rPr lang="en-US" dirty="0" smtClean="0"/>
              <a:t> return to the application?</a:t>
            </a:r>
          </a:p>
          <a:p>
            <a:pPr lvl="1"/>
            <a:r>
              <a:rPr lang="en-US" dirty="0" smtClean="0"/>
              <a:t>Fast — return after sending to mirror</a:t>
            </a:r>
          </a:p>
          <a:p>
            <a:pPr lvl="1"/>
            <a:r>
              <a:rPr lang="en-US" dirty="0" smtClean="0"/>
              <a:t>Safe — return after ACK from mirror</a:t>
            </a:r>
          </a:p>
          <a:p>
            <a:r>
              <a:rPr lang="en-US" dirty="0" smtClean="0"/>
              <a:t>SMFS — return to user after sending enough FEC</a:t>
            </a:r>
          </a:p>
          <a:p>
            <a:r>
              <a:rPr lang="en-US" dirty="0" smtClean="0"/>
              <a:t>Network-sync: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Lossy</a:t>
            </a:r>
            <a:r>
              <a:rPr lang="en-US" dirty="0" smtClean="0"/>
              <a:t> </a:t>
            </a:r>
            <a:r>
              <a:rPr lang="en-US" dirty="0" err="1" smtClean="0"/>
              <a:t>Network</a:t>
            </a:r>
            <a:r>
              <a:rPr lang="en-US" dirty="0" err="1" smtClean="0">
                <a:latin typeface="Wingdings" pitchFamily="18" charset="2"/>
                <a:ea typeface="Wingdings" pitchFamily="18" charset="2"/>
                <a:cs typeface="Wingdings" pitchFamily="18" charset="2"/>
              </a:rPr>
              <a:t></a:t>
            </a:r>
            <a:r>
              <a:rPr lang="en-US" dirty="0" err="1" smtClean="0"/>
              <a:t>Lossless</a:t>
            </a:r>
            <a:r>
              <a:rPr lang="en-US" dirty="0" smtClean="0"/>
              <a:t> </a:t>
            </a:r>
            <a:r>
              <a:rPr lang="en-US" dirty="0" err="1" smtClean="0"/>
              <a:t>Network</a:t>
            </a:r>
            <a:r>
              <a:rPr lang="en-US" dirty="0" err="1" smtClean="0">
                <a:latin typeface="Wingdings" pitchFamily="18" charset="2"/>
                <a:ea typeface="Wingdings" pitchFamily="18" charset="2"/>
                <a:cs typeface="Wingdings" pitchFamily="18" charset="2"/>
              </a:rPr>
              <a:t></a:t>
            </a:r>
            <a:r>
              <a:rPr lang="en-US" dirty="0" err="1" smtClean="0"/>
              <a:t>Disk</a:t>
            </a:r>
            <a:r>
              <a:rPr lang="en-US" dirty="0" smtClean="0"/>
              <a:t>!</a:t>
            </a:r>
          </a:p>
          <a:p>
            <a:r>
              <a:rPr lang="en-US" dirty="0" smtClean="0"/>
              <a:t>Result: Fast, Safe Mirroring independent of link length!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Read </a:t>
            </a:r>
            <a:r>
              <a:rPr lang="en-US" i="1" dirty="0" smtClean="0"/>
              <a:t>NFS</a:t>
            </a:r>
            <a:r>
              <a:rPr lang="en-US" dirty="0" smtClean="0"/>
              <a:t> and write review.  </a:t>
            </a:r>
            <a:r>
              <a:rPr lang="en-US" i="1" dirty="0" smtClean="0"/>
              <a:t>Turn into CMS before class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i="1" dirty="0" smtClean="0"/>
              <a:t>Wide-area cooperative storage with CFS, Frank </a:t>
            </a:r>
            <a:r>
              <a:rPr lang="en-US" i="1" dirty="0" err="1" smtClean="0"/>
              <a:t>Dabek</a:t>
            </a:r>
            <a:r>
              <a:rPr lang="en-US" i="1" dirty="0" smtClean="0"/>
              <a:t>, M. </a:t>
            </a:r>
            <a:r>
              <a:rPr lang="en-US" i="1" dirty="0" err="1" smtClean="0"/>
              <a:t>Frans</a:t>
            </a:r>
            <a:r>
              <a:rPr lang="en-US" i="1" dirty="0" smtClean="0"/>
              <a:t> </a:t>
            </a:r>
            <a:r>
              <a:rPr lang="en-US" i="1" dirty="0" err="1" smtClean="0"/>
              <a:t>Kaashoek</a:t>
            </a:r>
            <a:r>
              <a:rPr lang="en-US" i="1" dirty="0" smtClean="0"/>
              <a:t>, David </a:t>
            </a:r>
            <a:r>
              <a:rPr lang="en-US" i="1" dirty="0" err="1" smtClean="0"/>
              <a:t>Karger</a:t>
            </a:r>
            <a:r>
              <a:rPr lang="en-US" i="1" dirty="0" smtClean="0"/>
              <a:t>, Robert Morris, and Ion </a:t>
            </a:r>
            <a:r>
              <a:rPr lang="en-US" i="1" dirty="0" err="1" smtClean="0"/>
              <a:t>Stoica</a:t>
            </a:r>
            <a:r>
              <a:rPr lang="en-US" i="1" dirty="0" smtClean="0"/>
              <a:t>. Appears in Proceedings of 18th ACM SIGOPS Symposium on Operating Principles (SOSP), October, 2001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Chord: A Peer-to-Peer Lookup Service for Internet Applications, Ion </a:t>
            </a:r>
            <a:r>
              <a:rPr lang="en-US" i="1" dirty="0" err="1" smtClean="0"/>
              <a:t>Stoica</a:t>
            </a:r>
            <a:r>
              <a:rPr lang="en-US" i="1" dirty="0" smtClean="0"/>
              <a:t>, Robert Morris, David </a:t>
            </a:r>
            <a:r>
              <a:rPr lang="en-US" i="1" dirty="0" err="1" smtClean="0"/>
              <a:t>Karger</a:t>
            </a:r>
            <a:r>
              <a:rPr lang="en-US" i="1" dirty="0" smtClean="0"/>
              <a:t>, </a:t>
            </a:r>
            <a:r>
              <a:rPr lang="en-US" i="1" dirty="0" err="1" smtClean="0"/>
              <a:t>Frans</a:t>
            </a:r>
            <a:r>
              <a:rPr lang="en-US" i="1" dirty="0" smtClean="0"/>
              <a:t> </a:t>
            </a:r>
            <a:r>
              <a:rPr lang="en-US" i="1" dirty="0" err="1" smtClean="0"/>
              <a:t>Kaashoek</a:t>
            </a:r>
            <a:r>
              <a:rPr lang="en-US" i="1" dirty="0" smtClean="0"/>
              <a:t>, </a:t>
            </a:r>
            <a:r>
              <a:rPr lang="en-US" i="1" dirty="0" err="1" smtClean="0"/>
              <a:t>Hari</a:t>
            </a:r>
            <a:r>
              <a:rPr lang="en-US" i="1" dirty="0" smtClean="0"/>
              <a:t> </a:t>
            </a:r>
            <a:r>
              <a:rPr lang="en-US" i="1" dirty="0" err="1" smtClean="0"/>
              <a:t>Balakrishnan</a:t>
            </a:r>
            <a:r>
              <a:rPr lang="en-US" i="1" dirty="0" smtClean="0"/>
              <a:t>. Appears in Proceedings of the ACM SIGCOMM Conference, September, 2001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Do </a:t>
            </a:r>
            <a:r>
              <a:rPr lang="en-US" dirty="0" smtClean="0">
                <a:solidFill>
                  <a:srgbClr val="FF0000"/>
                </a:solidFill>
              </a:rPr>
              <a:t>Lab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r>
              <a:rPr lang="en-US" dirty="0" smtClean="0"/>
              <a:t>-</a:t>
            </a:r>
            <a:r>
              <a:rPr lang="en-US" dirty="0" smtClean="0"/>
              <a:t>--</a:t>
            </a:r>
            <a:r>
              <a:rPr lang="en-US" b="1" dirty="0" smtClean="0"/>
              <a:t>Due</a:t>
            </a:r>
            <a:r>
              <a:rPr lang="en-US" b="1" dirty="0" smtClean="0"/>
              <a:t> </a:t>
            </a:r>
            <a:r>
              <a:rPr lang="en-US" b="1" dirty="0" smtClean="0"/>
              <a:t>next</a:t>
            </a:r>
            <a:r>
              <a:rPr lang="en-US" b="1" dirty="0" smtClean="0"/>
              <a:t> Tuesday, February </a:t>
            </a:r>
            <a:r>
              <a:rPr lang="en-US" b="1" dirty="0" smtClean="0"/>
              <a:t>10</a:t>
            </a:r>
            <a:r>
              <a:rPr lang="en-US" b="1" baseline="30000" dirty="0" smtClean="0"/>
              <a:t>th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Future Work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 smtClean="0"/>
              <a:t>Apply Network-sync technologies to large “</a:t>
            </a:r>
            <a:r>
              <a:rPr lang="en-US" dirty="0" err="1" smtClean="0"/>
              <a:t>DataNets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High-speed online processing of massive quantities of real-time data:</a:t>
            </a:r>
          </a:p>
          <a:p>
            <a:pPr lvl="1"/>
            <a:r>
              <a:rPr lang="en-US" dirty="0" smtClean="0"/>
              <a:t>Performance enhancement proxies (PEP)</a:t>
            </a:r>
          </a:p>
          <a:p>
            <a:pPr lvl="1"/>
            <a:r>
              <a:rPr lang="en-US" dirty="0" smtClean="0"/>
              <a:t>Deep packet inspection (DPI)</a:t>
            </a:r>
          </a:p>
          <a:p>
            <a:pPr lvl="1"/>
            <a:r>
              <a:rPr lang="en-US" dirty="0" smtClean="0"/>
              <a:t>Sensor network monitoring</a:t>
            </a:r>
          </a:p>
          <a:p>
            <a:pPr lvl="1"/>
            <a:r>
              <a:rPr lang="en-US" dirty="0" smtClean="0"/>
              <a:t>Malware / worm signature detection</a:t>
            </a:r>
          </a:p>
          <a:p>
            <a:pPr lvl="1"/>
            <a:r>
              <a:rPr lang="en-US" dirty="0" smtClean="0"/>
              <a:t>Software switch, IPv4 – IPv6 gateway</a:t>
            </a:r>
          </a:p>
          <a:p>
            <a:r>
              <a:rPr lang="en-US" dirty="0" smtClean="0"/>
              <a:t>Current state of the art – solution in the kernel</a:t>
            </a:r>
          </a:p>
          <a:p>
            <a:r>
              <a:rPr lang="en-US" dirty="0" smtClean="0"/>
              <a:t>User process cannot keep up with kernel/NIC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Future Work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24400"/>
          </a:xfrm>
        </p:spPr>
        <p:txBody>
          <a:bodyPr/>
          <a:lstStyle/>
          <a:p>
            <a:r>
              <a:rPr lang="en-US" dirty="0" smtClean="0"/>
              <a:t>Apply Network-sync technologies to large “</a:t>
            </a:r>
            <a:r>
              <a:rPr lang="en-US" dirty="0" err="1" smtClean="0"/>
              <a:t>DataNets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NSF focus on global-scale scientific computing</a:t>
            </a:r>
          </a:p>
          <a:p>
            <a:pPr lvl="1"/>
            <a:r>
              <a:rPr lang="en-US" dirty="0" smtClean="0"/>
              <a:t>DARPA interested in unification of globally distributed military data management subsystems and centers</a:t>
            </a:r>
          </a:p>
          <a:p>
            <a:pPr lvl="1"/>
            <a:r>
              <a:rPr lang="en-US" dirty="0" smtClean="0"/>
              <a:t>AFRL interested in high speed </a:t>
            </a:r>
            <a:r>
              <a:rPr lang="en-US" dirty="0" err="1" smtClean="0"/>
              <a:t>eventing</a:t>
            </a:r>
            <a:r>
              <a:rPr lang="en-US" dirty="0" smtClean="0"/>
              <a:t> (e.g. Distributed Missions Operations – DMO)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Featherweight Processes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534400" cy="4648200"/>
          </a:xfrm>
        </p:spPr>
        <p:txBody>
          <a:bodyPr/>
          <a:lstStyle/>
          <a:p>
            <a:r>
              <a:rPr lang="en-US" i="1" smtClean="0">
                <a:latin typeface="Book Antiqua" pitchFamily="18" charset="0"/>
              </a:rPr>
              <a:t>User-Mode Processes with Fast Reflexes</a:t>
            </a:r>
          </a:p>
          <a:p>
            <a:endParaRPr lang="en-US" smtClean="0"/>
          </a:p>
          <a:p>
            <a:r>
              <a:rPr lang="en-US" smtClean="0"/>
              <a:t>User-mode process abstraction</a:t>
            </a:r>
          </a:p>
          <a:p>
            <a:r>
              <a:rPr lang="en-US" smtClean="0"/>
              <a:t>Reduce copies between protection domains</a:t>
            </a:r>
          </a:p>
          <a:p>
            <a:r>
              <a:rPr lang="en-US" smtClean="0"/>
              <a:t>Thin syscall interface</a:t>
            </a:r>
          </a:p>
          <a:p>
            <a:pPr lvl="1"/>
            <a:r>
              <a:rPr lang="en-US" smtClean="0"/>
              <a:t>Restrict blocking calls</a:t>
            </a:r>
          </a:p>
          <a:p>
            <a:r>
              <a:rPr lang="en-US" smtClean="0"/>
              <a:t>Proactive resource request</a:t>
            </a:r>
          </a:p>
          <a:p>
            <a:pPr lvl="1"/>
            <a:r>
              <a:rPr lang="en-US" smtClean="0"/>
              <a:t>Enforce limits</a:t>
            </a:r>
          </a:p>
          <a:p>
            <a:r>
              <a:rPr lang="en-US" smtClean="0"/>
              <a:t>Pin down memory</a:t>
            </a:r>
          </a:p>
          <a:p>
            <a:r>
              <a:rPr lang="en-US" smtClean="0"/>
              <a:t>Kernel IPC – feather buffer</a:t>
            </a:r>
          </a:p>
          <a:p>
            <a:endParaRPr lang="en-US" smtClean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352800"/>
            <a:ext cx="3054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Revolver Buffers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9144000" cy="4191000"/>
          </a:xfrm>
        </p:spPr>
        <p:txBody>
          <a:bodyPr/>
          <a:lstStyle/>
          <a:p>
            <a:r>
              <a:rPr lang="en-US" i="1" smtClean="0">
                <a:latin typeface="Book Antiqua" pitchFamily="18" charset="0"/>
              </a:rPr>
              <a:t>Feather buffer IPC (kernel-feather process communication)</a:t>
            </a:r>
            <a:endParaRPr lang="en-US" smtClean="0"/>
          </a:p>
          <a:p>
            <a:r>
              <a:rPr lang="en-US" smtClean="0"/>
              <a:t>Pair of unidirectional revolving doors in each direction</a:t>
            </a:r>
          </a:p>
          <a:p>
            <a:r>
              <a:rPr lang="en-US" smtClean="0"/>
              <a:t>Lock free, hold packet slots</a:t>
            </a:r>
          </a:p>
          <a:p>
            <a:r>
              <a:rPr lang="en-US" smtClean="0"/>
              <a:t>Writing to the buffer</a:t>
            </a:r>
          </a:p>
          <a:p>
            <a:pPr lvl="1"/>
            <a:r>
              <a:rPr lang="en-US" smtClean="0"/>
              <a:t>From the kernel – while in softirq</a:t>
            </a:r>
          </a:p>
          <a:p>
            <a:r>
              <a:rPr lang="en-US" smtClean="0"/>
              <a:t>Reading from the buffer</a:t>
            </a:r>
          </a:p>
          <a:p>
            <a:pPr lvl="1"/>
            <a:r>
              <a:rPr lang="en-US" smtClean="0"/>
              <a:t>While in the kernel – on a workqueue</a:t>
            </a:r>
          </a:p>
          <a:p>
            <a:r>
              <a:rPr lang="en-US" smtClean="0"/>
              <a:t>Turn buffer around – in place processing</a:t>
            </a:r>
          </a:p>
          <a:p>
            <a:endParaRPr lang="en-US" smtClean="0"/>
          </a:p>
        </p:txBody>
      </p:sp>
      <p:pic>
        <p:nvPicPr>
          <p:cNvPr id="4710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5334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Technical Details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534400" cy="3733800"/>
          </a:xfrm>
        </p:spPr>
        <p:txBody>
          <a:bodyPr/>
          <a:lstStyle/>
          <a:p>
            <a:r>
              <a:rPr lang="en-US" smtClean="0"/>
              <a:t>Thin syscall interface: ffork, mmap, await</a:t>
            </a:r>
          </a:p>
          <a:p>
            <a:pPr lvl="1"/>
            <a:r>
              <a:rPr lang="en-US" smtClean="0"/>
              <a:t>FFORK(feather buffer size, heap limit)</a:t>
            </a:r>
          </a:p>
          <a:p>
            <a:pPr lvl="1"/>
            <a:r>
              <a:rPr lang="en-US" smtClean="0"/>
              <a:t>MMAP – maps the feather buffer</a:t>
            </a:r>
          </a:p>
          <a:p>
            <a:pPr lvl="1"/>
            <a:r>
              <a:rPr lang="en-US" smtClean="0"/>
              <a:t>AWAIT – blocks feather process</a:t>
            </a:r>
          </a:p>
          <a:p>
            <a:r>
              <a:rPr lang="en-US" smtClean="0"/>
              <a:t>Feather buffer interface</a:t>
            </a:r>
          </a:p>
          <a:p>
            <a:pPr lvl="1"/>
            <a:r>
              <a:rPr lang="en-US" smtClean="0"/>
              <a:t>put / get / peek / turnaround / available</a:t>
            </a:r>
          </a:p>
          <a:p>
            <a:r>
              <a:rPr lang="en-US" smtClean="0"/>
              <a:t>Peg kernel and feather process threads</a:t>
            </a:r>
          </a:p>
          <a:p>
            <a:endParaRPr lang="en-US" smtClean="0"/>
          </a:p>
        </p:txBody>
      </p:sp>
      <p:pic>
        <p:nvPicPr>
          <p:cNvPr id="4813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33800"/>
            <a:ext cx="42783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3"/>
          <p:cNvSpPr>
            <a:spLocks noChangeArrowheads="1"/>
          </p:cNvSpPr>
          <p:nvPr/>
        </p:nvSpPr>
        <p:spPr bwMode="auto">
          <a:xfrm>
            <a:off x="6629400" y="2830513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Mirroring and speed of light dilemma…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7" name="Text Placeholder 86"/>
          <p:cNvSpPr>
            <a:spLocks noGrp="1"/>
          </p:cNvSpPr>
          <p:nvPr>
            <p:ph type="body" sz="half" idx="2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r>
              <a:rPr lang="en-US" sz="2400" smtClean="0"/>
              <a:t>Want asynchronous performance to local data center</a:t>
            </a:r>
          </a:p>
          <a:p>
            <a:endParaRPr lang="en-US" sz="2400" i="1" smtClean="0"/>
          </a:p>
          <a:p>
            <a:r>
              <a:rPr lang="en-US" sz="2400" i="1" smtClean="0"/>
              <a:t>And</a:t>
            </a:r>
            <a:r>
              <a:rPr lang="en-US" sz="2400" smtClean="0"/>
              <a:t> want synchronous guarantee</a:t>
            </a:r>
          </a:p>
          <a:p>
            <a:pPr>
              <a:buFont typeface="Wingdings" pitchFamily="18" charset="2"/>
              <a:buNone/>
            </a:pPr>
            <a:endParaRPr lang="en-US" smtClean="0"/>
          </a:p>
        </p:txBody>
      </p:sp>
      <p:pic>
        <p:nvPicPr>
          <p:cNvPr id="204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3208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25"/>
          <p:cNvSpPr>
            <a:spLocks noChangeArrowheads="1"/>
          </p:cNvSpPr>
          <p:nvPr/>
        </p:nvSpPr>
        <p:spPr bwMode="auto">
          <a:xfrm>
            <a:off x="1295400" y="274320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496" name="Picture 2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7" descr="tmp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8" name="Straight Connector 31"/>
          <p:cNvCxnSpPr>
            <a:cxnSpLocks noChangeShapeType="1"/>
          </p:cNvCxnSpPr>
          <p:nvPr/>
        </p:nvCxnSpPr>
        <p:spPr bwMode="auto">
          <a:xfrm rot="16200000" flipH="1">
            <a:off x="1390650" y="253365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Straight Connector 33"/>
          <p:cNvCxnSpPr>
            <a:cxnSpLocks noChangeShapeType="1"/>
            <a:endCxn id="20495" idx="1"/>
          </p:cNvCxnSpPr>
          <p:nvPr/>
        </p:nvCxnSpPr>
        <p:spPr bwMode="auto">
          <a:xfrm>
            <a:off x="1143000" y="274320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1143000" y="3276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1219200" y="3581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Straight Connector 46"/>
          <p:cNvCxnSpPr>
            <a:cxnSpLocks noChangeShapeType="1"/>
            <a:stCxn id="20482" idx="4"/>
          </p:cNvCxnSpPr>
          <p:nvPr/>
        </p:nvCxnSpPr>
        <p:spPr bwMode="auto">
          <a:xfrm rot="16200000" flipH="1">
            <a:off x="7130256" y="3548857"/>
            <a:ext cx="2936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Straight Connector 48"/>
          <p:cNvCxnSpPr>
            <a:cxnSpLocks noChangeShapeType="1"/>
            <a:stCxn id="20482" idx="6"/>
          </p:cNvCxnSpPr>
          <p:nvPr/>
        </p:nvCxnSpPr>
        <p:spPr bwMode="auto">
          <a:xfrm>
            <a:off x="7543800" y="3211513"/>
            <a:ext cx="22860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50"/>
          <p:cNvCxnSpPr>
            <a:cxnSpLocks noChangeShapeType="1"/>
            <a:stCxn id="20482" idx="7"/>
          </p:cNvCxnSpPr>
          <p:nvPr/>
        </p:nvCxnSpPr>
        <p:spPr bwMode="auto">
          <a:xfrm rot="5400000" flipH="1" flipV="1">
            <a:off x="7511256" y="268049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52"/>
          <p:cNvCxnSpPr>
            <a:cxnSpLocks noChangeShapeType="1"/>
            <a:stCxn id="20482" idx="0"/>
          </p:cNvCxnSpPr>
          <p:nvPr/>
        </p:nvCxnSpPr>
        <p:spPr bwMode="auto">
          <a:xfrm rot="5400000" flipH="1" flipV="1">
            <a:off x="7004843" y="2596357"/>
            <a:ext cx="315913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63"/>
          <p:cNvCxnSpPr>
            <a:cxnSpLocks noChangeShapeType="1"/>
          </p:cNvCxnSpPr>
          <p:nvPr/>
        </p:nvCxnSpPr>
        <p:spPr bwMode="auto">
          <a:xfrm>
            <a:off x="6096000" y="320040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66"/>
          <p:cNvCxnSpPr>
            <a:cxnSpLocks noChangeShapeType="1"/>
            <a:stCxn id="20495" idx="6"/>
          </p:cNvCxnSpPr>
          <p:nvPr/>
        </p:nvCxnSpPr>
        <p:spPr bwMode="auto">
          <a:xfrm>
            <a:off x="2209800" y="312420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Rectangle 67"/>
          <p:cNvSpPr>
            <a:spLocks noChangeArrowheads="1"/>
          </p:cNvSpPr>
          <p:nvPr/>
        </p:nvSpPr>
        <p:spPr bwMode="auto">
          <a:xfrm>
            <a:off x="533400" y="18288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09" name="Rectangle 68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10" name="TextBox 69"/>
          <p:cNvSpPr txBox="1">
            <a:spLocks noChangeArrowheads="1"/>
          </p:cNvSpPr>
          <p:nvPr/>
        </p:nvSpPr>
        <p:spPr bwMode="auto">
          <a:xfrm>
            <a:off x="838200" y="44196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0511" name="TextBox 71"/>
          <p:cNvSpPr txBox="1">
            <a:spLocks noChangeArrowheads="1"/>
          </p:cNvSpPr>
          <p:nvPr/>
        </p:nvSpPr>
        <p:spPr bwMode="auto">
          <a:xfrm>
            <a:off x="6019800" y="4495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051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988" y="990600"/>
            <a:ext cx="989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Freeform 81"/>
          <p:cNvSpPr>
            <a:spLocks noChangeArrowheads="1"/>
          </p:cNvSpPr>
          <p:nvPr/>
        </p:nvSpPr>
        <p:spPr bwMode="auto">
          <a:xfrm>
            <a:off x="825500" y="1739900"/>
            <a:ext cx="6561138" cy="1244600"/>
          </a:xfrm>
          <a:custGeom>
            <a:avLst/>
            <a:gdLst>
              <a:gd name="T0" fmla="*/ 0 w 6561667"/>
              <a:gd name="T1" fmla="*/ 0 h 1244600"/>
              <a:gd name="T2" fmla="*/ 977821 w 6561667"/>
              <a:gd name="T3" fmla="*/ 965200 h 1244600"/>
              <a:gd name="T4" fmla="*/ 5409764 w 6561667"/>
              <a:gd name="T5" fmla="*/ 1181100 h 1244600"/>
              <a:gd name="T6" fmla="*/ 6400284 w 6561667"/>
              <a:gd name="T7" fmla="*/ 584200 h 1244600"/>
              <a:gd name="T8" fmla="*/ 6374886 w 6561667"/>
              <a:gd name="T9" fmla="*/ 596900 h 1244600"/>
              <a:gd name="T10" fmla="*/ 6438381 w 6561667"/>
              <a:gd name="T11" fmla="*/ 533400 h 1244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1667"/>
              <a:gd name="T19" fmla="*/ 0 h 1244600"/>
              <a:gd name="T20" fmla="*/ 6561667 w 6561667"/>
              <a:gd name="T21" fmla="*/ 1244600 h 1244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1667" h="1244600">
                <a:moveTo>
                  <a:pt x="0" y="0"/>
                </a:moveTo>
                <a:cubicBezTo>
                  <a:pt x="38100" y="384175"/>
                  <a:pt x="76200" y="768350"/>
                  <a:pt x="977900" y="965200"/>
                </a:cubicBezTo>
                <a:cubicBezTo>
                  <a:pt x="1879600" y="1162050"/>
                  <a:pt x="4506383" y="1244600"/>
                  <a:pt x="5410200" y="1181100"/>
                </a:cubicBezTo>
                <a:cubicBezTo>
                  <a:pt x="6314017" y="1117600"/>
                  <a:pt x="6239933" y="681567"/>
                  <a:pt x="6400800" y="584200"/>
                </a:cubicBezTo>
                <a:cubicBezTo>
                  <a:pt x="6561667" y="486833"/>
                  <a:pt x="6369050" y="605367"/>
                  <a:pt x="6375400" y="596900"/>
                </a:cubicBezTo>
                <a:cubicBezTo>
                  <a:pt x="6381750" y="588433"/>
                  <a:pt x="6410325" y="560916"/>
                  <a:pt x="6438900" y="5334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514" name="Content Placeholder 13" descr="tmp2.eps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6629400" y="2808288"/>
            <a:ext cx="914400" cy="790575"/>
          </a:xfrm>
        </p:spPr>
      </p:pic>
      <p:pic>
        <p:nvPicPr>
          <p:cNvPr id="35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20574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1336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939800" y="1778000"/>
            <a:ext cx="495300" cy="571500"/>
          </a:xfrm>
          <a:custGeom>
            <a:avLst/>
            <a:gdLst>
              <a:gd name="T0" fmla="*/ 0 w 495300"/>
              <a:gd name="T1" fmla="*/ 0 h 571500"/>
              <a:gd name="T2" fmla="*/ 190500 w 495300"/>
              <a:gd name="T3" fmla="*/ 381000 h 571500"/>
              <a:gd name="T4" fmla="*/ 495300 w 495300"/>
              <a:gd name="T5" fmla="*/ 571500 h 571500"/>
              <a:gd name="T6" fmla="*/ 0 60000 65536"/>
              <a:gd name="T7" fmla="*/ 0 60000 65536"/>
              <a:gd name="T8" fmla="*/ 0 60000 65536"/>
              <a:gd name="T9" fmla="*/ 0 w 495300"/>
              <a:gd name="T10" fmla="*/ 0 h 571500"/>
              <a:gd name="T11" fmla="*/ 495300 w 495300"/>
              <a:gd name="T12" fmla="*/ 571500 h 571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300" h="571500">
                <a:moveTo>
                  <a:pt x="0" y="0"/>
                </a:moveTo>
                <a:cubicBezTo>
                  <a:pt x="53975" y="142875"/>
                  <a:pt x="107950" y="285750"/>
                  <a:pt x="190500" y="381000"/>
                </a:cubicBezTo>
                <a:cubicBezTo>
                  <a:pt x="273050" y="476250"/>
                  <a:pt x="384175" y="523875"/>
                  <a:pt x="495300" y="571500"/>
                </a:cubicBezTo>
              </a:path>
            </a:pathLst>
          </a:custGeom>
          <a:noFill/>
          <a:ln w="25400">
            <a:solidFill>
              <a:srgbClr val="660066"/>
            </a:solidFill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409700" y="1600200"/>
            <a:ext cx="1257300" cy="571500"/>
            <a:chOff x="1409700" y="1600200"/>
            <a:chExt cx="1257300" cy="571500"/>
          </a:xfrm>
        </p:grpSpPr>
        <p:sp>
          <p:nvSpPr>
            <p:cNvPr id="20523" name="Freeform 42"/>
            <p:cNvSpPr>
              <a:spLocks noChangeArrowheads="1"/>
            </p:cNvSpPr>
            <p:nvPr/>
          </p:nvSpPr>
          <p:spPr bwMode="auto">
            <a:xfrm rot="10800000">
              <a:off x="1409700" y="1600200"/>
              <a:ext cx="495300" cy="571500"/>
            </a:xfrm>
            <a:custGeom>
              <a:avLst/>
              <a:gdLst>
                <a:gd name="T0" fmla="*/ 0 w 495300"/>
                <a:gd name="T1" fmla="*/ 0 h 571500"/>
                <a:gd name="T2" fmla="*/ 190500 w 495300"/>
                <a:gd name="T3" fmla="*/ 381000 h 571500"/>
                <a:gd name="T4" fmla="*/ 495300 w 495300"/>
                <a:gd name="T5" fmla="*/ 571500 h 571500"/>
                <a:gd name="T6" fmla="*/ 0 60000 65536"/>
                <a:gd name="T7" fmla="*/ 0 60000 65536"/>
                <a:gd name="T8" fmla="*/ 0 60000 65536"/>
                <a:gd name="T9" fmla="*/ 0 w 495300"/>
                <a:gd name="T10" fmla="*/ 0 h 571500"/>
                <a:gd name="T11" fmla="*/ 495300 w 495300"/>
                <a:gd name="T12" fmla="*/ 571500 h 571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5300" h="571500">
                  <a:moveTo>
                    <a:pt x="0" y="0"/>
                  </a:moveTo>
                  <a:cubicBezTo>
                    <a:pt x="53975" y="142875"/>
                    <a:pt x="107950" y="285750"/>
                    <a:pt x="190500" y="381000"/>
                  </a:cubicBezTo>
                  <a:cubicBezTo>
                    <a:pt x="273050" y="476250"/>
                    <a:pt x="384175" y="523875"/>
                    <a:pt x="495300" y="571500"/>
                  </a:cubicBezTo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0524" name="TextBox 43"/>
            <p:cNvSpPr txBox="1">
              <a:spLocks noChangeArrowheads="1"/>
            </p:cNvSpPr>
            <p:nvPr/>
          </p:nvSpPr>
          <p:spPr bwMode="auto">
            <a:xfrm>
              <a:off x="1874838" y="1752600"/>
              <a:ext cx="7921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660066"/>
                  </a:solidFill>
                  <a:latin typeface="Tahoma" pitchFamily="18" charset="0"/>
                </a:rPr>
                <a:t>async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863600" y="1790700"/>
            <a:ext cx="6421438" cy="1004888"/>
            <a:chOff x="863600" y="1790700"/>
            <a:chExt cx="6421967" cy="1005417"/>
          </a:xfrm>
        </p:grpSpPr>
        <p:sp>
          <p:nvSpPr>
            <p:cNvPr id="20521" name="Freeform 47"/>
            <p:cNvSpPr>
              <a:spLocks noChangeArrowheads="1"/>
            </p:cNvSpPr>
            <p:nvPr/>
          </p:nvSpPr>
          <p:spPr bwMode="auto">
            <a:xfrm>
              <a:off x="863600" y="1790700"/>
              <a:ext cx="6421967" cy="1005417"/>
            </a:xfrm>
            <a:custGeom>
              <a:avLst/>
              <a:gdLst>
                <a:gd name="T0" fmla="*/ 6350000 w 6421967"/>
                <a:gd name="T1" fmla="*/ 317500 h 1005417"/>
                <a:gd name="T2" fmla="*/ 5956300 w 6421967"/>
                <a:gd name="T3" fmla="*/ 838200 h 1005417"/>
                <a:gd name="T4" fmla="*/ 3556000 w 6421967"/>
                <a:gd name="T5" fmla="*/ 1003300 h 1005417"/>
                <a:gd name="T6" fmla="*/ 990600 w 6421967"/>
                <a:gd name="T7" fmla="*/ 838200 h 1005417"/>
                <a:gd name="T8" fmla="*/ 0 w 6421967"/>
                <a:gd name="T9" fmla="*/ 0 h 1005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1967"/>
                <a:gd name="T16" fmla="*/ 0 h 1005417"/>
                <a:gd name="T17" fmla="*/ 6421967 w 6421967"/>
                <a:gd name="T18" fmla="*/ 1005417 h 1005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1967" h="1005417">
                  <a:moveTo>
                    <a:pt x="6350000" y="317500"/>
                  </a:moveTo>
                  <a:cubicBezTo>
                    <a:pt x="6385983" y="520700"/>
                    <a:pt x="6421967" y="723900"/>
                    <a:pt x="5956300" y="838200"/>
                  </a:cubicBezTo>
                  <a:cubicBezTo>
                    <a:pt x="5490633" y="952500"/>
                    <a:pt x="4383617" y="1003300"/>
                    <a:pt x="3556000" y="1003300"/>
                  </a:cubicBezTo>
                  <a:cubicBezTo>
                    <a:pt x="2728383" y="1003300"/>
                    <a:pt x="1583267" y="1005417"/>
                    <a:pt x="990600" y="838200"/>
                  </a:cubicBezTo>
                  <a:cubicBezTo>
                    <a:pt x="397933" y="670983"/>
                    <a:pt x="198966" y="335491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0522" name="TextBox 51"/>
            <p:cNvSpPr txBox="1">
              <a:spLocks noChangeArrowheads="1"/>
            </p:cNvSpPr>
            <p:nvPr/>
          </p:nvSpPr>
          <p:spPr bwMode="auto">
            <a:xfrm>
              <a:off x="4038862" y="2362501"/>
              <a:ext cx="663630" cy="368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Tahoma" pitchFamily="18" charset="0"/>
                </a:rPr>
                <a:t>sync</a:t>
              </a:r>
            </a:p>
          </p:txBody>
        </p:sp>
      </p:grpSp>
      <p:sp>
        <p:nvSpPr>
          <p:cNvPr id="55" name="Rectangle 108"/>
          <p:cNvSpPr>
            <a:spLocks noChangeArrowheads="1"/>
          </p:cNvSpPr>
          <p:nvPr/>
        </p:nvSpPr>
        <p:spPr bwMode="auto">
          <a:xfrm>
            <a:off x="2971800" y="1676400"/>
            <a:ext cx="3200400" cy="6778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pitchFamily="18" charset="0"/>
              </a:rPr>
              <a:t>Conundrum: </a:t>
            </a:r>
          </a:p>
          <a:p>
            <a:r>
              <a:rPr lang="en-US" sz="2000">
                <a:latin typeface="Comic Sans MS" pitchFamily="18" charset="0"/>
              </a:rPr>
              <a:t>there is no middle 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82" grpId="0" animBg="1"/>
      <p:bldP spid="42" grpId="0" animBg="1"/>
      <p:bldP spid="42" grpId="1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3"/>
          <p:cNvSpPr>
            <a:spLocks noChangeArrowheads="1"/>
          </p:cNvSpPr>
          <p:nvPr/>
        </p:nvSpPr>
        <p:spPr bwMode="auto">
          <a:xfrm>
            <a:off x="6629400" y="2830513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Mirroring and speed of light dilemma…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7" name="Text Placeholder 86"/>
          <p:cNvSpPr>
            <a:spLocks noGrp="1"/>
          </p:cNvSpPr>
          <p:nvPr>
            <p:ph type="body" sz="half" idx="2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r>
              <a:rPr lang="en-US" sz="2400" dirty="0" smtClean="0"/>
              <a:t>Want asynchronous performance to local data center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And</a:t>
            </a:r>
            <a:r>
              <a:rPr lang="en-US" sz="2400" dirty="0" smtClean="0"/>
              <a:t> want synchronous guarantee</a:t>
            </a:r>
          </a:p>
          <a:p>
            <a:pPr>
              <a:buFont typeface="Wingdings" pitchFamily="18" charset="2"/>
              <a:buNone/>
            </a:pPr>
            <a:endParaRPr lang="en-US" dirty="0" smtClean="0"/>
          </a:p>
        </p:txBody>
      </p:sp>
      <p:pic>
        <p:nvPicPr>
          <p:cNvPr id="204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3208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25"/>
          <p:cNvSpPr>
            <a:spLocks noChangeArrowheads="1"/>
          </p:cNvSpPr>
          <p:nvPr/>
        </p:nvSpPr>
        <p:spPr bwMode="auto">
          <a:xfrm>
            <a:off x="1295400" y="274320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496" name="Picture 2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7" descr="tmp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8" name="Straight Connector 31"/>
          <p:cNvCxnSpPr>
            <a:cxnSpLocks noChangeShapeType="1"/>
          </p:cNvCxnSpPr>
          <p:nvPr/>
        </p:nvCxnSpPr>
        <p:spPr bwMode="auto">
          <a:xfrm rot="16200000" flipH="1">
            <a:off x="1390650" y="253365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Straight Connector 33"/>
          <p:cNvCxnSpPr>
            <a:cxnSpLocks noChangeShapeType="1"/>
            <a:endCxn id="20495" idx="1"/>
          </p:cNvCxnSpPr>
          <p:nvPr/>
        </p:nvCxnSpPr>
        <p:spPr bwMode="auto">
          <a:xfrm>
            <a:off x="1143000" y="274320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1143000" y="3276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1219200" y="3581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Straight Connector 46"/>
          <p:cNvCxnSpPr>
            <a:cxnSpLocks noChangeShapeType="1"/>
            <a:stCxn id="20482" idx="4"/>
          </p:cNvCxnSpPr>
          <p:nvPr/>
        </p:nvCxnSpPr>
        <p:spPr bwMode="auto">
          <a:xfrm rot="16200000" flipH="1">
            <a:off x="7130256" y="3548857"/>
            <a:ext cx="2936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Straight Connector 48"/>
          <p:cNvCxnSpPr>
            <a:cxnSpLocks noChangeShapeType="1"/>
            <a:stCxn id="20482" idx="6"/>
          </p:cNvCxnSpPr>
          <p:nvPr/>
        </p:nvCxnSpPr>
        <p:spPr bwMode="auto">
          <a:xfrm>
            <a:off x="7543800" y="3211513"/>
            <a:ext cx="22860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50"/>
          <p:cNvCxnSpPr>
            <a:cxnSpLocks noChangeShapeType="1"/>
            <a:stCxn id="20482" idx="7"/>
          </p:cNvCxnSpPr>
          <p:nvPr/>
        </p:nvCxnSpPr>
        <p:spPr bwMode="auto">
          <a:xfrm rot="5400000" flipH="1" flipV="1">
            <a:off x="7511256" y="268049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52"/>
          <p:cNvCxnSpPr>
            <a:cxnSpLocks noChangeShapeType="1"/>
            <a:stCxn id="20482" idx="0"/>
          </p:cNvCxnSpPr>
          <p:nvPr/>
        </p:nvCxnSpPr>
        <p:spPr bwMode="auto">
          <a:xfrm rot="5400000" flipH="1" flipV="1">
            <a:off x="7004843" y="2596357"/>
            <a:ext cx="315913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63"/>
          <p:cNvCxnSpPr>
            <a:cxnSpLocks noChangeShapeType="1"/>
          </p:cNvCxnSpPr>
          <p:nvPr/>
        </p:nvCxnSpPr>
        <p:spPr bwMode="auto">
          <a:xfrm>
            <a:off x="6096000" y="320040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66"/>
          <p:cNvCxnSpPr>
            <a:cxnSpLocks noChangeShapeType="1"/>
            <a:stCxn id="20495" idx="6"/>
          </p:cNvCxnSpPr>
          <p:nvPr/>
        </p:nvCxnSpPr>
        <p:spPr bwMode="auto">
          <a:xfrm>
            <a:off x="2209800" y="312420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Rectangle 67"/>
          <p:cNvSpPr>
            <a:spLocks noChangeArrowheads="1"/>
          </p:cNvSpPr>
          <p:nvPr/>
        </p:nvSpPr>
        <p:spPr bwMode="auto">
          <a:xfrm>
            <a:off x="533400" y="18288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09" name="Rectangle 68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10" name="TextBox 69"/>
          <p:cNvSpPr txBox="1">
            <a:spLocks noChangeArrowheads="1"/>
          </p:cNvSpPr>
          <p:nvPr/>
        </p:nvSpPr>
        <p:spPr bwMode="auto">
          <a:xfrm>
            <a:off x="838200" y="44196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0511" name="TextBox 71"/>
          <p:cNvSpPr txBox="1">
            <a:spLocks noChangeArrowheads="1"/>
          </p:cNvSpPr>
          <p:nvPr/>
        </p:nvSpPr>
        <p:spPr bwMode="auto">
          <a:xfrm>
            <a:off x="6019800" y="4495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051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988" y="990600"/>
            <a:ext cx="989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Freeform 81"/>
          <p:cNvSpPr>
            <a:spLocks noChangeArrowheads="1"/>
          </p:cNvSpPr>
          <p:nvPr/>
        </p:nvSpPr>
        <p:spPr bwMode="auto">
          <a:xfrm>
            <a:off x="825500" y="1739900"/>
            <a:ext cx="6561138" cy="1244600"/>
          </a:xfrm>
          <a:custGeom>
            <a:avLst/>
            <a:gdLst>
              <a:gd name="T0" fmla="*/ 0 w 6561667"/>
              <a:gd name="T1" fmla="*/ 0 h 1244600"/>
              <a:gd name="T2" fmla="*/ 977821 w 6561667"/>
              <a:gd name="T3" fmla="*/ 965200 h 1244600"/>
              <a:gd name="T4" fmla="*/ 5409764 w 6561667"/>
              <a:gd name="T5" fmla="*/ 1181100 h 1244600"/>
              <a:gd name="T6" fmla="*/ 6400284 w 6561667"/>
              <a:gd name="T7" fmla="*/ 584200 h 1244600"/>
              <a:gd name="T8" fmla="*/ 6374886 w 6561667"/>
              <a:gd name="T9" fmla="*/ 596900 h 1244600"/>
              <a:gd name="T10" fmla="*/ 6438381 w 6561667"/>
              <a:gd name="T11" fmla="*/ 533400 h 1244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61667"/>
              <a:gd name="T19" fmla="*/ 0 h 1244600"/>
              <a:gd name="T20" fmla="*/ 6561667 w 6561667"/>
              <a:gd name="T21" fmla="*/ 1244600 h 1244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61667" h="1244600">
                <a:moveTo>
                  <a:pt x="0" y="0"/>
                </a:moveTo>
                <a:cubicBezTo>
                  <a:pt x="38100" y="384175"/>
                  <a:pt x="76200" y="768350"/>
                  <a:pt x="977900" y="965200"/>
                </a:cubicBezTo>
                <a:cubicBezTo>
                  <a:pt x="1879600" y="1162050"/>
                  <a:pt x="4506383" y="1244600"/>
                  <a:pt x="5410200" y="1181100"/>
                </a:cubicBezTo>
                <a:cubicBezTo>
                  <a:pt x="6314017" y="1117600"/>
                  <a:pt x="6239933" y="681567"/>
                  <a:pt x="6400800" y="584200"/>
                </a:cubicBezTo>
                <a:cubicBezTo>
                  <a:pt x="6561667" y="486833"/>
                  <a:pt x="6369050" y="605367"/>
                  <a:pt x="6375400" y="596900"/>
                </a:cubicBezTo>
                <a:cubicBezTo>
                  <a:pt x="6381750" y="588433"/>
                  <a:pt x="6410325" y="560916"/>
                  <a:pt x="6438900" y="5334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514" name="Content Placeholder 13" descr="tmp2.eps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6629400" y="2808288"/>
            <a:ext cx="914400" cy="790575"/>
          </a:xfrm>
        </p:spPr>
      </p:pic>
      <p:pic>
        <p:nvPicPr>
          <p:cNvPr id="35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20574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BS0106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133600"/>
            <a:ext cx="566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863600" y="1790700"/>
            <a:ext cx="6421438" cy="1004888"/>
            <a:chOff x="863600" y="1790700"/>
            <a:chExt cx="6421967" cy="1005417"/>
          </a:xfrm>
        </p:grpSpPr>
        <p:sp>
          <p:nvSpPr>
            <p:cNvPr id="20521" name="Freeform 47"/>
            <p:cNvSpPr>
              <a:spLocks noChangeArrowheads="1"/>
            </p:cNvSpPr>
            <p:nvPr/>
          </p:nvSpPr>
          <p:spPr bwMode="auto">
            <a:xfrm>
              <a:off x="863600" y="1790700"/>
              <a:ext cx="6421967" cy="1005417"/>
            </a:xfrm>
            <a:custGeom>
              <a:avLst/>
              <a:gdLst>
                <a:gd name="T0" fmla="*/ 6350000 w 6421967"/>
                <a:gd name="T1" fmla="*/ 317500 h 1005417"/>
                <a:gd name="T2" fmla="*/ 5956300 w 6421967"/>
                <a:gd name="T3" fmla="*/ 838200 h 1005417"/>
                <a:gd name="T4" fmla="*/ 3556000 w 6421967"/>
                <a:gd name="T5" fmla="*/ 1003300 h 1005417"/>
                <a:gd name="T6" fmla="*/ 990600 w 6421967"/>
                <a:gd name="T7" fmla="*/ 838200 h 1005417"/>
                <a:gd name="T8" fmla="*/ 0 w 6421967"/>
                <a:gd name="T9" fmla="*/ 0 h 1005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1967"/>
                <a:gd name="T16" fmla="*/ 0 h 1005417"/>
                <a:gd name="T17" fmla="*/ 6421967 w 6421967"/>
                <a:gd name="T18" fmla="*/ 1005417 h 1005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1967" h="1005417">
                  <a:moveTo>
                    <a:pt x="6350000" y="317500"/>
                  </a:moveTo>
                  <a:cubicBezTo>
                    <a:pt x="6385983" y="520700"/>
                    <a:pt x="6421967" y="723900"/>
                    <a:pt x="5956300" y="838200"/>
                  </a:cubicBezTo>
                  <a:cubicBezTo>
                    <a:pt x="5490633" y="952500"/>
                    <a:pt x="4383617" y="1003300"/>
                    <a:pt x="3556000" y="1003300"/>
                  </a:cubicBezTo>
                  <a:cubicBezTo>
                    <a:pt x="2728383" y="1003300"/>
                    <a:pt x="1583267" y="1005417"/>
                    <a:pt x="990600" y="838200"/>
                  </a:cubicBezTo>
                  <a:cubicBezTo>
                    <a:pt x="397933" y="670983"/>
                    <a:pt x="198966" y="335491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lang="en-US" sz="3200">
                <a:solidFill>
                  <a:schemeClr val="accent2"/>
                </a:solidFill>
                <a:latin typeface="Optima" pitchFamily="18" charset="0"/>
              </a:endParaRPr>
            </a:p>
          </p:txBody>
        </p:sp>
        <p:sp>
          <p:nvSpPr>
            <p:cNvPr id="20522" name="TextBox 51"/>
            <p:cNvSpPr txBox="1">
              <a:spLocks noChangeArrowheads="1"/>
            </p:cNvSpPr>
            <p:nvPr/>
          </p:nvSpPr>
          <p:spPr bwMode="auto">
            <a:xfrm>
              <a:off x="4038862" y="2362501"/>
              <a:ext cx="663630" cy="368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Tahoma" pitchFamily="18" charset="0"/>
                </a:rPr>
                <a:t>sync</a:t>
              </a:r>
            </a:p>
          </p:txBody>
        </p:sp>
      </p:grpSp>
      <p:sp>
        <p:nvSpPr>
          <p:cNvPr id="55" name="Rectangle 108"/>
          <p:cNvSpPr>
            <a:spLocks noChangeArrowheads="1"/>
          </p:cNvSpPr>
          <p:nvPr/>
        </p:nvSpPr>
        <p:spPr bwMode="auto">
          <a:xfrm>
            <a:off x="2971800" y="1676400"/>
            <a:ext cx="3200400" cy="6778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pitchFamily="18" charset="0"/>
              </a:rPr>
              <a:t>Conundrum: </a:t>
            </a:r>
          </a:p>
          <a:p>
            <a:r>
              <a:rPr lang="en-US" sz="2000">
                <a:latin typeface="Comic Sans MS" pitchFamily="18" charset="0"/>
              </a:rPr>
              <a:t>there is no middle ground</a:t>
            </a:r>
          </a:p>
        </p:txBody>
      </p:sp>
      <p:grpSp>
        <p:nvGrpSpPr>
          <p:cNvPr id="45" name="Group 104"/>
          <p:cNvGrpSpPr>
            <a:grpSpLocks/>
          </p:cNvGrpSpPr>
          <p:nvPr/>
        </p:nvGrpSpPr>
        <p:grpSpPr bwMode="auto">
          <a:xfrm>
            <a:off x="1143000" y="2514600"/>
            <a:ext cx="1638300" cy="1392238"/>
            <a:chOff x="3557024" y="4123276"/>
            <a:chExt cx="1638300" cy="1391552"/>
          </a:xfrm>
        </p:grpSpPr>
        <p:sp>
          <p:nvSpPr>
            <p:cNvPr id="46" name="Rectangle 101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96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8" name="Straight Connector 97"/>
            <p:cNvCxnSpPr>
              <a:cxnSpLocks noChangeShapeType="1"/>
              <a:stCxn id="47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Straight Connector 98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0" name="Freeform 99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Box 103"/>
            <p:cNvSpPr txBox="1">
              <a:spLocks noChangeArrowheads="1"/>
            </p:cNvSpPr>
            <p:nvPr/>
          </p:nvSpPr>
          <p:spPr bwMode="auto">
            <a:xfrm>
              <a:off x="3709424" y="4656676"/>
              <a:ext cx="1390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Local-sync</a:t>
              </a:r>
            </a:p>
          </p:txBody>
        </p:sp>
      </p:grpSp>
      <p:grpSp>
        <p:nvGrpSpPr>
          <p:cNvPr id="52" name="Group 112"/>
          <p:cNvGrpSpPr>
            <a:grpSpLocks/>
          </p:cNvGrpSpPr>
          <p:nvPr/>
        </p:nvGrpSpPr>
        <p:grpSpPr bwMode="auto">
          <a:xfrm>
            <a:off x="6019800" y="2514600"/>
            <a:ext cx="1658938" cy="1392238"/>
            <a:chOff x="3557024" y="4123276"/>
            <a:chExt cx="1658620" cy="1391552"/>
          </a:xfrm>
        </p:grpSpPr>
        <p:sp>
          <p:nvSpPr>
            <p:cNvPr id="53" name="Rectangle 113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14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6" name="Straight Connector 115"/>
            <p:cNvCxnSpPr>
              <a:cxnSpLocks noChangeShapeType="1"/>
              <a:stCxn id="54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116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" name="Freeform 117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TextBox 118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1634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Remote-sync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dirty="0" smtClean="0"/>
              <a:t>How can we increase reliability of local-sync protocols?</a:t>
            </a:r>
          </a:p>
          <a:p>
            <a:pPr lvl="1"/>
            <a:r>
              <a:rPr lang="en-US" dirty="0" smtClean="0"/>
              <a:t>Given many enterprises use local-sync mirroring anyways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 levels of local-sync reliability</a:t>
            </a:r>
          </a:p>
          <a:p>
            <a:pPr lvl="1"/>
            <a:r>
              <a:rPr lang="en-US" dirty="0" smtClean="0"/>
              <a:t>Send update to mirror immediately</a:t>
            </a:r>
          </a:p>
          <a:p>
            <a:pPr lvl="1"/>
            <a:r>
              <a:rPr lang="en-US" dirty="0" smtClean="0"/>
              <a:t>Delay sending update to mirror – </a:t>
            </a:r>
            <a:r>
              <a:rPr lang="en-US" dirty="0" err="1" smtClean="0"/>
              <a:t>deduplication</a:t>
            </a:r>
            <a:r>
              <a:rPr lang="en-US" dirty="0" smtClean="0"/>
              <a:t> reduces BW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Talk 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 smtClean="0"/>
          </a:p>
          <a:p>
            <a:r>
              <a:rPr lang="en-US" b="1" dirty="0" smtClean="0"/>
              <a:t>Enterprise Continuity</a:t>
            </a:r>
          </a:p>
          <a:p>
            <a:pPr lvl="1"/>
            <a:r>
              <a:rPr lang="en-US" dirty="0" smtClean="0"/>
              <a:t>How data loss occurs</a:t>
            </a:r>
          </a:p>
          <a:p>
            <a:pPr lvl="1"/>
            <a:r>
              <a:rPr lang="en-US" dirty="0" smtClean="0"/>
              <a:t>How we prevent it</a:t>
            </a:r>
          </a:p>
          <a:p>
            <a:pPr lvl="1"/>
            <a:r>
              <a:rPr lang="en-US" dirty="0" smtClean="0"/>
              <a:t>A possible solution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Message Logging: </a:t>
            </a:r>
            <a:r>
              <a:rPr lang="en-US" dirty="0" err="1" smtClean="0"/>
              <a:t>Pessimisitic</a:t>
            </a:r>
            <a:r>
              <a:rPr lang="en-US" dirty="0" smtClean="0"/>
              <a:t>, Optimistic, Causal, and Optimal</a:t>
            </a:r>
          </a:p>
          <a:p>
            <a:r>
              <a:rPr lang="en-US" dirty="0" smtClean="0"/>
              <a:t>Cornell National Lambda Rail (NLR)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3"/>
          <p:cNvSpPr>
            <a:spLocks noChangeArrowheads="1"/>
          </p:cNvSpPr>
          <p:nvPr/>
        </p:nvSpPr>
        <p:spPr bwMode="auto">
          <a:xfrm>
            <a:off x="6629400" y="2830513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How does loss occur?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04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Content Placeholder 13" descr="tmp2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732088"/>
            <a:ext cx="91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25"/>
          <p:cNvSpPr>
            <a:spLocks noChangeArrowheads="1"/>
          </p:cNvSpPr>
          <p:nvPr/>
        </p:nvSpPr>
        <p:spPr bwMode="auto">
          <a:xfrm>
            <a:off x="1295400" y="2743200"/>
            <a:ext cx="9144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pic>
        <p:nvPicPr>
          <p:cNvPr id="20496" name="Picture 26" descr="tmp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7" descr="tmp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8" name="Straight Connector 31"/>
          <p:cNvCxnSpPr>
            <a:cxnSpLocks noChangeShapeType="1"/>
          </p:cNvCxnSpPr>
          <p:nvPr/>
        </p:nvCxnSpPr>
        <p:spPr bwMode="auto">
          <a:xfrm rot="16200000" flipH="1">
            <a:off x="1390650" y="2533650"/>
            <a:ext cx="2286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Straight Connector 33"/>
          <p:cNvCxnSpPr>
            <a:cxnSpLocks noChangeShapeType="1"/>
            <a:endCxn id="20495" idx="1"/>
          </p:cNvCxnSpPr>
          <p:nvPr/>
        </p:nvCxnSpPr>
        <p:spPr bwMode="auto">
          <a:xfrm>
            <a:off x="1143000" y="2743200"/>
            <a:ext cx="28575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1143000" y="3276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1219200" y="3581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Straight Connector 46"/>
          <p:cNvCxnSpPr>
            <a:cxnSpLocks noChangeShapeType="1"/>
            <a:stCxn id="20482" idx="4"/>
          </p:cNvCxnSpPr>
          <p:nvPr/>
        </p:nvCxnSpPr>
        <p:spPr bwMode="auto">
          <a:xfrm rot="16200000" flipH="1">
            <a:off x="7130256" y="3548857"/>
            <a:ext cx="293687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Straight Connector 48"/>
          <p:cNvCxnSpPr>
            <a:cxnSpLocks noChangeShapeType="1"/>
            <a:stCxn id="20482" idx="6"/>
          </p:cNvCxnSpPr>
          <p:nvPr/>
        </p:nvCxnSpPr>
        <p:spPr bwMode="auto">
          <a:xfrm>
            <a:off x="7543800" y="3211513"/>
            <a:ext cx="228600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Straight Connector 50"/>
          <p:cNvCxnSpPr>
            <a:cxnSpLocks noChangeShapeType="1"/>
            <a:stCxn id="20482" idx="7"/>
          </p:cNvCxnSpPr>
          <p:nvPr/>
        </p:nvCxnSpPr>
        <p:spPr bwMode="auto">
          <a:xfrm rot="5400000" flipH="1" flipV="1">
            <a:off x="7511256" y="2680494"/>
            <a:ext cx="160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Straight Connector 52"/>
          <p:cNvCxnSpPr>
            <a:cxnSpLocks noChangeShapeType="1"/>
            <a:stCxn id="20482" idx="0"/>
          </p:cNvCxnSpPr>
          <p:nvPr/>
        </p:nvCxnSpPr>
        <p:spPr bwMode="auto">
          <a:xfrm rot="5400000" flipH="1" flipV="1">
            <a:off x="7004843" y="2596357"/>
            <a:ext cx="315913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Straight Connector 63"/>
          <p:cNvCxnSpPr>
            <a:cxnSpLocks noChangeShapeType="1"/>
          </p:cNvCxnSpPr>
          <p:nvPr/>
        </p:nvCxnSpPr>
        <p:spPr bwMode="auto">
          <a:xfrm>
            <a:off x="6096000" y="3200400"/>
            <a:ext cx="5334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Straight Connector 66"/>
          <p:cNvCxnSpPr>
            <a:cxnSpLocks noChangeShapeType="1"/>
            <a:stCxn id="20495" idx="6"/>
          </p:cNvCxnSpPr>
          <p:nvPr/>
        </p:nvCxnSpPr>
        <p:spPr bwMode="auto">
          <a:xfrm>
            <a:off x="2209800" y="3124200"/>
            <a:ext cx="533400" cy="30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Rectangle 67"/>
          <p:cNvSpPr>
            <a:spLocks noChangeArrowheads="1"/>
          </p:cNvSpPr>
          <p:nvPr/>
        </p:nvSpPr>
        <p:spPr bwMode="auto">
          <a:xfrm>
            <a:off x="533400" y="18288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09" name="Rectangle 68"/>
          <p:cNvSpPr>
            <a:spLocks noChangeArrowheads="1"/>
          </p:cNvSpPr>
          <p:nvPr/>
        </p:nvSpPr>
        <p:spPr bwMode="auto">
          <a:xfrm>
            <a:off x="5562600" y="1905000"/>
            <a:ext cx="2743200" cy="25908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chemeClr val="accent2"/>
              </a:solidFill>
              <a:latin typeface="Optima" pitchFamily="18" charset="0"/>
            </a:endParaRPr>
          </a:p>
        </p:txBody>
      </p:sp>
      <p:sp>
        <p:nvSpPr>
          <p:cNvPr id="20510" name="TextBox 69"/>
          <p:cNvSpPr txBox="1">
            <a:spLocks noChangeArrowheads="1"/>
          </p:cNvSpPr>
          <p:nvPr/>
        </p:nvSpPr>
        <p:spPr bwMode="auto">
          <a:xfrm>
            <a:off x="838200" y="44196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0511" name="TextBox 71"/>
          <p:cNvSpPr txBox="1">
            <a:spLocks noChangeArrowheads="1"/>
          </p:cNvSpPr>
          <p:nvPr/>
        </p:nvSpPr>
        <p:spPr bwMode="auto">
          <a:xfrm>
            <a:off x="6019800" y="44958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  <p:pic>
        <p:nvPicPr>
          <p:cNvPr id="20514" name="Content Placeholder 13" descr="tmp2.eps"/>
          <p:cNvPicPr>
            <a:picLocks noGrp="1" noChangeAspect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6629400" y="2808288"/>
            <a:ext cx="914400" cy="790575"/>
          </a:xfrm>
        </p:spPr>
      </p:pic>
      <p:sp>
        <p:nvSpPr>
          <p:cNvPr id="45" name="Text Placeholder 44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8534400" cy="5181600"/>
          </a:xfrm>
        </p:spPr>
        <p:txBody>
          <a:bodyPr/>
          <a:lstStyle/>
          <a:p>
            <a:r>
              <a:rPr lang="en-US" dirty="0" smtClean="0"/>
              <a:t>Rather, where do failures occur?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Rolling disasters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200400" y="2133600"/>
            <a:ext cx="1094420" cy="1371600"/>
            <a:chOff x="3200400" y="2133600"/>
            <a:chExt cx="1094420" cy="1371600"/>
          </a:xfrm>
        </p:grpSpPr>
        <p:sp>
          <p:nvSpPr>
            <p:cNvPr id="48" name="Explosion 2 47"/>
            <p:cNvSpPr/>
            <p:nvPr/>
          </p:nvSpPr>
          <p:spPr bwMode="auto">
            <a:xfrm>
              <a:off x="3276600" y="2819400"/>
              <a:ext cx="990600" cy="6858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00400" y="2133600"/>
              <a:ext cx="1094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Packet</a:t>
              </a:r>
            </a:p>
            <a:p>
              <a:r>
                <a:rPr lang="en-US" dirty="0" smtClean="0"/>
                <a:t>loss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43400" y="2388513"/>
            <a:ext cx="1328884" cy="1116687"/>
            <a:chOff x="4343400" y="2388513"/>
            <a:chExt cx="1328884" cy="1116687"/>
          </a:xfrm>
        </p:grpSpPr>
        <p:sp>
          <p:nvSpPr>
            <p:cNvPr id="49" name="Explosion 2 48"/>
            <p:cNvSpPr/>
            <p:nvPr/>
          </p:nvSpPr>
          <p:spPr bwMode="auto">
            <a:xfrm>
              <a:off x="4648200" y="2819400"/>
              <a:ext cx="990600" cy="6858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2388513"/>
              <a:ext cx="13288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Partition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9600" y="2362200"/>
            <a:ext cx="2209800" cy="1676400"/>
            <a:chOff x="609600" y="2362200"/>
            <a:chExt cx="2209800" cy="1676400"/>
          </a:xfrm>
        </p:grpSpPr>
        <p:sp>
          <p:nvSpPr>
            <p:cNvPr id="46" name="Explosion 2 45"/>
            <p:cNvSpPr/>
            <p:nvPr/>
          </p:nvSpPr>
          <p:spPr bwMode="auto">
            <a:xfrm>
              <a:off x="609600" y="2362200"/>
              <a:ext cx="2209800" cy="16764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66800" y="2895600"/>
              <a:ext cx="11097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Site</a:t>
              </a:r>
            </a:p>
            <a:p>
              <a:r>
                <a:rPr lang="en-US" dirty="0" smtClean="0"/>
                <a:t>Failure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0" y="2438400"/>
            <a:ext cx="2209800" cy="1676400"/>
            <a:chOff x="6096000" y="2438400"/>
            <a:chExt cx="2209800" cy="1676400"/>
          </a:xfrm>
        </p:grpSpPr>
        <p:sp>
          <p:nvSpPr>
            <p:cNvPr id="47" name="Explosion 2 46"/>
            <p:cNvSpPr/>
            <p:nvPr/>
          </p:nvSpPr>
          <p:spPr bwMode="auto">
            <a:xfrm>
              <a:off x="6096000" y="2438400"/>
              <a:ext cx="2209800" cy="1676400"/>
            </a:xfrm>
            <a:prstGeom prst="irregularSeal2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53200" y="2971800"/>
              <a:ext cx="11565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</a:t>
              </a:r>
            </a:p>
            <a:p>
              <a:r>
                <a:rPr lang="en-US" dirty="0" smtClean="0"/>
                <a:t>Outage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Enterprise Continuity: Network-sync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18" charset="0"/>
            </a:endParaRPr>
          </a:p>
        </p:txBody>
      </p:sp>
      <p:pic>
        <p:nvPicPr>
          <p:cNvPr id="24581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14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200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0" descr="C:\Documents and Settings\Administrator\Application Data\Microsoft\Media Catalog\Downloaded Clips\cl0\BS001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810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5" descr="tmp3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971800"/>
            <a:ext cx="2349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8" descr="tmp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720975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9" descr="tmp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743200"/>
            <a:ext cx="533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2" name="Group 104"/>
          <p:cNvGrpSpPr>
            <a:grpSpLocks/>
          </p:cNvGrpSpPr>
          <p:nvPr/>
        </p:nvGrpSpPr>
        <p:grpSpPr bwMode="auto">
          <a:xfrm>
            <a:off x="1143000" y="2514600"/>
            <a:ext cx="1638300" cy="1392238"/>
            <a:chOff x="3557024" y="4123276"/>
            <a:chExt cx="1638300" cy="1391552"/>
          </a:xfrm>
        </p:grpSpPr>
        <p:sp>
          <p:nvSpPr>
            <p:cNvPr id="24610" name="Rectangle 101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Oval 96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612" name="Straight Connector 97"/>
            <p:cNvCxnSpPr>
              <a:cxnSpLocks noChangeShapeType="1"/>
              <a:stCxn id="24611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13" name="Straight Connector 98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14" name="Freeform 99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TextBox 103"/>
            <p:cNvSpPr txBox="1">
              <a:spLocks noChangeArrowheads="1"/>
            </p:cNvSpPr>
            <p:nvPr/>
          </p:nvSpPr>
          <p:spPr bwMode="auto">
            <a:xfrm>
              <a:off x="3709424" y="4656676"/>
              <a:ext cx="1390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Local-sync</a:t>
              </a:r>
            </a:p>
          </p:txBody>
        </p:sp>
      </p:grp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3581400" y="2514600"/>
            <a:ext cx="1698625" cy="1392238"/>
            <a:chOff x="3557024" y="4123276"/>
            <a:chExt cx="1698377" cy="1391552"/>
          </a:xfrm>
        </p:grpSpPr>
        <p:sp>
          <p:nvSpPr>
            <p:cNvPr id="24604" name="Rectangle 106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5" name="Oval 107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606" name="Straight Connector 108"/>
            <p:cNvCxnSpPr>
              <a:cxnSpLocks noChangeShapeType="1"/>
              <a:stCxn id="24605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7" name="Straight Connector 109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8" name="Freeform 110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TextBox 111"/>
            <p:cNvSpPr txBox="1">
              <a:spLocks noChangeArrowheads="1"/>
            </p:cNvSpPr>
            <p:nvPr/>
          </p:nvSpPr>
          <p:spPr bwMode="auto">
            <a:xfrm>
              <a:off x="3557024" y="4648200"/>
              <a:ext cx="16983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Network-sync</a:t>
              </a:r>
            </a:p>
          </p:txBody>
        </p:sp>
      </p:grpSp>
      <p:grpSp>
        <p:nvGrpSpPr>
          <p:cNvPr id="24594" name="Group 112"/>
          <p:cNvGrpSpPr>
            <a:grpSpLocks/>
          </p:cNvGrpSpPr>
          <p:nvPr/>
        </p:nvGrpSpPr>
        <p:grpSpPr bwMode="auto">
          <a:xfrm>
            <a:off x="6019800" y="2514600"/>
            <a:ext cx="1658938" cy="1392238"/>
            <a:chOff x="3557024" y="4123276"/>
            <a:chExt cx="1658620" cy="1391552"/>
          </a:xfrm>
        </p:grpSpPr>
        <p:sp>
          <p:nvSpPr>
            <p:cNvPr id="24598" name="Rectangle 113"/>
            <p:cNvSpPr>
              <a:spLocks noChangeArrowheads="1"/>
            </p:cNvSpPr>
            <p:nvPr/>
          </p:nvSpPr>
          <p:spPr bwMode="auto">
            <a:xfrm>
              <a:off x="3581400" y="4191000"/>
              <a:ext cx="1600200" cy="12192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9" name="Oval 114"/>
            <p:cNvSpPr>
              <a:spLocks noChangeArrowheads="1"/>
            </p:cNvSpPr>
            <p:nvPr/>
          </p:nvSpPr>
          <p:spPr bwMode="auto">
            <a:xfrm>
              <a:off x="3557024" y="4123276"/>
              <a:ext cx="16002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600" name="Straight Connector 115"/>
            <p:cNvCxnSpPr>
              <a:cxnSpLocks noChangeShapeType="1"/>
              <a:stCxn id="24599" idx="2"/>
            </p:cNvCxnSpPr>
            <p:nvPr/>
          </p:nvCxnSpPr>
          <p:spPr bwMode="auto">
            <a:xfrm rot="10800000" flipH="1" flipV="1">
              <a:off x="35570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1" name="Straight Connector 116"/>
            <p:cNvCxnSpPr>
              <a:cxnSpLocks noChangeShapeType="1"/>
            </p:cNvCxnSpPr>
            <p:nvPr/>
          </p:nvCxnSpPr>
          <p:spPr bwMode="auto">
            <a:xfrm rot="10800000" flipH="1" flipV="1">
              <a:off x="5157224" y="4237576"/>
              <a:ext cx="38100" cy="1181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2" name="Freeform 117"/>
            <p:cNvSpPr>
              <a:spLocks noChangeArrowheads="1"/>
            </p:cNvSpPr>
            <p:nvPr/>
          </p:nvSpPr>
          <p:spPr bwMode="auto">
            <a:xfrm>
              <a:off x="3581400" y="5410200"/>
              <a:ext cx="1591213" cy="104628"/>
            </a:xfrm>
            <a:custGeom>
              <a:avLst/>
              <a:gdLst>
                <a:gd name="T0" fmla="*/ 0 w 1591213"/>
                <a:gd name="T1" fmla="*/ 0 h 104628"/>
                <a:gd name="T2" fmla="*/ 802906 w 1591213"/>
                <a:gd name="T3" fmla="*/ 102195 h 104628"/>
                <a:gd name="T4" fmla="*/ 1591213 w 1591213"/>
                <a:gd name="T5" fmla="*/ 14600 h 104628"/>
                <a:gd name="T6" fmla="*/ 0 60000 65536"/>
                <a:gd name="T7" fmla="*/ 0 60000 65536"/>
                <a:gd name="T8" fmla="*/ 0 60000 65536"/>
                <a:gd name="T9" fmla="*/ 0 w 1591213"/>
                <a:gd name="T10" fmla="*/ 0 h 104628"/>
                <a:gd name="T11" fmla="*/ 1591213 w 1591213"/>
                <a:gd name="T12" fmla="*/ 104628 h 1046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1213" h="104628">
                  <a:moveTo>
                    <a:pt x="0" y="0"/>
                  </a:moveTo>
                  <a:cubicBezTo>
                    <a:pt x="268852" y="49881"/>
                    <a:pt x="537704" y="99762"/>
                    <a:pt x="802906" y="102195"/>
                  </a:cubicBezTo>
                  <a:cubicBezTo>
                    <a:pt x="1068108" y="104628"/>
                    <a:pt x="1591213" y="14600"/>
                    <a:pt x="1591213" y="146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3" name="TextBox 118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16342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Remote-sync</a:t>
              </a:r>
            </a:p>
          </p:txBody>
        </p:sp>
      </p:grpSp>
      <p:sp>
        <p:nvSpPr>
          <p:cNvPr id="24595" name="TextBox 119"/>
          <p:cNvSpPr txBox="1">
            <a:spLocks noChangeArrowheads="1"/>
          </p:cNvSpPr>
          <p:nvPr/>
        </p:nvSpPr>
        <p:spPr bwMode="auto">
          <a:xfrm>
            <a:off x="3276600" y="46482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Wide-area network</a:t>
            </a:r>
          </a:p>
        </p:txBody>
      </p:sp>
      <p:sp>
        <p:nvSpPr>
          <p:cNvPr id="24596" name="TextBox 120"/>
          <p:cNvSpPr txBox="1">
            <a:spLocks noChangeArrowheads="1"/>
          </p:cNvSpPr>
          <p:nvPr/>
        </p:nvSpPr>
        <p:spPr bwMode="auto">
          <a:xfrm>
            <a:off x="838200" y="455295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Primary site</a:t>
            </a:r>
          </a:p>
        </p:txBody>
      </p:sp>
      <p:sp>
        <p:nvSpPr>
          <p:cNvPr id="24597" name="TextBox 121"/>
          <p:cNvSpPr txBox="1">
            <a:spLocks noChangeArrowheads="1"/>
          </p:cNvSpPr>
          <p:nvPr/>
        </p:nvSpPr>
        <p:spPr bwMode="auto">
          <a:xfrm>
            <a:off x="6705600" y="462915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18" charset="0"/>
              </a:rPr>
              <a:t>Remote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Lucida Brigh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</TotalTime>
  <Words>2074</Words>
  <Application>Microsoft PowerPoint</Application>
  <PresentationFormat>On-screen Show (4:3)</PresentationFormat>
  <Paragraphs>378</Paragraphs>
  <Slides>39</Slides>
  <Notes>24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2_Default Design</vt:lpstr>
      <vt:lpstr>Slide 1</vt:lpstr>
      <vt:lpstr>Critical Infrastructure Protection and Compliance</vt:lpstr>
      <vt:lpstr>Bold New (Distributed Systems) World…</vt:lpstr>
      <vt:lpstr>Mirroring and speed of light dilemma…</vt:lpstr>
      <vt:lpstr>Mirroring and speed of light dilemma…</vt:lpstr>
      <vt:lpstr>Challenge</vt:lpstr>
      <vt:lpstr>Talk Outline</vt:lpstr>
      <vt:lpstr>How does loss occur?</vt:lpstr>
      <vt:lpstr>Enterprise Continuity: Network-sync</vt:lpstr>
      <vt:lpstr>Enterprise Continuity Middle Ground</vt:lpstr>
      <vt:lpstr>Enterprise Continuity Middle Ground</vt:lpstr>
      <vt:lpstr>Smoke and Mirrors File System</vt:lpstr>
      <vt:lpstr>Mirroring consistency and Log-Structured File System</vt:lpstr>
      <vt:lpstr>Talk Outline</vt:lpstr>
      <vt:lpstr>Evaluation</vt:lpstr>
      <vt:lpstr>Data loss as a result of disaster</vt:lpstr>
      <vt:lpstr>Data loss as a result of disaster</vt:lpstr>
      <vt:lpstr>High throughput at high latencies</vt:lpstr>
      <vt:lpstr>Application Throughput</vt:lpstr>
      <vt:lpstr>…There is a tradeoff</vt:lpstr>
      <vt:lpstr>Latency Distributions</vt:lpstr>
      <vt:lpstr>Latency Distributions</vt:lpstr>
      <vt:lpstr>Cornell National Lambda Rail (NLR) Rings</vt:lpstr>
      <vt:lpstr>Cornell National Lambda Rail (NLR) Rings</vt:lpstr>
      <vt:lpstr>Cornell National Lambda Rail (NLR) Rings</vt:lpstr>
      <vt:lpstr>Cornell NLR Rings Testbed: Data loss as a result of disaster</vt:lpstr>
      <vt:lpstr>Talk Outline</vt:lpstr>
      <vt:lpstr>Message Logging</vt:lpstr>
      <vt:lpstr>Message Logging</vt:lpstr>
      <vt:lpstr>Talk Outline</vt:lpstr>
      <vt:lpstr>Conclusion</vt:lpstr>
      <vt:lpstr>Next Time</vt:lpstr>
      <vt:lpstr>Slide 33</vt:lpstr>
      <vt:lpstr>Future Work</vt:lpstr>
      <vt:lpstr>Slide 35</vt:lpstr>
      <vt:lpstr>Future Work</vt:lpstr>
      <vt:lpstr>Featherweight Processes</vt:lpstr>
      <vt:lpstr>Revolver Buffers</vt:lpstr>
      <vt:lpstr>Technical Details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NightWatch: Auditing Framework for Distributed Systems</dc:title>
  <dc:creator>Maya Haridasan</dc:creator>
  <cp:lastModifiedBy>Hakim Weatherspoon</cp:lastModifiedBy>
  <cp:revision>417</cp:revision>
  <dcterms:created xsi:type="dcterms:W3CDTF">2009-02-05T10:42:04Z</dcterms:created>
  <dcterms:modified xsi:type="dcterms:W3CDTF">2009-02-05T15:12:39Z</dcterms:modified>
</cp:coreProperties>
</file>