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8" r:id="rId3"/>
    <p:sldId id="286" r:id="rId4"/>
    <p:sldId id="295" r:id="rId5"/>
    <p:sldId id="302" r:id="rId6"/>
    <p:sldId id="301" r:id="rId7"/>
    <p:sldId id="299" r:id="rId8"/>
    <p:sldId id="311" r:id="rId9"/>
    <p:sldId id="303" r:id="rId10"/>
    <p:sldId id="312" r:id="rId11"/>
    <p:sldId id="305" r:id="rId12"/>
    <p:sldId id="306" r:id="rId13"/>
    <p:sldId id="310" r:id="rId14"/>
    <p:sldId id="307" r:id="rId15"/>
    <p:sldId id="308" r:id="rId16"/>
    <p:sldId id="309" r:id="rId17"/>
    <p:sldId id="313" r:id="rId18"/>
    <p:sldId id="287" r:id="rId19"/>
    <p:sldId id="288" r:id="rId20"/>
    <p:sldId id="289" r:id="rId21"/>
    <p:sldId id="290" r:id="rId22"/>
    <p:sldId id="300" r:id="rId23"/>
    <p:sldId id="291" r:id="rId24"/>
    <p:sldId id="292" r:id="rId25"/>
    <p:sldId id="3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02F07-3822-A242-AF08-3AB7CC42894F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28AD9-76B7-E345-BEE7-3640434DBE8B}" type="slidenum">
              <a:rPr lang="en-US"/>
              <a:pPr/>
              <a:t>13</a:t>
            </a:fld>
            <a:endParaRPr lang="en-US"/>
          </a:p>
        </p:txBody>
      </p:sp>
      <p:sp>
        <p:nvSpPr>
          <p:cNvPr id="890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9BB65-7209-5D47-88C0-C85278D104FE}" type="slidenum">
              <a:rPr lang="en-US"/>
              <a:pPr/>
              <a:t>14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37B108-4100-3841-A6AD-AB4A089F20FA}" type="slidenum">
              <a:rPr lang="en-US"/>
              <a:pPr/>
              <a:t>15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845573-BE29-6A46-B7F9-4546AF5B1762}" type="slidenum">
              <a:rPr lang="en-US"/>
              <a:pPr/>
              <a:t>16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9DE1A-F15B-2C49-90DC-619311882F95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0C39-9817-C54C-BFE9-D08C2617E360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FE878-6CBE-844C-9DE0-F2242EE53EA6}" type="slidenum">
              <a:rPr lang="en-US"/>
              <a:pPr/>
              <a:t>20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9C1FF-51A8-6F40-9885-EF8EB982F3B2}" type="slidenum">
              <a:rPr lang="en-US"/>
              <a:pPr/>
              <a:t>21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9C1FF-51A8-6F40-9885-EF8EB982F3B2}" type="slidenum">
              <a:rPr lang="en-US"/>
              <a:pPr/>
              <a:t>22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D83E9-6508-C047-9BD8-A3C0DB45E2BC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D34D3-366B-5F4D-9394-10C04B3A4FA7}" type="slidenum">
              <a:rPr lang="en-US"/>
              <a:pPr/>
              <a:t>2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4801C-8182-F342-A05D-B6E08F6BAA3E}" type="slidenum">
              <a:rPr lang="en-US"/>
              <a:pPr/>
              <a:t>24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30BB9-2FA9-D346-8967-BE9915237CF8}" type="slidenum">
              <a:rPr lang="en-US"/>
              <a:pPr/>
              <a:t>4</a:t>
            </a:fld>
            <a:endParaRPr lang="en-US"/>
          </a:p>
        </p:txBody>
      </p:sp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Computer Systems Everywhere!</a:t>
            </a:r>
          </a:p>
          <a:p>
            <a:r>
              <a:rPr lang="en-US"/>
              <a:t>What’s the largest single use of microprocessors? Not computers – Embedded computers (10 billion versus 400 million)</a:t>
            </a:r>
          </a:p>
          <a:p>
            <a:r>
              <a:rPr lang="en-US"/>
              <a:t>Example: Nintendo game machine. Second largest? Automobiles. Both require concurrency, but no need for protection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Yahoo</a:t>
            </a:r>
            <a:r>
              <a:rPr lang="en-US" baseline="0" dirty="0" smtClean="0"/>
              <a:t> mail 250 million users 1GB per user quota</a:t>
            </a:r>
          </a:p>
          <a:p>
            <a:r>
              <a:rPr lang="en-US" baseline="0" dirty="0" smtClean="0"/>
              <a:t>YouTube tens of millions of videos each &gt; 10MB long</a:t>
            </a:r>
          </a:p>
          <a:p>
            <a:r>
              <a:rPr lang="en-US" baseline="0" dirty="0" err="1" smtClean="0"/>
              <a:t>Flickr</a:t>
            </a:r>
            <a:endParaRPr lang="en-US" baseline="0" dirty="0" smtClean="0"/>
          </a:p>
          <a:p>
            <a:r>
              <a:rPr lang="en-US" baseline="0" dirty="0" smtClean="0"/>
              <a:t>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7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24A280-D17C-C04C-845F-0859FBC95FC8}" type="slidenum">
              <a:rPr lang="en-US"/>
              <a:pPr/>
              <a:t>11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52E9C7-FC61-0542-A4BB-C60D3E75D797}" type="slidenum">
              <a:rPr lang="en-US"/>
              <a:pPr/>
              <a:t>12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 smtClean="0"/>
            </a:lvl1pPr>
          </a:lstStyle>
          <a:p>
            <a:fld id="{1B0F0858-66FE-234B-A34F-612250467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jpeg"/><Relationship Id="rId10" Type="http://schemas.openxmlformats.org/officeDocument/2006/relationships/image" Target="../media/image9.png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1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9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wmf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wmf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45745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CS</a:t>
            </a:r>
            <a:r>
              <a:rPr lang="en-US" sz="4000" dirty="0" smtClean="0">
                <a:solidFill>
                  <a:srgbClr val="0000FF"/>
                </a:solidFill>
              </a:rPr>
              <a:t> 6464: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Advanced Distributed Storage </a:t>
            </a:r>
            <a:r>
              <a:rPr lang="en-US" sz="4000" dirty="0" smtClean="0">
                <a:solidFill>
                  <a:srgbClr val="0000FF"/>
                </a:solidFill>
              </a:rPr>
              <a:t>Systems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7924800" cy="1752600"/>
          </a:xfrm>
        </p:spPr>
        <p:txBody>
          <a:bodyPr/>
          <a:lstStyle/>
          <a:p>
            <a:r>
              <a:rPr lang="en-US" dirty="0" smtClean="0"/>
              <a:t>Spring</a:t>
            </a:r>
            <a:r>
              <a:rPr lang="en-US" dirty="0" smtClean="0"/>
              <a:t> 2009</a:t>
            </a:r>
          </a:p>
          <a:p>
            <a:endParaRPr lang="en-US" dirty="0"/>
          </a:p>
          <a:p>
            <a:r>
              <a:rPr lang="en-US" dirty="0"/>
              <a:t>Instructor: Hakim Weatherspoon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Cloud Computing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EC9EDA-6E08-014C-AD4C-794A67274D6F}" type="slidenum">
              <a:rPr lang="en-US"/>
              <a:pPr/>
              <a:t>11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Cloud Computing Intro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Web service expensive to deploy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Provision for peak load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0961" y="4355018"/>
            <a:ext cx="413280" cy="828087"/>
            <a:chOff x="1584" y="3024"/>
            <a:chExt cx="287" cy="575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1584" y="3168"/>
              <a:ext cx="288" cy="43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584" y="3024"/>
              <a:ext cx="288" cy="2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69281" y="3207217"/>
            <a:ext cx="1035360" cy="2390651"/>
            <a:chOff x="3312" y="2227"/>
            <a:chExt cx="719" cy="166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2778"/>
              <a:ext cx="624" cy="1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227"/>
              <a:ext cx="720" cy="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903040" y="4562399"/>
            <a:ext cx="186624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BB0EE5-2C39-C748-88AF-40C0DA595424}" type="slidenum">
              <a:rPr lang="en-US"/>
              <a:pPr/>
              <a:t>12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Cloud Provider Leases Resources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5184545"/>
            <a:ext cx="8228160" cy="943299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Low server utilization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451520" y="1659054"/>
            <a:ext cx="6220800" cy="2903345"/>
          </a:xfrm>
          <a:prstGeom prst="roundRect">
            <a:avLst>
              <a:gd name="adj" fmla="val 91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7121" y="2062297"/>
            <a:ext cx="717120" cy="1657614"/>
            <a:chOff x="1373" y="1432"/>
            <a:chExt cx="498" cy="1151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9" y="1814"/>
              <a:ext cx="433" cy="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3" y="1432"/>
              <a:ext cx="499" cy="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10400" y="2695963"/>
            <a:ext cx="717120" cy="1450233"/>
            <a:chOff x="2160" y="1872"/>
            <a:chExt cx="498" cy="100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0" y="1872"/>
              <a:ext cx="432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7" y="2110"/>
              <a:ext cx="433" cy="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47201" y="1866437"/>
            <a:ext cx="810720" cy="1657614"/>
            <a:chOff x="2880" y="1296"/>
            <a:chExt cx="563" cy="1151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1296"/>
              <a:ext cx="564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7" y="1678"/>
              <a:ext cx="433" cy="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91361" y="2695963"/>
            <a:ext cx="828000" cy="1450233"/>
            <a:chOff x="3744" y="1872"/>
            <a:chExt cx="575" cy="1007"/>
          </a:xfrm>
        </p:grpSpPr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1" y="2110"/>
              <a:ext cx="433" cy="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4" y="1872"/>
              <a:ext cx="576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634080" y="1866437"/>
            <a:ext cx="622080" cy="1460313"/>
            <a:chOff x="4607" y="1296"/>
            <a:chExt cx="432" cy="1014"/>
          </a:xfrm>
        </p:grpSpPr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08" y="1296"/>
              <a:ext cx="288" cy="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7" y="1541"/>
              <a:ext cx="433" cy="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14721" y="2073818"/>
            <a:ext cx="309600" cy="620706"/>
            <a:chOff x="288" y="1440"/>
            <a:chExt cx="215" cy="431"/>
          </a:xfrm>
        </p:grpSpPr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288" y="1548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288" y="1440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495041" y="4977163"/>
            <a:ext cx="309600" cy="620706"/>
            <a:chOff x="3816" y="3456"/>
            <a:chExt cx="215" cy="431"/>
          </a:xfrm>
        </p:grpSpPr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3816" y="3564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>
              <a:off x="3816" y="3456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8190721" y="4147636"/>
            <a:ext cx="309600" cy="620706"/>
            <a:chOff x="5688" y="2880"/>
            <a:chExt cx="215" cy="431"/>
          </a:xfrm>
        </p:grpSpPr>
        <p:sp>
          <p:nvSpPr>
            <p:cNvPr id="5146" name="AutoShape 26"/>
            <p:cNvSpPr>
              <a:spLocks noChangeArrowheads="1"/>
            </p:cNvSpPr>
            <p:nvPr/>
          </p:nvSpPr>
          <p:spPr bwMode="auto">
            <a:xfrm>
              <a:off x="5688" y="2988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AutoShape 27"/>
            <p:cNvSpPr>
              <a:spLocks noChangeArrowheads="1"/>
            </p:cNvSpPr>
            <p:nvPr/>
          </p:nvSpPr>
          <p:spPr bwMode="auto">
            <a:xfrm>
              <a:off x="5688" y="2880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8087041" y="2073818"/>
            <a:ext cx="309600" cy="620706"/>
            <a:chOff x="5616" y="1440"/>
            <a:chExt cx="215" cy="431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5616" y="1548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AutoShape 30"/>
            <p:cNvSpPr>
              <a:spLocks noChangeArrowheads="1"/>
            </p:cNvSpPr>
            <p:nvPr/>
          </p:nvSpPr>
          <p:spPr bwMode="auto">
            <a:xfrm>
              <a:off x="5616" y="1440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25761" y="3732872"/>
            <a:ext cx="309600" cy="620706"/>
            <a:chOff x="504" y="2592"/>
            <a:chExt cx="215" cy="431"/>
          </a:xfrm>
        </p:grpSpPr>
        <p:sp>
          <p:nvSpPr>
            <p:cNvPr id="5152" name="AutoShape 32"/>
            <p:cNvSpPr>
              <a:spLocks noChangeArrowheads="1"/>
            </p:cNvSpPr>
            <p:nvPr/>
          </p:nvSpPr>
          <p:spPr bwMode="auto">
            <a:xfrm>
              <a:off x="504" y="2700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AutoShape 33"/>
            <p:cNvSpPr>
              <a:spLocks noChangeArrowheads="1"/>
            </p:cNvSpPr>
            <p:nvPr/>
          </p:nvSpPr>
          <p:spPr bwMode="auto">
            <a:xfrm>
              <a:off x="504" y="2592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700641" y="1602889"/>
            <a:ext cx="16329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Datacenter</a:t>
            </a: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829440" y="2281199"/>
            <a:ext cx="1036800" cy="20738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V="1">
            <a:off x="1036800" y="3731433"/>
            <a:ext cx="2073600" cy="4176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 flipV="1">
            <a:off x="4560481" y="3524051"/>
            <a:ext cx="832320" cy="145455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 flipV="1">
            <a:off x="6219361" y="3731432"/>
            <a:ext cx="1869120" cy="62502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>
            <a:off x="7256161" y="2281199"/>
            <a:ext cx="832320" cy="20738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DB6058C-4596-0142-8960-0D265E746385}" type="slidenum">
              <a:rPr lang="en-US"/>
              <a:pPr/>
              <a:t>13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A Service Running in the Cloud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2961" y="2465539"/>
            <a:ext cx="5947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41440" y="3986338"/>
            <a:ext cx="2280960" cy="44356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VMM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85600" y="3316669"/>
            <a:ext cx="1036800" cy="62214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Guest OS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72640" y="2857260"/>
            <a:ext cx="1036800" cy="41476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App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400480" y="1908201"/>
            <a:ext cx="1658880" cy="1866436"/>
          </a:xfrm>
          <a:prstGeom prst="rect">
            <a:avLst/>
          </a:prstGeom>
          <a:solidFill>
            <a:srgbClr val="FF66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065920" y="2376249"/>
            <a:ext cx="414720" cy="414764"/>
          </a:xfrm>
          <a:prstGeom prst="rect">
            <a:avLst/>
          </a:prstGeom>
          <a:solidFill>
            <a:srgbClr val="FF66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46880" y="2341686"/>
            <a:ext cx="1866240" cy="54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Under client web service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5203879-7ADF-2E4E-9BAC-590A968BF092}" type="slidenum">
              <a:rPr lang="en-US"/>
              <a:pPr/>
              <a:t>14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Server Consolidation Through Virtualization</a:t>
            </a: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451520" y="1821792"/>
            <a:ext cx="6220800" cy="2903345"/>
          </a:xfrm>
          <a:prstGeom prst="roundRect">
            <a:avLst>
              <a:gd name="adj" fmla="val 91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7121" y="2520265"/>
            <a:ext cx="364320" cy="828087"/>
            <a:chOff x="1373" y="1750"/>
            <a:chExt cx="253" cy="57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6" y="1941"/>
              <a:ext cx="220" cy="3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3" y="1750"/>
              <a:ext cx="254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38561" y="2618195"/>
            <a:ext cx="355680" cy="720076"/>
            <a:chOff x="1624" y="1818"/>
            <a:chExt cx="247" cy="500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24" y="1818"/>
              <a:ext cx="214" cy="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" y="1936"/>
              <a:ext cx="215" cy="3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45281" y="2520265"/>
            <a:ext cx="404640" cy="828087"/>
            <a:chOff x="1837" y="1750"/>
            <a:chExt cx="281" cy="57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7" y="1750"/>
              <a:ext cx="28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0" y="1941"/>
              <a:ext cx="217" cy="3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74880" y="2989754"/>
            <a:ext cx="413280" cy="720076"/>
            <a:chOff x="3177" y="2076"/>
            <a:chExt cx="287" cy="500"/>
          </a:xfrm>
        </p:grpSpPr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0" y="2195"/>
              <a:ext cx="216" cy="3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7" y="2076"/>
              <a:ext cx="288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001121" y="2976793"/>
            <a:ext cx="313920" cy="728717"/>
            <a:chOff x="3473" y="2067"/>
            <a:chExt cx="218" cy="506"/>
          </a:xfrm>
        </p:grpSpPr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4" y="2067"/>
              <a:ext cx="146" cy="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3" y="2189"/>
              <a:ext cx="219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4721" y="2236555"/>
            <a:ext cx="309600" cy="620705"/>
            <a:chOff x="288" y="1553"/>
            <a:chExt cx="215" cy="431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88" y="166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88" y="155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495041" y="5139900"/>
            <a:ext cx="309600" cy="620705"/>
            <a:chOff x="3816" y="3569"/>
            <a:chExt cx="215" cy="431"/>
          </a:xfrm>
        </p:grpSpPr>
        <p:sp>
          <p:nvSpPr>
            <p:cNvPr id="6166" name="AutoShape 22"/>
            <p:cNvSpPr>
              <a:spLocks noChangeArrowheads="1"/>
            </p:cNvSpPr>
            <p:nvPr/>
          </p:nvSpPr>
          <p:spPr bwMode="auto">
            <a:xfrm>
              <a:off x="3816" y="3677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3816" y="3569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8190721" y="4310373"/>
            <a:ext cx="309600" cy="620705"/>
            <a:chOff x="5688" y="2993"/>
            <a:chExt cx="215" cy="431"/>
          </a:xfrm>
        </p:grpSpPr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5688" y="310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5688" y="299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8087041" y="2236555"/>
            <a:ext cx="309600" cy="620705"/>
            <a:chOff x="5616" y="1553"/>
            <a:chExt cx="215" cy="431"/>
          </a:xfrm>
        </p:grpSpPr>
        <p:sp>
          <p:nvSpPr>
            <p:cNvPr id="6172" name="AutoShape 28"/>
            <p:cNvSpPr>
              <a:spLocks noChangeArrowheads="1"/>
            </p:cNvSpPr>
            <p:nvPr/>
          </p:nvSpPr>
          <p:spPr bwMode="auto">
            <a:xfrm>
              <a:off x="5616" y="166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5616" y="155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25761" y="3895609"/>
            <a:ext cx="309600" cy="620705"/>
            <a:chOff x="504" y="2705"/>
            <a:chExt cx="215" cy="431"/>
          </a:xfrm>
        </p:grpSpPr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504" y="2813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AutoShape 32"/>
            <p:cNvSpPr>
              <a:spLocks noChangeArrowheads="1"/>
            </p:cNvSpPr>
            <p:nvPr/>
          </p:nvSpPr>
          <p:spPr bwMode="auto">
            <a:xfrm>
              <a:off x="504" y="2705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700641" y="1767066"/>
            <a:ext cx="16329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Datacenter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1866240" y="3349792"/>
            <a:ext cx="1244160" cy="20738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561920" y="3688228"/>
            <a:ext cx="1036800" cy="20738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829440" y="2488581"/>
            <a:ext cx="1036800" cy="20738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1244160" y="3316669"/>
            <a:ext cx="1244160" cy="83240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 flipV="1">
            <a:off x="3108961" y="2901905"/>
            <a:ext cx="2283840" cy="24914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 flipV="1">
            <a:off x="4975201" y="3731433"/>
            <a:ext cx="3113280" cy="103978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5389921" y="2695963"/>
            <a:ext cx="2491200" cy="62214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1739DE-F2B3-7E4A-8DD1-91E93AD29B2C}" type="slidenum">
              <a:rPr lang="en-US"/>
              <a:pPr/>
              <a:t>15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Oversubscription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451520" y="1821792"/>
            <a:ext cx="6220800" cy="2903345"/>
          </a:xfrm>
          <a:prstGeom prst="roundRect">
            <a:avLst>
              <a:gd name="adj" fmla="val 91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7121" y="2520265"/>
            <a:ext cx="364320" cy="828087"/>
            <a:chOff x="1373" y="1750"/>
            <a:chExt cx="253" cy="57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6" y="1941"/>
              <a:ext cx="220" cy="3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3" y="1750"/>
              <a:ext cx="254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38561" y="2618195"/>
            <a:ext cx="355680" cy="720076"/>
            <a:chOff x="1624" y="1818"/>
            <a:chExt cx="247" cy="500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24" y="1818"/>
              <a:ext cx="214" cy="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" y="1936"/>
              <a:ext cx="215" cy="3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45281" y="2520265"/>
            <a:ext cx="404640" cy="828087"/>
            <a:chOff x="1837" y="1750"/>
            <a:chExt cx="281" cy="575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7" y="1750"/>
              <a:ext cx="28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0" y="1941"/>
              <a:ext cx="217" cy="3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74880" y="2989754"/>
            <a:ext cx="413280" cy="720076"/>
            <a:chOff x="3177" y="2076"/>
            <a:chExt cx="287" cy="500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0" y="2195"/>
              <a:ext cx="216" cy="3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7" y="2076"/>
              <a:ext cx="288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001121" y="2976793"/>
            <a:ext cx="313920" cy="728717"/>
            <a:chOff x="3473" y="2067"/>
            <a:chExt cx="218" cy="506"/>
          </a:xfrm>
        </p:grpSpPr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4" y="2067"/>
              <a:ext cx="146" cy="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3" y="2189"/>
              <a:ext cx="219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4721" y="2236555"/>
            <a:ext cx="309600" cy="620705"/>
            <a:chOff x="288" y="1553"/>
            <a:chExt cx="215" cy="431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288" y="166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288" y="155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495041" y="5139900"/>
            <a:ext cx="309600" cy="620705"/>
            <a:chOff x="3816" y="3569"/>
            <a:chExt cx="215" cy="431"/>
          </a:xfrm>
        </p:grpSpPr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>
              <a:off x="3816" y="3677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3816" y="3569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8190721" y="4310373"/>
            <a:ext cx="309600" cy="620705"/>
            <a:chOff x="5688" y="2993"/>
            <a:chExt cx="215" cy="431"/>
          </a:xfrm>
        </p:grpSpPr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5688" y="310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5688" y="299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8087041" y="2236555"/>
            <a:ext cx="309600" cy="620705"/>
            <a:chOff x="5616" y="1553"/>
            <a:chExt cx="215" cy="431"/>
          </a:xfrm>
        </p:grpSpPr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5616" y="1661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AutoShape 29"/>
            <p:cNvSpPr>
              <a:spLocks noChangeArrowheads="1"/>
            </p:cNvSpPr>
            <p:nvPr/>
          </p:nvSpPr>
          <p:spPr bwMode="auto">
            <a:xfrm>
              <a:off x="5616" y="1553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25761" y="3895609"/>
            <a:ext cx="309600" cy="620705"/>
            <a:chOff x="504" y="2705"/>
            <a:chExt cx="215" cy="431"/>
          </a:xfrm>
        </p:grpSpPr>
        <p:sp>
          <p:nvSpPr>
            <p:cNvPr id="7199" name="AutoShape 31"/>
            <p:cNvSpPr>
              <a:spLocks noChangeArrowheads="1"/>
            </p:cNvSpPr>
            <p:nvPr/>
          </p:nvSpPr>
          <p:spPr bwMode="auto">
            <a:xfrm>
              <a:off x="504" y="2813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AutoShape 32"/>
            <p:cNvSpPr>
              <a:spLocks noChangeArrowheads="1"/>
            </p:cNvSpPr>
            <p:nvPr/>
          </p:nvSpPr>
          <p:spPr bwMode="auto">
            <a:xfrm>
              <a:off x="504" y="2705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1700641" y="1767066"/>
            <a:ext cx="16329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Datacenter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866240" y="3349792"/>
            <a:ext cx="1244160" cy="20738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4561920" y="3688228"/>
            <a:ext cx="1036800" cy="20738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11041" y="2281200"/>
            <a:ext cx="309600" cy="620706"/>
            <a:chOff x="216" y="1584"/>
            <a:chExt cx="215" cy="431"/>
          </a:xfrm>
        </p:grpSpPr>
        <p:sp>
          <p:nvSpPr>
            <p:cNvPr id="7205" name="AutoShape 37"/>
            <p:cNvSpPr>
              <a:spLocks noChangeArrowheads="1"/>
            </p:cNvSpPr>
            <p:nvPr/>
          </p:nvSpPr>
          <p:spPr bwMode="auto">
            <a:xfrm>
              <a:off x="216" y="1692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AutoShape 38"/>
            <p:cNvSpPr>
              <a:spLocks noChangeArrowheads="1"/>
            </p:cNvSpPr>
            <p:nvPr/>
          </p:nvSpPr>
          <p:spPr bwMode="auto">
            <a:xfrm>
              <a:off x="216" y="1584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14721" y="2488582"/>
            <a:ext cx="309600" cy="620706"/>
            <a:chOff x="288" y="1728"/>
            <a:chExt cx="215" cy="431"/>
          </a:xfrm>
        </p:grpSpPr>
        <p:sp>
          <p:nvSpPr>
            <p:cNvPr id="7208" name="AutoShape 40"/>
            <p:cNvSpPr>
              <a:spLocks noChangeArrowheads="1"/>
            </p:cNvSpPr>
            <p:nvPr/>
          </p:nvSpPr>
          <p:spPr bwMode="auto">
            <a:xfrm>
              <a:off x="288" y="1836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AutoShape 41"/>
            <p:cNvSpPr>
              <a:spLocks noChangeArrowheads="1"/>
            </p:cNvSpPr>
            <p:nvPr/>
          </p:nvSpPr>
          <p:spPr bwMode="auto">
            <a:xfrm>
              <a:off x="288" y="1728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22081" y="2488582"/>
            <a:ext cx="309600" cy="620706"/>
            <a:chOff x="432" y="1728"/>
            <a:chExt cx="215" cy="431"/>
          </a:xfrm>
        </p:grpSpPr>
        <p:sp>
          <p:nvSpPr>
            <p:cNvPr id="7211" name="AutoShape 43"/>
            <p:cNvSpPr>
              <a:spLocks noChangeArrowheads="1"/>
            </p:cNvSpPr>
            <p:nvPr/>
          </p:nvSpPr>
          <p:spPr bwMode="auto">
            <a:xfrm>
              <a:off x="432" y="1836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AutoShape 44"/>
            <p:cNvSpPr>
              <a:spLocks noChangeArrowheads="1"/>
            </p:cNvSpPr>
            <p:nvPr/>
          </p:nvSpPr>
          <p:spPr bwMode="auto">
            <a:xfrm>
              <a:off x="432" y="1728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622081" y="2281200"/>
            <a:ext cx="309600" cy="620706"/>
            <a:chOff x="432" y="1584"/>
            <a:chExt cx="215" cy="431"/>
          </a:xfrm>
        </p:grpSpPr>
        <p:sp>
          <p:nvSpPr>
            <p:cNvPr id="7214" name="AutoShape 46"/>
            <p:cNvSpPr>
              <a:spLocks noChangeArrowheads="1"/>
            </p:cNvSpPr>
            <p:nvPr/>
          </p:nvSpPr>
          <p:spPr bwMode="auto">
            <a:xfrm>
              <a:off x="432" y="1692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AutoShape 47"/>
            <p:cNvSpPr>
              <a:spLocks noChangeArrowheads="1"/>
            </p:cNvSpPr>
            <p:nvPr/>
          </p:nvSpPr>
          <p:spPr bwMode="auto">
            <a:xfrm>
              <a:off x="432" y="1584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725761" y="2488582"/>
            <a:ext cx="309600" cy="620706"/>
            <a:chOff x="504" y="1728"/>
            <a:chExt cx="215" cy="431"/>
          </a:xfrm>
        </p:grpSpPr>
        <p:sp>
          <p:nvSpPr>
            <p:cNvPr id="7217" name="AutoShape 49"/>
            <p:cNvSpPr>
              <a:spLocks noChangeArrowheads="1"/>
            </p:cNvSpPr>
            <p:nvPr/>
          </p:nvSpPr>
          <p:spPr bwMode="auto">
            <a:xfrm>
              <a:off x="504" y="1836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AutoShape 50"/>
            <p:cNvSpPr>
              <a:spLocks noChangeArrowheads="1"/>
            </p:cNvSpPr>
            <p:nvPr/>
          </p:nvSpPr>
          <p:spPr bwMode="auto">
            <a:xfrm>
              <a:off x="504" y="1728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311041" y="2695963"/>
            <a:ext cx="309600" cy="620706"/>
            <a:chOff x="216" y="1872"/>
            <a:chExt cx="215" cy="431"/>
          </a:xfrm>
        </p:grpSpPr>
        <p:sp>
          <p:nvSpPr>
            <p:cNvPr id="7220" name="AutoShape 52"/>
            <p:cNvSpPr>
              <a:spLocks noChangeArrowheads="1"/>
            </p:cNvSpPr>
            <p:nvPr/>
          </p:nvSpPr>
          <p:spPr bwMode="auto">
            <a:xfrm>
              <a:off x="216" y="1980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AutoShape 53"/>
            <p:cNvSpPr>
              <a:spLocks noChangeArrowheads="1"/>
            </p:cNvSpPr>
            <p:nvPr/>
          </p:nvSpPr>
          <p:spPr bwMode="auto">
            <a:xfrm>
              <a:off x="216" y="1872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54"/>
          <p:cNvGrpSpPr>
            <a:grpSpLocks/>
          </p:cNvGrpSpPr>
          <p:nvPr/>
        </p:nvGrpSpPr>
        <p:grpSpPr bwMode="auto">
          <a:xfrm>
            <a:off x="518401" y="2695963"/>
            <a:ext cx="309600" cy="620706"/>
            <a:chOff x="360" y="1872"/>
            <a:chExt cx="215" cy="431"/>
          </a:xfrm>
        </p:grpSpPr>
        <p:sp>
          <p:nvSpPr>
            <p:cNvPr id="7223" name="AutoShape 55"/>
            <p:cNvSpPr>
              <a:spLocks noChangeArrowheads="1"/>
            </p:cNvSpPr>
            <p:nvPr/>
          </p:nvSpPr>
          <p:spPr bwMode="auto">
            <a:xfrm>
              <a:off x="360" y="1980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auto">
            <a:xfrm>
              <a:off x="360" y="1872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725761" y="2903345"/>
            <a:ext cx="309600" cy="620706"/>
            <a:chOff x="504" y="2016"/>
            <a:chExt cx="215" cy="431"/>
          </a:xfrm>
        </p:grpSpPr>
        <p:sp>
          <p:nvSpPr>
            <p:cNvPr id="7226" name="AutoShape 58"/>
            <p:cNvSpPr>
              <a:spLocks noChangeArrowheads="1"/>
            </p:cNvSpPr>
            <p:nvPr/>
          </p:nvSpPr>
          <p:spPr bwMode="auto">
            <a:xfrm>
              <a:off x="504" y="2124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AutoShape 59"/>
            <p:cNvSpPr>
              <a:spLocks noChangeArrowheads="1"/>
            </p:cNvSpPr>
            <p:nvPr/>
          </p:nvSpPr>
          <p:spPr bwMode="auto">
            <a:xfrm>
              <a:off x="504" y="2016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414721" y="2903345"/>
            <a:ext cx="309600" cy="620706"/>
            <a:chOff x="288" y="2016"/>
            <a:chExt cx="215" cy="431"/>
          </a:xfrm>
        </p:grpSpPr>
        <p:sp>
          <p:nvSpPr>
            <p:cNvPr id="7229" name="AutoShape 61"/>
            <p:cNvSpPr>
              <a:spLocks noChangeArrowheads="1"/>
            </p:cNvSpPr>
            <p:nvPr/>
          </p:nvSpPr>
          <p:spPr bwMode="auto">
            <a:xfrm>
              <a:off x="288" y="2124"/>
              <a:ext cx="216" cy="32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AutoShape 62"/>
            <p:cNvSpPr>
              <a:spLocks noChangeArrowheads="1"/>
            </p:cNvSpPr>
            <p:nvPr/>
          </p:nvSpPr>
          <p:spPr bwMode="auto">
            <a:xfrm>
              <a:off x="288" y="2016"/>
              <a:ext cx="216" cy="216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1866240" y="2563469"/>
            <a:ext cx="622080" cy="829527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829440" y="2488581"/>
            <a:ext cx="1036800" cy="20738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 flipV="1">
            <a:off x="1244160" y="3316669"/>
            <a:ext cx="1244160" cy="83240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 flipH="1" flipV="1">
            <a:off x="3108961" y="2901905"/>
            <a:ext cx="2283840" cy="24914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 flipH="1" flipV="1">
            <a:off x="4975201" y="3731433"/>
            <a:ext cx="3113280" cy="103978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 flipH="1">
            <a:off x="5389921" y="2695963"/>
            <a:ext cx="2491200" cy="62214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1833120" y="3791919"/>
            <a:ext cx="2435040" cy="2720445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/>
              <a:t>Memory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/>
              <a:t>CPU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/>
              <a:t>Disk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/>
              <a:t>Network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/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CF4A76-0D1F-9347-B005-D39D7B1466BC}" type="slidenum">
              <a:rPr lang="en-US"/>
              <a:pPr/>
              <a:t>16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FF"/>
                </a:solidFill>
              </a:rPr>
              <a:t>Observations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4079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Memory is the local bottleneck resource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Swap solves this problem using disk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Disk I/O is slow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Large datacenter environment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Managed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Guests run standard </a:t>
            </a:r>
            <a:r>
              <a:rPr lang="en-US" dirty="0" err="1"/>
              <a:t>VMs</a:t>
            </a:r>
            <a:endParaRPr lang="en-US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Very fast network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Few guests overloaded at one time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Memory is not a global bottleneck resource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</a:t>
            </a:r>
            <a:r>
              <a:rPr lang="en-US" smtClean="0">
                <a:solidFill>
                  <a:srgbClr val="0000FF"/>
                </a:solidFill>
              </a:rPr>
              <a:t>class operates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this class operates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257800"/>
          </a:xfrm>
        </p:spPr>
        <p:txBody>
          <a:bodyPr/>
          <a:lstStyle/>
          <a:p>
            <a:r>
              <a:rPr lang="en-US" sz="2800" dirty="0"/>
              <a:t>Instructor: Hakim Weatherspoon</a:t>
            </a:r>
          </a:p>
          <a:p>
            <a:pPr lvl="1"/>
            <a:r>
              <a:rPr lang="en-US" sz="2400" dirty="0" err="1"/>
              <a:t>hweather@cs</a:t>
            </a:r>
            <a:r>
              <a:rPr lang="en-US" sz="2400" dirty="0" err="1" smtClean="0"/>
              <a:t>.cornell.</a:t>
            </a:r>
            <a:r>
              <a:rPr lang="en-US" sz="2400" dirty="0" err="1"/>
              <a:t>edu</a:t>
            </a:r>
            <a:endParaRPr lang="en-US" sz="2400" dirty="0"/>
          </a:p>
          <a:p>
            <a:pPr lvl="1"/>
            <a:r>
              <a:rPr lang="en-US" sz="2400" dirty="0"/>
              <a:t>Office Location: </a:t>
            </a:r>
            <a:r>
              <a:rPr lang="en-US" sz="2400" dirty="0" smtClean="0"/>
              <a:t>4105C </a:t>
            </a:r>
            <a:r>
              <a:rPr lang="en-US" sz="2400" dirty="0"/>
              <a:t>Upson</a:t>
            </a:r>
          </a:p>
          <a:p>
            <a:endParaRPr lang="en-US" sz="2800" dirty="0" smtClean="0"/>
          </a:p>
          <a:p>
            <a:r>
              <a:rPr lang="en-US" sz="2800" dirty="0" smtClean="0"/>
              <a:t>TA</a:t>
            </a:r>
            <a:r>
              <a:rPr lang="en-US" sz="2800" dirty="0"/>
              <a:t>:</a:t>
            </a:r>
            <a:r>
              <a:rPr lang="en-US" sz="2800" dirty="0" smtClean="0"/>
              <a:t> Tudor Marian</a:t>
            </a:r>
          </a:p>
          <a:p>
            <a:pPr lvl="1"/>
            <a:r>
              <a:rPr lang="en-US" sz="2000" dirty="0" err="1" smtClean="0"/>
              <a:t>tudorm@cs.cornell.edu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/>
              <a:t>Lectures:</a:t>
            </a:r>
          </a:p>
          <a:p>
            <a:pPr lvl="1"/>
            <a:r>
              <a:rPr lang="en-US" sz="2400" dirty="0"/>
              <a:t>CS</a:t>
            </a:r>
            <a:r>
              <a:rPr lang="en-US" sz="2400" dirty="0" smtClean="0"/>
              <a:t> </a:t>
            </a:r>
            <a:r>
              <a:rPr lang="en-US" sz="2400" dirty="0" smtClean="0"/>
              <a:t>6464</a:t>
            </a:r>
            <a:r>
              <a:rPr lang="en-US" sz="2400" dirty="0" smtClean="0"/>
              <a:t>: </a:t>
            </a:r>
            <a:r>
              <a:rPr lang="en-US" sz="2400" dirty="0" err="1" smtClean="0"/>
              <a:t>Tu</a:t>
            </a:r>
            <a:r>
              <a:rPr lang="en-US" sz="2400" dirty="0" smtClean="0"/>
              <a:t>, </a:t>
            </a:r>
            <a:r>
              <a:rPr lang="en-US" sz="2400" dirty="0" err="1" smtClean="0"/>
              <a:t>Th</a:t>
            </a:r>
            <a:r>
              <a:rPr lang="en-US" sz="2400" dirty="0" smtClean="0"/>
              <a:t>: 10:10 </a:t>
            </a:r>
            <a:r>
              <a:rPr lang="en-US" sz="2400" dirty="0"/>
              <a:t>–</a:t>
            </a:r>
            <a:r>
              <a:rPr lang="en-US" sz="2400" dirty="0" smtClean="0"/>
              <a:t> 11:</a:t>
            </a:r>
            <a:r>
              <a:rPr lang="en-US" sz="2400" dirty="0"/>
              <a:t>2</a:t>
            </a:r>
            <a:r>
              <a:rPr lang="en-US" sz="2400" dirty="0" smtClean="0"/>
              <a:t>5 </a:t>
            </a:r>
            <a:r>
              <a:rPr lang="en-US" sz="2400" dirty="0"/>
              <a:t>PM,</a:t>
            </a:r>
            <a:r>
              <a:rPr lang="en-US" sz="2400" dirty="0" smtClean="0"/>
              <a:t> </a:t>
            </a:r>
            <a:r>
              <a:rPr lang="en-US" sz="2400" dirty="0" smtClean="0"/>
              <a:t>Hollister</a:t>
            </a:r>
            <a:r>
              <a:rPr lang="en-US" sz="2400" dirty="0" smtClean="0"/>
              <a:t> </a:t>
            </a:r>
            <a:r>
              <a:rPr lang="en-US" sz="2400" dirty="0" smtClean="0"/>
              <a:t>362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Course Help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"/>
              </a:spcAft>
            </a:pPr>
            <a:r>
              <a:rPr lang="en-US" sz="2800" dirty="0"/>
              <a:t>Course staff, office hours, etc:</a:t>
            </a:r>
          </a:p>
          <a:p>
            <a:pPr lvl="1">
              <a:spcAft>
                <a:spcPct val="10000"/>
              </a:spcAft>
            </a:pPr>
            <a:r>
              <a:rPr lang="en-US" sz="2400" dirty="0">
                <a:latin typeface="Arial (Body)"/>
                <a:cs typeface="Arial (Body)"/>
              </a:rPr>
              <a:t>http://www.cs.cornell.edu/courses/</a:t>
            </a:r>
            <a:r>
              <a:rPr lang="en-US" sz="2400" dirty="0" smtClean="0">
                <a:latin typeface="Arial (Body)"/>
                <a:cs typeface="Arial (Body)"/>
              </a:rPr>
              <a:t>cs6464/2009sp</a:t>
            </a:r>
          </a:p>
          <a:p>
            <a:pPr lvl="1">
              <a:spcAft>
                <a:spcPct val="10000"/>
              </a:spcAft>
              <a:buFontTx/>
              <a:buNone/>
            </a:pPr>
            <a:endParaRPr lang="en-US" sz="2400" dirty="0" smtClean="0"/>
          </a:p>
          <a:p>
            <a:pPr lvl="1">
              <a:spcAft>
                <a:spcPct val="10000"/>
              </a:spcAft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Who am I?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305800" cy="4724400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sz="2800" dirty="0" smtClean="0"/>
              <a:t>Prof. </a:t>
            </a:r>
            <a:r>
              <a:rPr lang="en-US" sz="2800" dirty="0"/>
              <a:t>Hakim Weatherspoon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(Hakim means </a:t>
            </a:r>
            <a:r>
              <a:rPr lang="en-US" sz="2400" dirty="0" smtClean="0"/>
              <a:t>Doctor, wise, or </a:t>
            </a:r>
            <a:r>
              <a:rPr lang="en-US" sz="2400" dirty="0" err="1" smtClean="0"/>
              <a:t>prof</a:t>
            </a:r>
            <a:r>
              <a:rPr lang="en-US" sz="2400" dirty="0" smtClean="0"/>
              <a:t>. </a:t>
            </a:r>
            <a:r>
              <a:rPr lang="en-US" sz="2400" dirty="0"/>
              <a:t>in Arabic)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Education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Undergraduate University of</a:t>
            </a:r>
            <a:r>
              <a:rPr lang="en-US" sz="2000" dirty="0" smtClean="0"/>
              <a:t> Washington</a:t>
            </a:r>
            <a:endParaRPr lang="en-US" sz="2000" dirty="0"/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Played Varsity Football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Some teammates collectively make $100’s of millions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Graduate University of California, Berkeley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Some class mates collectively make $100’s of millions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Operating Systems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Peer-to-Peer Storage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Antiquity project - Secure wide-area distributed system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 err="1"/>
              <a:t>OceanStore</a:t>
            </a:r>
            <a:r>
              <a:rPr lang="en-US" sz="1800" dirty="0"/>
              <a:t> project – Store your data for 1000 years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Network overlays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Bamboo and Tapestry – Find your data around globe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Tiny OS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Early adopter in 1999, but ultimately chose P2P direction</a:t>
            </a:r>
          </a:p>
        </p:txBody>
      </p:sp>
      <p:pic>
        <p:nvPicPr>
          <p:cNvPr id="98309" name="Picture 5" descr="ocean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1000"/>
            <a:ext cx="1600200" cy="2343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464: </a:t>
            </a:r>
            <a:r>
              <a:rPr lang="en-US" dirty="0">
                <a:solidFill>
                  <a:srgbClr val="0000FF"/>
                </a:solidFill>
              </a:rPr>
              <a:t>Overview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/>
              <a:t>Prerequisite: 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Mastery of CS</a:t>
            </a:r>
            <a:r>
              <a:rPr lang="en-US" sz="2400" dirty="0" smtClean="0"/>
              <a:t> </a:t>
            </a:r>
            <a:r>
              <a:rPr lang="en-US" sz="2400" dirty="0" smtClean="0"/>
              <a:t>4</a:t>
            </a:r>
            <a:r>
              <a:rPr lang="en-US" sz="2400" dirty="0" smtClean="0"/>
              <a:t>410 material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Fundamentals </a:t>
            </a:r>
            <a:r>
              <a:rPr lang="en-US" sz="2000" dirty="0"/>
              <a:t>of OS design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How parts of the OS are structured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What algorithms are commonly used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What are the mechanisms and policies used</a:t>
            </a:r>
            <a:endParaRPr lang="en-US" sz="2000" dirty="0" smtClean="0"/>
          </a:p>
          <a:p>
            <a:pPr lvl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Class Structure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Papers Readings (whole semester)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Paper Presentations (whole semester)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Labs (first 1/3)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Research Project (second 2/3)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464: Class Structure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Paper readings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Read paper before each class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Write a review and turn in at beginning of class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Review has three components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Summary</a:t>
            </a:r>
            <a:r>
              <a:rPr lang="en-US" sz="2000" dirty="0" smtClean="0"/>
              <a:t>, 2 – 3 strengths, and 2 – 3 weaknesses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endParaRPr lang="en-US" dirty="0" smtClean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Paper presentations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Each person will present a paper 1-3 times, depending on class size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Have presentation prepared a week ahead of time and show slides or “chalk talk” to professor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464: Class Structure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Labs (first 1/3 of semester)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2 – 3 labs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Using Amazons EC2/S3 infrastructure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Building your own distributed file system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endParaRPr lang="en-US" dirty="0" smtClean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Research Project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Initial project proposal – due beginning of March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Midterm survey paper – due beginning of April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Final demo/presentation – due beginning of May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Final project report – due </a:t>
            </a:r>
            <a:r>
              <a:rPr lang="en-US" sz="2400" dirty="0" err="1" smtClean="0"/>
              <a:t>sbeginning</a:t>
            </a:r>
            <a:r>
              <a:rPr lang="en-US" sz="2400" dirty="0" smtClean="0"/>
              <a:t> of May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Grading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CS</a:t>
            </a:r>
            <a:r>
              <a:rPr lang="en-US" sz="2000" dirty="0" smtClean="0"/>
              <a:t> </a:t>
            </a:r>
            <a:r>
              <a:rPr lang="en-US" sz="2000" dirty="0" smtClean="0"/>
              <a:t>6464</a:t>
            </a:r>
            <a:r>
              <a:rPr lang="en-US" sz="2000" dirty="0" smtClean="0"/>
              <a:t>: </a:t>
            </a:r>
            <a:r>
              <a:rPr lang="en-US" sz="2000" dirty="0"/>
              <a:t>Operating Systems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Midterm  ~ 30%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Final ~  50%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Assignments ~ 10%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Subjective ~ 10%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 err="1"/>
              <a:t>Regrade</a:t>
            </a:r>
            <a:r>
              <a:rPr lang="en-US" sz="1800" dirty="0"/>
              <a:t> policy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600" dirty="0"/>
              <a:t>Submit written request to lead TA.  TA will pick a different grader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600" dirty="0"/>
              <a:t>Submit another written request, lead TA will </a:t>
            </a:r>
            <a:r>
              <a:rPr lang="en-US" sz="1600" dirty="0" err="1"/>
              <a:t>regrade</a:t>
            </a:r>
            <a:r>
              <a:rPr lang="en-US" sz="1600" dirty="0"/>
              <a:t> directly.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600" dirty="0"/>
              <a:t>Submit another written request for professor to </a:t>
            </a:r>
            <a:r>
              <a:rPr lang="en-US" sz="1600" dirty="0" err="1"/>
              <a:t>regrade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CS </a:t>
            </a:r>
            <a:r>
              <a:rPr lang="en-US" sz="2000" dirty="0" smtClean="0"/>
              <a:t>4411: </a:t>
            </a:r>
            <a:r>
              <a:rPr lang="en-US" sz="2000" dirty="0"/>
              <a:t>Systems Programming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Six projects ~ 100%</a:t>
            </a:r>
          </a:p>
          <a:p>
            <a:pPr lvl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This is a rough guide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Academic Integrity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sz="2400" dirty="0">
                <a:solidFill>
                  <a:srgbClr val="FF0000"/>
                </a:solidFill>
              </a:rPr>
              <a:t>Submitted work should be your own</a:t>
            </a:r>
          </a:p>
          <a:p>
            <a:pPr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sz="2400" dirty="0"/>
              <a:t>Acceptable collaboration: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Clarify problem, C syntax doubts, debugging strategy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sz="2400" dirty="0"/>
              <a:t>Dishonesty has no place in any community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May NOT be in possession of someone else’s homework/project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May NOT copy code from another group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May NOT copy, collaborate or share homework/assignments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University Academic Integrity rules are the general guidelines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sz="2400" dirty="0">
                <a:solidFill>
                  <a:srgbClr val="FF0000"/>
                </a:solidFill>
              </a:rPr>
              <a:t>Penalty can be as severe as an ‘F’ in 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>
                <a:solidFill>
                  <a:srgbClr val="FF0000"/>
                </a:solidFill>
              </a:rPr>
              <a:t>464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Read </a:t>
            </a:r>
            <a:r>
              <a:rPr lang="en-US" sz="2800" i="1" dirty="0" smtClean="0"/>
              <a:t>Cumulus</a:t>
            </a:r>
            <a:r>
              <a:rPr lang="en-US" sz="2800" dirty="0" smtClean="0"/>
              <a:t> and write review</a:t>
            </a:r>
          </a:p>
          <a:p>
            <a:pPr lvl="1"/>
            <a:r>
              <a:rPr lang="en-US" sz="2400" i="1" dirty="0" smtClean="0"/>
              <a:t>Cumulus: </a:t>
            </a:r>
            <a:r>
              <a:rPr lang="en-US" sz="2400" i="1" dirty="0" err="1" smtClean="0"/>
              <a:t>Filesystem</a:t>
            </a:r>
            <a:r>
              <a:rPr lang="en-US" sz="2400" i="1" dirty="0" smtClean="0"/>
              <a:t> Backup to the </a:t>
            </a:r>
            <a:r>
              <a:rPr lang="en-US" sz="2400" i="1" dirty="0" smtClean="0"/>
              <a:t>Cloud</a:t>
            </a:r>
            <a:r>
              <a:rPr lang="en-US" sz="2400" dirty="0" smtClean="0"/>
              <a:t>, Michael </a:t>
            </a:r>
            <a:r>
              <a:rPr lang="en-US" sz="2400" dirty="0" err="1" smtClean="0"/>
              <a:t>Vrable</a:t>
            </a:r>
            <a:r>
              <a:rPr lang="en-US" sz="2400" dirty="0" smtClean="0"/>
              <a:t>, Stefan Savage and Geoffrey M. </a:t>
            </a:r>
            <a:r>
              <a:rPr lang="en-US" sz="2400" dirty="0" err="1" smtClean="0"/>
              <a:t>Voelker</a:t>
            </a:r>
            <a:r>
              <a:rPr lang="en-US" sz="2400" dirty="0" smtClean="0"/>
              <a:t>	</a:t>
            </a:r>
          </a:p>
          <a:p>
            <a:pPr lvl="1"/>
            <a:r>
              <a:rPr lang="en-US" sz="2400" dirty="0" smtClean="0"/>
              <a:t>http://www-cse.ucsd.edu/Dienst/UI/2.0/Describe/ncstrl.ucsd_cse/CS2008-</a:t>
            </a:r>
            <a:r>
              <a:rPr lang="en-US" sz="2400" dirty="0" smtClean="0"/>
              <a:t>0927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Lab 0</a:t>
            </a:r>
          </a:p>
          <a:p>
            <a:pPr lvl="1"/>
            <a:r>
              <a:rPr lang="en-US" dirty="0" smtClean="0"/>
              <a:t>Using Amazon’s EC2/S3 infrastructure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website for updated schedule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Be brief!</a:t>
            </a:r>
          </a:p>
          <a:p>
            <a:r>
              <a:rPr lang="en-US" sz="2800" dirty="0" smtClean="0"/>
              <a:t>Why </a:t>
            </a:r>
            <a:r>
              <a:rPr lang="en-US" sz="2800" dirty="0"/>
              <a:t>take this </a:t>
            </a:r>
            <a:r>
              <a:rPr lang="en-US" sz="2800" dirty="0" smtClean="0"/>
              <a:t>course?</a:t>
            </a:r>
          </a:p>
          <a:p>
            <a:r>
              <a:rPr lang="en-US" sz="2800" dirty="0" smtClean="0"/>
              <a:t>Goals of distributed storage systems</a:t>
            </a:r>
          </a:p>
          <a:p>
            <a:r>
              <a:rPr lang="en-US" sz="2800" dirty="0" smtClean="0"/>
              <a:t>Intro to cloud computing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does this class operate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Cntanr_34open-2.1024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990600"/>
            <a:ext cx="3430679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200400"/>
            <a:ext cx="1957222" cy="2184400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Why take this course?</a:t>
            </a:r>
          </a:p>
        </p:txBody>
      </p:sp>
      <p:pic>
        <p:nvPicPr>
          <p:cNvPr id="90115" name="Picture 3" descr="mac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90600"/>
            <a:ext cx="3486150" cy="2143125"/>
          </a:xfrm>
          <a:prstGeom prst="rect">
            <a:avLst/>
          </a:prstGeom>
          <a:noFill/>
        </p:spPr>
      </p:pic>
      <p:pic>
        <p:nvPicPr>
          <p:cNvPr id="90116" name="Picture 4" descr="millennium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6199187" y="1143000"/>
            <a:ext cx="2868613" cy="3810000"/>
          </a:xfrm>
          <a:ln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334000"/>
            <a:ext cx="23145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953000"/>
            <a:ext cx="2057400" cy="16398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3200400"/>
            <a:ext cx="2619375" cy="1955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90121" name="Picture 9" descr="siemens-sx66-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3" r="18050" b="7463"/>
          <a:stretch>
            <a:fillRect/>
          </a:stretch>
        </p:blipFill>
        <p:spPr bwMode="auto">
          <a:xfrm>
            <a:off x="7620000" y="4953000"/>
            <a:ext cx="1143000" cy="1905000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take this course?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" y="4023783"/>
            <a:ext cx="24892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648200"/>
            <a:ext cx="20574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676400"/>
            <a:ext cx="3505200" cy="13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819400"/>
            <a:ext cx="17399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take this course?</a:t>
            </a:r>
            <a:endParaRPr lang="en-US" dirty="0"/>
          </a:p>
        </p:txBody>
      </p:sp>
      <p:pic>
        <p:nvPicPr>
          <p:cNvPr id="406532" name="Picture 4" descr="MP001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8458199" cy="3886200"/>
          </a:xfrm>
          <a:prstGeom prst="rect">
            <a:avLst/>
          </a:prstGeom>
          <a:noFill/>
        </p:spPr>
      </p:pic>
      <p:sp>
        <p:nvSpPr>
          <p:cNvPr id="46" name="Text Placeholder 4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We have access to state-of-the-art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Cornell National Lambda Rail (NLR) Rings</a:t>
            </a:r>
            <a:endParaRPr lang="en-US" dirty="0"/>
          </a:p>
        </p:txBody>
      </p:sp>
      <p:pic>
        <p:nvPicPr>
          <p:cNvPr id="49" name="Picture 48" descr="maelstrom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0" y="3124200"/>
            <a:ext cx="3457178" cy="141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take this course?</a:t>
            </a:r>
            <a:endParaRPr lang="en-US" dirty="0"/>
          </a:p>
        </p:txBody>
      </p:sp>
      <p:pic>
        <p:nvPicPr>
          <p:cNvPr id="406532" name="Picture 4" descr="MP001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8458199" cy="3886200"/>
          </a:xfrm>
          <a:prstGeom prst="rect">
            <a:avLst/>
          </a:prstGeom>
          <a:noFill/>
        </p:spPr>
      </p:pic>
      <p:sp>
        <p:nvSpPr>
          <p:cNvPr id="46" name="Text Placeholder 4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We have access to state-of-the-art infrastructure</a:t>
            </a:r>
            <a:endParaRPr lang="en-US" dirty="0"/>
          </a:p>
        </p:txBody>
      </p:sp>
      <p:pic>
        <p:nvPicPr>
          <p:cNvPr id="49" name="Picture 48" descr="maelstrom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0" y="3124200"/>
            <a:ext cx="3457178" cy="141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419600"/>
            <a:ext cx="20828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572000"/>
            <a:ext cx="2082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Distributed Storage Systems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Distributed Storage System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Problem: No single server is capable of</a:t>
            </a:r>
          </a:p>
          <a:p>
            <a:pPr lvl="1"/>
            <a:r>
              <a:rPr lang="en-US" sz="2400" dirty="0" smtClean="0"/>
              <a:t>Holding hundreds of terabytes of data</a:t>
            </a:r>
          </a:p>
          <a:p>
            <a:pPr lvl="1"/>
            <a:r>
              <a:rPr lang="en-US" sz="2400" dirty="0" smtClean="0"/>
              <a:t>Serving millions of requests per second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Goals</a:t>
            </a:r>
          </a:p>
          <a:p>
            <a:pPr lvl="1"/>
            <a:r>
              <a:rPr lang="en-US" sz="2400" dirty="0" smtClean="0"/>
              <a:t>Stable performance – load balance</a:t>
            </a:r>
          </a:p>
          <a:p>
            <a:pPr lvl="1"/>
            <a:r>
              <a:rPr lang="en-US" sz="2400" dirty="0" smtClean="0"/>
              <a:t>Scalable performance</a:t>
            </a:r>
          </a:p>
          <a:p>
            <a:pPr lvl="1"/>
            <a:r>
              <a:rPr lang="en-US" sz="2400" dirty="0" smtClean="0"/>
              <a:t>High availability</a:t>
            </a:r>
          </a:p>
          <a:p>
            <a:pPr lvl="1"/>
            <a:r>
              <a:rPr lang="en-US" sz="2400" dirty="0" smtClean="0"/>
              <a:t>Durability</a:t>
            </a:r>
          </a:p>
          <a:p>
            <a:pPr lvl="1"/>
            <a:r>
              <a:rPr lang="en-US" sz="2400" dirty="0" smtClean="0"/>
              <a:t>security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4.2|17|9.4|16.4|13.2|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931</Words>
  <Application>Microsoft Office PowerPoint</Application>
  <PresentationFormat>On-screen Show (4:3)</PresentationFormat>
  <Paragraphs>198</Paragraphs>
  <Slides>25</Slides>
  <Notes>20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CS 6464: Advanced Distributed Storage Systems</vt:lpstr>
      <vt:lpstr>Who am I?</vt:lpstr>
      <vt:lpstr>Goals for Today</vt:lpstr>
      <vt:lpstr>Why take this course?</vt:lpstr>
      <vt:lpstr>Why take this course?</vt:lpstr>
      <vt:lpstr>Why take this course?</vt:lpstr>
      <vt:lpstr>Why take this course?</vt:lpstr>
      <vt:lpstr>Distributed Storage Systems</vt:lpstr>
      <vt:lpstr>Distributed Storage System Goals</vt:lpstr>
      <vt:lpstr>Cloud Computing</vt:lpstr>
      <vt:lpstr>Cloud Computing Intro</vt:lpstr>
      <vt:lpstr>Cloud Provider Leases Resources</vt:lpstr>
      <vt:lpstr>A Service Running in the Cloud</vt:lpstr>
      <vt:lpstr>Server Consolidation Through Virtualization</vt:lpstr>
      <vt:lpstr>Oversubscription</vt:lpstr>
      <vt:lpstr>Observations</vt:lpstr>
      <vt:lpstr>How class operates</vt:lpstr>
      <vt:lpstr>How this class operates</vt:lpstr>
      <vt:lpstr>Course Help</vt:lpstr>
      <vt:lpstr>CS 6464: Overview</vt:lpstr>
      <vt:lpstr>CS 6464: Class Structure</vt:lpstr>
      <vt:lpstr>CS 6464: Class Structure</vt:lpstr>
      <vt:lpstr>Grading</vt:lpstr>
      <vt:lpstr>Academic Integrity</vt:lpstr>
      <vt:lpstr>Next time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47</cp:revision>
  <dcterms:created xsi:type="dcterms:W3CDTF">2009-01-20T13:37:54Z</dcterms:created>
  <dcterms:modified xsi:type="dcterms:W3CDTF">2009-01-20T14:36:07Z</dcterms:modified>
</cp:coreProperties>
</file>