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307" r:id="rId3"/>
    <p:sldId id="407" r:id="rId4"/>
    <p:sldId id="410" r:id="rId5"/>
    <p:sldId id="402" r:id="rId6"/>
    <p:sldId id="275" r:id="rId7"/>
    <p:sldId id="413" r:id="rId8"/>
    <p:sldId id="272" r:id="rId9"/>
    <p:sldId id="304" r:id="rId10"/>
    <p:sldId id="282" r:id="rId11"/>
    <p:sldId id="283" r:id="rId12"/>
    <p:sldId id="286" r:id="rId13"/>
    <p:sldId id="284" r:id="rId14"/>
    <p:sldId id="287" r:id="rId15"/>
    <p:sldId id="412" r:id="rId16"/>
    <p:sldId id="285" r:id="rId17"/>
    <p:sldId id="288" r:id="rId18"/>
    <p:sldId id="289" r:id="rId19"/>
    <p:sldId id="411" r:id="rId20"/>
    <p:sldId id="303" r:id="rId21"/>
    <p:sldId id="302" r:id="rId22"/>
    <p:sldId id="269" r:id="rId23"/>
    <p:sldId id="295" r:id="rId24"/>
    <p:sldId id="291" r:id="rId25"/>
    <p:sldId id="292" r:id="rId26"/>
    <p:sldId id="296" r:id="rId27"/>
    <p:sldId id="300" r:id="rId28"/>
    <p:sldId id="298" r:id="rId29"/>
    <p:sldId id="299" r:id="rId30"/>
    <p:sldId id="293" r:id="rId31"/>
    <p:sldId id="301" r:id="rId32"/>
    <p:sldId id="294" r:id="rId33"/>
    <p:sldId id="414" r:id="rId34"/>
    <p:sldId id="30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35"/>
    <p:restoredTop sz="93791"/>
  </p:normalViewPr>
  <p:slideViewPr>
    <p:cSldViewPr snapToGrid="0" snapToObjects="1">
      <p:cViewPr varScale="1">
        <p:scale>
          <a:sx n="120" d="100"/>
          <a:sy n="120" d="100"/>
        </p:scale>
        <p:origin x="7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482D3-1D04-7A4A-85A8-30D86A31A448}" type="datetimeFigureOut">
              <a:rPr lang="en-US" smtClean="0"/>
              <a:t>12/2/19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ED414-1684-CB41-A6B4-C6B879187CD3}" type="slidenum">
              <a:rPr lang="en-US" smtClean="0"/>
              <a:t>‹#›</a:t>
            </a:fld>
            <a:endParaRPr lang="en-US"/>
          </a:p>
        </p:txBody>
      </p:sp>
    </p:spTree>
    <p:extLst>
      <p:ext uri="{BB962C8B-B14F-4D97-AF65-F5344CB8AC3E}">
        <p14:creationId xmlns:p14="http://schemas.microsoft.com/office/powerpoint/2010/main" val="91578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B80E1-C71C-DF4A-A46C-7A6AC99A2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D787B-596A-D54F-AB43-E762FFF9144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In 1962, J.C.R. </a:t>
            </a:r>
            <a:r>
              <a:rPr lang="en-US" sz="1200" kern="1200" dirty="0" err="1">
                <a:solidFill>
                  <a:schemeClr val="tx1"/>
                </a:solidFill>
                <a:effectLst/>
                <a:latin typeface="+mn-lt"/>
                <a:ea typeface="+mn-ea"/>
                <a:cs typeface="+mn-cs"/>
              </a:rPr>
              <a:t>Licklider</a:t>
            </a:r>
            <a:r>
              <a:rPr lang="en-US" sz="1200" kern="1200" dirty="0">
                <a:solidFill>
                  <a:schemeClr val="tx1"/>
                </a:solidFill>
                <a:effectLst/>
                <a:latin typeface="+mn-lt"/>
                <a:ea typeface="+mn-ea"/>
                <a:cs typeface="+mn-cs"/>
              </a:rPr>
              <a:t> at MIT started to write memos and give talks about his concepts of an Intergalactic Network, in which everyone on the globe is interconnected and can access programs and data at any site from anywhere. This is widely thought to be the first recorded description of the social interactions that could be enabled by a large communication network.</a:t>
            </a:r>
            <a:endParaRPr lang="en-US" altLang="en-US" dirty="0">
              <a:latin typeface="Times New Roman" panose="02020603050405020304" pitchFamily="18"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03D43DFA-FEB1-A24F-9976-D823DA4B0A17}"/>
              </a:ext>
            </a:extLst>
          </p:cNvPr>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03288">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903288">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903288">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903288">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903288">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fld id="{302A32FD-726B-0049-8ABE-F97BFF9C5C40}" type="slidenum">
              <a:rPr lang="en-US" altLang="en-US" sz="1100">
                <a:latin typeface="Times New Roman" panose="02020603050405020304" pitchFamily="18" charset="0"/>
              </a:rPr>
              <a:pPr/>
              <a:t>3</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15875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BAD66-5DD5-FB45-A9B7-BFD34ACCE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5943B-E3AF-654A-AFA5-7E604BE3F07F}"/>
              </a:ext>
            </a:extLst>
          </p:cNvPr>
          <p:cNvSpPr>
            <a:spLocks noGrp="1"/>
          </p:cNvSpPr>
          <p:nvPr>
            <p:ph type="body" idx="1"/>
          </p:nvPr>
        </p:nvSpPr>
        <p:spPr/>
        <p:txBody>
          <a:bodyPr/>
          <a:lstStyle/>
          <a:p>
            <a:r>
              <a:rPr lang="en-US" altLang="en-US" dirty="0" err="1">
                <a:latin typeface="Times New Roman" panose="02020603050405020304" pitchFamily="18" charset="0"/>
                <a:ea typeface="ＭＳ Ｐゴシック" panose="020B0600070205080204" pitchFamily="34" charset="-128"/>
              </a:rPr>
              <a:t>ALOHAnet</a:t>
            </a:r>
            <a:r>
              <a:rPr lang="en-US" altLang="en-US" dirty="0">
                <a:latin typeface="Times New Roman" panose="02020603050405020304" pitchFamily="18" charset="0"/>
                <a:ea typeface="ＭＳ Ｐゴシック" panose="020B0600070205080204" pitchFamily="34" charset="-128"/>
              </a:rPr>
              <a:t>: </a:t>
            </a:r>
            <a:r>
              <a:rPr lang="en-US" dirty="0"/>
              <a:t>first public demonstration of a wireless packet data network</a:t>
            </a:r>
            <a:endParaRPr lang="en-US" altLang="en-US" dirty="0">
              <a:latin typeface="Times New Roman" panose="02020603050405020304" pitchFamily="18"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213EB49B-8ADB-A94F-B992-8D6D311FA5D6}"/>
              </a:ext>
            </a:extLst>
          </p:cNvPr>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03288">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903288">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903288">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903288">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903288">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fld id="{05BFAEAB-E46D-644F-991C-C6D3E1F6AF2D}" type="slidenum">
              <a:rPr lang="en-US" altLang="en-US" sz="1100">
                <a:latin typeface="Times New Roman" panose="02020603050405020304" pitchFamily="18" charset="0"/>
              </a:rPr>
              <a:pPr/>
              <a:t>4</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353063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6354D1-47BD-BC41-8EA2-45C2FD171C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FEC2A-A5DD-D84F-A860-A64CB30C80AC}"/>
              </a:ext>
            </a:extLst>
          </p:cNvPr>
          <p:cNvSpPr>
            <a:spLocks noGrp="1"/>
          </p:cNvSpPr>
          <p:nvPr>
            <p:ph type="body" idx="1"/>
          </p:nvPr>
        </p:nvSpPr>
        <p:spPr/>
        <p:txBody>
          <a:bodyPr/>
          <a:lstStyle/>
          <a:p>
            <a:r>
              <a:rPr lang="en-US" altLang="en-US">
                <a:latin typeface="Times New Roman" panose="02020603050405020304" pitchFamily="18" charset="0"/>
                <a:ea typeface="ＭＳ Ｐゴシック" panose="020B0600070205080204" pitchFamily="34" charset="-128"/>
              </a:rPr>
              <a:t>If you would like to learn more about the early days of networking and the Internet, here are three excellent references that I really enjoy.</a:t>
            </a:r>
          </a:p>
          <a:p>
            <a:r>
              <a:rPr lang="en-US" altLang="en-US">
                <a:latin typeface="Times New Roman" panose="02020603050405020304" pitchFamily="18" charset="0"/>
                <a:ea typeface="ＭＳ Ｐゴシック" panose="020B0600070205080204" pitchFamily="34" charset="-128"/>
              </a:rPr>
              <a:t>I’d highly recommend you read them to learn more about what led to an amazing transformation of modern society.</a:t>
            </a:r>
          </a:p>
        </p:txBody>
      </p:sp>
      <p:sp>
        <p:nvSpPr>
          <p:cNvPr id="4" name="Slide Number Placeholder 3">
            <a:extLst>
              <a:ext uri="{FF2B5EF4-FFF2-40B4-BE49-F238E27FC236}">
                <a16:creationId xmlns:a16="http://schemas.microsoft.com/office/drawing/2014/main" id="{86832A45-CC98-D84C-923E-594E431E8CEB}"/>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03288">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903288">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903288">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903288">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903288">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fld id="{295F0D30-FD97-FE4A-977F-019E39797AAF}" type="slidenum">
              <a:rPr lang="en-US" altLang="en-US" sz="1100">
                <a:latin typeface="Times New Roman" panose="02020603050405020304" pitchFamily="18" charset="0"/>
              </a:rPr>
              <a:pPr/>
              <a:t>5</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139007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state information which describes the on-going conversation must be protected.</a:t>
            </a:r>
          </a:p>
          <a:p>
            <a:endParaRPr lang="en-US" dirty="0"/>
          </a:p>
        </p:txBody>
      </p:sp>
      <p:sp>
        <p:nvSpPr>
          <p:cNvPr id="4" name="Slide Number Placeholder 3"/>
          <p:cNvSpPr>
            <a:spLocks noGrp="1"/>
          </p:cNvSpPr>
          <p:nvPr>
            <p:ph type="sldNum" sz="quarter" idx="5"/>
          </p:nvPr>
        </p:nvSpPr>
        <p:spPr/>
        <p:txBody>
          <a:bodyPr/>
          <a:lstStyle/>
          <a:p>
            <a:fld id="{DDDED414-1684-CB41-A6B4-C6B879187CD3}" type="slidenum">
              <a:rPr lang="en-US" smtClean="0"/>
              <a:t>6</a:t>
            </a:fld>
            <a:endParaRPr lang="en-US"/>
          </a:p>
        </p:txBody>
      </p:sp>
    </p:spTree>
    <p:extLst>
      <p:ext uri="{BB962C8B-B14F-4D97-AF65-F5344CB8AC3E}">
        <p14:creationId xmlns:p14="http://schemas.microsoft.com/office/powerpoint/2010/main" val="81325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state information which describes the on-going conversation must be protected.</a:t>
            </a:r>
          </a:p>
          <a:p>
            <a:endParaRPr lang="en-US" dirty="0"/>
          </a:p>
        </p:txBody>
      </p:sp>
      <p:sp>
        <p:nvSpPr>
          <p:cNvPr id="4" name="Slide Number Placeholder 3"/>
          <p:cNvSpPr>
            <a:spLocks noGrp="1"/>
          </p:cNvSpPr>
          <p:nvPr>
            <p:ph type="sldNum" sz="quarter" idx="5"/>
          </p:nvPr>
        </p:nvSpPr>
        <p:spPr/>
        <p:txBody>
          <a:bodyPr/>
          <a:lstStyle/>
          <a:p>
            <a:fld id="{DDDED414-1684-CB41-A6B4-C6B879187CD3}" type="slidenum">
              <a:rPr lang="en-US" smtClean="0"/>
              <a:t>7</a:t>
            </a:fld>
            <a:endParaRPr lang="en-US"/>
          </a:p>
        </p:txBody>
      </p:sp>
    </p:spTree>
    <p:extLst>
      <p:ext uri="{BB962C8B-B14F-4D97-AF65-F5344CB8AC3E}">
        <p14:creationId xmlns:p14="http://schemas.microsoft.com/office/powerpoint/2010/main" val="16466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comitserver.com</a:t>
            </a:r>
            <a:r>
              <a:rPr lang="en-US" dirty="0"/>
              <a:t>/2018/03/14/%D9%BE%D8%B1%D9%88%D8%AA%DA%A9%D9%84-%D9%87%D8%A7%DB%8C-%D9%85%D8%AA%D8%AF%D8%A7%D9%88%D9%84-%D9%87%D8%A7%D8%B3%D8%AA-%D9%88-%D8%B3%D8%B1%D9%88%D8%B1-%D9%88-%D9%BE%D9%88%D8%B1%D8%AA-%D9%87%D8%A7%DB%8C/</a:t>
            </a:r>
          </a:p>
        </p:txBody>
      </p:sp>
      <p:sp>
        <p:nvSpPr>
          <p:cNvPr id="4" name="Slide Number Placeholder 3"/>
          <p:cNvSpPr>
            <a:spLocks noGrp="1"/>
          </p:cNvSpPr>
          <p:nvPr>
            <p:ph type="sldNum" sz="quarter" idx="5"/>
          </p:nvPr>
        </p:nvSpPr>
        <p:spPr/>
        <p:txBody>
          <a:bodyPr/>
          <a:lstStyle/>
          <a:p>
            <a:fld id="{DDDED414-1684-CB41-A6B4-C6B879187CD3}" type="slidenum">
              <a:rPr lang="en-US" smtClean="0"/>
              <a:t>8</a:t>
            </a:fld>
            <a:endParaRPr lang="en-US"/>
          </a:p>
        </p:txBody>
      </p:sp>
    </p:spTree>
    <p:extLst>
      <p:ext uri="{BB962C8B-B14F-4D97-AF65-F5344CB8AC3E}">
        <p14:creationId xmlns:p14="http://schemas.microsoft.com/office/powerpoint/2010/main" val="279596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ED414-1684-CB41-A6B4-C6B879187CD3}" type="slidenum">
              <a:rPr lang="en-US" smtClean="0"/>
              <a:t>16</a:t>
            </a:fld>
            <a:endParaRPr lang="en-US"/>
          </a:p>
        </p:txBody>
      </p:sp>
    </p:spTree>
    <p:extLst>
      <p:ext uri="{BB962C8B-B14F-4D97-AF65-F5344CB8AC3E}">
        <p14:creationId xmlns:p14="http://schemas.microsoft.com/office/powerpoint/2010/main" val="115328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F = \</a:t>
            </a:r>
            <a:r>
              <a:rPr kumimoji="1" lang="en-US" altLang="ja-JP" sz="1200" kern="1200" dirty="0" err="1">
                <a:solidFill>
                  <a:schemeClr val="tx1"/>
                </a:solidFill>
                <a:latin typeface="+mn-lt"/>
                <a:ea typeface="+mn-ea"/>
                <a:cs typeface="+mn-cs"/>
              </a:rPr>
              <a:t>frac</a:t>
            </a:r>
            <a:r>
              <a:rPr kumimoji="1" lang="en-US" altLang="ja-JP" sz="1200" kern="1200" dirty="0">
                <a:solidFill>
                  <a:schemeClr val="tx1"/>
                </a:solidFill>
                <a:latin typeface="+mn-lt"/>
                <a:ea typeface="+mn-ea"/>
                <a:cs typeface="+mn-cs"/>
              </a:rPr>
              <a:t>{\</a:t>
            </a:r>
            <a:r>
              <a:rPr kumimoji="1" lang="en-US" altLang="ja-JP" sz="1200" kern="1200" dirty="0" err="1">
                <a:solidFill>
                  <a:schemeClr val="tx1"/>
                </a:solidFill>
                <a:latin typeface="+mn-lt"/>
                <a:ea typeface="+mn-ea"/>
                <a:cs typeface="+mn-cs"/>
              </a:rPr>
              <a:t>mathrm</a:t>
            </a:r>
            <a:r>
              <a:rPr kumimoji="1" lang="en-US" altLang="ja-JP" sz="1200" kern="1200" dirty="0">
                <a:solidFill>
                  <a:schemeClr val="tx1"/>
                </a:solidFill>
                <a:latin typeface="+mn-lt"/>
                <a:ea typeface="+mn-ea"/>
                <a:cs typeface="+mn-cs"/>
              </a:rPr>
              <a:t>{\#\ of\ marked\ ACKs}}{\</a:t>
            </a:r>
            <a:r>
              <a:rPr kumimoji="1" lang="en-US" altLang="ja-JP" sz="1200" kern="1200" dirty="0" err="1">
                <a:solidFill>
                  <a:schemeClr val="tx1"/>
                </a:solidFill>
                <a:latin typeface="+mn-lt"/>
                <a:ea typeface="+mn-ea"/>
                <a:cs typeface="+mn-cs"/>
              </a:rPr>
              <a:t>mathrm</a:t>
            </a:r>
            <a:r>
              <a:rPr kumimoji="1" lang="en-US" altLang="ja-JP" sz="1200" kern="1200" dirty="0">
                <a:solidFill>
                  <a:schemeClr val="tx1"/>
                </a:solidFill>
                <a:latin typeface="+mn-lt"/>
                <a:ea typeface="+mn-ea"/>
                <a:cs typeface="+mn-cs"/>
              </a:rPr>
              <a:t>{\#\ of\ ACKs}}</a:t>
            </a:r>
          </a:p>
          <a:p>
            <a:r>
              <a:rPr kumimoji="1" lang="en-US" altLang="ja-JP" sz="1200" kern="1200" dirty="0">
                <a:solidFill>
                  <a:schemeClr val="tx1"/>
                </a:solidFill>
                <a:latin typeface="+mn-lt"/>
                <a:ea typeface="+mn-ea"/>
                <a:cs typeface="+mn-cs"/>
              </a:rPr>
              <a:t> \alpha \</a:t>
            </a:r>
            <a:r>
              <a:rPr kumimoji="1" lang="en-US" altLang="ja-JP" sz="1200" kern="1200" dirty="0" err="1">
                <a:solidFill>
                  <a:schemeClr val="tx1"/>
                </a:solidFill>
                <a:latin typeface="+mn-lt"/>
                <a:ea typeface="+mn-ea"/>
                <a:cs typeface="+mn-cs"/>
              </a:rPr>
              <a:t>leftarrow</a:t>
            </a:r>
            <a:r>
              <a:rPr kumimoji="1" lang="en-US" altLang="ja-JP" sz="1200" kern="1200" dirty="0">
                <a:solidFill>
                  <a:schemeClr val="tx1"/>
                </a:solidFill>
                <a:latin typeface="+mn-lt"/>
                <a:ea typeface="+mn-ea"/>
                <a:cs typeface="+mn-cs"/>
              </a:rPr>
              <a:t> (1 - g)\  \alpha + g F</a:t>
            </a:r>
          </a:p>
          <a:p>
            <a:r>
              <a:rPr kumimoji="1" lang="en-US" altLang="ja-JP" sz="1200" kern="1200" dirty="0">
                <a:solidFill>
                  <a:schemeClr val="tx1"/>
                </a:solidFill>
                <a:latin typeface="+mn-lt"/>
                <a:ea typeface="+mn-ea"/>
                <a:cs typeface="+mn-cs"/>
              </a:rPr>
              <a:t>\</a:t>
            </a:r>
            <a:r>
              <a:rPr kumimoji="1" lang="en-US" altLang="ja-JP" sz="1200" kern="1200" dirty="0" err="1">
                <a:solidFill>
                  <a:schemeClr val="tx1"/>
                </a:solidFill>
                <a:latin typeface="+mn-lt"/>
                <a:ea typeface="+mn-ea"/>
                <a:cs typeface="+mn-cs"/>
              </a:rPr>
              <a:t>mathrm</a:t>
            </a:r>
            <a:r>
              <a:rPr kumimoji="1" lang="en-US" altLang="ja-JP" sz="1200" kern="1200" dirty="0">
                <a:solidFill>
                  <a:schemeClr val="tx1"/>
                </a:solidFill>
                <a:latin typeface="+mn-lt"/>
                <a:ea typeface="+mn-ea"/>
                <a:cs typeface="+mn-cs"/>
              </a:rPr>
              <a:t>{</a:t>
            </a:r>
            <a:r>
              <a:rPr kumimoji="1" lang="en-US" altLang="ja-JP" sz="1200" kern="1200" dirty="0" err="1">
                <a:solidFill>
                  <a:schemeClr val="tx1"/>
                </a:solidFill>
                <a:latin typeface="+mn-lt"/>
                <a:ea typeface="+mn-ea"/>
                <a:cs typeface="+mn-cs"/>
              </a:rPr>
              <a:t>cwnd</a:t>
            </a:r>
            <a:r>
              <a:rPr kumimoji="1" lang="en-US" altLang="ja-JP" sz="1200" kern="1200" dirty="0">
                <a:solidFill>
                  <a:schemeClr val="tx1"/>
                </a:solidFill>
                <a:latin typeface="+mn-lt"/>
                <a:ea typeface="+mn-ea"/>
                <a:cs typeface="+mn-cs"/>
              </a:rPr>
              <a:t>} \</a:t>
            </a:r>
            <a:r>
              <a:rPr kumimoji="1" lang="en-US" altLang="ja-JP" sz="1200" kern="1200" dirty="0" err="1">
                <a:solidFill>
                  <a:schemeClr val="tx1"/>
                </a:solidFill>
                <a:latin typeface="+mn-lt"/>
                <a:ea typeface="+mn-ea"/>
                <a:cs typeface="+mn-cs"/>
              </a:rPr>
              <a:t>leftarrow</a:t>
            </a:r>
            <a:r>
              <a:rPr kumimoji="1" lang="en-US" altLang="ja-JP" sz="1200" kern="1200" dirty="0">
                <a:solidFill>
                  <a:schemeClr val="tx1"/>
                </a:solidFill>
                <a:latin typeface="+mn-lt"/>
                <a:ea typeface="+mn-ea"/>
                <a:cs typeface="+mn-cs"/>
              </a:rPr>
              <a:t> (1 - \</a:t>
            </a:r>
            <a:r>
              <a:rPr kumimoji="1" lang="en-US" altLang="ja-JP" sz="1200" kern="1200" dirty="0" err="1">
                <a:solidFill>
                  <a:schemeClr val="tx1"/>
                </a:solidFill>
                <a:latin typeface="+mn-lt"/>
                <a:ea typeface="+mn-ea"/>
                <a:cs typeface="+mn-cs"/>
              </a:rPr>
              <a:t>frac</a:t>
            </a:r>
            <a:r>
              <a:rPr kumimoji="1" lang="en-US" altLang="ja-JP" sz="1200" kern="1200" dirty="0">
                <a:solidFill>
                  <a:schemeClr val="tx1"/>
                </a:solidFill>
                <a:latin typeface="+mn-lt"/>
                <a:ea typeface="+mn-ea"/>
                <a:cs typeface="+mn-cs"/>
              </a:rPr>
              <a:t>{\alpha}{2} )\</a:t>
            </a:r>
            <a:r>
              <a:rPr kumimoji="1" lang="en-US" altLang="ja-JP" sz="1200" kern="1200" dirty="0" err="1">
                <a:solidFill>
                  <a:schemeClr val="tx1"/>
                </a:solidFill>
                <a:latin typeface="+mn-lt"/>
                <a:ea typeface="+mn-ea"/>
                <a:cs typeface="+mn-cs"/>
              </a:rPr>
              <a:t>mathrm</a:t>
            </a:r>
            <a:r>
              <a:rPr kumimoji="1" lang="en-US" altLang="ja-JP" sz="1200" kern="1200" dirty="0">
                <a:solidFill>
                  <a:schemeClr val="tx1"/>
                </a:solidFill>
                <a:latin typeface="+mn-lt"/>
                <a:ea typeface="+mn-ea"/>
                <a:cs typeface="+mn-cs"/>
              </a:rPr>
              <a:t>{\ </a:t>
            </a:r>
            <a:r>
              <a:rPr kumimoji="1" lang="en-US" altLang="ja-JP" sz="1200" kern="1200" dirty="0" err="1">
                <a:solidFill>
                  <a:schemeClr val="tx1"/>
                </a:solidFill>
                <a:latin typeface="+mn-lt"/>
                <a:ea typeface="+mn-ea"/>
                <a:cs typeface="+mn-cs"/>
              </a:rPr>
              <a:t>cwnd</a:t>
            </a:r>
            <a:r>
              <a:rPr kumimoji="1" lang="en-US" altLang="ja-JP" sz="1200" kern="1200" dirty="0">
                <a:solidFill>
                  <a:schemeClr val="tx1"/>
                </a:solidFill>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092A9C63-3969-5B4F-9360-188EDC822C30}" type="slidenum">
              <a:rPr kumimoji="1" lang="ja-JP" altLang="en-US" smtClean="0"/>
              <a:t>22</a:t>
            </a:fld>
            <a:endParaRPr kumimoji="1" lang="ja-JP" altLang="en-US"/>
          </a:p>
        </p:txBody>
      </p:sp>
    </p:spTree>
    <p:extLst>
      <p:ext uri="{BB962C8B-B14F-4D97-AF65-F5344CB8AC3E}">
        <p14:creationId xmlns:p14="http://schemas.microsoft.com/office/powerpoint/2010/main" val="3324744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C59F-2003-CC42-9584-6350E25CD0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B61EF7-6B43-6242-964E-7114A8A08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5BC2BD-138A-B34B-85C2-C0510F0C4F72}"/>
              </a:ext>
            </a:extLst>
          </p:cNvPr>
          <p:cNvSpPr>
            <a:spLocks noGrp="1"/>
          </p:cNvSpPr>
          <p:nvPr>
            <p:ph type="dt" sz="half" idx="10"/>
          </p:nvPr>
        </p:nvSpPr>
        <p:spPr/>
        <p:txBody>
          <a:bodyPr/>
          <a:lstStyle/>
          <a:p>
            <a:fld id="{35DC462D-D85D-D845-BFE5-B96A999D3582}" type="datetime1">
              <a:rPr lang="en-US" smtClean="0"/>
              <a:t>12/3/19</a:t>
            </a:fld>
            <a:endParaRPr lang="en-US"/>
          </a:p>
        </p:txBody>
      </p:sp>
      <p:sp>
        <p:nvSpPr>
          <p:cNvPr id="5" name="Footer Placeholder 4">
            <a:extLst>
              <a:ext uri="{FF2B5EF4-FFF2-40B4-BE49-F238E27FC236}">
                <a16:creationId xmlns:a16="http://schemas.microsoft.com/office/drawing/2014/main" id="{BCB8C0EE-D17D-5F45-925E-5E7100730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53CA7-3A10-C54A-9CC5-9B9B346F2C34}"/>
              </a:ext>
            </a:extLst>
          </p:cNvPr>
          <p:cNvSpPr>
            <a:spLocks noGrp="1"/>
          </p:cNvSpPr>
          <p:nvPr>
            <p:ph type="sldNum" sz="quarter" idx="12"/>
          </p:nvPr>
        </p:nvSpPr>
        <p:spPr/>
        <p:txBody>
          <a:bodyPr/>
          <a:lstStyle/>
          <a:p>
            <a:fld id="{E1152CF2-0165-D84C-8D0D-A057CDAAE4F5}" type="slidenum">
              <a:rPr lang="en-US" smtClean="0"/>
              <a:t>‹#›</a:t>
            </a:fld>
            <a:endParaRPr lang="en-US"/>
          </a:p>
        </p:txBody>
      </p:sp>
    </p:spTree>
    <p:extLst>
      <p:ext uri="{BB962C8B-B14F-4D97-AF65-F5344CB8AC3E}">
        <p14:creationId xmlns:p14="http://schemas.microsoft.com/office/powerpoint/2010/main" val="312186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E3235-6359-8A44-AD6B-9FC1BF66D0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07010C-C553-2446-B7C0-219ED3E7CC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5CD92-B1F8-5142-8DEE-B45A0262BE4B}"/>
              </a:ext>
            </a:extLst>
          </p:cNvPr>
          <p:cNvSpPr>
            <a:spLocks noGrp="1"/>
          </p:cNvSpPr>
          <p:nvPr>
            <p:ph type="dt" sz="half" idx="10"/>
          </p:nvPr>
        </p:nvSpPr>
        <p:spPr/>
        <p:txBody>
          <a:bodyPr/>
          <a:lstStyle/>
          <a:p>
            <a:fld id="{C8633D80-C182-BA4A-AD14-F595216E2DE0}" type="datetime1">
              <a:rPr lang="en-US" smtClean="0"/>
              <a:t>12/3/19</a:t>
            </a:fld>
            <a:endParaRPr lang="en-US"/>
          </a:p>
        </p:txBody>
      </p:sp>
      <p:sp>
        <p:nvSpPr>
          <p:cNvPr id="5" name="Footer Placeholder 4">
            <a:extLst>
              <a:ext uri="{FF2B5EF4-FFF2-40B4-BE49-F238E27FC236}">
                <a16:creationId xmlns:a16="http://schemas.microsoft.com/office/drawing/2014/main" id="{936ED87A-579D-6E48-984B-C9B2D0018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ACCDB-C027-0A4D-919C-B32B3D569C83}"/>
              </a:ext>
            </a:extLst>
          </p:cNvPr>
          <p:cNvSpPr>
            <a:spLocks noGrp="1"/>
          </p:cNvSpPr>
          <p:nvPr>
            <p:ph type="sldNum" sz="quarter" idx="12"/>
          </p:nvPr>
        </p:nvSpPr>
        <p:spPr/>
        <p:txBody>
          <a:bodyPr/>
          <a:lstStyle/>
          <a:p>
            <a:fld id="{E1152CF2-0165-D84C-8D0D-A057CDAAE4F5}" type="slidenum">
              <a:rPr lang="en-US" smtClean="0"/>
              <a:t>‹#›</a:t>
            </a:fld>
            <a:endParaRPr lang="en-US"/>
          </a:p>
        </p:txBody>
      </p:sp>
    </p:spTree>
    <p:extLst>
      <p:ext uri="{BB962C8B-B14F-4D97-AF65-F5344CB8AC3E}">
        <p14:creationId xmlns:p14="http://schemas.microsoft.com/office/powerpoint/2010/main" val="171860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447963-0793-B444-BE5A-1A6F3B46D9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527EDB-6136-334A-8ACF-0E1A36222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AE170-7214-B348-91F4-ED50D058CCAB}"/>
              </a:ext>
            </a:extLst>
          </p:cNvPr>
          <p:cNvSpPr>
            <a:spLocks noGrp="1"/>
          </p:cNvSpPr>
          <p:nvPr>
            <p:ph type="dt" sz="half" idx="10"/>
          </p:nvPr>
        </p:nvSpPr>
        <p:spPr/>
        <p:txBody>
          <a:bodyPr/>
          <a:lstStyle/>
          <a:p>
            <a:fld id="{BA01F116-7808-644B-A95E-5A7D42451782}" type="datetime1">
              <a:rPr lang="en-US" smtClean="0"/>
              <a:t>12/3/19</a:t>
            </a:fld>
            <a:endParaRPr lang="en-US"/>
          </a:p>
        </p:txBody>
      </p:sp>
      <p:sp>
        <p:nvSpPr>
          <p:cNvPr id="5" name="Footer Placeholder 4">
            <a:extLst>
              <a:ext uri="{FF2B5EF4-FFF2-40B4-BE49-F238E27FC236}">
                <a16:creationId xmlns:a16="http://schemas.microsoft.com/office/drawing/2014/main" id="{62FBE592-845D-C14D-BF1F-0D0E74FEC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93934-8631-7E42-9C16-C9968B5D1850}"/>
              </a:ext>
            </a:extLst>
          </p:cNvPr>
          <p:cNvSpPr>
            <a:spLocks noGrp="1"/>
          </p:cNvSpPr>
          <p:nvPr>
            <p:ph type="sldNum" sz="quarter" idx="12"/>
          </p:nvPr>
        </p:nvSpPr>
        <p:spPr/>
        <p:txBody>
          <a:bodyPr/>
          <a:lstStyle/>
          <a:p>
            <a:fld id="{E1152CF2-0165-D84C-8D0D-A057CDAAE4F5}" type="slidenum">
              <a:rPr lang="en-US" smtClean="0"/>
              <a:t>‹#›</a:t>
            </a:fld>
            <a:endParaRPr lang="en-US"/>
          </a:p>
        </p:txBody>
      </p:sp>
    </p:spTree>
    <p:extLst>
      <p:ext uri="{BB962C8B-B14F-4D97-AF65-F5344CB8AC3E}">
        <p14:creationId xmlns:p14="http://schemas.microsoft.com/office/powerpoint/2010/main" val="388577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67909-3297-A043-9EE4-4873A132F2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48D3B-C6B9-3242-AE4F-B7FEBCE9E5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5D1C0-FD00-8D4E-B9F8-9B2CF31E5551}"/>
              </a:ext>
            </a:extLst>
          </p:cNvPr>
          <p:cNvSpPr>
            <a:spLocks noGrp="1"/>
          </p:cNvSpPr>
          <p:nvPr>
            <p:ph type="dt" sz="half" idx="10"/>
          </p:nvPr>
        </p:nvSpPr>
        <p:spPr/>
        <p:txBody>
          <a:bodyPr/>
          <a:lstStyle/>
          <a:p>
            <a:fld id="{62C6DD1E-4E56-9342-8F33-DBF87CBCE156}" type="datetime1">
              <a:rPr lang="en-US" smtClean="0"/>
              <a:t>12/3/19</a:t>
            </a:fld>
            <a:endParaRPr lang="en-US"/>
          </a:p>
        </p:txBody>
      </p:sp>
      <p:sp>
        <p:nvSpPr>
          <p:cNvPr id="5" name="Footer Placeholder 4">
            <a:extLst>
              <a:ext uri="{FF2B5EF4-FFF2-40B4-BE49-F238E27FC236}">
                <a16:creationId xmlns:a16="http://schemas.microsoft.com/office/drawing/2014/main" id="{4404F445-A16B-4243-9F91-78A528CA9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6068C-C0C8-9848-8267-332A8FC7F722}"/>
              </a:ext>
            </a:extLst>
          </p:cNvPr>
          <p:cNvSpPr>
            <a:spLocks noGrp="1"/>
          </p:cNvSpPr>
          <p:nvPr>
            <p:ph type="sldNum" sz="quarter" idx="12"/>
          </p:nvPr>
        </p:nvSpPr>
        <p:spPr/>
        <p:txBody>
          <a:bodyPr/>
          <a:lstStyle/>
          <a:p>
            <a:fld id="{E1152CF2-0165-D84C-8D0D-A057CDAAE4F5}" type="slidenum">
              <a:rPr lang="en-US" smtClean="0"/>
              <a:t>‹#›</a:t>
            </a:fld>
            <a:endParaRPr lang="en-US"/>
          </a:p>
        </p:txBody>
      </p:sp>
    </p:spTree>
    <p:extLst>
      <p:ext uri="{BB962C8B-B14F-4D97-AF65-F5344CB8AC3E}">
        <p14:creationId xmlns:p14="http://schemas.microsoft.com/office/powerpoint/2010/main" val="69399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5B84-0E86-A14E-B3AC-68B34FF483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305AFB-3E29-3740-8BC4-1FC4BD255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89229-700C-1E40-8D3B-3B6EC1D74AAF}"/>
              </a:ext>
            </a:extLst>
          </p:cNvPr>
          <p:cNvSpPr>
            <a:spLocks noGrp="1"/>
          </p:cNvSpPr>
          <p:nvPr>
            <p:ph type="dt" sz="half" idx="10"/>
          </p:nvPr>
        </p:nvSpPr>
        <p:spPr/>
        <p:txBody>
          <a:bodyPr/>
          <a:lstStyle/>
          <a:p>
            <a:fld id="{7AD2D21F-E36E-854C-B210-AF59F36C2EAE}" type="datetime1">
              <a:rPr lang="en-US" smtClean="0"/>
              <a:t>12/3/19</a:t>
            </a:fld>
            <a:endParaRPr lang="en-US"/>
          </a:p>
        </p:txBody>
      </p:sp>
      <p:sp>
        <p:nvSpPr>
          <p:cNvPr id="5" name="Footer Placeholder 4">
            <a:extLst>
              <a:ext uri="{FF2B5EF4-FFF2-40B4-BE49-F238E27FC236}">
                <a16:creationId xmlns:a16="http://schemas.microsoft.com/office/drawing/2014/main" id="{4F07BA94-BDB3-814B-8814-9C6EFBBB1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6AFF8-61AF-8142-B1B3-6ADB09233D9A}"/>
              </a:ext>
            </a:extLst>
          </p:cNvPr>
          <p:cNvSpPr>
            <a:spLocks noGrp="1"/>
          </p:cNvSpPr>
          <p:nvPr>
            <p:ph type="sldNum" sz="quarter" idx="12"/>
          </p:nvPr>
        </p:nvSpPr>
        <p:spPr/>
        <p:txBody>
          <a:bodyPr/>
          <a:lstStyle/>
          <a:p>
            <a:fld id="{E1152CF2-0165-D84C-8D0D-A057CDAAE4F5}" type="slidenum">
              <a:rPr lang="en-US" smtClean="0"/>
              <a:t>‹#›</a:t>
            </a:fld>
            <a:endParaRPr lang="en-US"/>
          </a:p>
        </p:txBody>
      </p:sp>
    </p:spTree>
    <p:extLst>
      <p:ext uri="{BB962C8B-B14F-4D97-AF65-F5344CB8AC3E}">
        <p14:creationId xmlns:p14="http://schemas.microsoft.com/office/powerpoint/2010/main" val="395138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4DD3-15BE-7448-833D-3C7C1CE090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6D08-13DA-F147-9FF5-10C6ECEA0F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874DD4-B61E-1047-90D6-CD0B82F17B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E400E5-3545-8244-8A4C-D9391642133A}"/>
              </a:ext>
            </a:extLst>
          </p:cNvPr>
          <p:cNvSpPr>
            <a:spLocks noGrp="1"/>
          </p:cNvSpPr>
          <p:nvPr>
            <p:ph type="dt" sz="half" idx="10"/>
          </p:nvPr>
        </p:nvSpPr>
        <p:spPr/>
        <p:txBody>
          <a:bodyPr/>
          <a:lstStyle/>
          <a:p>
            <a:fld id="{488E9662-7627-D94E-BC83-DE0B0DC73511}" type="datetime1">
              <a:rPr lang="en-US" smtClean="0"/>
              <a:t>12/3/19</a:t>
            </a:fld>
            <a:endParaRPr lang="en-US"/>
          </a:p>
        </p:txBody>
      </p:sp>
      <p:sp>
        <p:nvSpPr>
          <p:cNvPr id="6" name="Footer Placeholder 5">
            <a:extLst>
              <a:ext uri="{FF2B5EF4-FFF2-40B4-BE49-F238E27FC236}">
                <a16:creationId xmlns:a16="http://schemas.microsoft.com/office/drawing/2014/main" id="{C064CD58-7EFE-2A4D-9C30-68583DCB5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EE705-DD5B-4847-B4A2-0DE03F58ED4A}"/>
              </a:ext>
            </a:extLst>
          </p:cNvPr>
          <p:cNvSpPr>
            <a:spLocks noGrp="1"/>
          </p:cNvSpPr>
          <p:nvPr>
            <p:ph type="sldNum" sz="quarter" idx="12"/>
          </p:nvPr>
        </p:nvSpPr>
        <p:spPr/>
        <p:txBody>
          <a:bodyPr/>
          <a:lstStyle/>
          <a:p>
            <a:fld id="{E1152CF2-0165-D84C-8D0D-A057CDAAE4F5}" type="slidenum">
              <a:rPr lang="en-US" smtClean="0"/>
              <a:t>‹#›</a:t>
            </a:fld>
            <a:endParaRPr lang="en-US"/>
          </a:p>
        </p:txBody>
      </p:sp>
    </p:spTree>
    <p:extLst>
      <p:ext uri="{BB962C8B-B14F-4D97-AF65-F5344CB8AC3E}">
        <p14:creationId xmlns:p14="http://schemas.microsoft.com/office/powerpoint/2010/main" val="325668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F109-6F54-C847-95C2-F7C02050A8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78058-EBCE-B240-8A4C-3576425A0D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448966-4251-AE4E-A0F1-AAD71CB378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23F2EA-B81F-B243-8245-958B9872B9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A86B92-FD6F-0D42-9852-BD4DD99C01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C1E1F4-B1EB-994A-9F20-507A1F78FADF}"/>
              </a:ext>
            </a:extLst>
          </p:cNvPr>
          <p:cNvSpPr>
            <a:spLocks noGrp="1"/>
          </p:cNvSpPr>
          <p:nvPr>
            <p:ph type="dt" sz="half" idx="10"/>
          </p:nvPr>
        </p:nvSpPr>
        <p:spPr/>
        <p:txBody>
          <a:bodyPr/>
          <a:lstStyle/>
          <a:p>
            <a:fld id="{DA525E5E-75C4-F447-A913-7B63BE47CAAE}" type="datetime1">
              <a:rPr lang="en-US" smtClean="0"/>
              <a:t>12/3/19</a:t>
            </a:fld>
            <a:endParaRPr lang="en-US"/>
          </a:p>
        </p:txBody>
      </p:sp>
      <p:sp>
        <p:nvSpPr>
          <p:cNvPr id="8" name="Footer Placeholder 7">
            <a:extLst>
              <a:ext uri="{FF2B5EF4-FFF2-40B4-BE49-F238E27FC236}">
                <a16:creationId xmlns:a16="http://schemas.microsoft.com/office/drawing/2014/main" id="{1A2D5C94-8066-794A-8704-CF753DCFA0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0A02A0-7D89-7E40-8503-BD34F0BF8C55}"/>
              </a:ext>
            </a:extLst>
          </p:cNvPr>
          <p:cNvSpPr>
            <a:spLocks noGrp="1"/>
          </p:cNvSpPr>
          <p:nvPr>
            <p:ph type="sldNum" sz="quarter" idx="12"/>
          </p:nvPr>
        </p:nvSpPr>
        <p:spPr/>
        <p:txBody>
          <a:bodyPr/>
          <a:lstStyle/>
          <a:p>
            <a:fld id="{E1152CF2-0165-D84C-8D0D-A057CDAAE4F5}" type="slidenum">
              <a:rPr lang="en-US" smtClean="0"/>
              <a:t>‹#›</a:t>
            </a:fld>
            <a:endParaRPr lang="en-US"/>
          </a:p>
        </p:txBody>
      </p:sp>
    </p:spTree>
    <p:extLst>
      <p:ext uri="{BB962C8B-B14F-4D97-AF65-F5344CB8AC3E}">
        <p14:creationId xmlns:p14="http://schemas.microsoft.com/office/powerpoint/2010/main" val="158232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9BAC-728D-F941-A296-FF5A95AA70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21FF5-DA11-DD4C-A1C8-E7AE76402E86}"/>
              </a:ext>
            </a:extLst>
          </p:cNvPr>
          <p:cNvSpPr>
            <a:spLocks noGrp="1"/>
          </p:cNvSpPr>
          <p:nvPr>
            <p:ph type="dt" sz="half" idx="10"/>
          </p:nvPr>
        </p:nvSpPr>
        <p:spPr/>
        <p:txBody>
          <a:bodyPr/>
          <a:lstStyle/>
          <a:p>
            <a:fld id="{24AD25DF-07DA-8B4A-AE24-45281F011A41}" type="datetime1">
              <a:rPr lang="en-US" smtClean="0"/>
              <a:t>12/3/19</a:t>
            </a:fld>
            <a:endParaRPr lang="en-US"/>
          </a:p>
        </p:txBody>
      </p:sp>
      <p:sp>
        <p:nvSpPr>
          <p:cNvPr id="4" name="Footer Placeholder 3">
            <a:extLst>
              <a:ext uri="{FF2B5EF4-FFF2-40B4-BE49-F238E27FC236}">
                <a16:creationId xmlns:a16="http://schemas.microsoft.com/office/drawing/2014/main" id="{A709E4F2-1865-6E44-AE31-09B91905CF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1DBE1-9E25-0347-A18B-A1ED56281B41}"/>
              </a:ext>
            </a:extLst>
          </p:cNvPr>
          <p:cNvSpPr>
            <a:spLocks noGrp="1"/>
          </p:cNvSpPr>
          <p:nvPr>
            <p:ph type="sldNum" sz="quarter" idx="12"/>
          </p:nvPr>
        </p:nvSpPr>
        <p:spPr/>
        <p:txBody>
          <a:bodyPr/>
          <a:lstStyle/>
          <a:p>
            <a:fld id="{E1152CF2-0165-D84C-8D0D-A057CDAAE4F5}" type="slidenum">
              <a:rPr lang="en-US" smtClean="0"/>
              <a:t>‹#›</a:t>
            </a:fld>
            <a:endParaRPr lang="en-US"/>
          </a:p>
        </p:txBody>
      </p:sp>
    </p:spTree>
    <p:extLst>
      <p:ext uri="{BB962C8B-B14F-4D97-AF65-F5344CB8AC3E}">
        <p14:creationId xmlns:p14="http://schemas.microsoft.com/office/powerpoint/2010/main" val="315968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6BA4-CA14-4E48-B72F-08BDD745F7CC}"/>
              </a:ext>
            </a:extLst>
          </p:cNvPr>
          <p:cNvSpPr>
            <a:spLocks noGrp="1"/>
          </p:cNvSpPr>
          <p:nvPr>
            <p:ph type="dt" sz="half" idx="10"/>
          </p:nvPr>
        </p:nvSpPr>
        <p:spPr/>
        <p:txBody>
          <a:bodyPr/>
          <a:lstStyle/>
          <a:p>
            <a:fld id="{347E9F38-BA4E-2841-9BA9-6C0C77A7B1AA}" type="datetime1">
              <a:rPr lang="en-US" smtClean="0"/>
              <a:t>12/3/19</a:t>
            </a:fld>
            <a:endParaRPr lang="en-US"/>
          </a:p>
        </p:txBody>
      </p:sp>
      <p:sp>
        <p:nvSpPr>
          <p:cNvPr id="3" name="Footer Placeholder 2">
            <a:extLst>
              <a:ext uri="{FF2B5EF4-FFF2-40B4-BE49-F238E27FC236}">
                <a16:creationId xmlns:a16="http://schemas.microsoft.com/office/drawing/2014/main" id="{8A9C357D-097C-014B-BC45-64CEA10A1F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58F9FB-601D-034A-BD2F-2F8F0C0B8FF6}"/>
              </a:ext>
            </a:extLst>
          </p:cNvPr>
          <p:cNvSpPr>
            <a:spLocks noGrp="1"/>
          </p:cNvSpPr>
          <p:nvPr>
            <p:ph type="sldNum" sz="quarter" idx="12"/>
          </p:nvPr>
        </p:nvSpPr>
        <p:spPr/>
        <p:txBody>
          <a:bodyPr/>
          <a:lstStyle/>
          <a:p>
            <a:fld id="{E1152CF2-0165-D84C-8D0D-A057CDAAE4F5}" type="slidenum">
              <a:rPr lang="en-US" smtClean="0"/>
              <a:t>‹#›</a:t>
            </a:fld>
            <a:endParaRPr lang="en-US"/>
          </a:p>
        </p:txBody>
      </p:sp>
    </p:spTree>
    <p:extLst>
      <p:ext uri="{BB962C8B-B14F-4D97-AF65-F5344CB8AC3E}">
        <p14:creationId xmlns:p14="http://schemas.microsoft.com/office/powerpoint/2010/main" val="132047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C2D1-E411-C14D-A167-8F94183F4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6CDAE3-E832-9A45-B41D-82468DE0B2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DCB6AC-E10F-DB4D-B85F-774599775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63E5D-D88F-0C45-9578-E3A8E8EDD70D}"/>
              </a:ext>
            </a:extLst>
          </p:cNvPr>
          <p:cNvSpPr>
            <a:spLocks noGrp="1"/>
          </p:cNvSpPr>
          <p:nvPr>
            <p:ph type="dt" sz="half" idx="10"/>
          </p:nvPr>
        </p:nvSpPr>
        <p:spPr/>
        <p:txBody>
          <a:bodyPr/>
          <a:lstStyle/>
          <a:p>
            <a:fld id="{6C443EEC-976E-E941-8D28-1589460B94A0}" type="datetime1">
              <a:rPr lang="en-US" smtClean="0"/>
              <a:t>12/3/19</a:t>
            </a:fld>
            <a:endParaRPr lang="en-US"/>
          </a:p>
        </p:txBody>
      </p:sp>
      <p:sp>
        <p:nvSpPr>
          <p:cNvPr id="6" name="Footer Placeholder 5">
            <a:extLst>
              <a:ext uri="{FF2B5EF4-FFF2-40B4-BE49-F238E27FC236}">
                <a16:creationId xmlns:a16="http://schemas.microsoft.com/office/drawing/2014/main" id="{135E467F-EA72-F043-B4C0-B5D6FACA1B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03A01F-0802-AD43-A3A1-99682BE2CAE5}"/>
              </a:ext>
            </a:extLst>
          </p:cNvPr>
          <p:cNvSpPr>
            <a:spLocks noGrp="1"/>
          </p:cNvSpPr>
          <p:nvPr>
            <p:ph type="sldNum" sz="quarter" idx="12"/>
          </p:nvPr>
        </p:nvSpPr>
        <p:spPr/>
        <p:txBody>
          <a:bodyPr/>
          <a:lstStyle/>
          <a:p>
            <a:fld id="{E1152CF2-0165-D84C-8D0D-A057CDAAE4F5}" type="slidenum">
              <a:rPr lang="en-US" smtClean="0"/>
              <a:t>‹#›</a:t>
            </a:fld>
            <a:endParaRPr lang="en-US"/>
          </a:p>
        </p:txBody>
      </p:sp>
    </p:spTree>
    <p:extLst>
      <p:ext uri="{BB962C8B-B14F-4D97-AF65-F5344CB8AC3E}">
        <p14:creationId xmlns:p14="http://schemas.microsoft.com/office/powerpoint/2010/main" val="148066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363B-C7FA-D040-ACFC-DF6BAF2FE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9B9E3B-04A5-3B4E-AF17-0B24D630E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3AE600-107D-2A42-BCDD-5A919F2AA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8DD01D-F8AE-ED42-A311-B081913AE386}"/>
              </a:ext>
            </a:extLst>
          </p:cNvPr>
          <p:cNvSpPr>
            <a:spLocks noGrp="1"/>
          </p:cNvSpPr>
          <p:nvPr>
            <p:ph type="dt" sz="half" idx="10"/>
          </p:nvPr>
        </p:nvSpPr>
        <p:spPr/>
        <p:txBody>
          <a:bodyPr/>
          <a:lstStyle/>
          <a:p>
            <a:fld id="{2C354B74-A94B-9945-B0A3-563B35395F8B}" type="datetime1">
              <a:rPr lang="en-US" smtClean="0"/>
              <a:t>12/3/19</a:t>
            </a:fld>
            <a:endParaRPr lang="en-US"/>
          </a:p>
        </p:txBody>
      </p:sp>
      <p:sp>
        <p:nvSpPr>
          <p:cNvPr id="6" name="Footer Placeholder 5">
            <a:extLst>
              <a:ext uri="{FF2B5EF4-FFF2-40B4-BE49-F238E27FC236}">
                <a16:creationId xmlns:a16="http://schemas.microsoft.com/office/drawing/2014/main" id="{DF575629-4439-1C46-A7A8-4CE37FB325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717159-8D74-2749-81C7-5AE51DA06F1F}"/>
              </a:ext>
            </a:extLst>
          </p:cNvPr>
          <p:cNvSpPr>
            <a:spLocks noGrp="1"/>
          </p:cNvSpPr>
          <p:nvPr>
            <p:ph type="sldNum" sz="quarter" idx="12"/>
          </p:nvPr>
        </p:nvSpPr>
        <p:spPr/>
        <p:txBody>
          <a:bodyPr/>
          <a:lstStyle/>
          <a:p>
            <a:fld id="{E1152CF2-0165-D84C-8D0D-A057CDAAE4F5}" type="slidenum">
              <a:rPr lang="en-US" smtClean="0"/>
              <a:t>‹#›</a:t>
            </a:fld>
            <a:endParaRPr lang="en-US"/>
          </a:p>
        </p:txBody>
      </p:sp>
    </p:spTree>
    <p:extLst>
      <p:ext uri="{BB962C8B-B14F-4D97-AF65-F5344CB8AC3E}">
        <p14:creationId xmlns:p14="http://schemas.microsoft.com/office/powerpoint/2010/main" val="413524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7E08B-BBA9-D04E-A25A-49DB0EA3C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DC1E94-F78A-9342-855A-B8362E0D2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C746C-B824-6E47-999E-792013619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3155-EC02-3D4C-92CF-CE678F44498E}" type="datetime1">
              <a:rPr lang="en-US" smtClean="0"/>
              <a:t>12/3/19</a:t>
            </a:fld>
            <a:endParaRPr lang="en-US"/>
          </a:p>
        </p:txBody>
      </p:sp>
      <p:sp>
        <p:nvSpPr>
          <p:cNvPr id="5" name="Footer Placeholder 4">
            <a:extLst>
              <a:ext uri="{FF2B5EF4-FFF2-40B4-BE49-F238E27FC236}">
                <a16:creationId xmlns:a16="http://schemas.microsoft.com/office/drawing/2014/main" id="{30D80BF1-5BBB-E145-B5D8-ECB6E7BD84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F691A8-2D6B-CD45-B399-65577EFF03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52CF2-0165-D84C-8D0D-A057CDAAE4F5}" type="slidenum">
              <a:rPr lang="en-US" smtClean="0"/>
              <a:t>‹#›</a:t>
            </a:fld>
            <a:endParaRPr lang="en-US"/>
          </a:p>
        </p:txBody>
      </p:sp>
    </p:spTree>
    <p:extLst>
      <p:ext uri="{BB962C8B-B14F-4D97-AF65-F5344CB8AC3E}">
        <p14:creationId xmlns:p14="http://schemas.microsoft.com/office/powerpoint/2010/main" val="4017599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TCP_congestion_control#Algorithm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ww.internetsociety.org/internet/internet-51/history-internet/brief-history-intern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4C52-1015-0C4E-985C-27644CBA4974}"/>
              </a:ext>
            </a:extLst>
          </p:cNvPr>
          <p:cNvSpPr>
            <a:spLocks noGrp="1"/>
          </p:cNvSpPr>
          <p:nvPr>
            <p:ph type="ctrTitle"/>
          </p:nvPr>
        </p:nvSpPr>
        <p:spPr/>
        <p:txBody>
          <a:bodyPr/>
          <a:lstStyle/>
          <a:p>
            <a:r>
              <a:rPr lang="en-US" dirty="0"/>
              <a:t>Networked Systems: TCP</a:t>
            </a:r>
          </a:p>
        </p:txBody>
      </p:sp>
      <p:sp>
        <p:nvSpPr>
          <p:cNvPr id="3" name="Subtitle 2">
            <a:extLst>
              <a:ext uri="{FF2B5EF4-FFF2-40B4-BE49-F238E27FC236}">
                <a16:creationId xmlns:a16="http://schemas.microsoft.com/office/drawing/2014/main" id="{2DA424B2-2718-FD44-91AA-5C05CA09C9C6}"/>
              </a:ext>
            </a:extLst>
          </p:cNvPr>
          <p:cNvSpPr>
            <a:spLocks noGrp="1"/>
          </p:cNvSpPr>
          <p:nvPr>
            <p:ph type="subTitle" idx="1"/>
          </p:nvPr>
        </p:nvSpPr>
        <p:spPr/>
        <p:txBody>
          <a:bodyPr/>
          <a:lstStyle/>
          <a:p>
            <a:endParaRPr lang="en-US" dirty="0"/>
          </a:p>
          <a:p>
            <a:r>
              <a:rPr lang="en-US" dirty="0"/>
              <a:t>Yu-Ju Huang</a:t>
            </a:r>
          </a:p>
          <a:p>
            <a:r>
              <a:rPr lang="en-US" dirty="0"/>
              <a:t>Dec. 3, 2019</a:t>
            </a:r>
          </a:p>
        </p:txBody>
      </p:sp>
      <p:sp>
        <p:nvSpPr>
          <p:cNvPr id="4" name="TextBox 3">
            <a:extLst>
              <a:ext uri="{FF2B5EF4-FFF2-40B4-BE49-F238E27FC236}">
                <a16:creationId xmlns:a16="http://schemas.microsoft.com/office/drawing/2014/main" id="{9C4F892B-E673-7F47-9994-91965B89C211}"/>
              </a:ext>
            </a:extLst>
          </p:cNvPr>
          <p:cNvSpPr txBox="1"/>
          <p:nvPr/>
        </p:nvSpPr>
        <p:spPr>
          <a:xfrm>
            <a:off x="0" y="6488668"/>
            <a:ext cx="7351756" cy="369332"/>
          </a:xfrm>
          <a:prstGeom prst="rect">
            <a:avLst/>
          </a:prstGeom>
          <a:noFill/>
        </p:spPr>
        <p:txBody>
          <a:bodyPr wrap="none" rtlCol="0">
            <a:spAutoFit/>
          </a:bodyPr>
          <a:lstStyle/>
          <a:p>
            <a:r>
              <a:rPr lang="en-US" dirty="0"/>
              <a:t>Some slides from CS6410 on 2009 and 2013, and CS144 </a:t>
            </a:r>
            <a:r>
              <a:rPr lang="en-US" dirty="0" err="1"/>
              <a:t>Stadford</a:t>
            </a:r>
            <a:r>
              <a:rPr lang="en-US" dirty="0"/>
              <a:t> University.</a:t>
            </a:r>
          </a:p>
        </p:txBody>
      </p:sp>
      <p:sp>
        <p:nvSpPr>
          <p:cNvPr id="5" name="Slide Number Placeholder 4">
            <a:extLst>
              <a:ext uri="{FF2B5EF4-FFF2-40B4-BE49-F238E27FC236}">
                <a16:creationId xmlns:a16="http://schemas.microsoft.com/office/drawing/2014/main" id="{6C7A4C95-4D94-FB4A-A221-E879DB41EDE8}"/>
              </a:ext>
            </a:extLst>
          </p:cNvPr>
          <p:cNvSpPr>
            <a:spLocks noGrp="1"/>
          </p:cNvSpPr>
          <p:nvPr>
            <p:ph type="sldNum" sz="quarter" idx="12"/>
          </p:nvPr>
        </p:nvSpPr>
        <p:spPr/>
        <p:txBody>
          <a:bodyPr/>
          <a:lstStyle/>
          <a:p>
            <a:fld id="{E1152CF2-0165-D84C-8D0D-A057CDAAE4F5}" type="slidenum">
              <a:rPr lang="en-US" smtClean="0"/>
              <a:t>1</a:t>
            </a:fld>
            <a:endParaRPr lang="en-US"/>
          </a:p>
        </p:txBody>
      </p:sp>
    </p:spTree>
    <p:extLst>
      <p:ext uri="{BB962C8B-B14F-4D97-AF65-F5344CB8AC3E}">
        <p14:creationId xmlns:p14="http://schemas.microsoft.com/office/powerpoint/2010/main" val="237004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EB9940-CA39-AB49-AB7D-A01EBFCAE80B}"/>
              </a:ext>
            </a:extLst>
          </p:cNvPr>
          <p:cNvSpPr>
            <a:spLocks noGrp="1"/>
          </p:cNvSpPr>
          <p:nvPr>
            <p:ph type="title"/>
          </p:nvPr>
        </p:nvSpPr>
        <p:spPr>
          <a:xfrm>
            <a:off x="831850" y="0"/>
            <a:ext cx="10515600" cy="2852737"/>
          </a:xfrm>
        </p:spPr>
        <p:txBody>
          <a:bodyPr>
            <a:normAutofit/>
          </a:bodyPr>
          <a:lstStyle/>
          <a:p>
            <a:r>
              <a:rPr lang="en-US" sz="5400" dirty="0"/>
              <a:t>Congestion Avoidance and Control (SIGCOMM’88)</a:t>
            </a:r>
          </a:p>
        </p:txBody>
      </p:sp>
      <p:sp>
        <p:nvSpPr>
          <p:cNvPr id="6" name="Text Placeholder 5">
            <a:extLst>
              <a:ext uri="{FF2B5EF4-FFF2-40B4-BE49-F238E27FC236}">
                <a16:creationId xmlns:a16="http://schemas.microsoft.com/office/drawing/2014/main" id="{2A45CEEF-0B08-F34D-BA81-F498D0560422}"/>
              </a:ext>
            </a:extLst>
          </p:cNvPr>
          <p:cNvSpPr>
            <a:spLocks noGrp="1"/>
          </p:cNvSpPr>
          <p:nvPr>
            <p:ph type="body" idx="1"/>
          </p:nvPr>
        </p:nvSpPr>
        <p:spPr>
          <a:xfrm>
            <a:off x="4012438" y="3120961"/>
            <a:ext cx="8179562" cy="549275"/>
          </a:xfrm>
        </p:spPr>
        <p:txBody>
          <a:bodyPr>
            <a:noAutofit/>
          </a:bodyPr>
          <a:lstStyle/>
          <a:p>
            <a:r>
              <a:rPr lang="en-US" dirty="0"/>
              <a:t>Van Jacobson</a:t>
            </a:r>
          </a:p>
          <a:p>
            <a:pPr marL="342900" indent="-342900">
              <a:buFont typeface="Arial" panose="020B0604020202020204" pitchFamily="34" charset="0"/>
              <a:buChar char="•"/>
            </a:pPr>
            <a:r>
              <a:rPr lang="en-US" dirty="0"/>
              <a:t>Adjunct professor at UCLA</a:t>
            </a:r>
          </a:p>
          <a:p>
            <a:pPr marL="342900" indent="-342900">
              <a:buFont typeface="Arial" panose="020B0604020202020204" pitchFamily="34" charset="0"/>
              <a:buChar char="•"/>
            </a:pPr>
            <a:r>
              <a:rPr lang="en-US" dirty="0"/>
              <a:t>One of the primary contributors to the TCP/IP protocol stack</a:t>
            </a:r>
          </a:p>
        </p:txBody>
      </p:sp>
      <p:pic>
        <p:nvPicPr>
          <p:cNvPr id="1026" name="Picture 2" descr="Photo of Van Jacobson">
            <a:extLst>
              <a:ext uri="{FF2B5EF4-FFF2-40B4-BE49-F238E27FC236}">
                <a16:creationId xmlns:a16="http://schemas.microsoft.com/office/drawing/2014/main" id="{0710A11D-2FF5-6D41-8109-BDF6172BD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3120961"/>
            <a:ext cx="2882900" cy="3098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936E1EE-957B-3C4E-B859-3F47E7AA8D3F}"/>
              </a:ext>
            </a:extLst>
          </p:cNvPr>
          <p:cNvSpPr>
            <a:spLocks noGrp="1"/>
          </p:cNvSpPr>
          <p:nvPr>
            <p:ph type="sldNum" sz="quarter" idx="12"/>
          </p:nvPr>
        </p:nvSpPr>
        <p:spPr/>
        <p:txBody>
          <a:bodyPr/>
          <a:lstStyle/>
          <a:p>
            <a:fld id="{E1152CF2-0165-D84C-8D0D-A057CDAAE4F5}" type="slidenum">
              <a:rPr lang="en-US" smtClean="0"/>
              <a:t>10</a:t>
            </a:fld>
            <a:endParaRPr lang="en-US"/>
          </a:p>
        </p:txBody>
      </p:sp>
    </p:spTree>
    <p:extLst>
      <p:ext uri="{BB962C8B-B14F-4D97-AF65-F5344CB8AC3E}">
        <p14:creationId xmlns:p14="http://schemas.microsoft.com/office/powerpoint/2010/main" val="3503838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8E99B-2617-7240-8460-E2B11C9BC758}"/>
              </a:ext>
            </a:extLst>
          </p:cNvPr>
          <p:cNvSpPr>
            <a:spLocks noGrp="1"/>
          </p:cNvSpPr>
          <p:nvPr>
            <p:ph type="title"/>
          </p:nvPr>
        </p:nvSpPr>
        <p:spPr/>
        <p:txBody>
          <a:bodyPr/>
          <a:lstStyle/>
          <a:p>
            <a:r>
              <a:rPr lang="en-US" dirty="0"/>
              <a:t>Problems</a:t>
            </a:r>
          </a:p>
        </p:txBody>
      </p:sp>
      <p:sp>
        <p:nvSpPr>
          <p:cNvPr id="5" name="Content Placeholder 4">
            <a:extLst>
              <a:ext uri="{FF2B5EF4-FFF2-40B4-BE49-F238E27FC236}">
                <a16:creationId xmlns:a16="http://schemas.microsoft.com/office/drawing/2014/main" id="{BEE8B607-400B-184E-B631-036830C536EF}"/>
              </a:ext>
            </a:extLst>
          </p:cNvPr>
          <p:cNvSpPr>
            <a:spLocks noGrp="1"/>
          </p:cNvSpPr>
          <p:nvPr>
            <p:ph idx="1"/>
          </p:nvPr>
        </p:nvSpPr>
        <p:spPr/>
        <p:txBody>
          <a:bodyPr/>
          <a:lstStyle/>
          <a:p>
            <a:r>
              <a:rPr lang="en-US" dirty="0"/>
              <a:t>A series of congestion collapses in Oct. 1986</a:t>
            </a:r>
          </a:p>
          <a:p>
            <a:pPr lvl="1"/>
            <a:r>
              <a:rPr lang="en-US" dirty="0"/>
              <a:t>Data throughput from LBL to UC Berkeley dropped from 32 Kbps to 40 bps</a:t>
            </a:r>
          </a:p>
          <a:p>
            <a:pPr lvl="1"/>
            <a:endParaRPr lang="en-US" dirty="0"/>
          </a:p>
          <a:p>
            <a:pPr lvl="1"/>
            <a:endParaRPr lang="en-US" dirty="0"/>
          </a:p>
        </p:txBody>
      </p:sp>
      <p:sp>
        <p:nvSpPr>
          <p:cNvPr id="2" name="Slide Number Placeholder 1">
            <a:extLst>
              <a:ext uri="{FF2B5EF4-FFF2-40B4-BE49-F238E27FC236}">
                <a16:creationId xmlns:a16="http://schemas.microsoft.com/office/drawing/2014/main" id="{31161C76-680A-3D4C-8912-E39DD925EB09}"/>
              </a:ext>
            </a:extLst>
          </p:cNvPr>
          <p:cNvSpPr>
            <a:spLocks noGrp="1"/>
          </p:cNvSpPr>
          <p:nvPr>
            <p:ph type="sldNum" sz="quarter" idx="12"/>
          </p:nvPr>
        </p:nvSpPr>
        <p:spPr/>
        <p:txBody>
          <a:bodyPr/>
          <a:lstStyle/>
          <a:p>
            <a:fld id="{E1152CF2-0165-D84C-8D0D-A057CDAAE4F5}" type="slidenum">
              <a:rPr lang="en-US" smtClean="0"/>
              <a:t>11</a:t>
            </a:fld>
            <a:endParaRPr lang="en-US"/>
          </a:p>
        </p:txBody>
      </p:sp>
    </p:spTree>
    <p:extLst>
      <p:ext uri="{BB962C8B-B14F-4D97-AF65-F5344CB8AC3E}">
        <p14:creationId xmlns:p14="http://schemas.microsoft.com/office/powerpoint/2010/main" val="58452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2A6B-04C8-374E-85E9-F3C4AD505316}"/>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6C729D81-D4D3-8C44-BF35-B7C44494C8F3}"/>
              </a:ext>
            </a:extLst>
          </p:cNvPr>
          <p:cNvSpPr>
            <a:spLocks noGrp="1"/>
          </p:cNvSpPr>
          <p:nvPr>
            <p:ph idx="1"/>
          </p:nvPr>
        </p:nvSpPr>
        <p:spPr/>
        <p:txBody>
          <a:bodyPr>
            <a:normAutofit/>
          </a:bodyPr>
          <a:lstStyle/>
          <a:p>
            <a:r>
              <a:rPr lang="en-US" dirty="0"/>
              <a:t>Conservation principle break</a:t>
            </a:r>
          </a:p>
          <a:p>
            <a:pPr lvl="1"/>
            <a:r>
              <a:rPr lang="en-US" dirty="0"/>
              <a:t>A new packet isn’t put into the network until an old packet leaves</a:t>
            </a:r>
          </a:p>
          <a:p>
            <a:endParaRPr lang="en-US" dirty="0"/>
          </a:p>
          <a:p>
            <a:r>
              <a:rPr lang="en-US" dirty="0"/>
              <a:t>Possible failure reasons</a:t>
            </a:r>
          </a:p>
          <a:p>
            <a:pPr marL="914400" lvl="1" indent="-457200">
              <a:buFont typeface="+mj-lt"/>
              <a:buAutoNum type="arabicPeriod"/>
            </a:pPr>
            <a:r>
              <a:rPr lang="en-US" dirty="0"/>
              <a:t>The connection doesn’t get to equilibrium</a:t>
            </a:r>
          </a:p>
          <a:p>
            <a:pPr lvl="2"/>
            <a:r>
              <a:rPr lang="en-US" dirty="0"/>
              <a:t>Equilibrium: running stably with a full window of data in transit</a:t>
            </a:r>
          </a:p>
          <a:p>
            <a:pPr marL="914400" lvl="1" indent="-457200">
              <a:buFont typeface="+mj-lt"/>
              <a:buAutoNum type="arabicPeriod"/>
            </a:pPr>
            <a:r>
              <a:rPr lang="en-US" dirty="0"/>
              <a:t>A sender injects a new packet before an old packet has exited</a:t>
            </a:r>
          </a:p>
          <a:p>
            <a:pPr marL="914400" lvl="1" indent="-457200">
              <a:buFont typeface="+mj-lt"/>
              <a:buAutoNum type="arabicPeriod"/>
            </a:pPr>
            <a:r>
              <a:rPr lang="en-US" dirty="0"/>
              <a:t>The equilibrium can’t be reached because of resource limits along the path</a:t>
            </a:r>
          </a:p>
        </p:txBody>
      </p:sp>
      <p:sp>
        <p:nvSpPr>
          <p:cNvPr id="4" name="Slide Number Placeholder 3">
            <a:extLst>
              <a:ext uri="{FF2B5EF4-FFF2-40B4-BE49-F238E27FC236}">
                <a16:creationId xmlns:a16="http://schemas.microsoft.com/office/drawing/2014/main" id="{75A4ED95-6599-F34C-8BEA-0748EC5C64AD}"/>
              </a:ext>
            </a:extLst>
          </p:cNvPr>
          <p:cNvSpPr>
            <a:spLocks noGrp="1"/>
          </p:cNvSpPr>
          <p:nvPr>
            <p:ph type="sldNum" sz="quarter" idx="12"/>
          </p:nvPr>
        </p:nvSpPr>
        <p:spPr/>
        <p:txBody>
          <a:bodyPr/>
          <a:lstStyle/>
          <a:p>
            <a:fld id="{E1152CF2-0165-D84C-8D0D-A057CDAAE4F5}" type="slidenum">
              <a:rPr lang="en-US" smtClean="0"/>
              <a:t>12</a:t>
            </a:fld>
            <a:endParaRPr lang="en-US"/>
          </a:p>
        </p:txBody>
      </p:sp>
    </p:spTree>
    <p:extLst>
      <p:ext uri="{BB962C8B-B14F-4D97-AF65-F5344CB8AC3E}">
        <p14:creationId xmlns:p14="http://schemas.microsoft.com/office/powerpoint/2010/main" val="684213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C51AA6-8ADC-3641-8BC5-E0D98A6C9D5B}"/>
              </a:ext>
            </a:extLst>
          </p:cNvPr>
          <p:cNvSpPr>
            <a:spLocks noGrp="1"/>
          </p:cNvSpPr>
          <p:nvPr>
            <p:ph type="title"/>
          </p:nvPr>
        </p:nvSpPr>
        <p:spPr/>
        <p:txBody>
          <a:bodyPr/>
          <a:lstStyle/>
          <a:p>
            <a:r>
              <a:rPr lang="en-US" dirty="0"/>
              <a:t>Getting to Equilibrium: Slow-start</a:t>
            </a:r>
          </a:p>
        </p:txBody>
      </p:sp>
      <p:sp>
        <p:nvSpPr>
          <p:cNvPr id="5" name="Content Placeholder 4">
            <a:extLst>
              <a:ext uri="{FF2B5EF4-FFF2-40B4-BE49-F238E27FC236}">
                <a16:creationId xmlns:a16="http://schemas.microsoft.com/office/drawing/2014/main" id="{FD502021-16FF-8A49-963A-BD8C079FDF7A}"/>
              </a:ext>
            </a:extLst>
          </p:cNvPr>
          <p:cNvSpPr>
            <a:spLocks noGrp="1"/>
          </p:cNvSpPr>
          <p:nvPr>
            <p:ph idx="1"/>
          </p:nvPr>
        </p:nvSpPr>
        <p:spPr/>
        <p:txBody>
          <a:bodyPr/>
          <a:lstStyle/>
          <a:p>
            <a:r>
              <a:rPr lang="en-US" dirty="0"/>
              <a:t>Self-clocking</a:t>
            </a:r>
          </a:p>
          <a:p>
            <a:pPr lvl="1"/>
            <a:r>
              <a:rPr lang="en-US" dirty="0"/>
              <a:t>Use ACK as the clock</a:t>
            </a:r>
          </a:p>
          <a:p>
            <a:pPr lvl="1"/>
            <a:endParaRPr lang="en-US" dirty="0"/>
          </a:p>
          <a:p>
            <a:r>
              <a:rPr lang="en-US" dirty="0"/>
              <a:t>So, how to start?</a:t>
            </a:r>
          </a:p>
        </p:txBody>
      </p:sp>
      <p:pic>
        <p:nvPicPr>
          <p:cNvPr id="7" name="Picture 6">
            <a:extLst>
              <a:ext uri="{FF2B5EF4-FFF2-40B4-BE49-F238E27FC236}">
                <a16:creationId xmlns:a16="http://schemas.microsoft.com/office/drawing/2014/main" id="{971671D1-87EE-7A41-AA99-289327175578}"/>
              </a:ext>
            </a:extLst>
          </p:cNvPr>
          <p:cNvPicPr>
            <a:picLocks noChangeAspect="1"/>
          </p:cNvPicPr>
          <p:nvPr/>
        </p:nvPicPr>
        <p:blipFill>
          <a:blip r:embed="rId2"/>
          <a:stretch>
            <a:fillRect/>
          </a:stretch>
        </p:blipFill>
        <p:spPr>
          <a:xfrm>
            <a:off x="5893117" y="2561114"/>
            <a:ext cx="5460683" cy="2880360"/>
          </a:xfrm>
          <a:prstGeom prst="rect">
            <a:avLst/>
          </a:prstGeom>
        </p:spPr>
      </p:pic>
      <p:sp>
        <p:nvSpPr>
          <p:cNvPr id="2" name="Slide Number Placeholder 1">
            <a:extLst>
              <a:ext uri="{FF2B5EF4-FFF2-40B4-BE49-F238E27FC236}">
                <a16:creationId xmlns:a16="http://schemas.microsoft.com/office/drawing/2014/main" id="{11C05273-6EAE-1C4A-AE14-F2D8E3B7BD73}"/>
              </a:ext>
            </a:extLst>
          </p:cNvPr>
          <p:cNvSpPr>
            <a:spLocks noGrp="1"/>
          </p:cNvSpPr>
          <p:nvPr>
            <p:ph type="sldNum" sz="quarter" idx="12"/>
          </p:nvPr>
        </p:nvSpPr>
        <p:spPr/>
        <p:txBody>
          <a:bodyPr/>
          <a:lstStyle/>
          <a:p>
            <a:fld id="{E1152CF2-0165-D84C-8D0D-A057CDAAE4F5}" type="slidenum">
              <a:rPr lang="en-US" smtClean="0"/>
              <a:t>13</a:t>
            </a:fld>
            <a:endParaRPr lang="en-US"/>
          </a:p>
        </p:txBody>
      </p:sp>
    </p:spTree>
    <p:extLst>
      <p:ext uri="{BB962C8B-B14F-4D97-AF65-F5344CB8AC3E}">
        <p14:creationId xmlns:p14="http://schemas.microsoft.com/office/powerpoint/2010/main" val="704680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E2C5-AFE0-0047-849F-BA8209BB12E4}"/>
              </a:ext>
            </a:extLst>
          </p:cNvPr>
          <p:cNvSpPr>
            <a:spLocks noGrp="1"/>
          </p:cNvSpPr>
          <p:nvPr>
            <p:ph type="title"/>
          </p:nvPr>
        </p:nvSpPr>
        <p:spPr/>
        <p:txBody>
          <a:bodyPr/>
          <a:lstStyle/>
          <a:p>
            <a:r>
              <a:rPr lang="en-US" dirty="0"/>
              <a:t>Getting to Equilibrium: Slow-start (2)</a:t>
            </a:r>
          </a:p>
        </p:txBody>
      </p:sp>
      <p:sp>
        <p:nvSpPr>
          <p:cNvPr id="4" name="Content Placeholder 3">
            <a:extLst>
              <a:ext uri="{FF2B5EF4-FFF2-40B4-BE49-F238E27FC236}">
                <a16:creationId xmlns:a16="http://schemas.microsoft.com/office/drawing/2014/main" id="{ABFFA7F2-EFF5-5245-8F28-DBBF6E8E64DA}"/>
              </a:ext>
            </a:extLst>
          </p:cNvPr>
          <p:cNvSpPr>
            <a:spLocks noGrp="1"/>
          </p:cNvSpPr>
          <p:nvPr>
            <p:ph sz="half" idx="1"/>
          </p:nvPr>
        </p:nvSpPr>
        <p:spPr/>
        <p:txBody>
          <a:bodyPr/>
          <a:lstStyle/>
          <a:p>
            <a:r>
              <a:rPr lang="en-US" dirty="0"/>
              <a:t>Slow start</a:t>
            </a:r>
          </a:p>
          <a:p>
            <a:pPr lvl="1"/>
            <a:r>
              <a:rPr lang="en-US" dirty="0"/>
              <a:t>Start from </a:t>
            </a:r>
            <a:r>
              <a:rPr lang="en-US" dirty="0" err="1"/>
              <a:t>cwnd</a:t>
            </a:r>
            <a:r>
              <a:rPr lang="en-US" dirty="0"/>
              <a:t>=1</a:t>
            </a:r>
          </a:p>
          <a:p>
            <a:pPr lvl="1"/>
            <a:r>
              <a:rPr lang="en-US" dirty="0"/>
              <a:t>Increase </a:t>
            </a:r>
            <a:r>
              <a:rPr lang="en-US" dirty="0" err="1"/>
              <a:t>cwnd</a:t>
            </a:r>
            <a:r>
              <a:rPr lang="en-US" dirty="0"/>
              <a:t> by 1 for each ACK</a:t>
            </a:r>
          </a:p>
          <a:p>
            <a:pPr lvl="1"/>
            <a:r>
              <a:rPr lang="en-US" dirty="0"/>
              <a:t>Slow start but grow fast!</a:t>
            </a:r>
          </a:p>
        </p:txBody>
      </p:sp>
      <p:pic>
        <p:nvPicPr>
          <p:cNvPr id="7" name="Content Placeholder 6">
            <a:extLst>
              <a:ext uri="{FF2B5EF4-FFF2-40B4-BE49-F238E27FC236}">
                <a16:creationId xmlns:a16="http://schemas.microsoft.com/office/drawing/2014/main" id="{962B26FD-7892-CE40-B921-DAA9455E8216}"/>
              </a:ext>
            </a:extLst>
          </p:cNvPr>
          <p:cNvPicPr>
            <a:picLocks noGrp="1" noChangeAspect="1"/>
          </p:cNvPicPr>
          <p:nvPr>
            <p:ph sz="half" idx="2"/>
          </p:nvPr>
        </p:nvPicPr>
        <p:blipFill>
          <a:blip r:embed="rId2"/>
          <a:stretch>
            <a:fillRect/>
          </a:stretch>
        </p:blipFill>
        <p:spPr>
          <a:xfrm>
            <a:off x="6858180" y="1825625"/>
            <a:ext cx="4495620" cy="4351338"/>
          </a:xfrm>
        </p:spPr>
      </p:pic>
      <p:grpSp>
        <p:nvGrpSpPr>
          <p:cNvPr id="16" name="Group 15">
            <a:extLst>
              <a:ext uri="{FF2B5EF4-FFF2-40B4-BE49-F238E27FC236}">
                <a16:creationId xmlns:a16="http://schemas.microsoft.com/office/drawing/2014/main" id="{AAD755E9-08C9-794E-A857-64D28D5586F1}"/>
              </a:ext>
            </a:extLst>
          </p:cNvPr>
          <p:cNvGrpSpPr/>
          <p:nvPr/>
        </p:nvGrpSpPr>
        <p:grpSpPr>
          <a:xfrm>
            <a:off x="0" y="4129803"/>
            <a:ext cx="6732902" cy="2708334"/>
            <a:chOff x="0" y="4129803"/>
            <a:chExt cx="6732902" cy="2708334"/>
          </a:xfrm>
        </p:grpSpPr>
        <p:grpSp>
          <p:nvGrpSpPr>
            <p:cNvPr id="14" name="Group 13">
              <a:extLst>
                <a:ext uri="{FF2B5EF4-FFF2-40B4-BE49-F238E27FC236}">
                  <a16:creationId xmlns:a16="http://schemas.microsoft.com/office/drawing/2014/main" id="{8E0ACF6D-2DD7-324B-9A4C-C14CBBD39F06}"/>
                </a:ext>
              </a:extLst>
            </p:cNvPr>
            <p:cNvGrpSpPr/>
            <p:nvPr/>
          </p:nvGrpSpPr>
          <p:grpSpPr>
            <a:xfrm>
              <a:off x="0" y="4129803"/>
              <a:ext cx="3321520" cy="2708334"/>
              <a:chOff x="0" y="4129803"/>
              <a:chExt cx="3321520" cy="2708334"/>
            </a:xfrm>
          </p:grpSpPr>
          <p:pic>
            <p:nvPicPr>
              <p:cNvPr id="11" name="Picture 10">
                <a:extLst>
                  <a:ext uri="{FF2B5EF4-FFF2-40B4-BE49-F238E27FC236}">
                    <a16:creationId xmlns:a16="http://schemas.microsoft.com/office/drawing/2014/main" id="{2E8F21D8-904E-5446-AB7F-3BFE73BE0FC3}"/>
                  </a:ext>
                </a:extLst>
              </p:cNvPr>
              <p:cNvPicPr>
                <a:picLocks noChangeAspect="1"/>
              </p:cNvPicPr>
              <p:nvPr/>
            </p:nvPicPr>
            <p:blipFill>
              <a:blip r:embed="rId3"/>
              <a:stretch>
                <a:fillRect/>
              </a:stretch>
            </p:blipFill>
            <p:spPr>
              <a:xfrm>
                <a:off x="0" y="4129803"/>
                <a:ext cx="3321520" cy="2363072"/>
              </a:xfrm>
              <a:prstGeom prst="rect">
                <a:avLst/>
              </a:prstGeom>
            </p:spPr>
          </p:pic>
          <p:sp>
            <p:nvSpPr>
              <p:cNvPr id="12" name="TextBox 11">
                <a:extLst>
                  <a:ext uri="{FF2B5EF4-FFF2-40B4-BE49-F238E27FC236}">
                    <a16:creationId xmlns:a16="http://schemas.microsoft.com/office/drawing/2014/main" id="{913E5D5A-775B-FF4D-9873-176EE1545558}"/>
                  </a:ext>
                </a:extLst>
              </p:cNvPr>
              <p:cNvSpPr txBox="1"/>
              <p:nvPr/>
            </p:nvSpPr>
            <p:spPr>
              <a:xfrm>
                <a:off x="1378756" y="6530360"/>
                <a:ext cx="675570" cy="307777"/>
              </a:xfrm>
              <a:prstGeom prst="rect">
                <a:avLst/>
              </a:prstGeom>
              <a:noFill/>
            </p:spPr>
            <p:txBody>
              <a:bodyPr wrap="none" rtlCol="0">
                <a:spAutoFit/>
              </a:bodyPr>
              <a:lstStyle/>
              <a:p>
                <a:r>
                  <a:rPr lang="en-US" sz="1400" b="1" dirty="0">
                    <a:solidFill>
                      <a:schemeClr val="accent2"/>
                    </a:solidFill>
                  </a:rPr>
                  <a:t>Before</a:t>
                </a:r>
                <a:endParaRPr lang="en-US" sz="1200" b="1" dirty="0">
                  <a:solidFill>
                    <a:schemeClr val="accent2"/>
                  </a:solidFill>
                </a:endParaRPr>
              </a:p>
            </p:txBody>
          </p:sp>
        </p:grpSp>
        <p:grpSp>
          <p:nvGrpSpPr>
            <p:cNvPr id="15" name="Group 14">
              <a:extLst>
                <a:ext uri="{FF2B5EF4-FFF2-40B4-BE49-F238E27FC236}">
                  <a16:creationId xmlns:a16="http://schemas.microsoft.com/office/drawing/2014/main" id="{7A351F44-0EF2-EF46-9EAC-9F40E18812D4}"/>
                </a:ext>
              </a:extLst>
            </p:cNvPr>
            <p:cNvGrpSpPr/>
            <p:nvPr/>
          </p:nvGrpSpPr>
          <p:grpSpPr>
            <a:xfrm>
              <a:off x="3429000" y="4129803"/>
              <a:ext cx="3303902" cy="2670849"/>
              <a:chOff x="3429000" y="4129803"/>
              <a:chExt cx="3303902" cy="2670849"/>
            </a:xfrm>
          </p:grpSpPr>
          <p:pic>
            <p:nvPicPr>
              <p:cNvPr id="9" name="Picture 8">
                <a:extLst>
                  <a:ext uri="{FF2B5EF4-FFF2-40B4-BE49-F238E27FC236}">
                    <a16:creationId xmlns:a16="http://schemas.microsoft.com/office/drawing/2014/main" id="{1DFA568B-ED8E-D149-B110-BDCB1C9902F9}"/>
                  </a:ext>
                </a:extLst>
              </p:cNvPr>
              <p:cNvPicPr>
                <a:picLocks noChangeAspect="1"/>
              </p:cNvPicPr>
              <p:nvPr/>
            </p:nvPicPr>
            <p:blipFill>
              <a:blip r:embed="rId4"/>
              <a:stretch>
                <a:fillRect/>
              </a:stretch>
            </p:blipFill>
            <p:spPr>
              <a:xfrm>
                <a:off x="3429000" y="4129803"/>
                <a:ext cx="3303902" cy="2400557"/>
              </a:xfrm>
              <a:prstGeom prst="rect">
                <a:avLst/>
              </a:prstGeom>
            </p:spPr>
          </p:pic>
          <p:sp>
            <p:nvSpPr>
              <p:cNvPr id="13" name="TextBox 12">
                <a:extLst>
                  <a:ext uri="{FF2B5EF4-FFF2-40B4-BE49-F238E27FC236}">
                    <a16:creationId xmlns:a16="http://schemas.microsoft.com/office/drawing/2014/main" id="{FD6E2809-4A9D-084C-A16A-A12B5DB6250C}"/>
                  </a:ext>
                </a:extLst>
              </p:cNvPr>
              <p:cNvSpPr txBox="1"/>
              <p:nvPr/>
            </p:nvSpPr>
            <p:spPr>
              <a:xfrm>
                <a:off x="4843563" y="6492875"/>
                <a:ext cx="564001" cy="307777"/>
              </a:xfrm>
              <a:prstGeom prst="rect">
                <a:avLst/>
              </a:prstGeom>
              <a:noFill/>
            </p:spPr>
            <p:txBody>
              <a:bodyPr wrap="none" rtlCol="0">
                <a:spAutoFit/>
              </a:bodyPr>
              <a:lstStyle/>
              <a:p>
                <a:r>
                  <a:rPr lang="en-US" sz="1400" b="1" dirty="0">
                    <a:solidFill>
                      <a:schemeClr val="accent2"/>
                    </a:solidFill>
                  </a:rPr>
                  <a:t>After</a:t>
                </a:r>
              </a:p>
            </p:txBody>
          </p:sp>
        </p:grpSp>
      </p:grpSp>
      <p:sp>
        <p:nvSpPr>
          <p:cNvPr id="3" name="Slide Number Placeholder 2">
            <a:extLst>
              <a:ext uri="{FF2B5EF4-FFF2-40B4-BE49-F238E27FC236}">
                <a16:creationId xmlns:a16="http://schemas.microsoft.com/office/drawing/2014/main" id="{9F2433FE-27D4-D147-87D3-343A6C7FBAA2}"/>
              </a:ext>
            </a:extLst>
          </p:cNvPr>
          <p:cNvSpPr>
            <a:spLocks noGrp="1"/>
          </p:cNvSpPr>
          <p:nvPr>
            <p:ph type="sldNum" sz="quarter" idx="12"/>
          </p:nvPr>
        </p:nvSpPr>
        <p:spPr/>
        <p:txBody>
          <a:bodyPr/>
          <a:lstStyle/>
          <a:p>
            <a:fld id="{E1152CF2-0165-D84C-8D0D-A057CDAAE4F5}" type="slidenum">
              <a:rPr lang="en-US" smtClean="0"/>
              <a:t>14</a:t>
            </a:fld>
            <a:endParaRPr lang="en-US"/>
          </a:p>
        </p:txBody>
      </p:sp>
    </p:spTree>
    <p:extLst>
      <p:ext uri="{BB962C8B-B14F-4D97-AF65-F5344CB8AC3E}">
        <p14:creationId xmlns:p14="http://schemas.microsoft.com/office/powerpoint/2010/main" val="106299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204F-FE6F-0943-BA66-9A32FA07EC62}"/>
              </a:ext>
            </a:extLst>
          </p:cNvPr>
          <p:cNvSpPr>
            <a:spLocks noGrp="1"/>
          </p:cNvSpPr>
          <p:nvPr>
            <p:ph type="title"/>
          </p:nvPr>
        </p:nvSpPr>
        <p:spPr/>
        <p:txBody>
          <a:bodyPr/>
          <a:lstStyle/>
          <a:p>
            <a:r>
              <a:rPr lang="en-US" dirty="0"/>
              <a:t>After Slow-start</a:t>
            </a:r>
          </a:p>
        </p:txBody>
      </p:sp>
      <p:sp>
        <p:nvSpPr>
          <p:cNvPr id="3" name="Content Placeholder 2">
            <a:extLst>
              <a:ext uri="{FF2B5EF4-FFF2-40B4-BE49-F238E27FC236}">
                <a16:creationId xmlns:a16="http://schemas.microsoft.com/office/drawing/2014/main" id="{9CCB6BA1-6801-C545-B31B-064DD6B4AA58}"/>
              </a:ext>
            </a:extLst>
          </p:cNvPr>
          <p:cNvSpPr>
            <a:spLocks noGrp="1"/>
          </p:cNvSpPr>
          <p:nvPr>
            <p:ph sz="half" idx="1"/>
          </p:nvPr>
        </p:nvSpPr>
        <p:spPr>
          <a:xfrm>
            <a:off x="838199" y="1825625"/>
            <a:ext cx="5397019" cy="4351338"/>
          </a:xfrm>
        </p:spPr>
        <p:txBody>
          <a:bodyPr>
            <a:normAutofit lnSpcReduction="10000"/>
          </a:bodyPr>
          <a:lstStyle/>
          <a:p>
            <a:r>
              <a:rPr lang="en-US" dirty="0"/>
              <a:t>How to converge to </a:t>
            </a:r>
            <a:r>
              <a:rPr lang="en-US" dirty="0" err="1"/>
              <a:t>equlibrium</a:t>
            </a:r>
            <a:r>
              <a:rPr lang="en-US" dirty="0"/>
              <a:t>?</a:t>
            </a:r>
          </a:p>
          <a:p>
            <a:endParaRPr lang="en-US" dirty="0"/>
          </a:p>
          <a:p>
            <a:r>
              <a:rPr lang="en-US" dirty="0"/>
              <a:t>Key insight: when congestion happens, packets drop</a:t>
            </a:r>
          </a:p>
          <a:p>
            <a:pPr lvl="1"/>
            <a:r>
              <a:rPr lang="en-US" dirty="0"/>
              <a:t>Packet drop reason: insufficient buffer</a:t>
            </a:r>
          </a:p>
          <a:p>
            <a:pPr marL="0" indent="0">
              <a:buNone/>
            </a:pPr>
            <a:endParaRPr lang="en-US" dirty="0"/>
          </a:p>
          <a:p>
            <a:r>
              <a:rPr lang="en-US" dirty="0"/>
              <a:t>Question</a:t>
            </a:r>
          </a:p>
          <a:p>
            <a:pPr lvl="1"/>
            <a:r>
              <a:rPr lang="en-US" dirty="0"/>
              <a:t>How to know when packets drop?</a:t>
            </a:r>
          </a:p>
          <a:p>
            <a:pPr lvl="1"/>
            <a:r>
              <a:rPr lang="en-US" dirty="0"/>
              <a:t>How to adjust </a:t>
            </a:r>
            <a:r>
              <a:rPr lang="en-US" dirty="0" err="1"/>
              <a:t>cwnd</a:t>
            </a:r>
            <a:r>
              <a:rPr lang="en-US" dirty="0"/>
              <a:t> gracefully?</a:t>
            </a:r>
          </a:p>
        </p:txBody>
      </p:sp>
      <p:pic>
        <p:nvPicPr>
          <p:cNvPr id="8" name="Picture 7">
            <a:extLst>
              <a:ext uri="{FF2B5EF4-FFF2-40B4-BE49-F238E27FC236}">
                <a16:creationId xmlns:a16="http://schemas.microsoft.com/office/drawing/2014/main" id="{DFDB6E6E-1B76-4C48-89BA-7B55659538E6}"/>
              </a:ext>
            </a:extLst>
          </p:cNvPr>
          <p:cNvPicPr>
            <a:picLocks noChangeAspect="1"/>
          </p:cNvPicPr>
          <p:nvPr/>
        </p:nvPicPr>
        <p:blipFill>
          <a:blip r:embed="rId2"/>
          <a:stretch>
            <a:fillRect/>
          </a:stretch>
        </p:blipFill>
        <p:spPr>
          <a:xfrm>
            <a:off x="7052150" y="594783"/>
            <a:ext cx="3679557" cy="2673502"/>
          </a:xfrm>
          <a:prstGeom prst="rect">
            <a:avLst/>
          </a:prstGeom>
        </p:spPr>
      </p:pic>
      <p:pic>
        <p:nvPicPr>
          <p:cNvPr id="12" name="Picture 11">
            <a:extLst>
              <a:ext uri="{FF2B5EF4-FFF2-40B4-BE49-F238E27FC236}">
                <a16:creationId xmlns:a16="http://schemas.microsoft.com/office/drawing/2014/main" id="{F20C3F85-EDB3-7647-BAE1-A9CE664BC8F4}"/>
              </a:ext>
            </a:extLst>
          </p:cNvPr>
          <p:cNvPicPr>
            <a:picLocks noChangeAspect="1"/>
          </p:cNvPicPr>
          <p:nvPr/>
        </p:nvPicPr>
        <p:blipFill>
          <a:blip r:embed="rId3"/>
          <a:stretch>
            <a:fillRect/>
          </a:stretch>
        </p:blipFill>
        <p:spPr>
          <a:xfrm>
            <a:off x="6235219" y="3589716"/>
            <a:ext cx="5313417" cy="2834217"/>
          </a:xfrm>
          <a:prstGeom prst="rect">
            <a:avLst/>
          </a:prstGeom>
        </p:spPr>
      </p:pic>
      <p:sp>
        <p:nvSpPr>
          <p:cNvPr id="13" name="Slide Number Placeholder 12">
            <a:extLst>
              <a:ext uri="{FF2B5EF4-FFF2-40B4-BE49-F238E27FC236}">
                <a16:creationId xmlns:a16="http://schemas.microsoft.com/office/drawing/2014/main" id="{A2A5652E-E2AA-9A48-8C96-654842085866}"/>
              </a:ext>
            </a:extLst>
          </p:cNvPr>
          <p:cNvSpPr>
            <a:spLocks noGrp="1"/>
          </p:cNvSpPr>
          <p:nvPr>
            <p:ph type="sldNum" sz="quarter" idx="12"/>
          </p:nvPr>
        </p:nvSpPr>
        <p:spPr/>
        <p:txBody>
          <a:bodyPr/>
          <a:lstStyle/>
          <a:p>
            <a:fld id="{E1152CF2-0165-D84C-8D0D-A057CDAAE4F5}" type="slidenum">
              <a:rPr lang="en-US" smtClean="0"/>
              <a:t>15</a:t>
            </a:fld>
            <a:endParaRPr lang="en-US"/>
          </a:p>
        </p:txBody>
      </p:sp>
    </p:spTree>
    <p:extLst>
      <p:ext uri="{BB962C8B-B14F-4D97-AF65-F5344CB8AC3E}">
        <p14:creationId xmlns:p14="http://schemas.microsoft.com/office/powerpoint/2010/main" val="2700261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C6E18D-DA99-6B40-A84A-2478BA3A44B2}"/>
              </a:ext>
            </a:extLst>
          </p:cNvPr>
          <p:cNvSpPr>
            <a:spLocks noGrp="1"/>
          </p:cNvSpPr>
          <p:nvPr>
            <p:ph type="title"/>
          </p:nvPr>
        </p:nvSpPr>
        <p:spPr/>
        <p:txBody>
          <a:bodyPr/>
          <a:lstStyle/>
          <a:p>
            <a:r>
              <a:rPr lang="en-US" dirty="0"/>
              <a:t>How to know when packets drop?</a:t>
            </a:r>
          </a:p>
        </p:txBody>
      </p:sp>
      <p:sp>
        <p:nvSpPr>
          <p:cNvPr id="5" name="Content Placeholder 4">
            <a:extLst>
              <a:ext uri="{FF2B5EF4-FFF2-40B4-BE49-F238E27FC236}">
                <a16:creationId xmlns:a16="http://schemas.microsoft.com/office/drawing/2014/main" id="{E5B3F051-8DCD-794B-B2C9-6DFC5E06FF3B}"/>
              </a:ext>
            </a:extLst>
          </p:cNvPr>
          <p:cNvSpPr>
            <a:spLocks noGrp="1"/>
          </p:cNvSpPr>
          <p:nvPr>
            <p:ph idx="1"/>
          </p:nvPr>
        </p:nvSpPr>
        <p:spPr>
          <a:xfrm>
            <a:off x="838200" y="1825625"/>
            <a:ext cx="7042079" cy="4351338"/>
          </a:xfrm>
        </p:spPr>
        <p:txBody>
          <a:bodyPr>
            <a:normAutofit lnSpcReduction="10000"/>
          </a:bodyPr>
          <a:lstStyle/>
          <a:p>
            <a:r>
              <a:rPr lang="en-US" sz="2400" dirty="0"/>
              <a:t>Use timeout!</a:t>
            </a:r>
          </a:p>
          <a:p>
            <a:pPr lvl="1"/>
            <a:r>
              <a:rPr lang="en-US" sz="2000" dirty="0"/>
              <a:t>Timeout causes retransmission</a:t>
            </a:r>
          </a:p>
          <a:p>
            <a:pPr lvl="1"/>
            <a:r>
              <a:rPr lang="en-US" sz="2000" dirty="0"/>
              <a:t>If timeout is not well estimated, a sender will injects a new packet before an old packet has exited</a:t>
            </a:r>
          </a:p>
          <a:p>
            <a:pPr lvl="1"/>
            <a:endParaRPr lang="en-US" sz="2000" dirty="0"/>
          </a:p>
          <a:p>
            <a:r>
              <a:rPr lang="en-US" sz="2400" dirty="0"/>
              <a:t>Timeout value is related to round-trip time (RTT)</a:t>
            </a:r>
          </a:p>
          <a:p>
            <a:pPr lvl="1"/>
            <a:r>
              <a:rPr lang="en-US" sz="2000" dirty="0"/>
              <a:t>RTT changes dynamically</a:t>
            </a:r>
          </a:p>
          <a:p>
            <a:pPr lvl="1"/>
            <a:r>
              <a:rPr lang="en-US" sz="2000" dirty="0" err="1"/>
              <a:t>EstimatedRTT</a:t>
            </a:r>
            <a:r>
              <a:rPr lang="en-US" sz="2000" dirty="0"/>
              <a:t> = </a:t>
            </a:r>
            <a:r>
              <a:rPr lang="el-GR" sz="2000" dirty="0"/>
              <a:t>α</a:t>
            </a:r>
            <a:r>
              <a:rPr lang="en-US" sz="2000" dirty="0"/>
              <a:t> * </a:t>
            </a:r>
            <a:r>
              <a:rPr lang="en-US" sz="2000" dirty="0" err="1"/>
              <a:t>EstimatedRTT</a:t>
            </a:r>
            <a:r>
              <a:rPr lang="en-US" sz="2000" dirty="0"/>
              <a:t> + (1−</a:t>
            </a:r>
            <a:r>
              <a:rPr lang="el-GR" sz="2000" dirty="0"/>
              <a:t>α)</a:t>
            </a:r>
            <a:r>
              <a:rPr lang="en-US" sz="2000" dirty="0"/>
              <a:t> * </a:t>
            </a:r>
            <a:r>
              <a:rPr lang="en-US" sz="2000" dirty="0" err="1"/>
              <a:t>MeasuredRTT</a:t>
            </a:r>
            <a:endParaRPr lang="en-US" sz="2000" dirty="0"/>
          </a:p>
          <a:p>
            <a:pPr lvl="1"/>
            <a:r>
              <a:rPr lang="en-US" sz="2000" dirty="0"/>
              <a:t>Timeout value = </a:t>
            </a:r>
            <a:r>
              <a:rPr lang="el-GR" sz="2000" dirty="0"/>
              <a:t>β</a:t>
            </a:r>
            <a:r>
              <a:rPr lang="en-US" sz="2000" dirty="0"/>
              <a:t> </a:t>
            </a:r>
            <a:r>
              <a:rPr lang="el-GR" sz="2000" dirty="0"/>
              <a:t>* </a:t>
            </a:r>
            <a:r>
              <a:rPr lang="en-US" sz="2000" dirty="0" err="1"/>
              <a:t>EstimatedRTT</a:t>
            </a:r>
            <a:endParaRPr lang="en-US" sz="2000" dirty="0"/>
          </a:p>
          <a:p>
            <a:endParaRPr lang="en-US" sz="2400" dirty="0"/>
          </a:p>
          <a:p>
            <a:r>
              <a:rPr lang="en-US" sz="2400" dirty="0"/>
              <a:t>Mistake: not considering RTT variation</a:t>
            </a:r>
          </a:p>
          <a:p>
            <a:pPr lvl="1"/>
            <a:r>
              <a:rPr lang="en-US" sz="2000" dirty="0"/>
              <a:t>Propose a cheap method for estimating variation</a:t>
            </a:r>
          </a:p>
          <a:p>
            <a:pPr lvl="1"/>
            <a:endParaRPr lang="en-US" sz="2000" dirty="0"/>
          </a:p>
        </p:txBody>
      </p:sp>
      <p:grpSp>
        <p:nvGrpSpPr>
          <p:cNvPr id="14" name="Group 13">
            <a:extLst>
              <a:ext uri="{FF2B5EF4-FFF2-40B4-BE49-F238E27FC236}">
                <a16:creationId xmlns:a16="http://schemas.microsoft.com/office/drawing/2014/main" id="{114C3EC8-65D6-0E45-BF1F-589B2AD78A9D}"/>
              </a:ext>
            </a:extLst>
          </p:cNvPr>
          <p:cNvGrpSpPr/>
          <p:nvPr/>
        </p:nvGrpSpPr>
        <p:grpSpPr>
          <a:xfrm>
            <a:off x="8116439" y="1368060"/>
            <a:ext cx="3658415" cy="2665578"/>
            <a:chOff x="2412531" y="4160364"/>
            <a:chExt cx="3658415" cy="2665578"/>
          </a:xfrm>
        </p:grpSpPr>
        <p:pic>
          <p:nvPicPr>
            <p:cNvPr id="8" name="Picture 7">
              <a:extLst>
                <a:ext uri="{FF2B5EF4-FFF2-40B4-BE49-F238E27FC236}">
                  <a16:creationId xmlns:a16="http://schemas.microsoft.com/office/drawing/2014/main" id="{FC83E835-81AA-394C-9A62-C549D9A76763}"/>
                </a:ext>
              </a:extLst>
            </p:cNvPr>
            <p:cNvPicPr>
              <a:picLocks noChangeAspect="1"/>
            </p:cNvPicPr>
            <p:nvPr/>
          </p:nvPicPr>
          <p:blipFill>
            <a:blip r:embed="rId3"/>
            <a:stretch>
              <a:fillRect/>
            </a:stretch>
          </p:blipFill>
          <p:spPr>
            <a:xfrm>
              <a:off x="2412531" y="4160364"/>
              <a:ext cx="3615312" cy="2548499"/>
            </a:xfrm>
            <a:prstGeom prst="rect">
              <a:avLst/>
            </a:prstGeom>
          </p:spPr>
        </p:pic>
        <p:sp>
          <p:nvSpPr>
            <p:cNvPr id="11" name="TextBox 10">
              <a:extLst>
                <a:ext uri="{FF2B5EF4-FFF2-40B4-BE49-F238E27FC236}">
                  <a16:creationId xmlns:a16="http://schemas.microsoft.com/office/drawing/2014/main" id="{179B0059-9BC8-5E4B-9BBD-8CED916015F0}"/>
                </a:ext>
              </a:extLst>
            </p:cNvPr>
            <p:cNvSpPr txBox="1"/>
            <p:nvPr/>
          </p:nvSpPr>
          <p:spPr>
            <a:xfrm>
              <a:off x="5373336" y="6518165"/>
              <a:ext cx="697610" cy="307777"/>
            </a:xfrm>
            <a:prstGeom prst="rect">
              <a:avLst/>
            </a:prstGeom>
            <a:noFill/>
          </p:spPr>
          <p:txBody>
            <a:bodyPr wrap="square" rtlCol="0">
              <a:spAutoFit/>
            </a:bodyPr>
            <a:lstStyle/>
            <a:p>
              <a:r>
                <a:rPr lang="en-US" sz="1400" b="1" dirty="0">
                  <a:solidFill>
                    <a:schemeClr val="accent2"/>
                  </a:solidFill>
                </a:rPr>
                <a:t>Before</a:t>
              </a:r>
              <a:endParaRPr lang="en-US" sz="1200" b="1" dirty="0">
                <a:solidFill>
                  <a:schemeClr val="accent2"/>
                </a:solidFill>
              </a:endParaRPr>
            </a:p>
          </p:txBody>
        </p:sp>
      </p:grpSp>
      <p:grpSp>
        <p:nvGrpSpPr>
          <p:cNvPr id="13" name="Group 12">
            <a:extLst>
              <a:ext uri="{FF2B5EF4-FFF2-40B4-BE49-F238E27FC236}">
                <a16:creationId xmlns:a16="http://schemas.microsoft.com/office/drawing/2014/main" id="{71A6D77A-2A5C-F048-B317-3EAD8FEA5A66}"/>
              </a:ext>
            </a:extLst>
          </p:cNvPr>
          <p:cNvGrpSpPr/>
          <p:nvPr/>
        </p:nvGrpSpPr>
        <p:grpSpPr>
          <a:xfrm>
            <a:off x="8116440" y="4001294"/>
            <a:ext cx="3658415" cy="2650727"/>
            <a:chOff x="7809938" y="4160364"/>
            <a:chExt cx="3658415" cy="2650727"/>
          </a:xfrm>
        </p:grpSpPr>
        <p:pic>
          <p:nvPicPr>
            <p:cNvPr id="10" name="Picture 9">
              <a:extLst>
                <a:ext uri="{FF2B5EF4-FFF2-40B4-BE49-F238E27FC236}">
                  <a16:creationId xmlns:a16="http://schemas.microsoft.com/office/drawing/2014/main" id="{3410578E-1643-3E41-812E-885246D434D1}"/>
                </a:ext>
              </a:extLst>
            </p:cNvPr>
            <p:cNvPicPr>
              <a:picLocks noChangeAspect="1"/>
            </p:cNvPicPr>
            <p:nvPr/>
          </p:nvPicPr>
          <p:blipFill>
            <a:blip r:embed="rId4"/>
            <a:stretch>
              <a:fillRect/>
            </a:stretch>
          </p:blipFill>
          <p:spPr>
            <a:xfrm>
              <a:off x="7809938" y="4160364"/>
              <a:ext cx="3658415" cy="2526947"/>
            </a:xfrm>
            <a:prstGeom prst="rect">
              <a:avLst/>
            </a:prstGeom>
          </p:spPr>
        </p:pic>
        <p:sp>
          <p:nvSpPr>
            <p:cNvPr id="12" name="TextBox 11">
              <a:extLst>
                <a:ext uri="{FF2B5EF4-FFF2-40B4-BE49-F238E27FC236}">
                  <a16:creationId xmlns:a16="http://schemas.microsoft.com/office/drawing/2014/main" id="{A82C6F83-8E40-B547-AB8C-701FFCB95DAB}"/>
                </a:ext>
              </a:extLst>
            </p:cNvPr>
            <p:cNvSpPr txBox="1"/>
            <p:nvPr/>
          </p:nvSpPr>
          <p:spPr>
            <a:xfrm>
              <a:off x="10904352" y="6503314"/>
              <a:ext cx="564001" cy="307777"/>
            </a:xfrm>
            <a:prstGeom prst="rect">
              <a:avLst/>
            </a:prstGeom>
            <a:noFill/>
          </p:spPr>
          <p:txBody>
            <a:bodyPr wrap="none" rtlCol="0">
              <a:spAutoFit/>
            </a:bodyPr>
            <a:lstStyle/>
            <a:p>
              <a:r>
                <a:rPr lang="en-US" sz="1400" b="1" dirty="0">
                  <a:solidFill>
                    <a:schemeClr val="accent2"/>
                  </a:solidFill>
                </a:rPr>
                <a:t>After</a:t>
              </a:r>
            </a:p>
          </p:txBody>
        </p:sp>
      </p:grpSp>
      <p:sp>
        <p:nvSpPr>
          <p:cNvPr id="2" name="Slide Number Placeholder 1">
            <a:extLst>
              <a:ext uri="{FF2B5EF4-FFF2-40B4-BE49-F238E27FC236}">
                <a16:creationId xmlns:a16="http://schemas.microsoft.com/office/drawing/2014/main" id="{7D6A8F4B-DF59-F343-9D09-2B8BCE999171}"/>
              </a:ext>
            </a:extLst>
          </p:cNvPr>
          <p:cNvSpPr>
            <a:spLocks noGrp="1"/>
          </p:cNvSpPr>
          <p:nvPr>
            <p:ph type="sldNum" sz="quarter" idx="12"/>
          </p:nvPr>
        </p:nvSpPr>
        <p:spPr/>
        <p:txBody>
          <a:bodyPr/>
          <a:lstStyle/>
          <a:p>
            <a:fld id="{E1152CF2-0165-D84C-8D0D-A057CDAAE4F5}" type="slidenum">
              <a:rPr lang="en-US" smtClean="0"/>
              <a:t>16</a:t>
            </a:fld>
            <a:endParaRPr lang="en-US"/>
          </a:p>
        </p:txBody>
      </p:sp>
    </p:spTree>
    <p:extLst>
      <p:ext uri="{BB962C8B-B14F-4D97-AF65-F5344CB8AC3E}">
        <p14:creationId xmlns:p14="http://schemas.microsoft.com/office/powerpoint/2010/main" val="388606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27A4-88F7-6048-A12A-8DE7769A1425}"/>
              </a:ext>
            </a:extLst>
          </p:cNvPr>
          <p:cNvSpPr>
            <a:spLocks noGrp="1"/>
          </p:cNvSpPr>
          <p:nvPr>
            <p:ph type="title"/>
          </p:nvPr>
        </p:nvSpPr>
        <p:spPr/>
        <p:txBody>
          <a:bodyPr>
            <a:normAutofit/>
          </a:bodyPr>
          <a:lstStyle/>
          <a:p>
            <a:r>
              <a:rPr lang="en-US" dirty="0"/>
              <a:t>How to Adjust </a:t>
            </a:r>
            <a:r>
              <a:rPr lang="en-US" dirty="0" err="1"/>
              <a:t>cwnd</a:t>
            </a:r>
            <a:r>
              <a:rPr lang="en-US" dirty="0"/>
              <a:t> Gracefully?</a:t>
            </a:r>
            <a:br>
              <a:rPr lang="en-US" dirty="0"/>
            </a:br>
            <a:endParaRPr lang="en-US" dirty="0"/>
          </a:p>
        </p:txBody>
      </p:sp>
      <p:sp>
        <p:nvSpPr>
          <p:cNvPr id="3" name="Content Placeholder 2">
            <a:extLst>
              <a:ext uri="{FF2B5EF4-FFF2-40B4-BE49-F238E27FC236}">
                <a16:creationId xmlns:a16="http://schemas.microsoft.com/office/drawing/2014/main" id="{75F8DB92-E049-764D-8859-E6FBA46CDE20}"/>
              </a:ext>
            </a:extLst>
          </p:cNvPr>
          <p:cNvSpPr>
            <a:spLocks noGrp="1"/>
          </p:cNvSpPr>
          <p:nvPr>
            <p:ph idx="1"/>
          </p:nvPr>
        </p:nvSpPr>
        <p:spPr/>
        <p:txBody>
          <a:bodyPr>
            <a:normAutofit/>
          </a:bodyPr>
          <a:lstStyle/>
          <a:p>
            <a:r>
              <a:rPr lang="en-US" sz="2400" dirty="0"/>
              <a:t>Congestion Avoidance</a:t>
            </a:r>
          </a:p>
          <a:p>
            <a:pPr lvl="1"/>
            <a:r>
              <a:rPr lang="en-US" sz="2000" dirty="0"/>
              <a:t>Cannot grow like slow-start, it’s too fast</a:t>
            </a:r>
          </a:p>
          <a:p>
            <a:pPr lvl="1"/>
            <a:r>
              <a:rPr lang="en-US" sz="2000" dirty="0"/>
              <a:t>Need a way to </a:t>
            </a:r>
            <a:r>
              <a:rPr lang="en-US" sz="2000" dirty="0" err="1"/>
              <a:t>backoff</a:t>
            </a:r>
            <a:endParaRPr lang="en-US" sz="2000" dirty="0"/>
          </a:p>
          <a:p>
            <a:endParaRPr lang="en-US" sz="2400" dirty="0"/>
          </a:p>
          <a:p>
            <a:r>
              <a:rPr lang="en-US" sz="2400" dirty="0"/>
              <a:t>Additive increase / Multiplicative decrease (AIMD)</a:t>
            </a:r>
          </a:p>
          <a:p>
            <a:pPr lvl="1"/>
            <a:r>
              <a:rPr lang="en-US" sz="2000" dirty="0"/>
              <a:t>On no congestion</a:t>
            </a:r>
          </a:p>
          <a:p>
            <a:pPr lvl="2"/>
            <a:r>
              <a:rPr lang="en-US" sz="1800" dirty="0" err="1"/>
              <a:t>cwnd</a:t>
            </a:r>
            <a:r>
              <a:rPr lang="en-US" sz="1800" dirty="0"/>
              <a:t> = </a:t>
            </a:r>
            <a:r>
              <a:rPr lang="en-US" sz="1800" dirty="0" err="1"/>
              <a:t>cwnd</a:t>
            </a:r>
            <a:r>
              <a:rPr lang="en-US" sz="1800" dirty="0"/>
              <a:t> + u (u &gt; 0)</a:t>
            </a:r>
          </a:p>
          <a:p>
            <a:pPr lvl="1"/>
            <a:r>
              <a:rPr lang="en-US" sz="2000" dirty="0"/>
              <a:t>On congestion</a:t>
            </a:r>
          </a:p>
          <a:p>
            <a:pPr lvl="2"/>
            <a:r>
              <a:rPr lang="en-US" sz="1800" dirty="0" err="1"/>
              <a:t>cwnd</a:t>
            </a:r>
            <a:r>
              <a:rPr lang="en-US" sz="1800" dirty="0"/>
              <a:t> = d * </a:t>
            </a:r>
            <a:r>
              <a:rPr lang="en-US" sz="1800" dirty="0" err="1"/>
              <a:t>cwnd</a:t>
            </a:r>
            <a:r>
              <a:rPr lang="en-US" sz="1800" dirty="0"/>
              <a:t> (d &lt; 1)</a:t>
            </a:r>
          </a:p>
        </p:txBody>
      </p:sp>
      <p:sp>
        <p:nvSpPr>
          <p:cNvPr id="5" name="Slide Number Placeholder 4">
            <a:extLst>
              <a:ext uri="{FF2B5EF4-FFF2-40B4-BE49-F238E27FC236}">
                <a16:creationId xmlns:a16="http://schemas.microsoft.com/office/drawing/2014/main" id="{6633D57D-7B49-814C-BE53-A9C4BE13460B}"/>
              </a:ext>
            </a:extLst>
          </p:cNvPr>
          <p:cNvSpPr>
            <a:spLocks noGrp="1"/>
          </p:cNvSpPr>
          <p:nvPr>
            <p:ph type="sldNum" sz="quarter" idx="12"/>
          </p:nvPr>
        </p:nvSpPr>
        <p:spPr/>
        <p:txBody>
          <a:bodyPr/>
          <a:lstStyle/>
          <a:p>
            <a:fld id="{E1152CF2-0165-D84C-8D0D-A057CDAAE4F5}" type="slidenum">
              <a:rPr lang="en-US" smtClean="0"/>
              <a:t>17</a:t>
            </a:fld>
            <a:endParaRPr lang="en-US"/>
          </a:p>
        </p:txBody>
      </p:sp>
    </p:spTree>
    <p:extLst>
      <p:ext uri="{BB962C8B-B14F-4D97-AF65-F5344CB8AC3E}">
        <p14:creationId xmlns:p14="http://schemas.microsoft.com/office/powerpoint/2010/main" val="76377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8C16-B5BB-1548-B9CC-0D2783B4CFBD}"/>
              </a:ext>
            </a:extLst>
          </p:cNvPr>
          <p:cNvSpPr>
            <a:spLocks noGrp="1"/>
          </p:cNvSpPr>
          <p:nvPr>
            <p:ph type="title"/>
          </p:nvPr>
        </p:nvSpPr>
        <p:spPr/>
        <p:txBody>
          <a:bodyPr/>
          <a:lstStyle/>
          <a:p>
            <a:r>
              <a:rPr lang="en-US" dirty="0"/>
              <a:t>Put It All Together</a:t>
            </a:r>
          </a:p>
        </p:txBody>
      </p:sp>
      <p:sp>
        <p:nvSpPr>
          <p:cNvPr id="3" name="Content Placeholder 2">
            <a:extLst>
              <a:ext uri="{FF2B5EF4-FFF2-40B4-BE49-F238E27FC236}">
                <a16:creationId xmlns:a16="http://schemas.microsoft.com/office/drawing/2014/main" id="{2DB3E5C2-DF1E-2341-B995-FE9B7A1A5493}"/>
              </a:ext>
            </a:extLst>
          </p:cNvPr>
          <p:cNvSpPr>
            <a:spLocks noGrp="1"/>
          </p:cNvSpPr>
          <p:nvPr>
            <p:ph sz="half" idx="1"/>
          </p:nvPr>
        </p:nvSpPr>
        <p:spPr/>
        <p:txBody>
          <a:bodyPr>
            <a:normAutofit lnSpcReduction="10000"/>
          </a:bodyPr>
          <a:lstStyle/>
          <a:p>
            <a:r>
              <a:rPr lang="en-US" dirty="0"/>
              <a:t>Start with </a:t>
            </a:r>
            <a:r>
              <a:rPr lang="en-US" dirty="0" err="1"/>
              <a:t>cwnd</a:t>
            </a:r>
            <a:r>
              <a:rPr lang="en-US" dirty="0"/>
              <a:t> = 1</a:t>
            </a:r>
          </a:p>
          <a:p>
            <a:r>
              <a:rPr lang="en-US" dirty="0"/>
              <a:t>Slow start: Increase </a:t>
            </a:r>
            <a:r>
              <a:rPr lang="en-US" dirty="0" err="1"/>
              <a:t>cwnd</a:t>
            </a:r>
            <a:r>
              <a:rPr lang="en-US" dirty="0"/>
              <a:t> by 1 for each ack</a:t>
            </a:r>
          </a:p>
          <a:p>
            <a:r>
              <a:rPr lang="en-US" dirty="0"/>
              <a:t>On a timeout</a:t>
            </a:r>
          </a:p>
          <a:p>
            <a:pPr lvl="1"/>
            <a:r>
              <a:rPr lang="en-US" dirty="0" err="1"/>
              <a:t>ssthresh</a:t>
            </a:r>
            <a:r>
              <a:rPr lang="en-US" dirty="0"/>
              <a:t> = </a:t>
            </a:r>
            <a:r>
              <a:rPr lang="en-US" dirty="0" err="1"/>
              <a:t>cwnd</a:t>
            </a:r>
            <a:r>
              <a:rPr lang="en-US" dirty="0"/>
              <a:t> / 2</a:t>
            </a:r>
          </a:p>
          <a:p>
            <a:pPr lvl="1"/>
            <a:r>
              <a:rPr lang="en-US" dirty="0" err="1"/>
              <a:t>cwnd</a:t>
            </a:r>
            <a:r>
              <a:rPr lang="en-US" dirty="0"/>
              <a:t>= 1</a:t>
            </a:r>
          </a:p>
          <a:p>
            <a:pPr lvl="1"/>
            <a:r>
              <a:rPr lang="en-US" dirty="0" err="1"/>
              <a:t>cwnd</a:t>
            </a:r>
            <a:r>
              <a:rPr lang="en-US" dirty="0"/>
              <a:t> &lt; </a:t>
            </a:r>
            <a:r>
              <a:rPr lang="en-US" dirty="0" err="1"/>
              <a:t>ssthresh</a:t>
            </a:r>
            <a:r>
              <a:rPr lang="en-US" dirty="0"/>
              <a:t>: </a:t>
            </a:r>
            <a:r>
              <a:rPr lang="en-US" dirty="0" err="1"/>
              <a:t>cwnd</a:t>
            </a:r>
            <a:r>
              <a:rPr lang="en-US" dirty="0"/>
              <a:t> += 1 for each ack (slow start)</a:t>
            </a:r>
          </a:p>
          <a:p>
            <a:pPr lvl="1"/>
            <a:r>
              <a:rPr lang="en-US" dirty="0" err="1"/>
              <a:t>cwnd</a:t>
            </a:r>
            <a:r>
              <a:rPr lang="en-US" dirty="0"/>
              <a:t> &gt; </a:t>
            </a:r>
            <a:r>
              <a:rPr lang="en-US" dirty="0" err="1"/>
              <a:t>ssthresh</a:t>
            </a:r>
            <a:r>
              <a:rPr lang="en-US" dirty="0"/>
              <a:t>: </a:t>
            </a:r>
            <a:r>
              <a:rPr lang="en-US" dirty="0" err="1"/>
              <a:t>cwnd</a:t>
            </a:r>
            <a:r>
              <a:rPr lang="en-US" dirty="0"/>
              <a:t> += 1 / </a:t>
            </a:r>
            <a:r>
              <a:rPr lang="en-US" dirty="0" err="1"/>
              <a:t>cwnd</a:t>
            </a:r>
            <a:r>
              <a:rPr lang="en-US" dirty="0"/>
              <a:t> for each ack (additive increase) </a:t>
            </a:r>
          </a:p>
        </p:txBody>
      </p:sp>
      <p:pic>
        <p:nvPicPr>
          <p:cNvPr id="11" name="Content Placeholder 10">
            <a:extLst>
              <a:ext uri="{FF2B5EF4-FFF2-40B4-BE49-F238E27FC236}">
                <a16:creationId xmlns:a16="http://schemas.microsoft.com/office/drawing/2014/main" id="{BA8DDAB4-2A13-1448-AF39-37156896BA48}"/>
              </a:ext>
            </a:extLst>
          </p:cNvPr>
          <p:cNvPicPr>
            <a:picLocks noGrp="1" noChangeAspect="1"/>
          </p:cNvPicPr>
          <p:nvPr>
            <p:ph sz="half" idx="2"/>
          </p:nvPr>
        </p:nvPicPr>
        <p:blipFill>
          <a:blip r:embed="rId2"/>
          <a:stretch>
            <a:fillRect/>
          </a:stretch>
        </p:blipFill>
        <p:spPr>
          <a:xfrm>
            <a:off x="6172200" y="2467320"/>
            <a:ext cx="5181600" cy="3067948"/>
          </a:xfrm>
        </p:spPr>
      </p:pic>
      <p:sp>
        <p:nvSpPr>
          <p:cNvPr id="4" name="Slide Number Placeholder 3">
            <a:extLst>
              <a:ext uri="{FF2B5EF4-FFF2-40B4-BE49-F238E27FC236}">
                <a16:creationId xmlns:a16="http://schemas.microsoft.com/office/drawing/2014/main" id="{4C39F093-EA4D-0F40-B50A-3068FF3F83DB}"/>
              </a:ext>
            </a:extLst>
          </p:cNvPr>
          <p:cNvSpPr>
            <a:spLocks noGrp="1"/>
          </p:cNvSpPr>
          <p:nvPr>
            <p:ph type="sldNum" sz="quarter" idx="12"/>
          </p:nvPr>
        </p:nvSpPr>
        <p:spPr/>
        <p:txBody>
          <a:bodyPr/>
          <a:lstStyle/>
          <a:p>
            <a:fld id="{E1152CF2-0165-D84C-8D0D-A057CDAAE4F5}" type="slidenum">
              <a:rPr lang="en-US" smtClean="0"/>
              <a:t>18</a:t>
            </a:fld>
            <a:endParaRPr lang="en-US"/>
          </a:p>
        </p:txBody>
      </p:sp>
    </p:spTree>
    <p:extLst>
      <p:ext uri="{BB962C8B-B14F-4D97-AF65-F5344CB8AC3E}">
        <p14:creationId xmlns:p14="http://schemas.microsoft.com/office/powerpoint/2010/main" val="146738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9FE0-2B62-AC4C-B3FB-1C545F6F377B}"/>
              </a:ext>
            </a:extLst>
          </p:cNvPr>
          <p:cNvSpPr>
            <a:spLocks noGrp="1"/>
          </p:cNvSpPr>
          <p:nvPr>
            <p:ph type="title"/>
          </p:nvPr>
        </p:nvSpPr>
        <p:spPr/>
        <p:txBody>
          <a:bodyPr/>
          <a:lstStyle/>
          <a:p>
            <a:r>
              <a:rPr lang="en-US" dirty="0"/>
              <a:t>AIMD Analysis</a:t>
            </a:r>
          </a:p>
        </p:txBody>
      </p:sp>
      <p:sp>
        <p:nvSpPr>
          <p:cNvPr id="3" name="Content Placeholder 2">
            <a:extLst>
              <a:ext uri="{FF2B5EF4-FFF2-40B4-BE49-F238E27FC236}">
                <a16:creationId xmlns:a16="http://schemas.microsoft.com/office/drawing/2014/main" id="{E72FF0EC-19F1-E346-8497-3E81EAFF4225}"/>
              </a:ext>
            </a:extLst>
          </p:cNvPr>
          <p:cNvSpPr>
            <a:spLocks noGrp="1"/>
          </p:cNvSpPr>
          <p:nvPr>
            <p:ph idx="1"/>
          </p:nvPr>
        </p:nvSpPr>
        <p:spPr/>
        <p:txBody>
          <a:bodyPr/>
          <a:lstStyle/>
          <a:p>
            <a:r>
              <a:rPr lang="en-US" dirty="0"/>
              <a:t>“Analysis of the Increase and Decrease Algorithms for Congestion Avoidance in Computer Network“, Dah-Ming Chiu and Raj Jain (1989)</a:t>
            </a:r>
          </a:p>
          <a:p>
            <a:endParaRPr lang="en-US" dirty="0"/>
          </a:p>
          <a:p>
            <a:r>
              <a:rPr lang="en-US" dirty="0"/>
              <a:t>Criteria</a:t>
            </a:r>
          </a:p>
          <a:p>
            <a:pPr lvl="1"/>
            <a:r>
              <a:rPr lang="en-US" dirty="0"/>
              <a:t>Quick convergence</a:t>
            </a:r>
          </a:p>
          <a:p>
            <a:pPr lvl="1"/>
            <a:r>
              <a:rPr lang="en-US" dirty="0"/>
              <a:t>Efficiency: high utilization</a:t>
            </a:r>
          </a:p>
          <a:p>
            <a:pPr lvl="1"/>
            <a:r>
              <a:rPr lang="en-US" dirty="0"/>
              <a:t>Fairness: each end-host gets fair-share</a:t>
            </a:r>
          </a:p>
        </p:txBody>
      </p:sp>
      <p:pic>
        <p:nvPicPr>
          <p:cNvPr id="9" name="Picture 8">
            <a:extLst>
              <a:ext uri="{FF2B5EF4-FFF2-40B4-BE49-F238E27FC236}">
                <a16:creationId xmlns:a16="http://schemas.microsoft.com/office/drawing/2014/main" id="{FE634399-7C0A-8A4B-8ADD-5310A8857685}"/>
              </a:ext>
            </a:extLst>
          </p:cNvPr>
          <p:cNvPicPr>
            <a:picLocks noChangeAspect="1"/>
          </p:cNvPicPr>
          <p:nvPr/>
        </p:nvPicPr>
        <p:blipFill>
          <a:blip r:embed="rId2"/>
          <a:stretch>
            <a:fillRect/>
          </a:stretch>
        </p:blipFill>
        <p:spPr>
          <a:xfrm>
            <a:off x="6925056" y="3208839"/>
            <a:ext cx="4331462" cy="3649161"/>
          </a:xfrm>
          <a:prstGeom prst="rect">
            <a:avLst/>
          </a:prstGeom>
        </p:spPr>
      </p:pic>
      <p:sp>
        <p:nvSpPr>
          <p:cNvPr id="10" name="Oval 9">
            <a:extLst>
              <a:ext uri="{FF2B5EF4-FFF2-40B4-BE49-F238E27FC236}">
                <a16:creationId xmlns:a16="http://schemas.microsoft.com/office/drawing/2014/main" id="{2CDFF6F7-E687-7F46-8389-800C9608EF06}"/>
              </a:ext>
            </a:extLst>
          </p:cNvPr>
          <p:cNvSpPr/>
          <p:nvPr/>
        </p:nvSpPr>
        <p:spPr>
          <a:xfrm>
            <a:off x="8851392" y="5021227"/>
            <a:ext cx="158496" cy="15849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39F8084-AC4E-D34A-B52D-849FE84A1549}"/>
              </a:ext>
            </a:extLst>
          </p:cNvPr>
          <p:cNvSpPr txBox="1"/>
          <p:nvPr/>
        </p:nvSpPr>
        <p:spPr>
          <a:xfrm>
            <a:off x="9351264" y="5021227"/>
            <a:ext cx="1048172" cy="276999"/>
          </a:xfrm>
          <a:prstGeom prst="rect">
            <a:avLst/>
          </a:prstGeom>
          <a:noFill/>
          <a:ln>
            <a:solidFill>
              <a:srgbClr val="FF0000"/>
            </a:solidFill>
            <a:prstDash val="dash"/>
          </a:ln>
        </p:spPr>
        <p:txBody>
          <a:bodyPr wrap="none" rtlCol="0">
            <a:spAutoFit/>
          </a:bodyPr>
          <a:lstStyle/>
          <a:p>
            <a:r>
              <a:rPr lang="en-US" sz="1200" dirty="0">
                <a:solidFill>
                  <a:srgbClr val="FF0000"/>
                </a:solidFill>
              </a:rPr>
              <a:t>Optimal point</a:t>
            </a:r>
          </a:p>
        </p:txBody>
      </p:sp>
      <p:cxnSp>
        <p:nvCxnSpPr>
          <p:cNvPr id="13" name="Straight Arrow Connector 12">
            <a:extLst>
              <a:ext uri="{FF2B5EF4-FFF2-40B4-BE49-F238E27FC236}">
                <a16:creationId xmlns:a16="http://schemas.microsoft.com/office/drawing/2014/main" id="{F0D0F95A-A415-2647-9707-70A33B0FFCAD}"/>
              </a:ext>
            </a:extLst>
          </p:cNvPr>
          <p:cNvCxnSpPr>
            <a:stCxn id="11" idx="1"/>
            <a:endCxn id="10" idx="6"/>
          </p:cNvCxnSpPr>
          <p:nvPr/>
        </p:nvCxnSpPr>
        <p:spPr>
          <a:xfrm flipH="1" flipV="1">
            <a:off x="9009888" y="5100475"/>
            <a:ext cx="341376" cy="592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6923326-5E37-734A-B190-4977137A71A2}"/>
              </a:ext>
            </a:extLst>
          </p:cNvPr>
          <p:cNvPicPr>
            <a:picLocks noChangeAspect="1"/>
          </p:cNvPicPr>
          <p:nvPr/>
        </p:nvPicPr>
        <p:blipFill>
          <a:blip r:embed="rId3"/>
          <a:stretch>
            <a:fillRect/>
          </a:stretch>
        </p:blipFill>
        <p:spPr>
          <a:xfrm>
            <a:off x="2338578" y="4872776"/>
            <a:ext cx="3086100" cy="850900"/>
          </a:xfrm>
          <a:prstGeom prst="rect">
            <a:avLst/>
          </a:prstGeom>
        </p:spPr>
      </p:pic>
      <p:grpSp>
        <p:nvGrpSpPr>
          <p:cNvPr id="16" name="Group 15">
            <a:extLst>
              <a:ext uri="{FF2B5EF4-FFF2-40B4-BE49-F238E27FC236}">
                <a16:creationId xmlns:a16="http://schemas.microsoft.com/office/drawing/2014/main" id="{BD58EE53-7A07-5A40-A84B-4D80B21DC18D}"/>
              </a:ext>
            </a:extLst>
          </p:cNvPr>
          <p:cNvGrpSpPr/>
          <p:nvPr/>
        </p:nvGrpSpPr>
        <p:grpSpPr>
          <a:xfrm>
            <a:off x="7518210" y="3274547"/>
            <a:ext cx="1833054" cy="3204699"/>
            <a:chOff x="7518210" y="3274547"/>
            <a:chExt cx="1833054" cy="3204699"/>
          </a:xfrm>
        </p:grpSpPr>
        <p:cxnSp>
          <p:nvCxnSpPr>
            <p:cNvPr id="5" name="Straight Connector 4">
              <a:extLst>
                <a:ext uri="{FF2B5EF4-FFF2-40B4-BE49-F238E27FC236}">
                  <a16:creationId xmlns:a16="http://schemas.microsoft.com/office/drawing/2014/main" id="{264A2E3D-4B83-7549-90B7-AB7539FE2214}"/>
                </a:ext>
              </a:extLst>
            </p:cNvPr>
            <p:cNvCxnSpPr>
              <a:cxnSpLocks/>
            </p:cNvCxnSpPr>
            <p:nvPr/>
          </p:nvCxnSpPr>
          <p:spPr>
            <a:xfrm flipV="1">
              <a:off x="7518210" y="3516616"/>
              <a:ext cx="1250569" cy="296263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9E17107-595C-AF49-BCA1-A7E772F8A6CA}"/>
                </a:ext>
              </a:extLst>
            </p:cNvPr>
            <p:cNvSpPr txBox="1"/>
            <p:nvPr/>
          </p:nvSpPr>
          <p:spPr>
            <a:xfrm>
              <a:off x="7922411" y="3274547"/>
              <a:ext cx="1428853" cy="307777"/>
            </a:xfrm>
            <a:prstGeom prst="rect">
              <a:avLst/>
            </a:prstGeom>
            <a:noFill/>
          </p:spPr>
          <p:txBody>
            <a:bodyPr wrap="none" rtlCol="0">
              <a:spAutoFit/>
            </a:bodyPr>
            <a:lstStyle/>
            <a:p>
              <a:r>
                <a:rPr lang="en-US" sz="1400" dirty="0" err="1">
                  <a:solidFill>
                    <a:srgbClr val="4472C4"/>
                  </a:solidFill>
                </a:rPr>
                <a:t>Equi</a:t>
              </a:r>
              <a:r>
                <a:rPr lang="en-US" sz="1400" dirty="0">
                  <a:solidFill>
                    <a:srgbClr val="4472C4"/>
                  </a:solidFill>
                </a:rPr>
                <a:t>-fairness line</a:t>
              </a:r>
            </a:p>
          </p:txBody>
        </p:sp>
      </p:grpSp>
      <p:sp>
        <p:nvSpPr>
          <p:cNvPr id="18" name="Slide Number Placeholder 17">
            <a:extLst>
              <a:ext uri="{FF2B5EF4-FFF2-40B4-BE49-F238E27FC236}">
                <a16:creationId xmlns:a16="http://schemas.microsoft.com/office/drawing/2014/main" id="{D56CEFE0-2855-104D-89A9-42265363203B}"/>
              </a:ext>
            </a:extLst>
          </p:cNvPr>
          <p:cNvSpPr>
            <a:spLocks noGrp="1"/>
          </p:cNvSpPr>
          <p:nvPr>
            <p:ph type="sldNum" sz="quarter" idx="12"/>
          </p:nvPr>
        </p:nvSpPr>
        <p:spPr/>
        <p:txBody>
          <a:bodyPr/>
          <a:lstStyle/>
          <a:p>
            <a:fld id="{E1152CF2-0165-D84C-8D0D-A057CDAAE4F5}" type="slidenum">
              <a:rPr lang="en-US" smtClean="0"/>
              <a:t>19</a:t>
            </a:fld>
            <a:endParaRPr lang="en-US"/>
          </a:p>
        </p:txBody>
      </p:sp>
    </p:spTree>
    <p:extLst>
      <p:ext uri="{BB962C8B-B14F-4D97-AF65-F5344CB8AC3E}">
        <p14:creationId xmlns:p14="http://schemas.microsoft.com/office/powerpoint/2010/main" val="205199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EE9448-0809-6D4C-87BB-C7289F6BB7EC}"/>
              </a:ext>
            </a:extLst>
          </p:cNvPr>
          <p:cNvSpPr>
            <a:spLocks noGrp="1"/>
          </p:cNvSpPr>
          <p:nvPr>
            <p:ph type="title"/>
          </p:nvPr>
        </p:nvSpPr>
        <p:spPr/>
        <p:txBody>
          <a:bodyPr/>
          <a:lstStyle/>
          <a:p>
            <a:r>
              <a:rPr lang="en-US" dirty="0"/>
              <a:t>Outline</a:t>
            </a:r>
          </a:p>
        </p:txBody>
      </p:sp>
      <p:sp>
        <p:nvSpPr>
          <p:cNvPr id="6" name="Content Placeholder 5">
            <a:extLst>
              <a:ext uri="{FF2B5EF4-FFF2-40B4-BE49-F238E27FC236}">
                <a16:creationId xmlns:a16="http://schemas.microsoft.com/office/drawing/2014/main" id="{7FE801E9-42E4-F042-A37E-3EA06442E10F}"/>
              </a:ext>
            </a:extLst>
          </p:cNvPr>
          <p:cNvSpPr>
            <a:spLocks noGrp="1"/>
          </p:cNvSpPr>
          <p:nvPr>
            <p:ph idx="1"/>
          </p:nvPr>
        </p:nvSpPr>
        <p:spPr/>
        <p:txBody>
          <a:bodyPr/>
          <a:lstStyle/>
          <a:p>
            <a:r>
              <a:rPr lang="en-US" dirty="0"/>
              <a:t>Network history</a:t>
            </a:r>
          </a:p>
          <a:p>
            <a:r>
              <a:rPr lang="en-US" dirty="0"/>
              <a:t>Network basics</a:t>
            </a:r>
          </a:p>
          <a:p>
            <a:pPr lvl="1"/>
            <a:r>
              <a:rPr lang="en-US" dirty="0"/>
              <a:t>Layering</a:t>
            </a:r>
          </a:p>
          <a:p>
            <a:pPr lvl="1"/>
            <a:r>
              <a:rPr lang="en-US" dirty="0"/>
              <a:t>End-to-end principle</a:t>
            </a:r>
          </a:p>
          <a:p>
            <a:r>
              <a:rPr lang="en-US" dirty="0"/>
              <a:t>Congestion Avoidance and Control</a:t>
            </a:r>
          </a:p>
          <a:p>
            <a:r>
              <a:rPr lang="en-US" dirty="0"/>
              <a:t>TCP Congestion Control with a Misbehaving Receiver</a:t>
            </a:r>
          </a:p>
        </p:txBody>
      </p:sp>
      <p:sp>
        <p:nvSpPr>
          <p:cNvPr id="2" name="Slide Number Placeholder 1">
            <a:extLst>
              <a:ext uri="{FF2B5EF4-FFF2-40B4-BE49-F238E27FC236}">
                <a16:creationId xmlns:a16="http://schemas.microsoft.com/office/drawing/2014/main" id="{B78A3D41-16E0-5840-8957-46C99B0F2217}"/>
              </a:ext>
            </a:extLst>
          </p:cNvPr>
          <p:cNvSpPr>
            <a:spLocks noGrp="1"/>
          </p:cNvSpPr>
          <p:nvPr>
            <p:ph type="sldNum" sz="quarter" idx="12"/>
          </p:nvPr>
        </p:nvSpPr>
        <p:spPr/>
        <p:txBody>
          <a:bodyPr/>
          <a:lstStyle/>
          <a:p>
            <a:fld id="{E1152CF2-0165-D84C-8D0D-A057CDAAE4F5}" type="slidenum">
              <a:rPr lang="en-US" smtClean="0"/>
              <a:t>2</a:t>
            </a:fld>
            <a:endParaRPr lang="en-US"/>
          </a:p>
        </p:txBody>
      </p:sp>
    </p:spTree>
    <p:extLst>
      <p:ext uri="{BB962C8B-B14F-4D97-AF65-F5344CB8AC3E}">
        <p14:creationId xmlns:p14="http://schemas.microsoft.com/office/powerpoint/2010/main" val="167376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70D0F5-7329-1D42-ADC1-30A512EA90E0}"/>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9682A3CB-7243-4B4F-93E5-DDEB64CE1273}"/>
              </a:ext>
            </a:extLst>
          </p:cNvPr>
          <p:cNvPicPr>
            <a:picLocks noGrp="1" noChangeAspect="1"/>
          </p:cNvPicPr>
          <p:nvPr>
            <p:ph idx="1"/>
          </p:nvPr>
        </p:nvPicPr>
        <p:blipFill rotWithShape="1">
          <a:blip r:embed="rId2"/>
          <a:srcRect b="6666"/>
          <a:stretch/>
        </p:blipFill>
        <p:spPr>
          <a:xfrm>
            <a:off x="0" y="1"/>
            <a:ext cx="12192000" cy="6400800"/>
          </a:xfrm>
        </p:spPr>
      </p:pic>
      <p:sp>
        <p:nvSpPr>
          <p:cNvPr id="10" name="TextBox 9">
            <a:extLst>
              <a:ext uri="{FF2B5EF4-FFF2-40B4-BE49-F238E27FC236}">
                <a16:creationId xmlns:a16="http://schemas.microsoft.com/office/drawing/2014/main" id="{68B9C5AF-8910-2A41-A44B-68093EFAA6CA}"/>
              </a:ext>
            </a:extLst>
          </p:cNvPr>
          <p:cNvSpPr txBox="1"/>
          <p:nvPr/>
        </p:nvSpPr>
        <p:spPr>
          <a:xfrm>
            <a:off x="0" y="6556022"/>
            <a:ext cx="2064861" cy="338554"/>
          </a:xfrm>
          <a:prstGeom prst="rect">
            <a:avLst/>
          </a:prstGeom>
          <a:noFill/>
        </p:spPr>
        <p:txBody>
          <a:bodyPr wrap="none" rtlCol="0">
            <a:spAutoFit/>
          </a:bodyPr>
          <a:lstStyle/>
          <a:p>
            <a:r>
              <a:rPr lang="en-US" sz="1600" dirty="0"/>
              <a:t>From CS6410 on 2013.</a:t>
            </a:r>
          </a:p>
        </p:txBody>
      </p:sp>
      <p:sp>
        <p:nvSpPr>
          <p:cNvPr id="2" name="Rectangle 1">
            <a:extLst>
              <a:ext uri="{FF2B5EF4-FFF2-40B4-BE49-F238E27FC236}">
                <a16:creationId xmlns:a16="http://schemas.microsoft.com/office/drawing/2014/main" id="{D3DD0BFB-B984-A841-B941-03AA81961250}"/>
              </a:ext>
            </a:extLst>
          </p:cNvPr>
          <p:cNvSpPr/>
          <p:nvPr/>
        </p:nvSpPr>
        <p:spPr>
          <a:xfrm>
            <a:off x="5645727" y="6400801"/>
            <a:ext cx="6546273" cy="369332"/>
          </a:xfrm>
          <a:prstGeom prst="rect">
            <a:avLst/>
          </a:prstGeom>
        </p:spPr>
        <p:txBody>
          <a:bodyPr wrap="square">
            <a:spAutoFit/>
          </a:bodyPr>
          <a:lstStyle/>
          <a:p>
            <a:r>
              <a:rPr lang="en-US" dirty="0">
                <a:solidFill>
                  <a:srgbClr val="1F497D"/>
                </a:solidFill>
                <a:latin typeface="Calibri" panose="020F0502020204030204" pitchFamily="34" charset="0"/>
                <a:hlinkClick r:id="rId3"/>
              </a:rPr>
              <a:t>https://en.wikipedia.org/wiki/TCP_congestion_control#Algorithms</a:t>
            </a:r>
            <a:endParaRPr lang="en-US" dirty="0"/>
          </a:p>
        </p:txBody>
      </p:sp>
      <p:sp>
        <p:nvSpPr>
          <p:cNvPr id="3" name="Slide Number Placeholder 2">
            <a:extLst>
              <a:ext uri="{FF2B5EF4-FFF2-40B4-BE49-F238E27FC236}">
                <a16:creationId xmlns:a16="http://schemas.microsoft.com/office/drawing/2014/main" id="{411ACCFC-1B0B-C24E-BA95-6FEDA60F2F42}"/>
              </a:ext>
            </a:extLst>
          </p:cNvPr>
          <p:cNvSpPr>
            <a:spLocks noGrp="1"/>
          </p:cNvSpPr>
          <p:nvPr>
            <p:ph type="sldNum" sz="quarter" idx="12"/>
          </p:nvPr>
        </p:nvSpPr>
        <p:spPr/>
        <p:txBody>
          <a:bodyPr/>
          <a:lstStyle/>
          <a:p>
            <a:fld id="{E1152CF2-0165-D84C-8D0D-A057CDAAE4F5}" type="slidenum">
              <a:rPr lang="en-US" smtClean="0"/>
              <a:t>20</a:t>
            </a:fld>
            <a:endParaRPr lang="en-US"/>
          </a:p>
        </p:txBody>
      </p:sp>
    </p:spTree>
    <p:extLst>
      <p:ext uri="{BB962C8B-B14F-4D97-AF65-F5344CB8AC3E}">
        <p14:creationId xmlns:p14="http://schemas.microsoft.com/office/powerpoint/2010/main" val="2539507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A71E7-C573-4145-99B9-2B0142DAA3E1}"/>
              </a:ext>
            </a:extLst>
          </p:cNvPr>
          <p:cNvSpPr>
            <a:spLocks noGrp="1"/>
          </p:cNvSpPr>
          <p:nvPr>
            <p:ph type="title"/>
          </p:nvPr>
        </p:nvSpPr>
        <p:spPr/>
        <p:txBody>
          <a:bodyPr/>
          <a:lstStyle/>
          <a:p>
            <a:r>
              <a:rPr lang="en-US" dirty="0"/>
              <a:t>Other Congestion Control Mechanism</a:t>
            </a:r>
          </a:p>
        </p:txBody>
      </p:sp>
      <p:sp>
        <p:nvSpPr>
          <p:cNvPr id="3" name="Content Placeholder 2">
            <a:extLst>
              <a:ext uri="{FF2B5EF4-FFF2-40B4-BE49-F238E27FC236}">
                <a16:creationId xmlns:a16="http://schemas.microsoft.com/office/drawing/2014/main" id="{6978C0A4-22D3-4349-B675-7615B053B6E7}"/>
              </a:ext>
            </a:extLst>
          </p:cNvPr>
          <p:cNvSpPr>
            <a:spLocks noGrp="1"/>
          </p:cNvSpPr>
          <p:nvPr>
            <p:ph idx="1"/>
          </p:nvPr>
        </p:nvSpPr>
        <p:spPr/>
        <p:txBody>
          <a:bodyPr>
            <a:normAutofit/>
          </a:bodyPr>
          <a:lstStyle/>
          <a:p>
            <a:r>
              <a:rPr lang="en-US" dirty="0"/>
              <a:t>Timeout or duplicate ACK are actually implicit notification</a:t>
            </a:r>
          </a:p>
          <a:p>
            <a:endParaRPr lang="en-US" dirty="0"/>
          </a:p>
          <a:p>
            <a:r>
              <a:rPr lang="en-US" dirty="0"/>
              <a:t>Explicit congestion notification (ECN)</a:t>
            </a:r>
          </a:p>
          <a:p>
            <a:pPr lvl="1"/>
            <a:r>
              <a:rPr lang="en-US" dirty="0"/>
              <a:t>Rate Control Protocol (RCP)</a:t>
            </a:r>
          </a:p>
          <a:p>
            <a:pPr lvl="2"/>
            <a:r>
              <a:rPr lang="en-US" dirty="0"/>
              <a:t>Router divides outgoing link bandwidth equally among all the flows</a:t>
            </a:r>
          </a:p>
          <a:p>
            <a:pPr lvl="2"/>
            <a:r>
              <a:rPr lang="en-US" dirty="0"/>
              <a:t>Encode the rate in packet header</a:t>
            </a:r>
          </a:p>
          <a:p>
            <a:pPr lvl="1"/>
            <a:r>
              <a:rPr lang="en-US" dirty="0"/>
              <a:t>XCP</a:t>
            </a:r>
          </a:p>
          <a:p>
            <a:pPr lvl="2"/>
            <a:r>
              <a:rPr lang="en-US" dirty="0"/>
              <a:t>Router encode hints in packet and let sender know how to adjust </a:t>
            </a:r>
            <a:r>
              <a:rPr lang="en-US" dirty="0" err="1"/>
              <a:t>cwnd</a:t>
            </a:r>
            <a:endParaRPr lang="en-US" dirty="0"/>
          </a:p>
          <a:p>
            <a:pPr lvl="1"/>
            <a:r>
              <a:rPr lang="en-US" dirty="0"/>
              <a:t>Datacenter TCP (DCTCP)</a:t>
            </a:r>
          </a:p>
          <a:p>
            <a:pPr lvl="1"/>
            <a:endParaRPr lang="en-US" dirty="0"/>
          </a:p>
        </p:txBody>
      </p:sp>
      <p:sp>
        <p:nvSpPr>
          <p:cNvPr id="4" name="Slide Number Placeholder 3">
            <a:extLst>
              <a:ext uri="{FF2B5EF4-FFF2-40B4-BE49-F238E27FC236}">
                <a16:creationId xmlns:a16="http://schemas.microsoft.com/office/drawing/2014/main" id="{9AB12681-783C-8E48-94F7-22FA95E4703E}"/>
              </a:ext>
            </a:extLst>
          </p:cNvPr>
          <p:cNvSpPr>
            <a:spLocks noGrp="1"/>
          </p:cNvSpPr>
          <p:nvPr>
            <p:ph type="sldNum" sz="quarter" idx="12"/>
          </p:nvPr>
        </p:nvSpPr>
        <p:spPr/>
        <p:txBody>
          <a:bodyPr/>
          <a:lstStyle/>
          <a:p>
            <a:fld id="{E1152CF2-0165-D84C-8D0D-A057CDAAE4F5}" type="slidenum">
              <a:rPr lang="en-US" smtClean="0"/>
              <a:t>21</a:t>
            </a:fld>
            <a:endParaRPr lang="en-US"/>
          </a:p>
        </p:txBody>
      </p:sp>
    </p:spTree>
    <p:extLst>
      <p:ext uri="{BB962C8B-B14F-4D97-AF65-F5344CB8AC3E}">
        <p14:creationId xmlns:p14="http://schemas.microsoft.com/office/powerpoint/2010/main" val="3334424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タイトル 3">
            <a:extLst>
              <a:ext uri="{FF2B5EF4-FFF2-40B4-BE49-F238E27FC236}">
                <a16:creationId xmlns:a16="http://schemas.microsoft.com/office/drawing/2014/main" id="{0E1FDCDB-7218-BD4B-8D49-E311123DF7A2}"/>
              </a:ext>
            </a:extLst>
          </p:cNvPr>
          <p:cNvSpPr>
            <a:spLocks noGrp="1"/>
          </p:cNvSpPr>
          <p:nvPr>
            <p:ph type="title"/>
          </p:nvPr>
        </p:nvSpPr>
        <p:spPr>
          <a:xfrm>
            <a:off x="457200" y="274638"/>
            <a:ext cx="8229600" cy="1143000"/>
          </a:xfrm>
        </p:spPr>
        <p:txBody>
          <a:bodyPr/>
          <a:lstStyle/>
          <a:p>
            <a:r>
              <a:rPr lang="en-US" altLang="ja-JP" dirty="0"/>
              <a:t>DCTCP algorithm</a:t>
            </a:r>
            <a:endParaRPr kumimoji="1" lang="ja-JP" altLang="en-US" dirty="0"/>
          </a:p>
        </p:txBody>
      </p:sp>
      <p:sp>
        <p:nvSpPr>
          <p:cNvPr id="66" name="テキスト プレースホルダー 4">
            <a:extLst>
              <a:ext uri="{FF2B5EF4-FFF2-40B4-BE49-F238E27FC236}">
                <a16:creationId xmlns:a16="http://schemas.microsoft.com/office/drawing/2014/main" id="{EF5B4392-ECF9-B040-B318-9296376F04A9}"/>
              </a:ext>
            </a:extLst>
          </p:cNvPr>
          <p:cNvSpPr>
            <a:spLocks noGrp="1"/>
          </p:cNvSpPr>
          <p:nvPr>
            <p:ph type="body" idx="1"/>
          </p:nvPr>
        </p:nvSpPr>
        <p:spPr>
          <a:xfrm>
            <a:off x="1413063" y="1185791"/>
            <a:ext cx="4040188" cy="639762"/>
          </a:xfrm>
        </p:spPr>
        <p:txBody>
          <a:bodyPr/>
          <a:lstStyle/>
          <a:p>
            <a:pPr algn="ctr"/>
            <a:r>
              <a:rPr kumimoji="1" lang="en-US" altLang="ja-JP" dirty="0"/>
              <a:t>Sender side</a:t>
            </a:r>
            <a:endParaRPr kumimoji="1" lang="ja-JP" altLang="en-US" dirty="0"/>
          </a:p>
        </p:txBody>
      </p:sp>
      <p:sp>
        <p:nvSpPr>
          <p:cNvPr id="67" name="コンテンツ プレースホルダー 5">
            <a:extLst>
              <a:ext uri="{FF2B5EF4-FFF2-40B4-BE49-F238E27FC236}">
                <a16:creationId xmlns:a16="http://schemas.microsoft.com/office/drawing/2014/main" id="{BA0C4FF6-181B-AD4C-80CB-1B466B172606}"/>
              </a:ext>
            </a:extLst>
          </p:cNvPr>
          <p:cNvSpPr>
            <a:spLocks noGrp="1"/>
          </p:cNvSpPr>
          <p:nvPr>
            <p:ph sz="half" idx="2"/>
          </p:nvPr>
        </p:nvSpPr>
        <p:spPr>
          <a:xfrm>
            <a:off x="1179384" y="1825553"/>
            <a:ext cx="4421504" cy="3951288"/>
          </a:xfrm>
          <a:ln>
            <a:solidFill>
              <a:srgbClr val="008000"/>
            </a:solidFill>
          </a:ln>
        </p:spPr>
        <p:txBody>
          <a:bodyPr>
            <a:normAutofit fontScale="92500" lnSpcReduction="20000"/>
          </a:bodyPr>
          <a:lstStyle/>
          <a:p>
            <a:pPr marL="457200" indent="-457200">
              <a:buFont typeface="+mj-lt"/>
              <a:buAutoNum type="arabicPeriod"/>
            </a:pPr>
            <a:r>
              <a:rPr kumimoji="1" lang="en-US" altLang="ja-JP" dirty="0"/>
              <a:t>Maintain the fraction of ECN marked </a:t>
            </a:r>
            <a:r>
              <a:rPr lang="en-US" altLang="ja-JP" dirty="0" err="1"/>
              <a:t>seg</a:t>
            </a:r>
            <a:r>
              <a:rPr lang="en-US" altLang="ja-JP" dirty="0"/>
              <a:t>.</a:t>
            </a:r>
            <a:r>
              <a:rPr kumimoji="1" lang="en-US" altLang="ja-JP" dirty="0"/>
              <a:t> </a:t>
            </a:r>
            <a:r>
              <a:rPr lang="en-US" altLang="ja-JP" dirty="0"/>
              <a:t>for each RTT</a:t>
            </a:r>
            <a:endParaRPr kumimoji="1" lang="en-US" altLang="ja-JP" dirty="0"/>
          </a:p>
          <a:p>
            <a:endParaRPr lang="en-US" altLang="ja-JP" dirty="0"/>
          </a:p>
          <a:p>
            <a:pPr marL="0" indent="0">
              <a:lnSpc>
                <a:spcPct val="80000"/>
              </a:lnSpc>
              <a:buNone/>
            </a:pPr>
            <a:endParaRPr kumimoji="1" lang="en-US" altLang="ja-JP" dirty="0"/>
          </a:p>
          <a:p>
            <a:pPr marL="0" indent="0">
              <a:lnSpc>
                <a:spcPct val="80000"/>
              </a:lnSpc>
              <a:buNone/>
            </a:pPr>
            <a:r>
              <a:rPr kumimoji="1" lang="en-US" altLang="ja-JP" dirty="0"/>
              <a:t>     and update average frac</a:t>
            </a:r>
            <a:r>
              <a:rPr lang="en-US" altLang="ja-JP" dirty="0"/>
              <a:t>tion</a:t>
            </a:r>
          </a:p>
          <a:p>
            <a:pPr marL="0" indent="0">
              <a:lnSpc>
                <a:spcPct val="80000"/>
              </a:lnSpc>
              <a:buNone/>
            </a:pPr>
            <a:r>
              <a:rPr kumimoji="1" lang="en-US" altLang="ja-JP" dirty="0"/>
              <a:t>     </a:t>
            </a:r>
            <a:r>
              <a:rPr lang="en-US" altLang="ja-JP" dirty="0"/>
              <a:t>o</a:t>
            </a:r>
            <a:r>
              <a:rPr kumimoji="1" lang="en-US" altLang="ja-JP" dirty="0"/>
              <a:t>f marked </a:t>
            </a:r>
            <a:r>
              <a:rPr lang="en-US" altLang="ja-JP" dirty="0"/>
              <a:t>seg.   (     )</a:t>
            </a:r>
            <a:endParaRPr kumimoji="1" lang="en-US" altLang="ja-JP" dirty="0"/>
          </a:p>
          <a:p>
            <a:pPr marL="1828800" lvl="4" indent="0">
              <a:buNone/>
            </a:pPr>
            <a:endParaRPr lang="en-US" altLang="ja-JP" dirty="0"/>
          </a:p>
          <a:p>
            <a:pPr marL="0" indent="0">
              <a:buNone/>
            </a:pPr>
            <a:endParaRPr lang="en-US" altLang="ja-JP" sz="900" dirty="0"/>
          </a:p>
          <a:p>
            <a:pPr marL="457200" indent="-457200">
              <a:buFont typeface="+mj-lt"/>
              <a:buAutoNum type="arabicPeriod" startAt="2"/>
            </a:pPr>
            <a:r>
              <a:rPr lang="en-US" altLang="ja-JP" dirty="0"/>
              <a:t>Adopt alpha to </a:t>
            </a:r>
            <a:r>
              <a:rPr lang="en-US" altLang="ja-JP" dirty="0" err="1"/>
              <a:t>cwnd</a:t>
            </a:r>
            <a:r>
              <a:rPr lang="en-US" altLang="ja-JP" dirty="0"/>
              <a:t> decrease</a:t>
            </a:r>
            <a:endParaRPr kumimoji="1" lang="ja-JP" altLang="en-US" dirty="0"/>
          </a:p>
        </p:txBody>
      </p:sp>
      <p:sp>
        <p:nvSpPr>
          <p:cNvPr id="68" name="テキスト プレースホルダー 6">
            <a:extLst>
              <a:ext uri="{FF2B5EF4-FFF2-40B4-BE49-F238E27FC236}">
                <a16:creationId xmlns:a16="http://schemas.microsoft.com/office/drawing/2014/main" id="{DF0621AF-EBA5-AF49-8A5A-84DEAFBA0A73}"/>
              </a:ext>
            </a:extLst>
          </p:cNvPr>
          <p:cNvSpPr>
            <a:spLocks noGrp="1"/>
          </p:cNvSpPr>
          <p:nvPr>
            <p:ph type="body" sz="quarter" idx="3"/>
          </p:nvPr>
        </p:nvSpPr>
        <p:spPr>
          <a:xfrm>
            <a:off x="7365245" y="1185791"/>
            <a:ext cx="4041775" cy="639762"/>
          </a:xfrm>
        </p:spPr>
        <p:txBody>
          <a:bodyPr/>
          <a:lstStyle/>
          <a:p>
            <a:pPr algn="ctr"/>
            <a:r>
              <a:rPr kumimoji="1" lang="en-US" altLang="ja-JP" dirty="0"/>
              <a:t>Receiver side</a:t>
            </a:r>
            <a:endParaRPr kumimoji="1" lang="ja-JP" altLang="en-US" dirty="0"/>
          </a:p>
        </p:txBody>
      </p:sp>
      <p:sp>
        <p:nvSpPr>
          <p:cNvPr id="69" name="コンテンツ プレースホルダー 7">
            <a:extLst>
              <a:ext uri="{FF2B5EF4-FFF2-40B4-BE49-F238E27FC236}">
                <a16:creationId xmlns:a16="http://schemas.microsoft.com/office/drawing/2014/main" id="{F684EDD3-0253-294D-8517-2A571CDD757E}"/>
              </a:ext>
            </a:extLst>
          </p:cNvPr>
          <p:cNvSpPr>
            <a:spLocks noGrp="1"/>
          </p:cNvSpPr>
          <p:nvPr>
            <p:ph sz="quarter" idx="4"/>
          </p:nvPr>
        </p:nvSpPr>
        <p:spPr>
          <a:xfrm>
            <a:off x="7365245" y="1825553"/>
            <a:ext cx="4041775" cy="2061845"/>
          </a:xfrm>
          <a:ln>
            <a:solidFill>
              <a:schemeClr val="accent2"/>
            </a:solidFill>
          </a:ln>
        </p:spPr>
        <p:txBody>
          <a:bodyPr>
            <a:normAutofit fontScale="92500" lnSpcReduction="20000"/>
          </a:bodyPr>
          <a:lstStyle/>
          <a:p>
            <a:r>
              <a:rPr lang="en-US" altLang="ja-JP" dirty="0"/>
              <a:t>Mark ECE only when CE packet is received</a:t>
            </a:r>
          </a:p>
          <a:p>
            <a:r>
              <a:rPr kumimoji="1" lang="en-US" altLang="ja-JP" dirty="0"/>
              <a:t>send immediate ACK when CE state is changed (regardless of delayed ACK)</a:t>
            </a:r>
            <a:endParaRPr kumimoji="1" lang="ja-JP" altLang="en-US" dirty="0"/>
          </a:p>
        </p:txBody>
      </p:sp>
      <p:pic>
        <p:nvPicPr>
          <p:cNvPr id="70" name="図 15">
            <a:extLst>
              <a:ext uri="{FF2B5EF4-FFF2-40B4-BE49-F238E27FC236}">
                <a16:creationId xmlns:a16="http://schemas.microsoft.com/office/drawing/2014/main" id="{09A643C6-848D-0F4A-B584-048CA177980D}"/>
              </a:ext>
            </a:extLst>
          </p:cNvPr>
          <p:cNvPicPr>
            <a:picLocks noChangeAspect="1"/>
          </p:cNvPicPr>
          <p:nvPr/>
        </p:nvPicPr>
        <p:blipFill>
          <a:blip r:embed="rId3"/>
          <a:stretch>
            <a:fillRect/>
          </a:stretch>
        </p:blipFill>
        <p:spPr>
          <a:xfrm>
            <a:off x="4003720" y="3949543"/>
            <a:ext cx="228600" cy="177800"/>
          </a:xfrm>
          <a:prstGeom prst="rect">
            <a:avLst/>
          </a:prstGeom>
        </p:spPr>
      </p:pic>
      <p:pic>
        <p:nvPicPr>
          <p:cNvPr id="71" name="図 23">
            <a:extLst>
              <a:ext uri="{FF2B5EF4-FFF2-40B4-BE49-F238E27FC236}">
                <a16:creationId xmlns:a16="http://schemas.microsoft.com/office/drawing/2014/main" id="{0E39FB1C-989F-3244-9968-286AFA79D51C}"/>
              </a:ext>
            </a:extLst>
          </p:cNvPr>
          <p:cNvPicPr>
            <a:picLocks noChangeAspect="1"/>
          </p:cNvPicPr>
          <p:nvPr/>
        </p:nvPicPr>
        <p:blipFill>
          <a:blip r:embed="rId4"/>
          <a:stretch>
            <a:fillRect/>
          </a:stretch>
        </p:blipFill>
        <p:spPr>
          <a:xfrm>
            <a:off x="1946463" y="4278413"/>
            <a:ext cx="2941320" cy="352050"/>
          </a:xfrm>
          <a:prstGeom prst="rect">
            <a:avLst/>
          </a:prstGeom>
        </p:spPr>
      </p:pic>
      <p:pic>
        <p:nvPicPr>
          <p:cNvPr id="74" name="図 25">
            <a:extLst>
              <a:ext uri="{FF2B5EF4-FFF2-40B4-BE49-F238E27FC236}">
                <a16:creationId xmlns:a16="http://schemas.microsoft.com/office/drawing/2014/main" id="{2F84D0C6-3587-184E-9031-37DA69E0E1C0}"/>
              </a:ext>
            </a:extLst>
          </p:cNvPr>
          <p:cNvPicPr>
            <a:picLocks noChangeAspect="1"/>
          </p:cNvPicPr>
          <p:nvPr/>
        </p:nvPicPr>
        <p:blipFill>
          <a:blip r:embed="rId5"/>
          <a:stretch>
            <a:fillRect/>
          </a:stretch>
        </p:blipFill>
        <p:spPr>
          <a:xfrm>
            <a:off x="1785491" y="5236897"/>
            <a:ext cx="3637280" cy="415329"/>
          </a:xfrm>
          <a:prstGeom prst="rect">
            <a:avLst/>
          </a:prstGeom>
        </p:spPr>
      </p:pic>
      <p:sp>
        <p:nvSpPr>
          <p:cNvPr id="84" name="スライド番号プレースホルダー 27">
            <a:extLst>
              <a:ext uri="{FF2B5EF4-FFF2-40B4-BE49-F238E27FC236}">
                <a16:creationId xmlns:a16="http://schemas.microsoft.com/office/drawing/2014/main" id="{5570EA55-222F-2A47-9000-2F00A1BBC3EF}"/>
              </a:ext>
            </a:extLst>
          </p:cNvPr>
          <p:cNvSpPr>
            <a:spLocks noGrp="1"/>
          </p:cNvSpPr>
          <p:nvPr>
            <p:ph type="sldNum" sz="quarter" idx="12"/>
          </p:nvPr>
        </p:nvSpPr>
        <p:spPr>
          <a:xfrm>
            <a:off x="10984291" y="6356350"/>
            <a:ext cx="422729" cy="365125"/>
          </a:xfrm>
        </p:spPr>
        <p:txBody>
          <a:bodyPr/>
          <a:lstStyle/>
          <a:p>
            <a:fld id="{DD4243E5-509D-9C40-B8F7-28C8719E75EF}" type="slidenum">
              <a:rPr kumimoji="1" lang="ja-JP" altLang="en-US" smtClean="0"/>
              <a:t>22</a:t>
            </a:fld>
            <a:endParaRPr kumimoji="1" lang="ja-JP" altLang="en-US"/>
          </a:p>
        </p:txBody>
      </p:sp>
      <p:cxnSp>
        <p:nvCxnSpPr>
          <p:cNvPr id="85" name="直線コネクタ 29">
            <a:extLst>
              <a:ext uri="{FF2B5EF4-FFF2-40B4-BE49-F238E27FC236}">
                <a16:creationId xmlns:a16="http://schemas.microsoft.com/office/drawing/2014/main" id="{668A3E64-AF07-1B4B-9953-378DC0F24147}"/>
              </a:ext>
            </a:extLst>
          </p:cNvPr>
          <p:cNvCxnSpPr/>
          <p:nvPr/>
        </p:nvCxnSpPr>
        <p:spPr>
          <a:xfrm flipH="1">
            <a:off x="7846879" y="4622368"/>
            <a:ext cx="4141" cy="1182024"/>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86" name="直線コネクタ 30">
            <a:extLst>
              <a:ext uri="{FF2B5EF4-FFF2-40B4-BE49-F238E27FC236}">
                <a16:creationId xmlns:a16="http://schemas.microsoft.com/office/drawing/2014/main" id="{1A1FAB19-AF2D-A240-B8E5-060384D7040B}"/>
              </a:ext>
            </a:extLst>
          </p:cNvPr>
          <p:cNvCxnSpPr/>
          <p:nvPr/>
        </p:nvCxnSpPr>
        <p:spPr>
          <a:xfrm>
            <a:off x="9019420" y="4611013"/>
            <a:ext cx="4141" cy="1193379"/>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87" name="直線コネクタ 35">
            <a:extLst>
              <a:ext uri="{FF2B5EF4-FFF2-40B4-BE49-F238E27FC236}">
                <a16:creationId xmlns:a16="http://schemas.microsoft.com/office/drawing/2014/main" id="{66C89EDE-C225-4E41-BF75-052BF34C3E2C}"/>
              </a:ext>
            </a:extLst>
          </p:cNvPr>
          <p:cNvCxnSpPr/>
          <p:nvPr/>
        </p:nvCxnSpPr>
        <p:spPr>
          <a:xfrm>
            <a:off x="9629336" y="4622368"/>
            <a:ext cx="0" cy="1182024"/>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88" name="直線コネクタ 36">
            <a:extLst>
              <a:ext uri="{FF2B5EF4-FFF2-40B4-BE49-F238E27FC236}">
                <a16:creationId xmlns:a16="http://schemas.microsoft.com/office/drawing/2014/main" id="{4F62223A-E550-2440-AF66-1B33B6A3245E}"/>
              </a:ext>
            </a:extLst>
          </p:cNvPr>
          <p:cNvCxnSpPr/>
          <p:nvPr/>
        </p:nvCxnSpPr>
        <p:spPr>
          <a:xfrm>
            <a:off x="10797736" y="4611013"/>
            <a:ext cx="16179" cy="1193379"/>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91" name="直線矢印コネクタ 38">
            <a:extLst>
              <a:ext uri="{FF2B5EF4-FFF2-40B4-BE49-F238E27FC236}">
                <a16:creationId xmlns:a16="http://schemas.microsoft.com/office/drawing/2014/main" id="{964AF03E-3266-8745-A0BB-DF37730A1AA3}"/>
              </a:ext>
            </a:extLst>
          </p:cNvPr>
          <p:cNvCxnSpPr/>
          <p:nvPr/>
        </p:nvCxnSpPr>
        <p:spPr>
          <a:xfrm>
            <a:off x="7851020" y="4944948"/>
            <a:ext cx="1168400" cy="142240"/>
          </a:xfrm>
          <a:prstGeom prst="straightConnector1">
            <a:avLst/>
          </a:prstGeom>
          <a:ln w="19050" cmpd="sng">
            <a:tailEnd type="arrow"/>
          </a:ln>
        </p:spPr>
        <p:style>
          <a:lnRef idx="3">
            <a:schemeClr val="accent1"/>
          </a:lnRef>
          <a:fillRef idx="0">
            <a:schemeClr val="accent1"/>
          </a:fillRef>
          <a:effectRef idx="2">
            <a:schemeClr val="accent1"/>
          </a:effectRef>
          <a:fontRef idx="minor">
            <a:schemeClr val="tx1"/>
          </a:fontRef>
        </p:style>
      </p:cxnSp>
      <p:cxnSp>
        <p:nvCxnSpPr>
          <p:cNvPr id="92" name="直線矢印コネクタ 39">
            <a:extLst>
              <a:ext uri="{FF2B5EF4-FFF2-40B4-BE49-F238E27FC236}">
                <a16:creationId xmlns:a16="http://schemas.microsoft.com/office/drawing/2014/main" id="{780987C9-9091-D745-902D-22E5EABF5C67}"/>
              </a:ext>
            </a:extLst>
          </p:cNvPr>
          <p:cNvCxnSpPr/>
          <p:nvPr/>
        </p:nvCxnSpPr>
        <p:spPr>
          <a:xfrm>
            <a:off x="7851020" y="5129213"/>
            <a:ext cx="1168400" cy="142240"/>
          </a:xfrm>
          <a:prstGeom prst="straightConnector1">
            <a:avLst/>
          </a:prstGeom>
          <a:ln w="19050" cmpd="sng">
            <a:tailEnd type="arrow"/>
          </a:ln>
        </p:spPr>
        <p:style>
          <a:lnRef idx="3">
            <a:schemeClr val="accent1"/>
          </a:lnRef>
          <a:fillRef idx="0">
            <a:schemeClr val="accent1"/>
          </a:fillRef>
          <a:effectRef idx="2">
            <a:schemeClr val="accent1"/>
          </a:effectRef>
          <a:fontRef idx="minor">
            <a:schemeClr val="tx1"/>
          </a:fontRef>
        </p:style>
      </p:cxnSp>
      <p:cxnSp>
        <p:nvCxnSpPr>
          <p:cNvPr id="93" name="直線矢印コネクタ 40">
            <a:extLst>
              <a:ext uri="{FF2B5EF4-FFF2-40B4-BE49-F238E27FC236}">
                <a16:creationId xmlns:a16="http://schemas.microsoft.com/office/drawing/2014/main" id="{19948D85-A881-5B4B-90C1-F590644F068B}"/>
              </a:ext>
            </a:extLst>
          </p:cNvPr>
          <p:cNvCxnSpPr/>
          <p:nvPr/>
        </p:nvCxnSpPr>
        <p:spPr>
          <a:xfrm>
            <a:off x="7851020" y="5313478"/>
            <a:ext cx="1168400" cy="142240"/>
          </a:xfrm>
          <a:prstGeom prst="straightConnector1">
            <a:avLst/>
          </a:prstGeom>
          <a:ln w="19050" cmpd="sng">
            <a:tailEnd type="arrow"/>
          </a:ln>
        </p:spPr>
        <p:style>
          <a:lnRef idx="3">
            <a:schemeClr val="accent1"/>
          </a:lnRef>
          <a:fillRef idx="0">
            <a:schemeClr val="accent1"/>
          </a:fillRef>
          <a:effectRef idx="2">
            <a:schemeClr val="accent1"/>
          </a:effectRef>
          <a:fontRef idx="minor">
            <a:schemeClr val="tx1"/>
          </a:fontRef>
        </p:style>
      </p:cxnSp>
      <p:sp>
        <p:nvSpPr>
          <p:cNvPr id="94" name="正方形/長方形 41">
            <a:extLst>
              <a:ext uri="{FF2B5EF4-FFF2-40B4-BE49-F238E27FC236}">
                <a16:creationId xmlns:a16="http://schemas.microsoft.com/office/drawing/2014/main" id="{65177D7F-4C2C-0244-A205-1F4D40E611FE}"/>
              </a:ext>
            </a:extLst>
          </p:cNvPr>
          <p:cNvSpPr/>
          <p:nvPr/>
        </p:nvSpPr>
        <p:spPr>
          <a:xfrm>
            <a:off x="8470780" y="4955108"/>
            <a:ext cx="152400" cy="142240"/>
          </a:xfrm>
          <a:prstGeom prst="rect">
            <a:avLst/>
          </a:prstGeom>
          <a:solidFill>
            <a:schemeClr val="accent2"/>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テキスト ボックス 42">
            <a:extLst>
              <a:ext uri="{FF2B5EF4-FFF2-40B4-BE49-F238E27FC236}">
                <a16:creationId xmlns:a16="http://schemas.microsoft.com/office/drawing/2014/main" id="{56D7FC12-1EE4-B346-928D-9C52CD374864}"/>
              </a:ext>
            </a:extLst>
          </p:cNvPr>
          <p:cNvSpPr txBox="1"/>
          <p:nvPr/>
        </p:nvSpPr>
        <p:spPr>
          <a:xfrm>
            <a:off x="7679623" y="4262613"/>
            <a:ext cx="290727" cy="369332"/>
          </a:xfrm>
          <a:prstGeom prst="rect">
            <a:avLst/>
          </a:prstGeom>
          <a:noFill/>
        </p:spPr>
        <p:txBody>
          <a:bodyPr wrap="none" rtlCol="0">
            <a:spAutoFit/>
          </a:bodyPr>
          <a:lstStyle/>
          <a:p>
            <a:r>
              <a:rPr kumimoji="1" lang="en-US" altLang="ja-JP" dirty="0"/>
              <a:t>S</a:t>
            </a:r>
            <a:endParaRPr kumimoji="1" lang="ja-JP" altLang="en-US" dirty="0"/>
          </a:p>
        </p:txBody>
      </p:sp>
      <p:sp>
        <p:nvSpPr>
          <p:cNvPr id="103" name="テキスト ボックス 43">
            <a:extLst>
              <a:ext uri="{FF2B5EF4-FFF2-40B4-BE49-F238E27FC236}">
                <a16:creationId xmlns:a16="http://schemas.microsoft.com/office/drawing/2014/main" id="{57B89AA0-1898-8C44-AA7D-8D67ACB9D177}"/>
              </a:ext>
            </a:extLst>
          </p:cNvPr>
          <p:cNvSpPr txBox="1"/>
          <p:nvPr/>
        </p:nvSpPr>
        <p:spPr>
          <a:xfrm>
            <a:off x="8861005" y="4279468"/>
            <a:ext cx="312906" cy="369332"/>
          </a:xfrm>
          <a:prstGeom prst="rect">
            <a:avLst/>
          </a:prstGeom>
          <a:noFill/>
        </p:spPr>
        <p:txBody>
          <a:bodyPr wrap="none" rtlCol="0">
            <a:spAutoFit/>
          </a:bodyPr>
          <a:lstStyle/>
          <a:p>
            <a:r>
              <a:rPr kumimoji="1" lang="en-US" altLang="ja-JP" dirty="0"/>
              <a:t>R</a:t>
            </a:r>
            <a:endParaRPr kumimoji="1" lang="ja-JP" altLang="en-US" dirty="0"/>
          </a:p>
        </p:txBody>
      </p:sp>
      <p:cxnSp>
        <p:nvCxnSpPr>
          <p:cNvPr id="104" name="直線矢印コネクタ 46">
            <a:extLst>
              <a:ext uri="{FF2B5EF4-FFF2-40B4-BE49-F238E27FC236}">
                <a16:creationId xmlns:a16="http://schemas.microsoft.com/office/drawing/2014/main" id="{2296F636-435B-5342-9E04-572BE574F2D4}"/>
              </a:ext>
            </a:extLst>
          </p:cNvPr>
          <p:cNvCxnSpPr/>
          <p:nvPr/>
        </p:nvCxnSpPr>
        <p:spPr>
          <a:xfrm flipH="1">
            <a:off x="7871340" y="5340723"/>
            <a:ext cx="1168400" cy="142240"/>
          </a:xfrm>
          <a:prstGeom prst="straightConnector1">
            <a:avLst/>
          </a:prstGeom>
          <a:ln w="19050" cmpd="sng">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05" name="直線矢印コネクタ 47">
            <a:extLst>
              <a:ext uri="{FF2B5EF4-FFF2-40B4-BE49-F238E27FC236}">
                <a16:creationId xmlns:a16="http://schemas.microsoft.com/office/drawing/2014/main" id="{47F51187-F130-7747-8ACE-6559DC5C3EED}"/>
              </a:ext>
            </a:extLst>
          </p:cNvPr>
          <p:cNvCxnSpPr/>
          <p:nvPr/>
        </p:nvCxnSpPr>
        <p:spPr>
          <a:xfrm flipH="1">
            <a:off x="7855161" y="5533148"/>
            <a:ext cx="1168400" cy="142240"/>
          </a:xfrm>
          <a:prstGeom prst="straightConnector1">
            <a:avLst/>
          </a:prstGeom>
          <a:ln w="19050" cmpd="sng">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06" name="直線矢印コネクタ 56">
            <a:extLst>
              <a:ext uri="{FF2B5EF4-FFF2-40B4-BE49-F238E27FC236}">
                <a16:creationId xmlns:a16="http://schemas.microsoft.com/office/drawing/2014/main" id="{B4C822E7-263F-4B45-B78E-E4BAEEDEE965}"/>
              </a:ext>
            </a:extLst>
          </p:cNvPr>
          <p:cNvCxnSpPr/>
          <p:nvPr/>
        </p:nvCxnSpPr>
        <p:spPr>
          <a:xfrm>
            <a:off x="9645515" y="4989278"/>
            <a:ext cx="1168400" cy="142240"/>
          </a:xfrm>
          <a:prstGeom prst="straightConnector1">
            <a:avLst/>
          </a:prstGeom>
          <a:ln w="19050" cmpd="sng">
            <a:tailEnd type="arrow"/>
          </a:ln>
        </p:spPr>
        <p:style>
          <a:lnRef idx="3">
            <a:schemeClr val="accent1"/>
          </a:lnRef>
          <a:fillRef idx="0">
            <a:schemeClr val="accent1"/>
          </a:fillRef>
          <a:effectRef idx="2">
            <a:schemeClr val="accent1"/>
          </a:effectRef>
          <a:fontRef idx="minor">
            <a:schemeClr val="tx1"/>
          </a:fontRef>
        </p:style>
      </p:cxnSp>
      <p:cxnSp>
        <p:nvCxnSpPr>
          <p:cNvPr id="107" name="直線矢印コネクタ 57">
            <a:extLst>
              <a:ext uri="{FF2B5EF4-FFF2-40B4-BE49-F238E27FC236}">
                <a16:creationId xmlns:a16="http://schemas.microsoft.com/office/drawing/2014/main" id="{05C2CB0A-27B0-584F-B8A8-A434BD4FAE21}"/>
              </a:ext>
            </a:extLst>
          </p:cNvPr>
          <p:cNvCxnSpPr/>
          <p:nvPr/>
        </p:nvCxnSpPr>
        <p:spPr>
          <a:xfrm>
            <a:off x="9645515" y="5173543"/>
            <a:ext cx="1168400" cy="142240"/>
          </a:xfrm>
          <a:prstGeom prst="straightConnector1">
            <a:avLst/>
          </a:prstGeom>
          <a:ln w="19050" cmpd="sng">
            <a:tailEnd type="arrow"/>
          </a:ln>
        </p:spPr>
        <p:style>
          <a:lnRef idx="3">
            <a:schemeClr val="accent1"/>
          </a:lnRef>
          <a:fillRef idx="0">
            <a:schemeClr val="accent1"/>
          </a:fillRef>
          <a:effectRef idx="2">
            <a:schemeClr val="accent1"/>
          </a:effectRef>
          <a:fontRef idx="minor">
            <a:schemeClr val="tx1"/>
          </a:fontRef>
        </p:style>
      </p:cxnSp>
      <p:cxnSp>
        <p:nvCxnSpPr>
          <p:cNvPr id="108" name="直線矢印コネクタ 58">
            <a:extLst>
              <a:ext uri="{FF2B5EF4-FFF2-40B4-BE49-F238E27FC236}">
                <a16:creationId xmlns:a16="http://schemas.microsoft.com/office/drawing/2014/main" id="{913B2910-A978-E64E-AFBC-E5B4848DEA53}"/>
              </a:ext>
            </a:extLst>
          </p:cNvPr>
          <p:cNvCxnSpPr/>
          <p:nvPr/>
        </p:nvCxnSpPr>
        <p:spPr>
          <a:xfrm>
            <a:off x="9645515" y="5357808"/>
            <a:ext cx="1168400" cy="142240"/>
          </a:xfrm>
          <a:prstGeom prst="straightConnector1">
            <a:avLst/>
          </a:prstGeom>
          <a:ln w="19050" cmpd="sng">
            <a:tailEnd type="arrow"/>
          </a:ln>
        </p:spPr>
        <p:style>
          <a:lnRef idx="3">
            <a:schemeClr val="accent1"/>
          </a:lnRef>
          <a:fillRef idx="0">
            <a:schemeClr val="accent1"/>
          </a:fillRef>
          <a:effectRef idx="2">
            <a:schemeClr val="accent1"/>
          </a:effectRef>
          <a:fontRef idx="minor">
            <a:schemeClr val="tx1"/>
          </a:fontRef>
        </p:style>
      </p:cxnSp>
      <p:sp>
        <p:nvSpPr>
          <p:cNvPr id="109" name="正方形/長方形 59">
            <a:extLst>
              <a:ext uri="{FF2B5EF4-FFF2-40B4-BE49-F238E27FC236}">
                <a16:creationId xmlns:a16="http://schemas.microsoft.com/office/drawing/2014/main" id="{1B660CE4-37C9-A24C-9226-A878F07B12D2}"/>
              </a:ext>
            </a:extLst>
          </p:cNvPr>
          <p:cNvSpPr/>
          <p:nvPr/>
        </p:nvSpPr>
        <p:spPr>
          <a:xfrm>
            <a:off x="10265275" y="5010983"/>
            <a:ext cx="152400" cy="142240"/>
          </a:xfrm>
          <a:prstGeom prst="rect">
            <a:avLst/>
          </a:prstGeom>
          <a:solidFill>
            <a:schemeClr val="accent2"/>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10" name="直線矢印コネクタ 63">
            <a:extLst>
              <a:ext uri="{FF2B5EF4-FFF2-40B4-BE49-F238E27FC236}">
                <a16:creationId xmlns:a16="http://schemas.microsoft.com/office/drawing/2014/main" id="{5C055FE9-4DA0-1C43-9832-ABF89B111E68}"/>
              </a:ext>
            </a:extLst>
          </p:cNvPr>
          <p:cNvCxnSpPr/>
          <p:nvPr/>
        </p:nvCxnSpPr>
        <p:spPr>
          <a:xfrm flipH="1">
            <a:off x="9649656" y="5377916"/>
            <a:ext cx="1168400" cy="142240"/>
          </a:xfrm>
          <a:prstGeom prst="straightConnector1">
            <a:avLst/>
          </a:prstGeom>
          <a:ln w="38100" cmpd="sng">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11" name="直線矢印コネクタ 71">
            <a:extLst>
              <a:ext uri="{FF2B5EF4-FFF2-40B4-BE49-F238E27FC236}">
                <a16:creationId xmlns:a16="http://schemas.microsoft.com/office/drawing/2014/main" id="{FCE677D2-24B8-EA45-8A47-2DF9BA1843EE}"/>
              </a:ext>
            </a:extLst>
          </p:cNvPr>
          <p:cNvCxnSpPr/>
          <p:nvPr/>
        </p:nvCxnSpPr>
        <p:spPr>
          <a:xfrm>
            <a:off x="9634877" y="4808246"/>
            <a:ext cx="1168400" cy="142240"/>
          </a:xfrm>
          <a:prstGeom prst="straightConnector1">
            <a:avLst/>
          </a:prstGeom>
          <a:ln w="19050" cmpd="sng">
            <a:tailEnd type="arrow"/>
          </a:ln>
        </p:spPr>
        <p:style>
          <a:lnRef idx="3">
            <a:schemeClr val="accent1"/>
          </a:lnRef>
          <a:fillRef idx="0">
            <a:schemeClr val="accent1"/>
          </a:fillRef>
          <a:effectRef idx="2">
            <a:schemeClr val="accent1"/>
          </a:effectRef>
          <a:fontRef idx="minor">
            <a:schemeClr val="tx1"/>
          </a:fontRef>
        </p:style>
      </p:cxnSp>
      <p:sp>
        <p:nvSpPr>
          <p:cNvPr id="112" name="正方形/長方形 72">
            <a:extLst>
              <a:ext uri="{FF2B5EF4-FFF2-40B4-BE49-F238E27FC236}">
                <a16:creationId xmlns:a16="http://schemas.microsoft.com/office/drawing/2014/main" id="{DD71ECB3-CED0-494B-BFD8-9010F231553A}"/>
              </a:ext>
            </a:extLst>
          </p:cNvPr>
          <p:cNvSpPr/>
          <p:nvPr/>
        </p:nvSpPr>
        <p:spPr>
          <a:xfrm>
            <a:off x="10266182" y="4818406"/>
            <a:ext cx="152400" cy="142240"/>
          </a:xfrm>
          <a:prstGeom prst="rect">
            <a:avLst/>
          </a:prstGeom>
          <a:solidFill>
            <a:schemeClr val="accent2"/>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13" name="直線矢印コネクタ 74">
            <a:extLst>
              <a:ext uri="{FF2B5EF4-FFF2-40B4-BE49-F238E27FC236}">
                <a16:creationId xmlns:a16="http://schemas.microsoft.com/office/drawing/2014/main" id="{B786594C-EEE7-B84F-8F68-5BEAE0393F7C}"/>
              </a:ext>
            </a:extLst>
          </p:cNvPr>
          <p:cNvCxnSpPr/>
          <p:nvPr/>
        </p:nvCxnSpPr>
        <p:spPr>
          <a:xfrm flipH="1">
            <a:off x="9644791" y="5556980"/>
            <a:ext cx="1168400" cy="142240"/>
          </a:xfrm>
          <a:prstGeom prst="straightConnector1">
            <a:avLst/>
          </a:prstGeom>
          <a:ln w="19050" cmpd="sng">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14" name="直線矢印コネクタ 75">
            <a:extLst>
              <a:ext uri="{FF2B5EF4-FFF2-40B4-BE49-F238E27FC236}">
                <a16:creationId xmlns:a16="http://schemas.microsoft.com/office/drawing/2014/main" id="{222DEA60-1654-9C40-B275-E461CE250468}"/>
              </a:ext>
            </a:extLst>
          </p:cNvPr>
          <p:cNvCxnSpPr/>
          <p:nvPr/>
        </p:nvCxnSpPr>
        <p:spPr>
          <a:xfrm>
            <a:off x="7867199" y="4750819"/>
            <a:ext cx="1168400" cy="142240"/>
          </a:xfrm>
          <a:prstGeom prst="straightConnector1">
            <a:avLst/>
          </a:prstGeom>
          <a:ln w="19050" cmpd="sng">
            <a:tailEnd type="arrow"/>
          </a:ln>
        </p:spPr>
        <p:style>
          <a:lnRef idx="3">
            <a:schemeClr val="accent1"/>
          </a:lnRef>
          <a:fillRef idx="0">
            <a:schemeClr val="accent1"/>
          </a:fillRef>
          <a:effectRef idx="2">
            <a:schemeClr val="accent1"/>
          </a:effectRef>
          <a:fontRef idx="minor">
            <a:schemeClr val="tx1"/>
          </a:fontRef>
        </p:style>
      </p:cxnSp>
      <p:sp>
        <p:nvSpPr>
          <p:cNvPr id="115" name="正方形/長方形 76">
            <a:extLst>
              <a:ext uri="{FF2B5EF4-FFF2-40B4-BE49-F238E27FC236}">
                <a16:creationId xmlns:a16="http://schemas.microsoft.com/office/drawing/2014/main" id="{A027DEDC-A238-6643-AD2A-C5CCCCD1D602}"/>
              </a:ext>
            </a:extLst>
          </p:cNvPr>
          <p:cNvSpPr/>
          <p:nvPr/>
        </p:nvSpPr>
        <p:spPr>
          <a:xfrm>
            <a:off x="8468817" y="4760979"/>
            <a:ext cx="152400" cy="142240"/>
          </a:xfrm>
          <a:prstGeom prst="rect">
            <a:avLst/>
          </a:prstGeom>
          <a:solidFill>
            <a:schemeClr val="accent2"/>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6" name="正方形/長方形 78">
            <a:extLst>
              <a:ext uri="{FF2B5EF4-FFF2-40B4-BE49-F238E27FC236}">
                <a16:creationId xmlns:a16="http://schemas.microsoft.com/office/drawing/2014/main" id="{B94E9158-1E97-C142-836C-D56449A5A4A1}"/>
              </a:ext>
            </a:extLst>
          </p:cNvPr>
          <p:cNvSpPr/>
          <p:nvPr/>
        </p:nvSpPr>
        <p:spPr>
          <a:xfrm>
            <a:off x="7818147" y="5948246"/>
            <a:ext cx="152400" cy="142240"/>
          </a:xfrm>
          <a:prstGeom prst="rect">
            <a:avLst/>
          </a:prstGeom>
          <a:solidFill>
            <a:schemeClr val="accent2"/>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7" name="テキスト ボックス 79">
            <a:extLst>
              <a:ext uri="{FF2B5EF4-FFF2-40B4-BE49-F238E27FC236}">
                <a16:creationId xmlns:a16="http://schemas.microsoft.com/office/drawing/2014/main" id="{E3DB3EE5-4D2C-A945-8A88-D9EC9521ECBF}"/>
              </a:ext>
            </a:extLst>
          </p:cNvPr>
          <p:cNvSpPr txBox="1"/>
          <p:nvPr/>
        </p:nvSpPr>
        <p:spPr>
          <a:xfrm>
            <a:off x="8000159" y="5820255"/>
            <a:ext cx="2747154" cy="369332"/>
          </a:xfrm>
          <a:prstGeom prst="rect">
            <a:avLst/>
          </a:prstGeom>
          <a:noFill/>
        </p:spPr>
        <p:txBody>
          <a:bodyPr wrap="none" rtlCol="0">
            <a:spAutoFit/>
          </a:bodyPr>
          <a:lstStyle/>
          <a:p>
            <a:r>
              <a:rPr kumimoji="1" lang="en-US" altLang="ja-JP" dirty="0"/>
              <a:t>CE (Congestion Experience)</a:t>
            </a:r>
            <a:endParaRPr kumimoji="1" lang="ja-JP" altLang="en-US" dirty="0"/>
          </a:p>
        </p:txBody>
      </p:sp>
      <p:sp>
        <p:nvSpPr>
          <p:cNvPr id="118" name="正方形/長方形 80">
            <a:extLst>
              <a:ext uri="{FF2B5EF4-FFF2-40B4-BE49-F238E27FC236}">
                <a16:creationId xmlns:a16="http://schemas.microsoft.com/office/drawing/2014/main" id="{5D4E4529-39FA-A649-95D7-6FEA29983393}"/>
              </a:ext>
            </a:extLst>
          </p:cNvPr>
          <p:cNvSpPr/>
          <p:nvPr/>
        </p:nvSpPr>
        <p:spPr>
          <a:xfrm rot="18900000">
            <a:off x="7801283" y="6222638"/>
            <a:ext cx="152400" cy="142240"/>
          </a:xfrm>
          <a:prstGeom prst="rect">
            <a:avLst/>
          </a:prstGeom>
          <a:solidFill>
            <a:schemeClr val="accent3"/>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9" name="テキスト ボックス 81">
            <a:extLst>
              <a:ext uri="{FF2B5EF4-FFF2-40B4-BE49-F238E27FC236}">
                <a16:creationId xmlns:a16="http://schemas.microsoft.com/office/drawing/2014/main" id="{DCBB2518-0FC5-1A42-9219-7283DCB7BD68}"/>
              </a:ext>
            </a:extLst>
          </p:cNvPr>
          <p:cNvSpPr txBox="1"/>
          <p:nvPr/>
        </p:nvSpPr>
        <p:spPr>
          <a:xfrm>
            <a:off x="7983295" y="6094647"/>
            <a:ext cx="1615647" cy="369332"/>
          </a:xfrm>
          <a:prstGeom prst="rect">
            <a:avLst/>
          </a:prstGeom>
          <a:noFill/>
        </p:spPr>
        <p:txBody>
          <a:bodyPr wrap="none" rtlCol="0">
            <a:spAutoFit/>
          </a:bodyPr>
          <a:lstStyle/>
          <a:p>
            <a:r>
              <a:rPr kumimoji="1" lang="en-US" altLang="ja-JP" dirty="0"/>
              <a:t>ECE (ECN Echo)</a:t>
            </a:r>
            <a:endParaRPr kumimoji="1" lang="ja-JP" altLang="en-US" dirty="0"/>
          </a:p>
        </p:txBody>
      </p:sp>
      <p:grpSp>
        <p:nvGrpSpPr>
          <p:cNvPr id="120" name="図形グループ 100">
            <a:extLst>
              <a:ext uri="{FF2B5EF4-FFF2-40B4-BE49-F238E27FC236}">
                <a16:creationId xmlns:a16="http://schemas.microsoft.com/office/drawing/2014/main" id="{9A0D9E5F-AFC3-884C-A81E-4D356417E84C}"/>
              </a:ext>
            </a:extLst>
          </p:cNvPr>
          <p:cNvGrpSpPr/>
          <p:nvPr/>
        </p:nvGrpSpPr>
        <p:grpSpPr>
          <a:xfrm>
            <a:off x="9649656" y="5185088"/>
            <a:ext cx="1168400" cy="180309"/>
            <a:chOff x="6939280" y="5534410"/>
            <a:chExt cx="1168400" cy="180309"/>
          </a:xfrm>
        </p:grpSpPr>
        <p:cxnSp>
          <p:nvCxnSpPr>
            <p:cNvPr id="121" name="直線矢印コネクタ 62">
              <a:extLst>
                <a:ext uri="{FF2B5EF4-FFF2-40B4-BE49-F238E27FC236}">
                  <a16:creationId xmlns:a16="http://schemas.microsoft.com/office/drawing/2014/main" id="{D2CA813A-5C21-4E46-A1DF-05D1BFB9C99A}"/>
                </a:ext>
              </a:extLst>
            </p:cNvPr>
            <p:cNvCxnSpPr/>
            <p:nvPr/>
          </p:nvCxnSpPr>
          <p:spPr>
            <a:xfrm flipH="1">
              <a:off x="6939280" y="5534410"/>
              <a:ext cx="1168400" cy="142240"/>
            </a:xfrm>
            <a:prstGeom prst="straightConnector1">
              <a:avLst/>
            </a:prstGeom>
            <a:ln w="19050" cmpd="sng">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22" name="正方形/長方形 82">
              <a:extLst>
                <a:ext uri="{FF2B5EF4-FFF2-40B4-BE49-F238E27FC236}">
                  <a16:creationId xmlns:a16="http://schemas.microsoft.com/office/drawing/2014/main" id="{F3BE134D-C9B1-8743-A86B-CD2E3540A529}"/>
                </a:ext>
              </a:extLst>
            </p:cNvPr>
            <p:cNvSpPr/>
            <p:nvPr/>
          </p:nvSpPr>
          <p:spPr>
            <a:xfrm rot="18900000">
              <a:off x="7185332" y="5572479"/>
              <a:ext cx="152400" cy="142240"/>
            </a:xfrm>
            <a:prstGeom prst="rect">
              <a:avLst/>
            </a:prstGeom>
            <a:solidFill>
              <a:schemeClr val="accent3"/>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23" name="図形グループ 99">
            <a:extLst>
              <a:ext uri="{FF2B5EF4-FFF2-40B4-BE49-F238E27FC236}">
                <a16:creationId xmlns:a16="http://schemas.microsoft.com/office/drawing/2014/main" id="{E04DEC9C-A2AD-3A42-AF09-0CFFBB60C185}"/>
              </a:ext>
            </a:extLst>
          </p:cNvPr>
          <p:cNvGrpSpPr/>
          <p:nvPr/>
        </p:nvGrpSpPr>
        <p:grpSpPr>
          <a:xfrm>
            <a:off x="7846879" y="4909352"/>
            <a:ext cx="1168400" cy="178853"/>
            <a:chOff x="5126659" y="5258674"/>
            <a:chExt cx="1168400" cy="178853"/>
          </a:xfrm>
        </p:grpSpPr>
        <p:cxnSp>
          <p:nvCxnSpPr>
            <p:cNvPr id="124" name="直線矢印コネクタ 77">
              <a:extLst>
                <a:ext uri="{FF2B5EF4-FFF2-40B4-BE49-F238E27FC236}">
                  <a16:creationId xmlns:a16="http://schemas.microsoft.com/office/drawing/2014/main" id="{984681FA-9F30-E74A-BC5D-239D876244F9}"/>
                </a:ext>
              </a:extLst>
            </p:cNvPr>
            <p:cNvCxnSpPr/>
            <p:nvPr/>
          </p:nvCxnSpPr>
          <p:spPr>
            <a:xfrm flipH="1">
              <a:off x="5126659" y="5258674"/>
              <a:ext cx="1168400" cy="142240"/>
            </a:xfrm>
            <a:prstGeom prst="straightConnector1">
              <a:avLst/>
            </a:prstGeom>
            <a:ln w="19050" cmpd="sng">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25" name="正方形/長方形 88">
              <a:extLst>
                <a:ext uri="{FF2B5EF4-FFF2-40B4-BE49-F238E27FC236}">
                  <a16:creationId xmlns:a16="http://schemas.microsoft.com/office/drawing/2014/main" id="{0B85BD3D-41C7-DC41-95F7-5034B2AD2A40}"/>
                </a:ext>
              </a:extLst>
            </p:cNvPr>
            <p:cNvSpPr/>
            <p:nvPr/>
          </p:nvSpPr>
          <p:spPr>
            <a:xfrm rot="18900000">
              <a:off x="5363459" y="5295287"/>
              <a:ext cx="152400" cy="142240"/>
            </a:xfrm>
            <a:prstGeom prst="rect">
              <a:avLst/>
            </a:prstGeom>
            <a:solidFill>
              <a:schemeClr val="accent3"/>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26" name="図形グループ 98">
            <a:extLst>
              <a:ext uri="{FF2B5EF4-FFF2-40B4-BE49-F238E27FC236}">
                <a16:creationId xmlns:a16="http://schemas.microsoft.com/office/drawing/2014/main" id="{4B45E634-A6C6-9F43-9EAC-F4AB7ACDC642}"/>
              </a:ext>
            </a:extLst>
          </p:cNvPr>
          <p:cNvGrpSpPr/>
          <p:nvPr/>
        </p:nvGrpSpPr>
        <p:grpSpPr>
          <a:xfrm>
            <a:off x="7871340" y="5156458"/>
            <a:ext cx="1168400" cy="190270"/>
            <a:chOff x="5151120" y="5505780"/>
            <a:chExt cx="1168400" cy="190270"/>
          </a:xfrm>
        </p:grpSpPr>
        <p:cxnSp>
          <p:nvCxnSpPr>
            <p:cNvPr id="127" name="直線矢印コネクタ 45">
              <a:extLst>
                <a:ext uri="{FF2B5EF4-FFF2-40B4-BE49-F238E27FC236}">
                  <a16:creationId xmlns:a16="http://schemas.microsoft.com/office/drawing/2014/main" id="{CD3F5FA7-E1ED-F54B-9622-175464A0FE2E}"/>
                </a:ext>
              </a:extLst>
            </p:cNvPr>
            <p:cNvCxnSpPr/>
            <p:nvPr/>
          </p:nvCxnSpPr>
          <p:spPr>
            <a:xfrm flipH="1">
              <a:off x="5151120" y="5505780"/>
              <a:ext cx="1168400" cy="142240"/>
            </a:xfrm>
            <a:prstGeom prst="straightConnector1">
              <a:avLst/>
            </a:prstGeom>
            <a:ln w="19050" cmpd="sng">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28" name="正方形/長方形 89">
              <a:extLst>
                <a:ext uri="{FF2B5EF4-FFF2-40B4-BE49-F238E27FC236}">
                  <a16:creationId xmlns:a16="http://schemas.microsoft.com/office/drawing/2014/main" id="{2356C18C-16BB-ED4F-9B1C-AA782BA2F897}"/>
                </a:ext>
              </a:extLst>
            </p:cNvPr>
            <p:cNvSpPr/>
            <p:nvPr/>
          </p:nvSpPr>
          <p:spPr>
            <a:xfrm rot="18900000">
              <a:off x="5369565" y="5553810"/>
              <a:ext cx="152400" cy="142240"/>
            </a:xfrm>
            <a:prstGeom prst="rect">
              <a:avLst/>
            </a:prstGeom>
            <a:solidFill>
              <a:schemeClr val="accent3"/>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29" name="テキスト ボックス 94">
            <a:extLst>
              <a:ext uri="{FF2B5EF4-FFF2-40B4-BE49-F238E27FC236}">
                <a16:creationId xmlns:a16="http://schemas.microsoft.com/office/drawing/2014/main" id="{92C41C22-32A1-F04F-AE70-C0A4D5DB48A9}"/>
              </a:ext>
            </a:extLst>
          </p:cNvPr>
          <p:cNvSpPr txBox="1"/>
          <p:nvPr/>
        </p:nvSpPr>
        <p:spPr>
          <a:xfrm>
            <a:off x="9456957" y="4278911"/>
            <a:ext cx="290727" cy="369332"/>
          </a:xfrm>
          <a:prstGeom prst="rect">
            <a:avLst/>
          </a:prstGeom>
          <a:noFill/>
        </p:spPr>
        <p:txBody>
          <a:bodyPr wrap="none" rtlCol="0">
            <a:spAutoFit/>
          </a:bodyPr>
          <a:lstStyle/>
          <a:p>
            <a:r>
              <a:rPr kumimoji="1" lang="en-US" altLang="ja-JP" dirty="0"/>
              <a:t>S</a:t>
            </a:r>
            <a:endParaRPr kumimoji="1" lang="ja-JP" altLang="en-US" dirty="0"/>
          </a:p>
        </p:txBody>
      </p:sp>
      <p:sp>
        <p:nvSpPr>
          <p:cNvPr id="130" name="テキスト ボックス 95">
            <a:extLst>
              <a:ext uri="{FF2B5EF4-FFF2-40B4-BE49-F238E27FC236}">
                <a16:creationId xmlns:a16="http://schemas.microsoft.com/office/drawing/2014/main" id="{0C8EC187-B274-E44D-A06A-157C739AF9D1}"/>
              </a:ext>
            </a:extLst>
          </p:cNvPr>
          <p:cNvSpPr txBox="1"/>
          <p:nvPr/>
        </p:nvSpPr>
        <p:spPr>
          <a:xfrm>
            <a:off x="10638339" y="4295766"/>
            <a:ext cx="312906" cy="369332"/>
          </a:xfrm>
          <a:prstGeom prst="rect">
            <a:avLst/>
          </a:prstGeom>
          <a:noFill/>
        </p:spPr>
        <p:txBody>
          <a:bodyPr wrap="none" rtlCol="0">
            <a:spAutoFit/>
          </a:bodyPr>
          <a:lstStyle/>
          <a:p>
            <a:r>
              <a:rPr kumimoji="1" lang="en-US" altLang="ja-JP" dirty="0"/>
              <a:t>R</a:t>
            </a:r>
            <a:endParaRPr kumimoji="1" lang="ja-JP" altLang="en-US" dirty="0"/>
          </a:p>
        </p:txBody>
      </p:sp>
      <p:sp>
        <p:nvSpPr>
          <p:cNvPr id="131" name="テキスト ボックス 96">
            <a:extLst>
              <a:ext uri="{FF2B5EF4-FFF2-40B4-BE49-F238E27FC236}">
                <a16:creationId xmlns:a16="http://schemas.microsoft.com/office/drawing/2014/main" id="{6E5A2E1E-F1D9-AB4B-B896-60D3223D541A}"/>
              </a:ext>
            </a:extLst>
          </p:cNvPr>
          <p:cNvSpPr txBox="1"/>
          <p:nvPr/>
        </p:nvSpPr>
        <p:spPr>
          <a:xfrm>
            <a:off x="9417329" y="3951253"/>
            <a:ext cx="1591639" cy="369332"/>
          </a:xfrm>
          <a:prstGeom prst="rect">
            <a:avLst/>
          </a:prstGeom>
          <a:noFill/>
          <a:ln>
            <a:solidFill>
              <a:srgbClr val="660066"/>
            </a:solidFill>
          </a:ln>
        </p:spPr>
        <p:txBody>
          <a:bodyPr wrap="none" rtlCol="0">
            <a:spAutoFit/>
          </a:bodyPr>
          <a:lstStyle/>
          <a:p>
            <a:r>
              <a:rPr lang="en-US" altLang="ja-JP" dirty="0"/>
              <a:t>w </a:t>
            </a:r>
            <a:r>
              <a:rPr kumimoji="1" lang="en-US" altLang="ja-JP" dirty="0"/>
              <a:t>Delayed ACK</a:t>
            </a:r>
            <a:endParaRPr kumimoji="1" lang="ja-JP" altLang="en-US" dirty="0"/>
          </a:p>
        </p:txBody>
      </p:sp>
      <p:sp>
        <p:nvSpPr>
          <p:cNvPr id="132" name="テキスト ボックス 97">
            <a:extLst>
              <a:ext uri="{FF2B5EF4-FFF2-40B4-BE49-F238E27FC236}">
                <a16:creationId xmlns:a16="http://schemas.microsoft.com/office/drawing/2014/main" id="{3187C464-CD26-4C4E-ACF5-2BF8E09FA069}"/>
              </a:ext>
            </a:extLst>
          </p:cNvPr>
          <p:cNvSpPr txBox="1"/>
          <p:nvPr/>
        </p:nvSpPr>
        <p:spPr>
          <a:xfrm>
            <a:off x="7564173" y="3952759"/>
            <a:ext cx="1713367" cy="369332"/>
          </a:xfrm>
          <a:prstGeom prst="rect">
            <a:avLst/>
          </a:prstGeom>
          <a:noFill/>
          <a:ln>
            <a:solidFill>
              <a:srgbClr val="660066"/>
            </a:solidFill>
          </a:ln>
        </p:spPr>
        <p:txBody>
          <a:bodyPr wrap="none" rtlCol="0">
            <a:spAutoFit/>
          </a:bodyPr>
          <a:lstStyle/>
          <a:p>
            <a:r>
              <a:rPr lang="en-US" altLang="ja-JP" dirty="0" err="1"/>
              <a:t>wo</a:t>
            </a:r>
            <a:r>
              <a:rPr kumimoji="1" lang="en-US" altLang="ja-JP" dirty="0"/>
              <a:t> Delayed ACK</a:t>
            </a:r>
            <a:endParaRPr kumimoji="1" lang="ja-JP" altLang="en-US" dirty="0"/>
          </a:p>
        </p:txBody>
      </p:sp>
      <p:sp>
        <p:nvSpPr>
          <p:cNvPr id="133" name="テキスト ボックス 1">
            <a:extLst>
              <a:ext uri="{FF2B5EF4-FFF2-40B4-BE49-F238E27FC236}">
                <a16:creationId xmlns:a16="http://schemas.microsoft.com/office/drawing/2014/main" id="{B3563923-F6DE-5747-B8F9-6427DB9C4530}"/>
              </a:ext>
            </a:extLst>
          </p:cNvPr>
          <p:cNvSpPr txBox="1"/>
          <p:nvPr/>
        </p:nvSpPr>
        <p:spPr>
          <a:xfrm>
            <a:off x="10739769" y="5059478"/>
            <a:ext cx="1228709" cy="646331"/>
          </a:xfrm>
          <a:prstGeom prst="rect">
            <a:avLst/>
          </a:prstGeom>
          <a:noFill/>
        </p:spPr>
        <p:txBody>
          <a:bodyPr wrap="none" rtlCol="0">
            <a:spAutoFit/>
          </a:bodyPr>
          <a:lstStyle/>
          <a:p>
            <a:r>
              <a:rPr kumimoji="1" lang="en-US" altLang="ja-JP" b="1" dirty="0">
                <a:solidFill>
                  <a:srgbClr val="FF0000"/>
                </a:solidFill>
              </a:rPr>
              <a:t>Immediate </a:t>
            </a:r>
          </a:p>
          <a:p>
            <a:r>
              <a:rPr kumimoji="1" lang="en-US" altLang="ja-JP" b="1" dirty="0">
                <a:solidFill>
                  <a:srgbClr val="FF0000"/>
                </a:solidFill>
              </a:rPr>
              <a:t>ACK</a:t>
            </a:r>
            <a:endParaRPr kumimoji="1" lang="ja-JP" altLang="en-US" b="1" dirty="0">
              <a:solidFill>
                <a:srgbClr val="FF0000"/>
              </a:solidFill>
            </a:endParaRPr>
          </a:p>
        </p:txBody>
      </p:sp>
      <p:pic>
        <p:nvPicPr>
          <p:cNvPr id="135" name="図 9">
            <a:extLst>
              <a:ext uri="{FF2B5EF4-FFF2-40B4-BE49-F238E27FC236}">
                <a16:creationId xmlns:a16="http://schemas.microsoft.com/office/drawing/2014/main" id="{FFF64FCB-4CEA-DF46-9CB5-5A08466054F3}"/>
              </a:ext>
            </a:extLst>
          </p:cNvPr>
          <p:cNvPicPr>
            <a:picLocks noChangeAspect="1"/>
          </p:cNvPicPr>
          <p:nvPr/>
        </p:nvPicPr>
        <p:blipFill>
          <a:blip r:embed="rId6"/>
          <a:stretch>
            <a:fillRect/>
          </a:stretch>
        </p:blipFill>
        <p:spPr>
          <a:xfrm>
            <a:off x="1593694" y="2704818"/>
            <a:ext cx="3418984" cy="789737"/>
          </a:xfrm>
          <a:prstGeom prst="rect">
            <a:avLst/>
          </a:prstGeom>
        </p:spPr>
      </p:pic>
      <p:sp>
        <p:nvSpPr>
          <p:cNvPr id="21" name="TextBox 20">
            <a:extLst>
              <a:ext uri="{FF2B5EF4-FFF2-40B4-BE49-F238E27FC236}">
                <a16:creationId xmlns:a16="http://schemas.microsoft.com/office/drawing/2014/main" id="{4EB6DE5E-08A3-D14A-ACC2-AB83DC826C1F}"/>
              </a:ext>
            </a:extLst>
          </p:cNvPr>
          <p:cNvSpPr txBox="1"/>
          <p:nvPr/>
        </p:nvSpPr>
        <p:spPr>
          <a:xfrm>
            <a:off x="-41185" y="6591065"/>
            <a:ext cx="3833293" cy="307777"/>
          </a:xfrm>
          <a:prstGeom prst="rect">
            <a:avLst/>
          </a:prstGeom>
          <a:noFill/>
        </p:spPr>
        <p:txBody>
          <a:bodyPr wrap="none" rtlCol="0">
            <a:spAutoFit/>
          </a:bodyPr>
          <a:lstStyle/>
          <a:p>
            <a:r>
              <a:rPr lang="en-US" sz="1400" dirty="0"/>
              <a:t>Slide from https://</a:t>
            </a:r>
            <a:r>
              <a:rPr lang="en-US" sz="1400" dirty="0" err="1"/>
              <a:t>slideplayer.com</a:t>
            </a:r>
            <a:r>
              <a:rPr lang="en-US" sz="1400" dirty="0"/>
              <a:t>/slide/4764537/</a:t>
            </a:r>
          </a:p>
        </p:txBody>
      </p:sp>
    </p:spTree>
    <p:extLst>
      <p:ext uri="{BB962C8B-B14F-4D97-AF65-F5344CB8AC3E}">
        <p14:creationId xmlns:p14="http://schemas.microsoft.com/office/powerpoint/2010/main" val="2796570879"/>
      </p:ext>
    </p:extLst>
  </p:cSld>
  <p:clrMapOvr>
    <a:masterClrMapping/>
  </p:clrMapOvr>
  <mc:AlternateContent xmlns:mc="http://schemas.openxmlformats.org/markup-compatibility/2006" xmlns:p14="http://schemas.microsoft.com/office/powerpoint/2010/main">
    <mc:Choice Requires="p14">
      <p:transition spd="slow" p14:dur="2000" advTm="152536"/>
    </mc:Choice>
    <mc:Fallback xmlns="">
      <p:transition xmlns:p14="http://schemas.microsoft.com/office/powerpoint/2010/main" spd="slow" advTm="15253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EB9940-CA39-AB49-AB7D-A01EBFCAE80B}"/>
              </a:ext>
            </a:extLst>
          </p:cNvPr>
          <p:cNvSpPr>
            <a:spLocks noGrp="1"/>
          </p:cNvSpPr>
          <p:nvPr>
            <p:ph type="title"/>
          </p:nvPr>
        </p:nvSpPr>
        <p:spPr>
          <a:xfrm>
            <a:off x="831850" y="0"/>
            <a:ext cx="10515600" cy="2071943"/>
          </a:xfrm>
        </p:spPr>
        <p:txBody>
          <a:bodyPr>
            <a:normAutofit/>
          </a:bodyPr>
          <a:lstStyle/>
          <a:p>
            <a:r>
              <a:rPr lang="en-US" sz="5400" dirty="0"/>
              <a:t>TCP Congestion Control with a Misbehaving Receiver (SIGCOMM’99)</a:t>
            </a:r>
          </a:p>
        </p:txBody>
      </p:sp>
      <p:sp>
        <p:nvSpPr>
          <p:cNvPr id="6" name="Text Placeholder 5">
            <a:extLst>
              <a:ext uri="{FF2B5EF4-FFF2-40B4-BE49-F238E27FC236}">
                <a16:creationId xmlns:a16="http://schemas.microsoft.com/office/drawing/2014/main" id="{2A45CEEF-0B08-F34D-BA81-F498D0560422}"/>
              </a:ext>
            </a:extLst>
          </p:cNvPr>
          <p:cNvSpPr>
            <a:spLocks noGrp="1"/>
          </p:cNvSpPr>
          <p:nvPr>
            <p:ph type="body" idx="1"/>
          </p:nvPr>
        </p:nvSpPr>
        <p:spPr>
          <a:xfrm>
            <a:off x="831850" y="2164190"/>
            <a:ext cx="8179562" cy="549275"/>
          </a:xfrm>
        </p:spPr>
        <p:txBody>
          <a:bodyPr>
            <a:noAutofit/>
          </a:bodyPr>
          <a:lstStyle/>
          <a:p>
            <a:r>
              <a:rPr lang="en-US" dirty="0"/>
              <a:t>Stefan Savage, PhD at UW, now Professor at UCSD</a:t>
            </a:r>
          </a:p>
          <a:p>
            <a:r>
              <a:rPr lang="en-US" dirty="0"/>
              <a:t>Neal Cardwell, MS at UW, now at Google</a:t>
            </a:r>
          </a:p>
          <a:p>
            <a:r>
              <a:rPr lang="en-US" dirty="0"/>
              <a:t>David </a:t>
            </a:r>
            <a:r>
              <a:rPr lang="en-US" dirty="0" err="1"/>
              <a:t>Wetherall</a:t>
            </a:r>
            <a:r>
              <a:rPr lang="en-US" dirty="0"/>
              <a:t>, Professor at UW, now at Google AI</a:t>
            </a:r>
          </a:p>
          <a:p>
            <a:r>
              <a:rPr lang="en-US" dirty="0"/>
              <a:t>Tom Anderson, Professor at UW</a:t>
            </a:r>
          </a:p>
        </p:txBody>
      </p:sp>
      <p:pic>
        <p:nvPicPr>
          <p:cNvPr id="2052" name="Picture 4">
            <a:extLst>
              <a:ext uri="{FF2B5EF4-FFF2-40B4-BE49-F238E27FC236}">
                <a16:creationId xmlns:a16="http://schemas.microsoft.com/office/drawing/2014/main" id="{F6016264-8957-EA40-9EBF-BE7214785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986" y="2164190"/>
            <a:ext cx="2534452" cy="33369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4C273C7-EEC8-6641-9A21-13CBBC891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631" y="3564532"/>
            <a:ext cx="2534452" cy="32934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1D9570-3D86-134A-A440-43E277BF5B85}"/>
              </a:ext>
            </a:extLst>
          </p:cNvPr>
          <p:cNvSpPr txBox="1"/>
          <p:nvPr/>
        </p:nvSpPr>
        <p:spPr>
          <a:xfrm>
            <a:off x="7456083" y="5593354"/>
            <a:ext cx="1507977" cy="276999"/>
          </a:xfrm>
          <a:prstGeom prst="rect">
            <a:avLst/>
          </a:prstGeom>
          <a:noFill/>
        </p:spPr>
        <p:txBody>
          <a:bodyPr wrap="none" rtlCol="0">
            <a:spAutoFit/>
          </a:bodyPr>
          <a:lstStyle/>
          <a:p>
            <a:r>
              <a:rPr lang="en-US" sz="1200" dirty="0"/>
              <a:t>Images from Amazon</a:t>
            </a:r>
          </a:p>
        </p:txBody>
      </p:sp>
      <p:sp>
        <p:nvSpPr>
          <p:cNvPr id="2" name="Slide Number Placeholder 1">
            <a:extLst>
              <a:ext uri="{FF2B5EF4-FFF2-40B4-BE49-F238E27FC236}">
                <a16:creationId xmlns:a16="http://schemas.microsoft.com/office/drawing/2014/main" id="{AFBE8EB4-90FE-1A49-A5F9-39687697E5D8}"/>
              </a:ext>
            </a:extLst>
          </p:cNvPr>
          <p:cNvSpPr>
            <a:spLocks noGrp="1"/>
          </p:cNvSpPr>
          <p:nvPr>
            <p:ph type="sldNum" sz="quarter" idx="12"/>
          </p:nvPr>
        </p:nvSpPr>
        <p:spPr/>
        <p:txBody>
          <a:bodyPr/>
          <a:lstStyle/>
          <a:p>
            <a:fld id="{E1152CF2-0165-D84C-8D0D-A057CDAAE4F5}" type="slidenum">
              <a:rPr lang="en-US" smtClean="0"/>
              <a:t>23</a:t>
            </a:fld>
            <a:endParaRPr lang="en-US"/>
          </a:p>
        </p:txBody>
      </p:sp>
    </p:spTree>
    <p:extLst>
      <p:ext uri="{BB962C8B-B14F-4D97-AF65-F5344CB8AC3E}">
        <p14:creationId xmlns:p14="http://schemas.microsoft.com/office/powerpoint/2010/main" val="105691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E172-68F8-634D-AB0B-23C9C6FC4B1C}"/>
              </a:ext>
            </a:extLst>
          </p:cNvPr>
          <p:cNvSpPr>
            <a:spLocks noGrp="1"/>
          </p:cNvSpPr>
          <p:nvPr>
            <p:ph type="title"/>
          </p:nvPr>
        </p:nvSpPr>
        <p:spPr/>
        <p:txBody>
          <a:bodyPr>
            <a:normAutofit/>
          </a:bodyPr>
          <a:lstStyle/>
          <a:p>
            <a:r>
              <a:rPr lang="en-US" dirty="0"/>
              <a:t>Misbehavior on TCP’s congestion control</a:t>
            </a:r>
          </a:p>
        </p:txBody>
      </p:sp>
      <p:sp>
        <p:nvSpPr>
          <p:cNvPr id="3" name="Content Placeholder 2">
            <a:extLst>
              <a:ext uri="{FF2B5EF4-FFF2-40B4-BE49-F238E27FC236}">
                <a16:creationId xmlns:a16="http://schemas.microsoft.com/office/drawing/2014/main" id="{D909FF42-D333-A845-BF95-1109BD2EB9D9}"/>
              </a:ext>
            </a:extLst>
          </p:cNvPr>
          <p:cNvSpPr>
            <a:spLocks noGrp="1"/>
          </p:cNvSpPr>
          <p:nvPr>
            <p:ph idx="1"/>
          </p:nvPr>
        </p:nvSpPr>
        <p:spPr/>
        <p:txBody>
          <a:bodyPr>
            <a:normAutofit fontScale="92500" lnSpcReduction="20000"/>
          </a:bodyPr>
          <a:lstStyle/>
          <a:p>
            <a:r>
              <a:rPr lang="en-US" dirty="0"/>
              <a:t>TCP mechanisms implicitly rely on both endpoints to cooperate in determining the proper rate at which to send data</a:t>
            </a:r>
          </a:p>
          <a:p>
            <a:endParaRPr lang="en-US" dirty="0"/>
          </a:p>
          <a:p>
            <a:r>
              <a:rPr lang="en-US" dirty="0"/>
              <a:t>TCP's vulnerabilities arise from</a:t>
            </a:r>
          </a:p>
          <a:p>
            <a:pPr lvl="1"/>
            <a:r>
              <a:rPr lang="en-US" dirty="0"/>
              <a:t>Unstated assumptions</a:t>
            </a:r>
          </a:p>
          <a:p>
            <a:pPr lvl="1"/>
            <a:r>
              <a:rPr lang="en-US" dirty="0"/>
              <a:t>Casual specification</a:t>
            </a:r>
          </a:p>
          <a:p>
            <a:pPr lvl="1"/>
            <a:r>
              <a:rPr lang="en-US" dirty="0"/>
              <a:t>Congestion control that are backward compatible with previous TCP</a:t>
            </a:r>
          </a:p>
          <a:p>
            <a:pPr lvl="1"/>
            <a:endParaRPr lang="en-US" dirty="0"/>
          </a:p>
          <a:p>
            <a:r>
              <a:rPr lang="en-US" dirty="0"/>
              <a:t>Proposal: designing robust protocols</a:t>
            </a:r>
          </a:p>
          <a:p>
            <a:pPr lvl="1"/>
            <a:r>
              <a:rPr lang="en-US" dirty="0"/>
              <a:t>Principle 1: Every message should say what it means</a:t>
            </a:r>
          </a:p>
          <a:p>
            <a:pPr lvl="1"/>
            <a:r>
              <a:rPr lang="en-US" dirty="0"/>
              <a:t>Principle 2: The conditions for a message to be acted upon should be clearly set out</a:t>
            </a:r>
          </a:p>
          <a:p>
            <a:pPr lvl="1"/>
            <a:r>
              <a:rPr lang="en-US" dirty="0"/>
              <a:t>Principle 3. If the identity of a principal is essential to the meaning of a message, it is prudent to mention the principal's name explicitly in the message.</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8AD829B-9958-DF4F-9513-688C92D44A3B}"/>
              </a:ext>
            </a:extLst>
          </p:cNvPr>
          <p:cNvSpPr>
            <a:spLocks noGrp="1"/>
          </p:cNvSpPr>
          <p:nvPr>
            <p:ph type="sldNum" sz="quarter" idx="12"/>
          </p:nvPr>
        </p:nvSpPr>
        <p:spPr/>
        <p:txBody>
          <a:bodyPr/>
          <a:lstStyle/>
          <a:p>
            <a:fld id="{E1152CF2-0165-D84C-8D0D-A057CDAAE4F5}" type="slidenum">
              <a:rPr lang="en-US" smtClean="0"/>
              <a:t>24</a:t>
            </a:fld>
            <a:endParaRPr lang="en-US"/>
          </a:p>
        </p:txBody>
      </p:sp>
    </p:spTree>
    <p:extLst>
      <p:ext uri="{BB962C8B-B14F-4D97-AF65-F5344CB8AC3E}">
        <p14:creationId xmlns:p14="http://schemas.microsoft.com/office/powerpoint/2010/main" val="1723240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2074E-A205-0343-A65E-BAB2EAD0736E}"/>
              </a:ext>
            </a:extLst>
          </p:cNvPr>
          <p:cNvSpPr>
            <a:spLocks noGrp="1"/>
          </p:cNvSpPr>
          <p:nvPr>
            <p:ph type="title"/>
          </p:nvPr>
        </p:nvSpPr>
        <p:spPr/>
        <p:txBody>
          <a:bodyPr/>
          <a:lstStyle/>
          <a:p>
            <a:r>
              <a:rPr lang="en-US" dirty="0"/>
              <a:t>ACK division</a:t>
            </a:r>
          </a:p>
        </p:txBody>
      </p:sp>
      <p:sp>
        <p:nvSpPr>
          <p:cNvPr id="4" name="Content Placeholder 3">
            <a:extLst>
              <a:ext uri="{FF2B5EF4-FFF2-40B4-BE49-F238E27FC236}">
                <a16:creationId xmlns:a16="http://schemas.microsoft.com/office/drawing/2014/main" id="{52D64E94-D7D6-E948-9255-1705C2404F6A}"/>
              </a:ext>
            </a:extLst>
          </p:cNvPr>
          <p:cNvSpPr>
            <a:spLocks noGrp="1"/>
          </p:cNvSpPr>
          <p:nvPr>
            <p:ph sz="half" idx="1"/>
          </p:nvPr>
        </p:nvSpPr>
        <p:spPr/>
        <p:txBody>
          <a:bodyPr>
            <a:normAutofit lnSpcReduction="10000"/>
          </a:bodyPr>
          <a:lstStyle/>
          <a:p>
            <a:r>
              <a:rPr lang="en-US" dirty="0"/>
              <a:t>TCP spec</a:t>
            </a:r>
          </a:p>
          <a:p>
            <a:pPr lvl="1"/>
            <a:r>
              <a:rPr lang="en-US" dirty="0"/>
              <a:t>During slow start, TCP increments </a:t>
            </a:r>
            <a:r>
              <a:rPr lang="en-US" dirty="0" err="1"/>
              <a:t>cwnd</a:t>
            </a:r>
            <a:r>
              <a:rPr lang="en-US" dirty="0"/>
              <a:t> by at most SMSS bytes for each ACK received.</a:t>
            </a:r>
          </a:p>
          <a:p>
            <a:pPr lvl="1"/>
            <a:r>
              <a:rPr lang="en-US" dirty="0"/>
              <a:t>During congestion avoidance, </a:t>
            </a:r>
            <a:r>
              <a:rPr lang="en-US" dirty="0" err="1"/>
              <a:t>cwnd</a:t>
            </a:r>
            <a:r>
              <a:rPr lang="en-US" dirty="0"/>
              <a:t> is incremented by 1 full-sized segment per round-trip time (RTT).</a:t>
            </a:r>
          </a:p>
          <a:p>
            <a:r>
              <a:rPr lang="en-US" dirty="0"/>
              <a:t>Attack</a:t>
            </a:r>
          </a:p>
          <a:p>
            <a:pPr lvl="1"/>
            <a:r>
              <a:rPr lang="en-US" dirty="0"/>
              <a:t>Upon receiving a data segment containing N bytes, the receiver </a:t>
            </a:r>
            <a:r>
              <a:rPr lang="en-US" dirty="0">
                <a:solidFill>
                  <a:srgbClr val="FF0000"/>
                </a:solidFill>
              </a:rPr>
              <a:t>divides the resulting ACK</a:t>
            </a:r>
            <a:r>
              <a:rPr lang="en-US" dirty="0"/>
              <a:t> into M separate acknowledgments</a:t>
            </a:r>
          </a:p>
        </p:txBody>
      </p:sp>
      <p:pic>
        <p:nvPicPr>
          <p:cNvPr id="7" name="Content Placeholder 6">
            <a:extLst>
              <a:ext uri="{FF2B5EF4-FFF2-40B4-BE49-F238E27FC236}">
                <a16:creationId xmlns:a16="http://schemas.microsoft.com/office/drawing/2014/main" id="{54E120F2-D920-7D45-9937-CD4719F355A6}"/>
              </a:ext>
            </a:extLst>
          </p:cNvPr>
          <p:cNvPicPr>
            <a:picLocks noGrp="1" noChangeAspect="1"/>
          </p:cNvPicPr>
          <p:nvPr>
            <p:ph sz="half" idx="2"/>
          </p:nvPr>
        </p:nvPicPr>
        <p:blipFill>
          <a:blip r:embed="rId2"/>
          <a:stretch>
            <a:fillRect/>
          </a:stretch>
        </p:blipFill>
        <p:spPr>
          <a:xfrm>
            <a:off x="6806463" y="1825625"/>
            <a:ext cx="3913073" cy="4351338"/>
          </a:xfrm>
        </p:spPr>
      </p:pic>
      <p:sp>
        <p:nvSpPr>
          <p:cNvPr id="8" name="TextBox 7">
            <a:extLst>
              <a:ext uri="{FF2B5EF4-FFF2-40B4-BE49-F238E27FC236}">
                <a16:creationId xmlns:a16="http://schemas.microsoft.com/office/drawing/2014/main" id="{5D35D62A-8599-B14D-B9A1-15259C0928AF}"/>
              </a:ext>
            </a:extLst>
          </p:cNvPr>
          <p:cNvSpPr txBox="1"/>
          <p:nvPr/>
        </p:nvSpPr>
        <p:spPr>
          <a:xfrm>
            <a:off x="7290816" y="6047232"/>
            <a:ext cx="3431452" cy="369332"/>
          </a:xfrm>
          <a:prstGeom prst="rect">
            <a:avLst/>
          </a:prstGeom>
          <a:noFill/>
        </p:spPr>
        <p:txBody>
          <a:bodyPr wrap="none" rtlCol="0">
            <a:spAutoFit/>
          </a:bodyPr>
          <a:lstStyle/>
          <a:p>
            <a:r>
              <a:rPr lang="en-US" dirty="0">
                <a:solidFill>
                  <a:schemeClr val="accent1"/>
                </a:solidFill>
              </a:rPr>
              <a:t>Misbehavior: </a:t>
            </a:r>
            <a:r>
              <a:rPr lang="en-US" dirty="0" err="1">
                <a:solidFill>
                  <a:schemeClr val="accent1"/>
                </a:solidFill>
              </a:rPr>
              <a:t>cwnd</a:t>
            </a:r>
            <a:r>
              <a:rPr lang="en-US" dirty="0">
                <a:solidFill>
                  <a:schemeClr val="accent1"/>
                </a:solidFill>
              </a:rPr>
              <a:t>=4 instead of 2!</a:t>
            </a:r>
          </a:p>
        </p:txBody>
      </p:sp>
      <p:sp>
        <p:nvSpPr>
          <p:cNvPr id="3" name="Slide Number Placeholder 2">
            <a:extLst>
              <a:ext uri="{FF2B5EF4-FFF2-40B4-BE49-F238E27FC236}">
                <a16:creationId xmlns:a16="http://schemas.microsoft.com/office/drawing/2014/main" id="{92798A90-A2CC-FB4C-AF30-D47925F27CCF}"/>
              </a:ext>
            </a:extLst>
          </p:cNvPr>
          <p:cNvSpPr>
            <a:spLocks noGrp="1"/>
          </p:cNvSpPr>
          <p:nvPr>
            <p:ph type="sldNum" sz="quarter" idx="12"/>
          </p:nvPr>
        </p:nvSpPr>
        <p:spPr/>
        <p:txBody>
          <a:bodyPr/>
          <a:lstStyle/>
          <a:p>
            <a:fld id="{E1152CF2-0165-D84C-8D0D-A057CDAAE4F5}" type="slidenum">
              <a:rPr lang="en-US" smtClean="0"/>
              <a:t>25</a:t>
            </a:fld>
            <a:endParaRPr lang="en-US"/>
          </a:p>
        </p:txBody>
      </p:sp>
    </p:spTree>
    <p:extLst>
      <p:ext uri="{BB962C8B-B14F-4D97-AF65-F5344CB8AC3E}">
        <p14:creationId xmlns:p14="http://schemas.microsoft.com/office/powerpoint/2010/main" val="257002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5D71-F89D-F14C-B34C-D4EEC7A3D697}"/>
              </a:ext>
            </a:extLst>
          </p:cNvPr>
          <p:cNvSpPr>
            <a:spLocks noGrp="1"/>
          </p:cNvSpPr>
          <p:nvPr>
            <p:ph type="title"/>
          </p:nvPr>
        </p:nvSpPr>
        <p:spPr/>
        <p:txBody>
          <a:bodyPr/>
          <a:lstStyle/>
          <a:p>
            <a:r>
              <a:rPr lang="en-US" dirty="0"/>
              <a:t>ACK division - Solution</a:t>
            </a:r>
          </a:p>
        </p:txBody>
      </p:sp>
      <p:sp>
        <p:nvSpPr>
          <p:cNvPr id="3" name="Content Placeholder 2">
            <a:extLst>
              <a:ext uri="{FF2B5EF4-FFF2-40B4-BE49-F238E27FC236}">
                <a16:creationId xmlns:a16="http://schemas.microsoft.com/office/drawing/2014/main" id="{263BCC51-C8E6-1945-8E17-3EDA3005F8F0}"/>
              </a:ext>
            </a:extLst>
          </p:cNvPr>
          <p:cNvSpPr>
            <a:spLocks noGrp="1"/>
          </p:cNvSpPr>
          <p:nvPr>
            <p:ph idx="1"/>
          </p:nvPr>
        </p:nvSpPr>
        <p:spPr/>
        <p:txBody>
          <a:bodyPr>
            <a:normAutofit/>
          </a:bodyPr>
          <a:lstStyle/>
          <a:p>
            <a:r>
              <a:rPr lang="en-US" dirty="0"/>
              <a:t>This vulnerability arises from an ambiguity about how ACKs should be interpreted</a:t>
            </a:r>
          </a:p>
          <a:p>
            <a:endParaRPr lang="en-US" dirty="0"/>
          </a:p>
          <a:p>
            <a:r>
              <a:rPr lang="en-US" dirty="0"/>
              <a:t>Two solutions</a:t>
            </a:r>
          </a:p>
          <a:p>
            <a:pPr lvl="1"/>
            <a:r>
              <a:rPr lang="en-US" dirty="0"/>
              <a:t>modify the congestion control mechanisms to operate at byte granularity</a:t>
            </a:r>
          </a:p>
          <a:p>
            <a:pPr lvl="2"/>
            <a:r>
              <a:rPr lang="en-US" dirty="0"/>
              <a:t>virtually identical to the "byte counting" modifications to TCP discussed in [Al198, A1199]</a:t>
            </a:r>
          </a:p>
          <a:p>
            <a:pPr lvl="1"/>
            <a:r>
              <a:rPr lang="en-US" dirty="0"/>
              <a:t>guarantee that segment-level granularity is always respected</a:t>
            </a:r>
          </a:p>
          <a:p>
            <a:pPr lvl="2"/>
            <a:r>
              <a:rPr lang="en-US" dirty="0"/>
              <a:t>only increment </a:t>
            </a:r>
            <a:r>
              <a:rPr lang="en-US" dirty="0" err="1"/>
              <a:t>cwnd</a:t>
            </a:r>
            <a:r>
              <a:rPr lang="en-US" dirty="0"/>
              <a:t> by one SMSS when a valid ACK arrives that covers the entire data segment sent</a:t>
            </a:r>
          </a:p>
          <a:p>
            <a:pPr lvl="2"/>
            <a:r>
              <a:rPr lang="en-US" dirty="0"/>
              <a:t>In Linux 2.2.x</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EEE0C399-F567-6F4A-BBF8-0DE1BAC5266A}"/>
              </a:ext>
            </a:extLst>
          </p:cNvPr>
          <p:cNvSpPr>
            <a:spLocks noGrp="1"/>
          </p:cNvSpPr>
          <p:nvPr>
            <p:ph type="sldNum" sz="quarter" idx="12"/>
          </p:nvPr>
        </p:nvSpPr>
        <p:spPr/>
        <p:txBody>
          <a:bodyPr/>
          <a:lstStyle/>
          <a:p>
            <a:fld id="{E1152CF2-0165-D84C-8D0D-A057CDAAE4F5}" type="slidenum">
              <a:rPr lang="en-US" smtClean="0"/>
              <a:t>26</a:t>
            </a:fld>
            <a:endParaRPr lang="en-US"/>
          </a:p>
        </p:txBody>
      </p:sp>
    </p:spTree>
    <p:extLst>
      <p:ext uri="{BB962C8B-B14F-4D97-AF65-F5344CB8AC3E}">
        <p14:creationId xmlns:p14="http://schemas.microsoft.com/office/powerpoint/2010/main" val="2893281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D2FC-32FB-1B40-A6B4-857069A7E558}"/>
              </a:ext>
            </a:extLst>
          </p:cNvPr>
          <p:cNvSpPr>
            <a:spLocks noGrp="1"/>
          </p:cNvSpPr>
          <p:nvPr>
            <p:ph type="title"/>
          </p:nvPr>
        </p:nvSpPr>
        <p:spPr/>
        <p:txBody>
          <a:bodyPr/>
          <a:lstStyle/>
          <a:p>
            <a:r>
              <a:rPr lang="en-US" dirty="0" err="1"/>
              <a:t>DupACK</a:t>
            </a:r>
            <a:r>
              <a:rPr lang="en-US" dirty="0"/>
              <a:t> spoofing</a:t>
            </a:r>
          </a:p>
        </p:txBody>
      </p:sp>
      <p:sp>
        <p:nvSpPr>
          <p:cNvPr id="4" name="Content Placeholder 3">
            <a:extLst>
              <a:ext uri="{FF2B5EF4-FFF2-40B4-BE49-F238E27FC236}">
                <a16:creationId xmlns:a16="http://schemas.microsoft.com/office/drawing/2014/main" id="{CA589F0E-5856-E042-B15A-10E183701028}"/>
              </a:ext>
            </a:extLst>
          </p:cNvPr>
          <p:cNvSpPr>
            <a:spLocks noGrp="1"/>
          </p:cNvSpPr>
          <p:nvPr>
            <p:ph sz="half" idx="1"/>
          </p:nvPr>
        </p:nvSpPr>
        <p:spPr/>
        <p:txBody>
          <a:bodyPr>
            <a:normAutofit/>
          </a:bodyPr>
          <a:lstStyle/>
          <a:p>
            <a:r>
              <a:rPr lang="en-US" dirty="0"/>
              <a:t>TCP fast recovery</a:t>
            </a:r>
          </a:p>
          <a:p>
            <a:pPr lvl="1"/>
            <a:r>
              <a:rPr lang="en-US" dirty="0"/>
              <a:t>Set </a:t>
            </a:r>
            <a:r>
              <a:rPr lang="en-US" dirty="0" err="1"/>
              <a:t>cwnd</a:t>
            </a:r>
            <a:r>
              <a:rPr lang="en-US" dirty="0"/>
              <a:t> to </a:t>
            </a:r>
            <a:r>
              <a:rPr lang="en-US" dirty="0" err="1"/>
              <a:t>ssthresh</a:t>
            </a:r>
            <a:r>
              <a:rPr lang="en-US" dirty="0"/>
              <a:t> plus 3*SMSS</a:t>
            </a:r>
          </a:p>
          <a:p>
            <a:pPr lvl="1"/>
            <a:r>
              <a:rPr lang="en-US" dirty="0"/>
              <a:t>For each additional duplicate ACK received, increment </a:t>
            </a:r>
            <a:r>
              <a:rPr lang="en-US" dirty="0" err="1"/>
              <a:t>cwnd</a:t>
            </a:r>
            <a:r>
              <a:rPr lang="en-US" dirty="0"/>
              <a:t> by SMSS</a:t>
            </a:r>
          </a:p>
          <a:p>
            <a:pPr lvl="1"/>
            <a:endParaRPr lang="en-US" dirty="0"/>
          </a:p>
          <a:p>
            <a:r>
              <a:rPr lang="en-US" dirty="0"/>
              <a:t>Attack</a:t>
            </a:r>
          </a:p>
          <a:p>
            <a:pPr lvl="1"/>
            <a:r>
              <a:rPr lang="en-US" dirty="0"/>
              <a:t>Upon receiving a data segment, the receiver sends a </a:t>
            </a:r>
            <a:r>
              <a:rPr lang="en-US" dirty="0">
                <a:solidFill>
                  <a:srgbClr val="FF0000"/>
                </a:solidFill>
              </a:rPr>
              <a:t>long stream of acknowledgments for the last sequence number received</a:t>
            </a:r>
          </a:p>
          <a:p>
            <a:endParaRPr lang="en-US" dirty="0"/>
          </a:p>
        </p:txBody>
      </p:sp>
      <p:pic>
        <p:nvPicPr>
          <p:cNvPr id="6" name="Content Placeholder 4">
            <a:extLst>
              <a:ext uri="{FF2B5EF4-FFF2-40B4-BE49-F238E27FC236}">
                <a16:creationId xmlns:a16="http://schemas.microsoft.com/office/drawing/2014/main" id="{D0B8A2F8-7ED3-5C4A-91A2-3F97E797F09E}"/>
              </a:ext>
            </a:extLst>
          </p:cNvPr>
          <p:cNvPicPr>
            <a:picLocks noGrp="1" noChangeAspect="1"/>
          </p:cNvPicPr>
          <p:nvPr>
            <p:ph sz="half" idx="2"/>
          </p:nvPr>
        </p:nvPicPr>
        <p:blipFill>
          <a:blip r:embed="rId2"/>
          <a:stretch>
            <a:fillRect/>
          </a:stretch>
        </p:blipFill>
        <p:spPr>
          <a:xfrm>
            <a:off x="6862535" y="1825625"/>
            <a:ext cx="3800930" cy="4351338"/>
          </a:xfrm>
        </p:spPr>
      </p:pic>
      <p:sp>
        <p:nvSpPr>
          <p:cNvPr id="3" name="Slide Number Placeholder 2">
            <a:extLst>
              <a:ext uri="{FF2B5EF4-FFF2-40B4-BE49-F238E27FC236}">
                <a16:creationId xmlns:a16="http://schemas.microsoft.com/office/drawing/2014/main" id="{8CDAA96F-5F7F-174D-BC67-641FC4C3CB6F}"/>
              </a:ext>
            </a:extLst>
          </p:cNvPr>
          <p:cNvSpPr>
            <a:spLocks noGrp="1"/>
          </p:cNvSpPr>
          <p:nvPr>
            <p:ph type="sldNum" sz="quarter" idx="12"/>
          </p:nvPr>
        </p:nvSpPr>
        <p:spPr/>
        <p:txBody>
          <a:bodyPr/>
          <a:lstStyle/>
          <a:p>
            <a:fld id="{E1152CF2-0165-D84C-8D0D-A057CDAAE4F5}" type="slidenum">
              <a:rPr lang="en-US" smtClean="0"/>
              <a:t>27</a:t>
            </a:fld>
            <a:endParaRPr lang="en-US"/>
          </a:p>
        </p:txBody>
      </p:sp>
    </p:spTree>
    <p:extLst>
      <p:ext uri="{BB962C8B-B14F-4D97-AF65-F5344CB8AC3E}">
        <p14:creationId xmlns:p14="http://schemas.microsoft.com/office/powerpoint/2010/main" val="2368104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D2FC-32FB-1B40-A6B4-857069A7E558}"/>
              </a:ext>
            </a:extLst>
          </p:cNvPr>
          <p:cNvSpPr>
            <a:spLocks noGrp="1"/>
          </p:cNvSpPr>
          <p:nvPr>
            <p:ph type="title"/>
          </p:nvPr>
        </p:nvSpPr>
        <p:spPr/>
        <p:txBody>
          <a:bodyPr/>
          <a:lstStyle/>
          <a:p>
            <a:r>
              <a:rPr lang="en-US" dirty="0" err="1"/>
              <a:t>DupACK</a:t>
            </a:r>
            <a:r>
              <a:rPr lang="en-US" dirty="0"/>
              <a:t> spoofing - Solution</a:t>
            </a:r>
          </a:p>
        </p:txBody>
      </p:sp>
      <p:sp>
        <p:nvSpPr>
          <p:cNvPr id="11" name="Content Placeholder 10">
            <a:extLst>
              <a:ext uri="{FF2B5EF4-FFF2-40B4-BE49-F238E27FC236}">
                <a16:creationId xmlns:a16="http://schemas.microsoft.com/office/drawing/2014/main" id="{F78620FF-D7A9-664E-9D26-2DD9F014216F}"/>
              </a:ext>
            </a:extLst>
          </p:cNvPr>
          <p:cNvSpPr>
            <a:spLocks noGrp="1"/>
          </p:cNvSpPr>
          <p:nvPr>
            <p:ph idx="1"/>
          </p:nvPr>
        </p:nvSpPr>
        <p:spPr/>
        <p:txBody>
          <a:bodyPr>
            <a:normAutofit/>
          </a:bodyPr>
          <a:lstStyle/>
          <a:p>
            <a:r>
              <a:rPr lang="en-US" dirty="0"/>
              <a:t>This vulnerability arises from the meaning of a duplicate ACK is implicit, dependent on previous context, and consequently difficult to verify.</a:t>
            </a:r>
          </a:p>
          <a:p>
            <a:endParaRPr lang="en-US" dirty="0"/>
          </a:p>
          <a:p>
            <a:r>
              <a:rPr lang="en-US" dirty="0"/>
              <a:t>Solution</a:t>
            </a:r>
          </a:p>
          <a:p>
            <a:pPr lvl="1"/>
            <a:r>
              <a:rPr lang="en-US" dirty="0"/>
              <a:t>Two new fields into the TCP packet format: </a:t>
            </a:r>
            <a:r>
              <a:rPr lang="en-US" dirty="0">
                <a:solidFill>
                  <a:srgbClr val="FF0000"/>
                </a:solidFill>
              </a:rPr>
              <a:t>Nonce</a:t>
            </a:r>
            <a:r>
              <a:rPr lang="en-US" dirty="0"/>
              <a:t> and </a:t>
            </a:r>
            <a:r>
              <a:rPr lang="en-US" dirty="0">
                <a:solidFill>
                  <a:schemeClr val="accent2"/>
                </a:solidFill>
              </a:rPr>
              <a:t>Nonce reply</a:t>
            </a:r>
            <a:endParaRPr lang="en-US" dirty="0"/>
          </a:p>
          <a:p>
            <a:pPr lvl="1"/>
            <a:r>
              <a:rPr lang="en-US" dirty="0"/>
              <a:t>Sender: fills the </a:t>
            </a:r>
            <a:r>
              <a:rPr lang="en-US" dirty="0">
                <a:solidFill>
                  <a:srgbClr val="FF0000"/>
                </a:solidFill>
              </a:rPr>
              <a:t>Nonce</a:t>
            </a:r>
            <a:r>
              <a:rPr lang="en-US" dirty="0"/>
              <a:t> field with a unique random number</a:t>
            </a:r>
          </a:p>
          <a:p>
            <a:pPr lvl="1"/>
            <a:r>
              <a:rPr lang="en-US" dirty="0"/>
              <a:t>Receiver: echoes the nonce value by writing it into the </a:t>
            </a:r>
            <a:r>
              <a:rPr lang="en-US" dirty="0">
                <a:solidFill>
                  <a:schemeClr val="accent2"/>
                </a:solidFill>
              </a:rPr>
              <a:t>Nonce Reply</a:t>
            </a:r>
            <a:endParaRPr lang="en-US" dirty="0"/>
          </a:p>
        </p:txBody>
      </p:sp>
      <p:sp>
        <p:nvSpPr>
          <p:cNvPr id="3" name="Slide Number Placeholder 2">
            <a:extLst>
              <a:ext uri="{FF2B5EF4-FFF2-40B4-BE49-F238E27FC236}">
                <a16:creationId xmlns:a16="http://schemas.microsoft.com/office/drawing/2014/main" id="{FB56DA75-F339-C34A-BF44-6B0DA69CB929}"/>
              </a:ext>
            </a:extLst>
          </p:cNvPr>
          <p:cNvSpPr>
            <a:spLocks noGrp="1"/>
          </p:cNvSpPr>
          <p:nvPr>
            <p:ph type="sldNum" sz="quarter" idx="12"/>
          </p:nvPr>
        </p:nvSpPr>
        <p:spPr/>
        <p:txBody>
          <a:bodyPr/>
          <a:lstStyle/>
          <a:p>
            <a:fld id="{E1152CF2-0165-D84C-8D0D-A057CDAAE4F5}" type="slidenum">
              <a:rPr lang="en-US" smtClean="0"/>
              <a:t>28</a:t>
            </a:fld>
            <a:endParaRPr lang="en-US"/>
          </a:p>
        </p:txBody>
      </p:sp>
    </p:spTree>
    <p:extLst>
      <p:ext uri="{BB962C8B-B14F-4D97-AF65-F5344CB8AC3E}">
        <p14:creationId xmlns:p14="http://schemas.microsoft.com/office/powerpoint/2010/main" val="1496636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F534-C5F1-A647-8A4D-C5247494A671}"/>
              </a:ext>
            </a:extLst>
          </p:cNvPr>
          <p:cNvSpPr>
            <a:spLocks noGrp="1"/>
          </p:cNvSpPr>
          <p:nvPr>
            <p:ph type="title"/>
          </p:nvPr>
        </p:nvSpPr>
        <p:spPr/>
        <p:txBody>
          <a:bodyPr/>
          <a:lstStyle/>
          <a:p>
            <a:r>
              <a:rPr lang="en-US" dirty="0"/>
              <a:t>Optimistic </a:t>
            </a:r>
            <a:r>
              <a:rPr lang="en-US" dirty="0" err="1"/>
              <a:t>ACKing</a:t>
            </a:r>
            <a:endParaRPr lang="en-US" dirty="0"/>
          </a:p>
        </p:txBody>
      </p:sp>
      <p:sp>
        <p:nvSpPr>
          <p:cNvPr id="4" name="Content Placeholder 3">
            <a:extLst>
              <a:ext uri="{FF2B5EF4-FFF2-40B4-BE49-F238E27FC236}">
                <a16:creationId xmlns:a16="http://schemas.microsoft.com/office/drawing/2014/main" id="{93AC8C19-9DF6-2042-A945-2C36BF33F4FD}"/>
              </a:ext>
            </a:extLst>
          </p:cNvPr>
          <p:cNvSpPr>
            <a:spLocks noGrp="1"/>
          </p:cNvSpPr>
          <p:nvPr>
            <p:ph sz="half" idx="1"/>
          </p:nvPr>
        </p:nvSpPr>
        <p:spPr/>
        <p:txBody>
          <a:bodyPr>
            <a:normAutofit fontScale="92500" lnSpcReduction="10000"/>
          </a:bodyPr>
          <a:lstStyle/>
          <a:p>
            <a:r>
              <a:rPr lang="en-US" dirty="0"/>
              <a:t>TCP spec</a:t>
            </a:r>
          </a:p>
          <a:p>
            <a:pPr lvl="1"/>
            <a:r>
              <a:rPr lang="en-US" dirty="0"/>
              <a:t>assumption that the time between a data segment being sent and an ACK is at least one round-trip time. Since TCP's congestion</a:t>
            </a:r>
          </a:p>
          <a:p>
            <a:pPr lvl="1"/>
            <a:r>
              <a:rPr lang="en-US" dirty="0"/>
              <a:t>However, there is no mechanism to enforce this assumption</a:t>
            </a:r>
          </a:p>
          <a:p>
            <a:endParaRPr lang="en-US" dirty="0"/>
          </a:p>
          <a:p>
            <a:r>
              <a:rPr lang="en-US" dirty="0"/>
              <a:t>Attack</a:t>
            </a:r>
          </a:p>
          <a:p>
            <a:pPr lvl="1"/>
            <a:r>
              <a:rPr lang="en-US" dirty="0"/>
              <a:t>Upon receiving a data segment, the receiver sends a stream of ACKs </a:t>
            </a:r>
            <a:r>
              <a:rPr lang="en-US" dirty="0">
                <a:solidFill>
                  <a:srgbClr val="FF0000"/>
                </a:solidFill>
              </a:rPr>
              <a:t>anticipating data</a:t>
            </a:r>
            <a:r>
              <a:rPr lang="en-US" dirty="0"/>
              <a:t> that will be sent by the sender</a:t>
            </a:r>
          </a:p>
          <a:p>
            <a:pPr lvl="1"/>
            <a:endParaRPr lang="en-US" dirty="0"/>
          </a:p>
        </p:txBody>
      </p:sp>
      <p:pic>
        <p:nvPicPr>
          <p:cNvPr id="7" name="Content Placeholder 6">
            <a:extLst>
              <a:ext uri="{FF2B5EF4-FFF2-40B4-BE49-F238E27FC236}">
                <a16:creationId xmlns:a16="http://schemas.microsoft.com/office/drawing/2014/main" id="{D4F803EB-EB51-FD41-910A-F687CD479996}"/>
              </a:ext>
            </a:extLst>
          </p:cNvPr>
          <p:cNvPicPr>
            <a:picLocks noGrp="1" noChangeAspect="1"/>
          </p:cNvPicPr>
          <p:nvPr>
            <p:ph sz="half" idx="2"/>
          </p:nvPr>
        </p:nvPicPr>
        <p:blipFill>
          <a:blip r:embed="rId2"/>
          <a:stretch>
            <a:fillRect/>
          </a:stretch>
        </p:blipFill>
        <p:spPr>
          <a:xfrm>
            <a:off x="6172200" y="2240607"/>
            <a:ext cx="5181600" cy="3521373"/>
          </a:xfrm>
        </p:spPr>
      </p:pic>
      <p:sp>
        <p:nvSpPr>
          <p:cNvPr id="3" name="Slide Number Placeholder 2">
            <a:extLst>
              <a:ext uri="{FF2B5EF4-FFF2-40B4-BE49-F238E27FC236}">
                <a16:creationId xmlns:a16="http://schemas.microsoft.com/office/drawing/2014/main" id="{B8E24D0C-BDD5-FA4B-A585-0048344E9166}"/>
              </a:ext>
            </a:extLst>
          </p:cNvPr>
          <p:cNvSpPr>
            <a:spLocks noGrp="1"/>
          </p:cNvSpPr>
          <p:nvPr>
            <p:ph type="sldNum" sz="quarter" idx="12"/>
          </p:nvPr>
        </p:nvSpPr>
        <p:spPr/>
        <p:txBody>
          <a:bodyPr/>
          <a:lstStyle/>
          <a:p>
            <a:fld id="{E1152CF2-0165-D84C-8D0D-A057CDAAE4F5}" type="slidenum">
              <a:rPr lang="en-US" smtClean="0"/>
              <a:t>29</a:t>
            </a:fld>
            <a:endParaRPr lang="en-US"/>
          </a:p>
        </p:txBody>
      </p:sp>
    </p:spTree>
    <p:extLst>
      <p:ext uri="{BB962C8B-B14F-4D97-AF65-F5344CB8AC3E}">
        <p14:creationId xmlns:p14="http://schemas.microsoft.com/office/powerpoint/2010/main" val="9305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541FD3C9-5F2D-0F4D-AED4-DC1F05471D56}"/>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Parallel beginnings</a:t>
            </a:r>
          </a:p>
        </p:txBody>
      </p:sp>
      <p:cxnSp>
        <p:nvCxnSpPr>
          <p:cNvPr id="6" name="Straight Arrow Connector 5">
            <a:extLst>
              <a:ext uri="{FF2B5EF4-FFF2-40B4-BE49-F238E27FC236}">
                <a16:creationId xmlns:a16="http://schemas.microsoft.com/office/drawing/2014/main" id="{4A76F373-88B1-0442-A5F6-FFD7F0D2B0C3}"/>
              </a:ext>
            </a:extLst>
          </p:cNvPr>
          <p:cNvCxnSpPr>
            <a:cxnSpLocks noChangeShapeType="1"/>
          </p:cNvCxnSpPr>
          <p:nvPr/>
        </p:nvCxnSpPr>
        <p:spPr bwMode="auto">
          <a:xfrm>
            <a:off x="378354" y="5763948"/>
            <a:ext cx="11711782"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237AF540-B593-3849-8530-16235A030C86}"/>
              </a:ext>
            </a:extLst>
          </p:cNvPr>
          <p:cNvCxnSpPr>
            <a:cxnSpLocks noChangeShapeType="1"/>
          </p:cNvCxnSpPr>
          <p:nvPr/>
        </p:nvCxnSpPr>
        <p:spPr bwMode="auto">
          <a:xfrm>
            <a:off x="378354" y="5562865"/>
            <a:ext cx="0" cy="3810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TextBox 8">
            <a:extLst>
              <a:ext uri="{FF2B5EF4-FFF2-40B4-BE49-F238E27FC236}">
                <a16:creationId xmlns:a16="http://schemas.microsoft.com/office/drawing/2014/main" id="{90E9342F-C950-5647-8452-D876E83532B2}"/>
              </a:ext>
            </a:extLst>
          </p:cNvPr>
          <p:cNvSpPr txBox="1"/>
          <p:nvPr/>
        </p:nvSpPr>
        <p:spPr>
          <a:xfrm>
            <a:off x="264584" y="5943865"/>
            <a:ext cx="610963" cy="340747"/>
          </a:xfrm>
          <a:prstGeom prst="rect">
            <a:avLst/>
          </a:prstGeom>
          <a:noFill/>
        </p:spPr>
        <p:txBody>
          <a:bodyPr wrap="none" lIns="108852" tIns="54426" rIns="108852" bIns="54426">
            <a:spAutoFit/>
          </a:bodyPr>
          <a:lstStyle/>
          <a:p>
            <a:pPr>
              <a:defRPr/>
            </a:pPr>
            <a:r>
              <a:rPr lang="en-US" sz="1500" dirty="0">
                <a:latin typeface="+mj-lt"/>
                <a:ea typeface="ＭＳ Ｐゴシック" charset="0"/>
                <a:cs typeface="ＭＳ Ｐゴシック" charset="0"/>
              </a:rPr>
              <a:t>1960</a:t>
            </a:r>
          </a:p>
        </p:txBody>
      </p:sp>
      <p:sp>
        <p:nvSpPr>
          <p:cNvPr id="12" name="TextBox 11">
            <a:extLst>
              <a:ext uri="{FF2B5EF4-FFF2-40B4-BE49-F238E27FC236}">
                <a16:creationId xmlns:a16="http://schemas.microsoft.com/office/drawing/2014/main" id="{43E35068-B781-204D-AE43-7B2B5D27E7F0}"/>
              </a:ext>
            </a:extLst>
          </p:cNvPr>
          <p:cNvSpPr txBox="1"/>
          <p:nvPr/>
        </p:nvSpPr>
        <p:spPr>
          <a:xfrm>
            <a:off x="8303949" y="3254375"/>
            <a:ext cx="2331243" cy="571580"/>
          </a:xfrm>
          <a:prstGeom prst="rect">
            <a:avLst/>
          </a:prstGeom>
          <a:noFill/>
          <a:ln>
            <a:solidFill>
              <a:schemeClr val="bg1">
                <a:lumMod val="65000"/>
              </a:schemeClr>
            </a:solidFill>
          </a:ln>
        </p:spPr>
        <p:txBody>
          <a:bodyPr wrap="square" lIns="108852" tIns="54426" rIns="108852" bIns="54426">
            <a:spAutoFit/>
          </a:bodyPr>
          <a:lstStyle>
            <a:lvl1pPr>
              <a:defRPr sz="2400">
                <a:solidFill>
                  <a:schemeClr val="tx1"/>
                </a:solidFill>
                <a:latin typeface="Comic Sans MS" panose="030F0902030302020204" pitchFamily="66" charset="0"/>
                <a:ea typeface="ＭＳ Ｐゴシック" panose="020B0600070205080204" pitchFamily="34" charset="-128"/>
              </a:defRPr>
            </a:lvl1pPr>
            <a:lvl2pPr marL="742950" indent="-285750">
              <a:defRPr sz="2400">
                <a:solidFill>
                  <a:schemeClr val="tx1"/>
                </a:solidFill>
                <a:latin typeface="Comic Sans MS" panose="030F0902030302020204" pitchFamily="66" charset="0"/>
                <a:ea typeface="ＭＳ Ｐゴシック" panose="020B0600070205080204" pitchFamily="34" charset="-128"/>
              </a:defRPr>
            </a:lvl2pPr>
            <a:lvl3pPr marL="1143000" indent="-228600">
              <a:defRPr sz="2400">
                <a:solidFill>
                  <a:schemeClr val="tx1"/>
                </a:solidFill>
                <a:latin typeface="Comic Sans MS" panose="030F0902030302020204" pitchFamily="66" charset="0"/>
                <a:ea typeface="ＭＳ Ｐゴシック" panose="020B0600070205080204" pitchFamily="34" charset="-128"/>
              </a:defRPr>
            </a:lvl3pPr>
            <a:lvl4pPr marL="1600200" indent="-228600">
              <a:defRPr sz="2400">
                <a:solidFill>
                  <a:schemeClr val="tx1"/>
                </a:solidFill>
                <a:latin typeface="Comic Sans MS" panose="030F0902030302020204" pitchFamily="66" charset="0"/>
                <a:ea typeface="ＭＳ Ｐゴシック" panose="020B0600070205080204" pitchFamily="34" charset="-128"/>
              </a:defRPr>
            </a:lvl4pPr>
            <a:lvl5pPr marL="2057400" indent="-22860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r>
              <a:rPr lang="en-US" altLang="en-US" sz="1500" dirty="0">
                <a:latin typeface="Calibri" panose="020F0502020204030204" pitchFamily="34" charset="0"/>
              </a:rPr>
              <a:t>DARPA (Larry Roberts) plans for “ARPANET”.</a:t>
            </a:r>
          </a:p>
        </p:txBody>
      </p:sp>
      <p:sp>
        <p:nvSpPr>
          <p:cNvPr id="13" name="TextBox 12">
            <a:extLst>
              <a:ext uri="{FF2B5EF4-FFF2-40B4-BE49-F238E27FC236}">
                <a16:creationId xmlns:a16="http://schemas.microsoft.com/office/drawing/2014/main" id="{CFA2D89A-AA92-5643-8FC2-BCAD0E199EC1}"/>
              </a:ext>
            </a:extLst>
          </p:cNvPr>
          <p:cNvSpPr txBox="1"/>
          <p:nvPr/>
        </p:nvSpPr>
        <p:spPr>
          <a:xfrm>
            <a:off x="2162969" y="4613011"/>
            <a:ext cx="3169972" cy="571580"/>
          </a:xfrm>
          <a:prstGeom prst="rect">
            <a:avLst/>
          </a:prstGeom>
          <a:noFill/>
          <a:ln>
            <a:solidFill>
              <a:schemeClr val="bg1">
                <a:lumMod val="65000"/>
              </a:schemeClr>
            </a:solidFill>
          </a:ln>
        </p:spPr>
        <p:txBody>
          <a:bodyPr wrap="square" lIns="108852" tIns="54426" rIns="108852" bIns="54426">
            <a:spAutoFit/>
          </a:bodyPr>
          <a:lstStyle/>
          <a:p>
            <a:pPr>
              <a:defRPr/>
            </a:pPr>
            <a:r>
              <a:rPr lang="en-US" sz="1500" dirty="0">
                <a:latin typeface="+mj-lt"/>
                <a:ea typeface="ＭＳ Ｐゴシック" charset="0"/>
                <a:cs typeface="ＭＳ Ｐゴシック" charset="0"/>
              </a:rPr>
              <a:t>NPL, UK (Donald Davies) </a:t>
            </a:r>
            <a:br>
              <a:rPr lang="en-US" sz="1500" dirty="0">
                <a:latin typeface="+mj-lt"/>
                <a:ea typeface="ＭＳ Ｐゴシック" charset="0"/>
                <a:cs typeface="ＭＳ Ｐゴシック" charset="0"/>
              </a:rPr>
            </a:br>
            <a:r>
              <a:rPr lang="en-US" sz="1500" dirty="0">
                <a:latin typeface="+mj-lt"/>
                <a:ea typeface="ＭＳ Ｐゴシック" charset="0"/>
                <a:cs typeface="ＭＳ Ｐゴシック" charset="0"/>
              </a:rPr>
              <a:t>Packet network.</a:t>
            </a:r>
          </a:p>
        </p:txBody>
      </p:sp>
      <p:cxnSp>
        <p:nvCxnSpPr>
          <p:cNvPr id="14" name="Straight Connector 13">
            <a:extLst>
              <a:ext uri="{FF2B5EF4-FFF2-40B4-BE49-F238E27FC236}">
                <a16:creationId xmlns:a16="http://schemas.microsoft.com/office/drawing/2014/main" id="{AF829AF0-94D5-EC44-9BD4-CBC83F7AB0CF}"/>
              </a:ext>
            </a:extLst>
          </p:cNvPr>
          <p:cNvCxnSpPr>
            <a:cxnSpLocks noChangeShapeType="1"/>
          </p:cNvCxnSpPr>
          <p:nvPr/>
        </p:nvCxnSpPr>
        <p:spPr bwMode="auto">
          <a:xfrm>
            <a:off x="5912115" y="5562865"/>
            <a:ext cx="0" cy="3810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TextBox 14">
            <a:extLst>
              <a:ext uri="{FF2B5EF4-FFF2-40B4-BE49-F238E27FC236}">
                <a16:creationId xmlns:a16="http://schemas.microsoft.com/office/drawing/2014/main" id="{AF8F9A5E-7BEF-F54E-868F-359E1EFDA387}"/>
              </a:ext>
            </a:extLst>
          </p:cNvPr>
          <p:cNvSpPr txBox="1"/>
          <p:nvPr/>
        </p:nvSpPr>
        <p:spPr>
          <a:xfrm>
            <a:off x="5447771" y="5943865"/>
            <a:ext cx="610963" cy="340747"/>
          </a:xfrm>
          <a:prstGeom prst="rect">
            <a:avLst/>
          </a:prstGeom>
          <a:noFill/>
        </p:spPr>
        <p:txBody>
          <a:bodyPr wrap="none" lIns="108852" tIns="54426" rIns="108852" bIns="54426">
            <a:spAutoFit/>
          </a:bodyPr>
          <a:lstStyle/>
          <a:p>
            <a:pPr>
              <a:defRPr/>
            </a:pPr>
            <a:r>
              <a:rPr lang="en-US" sz="1500" dirty="0">
                <a:latin typeface="+mj-lt"/>
                <a:ea typeface="ＭＳ Ｐゴシック" charset="0"/>
                <a:cs typeface="ＭＳ Ｐゴシック" charset="0"/>
              </a:rPr>
              <a:t>1965</a:t>
            </a:r>
          </a:p>
        </p:txBody>
      </p:sp>
      <p:cxnSp>
        <p:nvCxnSpPr>
          <p:cNvPr id="16" name="Straight Connector 15">
            <a:extLst>
              <a:ext uri="{FF2B5EF4-FFF2-40B4-BE49-F238E27FC236}">
                <a16:creationId xmlns:a16="http://schemas.microsoft.com/office/drawing/2014/main" id="{148E8E57-15BD-9747-AE27-FF4F31930F76}"/>
              </a:ext>
            </a:extLst>
          </p:cNvPr>
          <p:cNvCxnSpPr>
            <a:cxnSpLocks noChangeShapeType="1"/>
          </p:cNvCxnSpPr>
          <p:nvPr/>
        </p:nvCxnSpPr>
        <p:spPr bwMode="auto">
          <a:xfrm>
            <a:off x="7575021" y="5562865"/>
            <a:ext cx="0" cy="3810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C78A000B-A045-4049-8D51-FFE5415956D4}"/>
              </a:ext>
            </a:extLst>
          </p:cNvPr>
          <p:cNvSpPr txBox="1"/>
          <p:nvPr/>
        </p:nvSpPr>
        <p:spPr>
          <a:xfrm>
            <a:off x="7112000" y="5943865"/>
            <a:ext cx="610963" cy="340747"/>
          </a:xfrm>
          <a:prstGeom prst="rect">
            <a:avLst/>
          </a:prstGeom>
          <a:noFill/>
        </p:spPr>
        <p:txBody>
          <a:bodyPr wrap="none" lIns="108852" tIns="54426" rIns="108852" bIns="54426">
            <a:spAutoFit/>
          </a:bodyPr>
          <a:lstStyle/>
          <a:p>
            <a:pPr>
              <a:defRPr/>
            </a:pPr>
            <a:r>
              <a:rPr lang="en-US" sz="1500" dirty="0">
                <a:latin typeface="+mj-lt"/>
                <a:ea typeface="ＭＳ Ｐゴシック" charset="0"/>
                <a:cs typeface="ＭＳ Ｐゴシック" charset="0"/>
              </a:rPr>
              <a:t>1966</a:t>
            </a:r>
          </a:p>
        </p:txBody>
      </p:sp>
      <p:sp>
        <p:nvSpPr>
          <p:cNvPr id="18" name="TextBox 17">
            <a:extLst>
              <a:ext uri="{FF2B5EF4-FFF2-40B4-BE49-F238E27FC236}">
                <a16:creationId xmlns:a16="http://schemas.microsoft.com/office/drawing/2014/main" id="{4144CD8E-61F6-7849-B882-0A8060EC7411}"/>
              </a:ext>
            </a:extLst>
          </p:cNvPr>
          <p:cNvSpPr txBox="1"/>
          <p:nvPr/>
        </p:nvSpPr>
        <p:spPr>
          <a:xfrm>
            <a:off x="5876396" y="4381500"/>
            <a:ext cx="3341688" cy="802412"/>
          </a:xfrm>
          <a:prstGeom prst="rect">
            <a:avLst/>
          </a:prstGeom>
          <a:noFill/>
          <a:ln>
            <a:solidFill>
              <a:schemeClr val="bg1">
                <a:lumMod val="65000"/>
              </a:schemeClr>
            </a:solidFill>
          </a:ln>
        </p:spPr>
        <p:txBody>
          <a:bodyPr lIns="108852" tIns="54426" rIns="108852" bIns="54426">
            <a:spAutoFit/>
          </a:bodyPr>
          <a:lstStyle/>
          <a:p>
            <a:pPr>
              <a:defRPr/>
            </a:pPr>
            <a:r>
              <a:rPr lang="en-US" sz="1500" dirty="0">
                <a:latin typeface="+mj-lt"/>
                <a:ea typeface="ＭＳ Ｐゴシック" charset="0"/>
                <a:cs typeface="ＭＳ Ｐゴシック" charset="0"/>
              </a:rPr>
              <a:t>WAN connects two time-sharing computers - btw Mass. and Cal.</a:t>
            </a:r>
          </a:p>
          <a:p>
            <a:pPr>
              <a:defRPr/>
            </a:pPr>
            <a:r>
              <a:rPr lang="en-US" sz="1500" dirty="0">
                <a:latin typeface="+mj-lt"/>
                <a:ea typeface="ＭＳ Ｐゴシック" charset="0"/>
                <a:cs typeface="ＭＳ Ｐゴシック" charset="0"/>
              </a:rPr>
              <a:t>(circuit switching)</a:t>
            </a:r>
          </a:p>
        </p:txBody>
      </p:sp>
      <p:cxnSp>
        <p:nvCxnSpPr>
          <p:cNvPr id="19" name="Straight Connector 18">
            <a:extLst>
              <a:ext uri="{FF2B5EF4-FFF2-40B4-BE49-F238E27FC236}">
                <a16:creationId xmlns:a16="http://schemas.microsoft.com/office/drawing/2014/main" id="{D302DE2D-AFB9-7C46-BABA-207A780C8AC5}"/>
              </a:ext>
            </a:extLst>
          </p:cNvPr>
          <p:cNvCxnSpPr>
            <a:cxnSpLocks noChangeShapeType="1"/>
          </p:cNvCxnSpPr>
          <p:nvPr/>
        </p:nvCxnSpPr>
        <p:spPr bwMode="auto">
          <a:xfrm>
            <a:off x="9506479" y="5562865"/>
            <a:ext cx="0" cy="3810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TextBox 19">
            <a:extLst>
              <a:ext uri="{FF2B5EF4-FFF2-40B4-BE49-F238E27FC236}">
                <a16:creationId xmlns:a16="http://schemas.microsoft.com/office/drawing/2014/main" id="{1EF0B8A4-967D-884B-B85F-4B962FE73AE9}"/>
              </a:ext>
            </a:extLst>
          </p:cNvPr>
          <p:cNvSpPr txBox="1"/>
          <p:nvPr/>
        </p:nvSpPr>
        <p:spPr>
          <a:xfrm>
            <a:off x="9042136" y="5943865"/>
            <a:ext cx="610963" cy="340747"/>
          </a:xfrm>
          <a:prstGeom prst="rect">
            <a:avLst/>
          </a:prstGeom>
          <a:noFill/>
        </p:spPr>
        <p:txBody>
          <a:bodyPr wrap="none" lIns="108852" tIns="54426" rIns="108852" bIns="54426">
            <a:spAutoFit/>
          </a:bodyPr>
          <a:lstStyle/>
          <a:p>
            <a:pPr>
              <a:defRPr/>
            </a:pPr>
            <a:r>
              <a:rPr lang="en-US" sz="1500" dirty="0">
                <a:latin typeface="+mj-lt"/>
                <a:ea typeface="ＭＳ Ｐゴシック" charset="0"/>
                <a:cs typeface="ＭＳ Ｐゴシック" charset="0"/>
              </a:rPr>
              <a:t>1968</a:t>
            </a:r>
          </a:p>
        </p:txBody>
      </p:sp>
      <p:sp>
        <p:nvSpPr>
          <p:cNvPr id="3" name="TextBox 2">
            <a:extLst>
              <a:ext uri="{FF2B5EF4-FFF2-40B4-BE49-F238E27FC236}">
                <a16:creationId xmlns:a16="http://schemas.microsoft.com/office/drawing/2014/main" id="{7BF6B2C7-8A3C-FD46-9124-3E79F32D2E47}"/>
              </a:ext>
            </a:extLst>
          </p:cNvPr>
          <p:cNvSpPr txBox="1"/>
          <p:nvPr/>
        </p:nvSpPr>
        <p:spPr>
          <a:xfrm>
            <a:off x="1090084" y="1447271"/>
            <a:ext cx="4368271" cy="571580"/>
          </a:xfrm>
          <a:prstGeom prst="rect">
            <a:avLst/>
          </a:prstGeom>
          <a:noFill/>
          <a:ln>
            <a:solidFill>
              <a:schemeClr val="bg1">
                <a:lumMod val="65000"/>
              </a:schemeClr>
            </a:solidFill>
          </a:ln>
        </p:spPr>
        <p:txBody>
          <a:bodyPr lIns="108852" tIns="54426" rIns="108852" bIns="54426">
            <a:spAutoFit/>
          </a:bodyPr>
          <a:lstStyle/>
          <a:p>
            <a:pPr>
              <a:defRPr/>
            </a:pPr>
            <a:r>
              <a:rPr lang="en-US" sz="1500" dirty="0">
                <a:latin typeface="+mj-lt"/>
                <a:ea typeface="ＭＳ Ｐゴシック" charset="0"/>
                <a:cs typeface="ＭＳ Ｐゴシック" charset="0"/>
              </a:rPr>
              <a:t>J.C.R. </a:t>
            </a:r>
            <a:r>
              <a:rPr lang="en-US" sz="1500" dirty="0" err="1">
                <a:latin typeface="+mj-lt"/>
                <a:ea typeface="ＭＳ Ｐゴシック" charset="0"/>
                <a:cs typeface="ＭＳ Ｐゴシック" charset="0"/>
              </a:rPr>
              <a:t>Licklider</a:t>
            </a:r>
            <a:r>
              <a:rPr lang="en-US" sz="1500" dirty="0">
                <a:latin typeface="+mj-lt"/>
                <a:ea typeface="ＭＳ Ｐゴシック" charset="0"/>
                <a:cs typeface="ＭＳ Ｐゴシック" charset="0"/>
              </a:rPr>
              <a:t> describes an Intergalactic Network connecting everyone on the globe. (1962)</a:t>
            </a:r>
          </a:p>
        </p:txBody>
      </p:sp>
      <p:grpSp>
        <p:nvGrpSpPr>
          <p:cNvPr id="2" name="Group 1">
            <a:extLst>
              <a:ext uri="{FF2B5EF4-FFF2-40B4-BE49-F238E27FC236}">
                <a16:creationId xmlns:a16="http://schemas.microsoft.com/office/drawing/2014/main" id="{724B142E-30E6-C043-B0C9-BA404AA25819}"/>
              </a:ext>
            </a:extLst>
          </p:cNvPr>
          <p:cNvGrpSpPr/>
          <p:nvPr/>
        </p:nvGrpSpPr>
        <p:grpSpPr>
          <a:xfrm>
            <a:off x="952500" y="3594100"/>
            <a:ext cx="4391025" cy="976313"/>
            <a:chOff x="952500" y="2570428"/>
            <a:chExt cx="4391025" cy="976313"/>
          </a:xfrm>
        </p:grpSpPr>
        <p:sp>
          <p:nvSpPr>
            <p:cNvPr id="10" name="TextBox 9">
              <a:extLst>
                <a:ext uri="{FF2B5EF4-FFF2-40B4-BE49-F238E27FC236}">
                  <a16:creationId xmlns:a16="http://schemas.microsoft.com/office/drawing/2014/main" id="{EE7520D3-8538-1645-914E-FBAD95D7B69A}"/>
                </a:ext>
              </a:extLst>
            </p:cNvPr>
            <p:cNvSpPr txBox="1"/>
            <p:nvPr/>
          </p:nvSpPr>
          <p:spPr>
            <a:xfrm>
              <a:off x="2151062" y="2570428"/>
              <a:ext cx="3192463" cy="571580"/>
            </a:xfrm>
            <a:prstGeom prst="rect">
              <a:avLst/>
            </a:prstGeom>
            <a:noFill/>
            <a:ln>
              <a:solidFill>
                <a:schemeClr val="bg1">
                  <a:lumMod val="65000"/>
                </a:schemeClr>
              </a:solidFill>
            </a:ln>
          </p:spPr>
          <p:txBody>
            <a:bodyPr wrap="square" lIns="108852" tIns="54426" rIns="108852" bIns="54426">
              <a:spAutoFit/>
            </a:bodyPr>
            <a:lstStyle/>
            <a:p>
              <a:pPr>
                <a:defRPr/>
              </a:pPr>
              <a:r>
                <a:rPr lang="en-US" sz="1500" dirty="0">
                  <a:latin typeface="+mj-lt"/>
                  <a:ea typeface="ＭＳ Ｐゴシック" charset="0"/>
                  <a:cs typeface="ＭＳ Ｐゴシック" charset="0"/>
                </a:rPr>
                <a:t>RAND (Paul Baran) Packet switching for survivable networks. </a:t>
              </a:r>
            </a:p>
          </p:txBody>
        </p:sp>
        <p:pic>
          <p:nvPicPr>
            <p:cNvPr id="5" name="Picture 4">
              <a:extLst>
                <a:ext uri="{FF2B5EF4-FFF2-40B4-BE49-F238E27FC236}">
                  <a16:creationId xmlns:a16="http://schemas.microsoft.com/office/drawing/2014/main" id="{604A9E91-36B6-384E-B7DC-41900D0AE1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570428"/>
              <a:ext cx="1135063" cy="97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56E69280-A650-004E-B685-F11A68479F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00" y="4613011"/>
            <a:ext cx="1157553" cy="9961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E9B034F3-C900-754F-A16D-25140C2CAB3B}"/>
              </a:ext>
            </a:extLst>
          </p:cNvPr>
          <p:cNvGrpSpPr/>
          <p:nvPr/>
        </p:nvGrpSpPr>
        <p:grpSpPr>
          <a:xfrm>
            <a:off x="952500" y="2566946"/>
            <a:ext cx="4391025" cy="977635"/>
            <a:chOff x="952500" y="3594365"/>
            <a:chExt cx="4391025" cy="977635"/>
          </a:xfrm>
        </p:grpSpPr>
        <p:sp>
          <p:nvSpPr>
            <p:cNvPr id="11" name="TextBox 10">
              <a:extLst>
                <a:ext uri="{FF2B5EF4-FFF2-40B4-BE49-F238E27FC236}">
                  <a16:creationId xmlns:a16="http://schemas.microsoft.com/office/drawing/2014/main" id="{74CC76E4-E79D-A94E-83FD-7CA2D2B1740E}"/>
                </a:ext>
              </a:extLst>
            </p:cNvPr>
            <p:cNvSpPr txBox="1"/>
            <p:nvPr/>
          </p:nvSpPr>
          <p:spPr>
            <a:xfrm>
              <a:off x="2173553" y="3594365"/>
              <a:ext cx="3169972" cy="571580"/>
            </a:xfrm>
            <a:prstGeom prst="rect">
              <a:avLst/>
            </a:prstGeom>
            <a:noFill/>
            <a:ln>
              <a:solidFill>
                <a:schemeClr val="bg1">
                  <a:lumMod val="65000"/>
                </a:schemeClr>
              </a:solidFill>
            </a:ln>
          </p:spPr>
          <p:txBody>
            <a:bodyPr wrap="square" lIns="108852" tIns="54426" rIns="108852" bIns="54426">
              <a:spAutoFit/>
            </a:bodyPr>
            <a:lstStyle/>
            <a:p>
              <a:pPr>
                <a:defRPr/>
              </a:pPr>
              <a:r>
                <a:rPr lang="en-US" sz="1500" dirty="0">
                  <a:latin typeface="+mj-lt"/>
                  <a:ea typeface="ＭＳ Ｐゴシック" charset="0"/>
                  <a:cs typeface="ＭＳ Ｐゴシック" charset="0"/>
                </a:rPr>
                <a:t>MIT (Leonard Kleinrock) First paper on packet switching theory. </a:t>
              </a:r>
              <a:r>
                <a:rPr lang="en-US" sz="1500" dirty="0">
                  <a:ea typeface="ＭＳ Ｐゴシック" charset="0"/>
                  <a:cs typeface="ＭＳ Ｐゴシック" charset="0"/>
                </a:rPr>
                <a:t>(</a:t>
              </a:r>
              <a:r>
                <a:rPr lang="en-US" sz="1500" dirty="0">
                  <a:latin typeface="+mj-lt"/>
                  <a:ea typeface="ＭＳ Ｐゴシック" charset="0"/>
                </a:rPr>
                <a:t>1964</a:t>
              </a:r>
              <a:r>
                <a:rPr lang="en-US" sz="1500" dirty="0">
                  <a:ea typeface="ＭＳ Ｐゴシック" charset="0"/>
                  <a:cs typeface="ＭＳ Ｐゴシック" charset="0"/>
                </a:rPr>
                <a:t>)</a:t>
              </a:r>
            </a:p>
          </p:txBody>
        </p:sp>
        <p:pic>
          <p:nvPicPr>
            <p:cNvPr id="22" name="Picture 21">
              <a:extLst>
                <a:ext uri="{FF2B5EF4-FFF2-40B4-BE49-F238E27FC236}">
                  <a16:creationId xmlns:a16="http://schemas.microsoft.com/office/drawing/2014/main" id="{81C65BC2-7BAF-4A4C-9AB6-F6CEF6586E7C}"/>
                </a:ext>
              </a:extLst>
            </p:cNvPr>
            <p:cNvPicPr>
              <a:picLocks noChangeAspect="1"/>
            </p:cNvPicPr>
            <p:nvPr/>
          </p:nvPicPr>
          <p:blipFill>
            <a:blip r:embed="rId5">
              <a:extLst>
                <a:ext uri="{28A0092B-C50C-407E-A947-70E740481C1C}">
                  <a14:useLocalDpi xmlns:a14="http://schemas.microsoft.com/office/drawing/2010/main" val="0"/>
                </a:ext>
              </a:extLst>
            </a:blip>
            <a:srcRect l="39412" t="22273" b="34624"/>
            <a:stretch>
              <a:fillRect/>
            </a:stretch>
          </p:blipFill>
          <p:spPr bwMode="auto">
            <a:xfrm>
              <a:off x="952500" y="3594365"/>
              <a:ext cx="1136386" cy="9776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23" name="Picture 22">
            <a:extLst>
              <a:ext uri="{FF2B5EF4-FFF2-40B4-BE49-F238E27FC236}">
                <a16:creationId xmlns:a16="http://schemas.microsoft.com/office/drawing/2014/main" id="{3CF18875-4BBD-2E4B-B60E-941DD111D8F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0553" y="3249084"/>
            <a:ext cx="87444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B64F6A6B-619D-C042-804B-4BF86F9BA01B}"/>
              </a:ext>
            </a:extLst>
          </p:cNvPr>
          <p:cNvPicPr>
            <a:picLocks noChangeAspect="1"/>
          </p:cNvPicPr>
          <p:nvPr/>
        </p:nvPicPr>
        <p:blipFill>
          <a:blip r:embed="rId7">
            <a:extLst>
              <a:ext uri="{28A0092B-C50C-407E-A947-70E740481C1C}">
                <a14:useLocalDpi xmlns:a14="http://schemas.microsoft.com/office/drawing/2010/main" val="0"/>
              </a:ext>
            </a:extLst>
          </a:blip>
          <a:srcRect b="17799"/>
          <a:stretch>
            <a:fillRect/>
          </a:stretch>
        </p:blipFill>
        <p:spPr bwMode="auto">
          <a:xfrm>
            <a:off x="190500" y="1447271"/>
            <a:ext cx="899583" cy="92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D3E98572-30A6-E342-B37C-1C0946D6D0F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665230" y="1838854"/>
            <a:ext cx="1930136" cy="136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FBB524E7-BE6D-5648-B860-5784E920B36F}"/>
              </a:ext>
            </a:extLst>
          </p:cNvPr>
          <p:cNvSpPr txBox="1"/>
          <p:nvPr/>
        </p:nvSpPr>
        <p:spPr>
          <a:xfrm>
            <a:off x="9780060" y="1349624"/>
            <a:ext cx="2427553" cy="571580"/>
          </a:xfrm>
          <a:prstGeom prst="rect">
            <a:avLst/>
          </a:prstGeom>
          <a:noFill/>
          <a:ln>
            <a:solidFill>
              <a:schemeClr val="bg1">
                <a:lumMod val="65000"/>
              </a:schemeClr>
            </a:solidFill>
          </a:ln>
        </p:spPr>
        <p:txBody>
          <a:bodyPr lIns="108852" tIns="54426" rIns="108852" bIns="54426">
            <a:spAutoFit/>
          </a:bodyPr>
          <a:lstStyle/>
          <a:p>
            <a:pPr>
              <a:defRPr/>
            </a:pPr>
            <a:r>
              <a:rPr lang="en-US" sz="1500" dirty="0">
                <a:latin typeface="+mj-lt"/>
                <a:ea typeface="ＭＳ Ｐゴシック" charset="0"/>
                <a:cs typeface="ＭＳ Ｐゴシック" charset="0"/>
              </a:rPr>
              <a:t>Four nodes interconnected (UCLA, SRI, UCSB, Utah)</a:t>
            </a:r>
          </a:p>
        </p:txBody>
      </p:sp>
      <p:cxnSp>
        <p:nvCxnSpPr>
          <p:cNvPr id="28" name="Straight Connector 27">
            <a:extLst>
              <a:ext uri="{FF2B5EF4-FFF2-40B4-BE49-F238E27FC236}">
                <a16:creationId xmlns:a16="http://schemas.microsoft.com/office/drawing/2014/main" id="{25B32D03-396F-4C44-8240-01F145732D99}"/>
              </a:ext>
            </a:extLst>
          </p:cNvPr>
          <p:cNvCxnSpPr>
            <a:cxnSpLocks noChangeShapeType="1"/>
          </p:cNvCxnSpPr>
          <p:nvPr/>
        </p:nvCxnSpPr>
        <p:spPr bwMode="auto">
          <a:xfrm>
            <a:off x="10623021" y="5562865"/>
            <a:ext cx="0" cy="3810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Box 28">
            <a:extLst>
              <a:ext uri="{FF2B5EF4-FFF2-40B4-BE49-F238E27FC236}">
                <a16:creationId xmlns:a16="http://schemas.microsoft.com/office/drawing/2014/main" id="{99EDAE94-924F-2042-A2E9-2A8DCD3A1AAE}"/>
              </a:ext>
            </a:extLst>
          </p:cNvPr>
          <p:cNvSpPr txBox="1"/>
          <p:nvPr/>
        </p:nvSpPr>
        <p:spPr>
          <a:xfrm>
            <a:off x="10160000" y="5943865"/>
            <a:ext cx="610963" cy="340747"/>
          </a:xfrm>
          <a:prstGeom prst="rect">
            <a:avLst/>
          </a:prstGeom>
          <a:noFill/>
        </p:spPr>
        <p:txBody>
          <a:bodyPr wrap="none" lIns="108852" tIns="54426" rIns="108852" bIns="54426">
            <a:spAutoFit/>
          </a:bodyPr>
          <a:lstStyle/>
          <a:p>
            <a:pPr>
              <a:defRPr/>
            </a:pPr>
            <a:r>
              <a:rPr lang="en-US" sz="1500" dirty="0">
                <a:latin typeface="+mj-lt"/>
                <a:ea typeface="ＭＳ Ｐゴシック" charset="0"/>
                <a:cs typeface="ＭＳ Ｐゴシック" charset="0"/>
              </a:rPr>
              <a:t>1969</a:t>
            </a:r>
          </a:p>
        </p:txBody>
      </p:sp>
      <p:sp>
        <p:nvSpPr>
          <p:cNvPr id="30" name="Rectangle 29">
            <a:extLst>
              <a:ext uri="{FF2B5EF4-FFF2-40B4-BE49-F238E27FC236}">
                <a16:creationId xmlns:a16="http://schemas.microsoft.com/office/drawing/2014/main" id="{5E148915-29F3-3E40-9CAB-62E089397E89}"/>
              </a:ext>
            </a:extLst>
          </p:cNvPr>
          <p:cNvSpPr/>
          <p:nvPr/>
        </p:nvSpPr>
        <p:spPr>
          <a:xfrm>
            <a:off x="5207001" y="233873"/>
            <a:ext cx="6096000" cy="1077218"/>
          </a:xfrm>
          <a:prstGeom prst="rect">
            <a:avLst/>
          </a:prstGeom>
          <a:solidFill>
            <a:schemeClr val="accent2">
              <a:lumMod val="20000"/>
              <a:lumOff val="80000"/>
            </a:schemeClr>
          </a:solidFill>
        </p:spPr>
        <p:txBody>
          <a:bodyPr>
            <a:spAutoFit/>
          </a:bodyPr>
          <a:lstStyle/>
          <a:p>
            <a:r>
              <a:rPr lang="en-US" sz="1600" dirty="0"/>
              <a:t>Brief History of the Internet paper:</a:t>
            </a:r>
            <a:endParaRPr lang="en-US" sz="1600" dirty="0">
              <a:latin typeface="Helvetica" pitchFamily="2" charset="0"/>
            </a:endParaRPr>
          </a:p>
          <a:p>
            <a:r>
              <a:rPr lang="en-US" sz="1600" dirty="0">
                <a:latin typeface="Helvetica" pitchFamily="2" charset="0"/>
              </a:rPr>
              <a:t>“It happened that the work at MIT (1961-1967), at RAND (1962-1965), and at NPL (1964-1967) had all proceeded in parallel without any of the researchers knowing about the other work.”</a:t>
            </a:r>
            <a:endParaRPr lang="en-US" sz="1600" dirty="0">
              <a:effectLst/>
              <a:latin typeface="Helvetica" pitchFamily="2" charset="0"/>
            </a:endParaRPr>
          </a:p>
        </p:txBody>
      </p:sp>
      <p:sp>
        <p:nvSpPr>
          <p:cNvPr id="31" name="Slide Number Placeholder 30">
            <a:extLst>
              <a:ext uri="{FF2B5EF4-FFF2-40B4-BE49-F238E27FC236}">
                <a16:creationId xmlns:a16="http://schemas.microsoft.com/office/drawing/2014/main" id="{95853A27-085D-7D45-BB8D-60BA9BB84EEC}"/>
              </a:ext>
            </a:extLst>
          </p:cNvPr>
          <p:cNvSpPr>
            <a:spLocks noGrp="1"/>
          </p:cNvSpPr>
          <p:nvPr>
            <p:ph type="sldNum" sz="quarter" idx="12"/>
          </p:nvPr>
        </p:nvSpPr>
        <p:spPr/>
        <p:txBody>
          <a:bodyPr/>
          <a:lstStyle/>
          <a:p>
            <a:fld id="{E1152CF2-0165-D84C-8D0D-A057CDAAE4F5}" type="slidenum">
              <a:rPr lang="en-US" smtClean="0"/>
              <a:t>3</a:t>
            </a:fld>
            <a:endParaRPr lang="en-US"/>
          </a:p>
        </p:txBody>
      </p:sp>
    </p:spTree>
    <p:extLst>
      <p:ext uri="{BB962C8B-B14F-4D97-AF65-F5344CB8AC3E}">
        <p14:creationId xmlns:p14="http://schemas.microsoft.com/office/powerpoint/2010/main" val="2485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FD6C-1814-064F-974D-19E763611E7A}"/>
              </a:ext>
            </a:extLst>
          </p:cNvPr>
          <p:cNvSpPr>
            <a:spLocks noGrp="1"/>
          </p:cNvSpPr>
          <p:nvPr>
            <p:ph type="title"/>
          </p:nvPr>
        </p:nvSpPr>
        <p:spPr/>
        <p:txBody>
          <a:bodyPr/>
          <a:lstStyle/>
          <a:p>
            <a:r>
              <a:rPr lang="en-US" dirty="0"/>
              <a:t>Optimistic </a:t>
            </a:r>
            <a:r>
              <a:rPr lang="en-US" dirty="0" err="1"/>
              <a:t>ACKing</a:t>
            </a:r>
            <a:r>
              <a:rPr lang="en-US" dirty="0"/>
              <a:t> - Solution</a:t>
            </a:r>
          </a:p>
        </p:txBody>
      </p:sp>
      <p:sp>
        <p:nvSpPr>
          <p:cNvPr id="6" name="Content Placeholder 5">
            <a:extLst>
              <a:ext uri="{FF2B5EF4-FFF2-40B4-BE49-F238E27FC236}">
                <a16:creationId xmlns:a16="http://schemas.microsoft.com/office/drawing/2014/main" id="{6FA86533-30BE-234A-9DA2-CDE35885557B}"/>
              </a:ext>
            </a:extLst>
          </p:cNvPr>
          <p:cNvSpPr>
            <a:spLocks noGrp="1"/>
          </p:cNvSpPr>
          <p:nvPr>
            <p:ph sz="half" idx="1"/>
          </p:nvPr>
        </p:nvSpPr>
        <p:spPr/>
        <p:txBody>
          <a:bodyPr/>
          <a:lstStyle/>
          <a:p>
            <a:r>
              <a:rPr lang="en-US" dirty="0"/>
              <a:t>The optimistic ACK attack is possible because ACKs do not contain any proof regarding the identity of the data segment(s) that caused them to be sent</a:t>
            </a:r>
          </a:p>
          <a:p>
            <a:endParaRPr lang="en-US" dirty="0"/>
          </a:p>
          <a:p>
            <a:r>
              <a:rPr lang="en-US" dirty="0"/>
              <a:t>Solution</a:t>
            </a:r>
          </a:p>
          <a:p>
            <a:pPr lvl="1"/>
            <a:r>
              <a:rPr lang="en-US" dirty="0"/>
              <a:t>Cumulative Nonce</a:t>
            </a:r>
          </a:p>
          <a:p>
            <a:endParaRPr lang="en-US" dirty="0"/>
          </a:p>
        </p:txBody>
      </p:sp>
      <p:pic>
        <p:nvPicPr>
          <p:cNvPr id="9" name="Content Placeholder 8">
            <a:extLst>
              <a:ext uri="{FF2B5EF4-FFF2-40B4-BE49-F238E27FC236}">
                <a16:creationId xmlns:a16="http://schemas.microsoft.com/office/drawing/2014/main" id="{C8E55663-B873-5C4D-9B53-F4E6BD7ACB71}"/>
              </a:ext>
            </a:extLst>
          </p:cNvPr>
          <p:cNvPicPr>
            <a:picLocks noGrp="1" noChangeAspect="1"/>
          </p:cNvPicPr>
          <p:nvPr>
            <p:ph sz="half" idx="2"/>
          </p:nvPr>
        </p:nvPicPr>
        <p:blipFill>
          <a:blip r:embed="rId2"/>
          <a:stretch>
            <a:fillRect/>
          </a:stretch>
        </p:blipFill>
        <p:spPr>
          <a:xfrm>
            <a:off x="7123797" y="1825625"/>
            <a:ext cx="3278405" cy="4351338"/>
          </a:xfrm>
        </p:spPr>
      </p:pic>
      <p:sp>
        <p:nvSpPr>
          <p:cNvPr id="10" name="TextBox 9">
            <a:extLst>
              <a:ext uri="{FF2B5EF4-FFF2-40B4-BE49-F238E27FC236}">
                <a16:creationId xmlns:a16="http://schemas.microsoft.com/office/drawing/2014/main" id="{620CE12A-BAA2-AE43-A695-0F37B71AA836}"/>
              </a:ext>
            </a:extLst>
          </p:cNvPr>
          <p:cNvSpPr txBox="1"/>
          <p:nvPr/>
        </p:nvSpPr>
        <p:spPr>
          <a:xfrm>
            <a:off x="6885141" y="6050290"/>
            <a:ext cx="4468659" cy="523220"/>
          </a:xfrm>
          <a:prstGeom prst="rect">
            <a:avLst/>
          </a:prstGeom>
          <a:noFill/>
        </p:spPr>
        <p:txBody>
          <a:bodyPr wrap="none" rtlCol="0">
            <a:spAutoFit/>
          </a:bodyPr>
          <a:lstStyle/>
          <a:p>
            <a:r>
              <a:rPr lang="en-US" sz="1400" dirty="0">
                <a:solidFill>
                  <a:srgbClr val="4472C4"/>
                </a:solidFill>
              </a:rPr>
              <a:t>Last ACK’s cumulative nonce value is incorrect (156 instead</a:t>
            </a:r>
          </a:p>
          <a:p>
            <a:r>
              <a:rPr lang="en-US" sz="1400" dirty="0">
                <a:solidFill>
                  <a:srgbClr val="4472C4"/>
                </a:solidFill>
              </a:rPr>
              <a:t>of the expected value of 149)</a:t>
            </a:r>
          </a:p>
        </p:txBody>
      </p:sp>
      <p:sp>
        <p:nvSpPr>
          <p:cNvPr id="3" name="Slide Number Placeholder 2">
            <a:extLst>
              <a:ext uri="{FF2B5EF4-FFF2-40B4-BE49-F238E27FC236}">
                <a16:creationId xmlns:a16="http://schemas.microsoft.com/office/drawing/2014/main" id="{69F7C383-6A0C-F447-B1B2-1A2D77D22BCF}"/>
              </a:ext>
            </a:extLst>
          </p:cNvPr>
          <p:cNvSpPr>
            <a:spLocks noGrp="1"/>
          </p:cNvSpPr>
          <p:nvPr>
            <p:ph type="sldNum" sz="quarter" idx="12"/>
          </p:nvPr>
        </p:nvSpPr>
        <p:spPr/>
        <p:txBody>
          <a:bodyPr/>
          <a:lstStyle/>
          <a:p>
            <a:fld id="{E1152CF2-0165-D84C-8D0D-A057CDAAE4F5}" type="slidenum">
              <a:rPr lang="en-US" smtClean="0"/>
              <a:t>30</a:t>
            </a:fld>
            <a:endParaRPr lang="en-US"/>
          </a:p>
        </p:txBody>
      </p:sp>
    </p:spTree>
    <p:extLst>
      <p:ext uri="{BB962C8B-B14F-4D97-AF65-F5344CB8AC3E}">
        <p14:creationId xmlns:p14="http://schemas.microsoft.com/office/powerpoint/2010/main" val="963175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4C63EF-D2D3-A840-B892-2FC638A5F2B4}"/>
              </a:ext>
            </a:extLst>
          </p:cNvPr>
          <p:cNvSpPr>
            <a:spLocks noGrp="1"/>
          </p:cNvSpPr>
          <p:nvPr>
            <p:ph type="title"/>
          </p:nvPr>
        </p:nvSpPr>
        <p:spPr/>
        <p:txBody>
          <a:bodyPr/>
          <a:lstStyle/>
          <a:p>
            <a:r>
              <a:rPr lang="en-US" dirty="0"/>
              <a:t>Different Implementation</a:t>
            </a:r>
          </a:p>
        </p:txBody>
      </p:sp>
      <p:pic>
        <p:nvPicPr>
          <p:cNvPr id="8" name="Content Placeholder 7">
            <a:extLst>
              <a:ext uri="{FF2B5EF4-FFF2-40B4-BE49-F238E27FC236}">
                <a16:creationId xmlns:a16="http://schemas.microsoft.com/office/drawing/2014/main" id="{DBD1C05C-EF48-7E40-ABC7-4F4FD2BF5788}"/>
              </a:ext>
            </a:extLst>
          </p:cNvPr>
          <p:cNvPicPr>
            <a:picLocks noGrp="1" noChangeAspect="1"/>
          </p:cNvPicPr>
          <p:nvPr>
            <p:ph idx="1"/>
          </p:nvPr>
        </p:nvPicPr>
        <p:blipFill>
          <a:blip r:embed="rId2"/>
          <a:stretch>
            <a:fillRect/>
          </a:stretch>
        </p:blipFill>
        <p:spPr>
          <a:xfrm>
            <a:off x="1701800" y="2445544"/>
            <a:ext cx="8788400" cy="3111500"/>
          </a:xfrm>
        </p:spPr>
      </p:pic>
      <p:sp>
        <p:nvSpPr>
          <p:cNvPr id="2" name="Slide Number Placeholder 1">
            <a:extLst>
              <a:ext uri="{FF2B5EF4-FFF2-40B4-BE49-F238E27FC236}">
                <a16:creationId xmlns:a16="http://schemas.microsoft.com/office/drawing/2014/main" id="{336D2C83-4B1D-D440-901A-E892C24706A0}"/>
              </a:ext>
            </a:extLst>
          </p:cNvPr>
          <p:cNvSpPr>
            <a:spLocks noGrp="1"/>
          </p:cNvSpPr>
          <p:nvPr>
            <p:ph type="sldNum" sz="quarter" idx="12"/>
          </p:nvPr>
        </p:nvSpPr>
        <p:spPr/>
        <p:txBody>
          <a:bodyPr/>
          <a:lstStyle/>
          <a:p>
            <a:fld id="{E1152CF2-0165-D84C-8D0D-A057CDAAE4F5}" type="slidenum">
              <a:rPr lang="en-US" smtClean="0"/>
              <a:t>31</a:t>
            </a:fld>
            <a:endParaRPr lang="en-US"/>
          </a:p>
        </p:txBody>
      </p:sp>
    </p:spTree>
    <p:extLst>
      <p:ext uri="{BB962C8B-B14F-4D97-AF65-F5344CB8AC3E}">
        <p14:creationId xmlns:p14="http://schemas.microsoft.com/office/powerpoint/2010/main" val="2069281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5839-2F4B-5D42-9E75-BEF6E87261B0}"/>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83E6CAD6-B794-CC4B-B43A-C1F9FBD42211}"/>
              </a:ext>
            </a:extLst>
          </p:cNvPr>
          <p:cNvSpPr>
            <a:spLocks noGrp="1"/>
          </p:cNvSpPr>
          <p:nvPr>
            <p:ph idx="1"/>
          </p:nvPr>
        </p:nvSpPr>
        <p:spPr/>
        <p:txBody>
          <a:bodyPr/>
          <a:lstStyle/>
          <a:p>
            <a:r>
              <a:rPr lang="en-US" dirty="0"/>
              <a:t>Congestion control</a:t>
            </a:r>
          </a:p>
          <a:p>
            <a:pPr lvl="1"/>
            <a:r>
              <a:rPr lang="en-US" dirty="0"/>
              <a:t>Slow-start</a:t>
            </a:r>
          </a:p>
          <a:p>
            <a:pPr lvl="1"/>
            <a:r>
              <a:rPr lang="en-US" dirty="0"/>
              <a:t>RTT estimation using variation</a:t>
            </a:r>
          </a:p>
          <a:p>
            <a:pPr lvl="1"/>
            <a:r>
              <a:rPr lang="en-US" dirty="0"/>
              <a:t>AIMD</a:t>
            </a:r>
          </a:p>
          <a:p>
            <a:r>
              <a:rPr lang="en-US" dirty="0"/>
              <a:t>TCP attack</a:t>
            </a:r>
          </a:p>
          <a:p>
            <a:pPr lvl="1"/>
            <a:r>
              <a:rPr lang="en-US" dirty="0"/>
              <a:t>ACK division</a:t>
            </a:r>
          </a:p>
          <a:p>
            <a:pPr lvl="1"/>
            <a:r>
              <a:rPr lang="en-US" dirty="0" err="1"/>
              <a:t>DupACK</a:t>
            </a:r>
            <a:r>
              <a:rPr lang="en-US" dirty="0"/>
              <a:t> spoofing</a:t>
            </a:r>
          </a:p>
          <a:p>
            <a:pPr lvl="1"/>
            <a:r>
              <a:rPr lang="en-US" dirty="0"/>
              <a:t>Optimistic </a:t>
            </a:r>
            <a:r>
              <a:rPr lang="en-US" dirty="0" err="1"/>
              <a:t>ACKing</a:t>
            </a:r>
            <a:endParaRPr lang="en-US" dirty="0"/>
          </a:p>
        </p:txBody>
      </p:sp>
      <p:sp>
        <p:nvSpPr>
          <p:cNvPr id="4" name="Slide Number Placeholder 3">
            <a:extLst>
              <a:ext uri="{FF2B5EF4-FFF2-40B4-BE49-F238E27FC236}">
                <a16:creationId xmlns:a16="http://schemas.microsoft.com/office/drawing/2014/main" id="{F6119AA7-DF92-5642-A56C-17E16D7C52F2}"/>
              </a:ext>
            </a:extLst>
          </p:cNvPr>
          <p:cNvSpPr>
            <a:spLocks noGrp="1"/>
          </p:cNvSpPr>
          <p:nvPr>
            <p:ph type="sldNum" sz="quarter" idx="12"/>
          </p:nvPr>
        </p:nvSpPr>
        <p:spPr/>
        <p:txBody>
          <a:bodyPr/>
          <a:lstStyle/>
          <a:p>
            <a:fld id="{E1152CF2-0165-D84C-8D0D-A057CDAAE4F5}" type="slidenum">
              <a:rPr lang="en-US" smtClean="0"/>
              <a:t>32</a:t>
            </a:fld>
            <a:endParaRPr lang="en-US"/>
          </a:p>
        </p:txBody>
      </p:sp>
    </p:spTree>
    <p:extLst>
      <p:ext uri="{BB962C8B-B14F-4D97-AF65-F5344CB8AC3E}">
        <p14:creationId xmlns:p14="http://schemas.microsoft.com/office/powerpoint/2010/main" val="260576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5F9D-F01D-674B-BEEE-045C7DDD9370}"/>
              </a:ext>
            </a:extLst>
          </p:cNvPr>
          <p:cNvSpPr>
            <a:spLocks noGrp="1"/>
          </p:cNvSpPr>
          <p:nvPr>
            <p:ph type="title"/>
          </p:nvPr>
        </p:nvSpPr>
        <p:spPr/>
        <p:txBody>
          <a:bodyPr/>
          <a:lstStyle/>
          <a:p>
            <a:r>
              <a:rPr lang="en-US" dirty="0"/>
              <a:t>Perspective</a:t>
            </a:r>
          </a:p>
        </p:txBody>
      </p:sp>
      <p:sp>
        <p:nvSpPr>
          <p:cNvPr id="3" name="Content Placeholder 2">
            <a:extLst>
              <a:ext uri="{FF2B5EF4-FFF2-40B4-BE49-F238E27FC236}">
                <a16:creationId xmlns:a16="http://schemas.microsoft.com/office/drawing/2014/main" id="{1AD63103-B6EA-564C-BDAB-59CD28CD9174}"/>
              </a:ext>
            </a:extLst>
          </p:cNvPr>
          <p:cNvSpPr>
            <a:spLocks noGrp="1"/>
          </p:cNvSpPr>
          <p:nvPr>
            <p:ph idx="1"/>
          </p:nvPr>
        </p:nvSpPr>
        <p:spPr/>
        <p:txBody>
          <a:bodyPr/>
          <a:lstStyle/>
          <a:p>
            <a:r>
              <a:rPr lang="en-US" dirty="0"/>
              <a:t>There are </a:t>
            </a:r>
            <a:r>
              <a:rPr lang="en-US" b="1" dirty="0"/>
              <a:t>4.1 billion Internet users</a:t>
            </a:r>
            <a:r>
              <a:rPr lang="en-US" dirty="0"/>
              <a:t> in the world as of December 2018</a:t>
            </a:r>
          </a:p>
          <a:p>
            <a:pPr lvl="1"/>
            <a:r>
              <a:rPr lang="en-US" dirty="0"/>
              <a:t>compared to 3.9 billion Internet users in mid-2018 and about 3.7 billion Internet users in late 2017</a:t>
            </a:r>
          </a:p>
          <a:p>
            <a:r>
              <a:rPr lang="en-US" dirty="0"/>
              <a:t>Mobile traffic is responsible for 52.2 percent of Internet traffic in 2018 </a:t>
            </a:r>
          </a:p>
          <a:p>
            <a:pPr lvl="1"/>
            <a:r>
              <a:rPr lang="en-US" dirty="0"/>
              <a:t>compared to 50.3 percent from 2017</a:t>
            </a:r>
          </a:p>
          <a:p>
            <a:endParaRPr lang="en-US" dirty="0"/>
          </a:p>
        </p:txBody>
      </p:sp>
      <p:sp>
        <p:nvSpPr>
          <p:cNvPr id="4" name="Slide Number Placeholder 3">
            <a:extLst>
              <a:ext uri="{FF2B5EF4-FFF2-40B4-BE49-F238E27FC236}">
                <a16:creationId xmlns:a16="http://schemas.microsoft.com/office/drawing/2014/main" id="{9D9CDA53-480A-9E4F-AB17-C4AC51B749F3}"/>
              </a:ext>
            </a:extLst>
          </p:cNvPr>
          <p:cNvSpPr>
            <a:spLocks noGrp="1"/>
          </p:cNvSpPr>
          <p:nvPr>
            <p:ph type="sldNum" sz="quarter" idx="12"/>
          </p:nvPr>
        </p:nvSpPr>
        <p:spPr/>
        <p:txBody>
          <a:bodyPr/>
          <a:lstStyle/>
          <a:p>
            <a:fld id="{E1152CF2-0165-D84C-8D0D-A057CDAAE4F5}" type="slidenum">
              <a:rPr lang="en-US" smtClean="0"/>
              <a:t>33</a:t>
            </a:fld>
            <a:endParaRPr lang="en-US"/>
          </a:p>
        </p:txBody>
      </p:sp>
      <p:sp>
        <p:nvSpPr>
          <p:cNvPr id="5" name="Rectangle 4">
            <a:extLst>
              <a:ext uri="{FF2B5EF4-FFF2-40B4-BE49-F238E27FC236}">
                <a16:creationId xmlns:a16="http://schemas.microsoft.com/office/drawing/2014/main" id="{2D07C193-E7C3-2440-83AD-E39F03C26EF7}"/>
              </a:ext>
            </a:extLst>
          </p:cNvPr>
          <p:cNvSpPr/>
          <p:nvPr/>
        </p:nvSpPr>
        <p:spPr>
          <a:xfrm>
            <a:off x="0" y="6550223"/>
            <a:ext cx="4603504" cy="307777"/>
          </a:xfrm>
          <a:prstGeom prst="rect">
            <a:avLst/>
          </a:prstGeom>
        </p:spPr>
        <p:txBody>
          <a:bodyPr wrap="none">
            <a:spAutoFit/>
          </a:bodyPr>
          <a:lstStyle/>
          <a:p>
            <a:r>
              <a:rPr lang="en-US" sz="1400" dirty="0"/>
              <a:t>Numbers from https://</a:t>
            </a:r>
            <a:r>
              <a:rPr lang="en-US" sz="1400" dirty="0" err="1"/>
              <a:t>hostingfacts.com</a:t>
            </a:r>
            <a:r>
              <a:rPr lang="en-US" sz="1400" dirty="0"/>
              <a:t>/internet-facts-stats/</a:t>
            </a:r>
          </a:p>
        </p:txBody>
      </p:sp>
    </p:spTree>
    <p:extLst>
      <p:ext uri="{BB962C8B-B14F-4D97-AF65-F5344CB8AC3E}">
        <p14:creationId xmlns:p14="http://schemas.microsoft.com/office/powerpoint/2010/main" val="2242020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B167BC-8A33-2D49-B4DD-E5AAD560FA11}"/>
              </a:ext>
            </a:extLst>
          </p:cNvPr>
          <p:cNvSpPr>
            <a:spLocks noGrp="1"/>
          </p:cNvSpPr>
          <p:nvPr>
            <p:ph type="ctrTitle"/>
          </p:nvPr>
        </p:nvSpPr>
        <p:spPr/>
        <p:txBody>
          <a:bodyPr/>
          <a:lstStyle/>
          <a:p>
            <a:r>
              <a:rPr lang="en-US" dirty="0"/>
              <a:t>Thanks!</a:t>
            </a:r>
          </a:p>
        </p:txBody>
      </p:sp>
      <p:sp>
        <p:nvSpPr>
          <p:cNvPr id="7" name="Subtitle 6">
            <a:extLst>
              <a:ext uri="{FF2B5EF4-FFF2-40B4-BE49-F238E27FC236}">
                <a16:creationId xmlns:a16="http://schemas.microsoft.com/office/drawing/2014/main" id="{BFF3F8C9-4927-F44D-A5BE-3BF58143681F}"/>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9D645396-A540-3545-A08B-4FA4A7C0C980}"/>
              </a:ext>
            </a:extLst>
          </p:cNvPr>
          <p:cNvSpPr>
            <a:spLocks noGrp="1"/>
          </p:cNvSpPr>
          <p:nvPr>
            <p:ph type="sldNum" sz="quarter" idx="12"/>
          </p:nvPr>
        </p:nvSpPr>
        <p:spPr/>
        <p:txBody>
          <a:bodyPr/>
          <a:lstStyle/>
          <a:p>
            <a:fld id="{E1152CF2-0165-D84C-8D0D-A057CDAAE4F5}" type="slidenum">
              <a:rPr lang="en-US" smtClean="0"/>
              <a:t>34</a:t>
            </a:fld>
            <a:endParaRPr lang="en-US"/>
          </a:p>
        </p:txBody>
      </p:sp>
    </p:spTree>
    <p:extLst>
      <p:ext uri="{BB962C8B-B14F-4D97-AF65-F5344CB8AC3E}">
        <p14:creationId xmlns:p14="http://schemas.microsoft.com/office/powerpoint/2010/main" val="252573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7F34D9B3-2689-F542-A792-34F9165A846F}"/>
              </a:ext>
            </a:extLst>
          </p:cNvPr>
          <p:cNvCxnSpPr>
            <a:cxnSpLocks noChangeShapeType="1"/>
          </p:cNvCxnSpPr>
          <p:nvPr/>
        </p:nvCxnSpPr>
        <p:spPr bwMode="auto">
          <a:xfrm>
            <a:off x="914136" y="5763948"/>
            <a:ext cx="10465593"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A44D1291-899B-DF40-A289-C13F2EF69C74}"/>
              </a:ext>
            </a:extLst>
          </p:cNvPr>
          <p:cNvCxnSpPr>
            <a:cxnSpLocks noChangeShapeType="1"/>
          </p:cNvCxnSpPr>
          <p:nvPr/>
        </p:nvCxnSpPr>
        <p:spPr bwMode="auto">
          <a:xfrm>
            <a:off x="914136" y="5535083"/>
            <a:ext cx="0" cy="3810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TextBox 8">
            <a:extLst>
              <a:ext uri="{FF2B5EF4-FFF2-40B4-BE49-F238E27FC236}">
                <a16:creationId xmlns:a16="http://schemas.microsoft.com/office/drawing/2014/main" id="{77AA8401-7C3D-994C-A348-BF8EA26B7B51}"/>
              </a:ext>
            </a:extLst>
          </p:cNvPr>
          <p:cNvSpPr txBox="1"/>
          <p:nvPr/>
        </p:nvSpPr>
        <p:spPr>
          <a:xfrm>
            <a:off x="451115" y="5992813"/>
            <a:ext cx="610963" cy="340747"/>
          </a:xfrm>
          <a:prstGeom prst="rect">
            <a:avLst/>
          </a:prstGeom>
          <a:noFill/>
        </p:spPr>
        <p:txBody>
          <a:bodyPr wrap="none" lIns="108852" tIns="54426" rIns="108852" bIns="54426">
            <a:spAutoFit/>
          </a:bodyPr>
          <a:lstStyle/>
          <a:p>
            <a:pPr>
              <a:defRPr/>
            </a:pPr>
            <a:r>
              <a:rPr lang="en-US" sz="1500" dirty="0">
                <a:latin typeface="+mj-lt"/>
                <a:ea typeface="ＭＳ Ｐゴシック" charset="0"/>
                <a:cs typeface="ＭＳ Ｐゴシック" charset="0"/>
              </a:rPr>
              <a:t>1970</a:t>
            </a:r>
          </a:p>
        </p:txBody>
      </p:sp>
      <p:cxnSp>
        <p:nvCxnSpPr>
          <p:cNvPr id="14" name="Straight Connector 13">
            <a:extLst>
              <a:ext uri="{FF2B5EF4-FFF2-40B4-BE49-F238E27FC236}">
                <a16:creationId xmlns:a16="http://schemas.microsoft.com/office/drawing/2014/main" id="{129C042C-9D14-7E45-B41A-445C352B8AD1}"/>
              </a:ext>
            </a:extLst>
          </p:cNvPr>
          <p:cNvCxnSpPr>
            <a:cxnSpLocks noChangeShapeType="1"/>
          </p:cNvCxnSpPr>
          <p:nvPr/>
        </p:nvCxnSpPr>
        <p:spPr bwMode="auto">
          <a:xfrm>
            <a:off x="4934479" y="5573448"/>
            <a:ext cx="0" cy="3810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TextBox 14">
            <a:extLst>
              <a:ext uri="{FF2B5EF4-FFF2-40B4-BE49-F238E27FC236}">
                <a16:creationId xmlns:a16="http://schemas.microsoft.com/office/drawing/2014/main" id="{25176322-D28F-5D4C-AB6E-F4574A38CF81}"/>
              </a:ext>
            </a:extLst>
          </p:cNvPr>
          <p:cNvSpPr txBox="1"/>
          <p:nvPr/>
        </p:nvSpPr>
        <p:spPr>
          <a:xfrm>
            <a:off x="4470136" y="6031178"/>
            <a:ext cx="610963" cy="340747"/>
          </a:xfrm>
          <a:prstGeom prst="rect">
            <a:avLst/>
          </a:prstGeom>
          <a:noFill/>
        </p:spPr>
        <p:txBody>
          <a:bodyPr wrap="none" lIns="108852" tIns="54426" rIns="108852" bIns="54426">
            <a:spAutoFit/>
          </a:bodyPr>
          <a:lstStyle/>
          <a:p>
            <a:pPr>
              <a:defRPr/>
            </a:pPr>
            <a:r>
              <a:rPr lang="en-US" sz="1500" dirty="0">
                <a:latin typeface="+mj-lt"/>
                <a:ea typeface="ＭＳ Ｐゴシック" charset="0"/>
                <a:cs typeface="ＭＳ Ｐゴシック" charset="0"/>
              </a:rPr>
              <a:t>1980</a:t>
            </a:r>
          </a:p>
        </p:txBody>
      </p:sp>
      <p:cxnSp>
        <p:nvCxnSpPr>
          <p:cNvPr id="16" name="Straight Connector 15">
            <a:extLst>
              <a:ext uri="{FF2B5EF4-FFF2-40B4-BE49-F238E27FC236}">
                <a16:creationId xmlns:a16="http://schemas.microsoft.com/office/drawing/2014/main" id="{2067108C-CB65-4D44-A730-244BE30A5737}"/>
              </a:ext>
            </a:extLst>
          </p:cNvPr>
          <p:cNvCxnSpPr>
            <a:cxnSpLocks noChangeShapeType="1"/>
          </p:cNvCxnSpPr>
          <p:nvPr/>
        </p:nvCxnSpPr>
        <p:spPr bwMode="auto">
          <a:xfrm>
            <a:off x="9042136" y="5524500"/>
            <a:ext cx="0" cy="3810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FA716816-D6C8-7C46-B6CB-758AB6204703}"/>
              </a:ext>
            </a:extLst>
          </p:cNvPr>
          <p:cNvSpPr txBox="1"/>
          <p:nvPr/>
        </p:nvSpPr>
        <p:spPr>
          <a:xfrm>
            <a:off x="8579115" y="5982229"/>
            <a:ext cx="610963" cy="340747"/>
          </a:xfrm>
          <a:prstGeom prst="rect">
            <a:avLst/>
          </a:prstGeom>
          <a:noFill/>
        </p:spPr>
        <p:txBody>
          <a:bodyPr wrap="none" lIns="108852" tIns="54426" rIns="108852" bIns="54426">
            <a:spAutoFit/>
          </a:bodyPr>
          <a:lstStyle/>
          <a:p>
            <a:pPr>
              <a:defRPr/>
            </a:pPr>
            <a:r>
              <a:rPr lang="en-US" sz="1500" dirty="0">
                <a:latin typeface="+mj-lt"/>
                <a:ea typeface="ＭＳ Ｐゴシック" charset="0"/>
                <a:cs typeface="ＭＳ Ｐゴシック" charset="0"/>
              </a:rPr>
              <a:t>1990</a:t>
            </a:r>
          </a:p>
        </p:txBody>
      </p:sp>
      <p:sp>
        <p:nvSpPr>
          <p:cNvPr id="24" name="TextBox 23">
            <a:extLst>
              <a:ext uri="{FF2B5EF4-FFF2-40B4-BE49-F238E27FC236}">
                <a16:creationId xmlns:a16="http://schemas.microsoft.com/office/drawing/2014/main" id="{DAB2585B-A5B4-154A-A561-20FF6C66DFF6}"/>
              </a:ext>
            </a:extLst>
          </p:cNvPr>
          <p:cNvSpPr txBox="1"/>
          <p:nvPr/>
        </p:nvSpPr>
        <p:spPr>
          <a:xfrm>
            <a:off x="9516289" y="4441496"/>
            <a:ext cx="2349500" cy="571580"/>
          </a:xfrm>
          <a:prstGeom prst="rect">
            <a:avLst/>
          </a:prstGeom>
          <a:noFill/>
          <a:ln>
            <a:solidFill>
              <a:schemeClr val="bg1">
                <a:lumMod val="65000"/>
              </a:schemeClr>
            </a:solidFill>
          </a:ln>
        </p:spPr>
        <p:txBody>
          <a:bodyPr lIns="108852" tIns="54426" rIns="108852" bIns="54426">
            <a:spAutoFit/>
          </a:bodyPr>
          <a:lstStyle/>
          <a:p>
            <a:pPr>
              <a:defRPr/>
            </a:pPr>
            <a:r>
              <a:rPr lang="en-US" sz="1500" dirty="0">
                <a:latin typeface="Calibri" panose="020F0502020204030204" pitchFamily="34" charset="0"/>
                <a:ea typeface="ＭＳ Ｐゴシック" panose="020B0600070205080204" pitchFamily="34" charset="-128"/>
              </a:rPr>
              <a:t>1st Web browser, Mosaic, by Marc Andreessen (1993)</a:t>
            </a:r>
          </a:p>
        </p:txBody>
      </p:sp>
      <p:sp>
        <p:nvSpPr>
          <p:cNvPr id="26" name="TextBox 25">
            <a:extLst>
              <a:ext uri="{FF2B5EF4-FFF2-40B4-BE49-F238E27FC236}">
                <a16:creationId xmlns:a16="http://schemas.microsoft.com/office/drawing/2014/main" id="{18930E24-A095-164D-9257-757393A158EF}"/>
              </a:ext>
            </a:extLst>
          </p:cNvPr>
          <p:cNvSpPr txBox="1"/>
          <p:nvPr/>
        </p:nvSpPr>
        <p:spPr>
          <a:xfrm>
            <a:off x="3084630" y="4441496"/>
            <a:ext cx="3344333" cy="571580"/>
          </a:xfrm>
          <a:prstGeom prst="rect">
            <a:avLst/>
          </a:prstGeom>
          <a:noFill/>
          <a:ln>
            <a:solidFill>
              <a:schemeClr val="bg1">
                <a:lumMod val="65000"/>
              </a:schemeClr>
            </a:solidFill>
          </a:ln>
        </p:spPr>
        <p:txBody>
          <a:bodyPr lIns="108852" tIns="54426" rIns="108852" bIns="54426">
            <a:spAutoFit/>
          </a:bodyPr>
          <a:lstStyle>
            <a:lvl1pPr>
              <a:defRPr sz="2400">
                <a:solidFill>
                  <a:schemeClr val="tx1"/>
                </a:solidFill>
                <a:latin typeface="Comic Sans MS" panose="030F0902030302020204" pitchFamily="66" charset="0"/>
                <a:ea typeface="ＭＳ Ｐゴシック" panose="020B0600070205080204" pitchFamily="34" charset="-128"/>
              </a:defRPr>
            </a:lvl1pPr>
            <a:lvl2pPr marL="742950" indent="-285750">
              <a:defRPr sz="2400">
                <a:solidFill>
                  <a:schemeClr val="tx1"/>
                </a:solidFill>
                <a:latin typeface="Comic Sans MS" panose="030F0902030302020204" pitchFamily="66" charset="0"/>
                <a:ea typeface="ＭＳ Ｐゴシック" panose="020B0600070205080204" pitchFamily="34" charset="-128"/>
              </a:defRPr>
            </a:lvl2pPr>
            <a:lvl3pPr marL="1143000" indent="-228600">
              <a:defRPr sz="2400">
                <a:solidFill>
                  <a:schemeClr val="tx1"/>
                </a:solidFill>
                <a:latin typeface="Comic Sans MS" panose="030F0902030302020204" pitchFamily="66" charset="0"/>
                <a:ea typeface="ＭＳ Ｐゴシック" panose="020B0600070205080204" pitchFamily="34" charset="-128"/>
              </a:defRPr>
            </a:lvl3pPr>
            <a:lvl4pPr marL="1600200" indent="-228600">
              <a:defRPr sz="2400">
                <a:solidFill>
                  <a:schemeClr val="tx1"/>
                </a:solidFill>
                <a:latin typeface="Comic Sans MS" panose="030F0902030302020204" pitchFamily="66" charset="0"/>
                <a:ea typeface="ＭＳ Ｐゴシック" panose="020B0600070205080204" pitchFamily="34" charset="-128"/>
              </a:defRPr>
            </a:lvl4pPr>
            <a:lvl5pPr marL="2057400" indent="-22860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r>
              <a:rPr lang="en-US" altLang="en-US" sz="1500" dirty="0">
                <a:latin typeface="Calibri" panose="020F0502020204030204" pitchFamily="34" charset="0"/>
              </a:rPr>
              <a:t>“</a:t>
            </a:r>
            <a:r>
              <a:rPr lang="en-US" altLang="ja-JP" sz="1500" dirty="0" err="1">
                <a:latin typeface="Calibri" panose="020F0502020204030204" pitchFamily="34" charset="0"/>
              </a:rPr>
              <a:t>Internetting</a:t>
            </a:r>
            <a:r>
              <a:rPr lang="en-US" altLang="en-US" sz="1500" dirty="0">
                <a:latin typeface="Calibri" panose="020F0502020204030204" pitchFamily="34" charset="0"/>
              </a:rPr>
              <a:t>”</a:t>
            </a:r>
            <a:r>
              <a:rPr lang="en-US" altLang="ja-JP" sz="1500" dirty="0">
                <a:latin typeface="Calibri" panose="020F0502020204030204" pitchFamily="34" charset="0"/>
              </a:rPr>
              <a:t> and TCP born (DARPA), led by </a:t>
            </a:r>
            <a:r>
              <a:rPr lang="en-US" altLang="en-US" sz="1500" dirty="0" err="1">
                <a:latin typeface="Calibri" panose="020F0502020204030204" pitchFamily="34" charset="0"/>
              </a:rPr>
              <a:t>Vint</a:t>
            </a:r>
            <a:r>
              <a:rPr lang="en-US" altLang="en-US" sz="1500" dirty="0">
                <a:latin typeface="Calibri" panose="020F0502020204030204" pitchFamily="34" charset="0"/>
              </a:rPr>
              <a:t> Cerf and Bob Kahn. (1974)</a:t>
            </a:r>
          </a:p>
        </p:txBody>
      </p:sp>
      <p:pic>
        <p:nvPicPr>
          <p:cNvPr id="27" name="Picture 26">
            <a:extLst>
              <a:ext uri="{FF2B5EF4-FFF2-40B4-BE49-F238E27FC236}">
                <a16:creationId xmlns:a16="http://schemas.microsoft.com/office/drawing/2014/main" id="{EB88F430-4644-3842-9F29-B45DDBF3A5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7578" y="4441496"/>
            <a:ext cx="871802" cy="9233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98F0DAF2-2A6B-F54D-8FFE-9D58B44140B4}"/>
              </a:ext>
            </a:extLst>
          </p:cNvPr>
          <p:cNvPicPr>
            <a:picLocks noChangeAspect="1"/>
          </p:cNvPicPr>
          <p:nvPr/>
        </p:nvPicPr>
        <p:blipFill>
          <a:blip r:embed="rId4">
            <a:extLst>
              <a:ext uri="{28A0092B-C50C-407E-A947-70E740481C1C}">
                <a14:useLocalDpi xmlns:a14="http://schemas.microsoft.com/office/drawing/2010/main" val="0"/>
              </a:ext>
            </a:extLst>
          </a:blip>
          <a:srcRect l="10001"/>
          <a:stretch>
            <a:fillRect/>
          </a:stretch>
        </p:blipFill>
        <p:spPr bwMode="auto">
          <a:xfrm>
            <a:off x="6545380" y="4441496"/>
            <a:ext cx="937948" cy="9233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5FE160C-6240-1444-BD16-6D3CB77A6E29}"/>
              </a:ext>
            </a:extLst>
          </p:cNvPr>
          <p:cNvSpPr txBox="1"/>
          <p:nvPr/>
        </p:nvSpPr>
        <p:spPr>
          <a:xfrm>
            <a:off x="854076" y="2630660"/>
            <a:ext cx="2727321" cy="593562"/>
          </a:xfrm>
          <a:prstGeom prst="rect">
            <a:avLst/>
          </a:prstGeom>
          <a:noFill/>
          <a:ln>
            <a:solidFill>
              <a:schemeClr val="bg1">
                <a:lumMod val="65000"/>
              </a:schemeClr>
            </a:solidFill>
          </a:ln>
        </p:spPr>
        <p:txBody>
          <a:bodyPr wrap="square" lIns="130622" tIns="65311" rIns="130622" bIns="65311">
            <a:spAutoFit/>
          </a:bodyPr>
          <a:lstStyle/>
          <a:p>
            <a:pPr>
              <a:defRPr/>
            </a:pPr>
            <a:r>
              <a:rPr lang="en-US" sz="1500" dirty="0">
                <a:latin typeface="Calibri" panose="020F0502020204030204" pitchFamily="34" charset="0"/>
                <a:ea typeface="ＭＳ Ｐゴシック" panose="020B0600070205080204" pitchFamily="34" charset="-128"/>
              </a:rPr>
              <a:t>New networks appear:</a:t>
            </a:r>
          </a:p>
          <a:p>
            <a:pPr>
              <a:defRPr/>
            </a:pPr>
            <a:r>
              <a:rPr lang="en-US" sz="1500" dirty="0" err="1">
                <a:latin typeface="Calibri" panose="020F0502020204030204" pitchFamily="34" charset="0"/>
                <a:ea typeface="ＭＳ Ｐゴシック" panose="020B0600070205080204" pitchFamily="34" charset="-128"/>
              </a:rPr>
              <a:t>ALOHAnet</a:t>
            </a:r>
            <a:r>
              <a:rPr lang="en-US" sz="1500" dirty="0">
                <a:latin typeface="Calibri" panose="020F0502020204030204" pitchFamily="34" charset="0"/>
                <a:ea typeface="ＭＳ Ｐゴシック" panose="020B0600070205080204" pitchFamily="34" charset="-128"/>
              </a:rPr>
              <a:t>, Cyclades, IBM SNA</a:t>
            </a:r>
            <a:r>
              <a:rPr lang="en-US" sz="1400" dirty="0">
                <a:latin typeface="+mj-lt"/>
                <a:ea typeface="ＭＳ Ｐゴシック" charset="0"/>
                <a:cs typeface="ＭＳ Ｐゴシック" charset="0"/>
              </a:rPr>
              <a:t>.</a:t>
            </a:r>
          </a:p>
        </p:txBody>
      </p:sp>
      <p:sp>
        <p:nvSpPr>
          <p:cNvPr id="19" name="TextBox 18">
            <a:extLst>
              <a:ext uri="{FF2B5EF4-FFF2-40B4-BE49-F238E27FC236}">
                <a16:creationId xmlns:a16="http://schemas.microsoft.com/office/drawing/2014/main" id="{2D2F9731-3278-0B41-8819-07C127627432}"/>
              </a:ext>
            </a:extLst>
          </p:cNvPr>
          <p:cNvSpPr txBox="1"/>
          <p:nvPr/>
        </p:nvSpPr>
        <p:spPr>
          <a:xfrm>
            <a:off x="6464300" y="2378075"/>
            <a:ext cx="2114815" cy="362730"/>
          </a:xfrm>
          <a:prstGeom prst="rect">
            <a:avLst/>
          </a:prstGeom>
          <a:noFill/>
          <a:ln>
            <a:solidFill>
              <a:schemeClr val="bg1">
                <a:lumMod val="75000"/>
              </a:schemeClr>
            </a:solidFill>
          </a:ln>
        </p:spPr>
        <p:txBody>
          <a:bodyPr wrap="square" lIns="130622" tIns="65311" rIns="130622" bIns="65311">
            <a:spAutoFit/>
          </a:bodyPr>
          <a:lstStyle/>
          <a:p>
            <a:pPr>
              <a:defRPr/>
            </a:pPr>
            <a:r>
              <a:rPr lang="en-US" sz="1500" dirty="0">
                <a:latin typeface="Calibri" panose="020F0502020204030204" pitchFamily="34" charset="0"/>
                <a:ea typeface="ＭＳ Ｐゴシック" panose="020B0600070205080204" pitchFamily="34" charset="-128"/>
              </a:rPr>
              <a:t>TCP/IP deployed (1983)</a:t>
            </a:r>
          </a:p>
        </p:txBody>
      </p:sp>
      <p:sp>
        <p:nvSpPr>
          <p:cNvPr id="20" name="TextBox 19">
            <a:extLst>
              <a:ext uri="{FF2B5EF4-FFF2-40B4-BE49-F238E27FC236}">
                <a16:creationId xmlns:a16="http://schemas.microsoft.com/office/drawing/2014/main" id="{1884EAB4-5507-A640-B4BD-5A0C7F4FD80D}"/>
              </a:ext>
            </a:extLst>
          </p:cNvPr>
          <p:cNvSpPr txBox="1"/>
          <p:nvPr/>
        </p:nvSpPr>
        <p:spPr>
          <a:xfrm>
            <a:off x="1125803" y="3374587"/>
            <a:ext cx="3344333" cy="802412"/>
          </a:xfrm>
          <a:prstGeom prst="rect">
            <a:avLst/>
          </a:prstGeom>
          <a:noFill/>
          <a:ln>
            <a:solidFill>
              <a:schemeClr val="bg1">
                <a:lumMod val="65000"/>
              </a:schemeClr>
            </a:solidFill>
          </a:ln>
        </p:spPr>
        <p:txBody>
          <a:bodyPr lIns="108852" tIns="54426" rIns="108852" bIns="54426">
            <a:spAutoFit/>
          </a:bodyPr>
          <a:lstStyle>
            <a:lvl1pPr>
              <a:defRPr sz="2400">
                <a:solidFill>
                  <a:schemeClr val="tx1"/>
                </a:solidFill>
                <a:latin typeface="Comic Sans MS" panose="030F0902030302020204" pitchFamily="66" charset="0"/>
                <a:ea typeface="ＭＳ Ｐゴシック" panose="020B0600070205080204" pitchFamily="34" charset="-128"/>
              </a:defRPr>
            </a:lvl1pPr>
            <a:lvl2pPr marL="742950" indent="-285750">
              <a:defRPr sz="2400">
                <a:solidFill>
                  <a:schemeClr val="tx1"/>
                </a:solidFill>
                <a:latin typeface="Comic Sans MS" panose="030F0902030302020204" pitchFamily="66" charset="0"/>
                <a:ea typeface="ＭＳ Ｐゴシック" panose="020B0600070205080204" pitchFamily="34" charset="-128"/>
              </a:defRPr>
            </a:lvl2pPr>
            <a:lvl3pPr marL="1143000" indent="-228600">
              <a:defRPr sz="2400">
                <a:solidFill>
                  <a:schemeClr val="tx1"/>
                </a:solidFill>
                <a:latin typeface="Comic Sans MS" panose="030F0902030302020204" pitchFamily="66" charset="0"/>
                <a:ea typeface="ＭＳ Ｐゴシック" panose="020B0600070205080204" pitchFamily="34" charset="-128"/>
              </a:defRPr>
            </a:lvl3pPr>
            <a:lvl4pPr marL="1600200" indent="-228600">
              <a:defRPr sz="2400">
                <a:solidFill>
                  <a:schemeClr val="tx1"/>
                </a:solidFill>
                <a:latin typeface="Comic Sans MS" panose="030F0902030302020204" pitchFamily="66" charset="0"/>
                <a:ea typeface="ＭＳ Ｐゴシック" panose="020B0600070205080204" pitchFamily="34" charset="-128"/>
              </a:defRPr>
            </a:lvl4pPr>
            <a:lvl5pPr marL="2057400" indent="-22860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defRPr/>
            </a:pPr>
            <a:r>
              <a:rPr lang="en-US" sz="1500" dirty="0">
                <a:latin typeface="Calibri" panose="020F0502020204030204" pitchFamily="34" charset="0"/>
              </a:rPr>
              <a:t>First public demonstration of this network technology. Also, electronic mail was introduced. (1972)</a:t>
            </a:r>
          </a:p>
        </p:txBody>
      </p:sp>
      <p:sp>
        <p:nvSpPr>
          <p:cNvPr id="21" name="TextBox 20">
            <a:extLst>
              <a:ext uri="{FF2B5EF4-FFF2-40B4-BE49-F238E27FC236}">
                <a16:creationId xmlns:a16="http://schemas.microsoft.com/office/drawing/2014/main" id="{DFA63BF8-AC8F-E041-8164-E8033D32C710}"/>
              </a:ext>
            </a:extLst>
          </p:cNvPr>
          <p:cNvSpPr txBox="1"/>
          <p:nvPr/>
        </p:nvSpPr>
        <p:spPr>
          <a:xfrm>
            <a:off x="9190078" y="3429000"/>
            <a:ext cx="3001922" cy="855173"/>
          </a:xfrm>
          <a:prstGeom prst="rect">
            <a:avLst/>
          </a:prstGeom>
          <a:noFill/>
          <a:ln>
            <a:solidFill>
              <a:schemeClr val="bg1">
                <a:lumMod val="75000"/>
              </a:schemeClr>
            </a:solidFill>
          </a:ln>
        </p:spPr>
        <p:txBody>
          <a:bodyPr wrap="square" lIns="130622" tIns="65311" rIns="130622" bIns="65311">
            <a:spAutoFit/>
          </a:bodyPr>
          <a:lstStyle/>
          <a:p>
            <a:pPr>
              <a:defRPr/>
            </a:pPr>
            <a:r>
              <a:rPr lang="en-US" sz="1500" dirty="0">
                <a:latin typeface="Calibri" panose="020F0502020204030204" pitchFamily="34" charset="0"/>
                <a:ea typeface="ＭＳ Ｐゴシック" panose="020B0600070205080204" pitchFamily="34" charset="-128"/>
              </a:rPr>
              <a:t>World Wide Web, by </a:t>
            </a:r>
            <a:r>
              <a:rPr lang="en-US" sz="1600" dirty="0"/>
              <a:t>Tim Berners-Lee,</a:t>
            </a:r>
            <a:r>
              <a:rPr lang="en-US" sz="1500" dirty="0">
                <a:latin typeface="Calibri" panose="020F0502020204030204" pitchFamily="34" charset="0"/>
                <a:ea typeface="ＭＳ Ｐゴシック" panose="020B0600070205080204" pitchFamily="34" charset="-128"/>
              </a:rPr>
              <a:t> became publicly available (1991)</a:t>
            </a:r>
          </a:p>
        </p:txBody>
      </p:sp>
      <p:sp>
        <p:nvSpPr>
          <p:cNvPr id="23" name="Footer Placeholder 3">
            <a:extLst>
              <a:ext uri="{FF2B5EF4-FFF2-40B4-BE49-F238E27FC236}">
                <a16:creationId xmlns:a16="http://schemas.microsoft.com/office/drawing/2014/main" id="{4C646EB5-0EB4-3249-A5E1-30856E9C6150}"/>
              </a:ext>
            </a:extLst>
          </p:cNvPr>
          <p:cNvSpPr txBox="1">
            <a:spLocks/>
          </p:cNvSpPr>
          <p:nvPr/>
        </p:nvSpPr>
        <p:spPr>
          <a:xfrm>
            <a:off x="838199" y="6356350"/>
            <a:ext cx="339383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t>From CS144, Stanford University</a:t>
            </a:r>
          </a:p>
          <a:p>
            <a:pPr>
              <a:defRPr/>
            </a:pPr>
            <a:r>
              <a:rPr lang="en-US" dirty="0"/>
              <a:t>with modification, source from Wikipedia</a:t>
            </a:r>
          </a:p>
        </p:txBody>
      </p:sp>
      <p:sp>
        <p:nvSpPr>
          <p:cNvPr id="2" name="Slide Number Placeholder 1">
            <a:extLst>
              <a:ext uri="{FF2B5EF4-FFF2-40B4-BE49-F238E27FC236}">
                <a16:creationId xmlns:a16="http://schemas.microsoft.com/office/drawing/2014/main" id="{BEE8EEC3-F23D-A84B-BADB-13E2784AB3D7}"/>
              </a:ext>
            </a:extLst>
          </p:cNvPr>
          <p:cNvSpPr>
            <a:spLocks noGrp="1"/>
          </p:cNvSpPr>
          <p:nvPr>
            <p:ph type="sldNum" sz="quarter" idx="12"/>
          </p:nvPr>
        </p:nvSpPr>
        <p:spPr/>
        <p:txBody>
          <a:bodyPr/>
          <a:lstStyle/>
          <a:p>
            <a:fld id="{E1152CF2-0165-D84C-8D0D-A057CDAAE4F5}" type="slidenum">
              <a:rPr lang="en-US" smtClean="0"/>
              <a:t>4</a:t>
            </a:fld>
            <a:endParaRPr lang="en-US"/>
          </a:p>
        </p:txBody>
      </p:sp>
    </p:spTree>
    <p:extLst>
      <p:ext uri="{BB962C8B-B14F-4D97-AF65-F5344CB8AC3E}">
        <p14:creationId xmlns:p14="http://schemas.microsoft.com/office/powerpoint/2010/main" val="33305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53336D00-B7EC-A947-ADB0-AB4FF2C7ABAE}"/>
              </a:ext>
            </a:extLst>
          </p:cNvPr>
          <p:cNvSpPr>
            <a:spLocks noGrp="1"/>
          </p:cNvSpPr>
          <p:nvPr>
            <p:ph type="title"/>
          </p:nvPr>
        </p:nvSpPr>
        <p:spPr/>
        <p:txBody>
          <a:bodyPr/>
          <a:lstStyle/>
          <a:p>
            <a:pPr eaLnBrk="1" hangingPunct="1"/>
            <a:r>
              <a:rPr lang="en-US" altLang="en-US">
                <a:ea typeface="ＭＳ Ｐゴシック" panose="020B0600070205080204" pitchFamily="34" charset="-128"/>
              </a:rPr>
              <a:t>Useful References</a:t>
            </a:r>
          </a:p>
        </p:txBody>
      </p:sp>
      <p:sp>
        <p:nvSpPr>
          <p:cNvPr id="3" name="Content Placeholder 2">
            <a:extLst>
              <a:ext uri="{FF2B5EF4-FFF2-40B4-BE49-F238E27FC236}">
                <a16:creationId xmlns:a16="http://schemas.microsoft.com/office/drawing/2014/main" id="{1D5DBC44-CCC4-6E4C-907C-CD7AA6382A96}"/>
              </a:ext>
            </a:extLst>
          </p:cNvPr>
          <p:cNvSpPr>
            <a:spLocks noGrp="1"/>
          </p:cNvSpPr>
          <p:nvPr>
            <p:ph idx="1"/>
          </p:nvPr>
        </p:nvSpPr>
        <p:spPr>
          <a:xfrm>
            <a:off x="1016000" y="1570303"/>
            <a:ext cx="10972271" cy="4525698"/>
          </a:xfrm>
        </p:spPr>
        <p:txBody>
          <a:bodyPr/>
          <a:lstStyle/>
          <a:p>
            <a:pPr marL="611163" indent="-611163">
              <a:lnSpc>
                <a:spcPct val="80000"/>
              </a:lnSpc>
              <a:buFont typeface="Calibri" panose="020F0502020204030204" pitchFamily="34" charset="0"/>
              <a:buAutoNum type="arabicPeriod"/>
            </a:pPr>
            <a:r>
              <a:rPr lang="en-US" altLang="en-US" dirty="0">
                <a:ea typeface="ＭＳ Ｐゴシック" panose="020B0600070205080204" pitchFamily="34" charset="-128"/>
              </a:rPr>
              <a:t>The Early History of Data Networks</a:t>
            </a:r>
            <a:br>
              <a:rPr lang="en-US" altLang="en-US" dirty="0">
                <a:ea typeface="ＭＳ Ｐゴシック" panose="020B0600070205080204" pitchFamily="34" charset="-128"/>
              </a:rPr>
            </a:br>
            <a:r>
              <a:rPr lang="en-US" altLang="en-US" sz="2833" dirty="0">
                <a:solidFill>
                  <a:srgbClr val="1F497D"/>
                </a:solidFill>
                <a:ea typeface="ＭＳ Ｐゴシック" panose="020B0600070205080204" pitchFamily="34" charset="-128"/>
              </a:rPr>
              <a:t>G. J. </a:t>
            </a:r>
            <a:r>
              <a:rPr lang="en-US" altLang="en-US" sz="2833" dirty="0" err="1">
                <a:solidFill>
                  <a:srgbClr val="1F497D"/>
                </a:solidFill>
                <a:ea typeface="ＭＳ Ｐゴシック" panose="020B0600070205080204" pitchFamily="34" charset="-128"/>
              </a:rPr>
              <a:t>Holzmann</a:t>
            </a:r>
            <a:r>
              <a:rPr lang="en-US" altLang="en-US" sz="2833" dirty="0">
                <a:solidFill>
                  <a:srgbClr val="1F497D"/>
                </a:solidFill>
                <a:ea typeface="ＭＳ Ｐゴシック" panose="020B0600070205080204" pitchFamily="34" charset="-128"/>
              </a:rPr>
              <a:t>, B. </a:t>
            </a:r>
            <a:r>
              <a:rPr lang="en-US" altLang="en-US" sz="2833" dirty="0" err="1">
                <a:solidFill>
                  <a:srgbClr val="1F497D"/>
                </a:solidFill>
                <a:ea typeface="ＭＳ Ｐゴシック" panose="020B0600070205080204" pitchFamily="34" charset="-128"/>
              </a:rPr>
              <a:t>Pehrson</a:t>
            </a:r>
            <a:r>
              <a:rPr lang="en-US" altLang="en-US" sz="2833" dirty="0">
                <a:solidFill>
                  <a:srgbClr val="1F497D"/>
                </a:solidFill>
                <a:ea typeface="ＭＳ Ｐゴシック" panose="020B0600070205080204" pitchFamily="34" charset="-128"/>
              </a:rPr>
              <a:t>, IEEE Press 1994.</a:t>
            </a:r>
          </a:p>
          <a:p>
            <a:pPr marL="611163" indent="-611163">
              <a:buNone/>
            </a:pPr>
            <a:endParaRPr lang="en-US" altLang="en-US" sz="2833" dirty="0">
              <a:solidFill>
                <a:srgbClr val="1F497D"/>
              </a:solidFill>
              <a:ea typeface="ＭＳ Ｐゴシック" panose="020B0600070205080204" pitchFamily="34" charset="-128"/>
            </a:endParaRPr>
          </a:p>
          <a:p>
            <a:pPr marL="611163" indent="-611163">
              <a:lnSpc>
                <a:spcPct val="80000"/>
              </a:lnSpc>
              <a:buFont typeface="Calibri" panose="020F0502020204030204" pitchFamily="34" charset="0"/>
              <a:buAutoNum type="arabicPeriod"/>
            </a:pPr>
            <a:r>
              <a:rPr lang="en-US" altLang="en-US" dirty="0">
                <a:ea typeface="ＭＳ Ｐゴシック" panose="020B0600070205080204" pitchFamily="34" charset="-128"/>
              </a:rPr>
              <a:t>The Design Philosophy of the DARPA Internet Protocols.</a:t>
            </a:r>
            <a:br>
              <a:rPr lang="en-US" altLang="en-US" dirty="0">
                <a:ea typeface="ＭＳ Ｐゴシック" panose="020B0600070205080204" pitchFamily="34" charset="-128"/>
              </a:rPr>
            </a:br>
            <a:r>
              <a:rPr lang="en-US" altLang="en-US" sz="2833" dirty="0">
                <a:solidFill>
                  <a:schemeClr val="tx2"/>
                </a:solidFill>
                <a:ea typeface="ＭＳ Ｐゴシック" panose="020B0600070205080204" pitchFamily="34" charset="-128"/>
              </a:rPr>
              <a:t>D. Clark, ACM </a:t>
            </a:r>
            <a:r>
              <a:rPr lang="en-US" altLang="en-US" sz="2833" dirty="0" err="1">
                <a:solidFill>
                  <a:schemeClr val="tx2"/>
                </a:solidFill>
                <a:ea typeface="ＭＳ Ｐゴシック" panose="020B0600070205080204" pitchFamily="34" charset="-128"/>
              </a:rPr>
              <a:t>Sigcomm</a:t>
            </a:r>
            <a:r>
              <a:rPr lang="en-US" altLang="en-US" sz="2833" dirty="0">
                <a:solidFill>
                  <a:schemeClr val="tx2"/>
                </a:solidFill>
                <a:ea typeface="ＭＳ Ｐゴシック" panose="020B0600070205080204" pitchFamily="34" charset="-128"/>
              </a:rPr>
              <a:t> 1988</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marL="611163" indent="-611163">
              <a:lnSpc>
                <a:spcPct val="80000"/>
              </a:lnSpc>
              <a:buFont typeface="Calibri" panose="020F0502020204030204" pitchFamily="34" charset="0"/>
              <a:buAutoNum type="arabicPeriod"/>
            </a:pPr>
            <a:r>
              <a:rPr lang="en-US" altLang="en-US" dirty="0">
                <a:ea typeface="ＭＳ Ｐゴシック" panose="020B0600070205080204" pitchFamily="34" charset="-128"/>
              </a:rPr>
              <a:t>Brief History of the Internet</a:t>
            </a:r>
            <a:br>
              <a:rPr lang="en-US" altLang="en-US" dirty="0">
                <a:ea typeface="ＭＳ Ｐゴシック" panose="020B0600070205080204" pitchFamily="34" charset="-128"/>
              </a:rPr>
            </a:br>
            <a:r>
              <a:rPr lang="en-US" altLang="en-US" sz="2833" dirty="0">
                <a:solidFill>
                  <a:schemeClr val="tx2"/>
                </a:solidFill>
                <a:ea typeface="ＭＳ Ｐゴシック" panose="020B0600070205080204" pitchFamily="34" charset="-128"/>
              </a:rPr>
              <a:t>B. M. </a:t>
            </a:r>
            <a:r>
              <a:rPr lang="en-US" altLang="en-US" sz="2833" dirty="0" err="1">
                <a:solidFill>
                  <a:schemeClr val="tx2"/>
                </a:solidFill>
                <a:ea typeface="ＭＳ Ｐゴシック" panose="020B0600070205080204" pitchFamily="34" charset="-128"/>
              </a:rPr>
              <a:t>Leiner</a:t>
            </a:r>
            <a:r>
              <a:rPr lang="en-US" altLang="en-US" sz="2833" dirty="0">
                <a:solidFill>
                  <a:schemeClr val="tx2"/>
                </a:solidFill>
                <a:ea typeface="ＭＳ Ｐゴシック" panose="020B0600070205080204" pitchFamily="34" charset="-128"/>
              </a:rPr>
              <a:t>, V. Cerf, D. D. Clark et al.</a:t>
            </a:r>
            <a:br>
              <a:rPr lang="en-US" altLang="en-US" sz="2833" dirty="0">
                <a:solidFill>
                  <a:schemeClr val="tx2"/>
                </a:solidFill>
                <a:ea typeface="ＭＳ Ｐゴシック" panose="020B0600070205080204" pitchFamily="34" charset="-128"/>
              </a:rPr>
            </a:br>
            <a:r>
              <a:rPr lang="en-US" altLang="en-US" sz="1667" dirty="0">
                <a:ea typeface="ＭＳ Ｐゴシック" panose="020B0600070205080204" pitchFamily="34" charset="-128"/>
                <a:hlinkClick r:id="rId3"/>
              </a:rPr>
              <a:t>http://www.internetsociety.org/internet/internet-51/history-internet/brief-history-internet</a:t>
            </a:r>
            <a:endParaRPr lang="en-US" altLang="en-US" sz="1667" dirty="0">
              <a:ea typeface="ＭＳ Ｐゴシック" panose="020B0600070205080204" pitchFamily="34" charset="-128"/>
            </a:endParaRPr>
          </a:p>
          <a:p>
            <a:pPr marL="611163" indent="-611163">
              <a:buFont typeface="Calibri" panose="020F0502020204030204" pitchFamily="34" charset="0"/>
              <a:buAutoNum type="arabicPeriod"/>
            </a:pPr>
            <a:endParaRPr lang="en-US" altLang="en-US" sz="1667"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6E14FEC0-331A-0540-AAED-5A535744489C}"/>
              </a:ext>
            </a:extLst>
          </p:cNvPr>
          <p:cNvSpPr>
            <a:spLocks noGrp="1"/>
          </p:cNvSpPr>
          <p:nvPr>
            <p:ph type="sldNum" sz="quarter" idx="12"/>
          </p:nvPr>
        </p:nvSpPr>
        <p:spPr/>
        <p:txBody>
          <a:bodyPr/>
          <a:lstStyle/>
          <a:p>
            <a:fld id="{E1152CF2-0165-D84C-8D0D-A057CDAAE4F5}" type="slidenum">
              <a:rPr lang="en-US" smtClean="0"/>
              <a:t>5</a:t>
            </a:fld>
            <a:endParaRPr lang="en-US"/>
          </a:p>
        </p:txBody>
      </p:sp>
    </p:spTree>
    <p:extLst>
      <p:ext uri="{BB962C8B-B14F-4D97-AF65-F5344CB8AC3E}">
        <p14:creationId xmlns:p14="http://schemas.microsoft.com/office/powerpoint/2010/main" val="2349983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EE0F4F-AE75-A64E-A470-AC4759A4366A}"/>
              </a:ext>
            </a:extLst>
          </p:cNvPr>
          <p:cNvSpPr>
            <a:spLocks noGrp="1"/>
          </p:cNvSpPr>
          <p:nvPr>
            <p:ph type="title"/>
          </p:nvPr>
        </p:nvSpPr>
        <p:spPr/>
        <p:txBody>
          <a:bodyPr>
            <a:normAutofit/>
          </a:bodyPr>
          <a:lstStyle/>
          <a:p>
            <a:r>
              <a:rPr lang="en-US" sz="4000" dirty="0"/>
              <a:t>Design Philosophy of DARPA Internet Protocols</a:t>
            </a:r>
          </a:p>
        </p:txBody>
      </p:sp>
      <p:sp>
        <p:nvSpPr>
          <p:cNvPr id="6" name="Content Placeholder 5">
            <a:extLst>
              <a:ext uri="{FF2B5EF4-FFF2-40B4-BE49-F238E27FC236}">
                <a16:creationId xmlns:a16="http://schemas.microsoft.com/office/drawing/2014/main" id="{1E55DC47-6DE3-3444-AEDD-32031D4EE48D}"/>
              </a:ext>
            </a:extLst>
          </p:cNvPr>
          <p:cNvSpPr>
            <a:spLocks noGrp="1"/>
          </p:cNvSpPr>
          <p:nvPr>
            <p:ph idx="1"/>
          </p:nvPr>
        </p:nvSpPr>
        <p:spPr/>
        <p:txBody>
          <a:bodyPr>
            <a:normAutofit lnSpcReduction="10000"/>
          </a:bodyPr>
          <a:lstStyle/>
          <a:p>
            <a:r>
              <a:rPr lang="en-US" dirty="0"/>
              <a:t>Top level goal: effective technique for multiplexed utilization of existing interconnected networks</a:t>
            </a:r>
          </a:p>
          <a:p>
            <a:pPr lvl="1"/>
            <a:endParaRPr lang="en-US" dirty="0"/>
          </a:p>
          <a:p>
            <a:r>
              <a:rPr lang="en-US" dirty="0"/>
              <a:t>The Internet must… (sorted based on importance)</a:t>
            </a:r>
          </a:p>
          <a:p>
            <a:pPr lvl="1"/>
            <a:r>
              <a:rPr lang="en-US" dirty="0"/>
              <a:t>continue despite loss of networks or gateways</a:t>
            </a:r>
          </a:p>
          <a:p>
            <a:pPr lvl="1"/>
            <a:r>
              <a:rPr lang="en-US" dirty="0"/>
              <a:t>support multiple types of communications service</a:t>
            </a:r>
          </a:p>
          <a:p>
            <a:pPr lvl="1"/>
            <a:r>
              <a:rPr lang="en-US" dirty="0"/>
              <a:t>accommodate a variety of networks</a:t>
            </a:r>
          </a:p>
          <a:p>
            <a:pPr lvl="1"/>
            <a:r>
              <a:rPr lang="en-US" dirty="0">
                <a:solidFill>
                  <a:schemeClr val="bg2">
                    <a:lumMod val="50000"/>
                  </a:schemeClr>
                </a:solidFill>
              </a:rPr>
              <a:t>permit distributed management of its resources</a:t>
            </a:r>
          </a:p>
          <a:p>
            <a:pPr lvl="1"/>
            <a:r>
              <a:rPr lang="en-US" dirty="0">
                <a:solidFill>
                  <a:schemeClr val="bg2">
                    <a:lumMod val="50000"/>
                  </a:schemeClr>
                </a:solidFill>
              </a:rPr>
              <a:t>be cost effective</a:t>
            </a:r>
          </a:p>
          <a:p>
            <a:pPr lvl="1"/>
            <a:r>
              <a:rPr lang="en-US" dirty="0">
                <a:solidFill>
                  <a:schemeClr val="bg2">
                    <a:lumMod val="50000"/>
                  </a:schemeClr>
                </a:solidFill>
              </a:rPr>
              <a:t>permit host attachment with a low level of effort</a:t>
            </a:r>
          </a:p>
          <a:p>
            <a:pPr lvl="1"/>
            <a:r>
              <a:rPr lang="en-US" dirty="0">
                <a:solidFill>
                  <a:schemeClr val="bg2">
                    <a:lumMod val="50000"/>
                  </a:schemeClr>
                </a:solidFill>
              </a:rPr>
              <a:t>resources used in the internet architecture must be accountable</a:t>
            </a:r>
          </a:p>
          <a:p>
            <a:pPr lvl="1"/>
            <a:endParaRPr lang="en-US" dirty="0"/>
          </a:p>
        </p:txBody>
      </p:sp>
      <p:sp>
        <p:nvSpPr>
          <p:cNvPr id="2" name="Slide Number Placeholder 1">
            <a:extLst>
              <a:ext uri="{FF2B5EF4-FFF2-40B4-BE49-F238E27FC236}">
                <a16:creationId xmlns:a16="http://schemas.microsoft.com/office/drawing/2014/main" id="{51A73358-D98B-7B4C-8172-F8646081D08B}"/>
              </a:ext>
            </a:extLst>
          </p:cNvPr>
          <p:cNvSpPr>
            <a:spLocks noGrp="1"/>
          </p:cNvSpPr>
          <p:nvPr>
            <p:ph type="sldNum" sz="quarter" idx="12"/>
          </p:nvPr>
        </p:nvSpPr>
        <p:spPr/>
        <p:txBody>
          <a:bodyPr/>
          <a:lstStyle/>
          <a:p>
            <a:fld id="{E1152CF2-0165-D84C-8D0D-A057CDAAE4F5}" type="slidenum">
              <a:rPr lang="en-US" smtClean="0"/>
              <a:t>6</a:t>
            </a:fld>
            <a:endParaRPr lang="en-US"/>
          </a:p>
        </p:txBody>
      </p:sp>
    </p:spTree>
    <p:extLst>
      <p:ext uri="{BB962C8B-B14F-4D97-AF65-F5344CB8AC3E}">
        <p14:creationId xmlns:p14="http://schemas.microsoft.com/office/powerpoint/2010/main" val="419356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EE0F4F-AE75-A64E-A470-AC4759A4366A}"/>
              </a:ext>
            </a:extLst>
          </p:cNvPr>
          <p:cNvSpPr>
            <a:spLocks noGrp="1"/>
          </p:cNvSpPr>
          <p:nvPr>
            <p:ph type="title"/>
          </p:nvPr>
        </p:nvSpPr>
        <p:spPr/>
        <p:txBody>
          <a:bodyPr>
            <a:normAutofit/>
          </a:bodyPr>
          <a:lstStyle/>
          <a:p>
            <a:r>
              <a:rPr lang="en-US" sz="4000" dirty="0"/>
              <a:t>Design Philosophy of DARPA Internet Protocols</a:t>
            </a:r>
          </a:p>
        </p:txBody>
      </p:sp>
      <p:sp>
        <p:nvSpPr>
          <p:cNvPr id="6" name="Content Placeholder 5">
            <a:extLst>
              <a:ext uri="{FF2B5EF4-FFF2-40B4-BE49-F238E27FC236}">
                <a16:creationId xmlns:a16="http://schemas.microsoft.com/office/drawing/2014/main" id="{1E55DC47-6DE3-3444-AEDD-32031D4EE48D}"/>
              </a:ext>
            </a:extLst>
          </p:cNvPr>
          <p:cNvSpPr>
            <a:spLocks noGrp="1"/>
          </p:cNvSpPr>
          <p:nvPr>
            <p:ph idx="1"/>
          </p:nvPr>
        </p:nvSpPr>
        <p:spPr/>
        <p:txBody>
          <a:bodyPr>
            <a:normAutofit/>
          </a:bodyPr>
          <a:lstStyle/>
          <a:p>
            <a:r>
              <a:rPr lang="en-US" dirty="0"/>
              <a:t>Top level goal: effective technique for multiplexed utilization of existing interconnected networks</a:t>
            </a:r>
          </a:p>
          <a:p>
            <a:pPr lvl="1"/>
            <a:endParaRPr lang="en-US" dirty="0"/>
          </a:p>
          <a:p>
            <a:r>
              <a:rPr lang="en-US" dirty="0"/>
              <a:t>The Internet must… (sorted based on importance)</a:t>
            </a:r>
          </a:p>
          <a:p>
            <a:pPr lvl="1"/>
            <a:r>
              <a:rPr lang="en-US" dirty="0"/>
              <a:t>continue despite loss of networks or gateways</a:t>
            </a:r>
          </a:p>
          <a:p>
            <a:pPr lvl="2"/>
            <a:r>
              <a:rPr lang="en-US" dirty="0"/>
              <a:t>state information which describes the on-going conversation must be protected</a:t>
            </a:r>
          </a:p>
          <a:p>
            <a:pPr lvl="1"/>
            <a:r>
              <a:rPr lang="en-US" dirty="0"/>
              <a:t>support multiple types of communications service</a:t>
            </a:r>
          </a:p>
          <a:p>
            <a:pPr lvl="2"/>
            <a:r>
              <a:rPr lang="en-US" dirty="0"/>
              <a:t>TCP, UDP</a:t>
            </a:r>
          </a:p>
          <a:p>
            <a:pPr lvl="1"/>
            <a:r>
              <a:rPr lang="en-US" dirty="0"/>
              <a:t>accommodate a variety of networks</a:t>
            </a:r>
          </a:p>
          <a:p>
            <a:pPr lvl="2"/>
            <a:r>
              <a:rPr lang="en-US" dirty="0"/>
              <a:t>including military and commercial facilities</a:t>
            </a:r>
          </a:p>
          <a:p>
            <a:pPr lvl="2"/>
            <a:endParaRPr lang="en-US" dirty="0"/>
          </a:p>
          <a:p>
            <a:pPr lvl="1"/>
            <a:endParaRPr lang="en-US" dirty="0"/>
          </a:p>
        </p:txBody>
      </p:sp>
      <p:sp>
        <p:nvSpPr>
          <p:cNvPr id="2" name="Slide Number Placeholder 1">
            <a:extLst>
              <a:ext uri="{FF2B5EF4-FFF2-40B4-BE49-F238E27FC236}">
                <a16:creationId xmlns:a16="http://schemas.microsoft.com/office/drawing/2014/main" id="{800645D4-E9BA-A948-887D-B5BF183B7E6D}"/>
              </a:ext>
            </a:extLst>
          </p:cNvPr>
          <p:cNvSpPr>
            <a:spLocks noGrp="1"/>
          </p:cNvSpPr>
          <p:nvPr>
            <p:ph type="sldNum" sz="quarter" idx="12"/>
          </p:nvPr>
        </p:nvSpPr>
        <p:spPr/>
        <p:txBody>
          <a:bodyPr/>
          <a:lstStyle/>
          <a:p>
            <a:fld id="{E1152CF2-0165-D84C-8D0D-A057CDAAE4F5}" type="slidenum">
              <a:rPr lang="en-US" smtClean="0"/>
              <a:t>7</a:t>
            </a:fld>
            <a:endParaRPr lang="en-US"/>
          </a:p>
        </p:txBody>
      </p:sp>
    </p:spTree>
    <p:extLst>
      <p:ext uri="{BB962C8B-B14F-4D97-AF65-F5344CB8AC3E}">
        <p14:creationId xmlns:p14="http://schemas.microsoft.com/office/powerpoint/2010/main" val="9403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1633F7-3140-1D4E-8647-EC058DB1979E}"/>
              </a:ext>
            </a:extLst>
          </p:cNvPr>
          <p:cNvSpPr>
            <a:spLocks noGrp="1"/>
          </p:cNvSpPr>
          <p:nvPr>
            <p:ph type="title"/>
          </p:nvPr>
        </p:nvSpPr>
        <p:spPr/>
        <p:txBody>
          <a:bodyPr/>
          <a:lstStyle/>
          <a:p>
            <a:r>
              <a:rPr lang="en-US" dirty="0"/>
              <a:t>Network Layers</a:t>
            </a:r>
          </a:p>
        </p:txBody>
      </p:sp>
      <p:sp>
        <p:nvSpPr>
          <p:cNvPr id="3" name="Content Placeholder 2">
            <a:extLst>
              <a:ext uri="{FF2B5EF4-FFF2-40B4-BE49-F238E27FC236}">
                <a16:creationId xmlns:a16="http://schemas.microsoft.com/office/drawing/2014/main" id="{DE15AAA0-0993-114C-BDB7-A5472B2652BC}"/>
              </a:ext>
            </a:extLst>
          </p:cNvPr>
          <p:cNvSpPr>
            <a:spLocks noGrp="1"/>
          </p:cNvSpPr>
          <p:nvPr>
            <p:ph sz="half" idx="1"/>
          </p:nvPr>
        </p:nvSpPr>
        <p:spPr>
          <a:xfrm>
            <a:off x="838200" y="1825625"/>
            <a:ext cx="6308834" cy="4351338"/>
          </a:xfrm>
        </p:spPr>
        <p:txBody>
          <a:bodyPr/>
          <a:lstStyle/>
          <a:p>
            <a:r>
              <a:rPr lang="en-US" dirty="0"/>
              <a:t>Layering principle</a:t>
            </a:r>
          </a:p>
          <a:p>
            <a:endParaRPr lang="en-US" dirty="0"/>
          </a:p>
          <a:p>
            <a:r>
              <a:rPr lang="en-US" dirty="0"/>
              <a:t>End-to-end principle</a:t>
            </a:r>
          </a:p>
          <a:p>
            <a:pPr lvl="1"/>
            <a:r>
              <a:rPr lang="en-US" dirty="0"/>
              <a:t>IP layer: best-effort delivery</a:t>
            </a:r>
          </a:p>
          <a:p>
            <a:pPr lvl="1"/>
            <a:endParaRPr lang="en-US" dirty="0"/>
          </a:p>
          <a:p>
            <a:r>
              <a:rPr lang="en-US" dirty="0"/>
              <a:t>TCP</a:t>
            </a:r>
          </a:p>
          <a:p>
            <a:pPr lvl="1"/>
            <a:r>
              <a:rPr lang="en-US" dirty="0"/>
              <a:t>Guaranteed in-order delivery</a:t>
            </a:r>
          </a:p>
        </p:txBody>
      </p:sp>
      <p:grpSp>
        <p:nvGrpSpPr>
          <p:cNvPr id="15" name="Group 14">
            <a:extLst>
              <a:ext uri="{FF2B5EF4-FFF2-40B4-BE49-F238E27FC236}">
                <a16:creationId xmlns:a16="http://schemas.microsoft.com/office/drawing/2014/main" id="{88B62E92-2082-F343-BE20-E275A34C5A5A}"/>
              </a:ext>
            </a:extLst>
          </p:cNvPr>
          <p:cNvGrpSpPr/>
          <p:nvPr/>
        </p:nvGrpSpPr>
        <p:grpSpPr>
          <a:xfrm>
            <a:off x="6404073" y="1690688"/>
            <a:ext cx="4790239" cy="3979457"/>
            <a:chOff x="6096000" y="2458336"/>
            <a:chExt cx="4790239" cy="3979457"/>
          </a:xfrm>
        </p:grpSpPr>
        <p:pic>
          <p:nvPicPr>
            <p:cNvPr id="11" name="Picture 10">
              <a:extLst>
                <a:ext uri="{FF2B5EF4-FFF2-40B4-BE49-F238E27FC236}">
                  <a16:creationId xmlns:a16="http://schemas.microsoft.com/office/drawing/2014/main" id="{DAF58CDD-52E9-874D-80BF-5D44F524A8A3}"/>
                </a:ext>
              </a:extLst>
            </p:cNvPr>
            <p:cNvPicPr>
              <a:picLocks noChangeAspect="1"/>
            </p:cNvPicPr>
            <p:nvPr/>
          </p:nvPicPr>
          <p:blipFill>
            <a:blip r:embed="rId3"/>
            <a:stretch>
              <a:fillRect/>
            </a:stretch>
          </p:blipFill>
          <p:spPr>
            <a:xfrm>
              <a:off x="6096000" y="2458336"/>
              <a:ext cx="4790239" cy="3682557"/>
            </a:xfrm>
            <a:prstGeom prst="rect">
              <a:avLst/>
            </a:prstGeom>
          </p:spPr>
        </p:pic>
        <p:sp>
          <p:nvSpPr>
            <p:cNvPr id="14" name="TextBox 13">
              <a:extLst>
                <a:ext uri="{FF2B5EF4-FFF2-40B4-BE49-F238E27FC236}">
                  <a16:creationId xmlns:a16="http://schemas.microsoft.com/office/drawing/2014/main" id="{EB53A8AB-D004-1D40-945E-51504D6EB4B9}"/>
                </a:ext>
              </a:extLst>
            </p:cNvPr>
            <p:cNvSpPr txBox="1"/>
            <p:nvPr/>
          </p:nvSpPr>
          <p:spPr>
            <a:xfrm>
              <a:off x="7823146" y="6130016"/>
              <a:ext cx="1335943" cy="307777"/>
            </a:xfrm>
            <a:prstGeom prst="rect">
              <a:avLst/>
            </a:prstGeom>
            <a:noFill/>
          </p:spPr>
          <p:txBody>
            <a:bodyPr wrap="none" rtlCol="0">
              <a:spAutoFit/>
            </a:bodyPr>
            <a:lstStyle/>
            <a:p>
              <a:r>
                <a:rPr lang="en-US" sz="1400" dirty="0"/>
                <a:t>From Wikipedia</a:t>
              </a:r>
            </a:p>
          </p:txBody>
        </p:sp>
      </p:grpSp>
      <p:sp>
        <p:nvSpPr>
          <p:cNvPr id="2" name="Slide Number Placeholder 1">
            <a:extLst>
              <a:ext uri="{FF2B5EF4-FFF2-40B4-BE49-F238E27FC236}">
                <a16:creationId xmlns:a16="http://schemas.microsoft.com/office/drawing/2014/main" id="{B032F683-4F2F-D24B-857F-C1B421377E9B}"/>
              </a:ext>
            </a:extLst>
          </p:cNvPr>
          <p:cNvSpPr>
            <a:spLocks noGrp="1"/>
          </p:cNvSpPr>
          <p:nvPr>
            <p:ph type="sldNum" sz="quarter" idx="12"/>
          </p:nvPr>
        </p:nvSpPr>
        <p:spPr/>
        <p:txBody>
          <a:bodyPr/>
          <a:lstStyle/>
          <a:p>
            <a:fld id="{E1152CF2-0165-D84C-8D0D-A057CDAAE4F5}" type="slidenum">
              <a:rPr lang="en-US" smtClean="0"/>
              <a:t>8</a:t>
            </a:fld>
            <a:endParaRPr lang="en-US"/>
          </a:p>
        </p:txBody>
      </p:sp>
    </p:spTree>
    <p:extLst>
      <p:ext uri="{BB962C8B-B14F-4D97-AF65-F5344CB8AC3E}">
        <p14:creationId xmlns:p14="http://schemas.microsoft.com/office/powerpoint/2010/main" val="2220766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1ED9AEE-125B-F041-A3ED-1EA4E81D940E}"/>
              </a:ext>
            </a:extLst>
          </p:cNvPr>
          <p:cNvPicPr>
            <a:picLocks noChangeAspect="1"/>
          </p:cNvPicPr>
          <p:nvPr/>
        </p:nvPicPr>
        <p:blipFill>
          <a:blip r:embed="rId2"/>
          <a:stretch>
            <a:fillRect/>
          </a:stretch>
        </p:blipFill>
        <p:spPr>
          <a:xfrm>
            <a:off x="3707540" y="1305435"/>
            <a:ext cx="4790239" cy="1730352"/>
          </a:xfrm>
          <a:prstGeom prst="rect">
            <a:avLst/>
          </a:prstGeom>
        </p:spPr>
      </p:pic>
      <p:sp>
        <p:nvSpPr>
          <p:cNvPr id="2" name="Title 1">
            <a:extLst>
              <a:ext uri="{FF2B5EF4-FFF2-40B4-BE49-F238E27FC236}">
                <a16:creationId xmlns:a16="http://schemas.microsoft.com/office/drawing/2014/main" id="{556BE733-4F72-2B46-9081-89640E89A82C}"/>
              </a:ext>
            </a:extLst>
          </p:cNvPr>
          <p:cNvSpPr>
            <a:spLocks noGrp="1"/>
          </p:cNvSpPr>
          <p:nvPr>
            <p:ph type="title"/>
          </p:nvPr>
        </p:nvSpPr>
        <p:spPr/>
        <p:txBody>
          <a:bodyPr/>
          <a:lstStyle/>
          <a:p>
            <a:r>
              <a:rPr lang="en-US" dirty="0"/>
              <a:t>Router - Lookup and Forward</a:t>
            </a:r>
          </a:p>
        </p:txBody>
      </p:sp>
      <p:grpSp>
        <p:nvGrpSpPr>
          <p:cNvPr id="44" name="Group 43">
            <a:extLst>
              <a:ext uri="{FF2B5EF4-FFF2-40B4-BE49-F238E27FC236}">
                <a16:creationId xmlns:a16="http://schemas.microsoft.com/office/drawing/2014/main" id="{DBF9CA64-B5CF-EC46-9D31-5BAE49B40C2E}"/>
              </a:ext>
            </a:extLst>
          </p:cNvPr>
          <p:cNvGrpSpPr/>
          <p:nvPr/>
        </p:nvGrpSpPr>
        <p:grpSpPr>
          <a:xfrm>
            <a:off x="3095532" y="3663543"/>
            <a:ext cx="6000933" cy="3194457"/>
            <a:chOff x="1905000" y="2468526"/>
            <a:chExt cx="7034378" cy="4640046"/>
          </a:xfrm>
        </p:grpSpPr>
        <p:grpSp>
          <p:nvGrpSpPr>
            <p:cNvPr id="3" name="Group 2">
              <a:extLst>
                <a:ext uri="{FF2B5EF4-FFF2-40B4-BE49-F238E27FC236}">
                  <a16:creationId xmlns:a16="http://schemas.microsoft.com/office/drawing/2014/main" id="{7D20E006-F696-5248-979D-9DF1487EAF3E}"/>
                </a:ext>
              </a:extLst>
            </p:cNvPr>
            <p:cNvGrpSpPr/>
            <p:nvPr/>
          </p:nvGrpSpPr>
          <p:grpSpPr>
            <a:xfrm>
              <a:off x="1905000" y="2468526"/>
              <a:ext cx="7034378" cy="4191000"/>
              <a:chOff x="1905000" y="2468526"/>
              <a:chExt cx="7034378" cy="4191000"/>
            </a:xfrm>
          </p:grpSpPr>
          <p:sp>
            <p:nvSpPr>
              <p:cNvPr id="20" name="Rectangle 10">
                <a:extLst>
                  <a:ext uri="{FF2B5EF4-FFF2-40B4-BE49-F238E27FC236}">
                    <a16:creationId xmlns:a16="http://schemas.microsoft.com/office/drawing/2014/main" id="{5CDC9988-C0CB-D349-B76E-ECDA79740353}"/>
                  </a:ext>
                </a:extLst>
              </p:cNvPr>
              <p:cNvSpPr>
                <a:spLocks noChangeArrowheads="1"/>
              </p:cNvSpPr>
              <p:nvPr/>
            </p:nvSpPr>
            <p:spPr bwMode="auto">
              <a:xfrm>
                <a:off x="3200400" y="2468526"/>
                <a:ext cx="4426822" cy="2590800"/>
              </a:xfrm>
              <a:prstGeom prst="rect">
                <a:avLst/>
              </a:prstGeom>
              <a:solidFill>
                <a:schemeClr val="bg1">
                  <a:lumMod val="75000"/>
                </a:schemeClr>
              </a:solidFill>
              <a:ln>
                <a:noFill/>
              </a:ln>
              <a:effectLst/>
            </p:spPr>
            <p:txBody>
              <a:bodyPr wrap="none" anchor="ctr"/>
              <a:lstStyle/>
              <a:p>
                <a:endParaRPr lang="en-US" sz="1400">
                  <a:latin typeface="+mj-lt"/>
                </a:endParaRPr>
              </a:p>
            </p:txBody>
          </p:sp>
          <p:sp>
            <p:nvSpPr>
              <p:cNvPr id="21" name="Rectangle 6">
                <a:extLst>
                  <a:ext uri="{FF2B5EF4-FFF2-40B4-BE49-F238E27FC236}">
                    <a16:creationId xmlns:a16="http://schemas.microsoft.com/office/drawing/2014/main" id="{778AAD1E-3F24-FF45-B8B6-E7EE1266743D}"/>
                  </a:ext>
                </a:extLst>
              </p:cNvPr>
              <p:cNvSpPr>
                <a:spLocks noChangeArrowheads="1"/>
              </p:cNvSpPr>
              <p:nvPr/>
            </p:nvSpPr>
            <p:spPr bwMode="auto">
              <a:xfrm>
                <a:off x="3657600" y="3001926"/>
                <a:ext cx="1752600" cy="12954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sz="1400" dirty="0">
                    <a:latin typeface="+mj-lt"/>
                  </a:rPr>
                  <a:t>Lookup</a:t>
                </a:r>
              </a:p>
              <a:p>
                <a:pPr algn="ctr"/>
                <a:r>
                  <a:rPr lang="en-US" sz="1400" dirty="0">
                    <a:latin typeface="+mj-lt"/>
                  </a:rPr>
                  <a:t>Address</a:t>
                </a:r>
              </a:p>
            </p:txBody>
          </p:sp>
          <p:sp>
            <p:nvSpPr>
              <p:cNvPr id="22" name="Line 11">
                <a:extLst>
                  <a:ext uri="{FF2B5EF4-FFF2-40B4-BE49-F238E27FC236}">
                    <a16:creationId xmlns:a16="http://schemas.microsoft.com/office/drawing/2014/main" id="{772DE08C-8AD9-E340-B374-0E215AE25DD0}"/>
                  </a:ext>
                </a:extLst>
              </p:cNvPr>
              <p:cNvSpPr>
                <a:spLocks noChangeShapeType="1"/>
              </p:cNvSpPr>
              <p:nvPr/>
            </p:nvSpPr>
            <p:spPr bwMode="auto">
              <a:xfrm>
                <a:off x="1905000" y="3611526"/>
                <a:ext cx="1752600" cy="0"/>
              </a:xfrm>
              <a:prstGeom prst="line">
                <a:avLst/>
              </a:prstGeom>
              <a:noFill/>
              <a:ln w="76200" cap="sq">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1400">
                  <a:latin typeface="+mj-lt"/>
                </a:endParaRPr>
              </a:p>
            </p:txBody>
          </p:sp>
          <p:grpSp>
            <p:nvGrpSpPr>
              <p:cNvPr id="23" name="Group 22">
                <a:extLst>
                  <a:ext uri="{FF2B5EF4-FFF2-40B4-BE49-F238E27FC236}">
                    <a16:creationId xmlns:a16="http://schemas.microsoft.com/office/drawing/2014/main" id="{2AC1207F-5785-B049-97EF-00DD3C50EF0C}"/>
                  </a:ext>
                </a:extLst>
              </p:cNvPr>
              <p:cNvGrpSpPr/>
              <p:nvPr/>
            </p:nvGrpSpPr>
            <p:grpSpPr>
              <a:xfrm>
                <a:off x="1905000" y="3001926"/>
                <a:ext cx="1447800" cy="381000"/>
                <a:chOff x="304800" y="2438400"/>
                <a:chExt cx="1447800" cy="381000"/>
              </a:xfrm>
            </p:grpSpPr>
            <p:sp>
              <p:nvSpPr>
                <p:cNvPr id="24" name="Rectangle 12">
                  <a:extLst>
                    <a:ext uri="{FF2B5EF4-FFF2-40B4-BE49-F238E27FC236}">
                      <a16:creationId xmlns:a16="http://schemas.microsoft.com/office/drawing/2014/main" id="{0E8CE5CC-F612-DF43-BC57-0E0B4B768332}"/>
                    </a:ext>
                  </a:extLst>
                </p:cNvPr>
                <p:cNvSpPr>
                  <a:spLocks noChangeArrowheads="1"/>
                </p:cNvSpPr>
                <p:nvPr/>
              </p:nvSpPr>
              <p:spPr bwMode="auto">
                <a:xfrm>
                  <a:off x="304800" y="2438400"/>
                  <a:ext cx="1447800" cy="3810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en-US" sz="1600">
                      <a:latin typeface="+mj-lt"/>
                    </a:rPr>
                    <a:t>Data</a:t>
                  </a:r>
                </a:p>
              </p:txBody>
            </p:sp>
            <p:sp>
              <p:nvSpPr>
                <p:cNvPr id="25" name="Rectangle 13">
                  <a:extLst>
                    <a:ext uri="{FF2B5EF4-FFF2-40B4-BE49-F238E27FC236}">
                      <a16:creationId xmlns:a16="http://schemas.microsoft.com/office/drawing/2014/main" id="{27641579-CE9E-D041-B506-7BFA81E722AA}"/>
                    </a:ext>
                  </a:extLst>
                </p:cNvPr>
                <p:cNvSpPr>
                  <a:spLocks noChangeArrowheads="1"/>
                </p:cNvSpPr>
                <p:nvPr/>
              </p:nvSpPr>
              <p:spPr bwMode="auto">
                <a:xfrm>
                  <a:off x="1219200" y="2438400"/>
                  <a:ext cx="533400" cy="381000"/>
                </a:xfrm>
                <a:prstGeom prst="rect">
                  <a:avLst/>
                </a:pr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1600" dirty="0">
                      <a:solidFill>
                        <a:schemeClr val="bg1"/>
                      </a:solidFill>
                      <a:latin typeface="+mj-lt"/>
                    </a:rPr>
                    <a:t>H</a:t>
                  </a:r>
                </a:p>
              </p:txBody>
            </p:sp>
          </p:grpSp>
          <p:sp>
            <p:nvSpPr>
              <p:cNvPr id="26" name="Line 11">
                <a:extLst>
                  <a:ext uri="{FF2B5EF4-FFF2-40B4-BE49-F238E27FC236}">
                    <a16:creationId xmlns:a16="http://schemas.microsoft.com/office/drawing/2014/main" id="{64B3432E-2F65-6043-9101-D81EA3BAF5DE}"/>
                  </a:ext>
                </a:extLst>
              </p:cNvPr>
              <p:cNvSpPr>
                <a:spLocks noChangeShapeType="1"/>
              </p:cNvSpPr>
              <p:nvPr/>
            </p:nvSpPr>
            <p:spPr bwMode="auto">
              <a:xfrm>
                <a:off x="5434178" y="3611526"/>
                <a:ext cx="3505200" cy="0"/>
              </a:xfrm>
              <a:prstGeom prst="line">
                <a:avLst/>
              </a:prstGeom>
              <a:noFill/>
              <a:ln w="76200" cap="sq">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1400">
                  <a:latin typeface="+mj-lt"/>
                </a:endParaRPr>
              </a:p>
            </p:txBody>
          </p:sp>
          <p:grpSp>
            <p:nvGrpSpPr>
              <p:cNvPr id="27" name="Group 26">
                <a:extLst>
                  <a:ext uri="{FF2B5EF4-FFF2-40B4-BE49-F238E27FC236}">
                    <a16:creationId xmlns:a16="http://schemas.microsoft.com/office/drawing/2014/main" id="{B11F233A-CBDD-5D41-A5E2-D949BB3DFCA6}"/>
                  </a:ext>
                </a:extLst>
              </p:cNvPr>
              <p:cNvGrpSpPr/>
              <p:nvPr/>
            </p:nvGrpSpPr>
            <p:grpSpPr>
              <a:xfrm>
                <a:off x="3498849" y="4297326"/>
                <a:ext cx="2181219" cy="2362200"/>
                <a:chOff x="1898649" y="3733800"/>
                <a:chExt cx="2181219" cy="2362200"/>
              </a:xfrm>
            </p:grpSpPr>
            <p:grpSp>
              <p:nvGrpSpPr>
                <p:cNvPr id="28" name="Group 27">
                  <a:extLst>
                    <a:ext uri="{FF2B5EF4-FFF2-40B4-BE49-F238E27FC236}">
                      <a16:creationId xmlns:a16="http://schemas.microsoft.com/office/drawing/2014/main" id="{DB38A5B9-3993-924E-B383-41D0EEE0BA98}"/>
                    </a:ext>
                  </a:extLst>
                </p:cNvPr>
                <p:cNvGrpSpPr>
                  <a:grpSpLocks/>
                </p:cNvGrpSpPr>
                <p:nvPr/>
              </p:nvGrpSpPr>
              <p:grpSpPr bwMode="auto">
                <a:xfrm>
                  <a:off x="1898649" y="3733800"/>
                  <a:ext cx="1758950" cy="2362200"/>
                  <a:chOff x="1196" y="2352"/>
                  <a:chExt cx="1108" cy="1488"/>
                </a:xfrm>
              </p:grpSpPr>
              <p:grpSp>
                <p:nvGrpSpPr>
                  <p:cNvPr id="32" name="Group 26">
                    <a:extLst>
                      <a:ext uri="{FF2B5EF4-FFF2-40B4-BE49-F238E27FC236}">
                        <a16:creationId xmlns:a16="http://schemas.microsoft.com/office/drawing/2014/main" id="{20E45656-8D14-0E48-903D-BB31302B52CA}"/>
                      </a:ext>
                    </a:extLst>
                  </p:cNvPr>
                  <p:cNvGrpSpPr>
                    <a:grpSpLocks/>
                  </p:cNvGrpSpPr>
                  <p:nvPr/>
                </p:nvGrpSpPr>
                <p:grpSpPr bwMode="auto">
                  <a:xfrm>
                    <a:off x="1196" y="2352"/>
                    <a:ext cx="726" cy="720"/>
                    <a:chOff x="1196" y="2352"/>
                    <a:chExt cx="726" cy="720"/>
                  </a:xfrm>
                </p:grpSpPr>
                <p:sp>
                  <p:nvSpPr>
                    <p:cNvPr id="34" name="Line 21">
                      <a:extLst>
                        <a:ext uri="{FF2B5EF4-FFF2-40B4-BE49-F238E27FC236}">
                          <a16:creationId xmlns:a16="http://schemas.microsoft.com/office/drawing/2014/main" id="{0A18F908-2F1E-9A49-AFEC-02A22E346A4E}"/>
                        </a:ext>
                      </a:extLst>
                    </p:cNvPr>
                    <p:cNvSpPr>
                      <a:spLocks noChangeShapeType="1"/>
                    </p:cNvSpPr>
                    <p:nvPr/>
                  </p:nvSpPr>
                  <p:spPr bwMode="auto">
                    <a:xfrm flipH="1">
                      <a:off x="1536" y="2352"/>
                      <a:ext cx="0" cy="720"/>
                    </a:xfrm>
                    <a:prstGeom prst="line">
                      <a:avLst/>
                    </a:prstGeom>
                    <a:noFill/>
                    <a:ln w="38100" cap="rnd">
                      <a:solidFill>
                        <a:schemeClr val="tx1"/>
                      </a:solidFill>
                      <a:prstDash val="sysDot"/>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1400">
                        <a:latin typeface="+mj-lt"/>
                      </a:endParaRPr>
                    </a:p>
                  </p:txBody>
                </p:sp>
                <p:sp>
                  <p:nvSpPr>
                    <p:cNvPr id="35" name="Text Box 24">
                      <a:extLst>
                        <a:ext uri="{FF2B5EF4-FFF2-40B4-BE49-F238E27FC236}">
                          <a16:creationId xmlns:a16="http://schemas.microsoft.com/office/drawing/2014/main" id="{103C2A2E-328B-AA45-80CB-FCF0491365F5}"/>
                        </a:ext>
                      </a:extLst>
                    </p:cNvPr>
                    <p:cNvSpPr txBox="1">
                      <a:spLocks noChangeArrowheads="1"/>
                    </p:cNvSpPr>
                    <p:nvPr/>
                  </p:nvSpPr>
                  <p:spPr bwMode="auto">
                    <a:xfrm>
                      <a:off x="1196" y="2448"/>
                      <a:ext cx="726" cy="376"/>
                    </a:xfrm>
                    <a:prstGeom prst="rect">
                      <a:avLst/>
                    </a:prstGeom>
                    <a:no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1200" dirty="0">
                          <a:latin typeface="+mj-lt"/>
                        </a:rPr>
                        <a:t>Destination</a:t>
                      </a:r>
                    </a:p>
                    <a:p>
                      <a:pPr algn="ctr"/>
                      <a:r>
                        <a:rPr lang="en-US" sz="1200" dirty="0">
                          <a:latin typeface="+mj-lt"/>
                        </a:rPr>
                        <a:t>Address</a:t>
                      </a:r>
                    </a:p>
                  </p:txBody>
                </p:sp>
              </p:grpSp>
              <p:sp>
                <p:nvSpPr>
                  <p:cNvPr id="33" name="Rectangle 19">
                    <a:extLst>
                      <a:ext uri="{FF2B5EF4-FFF2-40B4-BE49-F238E27FC236}">
                        <a16:creationId xmlns:a16="http://schemas.microsoft.com/office/drawing/2014/main" id="{34C656EB-FFB3-5049-AD6A-D1D3A57588D8}"/>
                      </a:ext>
                    </a:extLst>
                  </p:cNvPr>
                  <p:cNvSpPr>
                    <a:spLocks noChangeArrowheads="1"/>
                  </p:cNvSpPr>
                  <p:nvPr/>
                </p:nvSpPr>
                <p:spPr bwMode="auto">
                  <a:xfrm>
                    <a:off x="1392" y="3072"/>
                    <a:ext cx="912" cy="768"/>
                  </a:xfrm>
                  <a:prstGeom prst="rect">
                    <a:avLst/>
                  </a:prstGeom>
                  <a:no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400" dirty="0">
                        <a:latin typeface="+mj-lt"/>
                      </a:rPr>
                      <a:t>Forwarding</a:t>
                    </a:r>
                  </a:p>
                  <a:p>
                    <a:pPr algn="ctr"/>
                    <a:r>
                      <a:rPr lang="en-US" sz="1400" dirty="0">
                        <a:latin typeface="+mj-lt"/>
                      </a:rPr>
                      <a:t>Table</a:t>
                    </a:r>
                  </a:p>
                </p:txBody>
              </p:sp>
            </p:grpSp>
            <p:grpSp>
              <p:nvGrpSpPr>
                <p:cNvPr id="29" name="Group 28">
                  <a:extLst>
                    <a:ext uri="{FF2B5EF4-FFF2-40B4-BE49-F238E27FC236}">
                      <a16:creationId xmlns:a16="http://schemas.microsoft.com/office/drawing/2014/main" id="{2815BDF8-3DC7-C947-8B3D-BF4BCED55570}"/>
                    </a:ext>
                  </a:extLst>
                </p:cNvPr>
                <p:cNvGrpSpPr>
                  <a:grpSpLocks/>
                </p:cNvGrpSpPr>
                <p:nvPr/>
              </p:nvGrpSpPr>
              <p:grpSpPr bwMode="auto">
                <a:xfrm>
                  <a:off x="3011483" y="3733800"/>
                  <a:ext cx="1068385" cy="1143000"/>
                  <a:chOff x="1897" y="2352"/>
                  <a:chExt cx="673" cy="720"/>
                </a:xfrm>
                <a:solidFill>
                  <a:srgbClr val="BFBFBF"/>
                </a:solidFill>
              </p:grpSpPr>
              <p:sp>
                <p:nvSpPr>
                  <p:cNvPr id="30" name="Line 23">
                    <a:extLst>
                      <a:ext uri="{FF2B5EF4-FFF2-40B4-BE49-F238E27FC236}">
                        <a16:creationId xmlns:a16="http://schemas.microsoft.com/office/drawing/2014/main" id="{AFC09FB8-58E8-FD42-B6F6-C60346219FE8}"/>
                      </a:ext>
                    </a:extLst>
                  </p:cNvPr>
                  <p:cNvSpPr>
                    <a:spLocks noChangeShapeType="1"/>
                  </p:cNvSpPr>
                  <p:nvPr/>
                </p:nvSpPr>
                <p:spPr bwMode="auto">
                  <a:xfrm flipH="1" flipV="1">
                    <a:off x="2160" y="2352"/>
                    <a:ext cx="0" cy="720"/>
                  </a:xfrm>
                  <a:prstGeom prst="line">
                    <a:avLst/>
                  </a:prstGeom>
                  <a:grpFill/>
                  <a:ln w="38100" cap="rnd">
                    <a:solidFill>
                      <a:schemeClr val="tx1"/>
                    </a:solidFill>
                    <a:prstDash val="sysDot"/>
                    <a:round/>
                    <a:headEnd type="none" w="sm" len="sm"/>
                    <a:tailEnd type="triangl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1400">
                      <a:latin typeface="+mj-lt"/>
                    </a:endParaRPr>
                  </a:p>
                </p:txBody>
              </p:sp>
              <p:sp>
                <p:nvSpPr>
                  <p:cNvPr id="31" name="Text Box 25">
                    <a:extLst>
                      <a:ext uri="{FF2B5EF4-FFF2-40B4-BE49-F238E27FC236}">
                        <a16:creationId xmlns:a16="http://schemas.microsoft.com/office/drawing/2014/main" id="{13E3A95E-1BAF-BD44-B1F4-BBA40DB53EEC}"/>
                      </a:ext>
                    </a:extLst>
                  </p:cNvPr>
                  <p:cNvSpPr txBox="1">
                    <a:spLocks noChangeArrowheads="1"/>
                  </p:cNvSpPr>
                  <p:nvPr/>
                </p:nvSpPr>
                <p:spPr bwMode="auto">
                  <a:xfrm>
                    <a:off x="1897" y="2523"/>
                    <a:ext cx="673" cy="226"/>
                  </a:xfrm>
                  <a:prstGeom prst="rect">
                    <a:avLst/>
                  </a:prstGeom>
                  <a:grp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200" dirty="0">
                        <a:latin typeface="+mj-lt"/>
                      </a:rPr>
                      <a:t>Egress link</a:t>
                    </a:r>
                  </a:p>
                </p:txBody>
              </p:sp>
            </p:grpSp>
          </p:grpSp>
          <p:sp>
            <p:nvSpPr>
              <p:cNvPr id="36" name="Rectangle 7">
                <a:extLst>
                  <a:ext uri="{FF2B5EF4-FFF2-40B4-BE49-F238E27FC236}">
                    <a16:creationId xmlns:a16="http://schemas.microsoft.com/office/drawing/2014/main" id="{D3DF4E55-C9C5-BC45-A5D0-ECA966AC6E81}"/>
                  </a:ext>
                </a:extLst>
              </p:cNvPr>
              <p:cNvSpPr>
                <a:spLocks noChangeArrowheads="1"/>
              </p:cNvSpPr>
              <p:nvPr/>
            </p:nvSpPr>
            <p:spPr bwMode="auto">
              <a:xfrm>
                <a:off x="5785016" y="3001926"/>
                <a:ext cx="1371600" cy="1265238"/>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sz="1400">
                    <a:latin typeface="+mj-lt"/>
                  </a:rPr>
                  <a:t>Queue</a:t>
                </a:r>
              </a:p>
              <a:p>
                <a:pPr algn="ctr"/>
                <a:r>
                  <a:rPr lang="en-US" sz="1400">
                    <a:latin typeface="+mj-lt"/>
                  </a:rPr>
                  <a:t>Packet</a:t>
                </a:r>
              </a:p>
            </p:txBody>
          </p:sp>
          <p:grpSp>
            <p:nvGrpSpPr>
              <p:cNvPr id="37" name="Group 36">
                <a:extLst>
                  <a:ext uri="{FF2B5EF4-FFF2-40B4-BE49-F238E27FC236}">
                    <a16:creationId xmlns:a16="http://schemas.microsoft.com/office/drawing/2014/main" id="{3182089F-2C47-3F46-882D-FFC65973A4F0}"/>
                  </a:ext>
                </a:extLst>
              </p:cNvPr>
              <p:cNvGrpSpPr/>
              <p:nvPr/>
            </p:nvGrpSpPr>
            <p:grpSpPr>
              <a:xfrm>
                <a:off x="5708651" y="4297326"/>
                <a:ext cx="1447800" cy="2362200"/>
                <a:chOff x="4108451" y="3733800"/>
                <a:chExt cx="1447800" cy="2362200"/>
              </a:xfrm>
            </p:grpSpPr>
            <p:grpSp>
              <p:nvGrpSpPr>
                <p:cNvPr id="38" name="Group 40">
                  <a:extLst>
                    <a:ext uri="{FF2B5EF4-FFF2-40B4-BE49-F238E27FC236}">
                      <a16:creationId xmlns:a16="http://schemas.microsoft.com/office/drawing/2014/main" id="{94717BA3-5BDE-1F4E-AC59-7F3B7BB101FC}"/>
                    </a:ext>
                  </a:extLst>
                </p:cNvPr>
                <p:cNvGrpSpPr>
                  <a:grpSpLocks/>
                </p:cNvGrpSpPr>
                <p:nvPr/>
              </p:nvGrpSpPr>
              <p:grpSpPr bwMode="auto">
                <a:xfrm>
                  <a:off x="4108451" y="3733800"/>
                  <a:ext cx="1447800" cy="2362200"/>
                  <a:chOff x="2588" y="2112"/>
                  <a:chExt cx="912" cy="1488"/>
                </a:xfrm>
              </p:grpSpPr>
              <p:sp>
                <p:nvSpPr>
                  <p:cNvPr id="40" name="Rectangle 32">
                    <a:extLst>
                      <a:ext uri="{FF2B5EF4-FFF2-40B4-BE49-F238E27FC236}">
                        <a16:creationId xmlns:a16="http://schemas.microsoft.com/office/drawing/2014/main" id="{8FB975CA-4B31-6146-8ED6-45C95EAF2F88}"/>
                      </a:ext>
                    </a:extLst>
                  </p:cNvPr>
                  <p:cNvSpPr>
                    <a:spLocks noChangeArrowheads="1"/>
                  </p:cNvSpPr>
                  <p:nvPr/>
                </p:nvSpPr>
                <p:spPr bwMode="auto">
                  <a:xfrm>
                    <a:off x="2588" y="2832"/>
                    <a:ext cx="912" cy="768"/>
                  </a:xfrm>
                  <a:prstGeom prst="rect">
                    <a:avLst/>
                  </a:prstGeom>
                  <a:solidFill>
                    <a:srgbClr val="FF0000"/>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400" dirty="0">
                        <a:latin typeface="+mj-lt"/>
                      </a:rPr>
                      <a:t>Buffer</a:t>
                    </a:r>
                  </a:p>
                  <a:p>
                    <a:pPr algn="ctr"/>
                    <a:r>
                      <a:rPr lang="en-US" sz="1400" dirty="0">
                        <a:latin typeface="+mj-lt"/>
                      </a:rPr>
                      <a:t>Memory</a:t>
                    </a:r>
                  </a:p>
                </p:txBody>
              </p:sp>
              <p:sp>
                <p:nvSpPr>
                  <p:cNvPr id="41" name="Line 34">
                    <a:extLst>
                      <a:ext uri="{FF2B5EF4-FFF2-40B4-BE49-F238E27FC236}">
                        <a16:creationId xmlns:a16="http://schemas.microsoft.com/office/drawing/2014/main" id="{8AB92B2A-B976-2747-AAE0-92FA12BE0F5D}"/>
                      </a:ext>
                    </a:extLst>
                  </p:cNvPr>
                  <p:cNvSpPr>
                    <a:spLocks noChangeShapeType="1"/>
                  </p:cNvSpPr>
                  <p:nvPr/>
                </p:nvSpPr>
                <p:spPr bwMode="auto">
                  <a:xfrm flipH="1">
                    <a:off x="2847" y="2112"/>
                    <a:ext cx="0" cy="720"/>
                  </a:xfrm>
                  <a:prstGeom prst="line">
                    <a:avLst/>
                  </a:prstGeom>
                  <a:noFill/>
                  <a:ln w="57150">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1400">
                      <a:latin typeface="+mj-lt"/>
                    </a:endParaRPr>
                  </a:p>
                </p:txBody>
              </p:sp>
            </p:grpSp>
            <p:sp>
              <p:nvSpPr>
                <p:cNvPr id="39" name="Line 37">
                  <a:extLst>
                    <a:ext uri="{FF2B5EF4-FFF2-40B4-BE49-F238E27FC236}">
                      <a16:creationId xmlns:a16="http://schemas.microsoft.com/office/drawing/2014/main" id="{354170C3-E4E9-DA47-88B4-14E02B37B863}"/>
                    </a:ext>
                  </a:extLst>
                </p:cNvPr>
                <p:cNvSpPr>
                  <a:spLocks noChangeShapeType="1"/>
                </p:cNvSpPr>
                <p:nvPr/>
              </p:nvSpPr>
              <p:spPr bwMode="auto">
                <a:xfrm flipH="1" flipV="1">
                  <a:off x="5205578" y="3733800"/>
                  <a:ext cx="0" cy="1143000"/>
                </a:xfrm>
                <a:prstGeom prst="line">
                  <a:avLst/>
                </a:prstGeom>
                <a:noFill/>
                <a:ln w="57150">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1400">
                    <a:latin typeface="+mj-lt"/>
                  </a:endParaRPr>
                </a:p>
              </p:txBody>
            </p:sp>
          </p:grpSp>
        </p:grpSp>
        <p:sp>
          <p:nvSpPr>
            <p:cNvPr id="4" name="TextBox 3">
              <a:extLst>
                <a:ext uri="{FF2B5EF4-FFF2-40B4-BE49-F238E27FC236}">
                  <a16:creationId xmlns:a16="http://schemas.microsoft.com/office/drawing/2014/main" id="{4EFA974C-D49C-C344-AA9B-93E24E558D25}"/>
                </a:ext>
              </a:extLst>
            </p:cNvPr>
            <p:cNvSpPr txBox="1"/>
            <p:nvPr/>
          </p:nvSpPr>
          <p:spPr>
            <a:xfrm>
              <a:off x="4114802" y="6770334"/>
              <a:ext cx="2638753" cy="338238"/>
            </a:xfrm>
            <a:prstGeom prst="rect">
              <a:avLst/>
            </a:prstGeom>
            <a:noFill/>
          </p:spPr>
          <p:txBody>
            <a:bodyPr wrap="none" rtlCol="0">
              <a:spAutoFit/>
            </a:bodyPr>
            <a:lstStyle/>
            <a:p>
              <a:r>
                <a:rPr lang="en-US" sz="1100" dirty="0"/>
                <a:t>From CS144, Stanford University</a:t>
              </a:r>
            </a:p>
          </p:txBody>
        </p:sp>
      </p:grpSp>
      <p:sp>
        <p:nvSpPr>
          <p:cNvPr id="43" name="TextBox 42">
            <a:extLst>
              <a:ext uri="{FF2B5EF4-FFF2-40B4-BE49-F238E27FC236}">
                <a16:creationId xmlns:a16="http://schemas.microsoft.com/office/drawing/2014/main" id="{C94A7B3A-5F6B-A843-8BF5-96B2849FEBB9}"/>
              </a:ext>
            </a:extLst>
          </p:cNvPr>
          <p:cNvSpPr txBox="1"/>
          <p:nvPr/>
        </p:nvSpPr>
        <p:spPr>
          <a:xfrm>
            <a:off x="7309110" y="2765990"/>
            <a:ext cx="1335943" cy="307777"/>
          </a:xfrm>
          <a:prstGeom prst="rect">
            <a:avLst/>
          </a:prstGeom>
          <a:noFill/>
        </p:spPr>
        <p:txBody>
          <a:bodyPr wrap="none" rtlCol="0">
            <a:spAutoFit/>
          </a:bodyPr>
          <a:lstStyle/>
          <a:p>
            <a:r>
              <a:rPr lang="en-US" sz="1400" dirty="0"/>
              <a:t>From Wikipedia</a:t>
            </a:r>
          </a:p>
        </p:txBody>
      </p:sp>
      <p:cxnSp>
        <p:nvCxnSpPr>
          <p:cNvPr id="7" name="Straight Connector 6">
            <a:extLst>
              <a:ext uri="{FF2B5EF4-FFF2-40B4-BE49-F238E27FC236}">
                <a16:creationId xmlns:a16="http://schemas.microsoft.com/office/drawing/2014/main" id="{23DC63A4-B383-5F4B-B2D4-3BA3296C840D}"/>
              </a:ext>
            </a:extLst>
          </p:cNvPr>
          <p:cNvCxnSpPr>
            <a:cxnSpLocks/>
          </p:cNvCxnSpPr>
          <p:nvPr/>
        </p:nvCxnSpPr>
        <p:spPr>
          <a:xfrm flipH="1">
            <a:off x="2731008" y="2582511"/>
            <a:ext cx="2426208" cy="144825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0CE45C2-8FBA-F04E-9B44-BB98916AF66C}"/>
              </a:ext>
            </a:extLst>
          </p:cNvPr>
          <p:cNvCxnSpPr>
            <a:cxnSpLocks/>
          </p:cNvCxnSpPr>
          <p:nvPr/>
        </p:nvCxnSpPr>
        <p:spPr>
          <a:xfrm>
            <a:off x="5864352" y="2582511"/>
            <a:ext cx="3232113" cy="13365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F6CD504-2E83-874C-BEB9-CF91602024BF}"/>
              </a:ext>
            </a:extLst>
          </p:cNvPr>
          <p:cNvSpPr>
            <a:spLocks noGrp="1"/>
          </p:cNvSpPr>
          <p:nvPr>
            <p:ph type="sldNum" sz="quarter" idx="12"/>
          </p:nvPr>
        </p:nvSpPr>
        <p:spPr/>
        <p:txBody>
          <a:bodyPr/>
          <a:lstStyle/>
          <a:p>
            <a:fld id="{E1152CF2-0165-D84C-8D0D-A057CDAAE4F5}" type="slidenum">
              <a:rPr lang="en-US" smtClean="0"/>
              <a:t>9</a:t>
            </a:fld>
            <a:endParaRPr lang="en-US"/>
          </a:p>
        </p:txBody>
      </p:sp>
    </p:spTree>
    <p:extLst>
      <p:ext uri="{BB962C8B-B14F-4D97-AF65-F5344CB8AC3E}">
        <p14:creationId xmlns:p14="http://schemas.microsoft.com/office/powerpoint/2010/main" val="3110303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8187</TotalTime>
  <Words>2116</Words>
  <Application>Microsoft Macintosh PowerPoint</Application>
  <PresentationFormat>Widescreen</PresentationFormat>
  <Paragraphs>341</Paragraphs>
  <Slides>34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Helvetica</vt:lpstr>
      <vt:lpstr>Times New Roman</vt:lpstr>
      <vt:lpstr>Office Theme</vt:lpstr>
      <vt:lpstr>Networked Systems: TCP</vt:lpstr>
      <vt:lpstr>Outline</vt:lpstr>
      <vt:lpstr>Parallel beginnings</vt:lpstr>
      <vt:lpstr>PowerPoint Presentation</vt:lpstr>
      <vt:lpstr>Useful References</vt:lpstr>
      <vt:lpstr>Design Philosophy of DARPA Internet Protocols</vt:lpstr>
      <vt:lpstr>Design Philosophy of DARPA Internet Protocols</vt:lpstr>
      <vt:lpstr>Network Layers</vt:lpstr>
      <vt:lpstr>Router - Lookup and Forward</vt:lpstr>
      <vt:lpstr>Congestion Avoidance and Control (SIGCOMM’88)</vt:lpstr>
      <vt:lpstr>Problems</vt:lpstr>
      <vt:lpstr>Analysis</vt:lpstr>
      <vt:lpstr>Getting to Equilibrium: Slow-start</vt:lpstr>
      <vt:lpstr>Getting to Equilibrium: Slow-start (2)</vt:lpstr>
      <vt:lpstr>After Slow-start</vt:lpstr>
      <vt:lpstr>How to know when packets drop?</vt:lpstr>
      <vt:lpstr>How to Adjust cwnd Gracefully? </vt:lpstr>
      <vt:lpstr>Put It All Together</vt:lpstr>
      <vt:lpstr>AIMD Analysis</vt:lpstr>
      <vt:lpstr>PowerPoint Presentation</vt:lpstr>
      <vt:lpstr>Other Congestion Control Mechanism</vt:lpstr>
      <vt:lpstr>DCTCP algorithm</vt:lpstr>
      <vt:lpstr>TCP Congestion Control with a Misbehaving Receiver (SIGCOMM’99)</vt:lpstr>
      <vt:lpstr>Misbehavior on TCP’s congestion control</vt:lpstr>
      <vt:lpstr>ACK division</vt:lpstr>
      <vt:lpstr>ACK division - Solution</vt:lpstr>
      <vt:lpstr>DupACK spoofing</vt:lpstr>
      <vt:lpstr>DupACK spoofing - Solution</vt:lpstr>
      <vt:lpstr>Optimistic ACKing</vt:lpstr>
      <vt:lpstr>Optimistic ACKing - Solution</vt:lpstr>
      <vt:lpstr>Different Implementation</vt:lpstr>
      <vt:lpstr>Recap</vt:lpstr>
      <vt:lpstr>Perspective</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92</cp:revision>
  <dcterms:created xsi:type="dcterms:W3CDTF">2019-11-19T18:44:57Z</dcterms:created>
  <dcterms:modified xsi:type="dcterms:W3CDTF">2019-12-03T16:42:16Z</dcterms:modified>
</cp:coreProperties>
</file>