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y="5143500" cx="9144000"/>
  <p:notesSz cx="6858000" cy="9144000"/>
  <p:embeddedFontLst>
    <p:embeddedFont>
      <p:font typeface="Raleway"/>
      <p:regular r:id="rId63"/>
      <p:bold r:id="rId64"/>
      <p:italic r:id="rId65"/>
      <p:boldItalic r:id="rId66"/>
    </p:embeddedFont>
    <p:embeddedFont>
      <p:font typeface="Quattrocento"/>
      <p:regular r:id="rId67"/>
      <p:bold r:id="rId68"/>
    </p:embeddedFont>
    <p:embeddedFont>
      <p:font typeface="Source Sans Pro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C729293-BB50-4FBC-B9C1-A495BD12359A}">
  <a:tblStyle styleId="{9C729293-BB50-4FBC-B9C1-A495BD1235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schemas.openxmlformats.org/officeDocument/2006/relationships/font" Target="fonts/SourceSansPro-bold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SourceSansPro-italic.fntdata"/><Relationship Id="rId70" Type="http://schemas.openxmlformats.org/officeDocument/2006/relationships/font" Target="fonts/SourceSansPro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font" Target="fonts/Raleway-bold.fntdata"/><Relationship Id="rId63" Type="http://schemas.openxmlformats.org/officeDocument/2006/relationships/font" Target="fonts/Raleway-regular.fntdata"/><Relationship Id="rId22" Type="http://schemas.openxmlformats.org/officeDocument/2006/relationships/slide" Target="slides/slide16.xml"/><Relationship Id="rId66" Type="http://schemas.openxmlformats.org/officeDocument/2006/relationships/font" Target="fonts/Raleway-boldItalic.fntdata"/><Relationship Id="rId21" Type="http://schemas.openxmlformats.org/officeDocument/2006/relationships/slide" Target="slides/slide15.xml"/><Relationship Id="rId65" Type="http://schemas.openxmlformats.org/officeDocument/2006/relationships/font" Target="fonts/Raleway-italic.fntdata"/><Relationship Id="rId24" Type="http://schemas.openxmlformats.org/officeDocument/2006/relationships/slide" Target="slides/slide18.xml"/><Relationship Id="rId68" Type="http://schemas.openxmlformats.org/officeDocument/2006/relationships/font" Target="fonts/Quattrocento-bold.fntdata"/><Relationship Id="rId23" Type="http://schemas.openxmlformats.org/officeDocument/2006/relationships/slide" Target="slides/slide17.xml"/><Relationship Id="rId67" Type="http://schemas.openxmlformats.org/officeDocument/2006/relationships/font" Target="fonts/Quattrocento-regular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SourceSansPro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544c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544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adcc2dd47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adcc2dd4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5a8dbfc1e_0_2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5a8dbfc1e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5a8dbfc1e_0_26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5a8dbfc1e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is not trivial because traitors can send different values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5a8dbfc1e_0_2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5a8dbfc1e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5a8dbfc1e_0_20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5a8dbfc1e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5a8dbfc1e_0_2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5a8dbfc1e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adcc2dd47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adcc2dd4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5a8dbfc1e_0_3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5a8dbfc1e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5a8dbfc1e_0_35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5a8dbfc1e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5a8dbfc1e_0_3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5a8dbfc1e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9544c1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9544c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adcc2dd47_0_1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adcc2dd4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5a8dbfc1e_0_35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5a8dbfc1e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5a8dbfc1e_0_36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5a8dbfc1e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adcc2dd47_0_19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adcc2dd47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adcc2dd47_0_2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6adcc2dd47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adcc2dd47_0_28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adcc2dd47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6adcc2dd47_0_33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6adcc2dd47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6adcc2dd47_0_4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6adcc2dd47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6adcc2dd47_0_4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6adcc2dd47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65a8dbfc1e_0_38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65a8dbfc1e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544c1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544c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65a8dbfc1e_0_4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65a8dbfc1e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5a8dbfc1e_0_40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65a8dbfc1e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intuition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65a8dbfc1e_0_4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65a8dbfc1e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65a8dbfc1e_0_4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65a8dbfc1e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c6f9544c1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c6f9544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6adcc2dd47_0_39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6adcc2dd47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6adcc2dd47_0_39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6adcc2dd47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6adcc2dd47_0_40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6adcc2dd47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6adcc2dd47_0_40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6adcc2dd47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6adcc2dd47_0_4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6adcc2dd47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adcc2dd47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adcc2dd4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65a8dbfc1e_0_47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65a8dbfc1e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6adcc2dd47_0_4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6adcc2dd47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65a8dbfc1e_0_47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65a8dbfc1e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65a8dbfc1e_0_49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65a8dbfc1e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65a8dbfc1e_0_4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65a8dbfc1e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6adcc2dd47_0_47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6adcc2dd47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6adcc2dd47_0_5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6adcc2dd47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65a8dbfc1e_0_49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65a8dbfc1e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65a8dbfc1e_0_5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65a8dbfc1e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65a8dbfc1e_0_5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65a8dbfc1e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5a8dbfc1e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5a8dbfc1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65a8dbfc1e_0_5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65a8dbfc1e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65a8dbfc1e_0_5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65a8dbfc1e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65a8dbfc1e_0_5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65a8dbfc1e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c6f9544c1_0_4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c6f9544c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65a8dbfc1e_0_59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65a8dbfc1e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65a8dbfc1e_0_59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65a8dbfc1e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c6f9544c1_0_5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c6f9544c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5a8dbfc1e_0_15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5a8dbfc1e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5a8dbfc1e_0_2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5a8dbfc1e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5a8dbfc1e_0_1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5a8dbfc1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5a8dbfc1e_0_2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5a8dbfc1e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microsoft.com/en-us/research/publication/byzantine-generals-problem/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Byzantine Generals Problem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Kushal Babel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Absence of message can be detected (Synchronous Communication)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Every message that is sent is delivered correctly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Receiver of a message knows who sent it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311700" y="1152475"/>
            <a:ext cx="8520600" cy="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All loyal generals decide upon the same plan of action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A small number of traitors cannot cause the loyal generals to adopt a bad plan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311700" y="1982400"/>
            <a:ext cx="85206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AutoNum type="arabicPeriod"/>
            </a:pP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Every loyal general must obtain the same information v(1), ….., v(n) 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AutoNum type="arabicPeriod"/>
            </a:pP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the i</a:t>
            </a:r>
            <a:r>
              <a:rPr baseline="30000"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general is loyal, then the value that he sends must be used by every loyal general as the value of v(i)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311700" y="3121200"/>
            <a:ext cx="8520600" cy="9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Any two loyal generals use the same value of v(i)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If the i</a:t>
            </a:r>
            <a:r>
              <a:rPr baseline="30000" lang="en">
                <a:solidFill>
                  <a:schemeClr val="dk2"/>
                </a:solidFill>
              </a:rPr>
              <a:t>th</a:t>
            </a:r>
            <a:r>
              <a:rPr lang="en">
                <a:solidFill>
                  <a:schemeClr val="dk2"/>
                </a:solidFill>
              </a:rPr>
              <a:t> general is loyal, then the value that he sends must be used by every loyal general as the value of v(i)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Byzantine Generals Problem</a:t>
            </a:r>
            <a:endParaRPr/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commanding general must send an order to his n-1 </a:t>
            </a:r>
            <a:r>
              <a:rPr lang="en">
                <a:solidFill>
                  <a:schemeClr val="dk2"/>
                </a:solidFill>
              </a:rPr>
              <a:t>lieutenant</a:t>
            </a:r>
            <a:r>
              <a:rPr lang="en">
                <a:solidFill>
                  <a:schemeClr val="dk2"/>
                </a:solidFill>
              </a:rPr>
              <a:t> generals such that: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IC1 : All loyal </a:t>
            </a:r>
            <a:r>
              <a:rPr lang="en">
                <a:solidFill>
                  <a:schemeClr val="dk2"/>
                </a:solidFill>
              </a:rPr>
              <a:t>lieutenant</a:t>
            </a:r>
            <a:r>
              <a:rPr lang="en">
                <a:solidFill>
                  <a:schemeClr val="dk2"/>
                </a:solidFill>
              </a:rPr>
              <a:t> generals obey the same order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IC2 : If the commanding general is loyal, then every loyal </a:t>
            </a:r>
            <a:r>
              <a:rPr lang="en">
                <a:solidFill>
                  <a:schemeClr val="dk2"/>
                </a:solidFill>
              </a:rPr>
              <a:t>lieutenant</a:t>
            </a:r>
            <a:r>
              <a:rPr lang="en">
                <a:solidFill>
                  <a:schemeClr val="dk2"/>
                </a:solidFill>
              </a:rPr>
              <a:t> obeys the order he sends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Remark : IC2 implies IC1 if the commanding general is loyal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Overview</a:t>
            </a:r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Byzantine Generals Problem Formulation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Impossibility Result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Easy Impossibility Result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Oral Message Solution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Practical Byzantine Fault Tolerance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Signed Message Solution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Reliable Systems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Bitcoin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Conclusion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No solution with fewer than 3m+1 generals can cope with m traitors</a:t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Traitor</a:t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2290075" y="14077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2324998" y="1068413"/>
            <a:ext cx="534675" cy="412100"/>
          </a:xfrm>
          <a:custGeom>
            <a:rect b="b" l="l" r="r" t="t"/>
            <a:pathLst>
              <a:path extrusionOk="0" h="16484" w="21387">
                <a:moveTo>
                  <a:pt x="1405" y="16484"/>
                </a:moveTo>
                <a:cubicBezTo>
                  <a:pt x="1405" y="11430"/>
                  <a:pt x="-1808" y="4899"/>
                  <a:pt x="1766" y="1325"/>
                </a:cubicBezTo>
                <a:cubicBezTo>
                  <a:pt x="2670" y="421"/>
                  <a:pt x="3750" y="2947"/>
                  <a:pt x="4654" y="3851"/>
                </a:cubicBezTo>
                <a:cubicBezTo>
                  <a:pt x="5438" y="4635"/>
                  <a:pt x="5711" y="6378"/>
                  <a:pt x="6820" y="6378"/>
                </a:cubicBezTo>
                <a:cubicBezTo>
                  <a:pt x="9256" y="6378"/>
                  <a:pt x="8354" y="242"/>
                  <a:pt x="10790" y="242"/>
                </a:cubicBezTo>
                <a:cubicBezTo>
                  <a:pt x="13126" y="242"/>
                  <a:pt x="13111" y="7671"/>
                  <a:pt x="14760" y="6017"/>
                </a:cubicBezTo>
                <a:cubicBezTo>
                  <a:pt x="15491" y="5284"/>
                  <a:pt x="15833" y="4222"/>
                  <a:pt x="16565" y="3490"/>
                </a:cubicBezTo>
                <a:cubicBezTo>
                  <a:pt x="17535" y="2520"/>
                  <a:pt x="18122" y="-728"/>
                  <a:pt x="19092" y="242"/>
                </a:cubicBezTo>
                <a:cubicBezTo>
                  <a:pt x="21395" y="2545"/>
                  <a:pt x="19175" y="6793"/>
                  <a:pt x="19814" y="9987"/>
                </a:cubicBezTo>
                <a:cubicBezTo>
                  <a:pt x="20129" y="11561"/>
                  <a:pt x="22333" y="13962"/>
                  <a:pt x="20897" y="14680"/>
                </a:cubicBezTo>
                <a:cubicBezTo>
                  <a:pt x="18678" y="15789"/>
                  <a:pt x="16486" y="12200"/>
                  <a:pt x="14039" y="11792"/>
                </a:cubicBezTo>
                <a:cubicBezTo>
                  <a:pt x="9833" y="11091"/>
                  <a:pt x="3675" y="11588"/>
                  <a:pt x="1766" y="1540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Google Shape;190;p27"/>
          <p:cNvSpPr/>
          <p:nvPr/>
        </p:nvSpPr>
        <p:spPr>
          <a:xfrm>
            <a:off x="3353850" y="28134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1286450" y="28134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" name="Google Shape;192;p27"/>
          <p:cNvCxnSpPr>
            <a:endCxn id="191" idx="0"/>
          </p:cNvCxnSpPr>
          <p:nvPr/>
        </p:nvCxnSpPr>
        <p:spPr>
          <a:xfrm flipH="1">
            <a:off x="1588700" y="2003125"/>
            <a:ext cx="811500" cy="81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27"/>
          <p:cNvSpPr txBox="1"/>
          <p:nvPr/>
        </p:nvSpPr>
        <p:spPr>
          <a:xfrm>
            <a:off x="1124600" y="2111550"/>
            <a:ext cx="896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"attack"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4" name="Google Shape;194;p27"/>
          <p:cNvCxnSpPr>
            <a:stCxn id="188" idx="5"/>
            <a:endCxn id="190" idx="0"/>
          </p:cNvCxnSpPr>
          <p:nvPr/>
        </p:nvCxnSpPr>
        <p:spPr>
          <a:xfrm>
            <a:off x="2806048" y="2008481"/>
            <a:ext cx="850200" cy="8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27"/>
          <p:cNvCxnSpPr>
            <a:stCxn id="190" idx="2"/>
            <a:endCxn id="191" idx="6"/>
          </p:cNvCxnSpPr>
          <p:nvPr/>
        </p:nvCxnSpPr>
        <p:spPr>
          <a:xfrm rot="10800000">
            <a:off x="1891050" y="3165325"/>
            <a:ext cx="1462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27"/>
          <p:cNvSpPr txBox="1"/>
          <p:nvPr/>
        </p:nvSpPr>
        <p:spPr>
          <a:xfrm>
            <a:off x="1936100" y="3211425"/>
            <a:ext cx="1462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he said "retreat"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3207750" y="2227825"/>
            <a:ext cx="896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"attack"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6023875" y="14077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/>
          <p:nvPr/>
        </p:nvSpPr>
        <p:spPr>
          <a:xfrm>
            <a:off x="6058798" y="1068413"/>
            <a:ext cx="534675" cy="412100"/>
          </a:xfrm>
          <a:custGeom>
            <a:rect b="b" l="l" r="r" t="t"/>
            <a:pathLst>
              <a:path extrusionOk="0" h="16484" w="21387">
                <a:moveTo>
                  <a:pt x="1405" y="16484"/>
                </a:moveTo>
                <a:cubicBezTo>
                  <a:pt x="1405" y="11430"/>
                  <a:pt x="-1808" y="4899"/>
                  <a:pt x="1766" y="1325"/>
                </a:cubicBezTo>
                <a:cubicBezTo>
                  <a:pt x="2670" y="421"/>
                  <a:pt x="3750" y="2947"/>
                  <a:pt x="4654" y="3851"/>
                </a:cubicBezTo>
                <a:cubicBezTo>
                  <a:pt x="5438" y="4635"/>
                  <a:pt x="5711" y="6378"/>
                  <a:pt x="6820" y="6378"/>
                </a:cubicBezTo>
                <a:cubicBezTo>
                  <a:pt x="9256" y="6378"/>
                  <a:pt x="8354" y="242"/>
                  <a:pt x="10790" y="242"/>
                </a:cubicBezTo>
                <a:cubicBezTo>
                  <a:pt x="13126" y="242"/>
                  <a:pt x="13111" y="7671"/>
                  <a:pt x="14760" y="6017"/>
                </a:cubicBezTo>
                <a:cubicBezTo>
                  <a:pt x="15491" y="5284"/>
                  <a:pt x="15833" y="4222"/>
                  <a:pt x="16565" y="3490"/>
                </a:cubicBezTo>
                <a:cubicBezTo>
                  <a:pt x="17535" y="2520"/>
                  <a:pt x="18122" y="-728"/>
                  <a:pt x="19092" y="242"/>
                </a:cubicBezTo>
                <a:cubicBezTo>
                  <a:pt x="21395" y="2545"/>
                  <a:pt x="19175" y="6793"/>
                  <a:pt x="19814" y="9987"/>
                </a:cubicBezTo>
                <a:cubicBezTo>
                  <a:pt x="20129" y="11561"/>
                  <a:pt x="22333" y="13962"/>
                  <a:pt x="20897" y="14680"/>
                </a:cubicBezTo>
                <a:cubicBezTo>
                  <a:pt x="18678" y="15789"/>
                  <a:pt x="16486" y="12200"/>
                  <a:pt x="14039" y="11792"/>
                </a:cubicBezTo>
                <a:cubicBezTo>
                  <a:pt x="9833" y="11091"/>
                  <a:pt x="3675" y="11588"/>
                  <a:pt x="1766" y="1540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Google Shape;200;p27"/>
          <p:cNvSpPr/>
          <p:nvPr/>
        </p:nvSpPr>
        <p:spPr>
          <a:xfrm>
            <a:off x="7087650" y="28134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5020250" y="28134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2" name="Google Shape;202;p27"/>
          <p:cNvCxnSpPr>
            <a:endCxn id="201" idx="0"/>
          </p:cNvCxnSpPr>
          <p:nvPr/>
        </p:nvCxnSpPr>
        <p:spPr>
          <a:xfrm flipH="1">
            <a:off x="5322500" y="2003125"/>
            <a:ext cx="811500" cy="81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27"/>
          <p:cNvSpPr txBox="1"/>
          <p:nvPr/>
        </p:nvSpPr>
        <p:spPr>
          <a:xfrm>
            <a:off x="4858400" y="2111550"/>
            <a:ext cx="896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"attack"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4" name="Google Shape;204;p27"/>
          <p:cNvCxnSpPr>
            <a:stCxn id="198" idx="5"/>
            <a:endCxn id="200" idx="0"/>
          </p:cNvCxnSpPr>
          <p:nvPr/>
        </p:nvCxnSpPr>
        <p:spPr>
          <a:xfrm>
            <a:off x="6539848" y="2008481"/>
            <a:ext cx="850200" cy="8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27"/>
          <p:cNvCxnSpPr>
            <a:stCxn id="200" idx="2"/>
            <a:endCxn id="201" idx="6"/>
          </p:cNvCxnSpPr>
          <p:nvPr/>
        </p:nvCxnSpPr>
        <p:spPr>
          <a:xfrm rot="10800000">
            <a:off x="5624850" y="3165325"/>
            <a:ext cx="1462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Google Shape;206;p27"/>
          <p:cNvSpPr txBox="1"/>
          <p:nvPr/>
        </p:nvSpPr>
        <p:spPr>
          <a:xfrm>
            <a:off x="5669900" y="3211425"/>
            <a:ext cx="1462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he said "retreat"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6941550" y="2227825"/>
            <a:ext cx="896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"retreat"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Traitor</a:t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2290075" y="14077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2324998" y="1068413"/>
            <a:ext cx="534675" cy="412100"/>
          </a:xfrm>
          <a:custGeom>
            <a:rect b="b" l="l" r="r" t="t"/>
            <a:pathLst>
              <a:path extrusionOk="0" h="16484" w="21387">
                <a:moveTo>
                  <a:pt x="1405" y="16484"/>
                </a:moveTo>
                <a:cubicBezTo>
                  <a:pt x="1405" y="11430"/>
                  <a:pt x="-1808" y="4899"/>
                  <a:pt x="1766" y="1325"/>
                </a:cubicBezTo>
                <a:cubicBezTo>
                  <a:pt x="2670" y="421"/>
                  <a:pt x="3750" y="2947"/>
                  <a:pt x="4654" y="3851"/>
                </a:cubicBezTo>
                <a:cubicBezTo>
                  <a:pt x="5438" y="4635"/>
                  <a:pt x="5711" y="6378"/>
                  <a:pt x="6820" y="6378"/>
                </a:cubicBezTo>
                <a:cubicBezTo>
                  <a:pt x="9256" y="6378"/>
                  <a:pt x="8354" y="242"/>
                  <a:pt x="10790" y="242"/>
                </a:cubicBezTo>
                <a:cubicBezTo>
                  <a:pt x="13126" y="242"/>
                  <a:pt x="13111" y="7671"/>
                  <a:pt x="14760" y="6017"/>
                </a:cubicBezTo>
                <a:cubicBezTo>
                  <a:pt x="15491" y="5284"/>
                  <a:pt x="15833" y="4222"/>
                  <a:pt x="16565" y="3490"/>
                </a:cubicBezTo>
                <a:cubicBezTo>
                  <a:pt x="17535" y="2520"/>
                  <a:pt x="18122" y="-728"/>
                  <a:pt x="19092" y="242"/>
                </a:cubicBezTo>
                <a:cubicBezTo>
                  <a:pt x="21395" y="2545"/>
                  <a:pt x="19175" y="6793"/>
                  <a:pt x="19814" y="9987"/>
                </a:cubicBezTo>
                <a:cubicBezTo>
                  <a:pt x="20129" y="11561"/>
                  <a:pt x="22333" y="13962"/>
                  <a:pt x="20897" y="14680"/>
                </a:cubicBezTo>
                <a:cubicBezTo>
                  <a:pt x="18678" y="15789"/>
                  <a:pt x="16486" y="12200"/>
                  <a:pt x="14039" y="11792"/>
                </a:cubicBezTo>
                <a:cubicBezTo>
                  <a:pt x="9833" y="11091"/>
                  <a:pt x="3675" y="11588"/>
                  <a:pt x="1766" y="1540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Google Shape;215;p28"/>
          <p:cNvSpPr/>
          <p:nvPr/>
        </p:nvSpPr>
        <p:spPr>
          <a:xfrm>
            <a:off x="3353850" y="28134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1286450" y="28134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7" name="Google Shape;217;p28"/>
          <p:cNvCxnSpPr>
            <a:endCxn id="216" idx="0"/>
          </p:cNvCxnSpPr>
          <p:nvPr/>
        </p:nvCxnSpPr>
        <p:spPr>
          <a:xfrm flipH="1">
            <a:off x="1588700" y="2003125"/>
            <a:ext cx="811500" cy="81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" name="Google Shape;218;p28"/>
          <p:cNvSpPr txBox="1"/>
          <p:nvPr/>
        </p:nvSpPr>
        <p:spPr>
          <a:xfrm>
            <a:off x="1124600" y="2111550"/>
            <a:ext cx="896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"attack"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9" name="Google Shape;219;p28"/>
          <p:cNvCxnSpPr>
            <a:stCxn id="213" idx="5"/>
            <a:endCxn id="215" idx="0"/>
          </p:cNvCxnSpPr>
          <p:nvPr/>
        </p:nvCxnSpPr>
        <p:spPr>
          <a:xfrm>
            <a:off x="2806048" y="2008481"/>
            <a:ext cx="850200" cy="8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28"/>
          <p:cNvCxnSpPr>
            <a:stCxn id="215" idx="2"/>
            <a:endCxn id="216" idx="6"/>
          </p:cNvCxnSpPr>
          <p:nvPr/>
        </p:nvCxnSpPr>
        <p:spPr>
          <a:xfrm rot="10800000">
            <a:off x="1891050" y="3165325"/>
            <a:ext cx="1462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Google Shape;221;p28"/>
          <p:cNvSpPr txBox="1"/>
          <p:nvPr/>
        </p:nvSpPr>
        <p:spPr>
          <a:xfrm>
            <a:off x="1936100" y="3211425"/>
            <a:ext cx="1462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he said "retreat"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3207750" y="2227825"/>
            <a:ext cx="896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"attack"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6023875" y="14077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8"/>
          <p:cNvSpPr/>
          <p:nvPr/>
        </p:nvSpPr>
        <p:spPr>
          <a:xfrm>
            <a:off x="6058798" y="1068413"/>
            <a:ext cx="534675" cy="412100"/>
          </a:xfrm>
          <a:custGeom>
            <a:rect b="b" l="l" r="r" t="t"/>
            <a:pathLst>
              <a:path extrusionOk="0" h="16484" w="21387">
                <a:moveTo>
                  <a:pt x="1405" y="16484"/>
                </a:moveTo>
                <a:cubicBezTo>
                  <a:pt x="1405" y="11430"/>
                  <a:pt x="-1808" y="4899"/>
                  <a:pt x="1766" y="1325"/>
                </a:cubicBezTo>
                <a:cubicBezTo>
                  <a:pt x="2670" y="421"/>
                  <a:pt x="3750" y="2947"/>
                  <a:pt x="4654" y="3851"/>
                </a:cubicBezTo>
                <a:cubicBezTo>
                  <a:pt x="5438" y="4635"/>
                  <a:pt x="5711" y="6378"/>
                  <a:pt x="6820" y="6378"/>
                </a:cubicBezTo>
                <a:cubicBezTo>
                  <a:pt x="9256" y="6378"/>
                  <a:pt x="8354" y="242"/>
                  <a:pt x="10790" y="242"/>
                </a:cubicBezTo>
                <a:cubicBezTo>
                  <a:pt x="13126" y="242"/>
                  <a:pt x="13111" y="7671"/>
                  <a:pt x="14760" y="6017"/>
                </a:cubicBezTo>
                <a:cubicBezTo>
                  <a:pt x="15491" y="5284"/>
                  <a:pt x="15833" y="4222"/>
                  <a:pt x="16565" y="3490"/>
                </a:cubicBezTo>
                <a:cubicBezTo>
                  <a:pt x="17535" y="2520"/>
                  <a:pt x="18122" y="-728"/>
                  <a:pt x="19092" y="242"/>
                </a:cubicBezTo>
                <a:cubicBezTo>
                  <a:pt x="21395" y="2545"/>
                  <a:pt x="19175" y="6793"/>
                  <a:pt x="19814" y="9987"/>
                </a:cubicBezTo>
                <a:cubicBezTo>
                  <a:pt x="20129" y="11561"/>
                  <a:pt x="22333" y="13962"/>
                  <a:pt x="20897" y="14680"/>
                </a:cubicBezTo>
                <a:cubicBezTo>
                  <a:pt x="18678" y="15789"/>
                  <a:pt x="16486" y="12200"/>
                  <a:pt x="14039" y="11792"/>
                </a:cubicBezTo>
                <a:cubicBezTo>
                  <a:pt x="9833" y="11091"/>
                  <a:pt x="3675" y="11588"/>
                  <a:pt x="1766" y="1540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Google Shape;225;p28"/>
          <p:cNvSpPr/>
          <p:nvPr/>
        </p:nvSpPr>
        <p:spPr>
          <a:xfrm>
            <a:off x="7087650" y="28134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5020250" y="28134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" name="Google Shape;227;p28"/>
          <p:cNvCxnSpPr>
            <a:endCxn id="226" idx="0"/>
          </p:cNvCxnSpPr>
          <p:nvPr/>
        </p:nvCxnSpPr>
        <p:spPr>
          <a:xfrm flipH="1">
            <a:off x="5322500" y="2003125"/>
            <a:ext cx="811500" cy="81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8" name="Google Shape;228;p28"/>
          <p:cNvSpPr txBox="1"/>
          <p:nvPr/>
        </p:nvSpPr>
        <p:spPr>
          <a:xfrm>
            <a:off x="4858400" y="2111550"/>
            <a:ext cx="896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"attack"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9" name="Google Shape;229;p28"/>
          <p:cNvCxnSpPr>
            <a:stCxn id="223" idx="5"/>
            <a:endCxn id="225" idx="0"/>
          </p:cNvCxnSpPr>
          <p:nvPr/>
        </p:nvCxnSpPr>
        <p:spPr>
          <a:xfrm>
            <a:off x="6539848" y="2008481"/>
            <a:ext cx="850200" cy="8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0" name="Google Shape;230;p28"/>
          <p:cNvCxnSpPr>
            <a:stCxn id="225" idx="2"/>
            <a:endCxn id="226" idx="6"/>
          </p:cNvCxnSpPr>
          <p:nvPr/>
        </p:nvCxnSpPr>
        <p:spPr>
          <a:xfrm rot="10800000">
            <a:off x="5624850" y="3165325"/>
            <a:ext cx="1462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1" name="Google Shape;231;p28"/>
          <p:cNvSpPr txBox="1"/>
          <p:nvPr/>
        </p:nvSpPr>
        <p:spPr>
          <a:xfrm>
            <a:off x="5669900" y="3211425"/>
            <a:ext cx="1462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he said "retreat"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6941550" y="2227825"/>
            <a:ext cx="896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"retreat"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1225600" y="2618625"/>
            <a:ext cx="870600" cy="12525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4967750" y="2618625"/>
            <a:ext cx="870600" cy="12525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Overview</a:t>
            </a:r>
            <a:endParaRPr/>
          </a:p>
        </p:txBody>
      </p:sp>
      <p:sp>
        <p:nvSpPr>
          <p:cNvPr id="240" name="Google Shape;24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Byzantine Generals Problem Formulation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Impossibility Result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Easy Impossibility Result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Oral Message Solution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Practical Byzantine Fault Tolerance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Signed Message Solution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Reliable Systems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Bitcoin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Conclusion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 Formulation</a:t>
            </a:r>
            <a:endParaRPr/>
          </a:p>
        </p:txBody>
      </p:sp>
      <p:sp>
        <p:nvSpPr>
          <p:cNvPr id="246" name="Google Shape;24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Setting</a:t>
            </a:r>
            <a:r>
              <a:rPr b="1" lang="en">
                <a:solidFill>
                  <a:srgbClr val="000000"/>
                </a:solidFill>
              </a:rPr>
              <a:t>: </a:t>
            </a:r>
            <a:r>
              <a:rPr lang="en">
                <a:solidFill>
                  <a:srgbClr val="000000"/>
                </a:solidFill>
              </a:rPr>
              <a:t>Communication Graph G with bidirectional edges and each node running a certain type of agreement device. Device is undefined primitive.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Instantiation:</a:t>
            </a:r>
            <a:r>
              <a:rPr lang="en">
                <a:solidFill>
                  <a:srgbClr val="000000"/>
                </a:solidFill>
              </a:rPr>
              <a:t> Supply a boolean </a:t>
            </a:r>
            <a:r>
              <a:rPr lang="en">
                <a:solidFill>
                  <a:srgbClr val="FF00FF"/>
                </a:solidFill>
              </a:rPr>
              <a:t>input</a:t>
            </a:r>
            <a:r>
              <a:rPr lang="en">
                <a:solidFill>
                  <a:srgbClr val="000000"/>
                </a:solidFill>
              </a:rPr>
              <a:t> (1 or 0) to each device. This results in certain boolean </a:t>
            </a:r>
            <a:r>
              <a:rPr lang="en">
                <a:solidFill>
                  <a:srgbClr val="00FFFF"/>
                </a:solidFill>
              </a:rPr>
              <a:t>output</a:t>
            </a:r>
            <a:r>
              <a:rPr lang="en">
                <a:solidFill>
                  <a:srgbClr val="000000"/>
                </a:solidFill>
              </a:rPr>
              <a:t> (1 or 0) on each device and certain </a:t>
            </a:r>
            <a:r>
              <a:rPr lang="en">
                <a:solidFill>
                  <a:srgbClr val="E69138"/>
                </a:solidFill>
              </a:rPr>
              <a:t>behaviour</a:t>
            </a:r>
            <a:r>
              <a:rPr lang="en">
                <a:solidFill>
                  <a:srgbClr val="000000"/>
                </a:solidFill>
              </a:rPr>
              <a:t> of each edge.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Locality Axiom: </a:t>
            </a:r>
            <a:r>
              <a:rPr lang="en">
                <a:solidFill>
                  <a:srgbClr val="000000"/>
                </a:solidFill>
              </a:rPr>
              <a:t>The </a:t>
            </a:r>
            <a:r>
              <a:rPr lang="en">
                <a:solidFill>
                  <a:srgbClr val="00FFFF"/>
                </a:solidFill>
              </a:rPr>
              <a:t>output</a:t>
            </a:r>
            <a:r>
              <a:rPr lang="en">
                <a:solidFill>
                  <a:srgbClr val="000000"/>
                </a:solidFill>
              </a:rPr>
              <a:t> of every device in any subgraph is determined only by the type of device, the </a:t>
            </a:r>
            <a:r>
              <a:rPr lang="en">
                <a:solidFill>
                  <a:srgbClr val="FF00FF"/>
                </a:solidFill>
              </a:rPr>
              <a:t>input</a:t>
            </a:r>
            <a:r>
              <a:rPr lang="en">
                <a:solidFill>
                  <a:srgbClr val="000000"/>
                </a:solidFill>
              </a:rPr>
              <a:t> to the device, and the </a:t>
            </a:r>
            <a:r>
              <a:rPr lang="en">
                <a:solidFill>
                  <a:srgbClr val="E69138"/>
                </a:solidFill>
              </a:rPr>
              <a:t>behaviour </a:t>
            </a:r>
            <a:r>
              <a:rPr lang="en">
                <a:solidFill>
                  <a:srgbClr val="000000"/>
                </a:solidFill>
              </a:rPr>
              <a:t>of incoming edges from the remainder of the graph.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Fault Axiom:</a:t>
            </a:r>
            <a:r>
              <a:rPr lang="en">
                <a:solidFill>
                  <a:srgbClr val="000000"/>
                </a:solidFill>
              </a:rPr>
              <a:t> Any </a:t>
            </a:r>
            <a:r>
              <a:rPr lang="en">
                <a:solidFill>
                  <a:srgbClr val="E69138"/>
                </a:solidFill>
              </a:rPr>
              <a:t>behavior</a:t>
            </a:r>
            <a:r>
              <a:rPr lang="en">
                <a:solidFill>
                  <a:srgbClr val="000000"/>
                </a:solidFill>
              </a:rPr>
              <a:t> exhibited by a device over different edges in different instantiations can be exhibited by a faulty device in a single instantiation.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Locality</a:t>
            </a:r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21186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1"/>
          <p:cNvSpPr/>
          <p:nvPr/>
        </p:nvSpPr>
        <p:spPr>
          <a:xfrm>
            <a:off x="29648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53160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"/>
          <p:cNvSpPr/>
          <p:nvPr/>
        </p:nvSpPr>
        <p:spPr>
          <a:xfrm>
            <a:off x="44156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"/>
          <p:cNvSpPr/>
          <p:nvPr/>
        </p:nvSpPr>
        <p:spPr>
          <a:xfrm>
            <a:off x="29648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"/>
          <p:cNvSpPr/>
          <p:nvPr/>
        </p:nvSpPr>
        <p:spPr>
          <a:xfrm>
            <a:off x="44156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8" name="Google Shape;258;p31"/>
          <p:cNvCxnSpPr>
            <a:stCxn id="252" idx="7"/>
            <a:endCxn id="256" idx="3"/>
          </p:cNvCxnSpPr>
          <p:nvPr/>
        </p:nvCxnSpPr>
        <p:spPr>
          <a:xfrm flipH="1" rot="10800000">
            <a:off x="2634623" y="1935194"/>
            <a:ext cx="418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31"/>
          <p:cNvCxnSpPr>
            <a:stCxn id="252" idx="5"/>
            <a:endCxn id="253" idx="1"/>
          </p:cNvCxnSpPr>
          <p:nvPr/>
        </p:nvCxnSpPr>
        <p:spPr>
          <a:xfrm>
            <a:off x="2634623" y="2996556"/>
            <a:ext cx="418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31"/>
          <p:cNvCxnSpPr>
            <a:stCxn id="257" idx="5"/>
            <a:endCxn id="254" idx="1"/>
          </p:cNvCxnSpPr>
          <p:nvPr/>
        </p:nvCxnSpPr>
        <p:spPr>
          <a:xfrm>
            <a:off x="4931648" y="1935281"/>
            <a:ext cx="472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31"/>
          <p:cNvCxnSpPr>
            <a:stCxn id="254" idx="3"/>
            <a:endCxn id="255" idx="7"/>
          </p:cNvCxnSpPr>
          <p:nvPr/>
        </p:nvCxnSpPr>
        <p:spPr>
          <a:xfrm flipH="1">
            <a:off x="4931777" y="2996556"/>
            <a:ext cx="472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31"/>
          <p:cNvCxnSpPr>
            <a:stCxn id="253" idx="6"/>
            <a:endCxn id="255" idx="2"/>
          </p:cNvCxnSpPr>
          <p:nvPr/>
        </p:nvCxnSpPr>
        <p:spPr>
          <a:xfrm>
            <a:off x="3569375" y="3756875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31"/>
          <p:cNvCxnSpPr>
            <a:stCxn id="256" idx="6"/>
            <a:endCxn id="257" idx="2"/>
          </p:cNvCxnSpPr>
          <p:nvPr/>
        </p:nvCxnSpPr>
        <p:spPr>
          <a:xfrm>
            <a:off x="3569375" y="1686450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" name="Google Shape;264;p31"/>
          <p:cNvSpPr/>
          <p:nvPr/>
        </p:nvSpPr>
        <p:spPr>
          <a:xfrm>
            <a:off x="2118650" y="2190000"/>
            <a:ext cx="1520400" cy="2779500"/>
          </a:xfrm>
          <a:prstGeom prst="arc">
            <a:avLst>
              <a:gd fmla="val 15518168" name="adj1"/>
              <a:gd fmla="val 1415503" name="adj2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1"/>
          <p:cNvSpPr txBox="1"/>
          <p:nvPr/>
        </p:nvSpPr>
        <p:spPr>
          <a:xfrm>
            <a:off x="1714500" y="2597875"/>
            <a:ext cx="3615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</a:t>
            </a:r>
            <a:r>
              <a:rPr baseline="-25000" lang="en" sz="1800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aseline="-25000" sz="1800"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3086375" y="846625"/>
            <a:ext cx="3615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</a:t>
            </a:r>
            <a:r>
              <a:rPr baseline="-25000" lang="en" sz="1800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baseline="-25000" sz="1800"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6058800" y="2597875"/>
            <a:ext cx="3615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</a:t>
            </a:r>
            <a:r>
              <a:rPr baseline="-25000" lang="en" sz="1800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baseline="-25000" sz="1800"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2885450" y="4108775"/>
            <a:ext cx="3615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</a:t>
            </a:r>
            <a:r>
              <a:rPr baseline="-25000" lang="en" sz="1800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aseline="-25000" sz="1800"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1685850" y="3102438"/>
            <a:ext cx="418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baseline="-25000" lang="en" sz="1800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aseline="-25000" sz="1800"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3220250" y="4108775"/>
            <a:ext cx="418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baseline="-25000" lang="en" sz="1800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aseline="-25000" sz="1800"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2723150" y="2272050"/>
            <a:ext cx="418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r>
              <a:rPr baseline="-25000"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aseline="-25000" sz="1800">
              <a:solidFill>
                <a:srgbClr val="E691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3817963" y="3295075"/>
            <a:ext cx="418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r>
              <a:rPr baseline="-25000"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aseline="-25000" sz="1800">
              <a:solidFill>
                <a:srgbClr val="E691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5199075" y="3295075"/>
            <a:ext cx="418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r>
              <a:rPr baseline="-25000"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baseline="-25000" sz="1800">
              <a:solidFill>
                <a:srgbClr val="E691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3141950" y="153181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4572000" y="16105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2250250" y="26113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3115150" y="3669950"/>
            <a:ext cx="220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4572000" y="36699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5507900" y="26621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Authors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389600"/>
            <a:ext cx="3543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Leslie Lamport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Turing Award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Paxos, Lamport Clocks, LaTex...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Robert Shostak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PhD at Harvard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Entrepreneur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Marshall Pease</a:t>
            </a:r>
            <a:endParaRPr sz="16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930" y="1261800"/>
            <a:ext cx="2355265" cy="299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195" y="1269400"/>
            <a:ext cx="209550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0225" y="3688425"/>
            <a:ext cx="844925" cy="8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Locality</a:t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21186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29648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53160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"/>
          <p:cNvSpPr/>
          <p:nvPr/>
        </p:nvSpPr>
        <p:spPr>
          <a:xfrm>
            <a:off x="44156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2"/>
          <p:cNvSpPr/>
          <p:nvPr/>
        </p:nvSpPr>
        <p:spPr>
          <a:xfrm>
            <a:off x="29648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44156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1" name="Google Shape;291;p32"/>
          <p:cNvCxnSpPr>
            <a:stCxn id="285" idx="7"/>
            <a:endCxn id="289" idx="3"/>
          </p:cNvCxnSpPr>
          <p:nvPr/>
        </p:nvCxnSpPr>
        <p:spPr>
          <a:xfrm flipH="1" rot="10800000">
            <a:off x="2634623" y="1935194"/>
            <a:ext cx="418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2"/>
          <p:cNvCxnSpPr>
            <a:stCxn id="285" idx="5"/>
            <a:endCxn id="286" idx="1"/>
          </p:cNvCxnSpPr>
          <p:nvPr/>
        </p:nvCxnSpPr>
        <p:spPr>
          <a:xfrm>
            <a:off x="2634623" y="2996556"/>
            <a:ext cx="418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32"/>
          <p:cNvCxnSpPr>
            <a:stCxn id="290" idx="5"/>
            <a:endCxn id="287" idx="1"/>
          </p:cNvCxnSpPr>
          <p:nvPr/>
        </p:nvCxnSpPr>
        <p:spPr>
          <a:xfrm>
            <a:off x="4931648" y="1935281"/>
            <a:ext cx="472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32"/>
          <p:cNvCxnSpPr>
            <a:stCxn id="287" idx="3"/>
            <a:endCxn id="288" idx="7"/>
          </p:cNvCxnSpPr>
          <p:nvPr/>
        </p:nvCxnSpPr>
        <p:spPr>
          <a:xfrm flipH="1">
            <a:off x="4931777" y="2996556"/>
            <a:ext cx="472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32"/>
          <p:cNvCxnSpPr>
            <a:stCxn id="286" idx="6"/>
            <a:endCxn id="288" idx="2"/>
          </p:cNvCxnSpPr>
          <p:nvPr/>
        </p:nvCxnSpPr>
        <p:spPr>
          <a:xfrm>
            <a:off x="3569375" y="3756875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2"/>
          <p:cNvCxnSpPr>
            <a:stCxn id="289" idx="6"/>
            <a:endCxn id="290" idx="2"/>
          </p:cNvCxnSpPr>
          <p:nvPr/>
        </p:nvCxnSpPr>
        <p:spPr>
          <a:xfrm>
            <a:off x="3569375" y="1686450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32"/>
          <p:cNvSpPr txBox="1"/>
          <p:nvPr/>
        </p:nvSpPr>
        <p:spPr>
          <a:xfrm>
            <a:off x="3817963" y="3295075"/>
            <a:ext cx="418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r>
              <a:rPr baseline="-25000"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aseline="-25000" sz="1800">
              <a:solidFill>
                <a:srgbClr val="E691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8" name="Google Shape;298;p32"/>
          <p:cNvSpPr txBox="1"/>
          <p:nvPr/>
        </p:nvSpPr>
        <p:spPr>
          <a:xfrm>
            <a:off x="4759300" y="2934613"/>
            <a:ext cx="418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r>
              <a:rPr baseline="-25000"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aseline="-25000" sz="1800">
              <a:solidFill>
                <a:srgbClr val="E691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9" name="Google Shape;299;p32"/>
          <p:cNvSpPr txBox="1"/>
          <p:nvPr/>
        </p:nvSpPr>
        <p:spPr>
          <a:xfrm>
            <a:off x="3115150" y="155008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4572000" y="15904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1" name="Google Shape;301;p32"/>
          <p:cNvSpPr txBox="1"/>
          <p:nvPr/>
        </p:nvSpPr>
        <p:spPr>
          <a:xfrm>
            <a:off x="2270325" y="26113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3115150" y="3669950"/>
            <a:ext cx="220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3" name="Google Shape;303;p32"/>
          <p:cNvSpPr txBox="1"/>
          <p:nvPr/>
        </p:nvSpPr>
        <p:spPr>
          <a:xfrm>
            <a:off x="4572000" y="36699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5507900" y="26621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3861275" y="3809075"/>
            <a:ext cx="418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r>
              <a:rPr baseline="-25000"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aseline="-25000" sz="1800">
              <a:solidFill>
                <a:srgbClr val="E691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6" name="Google Shape;306;p32"/>
          <p:cNvSpPr txBox="1"/>
          <p:nvPr/>
        </p:nvSpPr>
        <p:spPr>
          <a:xfrm>
            <a:off x="5089100" y="3295063"/>
            <a:ext cx="418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r>
              <a:rPr baseline="-25000"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baseline="-25000" sz="1800">
              <a:solidFill>
                <a:srgbClr val="E691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7394325" y="24550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8" name="Google Shape;308;p32"/>
          <p:cNvCxnSpPr>
            <a:endCxn id="307" idx="7"/>
          </p:cNvCxnSpPr>
          <p:nvPr/>
        </p:nvCxnSpPr>
        <p:spPr>
          <a:xfrm flipH="1">
            <a:off x="7910298" y="2046594"/>
            <a:ext cx="472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32"/>
          <p:cNvCxnSpPr>
            <a:endCxn id="307" idx="2"/>
          </p:cNvCxnSpPr>
          <p:nvPr/>
        </p:nvCxnSpPr>
        <p:spPr>
          <a:xfrm>
            <a:off x="6548025" y="2806925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32"/>
          <p:cNvSpPr txBox="1"/>
          <p:nvPr/>
        </p:nvSpPr>
        <p:spPr>
          <a:xfrm>
            <a:off x="7737950" y="1984663"/>
            <a:ext cx="418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r>
              <a:rPr baseline="-25000"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aseline="-25000" sz="1800">
              <a:solidFill>
                <a:srgbClr val="E691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1" name="Google Shape;311;p32"/>
          <p:cNvSpPr txBox="1"/>
          <p:nvPr/>
        </p:nvSpPr>
        <p:spPr>
          <a:xfrm>
            <a:off x="7550650" y="271998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2" name="Google Shape;312;p32"/>
          <p:cNvSpPr txBox="1"/>
          <p:nvPr/>
        </p:nvSpPr>
        <p:spPr>
          <a:xfrm>
            <a:off x="6826525" y="2765350"/>
            <a:ext cx="418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r>
              <a:rPr baseline="-25000" lang="en" sz="1800">
                <a:solidFill>
                  <a:srgbClr val="E691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aseline="-25000" sz="1800">
              <a:solidFill>
                <a:srgbClr val="E691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Byzantine Agreement (n,m)</a:t>
            </a:r>
            <a:endParaRPr/>
          </a:p>
        </p:txBody>
      </p:sp>
      <p:sp>
        <p:nvSpPr>
          <p:cNvPr id="318" name="Google Shape;31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For a graph G with n devices, out of which m are faulty, byzantine agreement is reached if the following two conditions are satisfied: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Agreement: </a:t>
            </a:r>
            <a:r>
              <a:rPr lang="en">
                <a:solidFill>
                  <a:srgbClr val="000000"/>
                </a:solidFill>
              </a:rPr>
              <a:t>Every correct device chooses the same output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Validity:</a:t>
            </a:r>
            <a:r>
              <a:rPr lang="en">
                <a:solidFill>
                  <a:srgbClr val="000000"/>
                </a:solidFill>
              </a:rPr>
              <a:t> If all the correct nodes have the same input, that input must be the output chosen.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Sound familiar?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Byzantine Agreement (n,m)</a:t>
            </a:r>
            <a:endParaRPr/>
          </a:p>
        </p:txBody>
      </p:sp>
      <p:sp>
        <p:nvSpPr>
          <p:cNvPr id="324" name="Google Shape;32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Byzantine Agreement can't be reached if n &lt;= 3m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m=1, Proof by Contradiction</a:t>
            </a: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21186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29648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53160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44156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5"/>
          <p:cNvSpPr/>
          <p:nvPr/>
        </p:nvSpPr>
        <p:spPr>
          <a:xfrm>
            <a:off x="29648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5"/>
          <p:cNvSpPr/>
          <p:nvPr/>
        </p:nvSpPr>
        <p:spPr>
          <a:xfrm>
            <a:off x="44156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6" name="Google Shape;336;p35"/>
          <p:cNvCxnSpPr>
            <a:stCxn id="330" idx="7"/>
            <a:endCxn id="334" idx="3"/>
          </p:cNvCxnSpPr>
          <p:nvPr/>
        </p:nvCxnSpPr>
        <p:spPr>
          <a:xfrm flipH="1" rot="10800000">
            <a:off x="2634623" y="1935194"/>
            <a:ext cx="418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35"/>
          <p:cNvCxnSpPr>
            <a:stCxn id="330" idx="5"/>
            <a:endCxn id="331" idx="1"/>
          </p:cNvCxnSpPr>
          <p:nvPr/>
        </p:nvCxnSpPr>
        <p:spPr>
          <a:xfrm>
            <a:off x="2634623" y="2996556"/>
            <a:ext cx="418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35"/>
          <p:cNvCxnSpPr>
            <a:stCxn id="335" idx="5"/>
            <a:endCxn id="332" idx="1"/>
          </p:cNvCxnSpPr>
          <p:nvPr/>
        </p:nvCxnSpPr>
        <p:spPr>
          <a:xfrm>
            <a:off x="4931648" y="1935281"/>
            <a:ext cx="472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35"/>
          <p:cNvCxnSpPr>
            <a:stCxn id="332" idx="3"/>
            <a:endCxn id="333" idx="7"/>
          </p:cNvCxnSpPr>
          <p:nvPr/>
        </p:nvCxnSpPr>
        <p:spPr>
          <a:xfrm flipH="1">
            <a:off x="4931777" y="2996556"/>
            <a:ext cx="472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35"/>
          <p:cNvCxnSpPr>
            <a:stCxn id="331" idx="6"/>
            <a:endCxn id="333" idx="2"/>
          </p:cNvCxnSpPr>
          <p:nvPr/>
        </p:nvCxnSpPr>
        <p:spPr>
          <a:xfrm>
            <a:off x="3569375" y="3756875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35"/>
          <p:cNvCxnSpPr>
            <a:stCxn id="334" idx="6"/>
            <a:endCxn id="335" idx="2"/>
          </p:cNvCxnSpPr>
          <p:nvPr/>
        </p:nvCxnSpPr>
        <p:spPr>
          <a:xfrm>
            <a:off x="3569375" y="1686450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35"/>
          <p:cNvSpPr txBox="1"/>
          <p:nvPr/>
        </p:nvSpPr>
        <p:spPr>
          <a:xfrm>
            <a:off x="3141950" y="153181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4572000" y="16105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4" name="Google Shape;344;p35"/>
          <p:cNvSpPr txBox="1"/>
          <p:nvPr/>
        </p:nvSpPr>
        <p:spPr>
          <a:xfrm>
            <a:off x="2250250" y="26113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5" name="Google Shape;345;p35"/>
          <p:cNvSpPr txBox="1"/>
          <p:nvPr/>
        </p:nvSpPr>
        <p:spPr>
          <a:xfrm>
            <a:off x="3115150" y="3669950"/>
            <a:ext cx="220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6" name="Google Shape;346;p35"/>
          <p:cNvSpPr txBox="1"/>
          <p:nvPr/>
        </p:nvSpPr>
        <p:spPr>
          <a:xfrm>
            <a:off x="4572000" y="36699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7" name="Google Shape;347;p35"/>
          <p:cNvSpPr txBox="1"/>
          <p:nvPr/>
        </p:nvSpPr>
        <p:spPr>
          <a:xfrm>
            <a:off x="5507900" y="26621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8" name="Google Shape;348;p35"/>
          <p:cNvSpPr txBox="1"/>
          <p:nvPr/>
        </p:nvSpPr>
        <p:spPr>
          <a:xfrm>
            <a:off x="1808250" y="26621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9" name="Google Shape;349;p35"/>
          <p:cNvSpPr txBox="1"/>
          <p:nvPr/>
        </p:nvSpPr>
        <p:spPr>
          <a:xfrm>
            <a:off x="2634625" y="14806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0" name="Google Shape;350;p35"/>
          <p:cNvSpPr txBox="1"/>
          <p:nvPr/>
        </p:nvSpPr>
        <p:spPr>
          <a:xfrm>
            <a:off x="3184600" y="41724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1" name="Google Shape;351;p35"/>
          <p:cNvSpPr txBox="1"/>
          <p:nvPr/>
        </p:nvSpPr>
        <p:spPr>
          <a:xfrm>
            <a:off x="5129950" y="142952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2" name="Google Shape;352;p35"/>
          <p:cNvSpPr txBox="1"/>
          <p:nvPr/>
        </p:nvSpPr>
        <p:spPr>
          <a:xfrm>
            <a:off x="6005650" y="256022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3" name="Google Shape;353;p35"/>
          <p:cNvSpPr txBox="1"/>
          <p:nvPr/>
        </p:nvSpPr>
        <p:spPr>
          <a:xfrm>
            <a:off x="5030925" y="3942650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m=1, Proof by Contradiction</a:t>
            </a:r>
            <a:endParaRPr/>
          </a:p>
        </p:txBody>
      </p:sp>
      <p:sp>
        <p:nvSpPr>
          <p:cNvPr id="359" name="Google Shape;359;p36"/>
          <p:cNvSpPr/>
          <p:nvPr/>
        </p:nvSpPr>
        <p:spPr>
          <a:xfrm>
            <a:off x="21186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6"/>
          <p:cNvSpPr/>
          <p:nvPr/>
        </p:nvSpPr>
        <p:spPr>
          <a:xfrm>
            <a:off x="29648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6"/>
          <p:cNvSpPr/>
          <p:nvPr/>
        </p:nvSpPr>
        <p:spPr>
          <a:xfrm>
            <a:off x="53160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6"/>
          <p:cNvSpPr/>
          <p:nvPr/>
        </p:nvSpPr>
        <p:spPr>
          <a:xfrm>
            <a:off x="44156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6"/>
          <p:cNvSpPr/>
          <p:nvPr/>
        </p:nvSpPr>
        <p:spPr>
          <a:xfrm>
            <a:off x="29648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6"/>
          <p:cNvSpPr/>
          <p:nvPr/>
        </p:nvSpPr>
        <p:spPr>
          <a:xfrm>
            <a:off x="44156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5" name="Google Shape;365;p36"/>
          <p:cNvCxnSpPr>
            <a:stCxn id="359" idx="7"/>
            <a:endCxn id="363" idx="3"/>
          </p:cNvCxnSpPr>
          <p:nvPr/>
        </p:nvCxnSpPr>
        <p:spPr>
          <a:xfrm flipH="1" rot="10800000">
            <a:off x="2634623" y="1935194"/>
            <a:ext cx="418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36"/>
          <p:cNvCxnSpPr>
            <a:stCxn id="359" idx="5"/>
            <a:endCxn id="360" idx="1"/>
          </p:cNvCxnSpPr>
          <p:nvPr/>
        </p:nvCxnSpPr>
        <p:spPr>
          <a:xfrm>
            <a:off x="2634623" y="2996556"/>
            <a:ext cx="418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36"/>
          <p:cNvCxnSpPr>
            <a:stCxn id="364" idx="5"/>
            <a:endCxn id="361" idx="1"/>
          </p:cNvCxnSpPr>
          <p:nvPr/>
        </p:nvCxnSpPr>
        <p:spPr>
          <a:xfrm>
            <a:off x="4931648" y="1935281"/>
            <a:ext cx="472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36"/>
          <p:cNvCxnSpPr>
            <a:stCxn id="361" idx="3"/>
            <a:endCxn id="362" idx="7"/>
          </p:cNvCxnSpPr>
          <p:nvPr/>
        </p:nvCxnSpPr>
        <p:spPr>
          <a:xfrm flipH="1">
            <a:off x="4931777" y="2996556"/>
            <a:ext cx="472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9" name="Google Shape;369;p36"/>
          <p:cNvCxnSpPr>
            <a:stCxn id="360" idx="6"/>
            <a:endCxn id="362" idx="2"/>
          </p:cNvCxnSpPr>
          <p:nvPr/>
        </p:nvCxnSpPr>
        <p:spPr>
          <a:xfrm>
            <a:off x="3569375" y="3756875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36"/>
          <p:cNvCxnSpPr>
            <a:stCxn id="363" idx="6"/>
            <a:endCxn id="364" idx="2"/>
          </p:cNvCxnSpPr>
          <p:nvPr/>
        </p:nvCxnSpPr>
        <p:spPr>
          <a:xfrm>
            <a:off x="3569375" y="1686450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1" name="Google Shape;371;p36"/>
          <p:cNvSpPr txBox="1"/>
          <p:nvPr/>
        </p:nvSpPr>
        <p:spPr>
          <a:xfrm>
            <a:off x="3141950" y="153181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4572000" y="16105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3" name="Google Shape;373;p36"/>
          <p:cNvSpPr txBox="1"/>
          <p:nvPr/>
        </p:nvSpPr>
        <p:spPr>
          <a:xfrm>
            <a:off x="2250250" y="26113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4" name="Google Shape;374;p36"/>
          <p:cNvSpPr txBox="1"/>
          <p:nvPr/>
        </p:nvSpPr>
        <p:spPr>
          <a:xfrm>
            <a:off x="3115150" y="3669950"/>
            <a:ext cx="220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5" name="Google Shape;375;p36"/>
          <p:cNvSpPr txBox="1"/>
          <p:nvPr/>
        </p:nvSpPr>
        <p:spPr>
          <a:xfrm>
            <a:off x="4572000" y="36699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6" name="Google Shape;376;p36"/>
          <p:cNvSpPr txBox="1"/>
          <p:nvPr/>
        </p:nvSpPr>
        <p:spPr>
          <a:xfrm>
            <a:off x="5507900" y="26621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7" name="Google Shape;377;p36"/>
          <p:cNvSpPr txBox="1"/>
          <p:nvPr/>
        </p:nvSpPr>
        <p:spPr>
          <a:xfrm>
            <a:off x="1808250" y="26621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8" name="Google Shape;378;p36"/>
          <p:cNvSpPr txBox="1"/>
          <p:nvPr/>
        </p:nvSpPr>
        <p:spPr>
          <a:xfrm>
            <a:off x="2634625" y="14806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9" name="Google Shape;379;p36"/>
          <p:cNvSpPr txBox="1"/>
          <p:nvPr/>
        </p:nvSpPr>
        <p:spPr>
          <a:xfrm>
            <a:off x="3184600" y="41724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0" name="Google Shape;380;p36"/>
          <p:cNvSpPr txBox="1"/>
          <p:nvPr/>
        </p:nvSpPr>
        <p:spPr>
          <a:xfrm>
            <a:off x="5129950" y="142952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1" name="Google Shape;381;p36"/>
          <p:cNvSpPr txBox="1"/>
          <p:nvPr/>
        </p:nvSpPr>
        <p:spPr>
          <a:xfrm>
            <a:off x="6005650" y="256022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2" name="Google Shape;382;p36"/>
          <p:cNvSpPr txBox="1"/>
          <p:nvPr/>
        </p:nvSpPr>
        <p:spPr>
          <a:xfrm>
            <a:off x="5030925" y="3942650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3" name="Google Shape;383;p36"/>
          <p:cNvSpPr/>
          <p:nvPr/>
        </p:nvSpPr>
        <p:spPr>
          <a:xfrm>
            <a:off x="6318675" y="34118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6"/>
          <p:cNvSpPr/>
          <p:nvPr/>
        </p:nvSpPr>
        <p:spPr>
          <a:xfrm>
            <a:off x="8075700" y="34118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6"/>
          <p:cNvSpPr/>
          <p:nvPr/>
        </p:nvSpPr>
        <p:spPr>
          <a:xfrm>
            <a:off x="7164900" y="235060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6" name="Google Shape;386;p36"/>
          <p:cNvCxnSpPr>
            <a:stCxn id="383" idx="7"/>
            <a:endCxn id="385" idx="3"/>
          </p:cNvCxnSpPr>
          <p:nvPr/>
        </p:nvCxnSpPr>
        <p:spPr>
          <a:xfrm flipH="1" rot="10800000">
            <a:off x="6834648" y="2951244"/>
            <a:ext cx="418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36"/>
          <p:cNvCxnSpPr>
            <a:stCxn id="383" idx="6"/>
            <a:endCxn id="384" idx="2"/>
          </p:cNvCxnSpPr>
          <p:nvPr/>
        </p:nvCxnSpPr>
        <p:spPr>
          <a:xfrm>
            <a:off x="6923175" y="3763775"/>
            <a:ext cx="115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Google Shape;388;p36"/>
          <p:cNvCxnSpPr>
            <a:stCxn id="384" idx="1"/>
            <a:endCxn id="385" idx="5"/>
          </p:cNvCxnSpPr>
          <p:nvPr/>
        </p:nvCxnSpPr>
        <p:spPr>
          <a:xfrm rot="10800000">
            <a:off x="7680927" y="2951244"/>
            <a:ext cx="4833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9" name="Google Shape;389;p36"/>
          <p:cNvSpPr txBox="1"/>
          <p:nvPr/>
        </p:nvSpPr>
        <p:spPr>
          <a:xfrm>
            <a:off x="7341975" y="25478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0" name="Google Shape;390;p36"/>
          <p:cNvSpPr txBox="1"/>
          <p:nvPr/>
        </p:nvSpPr>
        <p:spPr>
          <a:xfrm>
            <a:off x="6450275" y="362741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1" name="Google Shape;391;p36"/>
          <p:cNvSpPr txBox="1"/>
          <p:nvPr/>
        </p:nvSpPr>
        <p:spPr>
          <a:xfrm>
            <a:off x="8225975" y="3676850"/>
            <a:ext cx="220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2" name="Google Shape;392;p36"/>
          <p:cNvSpPr/>
          <p:nvPr/>
        </p:nvSpPr>
        <p:spPr>
          <a:xfrm rot="-2700000">
            <a:off x="2261811" y="2151766"/>
            <a:ext cx="1122178" cy="235381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6"/>
          <p:cNvSpPr txBox="1"/>
          <p:nvPr/>
        </p:nvSpPr>
        <p:spPr>
          <a:xfrm>
            <a:off x="8318675" y="41724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4" name="Google Shape;394;p36"/>
          <p:cNvSpPr txBox="1"/>
          <p:nvPr/>
        </p:nvSpPr>
        <p:spPr>
          <a:xfrm>
            <a:off x="6560150" y="41724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5" name="Google Shape;395;p36"/>
          <p:cNvSpPr/>
          <p:nvPr/>
        </p:nvSpPr>
        <p:spPr>
          <a:xfrm rot="-5400000">
            <a:off x="6974350" y="2678525"/>
            <a:ext cx="1091700" cy="2471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6"/>
          <p:cNvSpPr txBox="1"/>
          <p:nvPr/>
        </p:nvSpPr>
        <p:spPr>
          <a:xfrm>
            <a:off x="6906800" y="34049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7785325" y="34049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2759050" y="2534163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9" name="Google Shape;399;p36"/>
          <p:cNvSpPr txBox="1"/>
          <p:nvPr/>
        </p:nvSpPr>
        <p:spPr>
          <a:xfrm>
            <a:off x="3155050" y="3045600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m=1, Proof by Contradiction</a:t>
            </a:r>
            <a:endParaRPr/>
          </a:p>
        </p:txBody>
      </p:sp>
      <p:sp>
        <p:nvSpPr>
          <p:cNvPr id="405" name="Google Shape;405;p37"/>
          <p:cNvSpPr/>
          <p:nvPr/>
        </p:nvSpPr>
        <p:spPr>
          <a:xfrm>
            <a:off x="21186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7"/>
          <p:cNvSpPr/>
          <p:nvPr/>
        </p:nvSpPr>
        <p:spPr>
          <a:xfrm>
            <a:off x="29648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7"/>
          <p:cNvSpPr/>
          <p:nvPr/>
        </p:nvSpPr>
        <p:spPr>
          <a:xfrm>
            <a:off x="53160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7"/>
          <p:cNvSpPr/>
          <p:nvPr/>
        </p:nvSpPr>
        <p:spPr>
          <a:xfrm>
            <a:off x="44156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7"/>
          <p:cNvSpPr/>
          <p:nvPr/>
        </p:nvSpPr>
        <p:spPr>
          <a:xfrm>
            <a:off x="29648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7"/>
          <p:cNvSpPr/>
          <p:nvPr/>
        </p:nvSpPr>
        <p:spPr>
          <a:xfrm>
            <a:off x="44156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1" name="Google Shape;411;p37"/>
          <p:cNvCxnSpPr>
            <a:stCxn id="405" idx="7"/>
            <a:endCxn id="409" idx="3"/>
          </p:cNvCxnSpPr>
          <p:nvPr/>
        </p:nvCxnSpPr>
        <p:spPr>
          <a:xfrm flipH="1" rot="10800000">
            <a:off x="2634623" y="1935194"/>
            <a:ext cx="418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2" name="Google Shape;412;p37"/>
          <p:cNvCxnSpPr>
            <a:stCxn id="405" idx="5"/>
            <a:endCxn id="406" idx="1"/>
          </p:cNvCxnSpPr>
          <p:nvPr/>
        </p:nvCxnSpPr>
        <p:spPr>
          <a:xfrm>
            <a:off x="2634623" y="2996556"/>
            <a:ext cx="418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37"/>
          <p:cNvCxnSpPr>
            <a:stCxn id="410" idx="5"/>
            <a:endCxn id="407" idx="1"/>
          </p:cNvCxnSpPr>
          <p:nvPr/>
        </p:nvCxnSpPr>
        <p:spPr>
          <a:xfrm>
            <a:off x="4931648" y="1935281"/>
            <a:ext cx="472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37"/>
          <p:cNvCxnSpPr>
            <a:stCxn id="407" idx="3"/>
            <a:endCxn id="408" idx="7"/>
          </p:cNvCxnSpPr>
          <p:nvPr/>
        </p:nvCxnSpPr>
        <p:spPr>
          <a:xfrm flipH="1">
            <a:off x="4931777" y="2996556"/>
            <a:ext cx="472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5" name="Google Shape;415;p37"/>
          <p:cNvCxnSpPr>
            <a:stCxn id="406" idx="6"/>
            <a:endCxn id="408" idx="2"/>
          </p:cNvCxnSpPr>
          <p:nvPr/>
        </p:nvCxnSpPr>
        <p:spPr>
          <a:xfrm>
            <a:off x="3569375" y="3756875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6" name="Google Shape;416;p37"/>
          <p:cNvCxnSpPr>
            <a:stCxn id="409" idx="6"/>
            <a:endCxn id="410" idx="2"/>
          </p:cNvCxnSpPr>
          <p:nvPr/>
        </p:nvCxnSpPr>
        <p:spPr>
          <a:xfrm>
            <a:off x="3569375" y="1686450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37"/>
          <p:cNvSpPr txBox="1"/>
          <p:nvPr/>
        </p:nvSpPr>
        <p:spPr>
          <a:xfrm>
            <a:off x="3141950" y="153181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8" name="Google Shape;418;p37"/>
          <p:cNvSpPr txBox="1"/>
          <p:nvPr/>
        </p:nvSpPr>
        <p:spPr>
          <a:xfrm>
            <a:off x="4572000" y="16105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9" name="Google Shape;419;p37"/>
          <p:cNvSpPr txBox="1"/>
          <p:nvPr/>
        </p:nvSpPr>
        <p:spPr>
          <a:xfrm>
            <a:off x="2250250" y="26113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0" name="Google Shape;420;p37"/>
          <p:cNvSpPr txBox="1"/>
          <p:nvPr/>
        </p:nvSpPr>
        <p:spPr>
          <a:xfrm>
            <a:off x="3115150" y="3669950"/>
            <a:ext cx="220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1" name="Google Shape;421;p37"/>
          <p:cNvSpPr txBox="1"/>
          <p:nvPr/>
        </p:nvSpPr>
        <p:spPr>
          <a:xfrm>
            <a:off x="4572000" y="36699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2" name="Google Shape;422;p37"/>
          <p:cNvSpPr txBox="1"/>
          <p:nvPr/>
        </p:nvSpPr>
        <p:spPr>
          <a:xfrm>
            <a:off x="5507900" y="26621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3" name="Google Shape;423;p37"/>
          <p:cNvSpPr txBox="1"/>
          <p:nvPr/>
        </p:nvSpPr>
        <p:spPr>
          <a:xfrm>
            <a:off x="1808250" y="26621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4" name="Google Shape;424;p37"/>
          <p:cNvSpPr txBox="1"/>
          <p:nvPr/>
        </p:nvSpPr>
        <p:spPr>
          <a:xfrm>
            <a:off x="2634625" y="14806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5" name="Google Shape;425;p37"/>
          <p:cNvSpPr txBox="1"/>
          <p:nvPr/>
        </p:nvSpPr>
        <p:spPr>
          <a:xfrm>
            <a:off x="3184600" y="41724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6" name="Google Shape;426;p37"/>
          <p:cNvSpPr txBox="1"/>
          <p:nvPr/>
        </p:nvSpPr>
        <p:spPr>
          <a:xfrm>
            <a:off x="5129950" y="142952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7" name="Google Shape;427;p37"/>
          <p:cNvSpPr txBox="1"/>
          <p:nvPr/>
        </p:nvSpPr>
        <p:spPr>
          <a:xfrm>
            <a:off x="6005650" y="256022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8" name="Google Shape;428;p37"/>
          <p:cNvSpPr txBox="1"/>
          <p:nvPr/>
        </p:nvSpPr>
        <p:spPr>
          <a:xfrm>
            <a:off x="5030925" y="3942650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6318675" y="34118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7"/>
          <p:cNvSpPr/>
          <p:nvPr/>
        </p:nvSpPr>
        <p:spPr>
          <a:xfrm>
            <a:off x="8075700" y="34118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7"/>
          <p:cNvSpPr/>
          <p:nvPr/>
        </p:nvSpPr>
        <p:spPr>
          <a:xfrm>
            <a:off x="7164900" y="235060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2" name="Google Shape;432;p37"/>
          <p:cNvCxnSpPr>
            <a:stCxn id="429" idx="7"/>
            <a:endCxn id="431" idx="3"/>
          </p:cNvCxnSpPr>
          <p:nvPr/>
        </p:nvCxnSpPr>
        <p:spPr>
          <a:xfrm flipH="1" rot="10800000">
            <a:off x="6834648" y="2951244"/>
            <a:ext cx="418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37"/>
          <p:cNvCxnSpPr>
            <a:stCxn id="429" idx="6"/>
            <a:endCxn id="430" idx="2"/>
          </p:cNvCxnSpPr>
          <p:nvPr/>
        </p:nvCxnSpPr>
        <p:spPr>
          <a:xfrm>
            <a:off x="6923175" y="3763775"/>
            <a:ext cx="115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4" name="Google Shape;434;p37"/>
          <p:cNvCxnSpPr>
            <a:stCxn id="430" idx="1"/>
            <a:endCxn id="431" idx="5"/>
          </p:cNvCxnSpPr>
          <p:nvPr/>
        </p:nvCxnSpPr>
        <p:spPr>
          <a:xfrm rot="10800000">
            <a:off x="7680927" y="2951244"/>
            <a:ext cx="4833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5" name="Google Shape;435;p37"/>
          <p:cNvSpPr txBox="1"/>
          <p:nvPr/>
        </p:nvSpPr>
        <p:spPr>
          <a:xfrm>
            <a:off x="7341975" y="25478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6" name="Google Shape;436;p37"/>
          <p:cNvSpPr txBox="1"/>
          <p:nvPr/>
        </p:nvSpPr>
        <p:spPr>
          <a:xfrm>
            <a:off x="6450275" y="362741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7" name="Google Shape;437;p37"/>
          <p:cNvSpPr txBox="1"/>
          <p:nvPr/>
        </p:nvSpPr>
        <p:spPr>
          <a:xfrm>
            <a:off x="8225975" y="3676850"/>
            <a:ext cx="220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8" name="Google Shape;438;p37"/>
          <p:cNvSpPr txBox="1"/>
          <p:nvPr/>
        </p:nvSpPr>
        <p:spPr>
          <a:xfrm>
            <a:off x="8318675" y="41724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9" name="Google Shape;439;p37"/>
          <p:cNvSpPr txBox="1"/>
          <p:nvPr/>
        </p:nvSpPr>
        <p:spPr>
          <a:xfrm>
            <a:off x="7785325" y="207622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0" name="Google Shape;440;p37"/>
          <p:cNvSpPr txBox="1"/>
          <p:nvPr/>
        </p:nvSpPr>
        <p:spPr>
          <a:xfrm>
            <a:off x="2759050" y="2534163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1" name="Google Shape;441;p37"/>
          <p:cNvSpPr txBox="1"/>
          <p:nvPr/>
        </p:nvSpPr>
        <p:spPr>
          <a:xfrm>
            <a:off x="3155050" y="3045600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2" name="Google Shape;442;p37"/>
          <p:cNvSpPr/>
          <p:nvPr/>
        </p:nvSpPr>
        <p:spPr>
          <a:xfrm rot="-5400000">
            <a:off x="3523875" y="2675975"/>
            <a:ext cx="1091700" cy="2471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7"/>
          <p:cNvSpPr/>
          <p:nvPr/>
        </p:nvSpPr>
        <p:spPr>
          <a:xfrm rot="-2523506">
            <a:off x="7484517" y="2131944"/>
            <a:ext cx="897016" cy="243596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7"/>
          <p:cNvSpPr txBox="1"/>
          <p:nvPr/>
        </p:nvSpPr>
        <p:spPr>
          <a:xfrm>
            <a:off x="7680925" y="3294950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5" name="Google Shape;445;p37"/>
          <p:cNvSpPr txBox="1"/>
          <p:nvPr/>
        </p:nvSpPr>
        <p:spPr>
          <a:xfrm>
            <a:off x="7362200" y="3064800"/>
            <a:ext cx="2745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6" name="Google Shape;446;p37"/>
          <p:cNvSpPr txBox="1"/>
          <p:nvPr/>
        </p:nvSpPr>
        <p:spPr>
          <a:xfrm>
            <a:off x="4434750" y="3037175"/>
            <a:ext cx="2745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m=1, Proof by Contradiction</a:t>
            </a:r>
            <a:endParaRPr/>
          </a:p>
        </p:txBody>
      </p:sp>
      <p:sp>
        <p:nvSpPr>
          <p:cNvPr id="452" name="Google Shape;452;p38"/>
          <p:cNvSpPr/>
          <p:nvPr/>
        </p:nvSpPr>
        <p:spPr>
          <a:xfrm>
            <a:off x="21186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29648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53160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8"/>
          <p:cNvSpPr/>
          <p:nvPr/>
        </p:nvSpPr>
        <p:spPr>
          <a:xfrm>
            <a:off x="44156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8"/>
          <p:cNvSpPr/>
          <p:nvPr/>
        </p:nvSpPr>
        <p:spPr>
          <a:xfrm>
            <a:off x="29648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8"/>
          <p:cNvSpPr/>
          <p:nvPr/>
        </p:nvSpPr>
        <p:spPr>
          <a:xfrm>
            <a:off x="44156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8" name="Google Shape;458;p38"/>
          <p:cNvCxnSpPr>
            <a:stCxn id="452" idx="7"/>
            <a:endCxn id="456" idx="3"/>
          </p:cNvCxnSpPr>
          <p:nvPr/>
        </p:nvCxnSpPr>
        <p:spPr>
          <a:xfrm flipH="1" rot="10800000">
            <a:off x="2634623" y="1935194"/>
            <a:ext cx="418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38"/>
          <p:cNvCxnSpPr>
            <a:stCxn id="452" idx="5"/>
            <a:endCxn id="453" idx="1"/>
          </p:cNvCxnSpPr>
          <p:nvPr/>
        </p:nvCxnSpPr>
        <p:spPr>
          <a:xfrm>
            <a:off x="2634623" y="2996556"/>
            <a:ext cx="418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38"/>
          <p:cNvCxnSpPr>
            <a:stCxn id="457" idx="5"/>
            <a:endCxn id="454" idx="1"/>
          </p:cNvCxnSpPr>
          <p:nvPr/>
        </p:nvCxnSpPr>
        <p:spPr>
          <a:xfrm>
            <a:off x="4931648" y="1935281"/>
            <a:ext cx="472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38"/>
          <p:cNvCxnSpPr>
            <a:stCxn id="454" idx="3"/>
            <a:endCxn id="455" idx="7"/>
          </p:cNvCxnSpPr>
          <p:nvPr/>
        </p:nvCxnSpPr>
        <p:spPr>
          <a:xfrm flipH="1">
            <a:off x="4931777" y="2996556"/>
            <a:ext cx="472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38"/>
          <p:cNvCxnSpPr>
            <a:stCxn id="453" idx="6"/>
            <a:endCxn id="455" idx="2"/>
          </p:cNvCxnSpPr>
          <p:nvPr/>
        </p:nvCxnSpPr>
        <p:spPr>
          <a:xfrm>
            <a:off x="3569375" y="3756875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3" name="Google Shape;463;p38"/>
          <p:cNvCxnSpPr>
            <a:stCxn id="456" idx="6"/>
            <a:endCxn id="457" idx="2"/>
          </p:cNvCxnSpPr>
          <p:nvPr/>
        </p:nvCxnSpPr>
        <p:spPr>
          <a:xfrm>
            <a:off x="3569375" y="1686450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4" name="Google Shape;464;p38"/>
          <p:cNvSpPr txBox="1"/>
          <p:nvPr/>
        </p:nvSpPr>
        <p:spPr>
          <a:xfrm>
            <a:off x="3141950" y="153181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5" name="Google Shape;465;p38"/>
          <p:cNvSpPr txBox="1"/>
          <p:nvPr/>
        </p:nvSpPr>
        <p:spPr>
          <a:xfrm>
            <a:off x="4572000" y="16105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6" name="Google Shape;466;p38"/>
          <p:cNvSpPr txBox="1"/>
          <p:nvPr/>
        </p:nvSpPr>
        <p:spPr>
          <a:xfrm>
            <a:off x="2250250" y="26113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7" name="Google Shape;467;p38"/>
          <p:cNvSpPr txBox="1"/>
          <p:nvPr/>
        </p:nvSpPr>
        <p:spPr>
          <a:xfrm>
            <a:off x="3115150" y="3669950"/>
            <a:ext cx="220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8" name="Google Shape;468;p38"/>
          <p:cNvSpPr txBox="1"/>
          <p:nvPr/>
        </p:nvSpPr>
        <p:spPr>
          <a:xfrm>
            <a:off x="4572000" y="36699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9" name="Google Shape;469;p38"/>
          <p:cNvSpPr txBox="1"/>
          <p:nvPr/>
        </p:nvSpPr>
        <p:spPr>
          <a:xfrm>
            <a:off x="5507900" y="26621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0" name="Google Shape;470;p38"/>
          <p:cNvSpPr txBox="1"/>
          <p:nvPr/>
        </p:nvSpPr>
        <p:spPr>
          <a:xfrm>
            <a:off x="1808250" y="26621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1" name="Google Shape;471;p38"/>
          <p:cNvSpPr txBox="1"/>
          <p:nvPr/>
        </p:nvSpPr>
        <p:spPr>
          <a:xfrm>
            <a:off x="2634625" y="14806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2" name="Google Shape;472;p38"/>
          <p:cNvSpPr txBox="1"/>
          <p:nvPr/>
        </p:nvSpPr>
        <p:spPr>
          <a:xfrm>
            <a:off x="3184600" y="41724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3" name="Google Shape;473;p38"/>
          <p:cNvSpPr txBox="1"/>
          <p:nvPr/>
        </p:nvSpPr>
        <p:spPr>
          <a:xfrm>
            <a:off x="5129950" y="142952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4" name="Google Shape;474;p38"/>
          <p:cNvSpPr txBox="1"/>
          <p:nvPr/>
        </p:nvSpPr>
        <p:spPr>
          <a:xfrm>
            <a:off x="6005650" y="256022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5" name="Google Shape;475;p38"/>
          <p:cNvSpPr txBox="1"/>
          <p:nvPr/>
        </p:nvSpPr>
        <p:spPr>
          <a:xfrm>
            <a:off x="5030925" y="3942650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6" name="Google Shape;476;p38"/>
          <p:cNvSpPr/>
          <p:nvPr/>
        </p:nvSpPr>
        <p:spPr>
          <a:xfrm>
            <a:off x="6318675" y="34118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8"/>
          <p:cNvSpPr/>
          <p:nvPr/>
        </p:nvSpPr>
        <p:spPr>
          <a:xfrm>
            <a:off x="8075700" y="34118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8"/>
          <p:cNvSpPr/>
          <p:nvPr/>
        </p:nvSpPr>
        <p:spPr>
          <a:xfrm>
            <a:off x="7164900" y="235060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9" name="Google Shape;479;p38"/>
          <p:cNvCxnSpPr>
            <a:stCxn id="476" idx="7"/>
            <a:endCxn id="478" idx="3"/>
          </p:cNvCxnSpPr>
          <p:nvPr/>
        </p:nvCxnSpPr>
        <p:spPr>
          <a:xfrm flipH="1" rot="10800000">
            <a:off x="6834648" y="2951244"/>
            <a:ext cx="418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0" name="Google Shape;480;p38"/>
          <p:cNvCxnSpPr>
            <a:stCxn id="476" idx="6"/>
            <a:endCxn id="477" idx="2"/>
          </p:cNvCxnSpPr>
          <p:nvPr/>
        </p:nvCxnSpPr>
        <p:spPr>
          <a:xfrm>
            <a:off x="6923175" y="3763775"/>
            <a:ext cx="115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1" name="Google Shape;481;p38"/>
          <p:cNvCxnSpPr>
            <a:stCxn id="477" idx="1"/>
            <a:endCxn id="478" idx="5"/>
          </p:cNvCxnSpPr>
          <p:nvPr/>
        </p:nvCxnSpPr>
        <p:spPr>
          <a:xfrm rot="10800000">
            <a:off x="7680927" y="2951244"/>
            <a:ext cx="4833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2" name="Google Shape;482;p38"/>
          <p:cNvSpPr txBox="1"/>
          <p:nvPr/>
        </p:nvSpPr>
        <p:spPr>
          <a:xfrm>
            <a:off x="7341975" y="25478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3" name="Google Shape;483;p38"/>
          <p:cNvSpPr txBox="1"/>
          <p:nvPr/>
        </p:nvSpPr>
        <p:spPr>
          <a:xfrm>
            <a:off x="6450275" y="362741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4" name="Google Shape;484;p38"/>
          <p:cNvSpPr txBox="1"/>
          <p:nvPr/>
        </p:nvSpPr>
        <p:spPr>
          <a:xfrm>
            <a:off x="8225975" y="3676850"/>
            <a:ext cx="220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5" name="Google Shape;485;p38"/>
          <p:cNvSpPr txBox="1"/>
          <p:nvPr/>
        </p:nvSpPr>
        <p:spPr>
          <a:xfrm>
            <a:off x="6280150" y="41087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6" name="Google Shape;486;p38"/>
          <p:cNvSpPr txBox="1"/>
          <p:nvPr/>
        </p:nvSpPr>
        <p:spPr>
          <a:xfrm>
            <a:off x="7785325" y="207622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7" name="Google Shape;487;p38"/>
          <p:cNvSpPr txBox="1"/>
          <p:nvPr/>
        </p:nvSpPr>
        <p:spPr>
          <a:xfrm>
            <a:off x="2759050" y="2534163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8" name="Google Shape;488;p38"/>
          <p:cNvSpPr txBox="1"/>
          <p:nvPr/>
        </p:nvSpPr>
        <p:spPr>
          <a:xfrm>
            <a:off x="3155050" y="3045600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9" name="Google Shape;489;p38"/>
          <p:cNvSpPr/>
          <p:nvPr/>
        </p:nvSpPr>
        <p:spPr>
          <a:xfrm rot="1617720">
            <a:off x="6395994" y="1858507"/>
            <a:ext cx="1374946" cy="279188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8"/>
          <p:cNvSpPr txBox="1"/>
          <p:nvPr/>
        </p:nvSpPr>
        <p:spPr>
          <a:xfrm>
            <a:off x="6978950" y="33368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1" name="Google Shape;491;p38"/>
          <p:cNvSpPr txBox="1"/>
          <p:nvPr/>
        </p:nvSpPr>
        <p:spPr>
          <a:xfrm>
            <a:off x="7329938" y="3017913"/>
            <a:ext cx="2745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2" name="Google Shape;492;p38"/>
          <p:cNvSpPr txBox="1"/>
          <p:nvPr/>
        </p:nvSpPr>
        <p:spPr>
          <a:xfrm>
            <a:off x="4434750" y="3037175"/>
            <a:ext cx="2745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3" name="Google Shape;493;p38"/>
          <p:cNvSpPr/>
          <p:nvPr/>
        </p:nvSpPr>
        <p:spPr>
          <a:xfrm rot="1617720">
            <a:off x="4586682" y="1791082"/>
            <a:ext cx="1374946" cy="279188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m, Proof by Contradiction</a:t>
            </a:r>
            <a:endParaRPr/>
          </a:p>
        </p:txBody>
      </p:sp>
      <p:sp>
        <p:nvSpPr>
          <p:cNvPr id="499" name="Google Shape;499;p39"/>
          <p:cNvSpPr/>
          <p:nvPr/>
        </p:nvSpPr>
        <p:spPr>
          <a:xfrm>
            <a:off x="21186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9"/>
          <p:cNvSpPr/>
          <p:nvPr/>
        </p:nvSpPr>
        <p:spPr>
          <a:xfrm>
            <a:off x="29648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9"/>
          <p:cNvSpPr/>
          <p:nvPr/>
        </p:nvSpPr>
        <p:spPr>
          <a:xfrm>
            <a:off x="5316050" y="23958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9"/>
          <p:cNvSpPr/>
          <p:nvPr/>
        </p:nvSpPr>
        <p:spPr>
          <a:xfrm>
            <a:off x="4415675" y="3404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9"/>
          <p:cNvSpPr/>
          <p:nvPr/>
        </p:nvSpPr>
        <p:spPr>
          <a:xfrm>
            <a:off x="29648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9"/>
          <p:cNvSpPr/>
          <p:nvPr/>
        </p:nvSpPr>
        <p:spPr>
          <a:xfrm>
            <a:off x="4415675" y="13345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5" name="Google Shape;505;p39"/>
          <p:cNvCxnSpPr>
            <a:stCxn id="499" idx="7"/>
            <a:endCxn id="503" idx="3"/>
          </p:cNvCxnSpPr>
          <p:nvPr/>
        </p:nvCxnSpPr>
        <p:spPr>
          <a:xfrm flipH="1" rot="10800000">
            <a:off x="2634623" y="1935194"/>
            <a:ext cx="418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" name="Google Shape;506;p39"/>
          <p:cNvCxnSpPr>
            <a:stCxn id="499" idx="5"/>
            <a:endCxn id="500" idx="1"/>
          </p:cNvCxnSpPr>
          <p:nvPr/>
        </p:nvCxnSpPr>
        <p:spPr>
          <a:xfrm>
            <a:off x="2634623" y="2996556"/>
            <a:ext cx="418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7" name="Google Shape;507;p39"/>
          <p:cNvCxnSpPr>
            <a:stCxn id="504" idx="5"/>
            <a:endCxn id="501" idx="1"/>
          </p:cNvCxnSpPr>
          <p:nvPr/>
        </p:nvCxnSpPr>
        <p:spPr>
          <a:xfrm>
            <a:off x="4931648" y="1935281"/>
            <a:ext cx="472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8" name="Google Shape;508;p39"/>
          <p:cNvCxnSpPr>
            <a:stCxn id="501" idx="3"/>
            <a:endCxn id="502" idx="7"/>
          </p:cNvCxnSpPr>
          <p:nvPr/>
        </p:nvCxnSpPr>
        <p:spPr>
          <a:xfrm flipH="1">
            <a:off x="4931777" y="2996556"/>
            <a:ext cx="472800" cy="5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9" name="Google Shape;509;p39"/>
          <p:cNvCxnSpPr>
            <a:stCxn id="500" idx="6"/>
            <a:endCxn id="502" idx="2"/>
          </p:cNvCxnSpPr>
          <p:nvPr/>
        </p:nvCxnSpPr>
        <p:spPr>
          <a:xfrm>
            <a:off x="3569375" y="3756875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0" name="Google Shape;510;p39"/>
          <p:cNvCxnSpPr>
            <a:stCxn id="503" idx="6"/>
            <a:endCxn id="504" idx="2"/>
          </p:cNvCxnSpPr>
          <p:nvPr/>
        </p:nvCxnSpPr>
        <p:spPr>
          <a:xfrm>
            <a:off x="3569375" y="1686450"/>
            <a:ext cx="84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1" name="Google Shape;511;p39"/>
          <p:cNvSpPr txBox="1"/>
          <p:nvPr/>
        </p:nvSpPr>
        <p:spPr>
          <a:xfrm>
            <a:off x="3141950" y="153181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2" name="Google Shape;512;p39"/>
          <p:cNvSpPr txBox="1"/>
          <p:nvPr/>
        </p:nvSpPr>
        <p:spPr>
          <a:xfrm>
            <a:off x="4572000" y="16105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3" name="Google Shape;513;p39"/>
          <p:cNvSpPr txBox="1"/>
          <p:nvPr/>
        </p:nvSpPr>
        <p:spPr>
          <a:xfrm>
            <a:off x="2250250" y="26113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4" name="Google Shape;514;p39"/>
          <p:cNvSpPr txBox="1"/>
          <p:nvPr/>
        </p:nvSpPr>
        <p:spPr>
          <a:xfrm>
            <a:off x="3115150" y="3669950"/>
            <a:ext cx="220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5" name="Google Shape;515;p39"/>
          <p:cNvSpPr txBox="1"/>
          <p:nvPr/>
        </p:nvSpPr>
        <p:spPr>
          <a:xfrm>
            <a:off x="4572000" y="3669938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6" name="Google Shape;516;p39"/>
          <p:cNvSpPr txBox="1"/>
          <p:nvPr/>
        </p:nvSpPr>
        <p:spPr>
          <a:xfrm>
            <a:off x="5507900" y="26621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7" name="Google Shape;517;p39"/>
          <p:cNvSpPr txBox="1"/>
          <p:nvPr/>
        </p:nvSpPr>
        <p:spPr>
          <a:xfrm>
            <a:off x="1808250" y="26621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8" name="Google Shape;518;p39"/>
          <p:cNvSpPr txBox="1"/>
          <p:nvPr/>
        </p:nvSpPr>
        <p:spPr>
          <a:xfrm>
            <a:off x="2634625" y="14806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9" name="Google Shape;519;p39"/>
          <p:cNvSpPr txBox="1"/>
          <p:nvPr/>
        </p:nvSpPr>
        <p:spPr>
          <a:xfrm>
            <a:off x="3184600" y="41724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0" name="Google Shape;520;p39"/>
          <p:cNvSpPr txBox="1"/>
          <p:nvPr/>
        </p:nvSpPr>
        <p:spPr>
          <a:xfrm>
            <a:off x="5129950" y="142952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1" name="Google Shape;521;p39"/>
          <p:cNvSpPr txBox="1"/>
          <p:nvPr/>
        </p:nvSpPr>
        <p:spPr>
          <a:xfrm>
            <a:off x="6005650" y="256022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2" name="Google Shape;522;p39"/>
          <p:cNvSpPr txBox="1"/>
          <p:nvPr/>
        </p:nvSpPr>
        <p:spPr>
          <a:xfrm>
            <a:off x="5030925" y="3942650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3" name="Google Shape;523;p39"/>
          <p:cNvSpPr/>
          <p:nvPr/>
        </p:nvSpPr>
        <p:spPr>
          <a:xfrm>
            <a:off x="6318675" y="34118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9"/>
          <p:cNvSpPr/>
          <p:nvPr/>
        </p:nvSpPr>
        <p:spPr>
          <a:xfrm>
            <a:off x="8075700" y="34118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9"/>
          <p:cNvSpPr/>
          <p:nvPr/>
        </p:nvSpPr>
        <p:spPr>
          <a:xfrm>
            <a:off x="7164900" y="235060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6" name="Google Shape;526;p39"/>
          <p:cNvCxnSpPr>
            <a:stCxn id="523" idx="7"/>
            <a:endCxn id="525" idx="3"/>
          </p:cNvCxnSpPr>
          <p:nvPr/>
        </p:nvCxnSpPr>
        <p:spPr>
          <a:xfrm flipH="1" rot="10800000">
            <a:off x="6834648" y="2951244"/>
            <a:ext cx="4188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7" name="Google Shape;527;p39"/>
          <p:cNvCxnSpPr>
            <a:stCxn id="523" idx="6"/>
            <a:endCxn id="524" idx="2"/>
          </p:cNvCxnSpPr>
          <p:nvPr/>
        </p:nvCxnSpPr>
        <p:spPr>
          <a:xfrm>
            <a:off x="6923175" y="3763775"/>
            <a:ext cx="115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8" name="Google Shape;528;p39"/>
          <p:cNvCxnSpPr>
            <a:stCxn id="524" idx="1"/>
            <a:endCxn id="525" idx="5"/>
          </p:cNvCxnSpPr>
          <p:nvPr/>
        </p:nvCxnSpPr>
        <p:spPr>
          <a:xfrm rot="10800000">
            <a:off x="7680927" y="2951244"/>
            <a:ext cx="483300" cy="56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9" name="Google Shape;529;p39"/>
          <p:cNvSpPr txBox="1"/>
          <p:nvPr/>
        </p:nvSpPr>
        <p:spPr>
          <a:xfrm>
            <a:off x="7341975" y="254786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0" name="Google Shape;530;p39"/>
          <p:cNvSpPr txBox="1"/>
          <p:nvPr/>
        </p:nvSpPr>
        <p:spPr>
          <a:xfrm>
            <a:off x="6450275" y="3627413"/>
            <a:ext cx="2208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1" name="Google Shape;531;p39"/>
          <p:cNvSpPr txBox="1"/>
          <p:nvPr/>
        </p:nvSpPr>
        <p:spPr>
          <a:xfrm>
            <a:off x="8225975" y="3676850"/>
            <a:ext cx="220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2" name="Google Shape;532;p39"/>
          <p:cNvSpPr/>
          <p:nvPr/>
        </p:nvSpPr>
        <p:spPr>
          <a:xfrm rot="-2700000">
            <a:off x="2261811" y="2151766"/>
            <a:ext cx="1122178" cy="235381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9"/>
          <p:cNvSpPr txBox="1"/>
          <p:nvPr/>
        </p:nvSpPr>
        <p:spPr>
          <a:xfrm>
            <a:off x="8318675" y="41724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4" name="Google Shape;534;p39"/>
          <p:cNvSpPr txBox="1"/>
          <p:nvPr/>
        </p:nvSpPr>
        <p:spPr>
          <a:xfrm>
            <a:off x="6560150" y="41724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FF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5" name="Google Shape;535;p39"/>
          <p:cNvSpPr/>
          <p:nvPr/>
        </p:nvSpPr>
        <p:spPr>
          <a:xfrm rot="-5400000">
            <a:off x="6974350" y="2678525"/>
            <a:ext cx="1091700" cy="2471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9"/>
          <p:cNvSpPr txBox="1"/>
          <p:nvPr/>
        </p:nvSpPr>
        <p:spPr>
          <a:xfrm>
            <a:off x="6906800" y="34049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7" name="Google Shape;537;p39"/>
          <p:cNvSpPr txBox="1"/>
          <p:nvPr/>
        </p:nvSpPr>
        <p:spPr>
          <a:xfrm>
            <a:off x="7785325" y="3404975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8" name="Google Shape;538;p39"/>
          <p:cNvSpPr txBox="1"/>
          <p:nvPr/>
        </p:nvSpPr>
        <p:spPr>
          <a:xfrm>
            <a:off x="2759050" y="2534163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9" name="Google Shape;539;p39"/>
          <p:cNvSpPr txBox="1"/>
          <p:nvPr/>
        </p:nvSpPr>
        <p:spPr>
          <a:xfrm>
            <a:off x="3155050" y="3045600"/>
            <a:ext cx="274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n &gt; 3m is necessary condition for consensus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Is it sufficient as well?</a:t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Overview</a:t>
            </a:r>
            <a:endParaRPr/>
          </a:p>
        </p:txBody>
      </p:sp>
      <p:sp>
        <p:nvSpPr>
          <p:cNvPr id="550" name="Google Shape;55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Byzantine Generals Problem Formulation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Impossibility Result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Easy Impossibility Result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Oral Message Solution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Practical Byzantine Fault Tolerance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Signed Message Solution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Reliable Systems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Bitcoin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Conclusion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Reinvented &amp; Re-branded many times...</a:t>
            </a:r>
            <a:endParaRPr/>
          </a:p>
        </p:txBody>
      </p:sp>
      <p:cxnSp>
        <p:nvCxnSpPr>
          <p:cNvPr id="74" name="Google Shape;74;p15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75" name="Google Shape;75;p15"/>
          <p:cNvGrpSpPr/>
          <p:nvPr/>
        </p:nvGrpSpPr>
        <p:grpSpPr>
          <a:xfrm>
            <a:off x="648675" y="1581271"/>
            <a:ext cx="196200" cy="1306800"/>
            <a:chOff x="648675" y="1657471"/>
            <a:chExt cx="196200" cy="1306800"/>
          </a:xfrm>
        </p:grpSpPr>
        <p:sp>
          <p:nvSpPr>
            <p:cNvPr id="76" name="Google Shape;76;p15"/>
            <p:cNvSpPr/>
            <p:nvPr/>
          </p:nvSpPr>
          <p:spPr>
            <a:xfrm>
              <a:off x="6486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7" name="Google Shape;77;p15"/>
            <p:cNvCxnSpPr>
              <a:stCxn id="76" idx="0"/>
            </p:cNvCxnSpPr>
            <p:nvPr/>
          </p:nvCxnSpPr>
          <p:spPr>
            <a:xfrm rot="10800000">
              <a:off x="746775" y="1657471"/>
              <a:ext cx="0" cy="11109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78" name="Google Shape;78;p15"/>
          <p:cNvSpPr txBox="1"/>
          <p:nvPr>
            <p:ph idx="4294967295" type="body"/>
          </p:nvPr>
        </p:nvSpPr>
        <p:spPr>
          <a:xfrm>
            <a:off x="844875" y="1068425"/>
            <a:ext cx="2662200" cy="15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1978</a:t>
            </a:r>
            <a:br>
              <a:rPr lang="en" sz="1400"/>
            </a:br>
            <a:r>
              <a:rPr lang="en" sz="1400"/>
              <a:t>Lamport claims to have first discovered Byzantine faults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400"/>
              <a:t>The Implementation of Reliable Distributed Multiprocess System</a:t>
            </a:r>
            <a:endParaRPr i="1" sz="1400"/>
          </a:p>
        </p:txBody>
      </p:sp>
      <p:grpSp>
        <p:nvGrpSpPr>
          <p:cNvPr id="79" name="Google Shape;79;p15"/>
          <p:cNvGrpSpPr/>
          <p:nvPr/>
        </p:nvGrpSpPr>
        <p:grpSpPr>
          <a:xfrm>
            <a:off x="2512925" y="2692171"/>
            <a:ext cx="196200" cy="1404905"/>
            <a:chOff x="2512925" y="2768371"/>
            <a:chExt cx="196200" cy="1404905"/>
          </a:xfrm>
        </p:grpSpPr>
        <p:cxnSp>
          <p:nvCxnSpPr>
            <p:cNvPr id="80" name="Google Shape;80;p15"/>
            <p:cNvCxnSpPr/>
            <p:nvPr/>
          </p:nvCxnSpPr>
          <p:spPr>
            <a:xfrm>
              <a:off x="2611025" y="2964276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81" name="Google Shape;81;p15"/>
            <p:cNvSpPr/>
            <p:nvPr/>
          </p:nvSpPr>
          <p:spPr>
            <a:xfrm>
              <a:off x="251292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5"/>
          <p:cNvSpPr txBox="1"/>
          <p:nvPr>
            <p:ph idx="4294967295" type="body"/>
          </p:nvPr>
        </p:nvSpPr>
        <p:spPr>
          <a:xfrm>
            <a:off x="2693150" y="3854675"/>
            <a:ext cx="26622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1978</a:t>
            </a:r>
            <a:br>
              <a:rPr lang="en" sz="1400"/>
            </a:br>
            <a:r>
              <a:rPr lang="en" sz="1400"/>
              <a:t>Shostak et al. working on SIFT at SRI formulate the problem and give non-cryptographic solution</a:t>
            </a:r>
            <a:endParaRPr sz="1400"/>
          </a:p>
        </p:txBody>
      </p:sp>
      <p:grpSp>
        <p:nvGrpSpPr>
          <p:cNvPr id="83" name="Google Shape;83;p15"/>
          <p:cNvGrpSpPr/>
          <p:nvPr/>
        </p:nvGrpSpPr>
        <p:grpSpPr>
          <a:xfrm>
            <a:off x="4279200" y="1483171"/>
            <a:ext cx="196200" cy="1404900"/>
            <a:chOff x="4279200" y="1559371"/>
            <a:chExt cx="196200" cy="1404900"/>
          </a:xfrm>
        </p:grpSpPr>
        <p:cxnSp>
          <p:nvCxnSpPr>
            <p:cNvPr id="84" name="Google Shape;84;p15"/>
            <p:cNvCxnSpPr>
              <a:stCxn id="85" idx="0"/>
            </p:cNvCxnSpPr>
            <p:nvPr/>
          </p:nvCxnSpPr>
          <p:spPr>
            <a:xfrm rot="10800000">
              <a:off x="4377300" y="1559371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85" name="Google Shape;85;p15"/>
            <p:cNvSpPr/>
            <p:nvPr/>
          </p:nvSpPr>
          <p:spPr>
            <a:xfrm>
              <a:off x="4279200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15"/>
          <p:cNvSpPr txBox="1"/>
          <p:nvPr>
            <p:ph idx="4294967295" type="body"/>
          </p:nvPr>
        </p:nvSpPr>
        <p:spPr>
          <a:xfrm>
            <a:off x="4475400" y="1068425"/>
            <a:ext cx="2662200" cy="11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1980</a:t>
            </a:r>
            <a:br>
              <a:rPr lang="en" sz="1400"/>
            </a:br>
            <a:r>
              <a:rPr lang="en" sz="1400"/>
              <a:t>Lamport adds cryptographic solution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400"/>
              <a:t>Reaching Agreement in the presence of Faults</a:t>
            </a:r>
            <a:endParaRPr i="1" sz="1400"/>
          </a:p>
        </p:txBody>
      </p:sp>
      <p:grpSp>
        <p:nvGrpSpPr>
          <p:cNvPr id="87" name="Google Shape;87;p15"/>
          <p:cNvGrpSpPr/>
          <p:nvPr/>
        </p:nvGrpSpPr>
        <p:grpSpPr>
          <a:xfrm>
            <a:off x="6045475" y="2692171"/>
            <a:ext cx="196200" cy="1404905"/>
            <a:chOff x="6045475" y="2768371"/>
            <a:chExt cx="196200" cy="1404905"/>
          </a:xfrm>
        </p:grpSpPr>
        <p:cxnSp>
          <p:nvCxnSpPr>
            <p:cNvPr id="88" name="Google Shape;88;p15"/>
            <p:cNvCxnSpPr/>
            <p:nvPr/>
          </p:nvCxnSpPr>
          <p:spPr>
            <a:xfrm>
              <a:off x="6143575" y="2964276"/>
              <a:ext cx="0" cy="12090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89" name="Google Shape;89;p15"/>
            <p:cNvSpPr/>
            <p:nvPr/>
          </p:nvSpPr>
          <p:spPr>
            <a:xfrm>
              <a:off x="60454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5"/>
          <p:cNvSpPr txBox="1"/>
          <p:nvPr>
            <p:ph idx="4294967295" type="body"/>
          </p:nvPr>
        </p:nvSpPr>
        <p:spPr>
          <a:xfrm>
            <a:off x="6225720" y="3854675"/>
            <a:ext cx="26622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1982</a:t>
            </a:r>
            <a:br>
              <a:rPr lang="en" sz="1400"/>
            </a:br>
            <a:r>
              <a:rPr lang="en" sz="1400"/>
              <a:t>Re-branded to The Byzantine Generals Problem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</a:t>
            </a:r>
            <a:endParaRPr/>
          </a:p>
        </p:txBody>
      </p:sp>
      <p:sp>
        <p:nvSpPr>
          <p:cNvPr id="556" name="Google Shape;556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Absence of message can be detected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Every message that is sent is delivered correctly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Receiver of a message knows who sent it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Recursive Algorithm</a:t>
            </a:r>
            <a:endParaRPr/>
          </a:p>
        </p:txBody>
      </p:sp>
      <p:sp>
        <p:nvSpPr>
          <p:cNvPr id="562" name="Google Shape;562;p43"/>
          <p:cNvSpPr txBox="1"/>
          <p:nvPr>
            <p:ph idx="1" type="body"/>
          </p:nvPr>
        </p:nvSpPr>
        <p:spPr>
          <a:xfrm>
            <a:off x="311700" y="1152475"/>
            <a:ext cx="8520600" cy="3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OM(0)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Commander sends his value to every </a:t>
            </a:r>
            <a:r>
              <a:rPr lang="en">
                <a:solidFill>
                  <a:srgbClr val="000000"/>
                </a:solidFill>
              </a:rPr>
              <a:t>lieutenant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Each </a:t>
            </a:r>
            <a:r>
              <a:rPr lang="en">
                <a:solidFill>
                  <a:srgbClr val="000000"/>
                </a:solidFill>
              </a:rPr>
              <a:t>lieutenant uses the received value or "retreat" if no value received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OM(m)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Commander sends his value to every lieutenant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Everyone runs OM(m-1) and acts as the commander to send the value received in step 1 to all the other lieutenant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Each lieutenant uses the majority value out of the values received.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Intuition : On receiving every message, tell others that you have received that message</a:t>
            </a:r>
            <a:endParaRPr sz="14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OM(1) for n=4</a:t>
            </a:r>
            <a:endParaRPr/>
          </a:p>
        </p:txBody>
      </p:sp>
      <p:sp>
        <p:nvSpPr>
          <p:cNvPr id="568" name="Google Shape;568;p44"/>
          <p:cNvSpPr/>
          <p:nvPr/>
        </p:nvSpPr>
        <p:spPr>
          <a:xfrm>
            <a:off x="3814075" y="14839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4"/>
          <p:cNvSpPr/>
          <p:nvPr/>
        </p:nvSpPr>
        <p:spPr>
          <a:xfrm>
            <a:off x="3848998" y="1144613"/>
            <a:ext cx="534675" cy="412100"/>
          </a:xfrm>
          <a:custGeom>
            <a:rect b="b" l="l" r="r" t="t"/>
            <a:pathLst>
              <a:path extrusionOk="0" h="16484" w="21387">
                <a:moveTo>
                  <a:pt x="1405" y="16484"/>
                </a:moveTo>
                <a:cubicBezTo>
                  <a:pt x="1405" y="11430"/>
                  <a:pt x="-1808" y="4899"/>
                  <a:pt x="1766" y="1325"/>
                </a:cubicBezTo>
                <a:cubicBezTo>
                  <a:pt x="2670" y="421"/>
                  <a:pt x="3750" y="2947"/>
                  <a:pt x="4654" y="3851"/>
                </a:cubicBezTo>
                <a:cubicBezTo>
                  <a:pt x="5438" y="4635"/>
                  <a:pt x="5711" y="6378"/>
                  <a:pt x="6820" y="6378"/>
                </a:cubicBezTo>
                <a:cubicBezTo>
                  <a:pt x="9256" y="6378"/>
                  <a:pt x="8354" y="242"/>
                  <a:pt x="10790" y="242"/>
                </a:cubicBezTo>
                <a:cubicBezTo>
                  <a:pt x="13126" y="242"/>
                  <a:pt x="13111" y="7671"/>
                  <a:pt x="14760" y="6017"/>
                </a:cubicBezTo>
                <a:cubicBezTo>
                  <a:pt x="15491" y="5284"/>
                  <a:pt x="15833" y="4222"/>
                  <a:pt x="16565" y="3490"/>
                </a:cubicBezTo>
                <a:cubicBezTo>
                  <a:pt x="17535" y="2520"/>
                  <a:pt x="18122" y="-728"/>
                  <a:pt x="19092" y="242"/>
                </a:cubicBezTo>
                <a:cubicBezTo>
                  <a:pt x="21395" y="2545"/>
                  <a:pt x="19175" y="6793"/>
                  <a:pt x="19814" y="9987"/>
                </a:cubicBezTo>
                <a:cubicBezTo>
                  <a:pt x="20129" y="11561"/>
                  <a:pt x="22333" y="13962"/>
                  <a:pt x="20897" y="14680"/>
                </a:cubicBezTo>
                <a:cubicBezTo>
                  <a:pt x="18678" y="15789"/>
                  <a:pt x="16486" y="12200"/>
                  <a:pt x="14039" y="11792"/>
                </a:cubicBezTo>
                <a:cubicBezTo>
                  <a:pt x="9833" y="11091"/>
                  <a:pt x="3675" y="11588"/>
                  <a:pt x="1766" y="1540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0" name="Google Shape;570;p44"/>
          <p:cNvSpPr/>
          <p:nvPr/>
        </p:nvSpPr>
        <p:spPr>
          <a:xfrm>
            <a:off x="5563650" y="28896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4"/>
          <p:cNvSpPr/>
          <p:nvPr/>
        </p:nvSpPr>
        <p:spPr>
          <a:xfrm>
            <a:off x="2214850" y="28896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2" name="Google Shape;572;p44"/>
          <p:cNvCxnSpPr>
            <a:stCxn id="568" idx="3"/>
            <a:endCxn id="571" idx="0"/>
          </p:cNvCxnSpPr>
          <p:nvPr/>
        </p:nvCxnSpPr>
        <p:spPr>
          <a:xfrm flipH="1">
            <a:off x="2517202" y="2084681"/>
            <a:ext cx="1385400" cy="8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3" name="Google Shape;573;p44"/>
          <p:cNvCxnSpPr>
            <a:stCxn id="568" idx="5"/>
            <a:endCxn id="570" idx="0"/>
          </p:cNvCxnSpPr>
          <p:nvPr/>
        </p:nvCxnSpPr>
        <p:spPr>
          <a:xfrm>
            <a:off x="4330048" y="2084681"/>
            <a:ext cx="1536000" cy="8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4" name="Google Shape;574;p44"/>
          <p:cNvSpPr txBox="1"/>
          <p:nvPr/>
        </p:nvSpPr>
        <p:spPr>
          <a:xfrm>
            <a:off x="5233050" y="2187750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v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5" name="Google Shape;575;p44"/>
          <p:cNvSpPr/>
          <p:nvPr/>
        </p:nvSpPr>
        <p:spPr>
          <a:xfrm>
            <a:off x="3814075" y="28896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6" name="Google Shape;576;p44"/>
          <p:cNvCxnSpPr>
            <a:stCxn id="570" idx="2"/>
            <a:endCxn id="575" idx="6"/>
          </p:cNvCxnSpPr>
          <p:nvPr/>
        </p:nvCxnSpPr>
        <p:spPr>
          <a:xfrm rot="10800000">
            <a:off x="4418550" y="3241525"/>
            <a:ext cx="114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7" name="Google Shape;577;p44"/>
          <p:cNvCxnSpPr>
            <a:stCxn id="568" idx="4"/>
            <a:endCxn id="575" idx="0"/>
          </p:cNvCxnSpPr>
          <p:nvPr/>
        </p:nvCxnSpPr>
        <p:spPr>
          <a:xfrm>
            <a:off x="4116325" y="2187750"/>
            <a:ext cx="0" cy="70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8" name="Google Shape;578;p44"/>
          <p:cNvCxnSpPr>
            <a:stCxn id="571" idx="6"/>
            <a:endCxn id="575" idx="2"/>
          </p:cNvCxnSpPr>
          <p:nvPr/>
        </p:nvCxnSpPr>
        <p:spPr>
          <a:xfrm>
            <a:off x="2819350" y="3241525"/>
            <a:ext cx="99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9" name="Google Shape;579;p44"/>
          <p:cNvSpPr txBox="1"/>
          <p:nvPr/>
        </p:nvSpPr>
        <p:spPr>
          <a:xfrm>
            <a:off x="4179625" y="2391300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v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0" name="Google Shape;580;p44"/>
          <p:cNvSpPr txBox="1"/>
          <p:nvPr/>
        </p:nvSpPr>
        <p:spPr>
          <a:xfrm>
            <a:off x="2669000" y="2391300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v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1" name="Google Shape;581;p44"/>
          <p:cNvSpPr txBox="1"/>
          <p:nvPr/>
        </p:nvSpPr>
        <p:spPr>
          <a:xfrm>
            <a:off x="4825813" y="2889750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2" name="Google Shape;582;p44"/>
          <p:cNvSpPr txBox="1"/>
          <p:nvPr/>
        </p:nvSpPr>
        <p:spPr>
          <a:xfrm>
            <a:off x="3151413" y="2889750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v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3" name="Google Shape;583;p44"/>
          <p:cNvSpPr txBox="1"/>
          <p:nvPr>
            <p:ph idx="1" type="body"/>
          </p:nvPr>
        </p:nvSpPr>
        <p:spPr>
          <a:xfrm>
            <a:off x="338525" y="3520775"/>
            <a:ext cx="8520600" cy="14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OM(m)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Commander sends his value to every lieutenant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Everyone runs OM(m-1) and acts as the commander to send the value received in step 1 to all the other lieutenant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Each lieutenant uses the majority value out of the values received.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OM(1) for n=4</a:t>
            </a:r>
            <a:endParaRPr/>
          </a:p>
        </p:txBody>
      </p:sp>
      <p:sp>
        <p:nvSpPr>
          <p:cNvPr id="589" name="Google Shape;589;p45"/>
          <p:cNvSpPr/>
          <p:nvPr/>
        </p:nvSpPr>
        <p:spPr>
          <a:xfrm>
            <a:off x="3814075" y="14839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5"/>
          <p:cNvSpPr/>
          <p:nvPr/>
        </p:nvSpPr>
        <p:spPr>
          <a:xfrm>
            <a:off x="3848998" y="1144613"/>
            <a:ext cx="534675" cy="412100"/>
          </a:xfrm>
          <a:custGeom>
            <a:rect b="b" l="l" r="r" t="t"/>
            <a:pathLst>
              <a:path extrusionOk="0" h="16484" w="21387">
                <a:moveTo>
                  <a:pt x="1405" y="16484"/>
                </a:moveTo>
                <a:cubicBezTo>
                  <a:pt x="1405" y="11430"/>
                  <a:pt x="-1808" y="4899"/>
                  <a:pt x="1766" y="1325"/>
                </a:cubicBezTo>
                <a:cubicBezTo>
                  <a:pt x="2670" y="421"/>
                  <a:pt x="3750" y="2947"/>
                  <a:pt x="4654" y="3851"/>
                </a:cubicBezTo>
                <a:cubicBezTo>
                  <a:pt x="5438" y="4635"/>
                  <a:pt x="5711" y="6378"/>
                  <a:pt x="6820" y="6378"/>
                </a:cubicBezTo>
                <a:cubicBezTo>
                  <a:pt x="9256" y="6378"/>
                  <a:pt x="8354" y="242"/>
                  <a:pt x="10790" y="242"/>
                </a:cubicBezTo>
                <a:cubicBezTo>
                  <a:pt x="13126" y="242"/>
                  <a:pt x="13111" y="7671"/>
                  <a:pt x="14760" y="6017"/>
                </a:cubicBezTo>
                <a:cubicBezTo>
                  <a:pt x="15491" y="5284"/>
                  <a:pt x="15833" y="4222"/>
                  <a:pt x="16565" y="3490"/>
                </a:cubicBezTo>
                <a:cubicBezTo>
                  <a:pt x="17535" y="2520"/>
                  <a:pt x="18122" y="-728"/>
                  <a:pt x="19092" y="242"/>
                </a:cubicBezTo>
                <a:cubicBezTo>
                  <a:pt x="21395" y="2545"/>
                  <a:pt x="19175" y="6793"/>
                  <a:pt x="19814" y="9987"/>
                </a:cubicBezTo>
                <a:cubicBezTo>
                  <a:pt x="20129" y="11561"/>
                  <a:pt x="22333" y="13962"/>
                  <a:pt x="20897" y="14680"/>
                </a:cubicBezTo>
                <a:cubicBezTo>
                  <a:pt x="18678" y="15789"/>
                  <a:pt x="16486" y="12200"/>
                  <a:pt x="14039" y="11792"/>
                </a:cubicBezTo>
                <a:cubicBezTo>
                  <a:pt x="9833" y="11091"/>
                  <a:pt x="3675" y="11588"/>
                  <a:pt x="1766" y="1540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1" name="Google Shape;591;p45"/>
          <p:cNvSpPr/>
          <p:nvPr/>
        </p:nvSpPr>
        <p:spPr>
          <a:xfrm>
            <a:off x="5563650" y="28896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5"/>
          <p:cNvSpPr/>
          <p:nvPr/>
        </p:nvSpPr>
        <p:spPr>
          <a:xfrm>
            <a:off x="2214850" y="28896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3" name="Google Shape;593;p45"/>
          <p:cNvCxnSpPr>
            <a:stCxn id="589" idx="3"/>
            <a:endCxn id="592" idx="0"/>
          </p:cNvCxnSpPr>
          <p:nvPr/>
        </p:nvCxnSpPr>
        <p:spPr>
          <a:xfrm flipH="1">
            <a:off x="2517202" y="2084681"/>
            <a:ext cx="1385400" cy="8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4" name="Google Shape;594;p45"/>
          <p:cNvCxnSpPr>
            <a:stCxn id="589" idx="5"/>
            <a:endCxn id="591" idx="0"/>
          </p:cNvCxnSpPr>
          <p:nvPr/>
        </p:nvCxnSpPr>
        <p:spPr>
          <a:xfrm>
            <a:off x="4330048" y="2084681"/>
            <a:ext cx="1536000" cy="8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5" name="Google Shape;595;p45"/>
          <p:cNvSpPr txBox="1"/>
          <p:nvPr/>
        </p:nvSpPr>
        <p:spPr>
          <a:xfrm>
            <a:off x="5233050" y="2187750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6" name="Google Shape;596;p45"/>
          <p:cNvSpPr/>
          <p:nvPr/>
        </p:nvSpPr>
        <p:spPr>
          <a:xfrm>
            <a:off x="3814075" y="28896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7" name="Google Shape;597;p45"/>
          <p:cNvCxnSpPr>
            <a:stCxn id="591" idx="2"/>
            <a:endCxn id="596" idx="6"/>
          </p:cNvCxnSpPr>
          <p:nvPr/>
        </p:nvCxnSpPr>
        <p:spPr>
          <a:xfrm rot="10800000">
            <a:off x="4418550" y="3241525"/>
            <a:ext cx="114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8" name="Google Shape;598;p45"/>
          <p:cNvCxnSpPr>
            <a:stCxn id="589" idx="4"/>
            <a:endCxn id="596" idx="0"/>
          </p:cNvCxnSpPr>
          <p:nvPr/>
        </p:nvCxnSpPr>
        <p:spPr>
          <a:xfrm>
            <a:off x="4116325" y="2187750"/>
            <a:ext cx="0" cy="70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9" name="Google Shape;599;p45"/>
          <p:cNvCxnSpPr>
            <a:stCxn id="592" idx="6"/>
            <a:endCxn id="596" idx="2"/>
          </p:cNvCxnSpPr>
          <p:nvPr/>
        </p:nvCxnSpPr>
        <p:spPr>
          <a:xfrm>
            <a:off x="2819350" y="3241525"/>
            <a:ext cx="99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0" name="Google Shape;600;p45"/>
          <p:cNvSpPr txBox="1"/>
          <p:nvPr/>
        </p:nvSpPr>
        <p:spPr>
          <a:xfrm>
            <a:off x="4179625" y="2391300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1" name="Google Shape;601;p45"/>
          <p:cNvSpPr txBox="1"/>
          <p:nvPr/>
        </p:nvSpPr>
        <p:spPr>
          <a:xfrm>
            <a:off x="2669000" y="2391300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2" name="Google Shape;602;p45"/>
          <p:cNvSpPr txBox="1"/>
          <p:nvPr/>
        </p:nvSpPr>
        <p:spPr>
          <a:xfrm>
            <a:off x="4825813" y="2889750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3" name="Google Shape;603;p45"/>
          <p:cNvSpPr txBox="1"/>
          <p:nvPr/>
        </p:nvSpPr>
        <p:spPr>
          <a:xfrm>
            <a:off x="3151413" y="2889750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04" name="Google Shape;604;p45"/>
          <p:cNvCxnSpPr>
            <a:stCxn id="596" idx="3"/>
            <a:endCxn id="592" idx="5"/>
          </p:cNvCxnSpPr>
          <p:nvPr/>
        </p:nvCxnSpPr>
        <p:spPr>
          <a:xfrm rot="10800000">
            <a:off x="2730802" y="3490356"/>
            <a:ext cx="117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5" name="Google Shape;605;p45"/>
          <p:cNvCxnSpPr>
            <a:stCxn id="596" idx="5"/>
            <a:endCxn id="591" idx="3"/>
          </p:cNvCxnSpPr>
          <p:nvPr/>
        </p:nvCxnSpPr>
        <p:spPr>
          <a:xfrm>
            <a:off x="4330048" y="3490356"/>
            <a:ext cx="132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6" name="Google Shape;606;p45"/>
          <p:cNvSpPr txBox="1"/>
          <p:nvPr/>
        </p:nvSpPr>
        <p:spPr>
          <a:xfrm>
            <a:off x="4825800" y="3355025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7" name="Google Shape;607;p45"/>
          <p:cNvSpPr txBox="1"/>
          <p:nvPr/>
        </p:nvSpPr>
        <p:spPr>
          <a:xfrm>
            <a:off x="3151400" y="3355025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08" name="Google Shape;608;p45"/>
          <p:cNvCxnSpPr>
            <a:stCxn id="592" idx="4"/>
            <a:endCxn id="591" idx="4"/>
          </p:cNvCxnSpPr>
          <p:nvPr/>
        </p:nvCxnSpPr>
        <p:spPr>
          <a:xfrm flipH="1" rot="-5400000">
            <a:off x="4191250" y="1919275"/>
            <a:ext cx="600" cy="3348900"/>
          </a:xfrm>
          <a:prstGeom prst="bentConnector3">
            <a:avLst>
              <a:gd fmla="val 8539166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9" name="Google Shape;609;p45"/>
          <p:cNvCxnSpPr>
            <a:stCxn id="591" idx="5"/>
            <a:endCxn id="592" idx="3"/>
          </p:cNvCxnSpPr>
          <p:nvPr/>
        </p:nvCxnSpPr>
        <p:spPr>
          <a:xfrm rot="5400000">
            <a:off x="4191273" y="1602606"/>
            <a:ext cx="600" cy="3776100"/>
          </a:xfrm>
          <a:prstGeom prst="bentConnector3">
            <a:avLst>
              <a:gd fmla="val 16272818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0" name="Google Shape;610;p45"/>
          <p:cNvSpPr txBox="1"/>
          <p:nvPr/>
        </p:nvSpPr>
        <p:spPr>
          <a:xfrm>
            <a:off x="3951013" y="3801513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1" name="Google Shape;611;p45"/>
          <p:cNvSpPr txBox="1"/>
          <p:nvPr/>
        </p:nvSpPr>
        <p:spPr>
          <a:xfrm>
            <a:off x="3951025" y="4370525"/>
            <a:ext cx="3306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2" name="Google Shape;612;p45"/>
          <p:cNvSpPr txBox="1"/>
          <p:nvPr>
            <p:ph idx="1" type="body"/>
          </p:nvPr>
        </p:nvSpPr>
        <p:spPr>
          <a:xfrm>
            <a:off x="5700600" y="47075"/>
            <a:ext cx="3443400" cy="14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OM(m)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Commander sends his value to every lieutenant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Everyone runs OM(m-1) and acts as the commander to send the value received in step 1 to all the other lieutenant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Each lieutenant uses the majority value out of the values received.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6"/>
          <p:cNvSpPr txBox="1"/>
          <p:nvPr>
            <p:ph type="title"/>
          </p:nvPr>
        </p:nvSpPr>
        <p:spPr>
          <a:xfrm>
            <a:off x="265500" y="1678650"/>
            <a:ext cx="4045200" cy="178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messages</a:t>
            </a:r>
            <a:endParaRPr/>
          </a:p>
        </p:txBody>
      </p:sp>
      <p:sp>
        <p:nvSpPr>
          <p:cNvPr id="618" name="Google Shape;618;p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 = (n-1)*(n-2)*....(n-m-1)</a:t>
            </a:r>
            <a:endParaRPr sz="21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/>
              <a:t>	 = O(n</a:t>
            </a:r>
            <a:r>
              <a:rPr baseline="30000" lang="en" sz="2100"/>
              <a:t>m</a:t>
            </a:r>
            <a:r>
              <a:rPr lang="en" sz="2100"/>
              <a:t>)</a:t>
            </a:r>
            <a:endParaRPr sz="21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/>
              <a:t>Exponential in number of traitors!</a:t>
            </a:r>
            <a:endParaRPr sz="2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Overview</a:t>
            </a:r>
            <a:endParaRPr/>
          </a:p>
        </p:txBody>
      </p:sp>
      <p:sp>
        <p:nvSpPr>
          <p:cNvPr id="624" name="Google Shape;624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Byzantine Generals Problem Formulation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Impossibility Result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Easy Impossibility Result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Oral Message Solution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Practical Byzantine Fault Tolerance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Signed Message Solution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Reliable Systems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Bitcoin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Conclusion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Authors</a:t>
            </a:r>
            <a:endParaRPr/>
          </a:p>
        </p:txBody>
      </p:sp>
      <p:sp>
        <p:nvSpPr>
          <p:cNvPr id="630" name="Google Shape;630;p48"/>
          <p:cNvSpPr txBox="1"/>
          <p:nvPr>
            <p:ph idx="1" type="body"/>
          </p:nvPr>
        </p:nvSpPr>
        <p:spPr>
          <a:xfrm>
            <a:off x="311700" y="1389600"/>
            <a:ext cx="3543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Miguel Castro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MSR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Barbara Liskov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MIT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Turing Award - OOP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Andrew's Advisor</a:t>
            </a:r>
            <a:endParaRPr sz="1600"/>
          </a:p>
        </p:txBody>
      </p:sp>
      <p:pic>
        <p:nvPicPr>
          <p:cNvPr id="631" name="Google Shape;63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500" y="910375"/>
            <a:ext cx="1669400" cy="24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2200" y="910375"/>
            <a:ext cx="1839300" cy="24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PBFT</a:t>
            </a:r>
            <a:endParaRPr/>
          </a:p>
        </p:txBody>
      </p:sp>
      <p:sp>
        <p:nvSpPr>
          <p:cNvPr id="638" name="Google Shape;638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3-phase commit : Pre-Prepare, Prepare, Commit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Only 3% slower than non-replicated implementation of NFS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Requires 3n+1 nodes to cope with n byzantine failures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Semi-synchronous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  <p:sp>
        <p:nvSpPr>
          <p:cNvPr id="644" name="Google Shape;644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One replica acts as commander for a particular </a:t>
            </a:r>
            <a:r>
              <a:rPr i="1" lang="en">
                <a:solidFill>
                  <a:srgbClr val="000000"/>
                </a:solidFill>
              </a:rPr>
              <a:t>view</a:t>
            </a:r>
            <a:endParaRPr i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Commander sends a value v to each lieutenant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Each lieutenant waits for atleast 2m + 1 messages of v  from different lieutenants before commiting value v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Clients need to get m + 1 replies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Normal-operation and view change works with asynchronous communication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Liveness</a:t>
            </a:r>
            <a:endParaRPr/>
          </a:p>
        </p:txBody>
      </p:sp>
      <p:sp>
        <p:nvSpPr>
          <p:cNvPr id="650" name="Google Shape;650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Use local timer to check for timeouts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Every replica gets to become leader in round robin fashion, called view change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Synchronous view change if timeout occurs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445025"/>
            <a:ext cx="8520600" cy="41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Quattrocento"/>
                <a:ea typeface="Quattrocento"/>
                <a:cs typeface="Quattrocento"/>
                <a:sym typeface="Quattrocento"/>
              </a:rPr>
              <a:t>"I have long felt that, because it was posed as a cute problem about philosophers seated around a table, Dijkstra’s dining philosopher’s problem received much more attention than it deserves…...The popularity of the dining philosophers problem taught me that the best way to attract attention to a problem is to present it in terms of a story"</a:t>
            </a:r>
            <a:endParaRPr b="0" sz="1800"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350"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-"/>
            </a:pPr>
            <a:r>
              <a:rPr b="0" lang="en" sz="135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Lamport</a:t>
            </a:r>
            <a:r>
              <a:rPr b="0" lang="en" sz="135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 sz="135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https://www.microsoft.com/en-us/research/publication/byzantine-generals-problem/</a:t>
            </a:r>
            <a:endParaRPr b="0" sz="13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5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	(Recipient of Dijkstra Prize)</a:t>
            </a:r>
            <a:endParaRPr b="0" sz="135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3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464100" y="2939725"/>
            <a:ext cx="2093400" cy="857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Two Generals Problem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2632375" y="3021025"/>
            <a:ext cx="622500" cy="6948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3329750" y="2939725"/>
            <a:ext cx="2093400" cy="857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Reaching Agreement in the Presence of Faults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5544200" y="3201575"/>
            <a:ext cx="803100" cy="4059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6468350" y="2939725"/>
            <a:ext cx="2093400" cy="857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The Byzantine Generals Problem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Overview</a:t>
            </a:r>
            <a:endParaRPr/>
          </a:p>
        </p:txBody>
      </p:sp>
      <p:sp>
        <p:nvSpPr>
          <p:cNvPr id="656" name="Google Shape;656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Byzantine Generals Problem Formulation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Impossibility Result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Easy Impossibility Result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Oral Message Solution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Practical Byzantine Fault Tolerance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Signed Message Solution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Reliable Systems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Bitcoin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Conclusion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n &gt;= m+1 is sufficient condition to cope with m traitors</a:t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</a:t>
            </a:r>
            <a:endParaRPr/>
          </a:p>
        </p:txBody>
      </p:sp>
      <p:sp>
        <p:nvSpPr>
          <p:cNvPr id="667" name="Google Shape;667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Synchronous Communication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Absence of message can be detected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Every message that is sent is delivered correctly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Receiver of a message knows who sent it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 loyal general's signature cannot be forged, and any alteration of the contents of his signed message can be </a:t>
            </a:r>
            <a:r>
              <a:rPr lang="en">
                <a:solidFill>
                  <a:schemeClr val="dk2"/>
                </a:solidFill>
              </a:rPr>
              <a:t>detected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Anyone can verify the authenticity of a general's signature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</a:t>
            </a:r>
            <a:endParaRPr/>
          </a:p>
        </p:txBody>
      </p:sp>
      <p:sp>
        <p:nvSpPr>
          <p:cNvPr id="673" name="Google Shape;673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SM</a:t>
            </a:r>
            <a:r>
              <a:rPr b="1" lang="en">
                <a:solidFill>
                  <a:schemeClr val="dk2"/>
                </a:solidFill>
              </a:rPr>
              <a:t>(m)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Initialise V</a:t>
            </a:r>
            <a:r>
              <a:rPr baseline="-25000" lang="en" sz="1900">
                <a:solidFill>
                  <a:schemeClr val="dk2"/>
                </a:solidFill>
              </a:rPr>
              <a:t>i</a:t>
            </a:r>
            <a:r>
              <a:rPr lang="en" sz="1900">
                <a:solidFill>
                  <a:schemeClr val="dk2"/>
                </a:solidFill>
              </a:rPr>
              <a:t> = φ for each i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 sz="1900">
                <a:solidFill>
                  <a:schemeClr val="dk2"/>
                </a:solidFill>
              </a:rPr>
              <a:t>Commander signs and sends his value to every lieutenant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 sz="1900">
                <a:solidFill>
                  <a:schemeClr val="dk2"/>
                </a:solidFill>
              </a:rPr>
              <a:t>Every lieutenant i : Insert the value in </a:t>
            </a:r>
            <a:r>
              <a:rPr lang="en">
                <a:solidFill>
                  <a:schemeClr val="dk2"/>
                </a:solidFill>
              </a:rPr>
              <a:t>V</a:t>
            </a:r>
            <a:r>
              <a:rPr baseline="-25000" lang="en" sz="1900">
                <a:solidFill>
                  <a:schemeClr val="dk2"/>
                </a:solidFill>
              </a:rPr>
              <a:t>i</a:t>
            </a:r>
            <a:r>
              <a:rPr lang="en" sz="1900">
                <a:solidFill>
                  <a:schemeClr val="dk2"/>
                </a:solidFill>
              </a:rPr>
              <a:t> if not present. If chain of signatures has length &lt; m, sign the message and forward to every lieutenant who hasn't signed this value already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 sz="1900">
                <a:solidFill>
                  <a:schemeClr val="dk2"/>
                </a:solidFill>
              </a:rPr>
              <a:t>Choose the majority value from </a:t>
            </a:r>
            <a:r>
              <a:rPr lang="en">
                <a:solidFill>
                  <a:schemeClr val="dk2"/>
                </a:solidFill>
              </a:rPr>
              <a:t>V</a:t>
            </a:r>
            <a:r>
              <a:rPr baseline="-25000" lang="en" sz="1900">
                <a:solidFill>
                  <a:schemeClr val="dk2"/>
                </a:solidFill>
              </a:rPr>
              <a:t>i</a:t>
            </a:r>
            <a:endParaRPr sz="19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Number of messages : </a:t>
            </a:r>
            <a:r>
              <a:rPr baseline="30000" lang="en" sz="1900">
                <a:solidFill>
                  <a:schemeClr val="dk2"/>
                </a:solidFill>
              </a:rPr>
              <a:t>n</a:t>
            </a:r>
            <a:r>
              <a:rPr lang="en" sz="1900">
                <a:solidFill>
                  <a:schemeClr val="dk2"/>
                </a:solidFill>
              </a:rPr>
              <a:t>P</a:t>
            </a:r>
            <a:r>
              <a:rPr baseline="-25000" lang="en" sz="1900">
                <a:solidFill>
                  <a:schemeClr val="dk2"/>
                </a:solidFill>
              </a:rPr>
              <a:t>m+1</a:t>
            </a:r>
            <a:endParaRPr baseline="-25000" sz="19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Notation</a:t>
            </a:r>
            <a:endParaRPr/>
          </a:p>
        </p:txBody>
      </p:sp>
      <p:sp>
        <p:nvSpPr>
          <p:cNvPr id="679" name="Google Shape;679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 : i denotes a value v signed by general i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 : i : j : k denotes i signed v, and the result is signed by j, whose result is signed by k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: is left-associative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Traitor</a:t>
            </a:r>
            <a:endParaRPr/>
          </a:p>
        </p:txBody>
      </p:sp>
      <p:sp>
        <p:nvSpPr>
          <p:cNvPr id="685" name="Google Shape;685;p57"/>
          <p:cNvSpPr/>
          <p:nvPr/>
        </p:nvSpPr>
        <p:spPr>
          <a:xfrm>
            <a:off x="3814075" y="1407750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57"/>
          <p:cNvSpPr/>
          <p:nvPr/>
        </p:nvSpPr>
        <p:spPr>
          <a:xfrm>
            <a:off x="3848998" y="1068413"/>
            <a:ext cx="534675" cy="412100"/>
          </a:xfrm>
          <a:custGeom>
            <a:rect b="b" l="l" r="r" t="t"/>
            <a:pathLst>
              <a:path extrusionOk="0" h="16484" w="21387">
                <a:moveTo>
                  <a:pt x="1405" y="16484"/>
                </a:moveTo>
                <a:cubicBezTo>
                  <a:pt x="1405" y="11430"/>
                  <a:pt x="-1808" y="4899"/>
                  <a:pt x="1766" y="1325"/>
                </a:cubicBezTo>
                <a:cubicBezTo>
                  <a:pt x="2670" y="421"/>
                  <a:pt x="3750" y="2947"/>
                  <a:pt x="4654" y="3851"/>
                </a:cubicBezTo>
                <a:cubicBezTo>
                  <a:pt x="5438" y="4635"/>
                  <a:pt x="5711" y="6378"/>
                  <a:pt x="6820" y="6378"/>
                </a:cubicBezTo>
                <a:cubicBezTo>
                  <a:pt x="9256" y="6378"/>
                  <a:pt x="8354" y="242"/>
                  <a:pt x="10790" y="242"/>
                </a:cubicBezTo>
                <a:cubicBezTo>
                  <a:pt x="13126" y="242"/>
                  <a:pt x="13111" y="7671"/>
                  <a:pt x="14760" y="6017"/>
                </a:cubicBezTo>
                <a:cubicBezTo>
                  <a:pt x="15491" y="5284"/>
                  <a:pt x="15833" y="4222"/>
                  <a:pt x="16565" y="3490"/>
                </a:cubicBezTo>
                <a:cubicBezTo>
                  <a:pt x="17535" y="2520"/>
                  <a:pt x="18122" y="-728"/>
                  <a:pt x="19092" y="242"/>
                </a:cubicBezTo>
                <a:cubicBezTo>
                  <a:pt x="21395" y="2545"/>
                  <a:pt x="19175" y="6793"/>
                  <a:pt x="19814" y="9987"/>
                </a:cubicBezTo>
                <a:cubicBezTo>
                  <a:pt x="20129" y="11561"/>
                  <a:pt x="22333" y="13962"/>
                  <a:pt x="20897" y="14680"/>
                </a:cubicBezTo>
                <a:cubicBezTo>
                  <a:pt x="18678" y="15789"/>
                  <a:pt x="16486" y="12200"/>
                  <a:pt x="14039" y="11792"/>
                </a:cubicBezTo>
                <a:cubicBezTo>
                  <a:pt x="9833" y="11091"/>
                  <a:pt x="3675" y="11588"/>
                  <a:pt x="1766" y="1540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7" name="Google Shape;687;p57"/>
          <p:cNvSpPr/>
          <p:nvPr/>
        </p:nvSpPr>
        <p:spPr>
          <a:xfrm>
            <a:off x="4877850" y="28134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57"/>
          <p:cNvSpPr/>
          <p:nvPr/>
        </p:nvSpPr>
        <p:spPr>
          <a:xfrm>
            <a:off x="2810450" y="281342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9" name="Google Shape;689;p57"/>
          <p:cNvCxnSpPr>
            <a:endCxn id="688" idx="0"/>
          </p:cNvCxnSpPr>
          <p:nvPr/>
        </p:nvCxnSpPr>
        <p:spPr>
          <a:xfrm flipH="1">
            <a:off x="3112700" y="2003125"/>
            <a:ext cx="811500" cy="81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0" name="Google Shape;690;p57"/>
          <p:cNvSpPr txBox="1"/>
          <p:nvPr/>
        </p:nvSpPr>
        <p:spPr>
          <a:xfrm>
            <a:off x="2608450" y="2111550"/>
            <a:ext cx="896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attack : 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91" name="Google Shape;691;p57"/>
          <p:cNvCxnSpPr>
            <a:stCxn id="685" idx="5"/>
            <a:endCxn id="687" idx="0"/>
          </p:cNvCxnSpPr>
          <p:nvPr/>
        </p:nvCxnSpPr>
        <p:spPr>
          <a:xfrm>
            <a:off x="4330048" y="2008481"/>
            <a:ext cx="850200" cy="8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2" name="Google Shape;692;p57"/>
          <p:cNvCxnSpPr>
            <a:stCxn id="687" idx="2"/>
            <a:endCxn id="688" idx="6"/>
          </p:cNvCxnSpPr>
          <p:nvPr/>
        </p:nvCxnSpPr>
        <p:spPr>
          <a:xfrm rot="10800000">
            <a:off x="3415050" y="3165325"/>
            <a:ext cx="1462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3" name="Google Shape;693;p57"/>
          <p:cNvSpPr txBox="1"/>
          <p:nvPr/>
        </p:nvSpPr>
        <p:spPr>
          <a:xfrm>
            <a:off x="4731750" y="2160925"/>
            <a:ext cx="896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retreat : 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4" name="Google Shape;694;p57"/>
          <p:cNvSpPr txBox="1"/>
          <p:nvPr>
            <p:ph idx="1" type="body"/>
          </p:nvPr>
        </p:nvSpPr>
        <p:spPr>
          <a:xfrm>
            <a:off x="30425" y="3515575"/>
            <a:ext cx="8520600" cy="15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SM(m)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Initialise V</a:t>
            </a:r>
            <a:r>
              <a:rPr baseline="-25000" lang="en" sz="1100">
                <a:solidFill>
                  <a:schemeClr val="dk2"/>
                </a:solidFill>
              </a:rPr>
              <a:t>i</a:t>
            </a:r>
            <a:r>
              <a:rPr lang="en" sz="1100">
                <a:solidFill>
                  <a:schemeClr val="dk2"/>
                </a:solidFill>
              </a:rPr>
              <a:t> = φ for each i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eriod"/>
            </a:pPr>
            <a:r>
              <a:rPr lang="en" sz="1100">
                <a:solidFill>
                  <a:schemeClr val="dk2"/>
                </a:solidFill>
              </a:rPr>
              <a:t>Commander signs and sends his value to every lieutenant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eriod"/>
            </a:pPr>
            <a:r>
              <a:rPr lang="en" sz="1100">
                <a:solidFill>
                  <a:schemeClr val="dk2"/>
                </a:solidFill>
              </a:rPr>
              <a:t>Every lieutenant i : Insert the value in V</a:t>
            </a:r>
            <a:r>
              <a:rPr baseline="-25000" lang="en" sz="1100">
                <a:solidFill>
                  <a:schemeClr val="dk2"/>
                </a:solidFill>
              </a:rPr>
              <a:t>i</a:t>
            </a:r>
            <a:r>
              <a:rPr lang="en" sz="1100">
                <a:solidFill>
                  <a:schemeClr val="dk2"/>
                </a:solidFill>
              </a:rPr>
              <a:t> if not present. If chain of signatures has length &lt;= m, sign the message and forward to every lieutenant who hasnt signed this value already</a:t>
            </a:r>
            <a:endParaRPr sz="1100">
              <a:solidFill>
                <a:schemeClr val="dk2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eriod"/>
            </a:pPr>
            <a:r>
              <a:rPr lang="en" sz="1100">
                <a:solidFill>
                  <a:schemeClr val="dk2"/>
                </a:solidFill>
              </a:rPr>
              <a:t>Choose the majority value from V</a:t>
            </a:r>
            <a:r>
              <a:rPr baseline="-25000" lang="en" sz="1100">
                <a:solidFill>
                  <a:schemeClr val="dk2"/>
                </a:solidFill>
              </a:rPr>
              <a:t>i</a:t>
            </a:r>
            <a:r>
              <a:rPr lang="en" sz="1100">
                <a:solidFill>
                  <a:schemeClr val="dk2"/>
                </a:solidFill>
              </a:rPr>
              <a:t> 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695" name="Google Shape;695;p57"/>
          <p:cNvSpPr txBox="1"/>
          <p:nvPr/>
        </p:nvSpPr>
        <p:spPr>
          <a:xfrm>
            <a:off x="3969925" y="1601500"/>
            <a:ext cx="314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6" name="Google Shape;696;p57"/>
          <p:cNvSpPr txBox="1"/>
          <p:nvPr/>
        </p:nvSpPr>
        <p:spPr>
          <a:xfrm>
            <a:off x="5023000" y="2996550"/>
            <a:ext cx="314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7" name="Google Shape;697;p57"/>
          <p:cNvSpPr txBox="1"/>
          <p:nvPr/>
        </p:nvSpPr>
        <p:spPr>
          <a:xfrm>
            <a:off x="2955500" y="2996550"/>
            <a:ext cx="314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8" name="Google Shape;698;p57"/>
          <p:cNvSpPr txBox="1"/>
          <p:nvPr/>
        </p:nvSpPr>
        <p:spPr>
          <a:xfrm>
            <a:off x="3589750" y="2804425"/>
            <a:ext cx="11133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retreat : A : C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99" name="Google Shape;699;p57"/>
          <p:cNvCxnSpPr/>
          <p:nvPr/>
        </p:nvCxnSpPr>
        <p:spPr>
          <a:xfrm flipH="1" rot="10800000">
            <a:off x="3330900" y="3387225"/>
            <a:ext cx="1632000" cy="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0" name="Google Shape;700;p57"/>
          <p:cNvSpPr txBox="1"/>
          <p:nvPr/>
        </p:nvSpPr>
        <p:spPr>
          <a:xfrm>
            <a:off x="3559675" y="3387225"/>
            <a:ext cx="11133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attack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: A : B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Case Proof</a:t>
            </a:r>
            <a:endParaRPr/>
          </a:p>
        </p:txBody>
      </p:sp>
      <p:sp>
        <p:nvSpPr>
          <p:cNvPr id="706" name="Google Shape;706;p58"/>
          <p:cNvSpPr txBox="1"/>
          <p:nvPr>
            <p:ph idx="1" type="body"/>
          </p:nvPr>
        </p:nvSpPr>
        <p:spPr>
          <a:xfrm>
            <a:off x="311700" y="1152475"/>
            <a:ext cx="8520600" cy="37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>
                <a:solidFill>
                  <a:schemeClr val="dk2"/>
                </a:solidFill>
              </a:rPr>
              <a:t>IC1 : All loyal lieutenant generals obey the same order</a:t>
            </a:r>
            <a:endParaRPr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>
                <a:solidFill>
                  <a:schemeClr val="dk2"/>
                </a:solidFill>
              </a:rPr>
              <a:t>IC2 : If the commanding general is loyal, then every loyal lieutenant obeys the order he sends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Only non-trivial case is to prove IC1 when commander is traitor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Need to prove that if honest lieutenant i received v, then honest lieutenant j also received v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lieutenant i forwards v to lieutenant j, except when m+1 signatures are already present in which case some honest lieutenant in that chain must have forwarded it to lieutenant j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Overview</a:t>
            </a:r>
            <a:endParaRPr/>
          </a:p>
        </p:txBody>
      </p:sp>
      <p:sp>
        <p:nvSpPr>
          <p:cNvPr id="712" name="Google Shape;712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Byzantine Generals Problem Formulation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Impossibility Result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Easy Impossibility Result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Oral Message Solution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Practical Byzantine Fault Tolerance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Signed Message Solution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Reliable Systems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Bitcoin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Conclusion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Examine Assumptions</a:t>
            </a:r>
            <a:endParaRPr/>
          </a:p>
        </p:txBody>
      </p:sp>
      <p:sp>
        <p:nvSpPr>
          <p:cNvPr id="718" name="Google Shape;718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Synchronous Communication -&gt; </a:t>
            </a:r>
            <a:r>
              <a:rPr b="1" lang="en">
                <a:solidFill>
                  <a:schemeClr val="dk2"/>
                </a:solidFill>
              </a:rPr>
              <a:t>Timeout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Absence of message can be detected -&gt; </a:t>
            </a:r>
            <a:r>
              <a:rPr b="1" lang="en">
                <a:solidFill>
                  <a:schemeClr val="dk2"/>
                </a:solidFill>
              </a:rPr>
              <a:t>Timeout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Every message that is sent is delivered correctly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Receiver of a message knows who sent it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 loyal general's signature cannot be forged, and any alteration of the contents of his signed message can be detected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Anyone can verify the authenticity of a general's signature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Examine Assumptions</a:t>
            </a:r>
            <a:endParaRPr/>
          </a:p>
        </p:txBody>
      </p:sp>
      <p:sp>
        <p:nvSpPr>
          <p:cNvPr id="724" name="Google Shape;724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Synchronous Communication -&gt; </a:t>
            </a:r>
            <a:r>
              <a:rPr b="1" lang="en">
                <a:solidFill>
                  <a:schemeClr val="dk2"/>
                </a:solidFill>
              </a:rPr>
              <a:t>Timeout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Absence of message can be detected -&gt; </a:t>
            </a:r>
            <a:r>
              <a:rPr b="1" lang="en">
                <a:solidFill>
                  <a:schemeClr val="dk2"/>
                </a:solidFill>
              </a:rPr>
              <a:t>Timeout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Every message that is sent is delivered correctly -&gt; </a:t>
            </a:r>
            <a:r>
              <a:rPr b="1" lang="en">
                <a:solidFill>
                  <a:schemeClr val="dk2"/>
                </a:solidFill>
              </a:rPr>
              <a:t>Same as byzantine failure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Receiver of a message knows who sent it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 loyal general's signature cannot be forged, and any alteration of the contents of his signed message can be detected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Anyone can verify the authenticity of a general's signature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Overview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Byzantine Generals Problem Formulation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Impossibility Result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Easy Impossibility Result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Oral Message Solution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Practical Byzantine Fault Tolerance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Signed Message Solution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Reliable Systems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Bitcoin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Conclusion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Examine Assumptions</a:t>
            </a:r>
            <a:endParaRPr/>
          </a:p>
        </p:txBody>
      </p:sp>
      <p:sp>
        <p:nvSpPr>
          <p:cNvPr id="730" name="Google Shape;730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Synchronous Communication -&gt; </a:t>
            </a:r>
            <a:r>
              <a:rPr b="1" lang="en">
                <a:solidFill>
                  <a:schemeClr val="dk2"/>
                </a:solidFill>
              </a:rPr>
              <a:t>Timeout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Absence of message can be detected -&gt; </a:t>
            </a:r>
            <a:r>
              <a:rPr b="1" lang="en">
                <a:solidFill>
                  <a:schemeClr val="dk2"/>
                </a:solidFill>
              </a:rPr>
              <a:t>Timeout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Every message that is sent is delivered correctly -&gt; </a:t>
            </a:r>
            <a:r>
              <a:rPr b="1" lang="en">
                <a:solidFill>
                  <a:schemeClr val="dk2"/>
                </a:solidFill>
              </a:rPr>
              <a:t>Same as byzantine failure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Receiver of a message knows who sent it -&gt; </a:t>
            </a:r>
            <a:r>
              <a:rPr b="1" lang="en">
                <a:solidFill>
                  <a:schemeClr val="dk2"/>
                </a:solidFill>
              </a:rPr>
              <a:t>Do not use a switching network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 loyal general's signature cannot be forged, and any alteration of the contents of his signed message can be detected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Anyone can verify the authenticity of a general's signature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Examine Assumptions</a:t>
            </a:r>
            <a:endParaRPr/>
          </a:p>
        </p:txBody>
      </p:sp>
      <p:sp>
        <p:nvSpPr>
          <p:cNvPr id="736" name="Google Shape;736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Synchronous Communication -&gt; </a:t>
            </a:r>
            <a:r>
              <a:rPr b="1" lang="en">
                <a:solidFill>
                  <a:schemeClr val="dk2"/>
                </a:solidFill>
              </a:rPr>
              <a:t>Timeout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Absence of message can be detected -&gt; </a:t>
            </a:r>
            <a:r>
              <a:rPr b="1" lang="en">
                <a:solidFill>
                  <a:schemeClr val="dk2"/>
                </a:solidFill>
              </a:rPr>
              <a:t>Timeout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Every message that is sent is delivered correctly -&gt; </a:t>
            </a:r>
            <a:r>
              <a:rPr b="1" lang="en">
                <a:solidFill>
                  <a:schemeClr val="dk2"/>
                </a:solidFill>
              </a:rPr>
              <a:t>Same as byzantine failure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Receiver of a message knows who sent it -&gt; </a:t>
            </a:r>
            <a:r>
              <a:rPr b="1" lang="en">
                <a:solidFill>
                  <a:schemeClr val="dk2"/>
                </a:solidFill>
              </a:rPr>
              <a:t>Do not use a switching network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 loyal general's signature cannot be forged, and any alteration of the contents of his signed message can be detected -&gt; </a:t>
            </a:r>
            <a:r>
              <a:rPr b="1" lang="en">
                <a:solidFill>
                  <a:schemeClr val="dk2"/>
                </a:solidFill>
              </a:rPr>
              <a:t>Public Key Cryptography or HMAC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Anyone can verify the authenticity of a general's signature -&gt; </a:t>
            </a:r>
            <a:r>
              <a:rPr b="1" lang="en">
                <a:solidFill>
                  <a:schemeClr val="dk2"/>
                </a:solidFill>
              </a:rPr>
              <a:t>Public Key Cryptography or HMAC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Overview</a:t>
            </a:r>
            <a:endParaRPr/>
          </a:p>
        </p:txBody>
      </p:sp>
      <p:sp>
        <p:nvSpPr>
          <p:cNvPr id="742" name="Google Shape;742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Byzantine Generals Problem Formulation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Impossibility Result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Easy Impossibility Result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Oral Message Solution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Practical Byzantine Fault Tolerance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Signed Message Solution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Reliable Systems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Bitcoin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Conclusion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65"/>
          <p:cNvSpPr txBox="1"/>
          <p:nvPr>
            <p:ph type="title"/>
          </p:nvPr>
        </p:nvSpPr>
        <p:spPr>
          <a:xfrm>
            <a:off x="265500" y="1678650"/>
            <a:ext cx="4045200" cy="178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Bitcoin</a:t>
            </a:r>
            <a:endParaRPr/>
          </a:p>
        </p:txBody>
      </p:sp>
      <p:sp>
        <p:nvSpPr>
          <p:cNvPr id="748" name="Google Shape;748;p6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Probabilistic Safety….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6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Overview</a:t>
            </a:r>
            <a:endParaRPr/>
          </a:p>
        </p:txBody>
      </p:sp>
      <p:sp>
        <p:nvSpPr>
          <p:cNvPr id="754" name="Google Shape;754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Byzantine Generals Problem Formulation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Impossibility Result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Easy Impossibility Result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Oral Message Solution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Practical Byzantine Fault Tolerance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Signed Message Solution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Reliable Systems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Bitcoin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Conclusion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9" name="Google Shape;759;p67"/>
          <p:cNvGraphicFramePr/>
          <p:nvPr/>
        </p:nvGraphicFramePr>
        <p:xfrm>
          <a:off x="763025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{9C729293-BB50-4FBC-B9C1-A495BD12359A}</a:tableStyleId>
              </a:tblPr>
              <a:tblGrid>
                <a:gridCol w="1927050"/>
                <a:gridCol w="16924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Synchronous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Semi-synchronous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Asynchronous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Unsigned Messages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 &gt;= 3m + 1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Impossible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Signed Messages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 &gt;= m + 1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 &gt;= 3m + 1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Impossible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60" name="Google Shape;760;p67"/>
          <p:cNvSpPr txBox="1"/>
          <p:nvPr/>
        </p:nvSpPr>
        <p:spPr>
          <a:xfrm>
            <a:off x="763025" y="848225"/>
            <a:ext cx="72390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Necessary &amp; Sufficient number of nodes to cope up with m </a:t>
            </a: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byzantine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 failures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6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766" name="Google Shape;766;p68" title="Upward shot of Golden Gate Bridge against blue sky"/>
          <p:cNvPicPr preferRelativeResize="0"/>
          <p:nvPr/>
        </p:nvPicPr>
        <p:blipFill rotWithShape="1">
          <a:blip r:embed="rId3">
            <a:alphaModFix/>
          </a:blip>
          <a:srcRect b="0" l="19071" r="4853" t="9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Overview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Byzantine Generals Problem Formulation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Impossibility Result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Easy Impossibility Result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Oral Message Solution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Practical Byzantine Fault Tolerance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Signed Message Solution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Reliable Systems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Bitcoin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Conclusion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</a:t>
            </a:r>
            <a:r>
              <a:rPr lang="en"/>
              <a:t> 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Every process must agree on the same value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The value should be proposed by some processor i.e. consensus algorithm can't invent a new value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Formulation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Success if all attack or all retreat (common plan of action)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4055700" y="2066425"/>
            <a:ext cx="1278300" cy="12453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 rot="-5400000">
            <a:off x="4491900" y="2941825"/>
            <a:ext cx="405900" cy="333900"/>
          </a:xfrm>
          <a:prstGeom prst="flowChartDe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/>
          <p:nvPr/>
        </p:nvSpPr>
        <p:spPr>
          <a:xfrm rot="10800000">
            <a:off x="4194000" y="1714500"/>
            <a:ext cx="333900" cy="351925"/>
          </a:xfrm>
          <a:prstGeom prst="flowChartOffpageConnector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/>
          <p:nvPr/>
        </p:nvSpPr>
        <p:spPr>
          <a:xfrm rot="10800000">
            <a:off x="4861800" y="1714500"/>
            <a:ext cx="333900" cy="351925"/>
          </a:xfrm>
          <a:prstGeom prst="flowChartOffpageConnector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2476500" y="2273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4392600" y="38650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6308700" y="2273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3381150" y="2499575"/>
            <a:ext cx="374400" cy="25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 rot="10800000">
            <a:off x="5634138" y="2499575"/>
            <a:ext cx="374400" cy="25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 rot="-5400000">
            <a:off x="4507638" y="3462088"/>
            <a:ext cx="374400" cy="25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Byzantine behaviour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No general a priori knows if a counterpart is loyal or traitor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4055700" y="2066425"/>
            <a:ext cx="1278300" cy="12453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 rot="-5400000">
            <a:off x="4491900" y="2941825"/>
            <a:ext cx="405900" cy="333900"/>
          </a:xfrm>
          <a:prstGeom prst="flowChartDe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 rot="10800000">
            <a:off x="4194000" y="1714500"/>
            <a:ext cx="333900" cy="351925"/>
          </a:xfrm>
          <a:prstGeom prst="flowChartOffpageConnector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 rot="10800000">
            <a:off x="4861800" y="1714500"/>
            <a:ext cx="333900" cy="351925"/>
          </a:xfrm>
          <a:prstGeom prst="flowChartOffpageConnector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2476500" y="2273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4392600" y="38650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308700" y="2273975"/>
            <a:ext cx="604500" cy="703800"/>
          </a:xfrm>
          <a:prstGeom prst="smileyFace">
            <a:avLst>
              <a:gd fmla="val 465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3381150" y="2499575"/>
            <a:ext cx="374400" cy="25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 rot="-5400000">
            <a:off x="4507638" y="3462088"/>
            <a:ext cx="374400" cy="25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5910525" y="3022225"/>
            <a:ext cx="1930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5910525" y="3105100"/>
            <a:ext cx="26799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Traitor tries to prevent agreement between loyal generals. Can lie or not respond.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Not fail-stop, neither fail-crash but byzantine.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