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6"/>
  </p:notesMasterIdLst>
  <p:sldIdLst>
    <p:sldId id="382" r:id="rId2"/>
    <p:sldId id="829" r:id="rId3"/>
    <p:sldId id="830" r:id="rId4"/>
    <p:sldId id="831" r:id="rId5"/>
    <p:sldId id="832" r:id="rId6"/>
    <p:sldId id="762" r:id="rId7"/>
    <p:sldId id="763" r:id="rId8"/>
    <p:sldId id="764" r:id="rId9"/>
    <p:sldId id="765" r:id="rId10"/>
    <p:sldId id="828" r:id="rId11"/>
    <p:sldId id="815" r:id="rId12"/>
    <p:sldId id="769" r:id="rId13"/>
    <p:sldId id="770" r:id="rId14"/>
    <p:sldId id="771" r:id="rId15"/>
    <p:sldId id="772" r:id="rId16"/>
    <p:sldId id="773" r:id="rId17"/>
    <p:sldId id="774" r:id="rId18"/>
    <p:sldId id="775" r:id="rId19"/>
    <p:sldId id="776" r:id="rId20"/>
    <p:sldId id="777" r:id="rId21"/>
    <p:sldId id="778" r:id="rId22"/>
    <p:sldId id="779" r:id="rId23"/>
    <p:sldId id="780" r:id="rId24"/>
    <p:sldId id="781" r:id="rId25"/>
    <p:sldId id="782" r:id="rId26"/>
    <p:sldId id="783" r:id="rId27"/>
    <p:sldId id="784" r:id="rId28"/>
    <p:sldId id="785" r:id="rId29"/>
    <p:sldId id="786" r:id="rId30"/>
    <p:sldId id="787" r:id="rId31"/>
    <p:sldId id="788" r:id="rId32"/>
    <p:sldId id="791" r:id="rId33"/>
    <p:sldId id="792" r:id="rId34"/>
    <p:sldId id="801" r:id="rId35"/>
    <p:sldId id="802" r:id="rId36"/>
    <p:sldId id="803" r:id="rId37"/>
    <p:sldId id="804" r:id="rId38"/>
    <p:sldId id="805" r:id="rId39"/>
    <p:sldId id="806" r:id="rId40"/>
    <p:sldId id="807" r:id="rId41"/>
    <p:sldId id="808" r:id="rId42"/>
    <p:sldId id="809" r:id="rId43"/>
    <p:sldId id="810" r:id="rId44"/>
    <p:sldId id="811" r:id="rId45"/>
    <p:sldId id="812" r:id="rId46"/>
    <p:sldId id="813" r:id="rId47"/>
    <p:sldId id="814" r:id="rId48"/>
    <p:sldId id="827" r:id="rId49"/>
    <p:sldId id="816" r:id="rId50"/>
    <p:sldId id="818" r:id="rId51"/>
    <p:sldId id="819" r:id="rId52"/>
    <p:sldId id="821" r:id="rId53"/>
    <p:sldId id="823" r:id="rId54"/>
    <p:sldId id="825" r:id="rId5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>
      <p:cViewPr varScale="1">
        <p:scale>
          <a:sx n="64" d="100"/>
          <a:sy n="64" d="100"/>
        </p:scale>
        <p:origin x="69" y="50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42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06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525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174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728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44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918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614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562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15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390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439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110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Not to be confused with previous properties that we’ve seen with the same names (such as Agreement from SMR)</a:t>
            </a:r>
          </a:p>
        </p:txBody>
      </p:sp>
    </p:spTree>
    <p:extLst>
      <p:ext uri="{BB962C8B-B14F-4D97-AF65-F5344CB8AC3E}">
        <p14:creationId xmlns:p14="http://schemas.microsoft.com/office/powerpoint/2010/main" val="3398334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 question: in the lunch example, what is the meaning of validity?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Answer: If all of the proposals for where to eat are the same place, then all people eventually agree to eat at the proposed place.</a:t>
            </a:r>
          </a:p>
        </p:txBody>
      </p:sp>
    </p:spTree>
    <p:extLst>
      <p:ext uri="{BB962C8B-B14F-4D97-AF65-F5344CB8AC3E}">
        <p14:creationId xmlns:p14="http://schemas.microsoft.com/office/powerpoint/2010/main" val="418320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 question: in the lunch example, what is the meaning of agreement?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Answer: If a person in the groups makes a final decision to go to a place to eat, then all people in the group eventually agree to eat there as well.</a:t>
            </a:r>
          </a:p>
        </p:txBody>
      </p:sp>
    </p:spTree>
    <p:extLst>
      <p:ext uri="{BB962C8B-B14F-4D97-AF65-F5344CB8AC3E}">
        <p14:creationId xmlns:p14="http://schemas.microsoft.com/office/powerpoint/2010/main" val="331088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 question: in the lunch example, what is the meaning of integrity?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Answer: There is no pre-determined place at which everyone will agree to eat. It must be possible (for sake of variety!) that a proposal can be made.</a:t>
            </a:r>
          </a:p>
        </p:txBody>
      </p:sp>
    </p:spTree>
    <p:extLst>
      <p:ext uri="{BB962C8B-B14F-4D97-AF65-F5344CB8AC3E}">
        <p14:creationId xmlns:p14="http://schemas.microsoft.com/office/powerpoint/2010/main" val="3928905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 question: in the lunch example, what is the meaning of termination?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Answer: They eventually get eat lunch!</a:t>
            </a:r>
          </a:p>
        </p:txBody>
      </p:sp>
    </p:spTree>
    <p:extLst>
      <p:ext uri="{BB962C8B-B14F-4D97-AF65-F5344CB8AC3E}">
        <p14:creationId xmlns:p14="http://schemas.microsoft.com/office/powerpoint/2010/main" val="202741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98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65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02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124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83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6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8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7481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654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600" cy="1148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471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7" r:id="rId13"/>
    <p:sldLayoutId id="2147483678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15619"/>
            <a:ext cx="12039600" cy="1828800"/>
          </a:xfrm>
        </p:spPr>
        <p:txBody>
          <a:bodyPr/>
          <a:lstStyle/>
          <a:p>
            <a:r>
              <a:rPr lang="en-US" dirty="0" smtClean="0"/>
              <a:t>Distributed systems: </a:t>
            </a: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Hakim Weatherspoon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49600" y="6504196"/>
            <a:ext cx="927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Slides borrowed liberally from past presentations </a:t>
            </a:r>
            <a:r>
              <a:rPr lang="en-US" sz="1400" dirty="0"/>
              <a:t>from </a:t>
            </a:r>
            <a:r>
              <a:rPr lang="en-US" sz="1400" dirty="0" smtClean="0"/>
              <a:t>Robert </a:t>
            </a:r>
            <a:r>
              <a:rPr lang="en-US" sz="1400" dirty="0" err="1" smtClean="0"/>
              <a:t>Surton</a:t>
            </a:r>
            <a:r>
              <a:rPr lang="en-US" sz="1400" dirty="0"/>
              <a:t>, </a:t>
            </a:r>
            <a:r>
              <a:rPr lang="en-US" sz="1400" dirty="0" err="1" smtClean="0"/>
              <a:t>Cecchetti</a:t>
            </a:r>
            <a:r>
              <a:rPr lang="en-US" sz="1400" dirty="0"/>
              <a:t>, Burcu Canakci </a:t>
            </a:r>
            <a:r>
              <a:rPr lang="en-US" sz="1400" dirty="0" smtClean="0"/>
              <a:t>and </a:t>
            </a:r>
            <a:r>
              <a:rPr lang="en-US" sz="1400" dirty="0"/>
              <a:t>Matt </a:t>
            </a:r>
            <a:r>
              <a:rPr lang="en-US" sz="1400" dirty="0" smtClean="0"/>
              <a:t>Burke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39285"/>
            </a:pPr>
            <a:r>
              <a:rPr lang="en"/>
              <a:t>The Part-Time Parliament</a:t>
            </a:r>
          </a:p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358" name="Shape 358" descr="Screenshot from 2017-10-18 15-58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133" y="1647467"/>
            <a:ext cx="7835736" cy="4701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8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Paxos: The Lost Manuscript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74121">
              <a:spcAft>
                <a:spcPts val="1333"/>
              </a:spcAft>
              <a:buSzPct val="100000"/>
            </a:pPr>
            <a:r>
              <a:rPr lang="en" sz="2667"/>
              <a:t>Finally published in 1998 after it was put into use</a:t>
            </a:r>
          </a:p>
          <a:p>
            <a:pPr marL="609585" indent="-474121">
              <a:buSzPct val="100000"/>
            </a:pPr>
            <a:r>
              <a:rPr lang="en" sz="2667"/>
              <a:t>Published as a “lost manuscript” with notes from Keith Marzullo</a:t>
            </a:r>
          </a:p>
          <a:p>
            <a:pPr marL="1219170" lvl="1" indent="-440256">
              <a:spcAft>
                <a:spcPts val="1333"/>
              </a:spcAft>
              <a:buSzPct val="100000"/>
            </a:pPr>
            <a:r>
              <a:rPr lang="en" sz="2133" i="1"/>
              <a:t>“This submission was recently discovered behind a filing cabinet in the TOCS editorial office. Despite its age, the editor-in-chief felt that it was worth publishing. Because the author is currently doing field work in the Greek isles and cannot be reached, I was asked to prepare it for publication.”</a:t>
            </a:r>
          </a:p>
          <a:p>
            <a:pPr marL="609585" indent="-474121">
              <a:buSzPct val="100000"/>
            </a:pPr>
            <a:r>
              <a:rPr lang="en" sz="2667"/>
              <a:t>“Paxos Made Simple” simplified the explanation…a bit too much</a:t>
            </a:r>
          </a:p>
          <a:p>
            <a:pPr marL="1219170" lvl="1" indent="-440256">
              <a:buSzPct val="100000"/>
            </a:pPr>
            <a:r>
              <a:rPr lang="en" sz="2133"/>
              <a:t>Abstract: </a:t>
            </a:r>
            <a:r>
              <a:rPr lang="en" sz="2133" i="1"/>
              <a:t>The Paxos algorithm, when presented in plain English, is very simple.</a:t>
            </a:r>
          </a:p>
        </p:txBody>
      </p:sp>
    </p:spTree>
    <p:extLst>
      <p:ext uri="{BB962C8B-B14F-4D97-AF65-F5344CB8AC3E}">
        <p14:creationId xmlns:p14="http://schemas.microsoft.com/office/powerpoint/2010/main" val="18930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6864" y="385346"/>
            <a:ext cx="108712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lang="en-US" spc="30" dirty="0" smtClean="0"/>
              <a:t>Assumptions about our model</a:t>
            </a:r>
            <a:endParaRPr spc="3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Processes can fail </a:t>
            </a:r>
            <a:r>
              <a:rPr lang="en-US" dirty="0" smtClean="0"/>
              <a:t>by </a:t>
            </a:r>
            <a:r>
              <a:rPr lang="en-US" b="1" dirty="0" smtClean="0"/>
              <a:t>crashing</a:t>
            </a:r>
          </a:p>
          <a:p>
            <a:pPr lvl="1"/>
            <a:r>
              <a:rPr lang="en-US" dirty="0"/>
              <a:t>No indication of failure; simply stops responding to messages</a:t>
            </a:r>
          </a:p>
          <a:p>
            <a:pPr lvl="1"/>
            <a:r>
              <a:rPr lang="en-US" dirty="0"/>
              <a:t>Failed processes cannot arbitrarily transition or send arbitrary messages</a:t>
            </a:r>
          </a:p>
          <a:p>
            <a:endParaRPr lang="en-US" dirty="0"/>
          </a:p>
          <a:p>
            <a:r>
              <a:rPr lang="en-US" b="1" dirty="0" smtClean="0"/>
              <a:t>Asynchronous</a:t>
            </a:r>
            <a:r>
              <a:rPr lang="en-US" dirty="0" smtClean="0"/>
              <a:t>, but </a:t>
            </a:r>
            <a:r>
              <a:rPr lang="en-US" b="1" dirty="0" smtClean="0"/>
              <a:t>reliable</a:t>
            </a:r>
            <a:r>
              <a:rPr lang="en-US" dirty="0" smtClean="0"/>
              <a:t>, network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Messages </a:t>
            </a:r>
            <a:r>
              <a:rPr lang="en-US" dirty="0"/>
              <a:t>can be</a:t>
            </a:r>
          </a:p>
          <a:p>
            <a:pPr lvl="1"/>
            <a:r>
              <a:rPr lang="en-US" dirty="0" smtClean="0"/>
              <a:t>lost</a:t>
            </a:r>
            <a:endParaRPr lang="en-US" dirty="0"/>
          </a:p>
          <a:p>
            <a:pPr lvl="1"/>
            <a:r>
              <a:rPr lang="en-US" dirty="0" smtClean="0"/>
              <a:t>duplicated</a:t>
            </a:r>
            <a:endParaRPr lang="en-US" dirty="0"/>
          </a:p>
          <a:p>
            <a:pPr lvl="1"/>
            <a:r>
              <a:rPr lang="en-US" dirty="0" smtClean="0"/>
              <a:t>reordered</a:t>
            </a:r>
            <a:endParaRPr lang="en-US" dirty="0"/>
          </a:p>
          <a:p>
            <a:pPr lvl="1"/>
            <a:r>
              <a:rPr lang="en-US" dirty="0" smtClean="0"/>
              <a:t>held </a:t>
            </a:r>
            <a:r>
              <a:rPr lang="en-US" dirty="0"/>
              <a:t>arbitrarily </a:t>
            </a:r>
            <a:r>
              <a:rPr lang="en-US" dirty="0" smtClean="0"/>
              <a:t>long</a:t>
            </a:r>
          </a:p>
          <a:p>
            <a:pPr lvl="1"/>
            <a:r>
              <a:rPr lang="en-US" dirty="0" smtClean="0"/>
              <a:t>If a </a:t>
            </a:r>
            <a:r>
              <a:rPr lang="en-US" dirty="0" err="1" smtClean="0"/>
              <a:t>msg</a:t>
            </a:r>
            <a:r>
              <a:rPr lang="en-US" dirty="0" smtClean="0"/>
              <a:t> is sent infinitely many time, it will be delivered infinitely many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82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-20" dirty="0"/>
              <a:t>P</a:t>
            </a:r>
            <a:r>
              <a:rPr spc="-89" dirty="0"/>
              <a:t>r</a:t>
            </a:r>
            <a:r>
              <a:rPr spc="59" dirty="0"/>
              <a:t>ocesses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598279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5B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8279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5B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1893" y="5100466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1893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1893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1893" y="820044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5508" y="4387062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5508" y="2960255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5508" y="1533448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399599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-20" dirty="0"/>
              <a:t>P</a:t>
            </a:r>
            <a:r>
              <a:rPr spc="-89" dirty="0"/>
              <a:t>r</a:t>
            </a:r>
            <a:r>
              <a:rPr spc="59" dirty="0"/>
              <a:t>ocesses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598279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5B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8279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5B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1893" y="5100466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1893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1893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1893" y="820044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5508" y="4387062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5508" y="2960255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5508" y="1533448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57709" y="1210078"/>
            <a:ext cx="1395509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081" spc="-20" dirty="0">
                <a:solidFill>
                  <a:srgbClr val="5B5BFF"/>
                </a:solidFill>
                <a:latin typeface="Verdana"/>
                <a:cs typeface="Verdana"/>
              </a:rPr>
              <a:t>Proposers</a:t>
            </a:r>
            <a:endParaRPr sz="2081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8963" y="5672938"/>
            <a:ext cx="5024586" cy="7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6598"/>
            <a:r>
              <a:rPr sz="2081" spc="-20" dirty="0">
                <a:solidFill>
                  <a:srgbClr val="2E0089"/>
                </a:solidFill>
                <a:latin typeface="Verdana"/>
                <a:cs typeface="Verdana"/>
              </a:rPr>
              <a:t>Learners</a:t>
            </a:r>
            <a:endParaRPr sz="2081">
              <a:latin typeface="Verdana"/>
              <a:cs typeface="Verdana"/>
            </a:endParaRPr>
          </a:p>
          <a:p>
            <a:pPr marL="25168">
              <a:spcBef>
                <a:spcPts val="723"/>
              </a:spcBef>
            </a:pPr>
            <a:r>
              <a:rPr sz="2081" dirty="0">
                <a:solidFill>
                  <a:srgbClr val="002E89"/>
                </a:solidFill>
                <a:latin typeface="Verdana"/>
                <a:cs typeface="Verdana"/>
              </a:rPr>
              <a:t>Acceptors</a:t>
            </a:r>
            <a:endParaRPr sz="2081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50167495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-20" dirty="0"/>
              <a:t>P</a:t>
            </a:r>
            <a:r>
              <a:rPr spc="-89" dirty="0"/>
              <a:t>r</a:t>
            </a:r>
            <a:r>
              <a:rPr spc="59" dirty="0"/>
              <a:t>ocesses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598279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5B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8279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5B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1893" y="5100466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1893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1893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1893" y="820044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5508" y="4387062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5508" y="2960255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5508" y="1533448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57709" y="1210078"/>
            <a:ext cx="1395509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081" spc="-20" dirty="0">
                <a:solidFill>
                  <a:srgbClr val="5B5BFF"/>
                </a:solidFill>
                <a:latin typeface="Verdana"/>
                <a:cs typeface="Verdana"/>
              </a:rPr>
              <a:t>Proposers</a:t>
            </a:r>
            <a:endParaRPr sz="2081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8963" y="5672938"/>
            <a:ext cx="5024586" cy="7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6598"/>
            <a:r>
              <a:rPr sz="2081" spc="-20" dirty="0">
                <a:solidFill>
                  <a:srgbClr val="2E0089"/>
                </a:solidFill>
                <a:latin typeface="Verdana"/>
                <a:cs typeface="Verdana"/>
              </a:rPr>
              <a:t>Learners</a:t>
            </a:r>
            <a:endParaRPr sz="2081">
              <a:latin typeface="Verdana"/>
              <a:cs typeface="Verdana"/>
            </a:endParaRPr>
          </a:p>
          <a:p>
            <a:pPr marL="25168">
              <a:spcBef>
                <a:spcPts val="723"/>
              </a:spcBef>
            </a:pPr>
            <a:r>
              <a:rPr sz="2081" dirty="0">
                <a:solidFill>
                  <a:srgbClr val="002E89"/>
                </a:solidFill>
                <a:latin typeface="Verdana"/>
                <a:cs typeface="Verdana"/>
              </a:rPr>
              <a:t>Acceptors</a:t>
            </a:r>
            <a:endParaRPr sz="2081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1964" y="4198849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1390" y="2869975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0"/>
                </a:moveTo>
                <a:lnTo>
                  <a:pt x="1171142" y="1171127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4106" y="4835348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0005" y="3543027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851862"/>
                </a:moveTo>
                <a:lnTo>
                  <a:pt x="113581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3967" y="2185785"/>
            <a:ext cx="2382054" cy="2977253"/>
          </a:xfrm>
          <a:custGeom>
            <a:avLst/>
            <a:gdLst/>
            <a:ahLst/>
            <a:cxnLst/>
            <a:rect l="l" t="t" r="r" b="b"/>
            <a:pathLst>
              <a:path w="1202054" h="1502410">
                <a:moveTo>
                  <a:pt x="0" y="1502373"/>
                </a:moveTo>
                <a:lnTo>
                  <a:pt x="1201893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31742" y="4030360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1964" y="2772042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4106" y="4121732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4106" y="3408541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0005" y="2116218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851862"/>
                </a:moveTo>
                <a:lnTo>
                  <a:pt x="113581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1964" y="2772054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1742" y="2603553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0005" y="2829601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0"/>
                </a:moveTo>
                <a:lnTo>
                  <a:pt x="1135818" y="851862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74106" y="2694925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74106" y="1981735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21390" y="1443172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1171127"/>
                </a:moveTo>
                <a:lnTo>
                  <a:pt x="1171142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91964" y="1345247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43967" y="1470946"/>
            <a:ext cx="2382054" cy="2977253"/>
          </a:xfrm>
          <a:custGeom>
            <a:avLst/>
            <a:gdLst/>
            <a:ahLst/>
            <a:cxnLst/>
            <a:rect l="l" t="t" r="r" b="b"/>
            <a:pathLst>
              <a:path w="1202054" h="1502410">
                <a:moveTo>
                  <a:pt x="0" y="0"/>
                </a:moveTo>
                <a:lnTo>
                  <a:pt x="1201893" y="1502373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10005" y="1402792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0"/>
                </a:moveTo>
                <a:lnTo>
                  <a:pt x="1135818" y="851862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4106" y="1268118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583753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40" dirty="0"/>
              <a:t>Any process might</a:t>
            </a:r>
            <a:r>
              <a:rPr spc="-396" dirty="0"/>
              <a:t> </a:t>
            </a:r>
            <a:r>
              <a:rPr spc="30" dirty="0"/>
              <a:t>fail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There must be multiple acceptors.</a:t>
            </a:r>
          </a:p>
        </p:txBody>
      </p:sp>
    </p:spTree>
    <p:extLst>
      <p:ext uri="{BB962C8B-B14F-4D97-AF65-F5344CB8AC3E}">
        <p14:creationId xmlns:p14="http://schemas.microsoft.com/office/powerpoint/2010/main" val="2159789432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40" dirty="0"/>
              <a:t>Only </a:t>
            </a:r>
            <a:r>
              <a:rPr spc="59" dirty="0"/>
              <a:t>choose </a:t>
            </a:r>
            <a:r>
              <a:rPr spc="69" dirty="0"/>
              <a:t>a </a:t>
            </a:r>
            <a:r>
              <a:rPr spc="50" dirty="0"/>
              <a:t>single</a:t>
            </a:r>
            <a:r>
              <a:rPr spc="-614" dirty="0"/>
              <a:t> </a:t>
            </a:r>
            <a:r>
              <a:rPr spc="50" dirty="0"/>
              <a:t>value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majority of acceptors must agree on the choice.</a:t>
            </a:r>
          </a:p>
        </p:txBody>
      </p:sp>
    </p:spTree>
    <p:extLst>
      <p:ext uri="{BB962C8B-B14F-4D97-AF65-F5344CB8AC3E}">
        <p14:creationId xmlns:p14="http://schemas.microsoft.com/office/powerpoint/2010/main" val="2097142417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20" dirty="0"/>
              <a:t>Property</a:t>
            </a:r>
            <a:r>
              <a:rPr spc="-268" dirty="0"/>
              <a:t> </a:t>
            </a:r>
            <a:r>
              <a:rPr spc="40" dirty="0"/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acceptor must accept the first proposal it receives.</a:t>
            </a:r>
          </a:p>
        </p:txBody>
      </p:sp>
    </p:spTree>
    <p:extLst>
      <p:ext uri="{BB962C8B-B14F-4D97-AF65-F5344CB8AC3E}">
        <p14:creationId xmlns:p14="http://schemas.microsoft.com/office/powerpoint/2010/main" val="2003666599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-129" dirty="0"/>
              <a:t>W</a:t>
            </a:r>
            <a:r>
              <a:rPr spc="40" dirty="0"/>
              <a:t>ait—what?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Majority-must-agree + Must-accept-first =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Acceptors </a:t>
            </a:r>
            <a:r>
              <a:rPr lang="en-US" dirty="0"/>
              <a:t>must be able to accept multiple proposals</a:t>
            </a:r>
          </a:p>
        </p:txBody>
      </p:sp>
    </p:spTree>
    <p:extLst>
      <p:ext uri="{BB962C8B-B14F-4D97-AF65-F5344CB8AC3E}">
        <p14:creationId xmlns:p14="http://schemas.microsoft.com/office/powerpoint/2010/main" val="41060745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Timeline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984" y="2575485"/>
            <a:ext cx="83820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-145583" y="2101567"/>
            <a:ext cx="30508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Time, Clocks and Ordering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2850617" y="2378500"/>
            <a:ext cx="30508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State Machine Replication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6167484" y="2378500"/>
            <a:ext cx="2212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Paxos Published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929184" y="3921133"/>
            <a:ext cx="2212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68" name="Shape 268"/>
          <p:cNvSpPr txBox="1"/>
          <p:nvPr/>
        </p:nvSpPr>
        <p:spPr>
          <a:xfrm>
            <a:off x="877984" y="3877000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1978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3809617" y="3921133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1984</a:t>
            </a:r>
          </a:p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6741251" y="3877000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1989</a:t>
            </a:r>
          </a:p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6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-129" dirty="0"/>
              <a:t>W</a:t>
            </a:r>
            <a:r>
              <a:rPr spc="40" dirty="0"/>
              <a:t>ait—what?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Majority-must-agree + Must-accept-first =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Acceptors </a:t>
            </a:r>
            <a:r>
              <a:rPr lang="en-US" dirty="0"/>
              <a:t>must be able to accept multiple proposals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all proposals uniquely to distinguish them</a:t>
            </a:r>
          </a:p>
        </p:txBody>
      </p:sp>
    </p:spTree>
    <p:extLst>
      <p:ext uri="{BB962C8B-B14F-4D97-AF65-F5344CB8AC3E}">
        <p14:creationId xmlns:p14="http://schemas.microsoft.com/office/powerpoint/2010/main" val="370847503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20" dirty="0"/>
              <a:t>Property</a:t>
            </a:r>
            <a:r>
              <a:rPr spc="-268" dirty="0"/>
              <a:t> </a:t>
            </a:r>
            <a:r>
              <a:rPr spc="40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a proposal with value v is chosen, then every  higher-numbered proposal </a:t>
            </a:r>
            <a:r>
              <a:rPr lang="en-US" i="1" dirty="0"/>
              <a:t>that is </a:t>
            </a:r>
            <a:r>
              <a:rPr lang="en-US" i="1" dirty="0" smtClean="0"/>
              <a:t>chosen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has </a:t>
            </a:r>
            <a:r>
              <a:rPr lang="en-US" dirty="0"/>
              <a:t>value 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440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20" dirty="0"/>
              <a:t>Property</a:t>
            </a:r>
            <a:r>
              <a:rPr spc="-258" dirty="0"/>
              <a:t> </a:t>
            </a:r>
            <a:r>
              <a:rPr spc="50" dirty="0"/>
              <a:t>2a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a proposal with value v is chosen, then every  higher-numbered proposal </a:t>
            </a:r>
            <a:r>
              <a:rPr lang="en-US" i="1" dirty="0"/>
              <a:t>accepted by any acceptor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has </a:t>
            </a:r>
            <a:r>
              <a:rPr lang="en-US" dirty="0"/>
              <a:t>value v.</a:t>
            </a:r>
          </a:p>
        </p:txBody>
      </p:sp>
    </p:spTree>
    <p:extLst>
      <p:ext uri="{BB962C8B-B14F-4D97-AF65-F5344CB8AC3E}">
        <p14:creationId xmlns:p14="http://schemas.microsoft.com/office/powerpoint/2010/main" val="36478136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20" dirty="0"/>
              <a:t>Property</a:t>
            </a:r>
            <a:r>
              <a:rPr spc="-258" dirty="0"/>
              <a:t> </a:t>
            </a:r>
            <a:r>
              <a:rPr spc="50" dirty="0"/>
              <a:t>2b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a proposal with value v is chosen, then every  higher-numbered proposal </a:t>
            </a:r>
            <a:r>
              <a:rPr lang="en-US" i="1" dirty="0"/>
              <a:t>issued by any proposer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has </a:t>
            </a:r>
            <a:r>
              <a:rPr lang="en-US" dirty="0"/>
              <a:t>value v.</a:t>
            </a:r>
          </a:p>
        </p:txBody>
      </p:sp>
    </p:spTree>
    <p:extLst>
      <p:ext uri="{BB962C8B-B14F-4D97-AF65-F5344CB8AC3E}">
        <p14:creationId xmlns:p14="http://schemas.microsoft.com/office/powerpoint/2010/main" val="16698969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20" dirty="0"/>
              <a:t>Property</a:t>
            </a:r>
            <a:r>
              <a:rPr spc="-277" dirty="0"/>
              <a:t> </a:t>
            </a:r>
            <a:r>
              <a:rPr spc="79" dirty="0"/>
              <a:t>2c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any </a:t>
            </a:r>
            <a:r>
              <a:rPr lang="en-US" i="1" dirty="0"/>
              <a:t>v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, if a proposal with value </a:t>
            </a:r>
            <a:r>
              <a:rPr lang="en-US" i="1" dirty="0"/>
              <a:t>v</a:t>
            </a:r>
            <a:r>
              <a:rPr lang="en-US" dirty="0"/>
              <a:t> and </a:t>
            </a:r>
            <a:r>
              <a:rPr lang="en-US" dirty="0" smtClean="0"/>
              <a:t>number </a:t>
            </a:r>
            <a:r>
              <a:rPr lang="en-US" i="1" dirty="0"/>
              <a:t>n</a:t>
            </a:r>
            <a:r>
              <a:rPr lang="en-US" dirty="0"/>
              <a:t> is issued, then there is a set </a:t>
            </a:r>
            <a:r>
              <a:rPr lang="en-US" i="1" dirty="0"/>
              <a:t>S</a:t>
            </a:r>
            <a:r>
              <a:rPr lang="en-US" dirty="0"/>
              <a:t> consisting of a majority </a:t>
            </a:r>
            <a:r>
              <a:rPr lang="en-US" dirty="0" smtClean="0"/>
              <a:t>of </a:t>
            </a:r>
            <a:r>
              <a:rPr lang="en-US" dirty="0"/>
              <a:t>acceptors such that either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acceptor in </a:t>
            </a:r>
            <a:r>
              <a:rPr lang="en-US" i="1" dirty="0"/>
              <a:t>S</a:t>
            </a:r>
            <a:r>
              <a:rPr lang="en-US" dirty="0"/>
              <a:t> has accepted any proposal  numbered less than </a:t>
            </a:r>
            <a:r>
              <a:rPr lang="en-US" i="1" dirty="0"/>
              <a:t>n</a:t>
            </a:r>
            <a:r>
              <a:rPr lang="en-US" dirty="0"/>
              <a:t>, or</a:t>
            </a:r>
          </a:p>
          <a:p>
            <a:pPr lvl="1"/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is the value of the highest-numbered proposal  among all proposals numbered less than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accepted </a:t>
            </a:r>
            <a:r>
              <a:rPr lang="en-US" dirty="0"/>
              <a:t>by the acceptors in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26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-20" dirty="0"/>
              <a:t>P</a:t>
            </a:r>
            <a:r>
              <a:rPr spc="-89" dirty="0"/>
              <a:t>r</a:t>
            </a:r>
            <a:r>
              <a:rPr spc="40" dirty="0"/>
              <a:t>oposers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598279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5B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8279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5B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1893" y="5100466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1893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1893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1893" y="820044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5508" y="4387062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5508" y="2960255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5508" y="1533448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1964" y="4198849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21390" y="2869975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0"/>
                </a:moveTo>
                <a:lnTo>
                  <a:pt x="1171142" y="1171127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4106" y="4835348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0005" y="3543027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851862"/>
                </a:moveTo>
                <a:lnTo>
                  <a:pt x="113581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3967" y="2185785"/>
            <a:ext cx="2382054" cy="2977253"/>
          </a:xfrm>
          <a:custGeom>
            <a:avLst/>
            <a:gdLst/>
            <a:ahLst/>
            <a:cxnLst/>
            <a:rect l="l" t="t" r="r" b="b"/>
            <a:pathLst>
              <a:path w="1202054" h="1502410">
                <a:moveTo>
                  <a:pt x="0" y="1502373"/>
                </a:moveTo>
                <a:lnTo>
                  <a:pt x="1201893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1742" y="4030360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91964" y="2772042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4106" y="4121732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4106" y="3408541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10005" y="2116218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851862"/>
                </a:moveTo>
                <a:lnTo>
                  <a:pt x="113581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1964" y="2772054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31742" y="2603553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10005" y="2829601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0"/>
                </a:moveTo>
                <a:lnTo>
                  <a:pt x="1135818" y="851862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4106" y="2694925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74106" y="1981735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21390" y="1443172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1171127"/>
                </a:moveTo>
                <a:lnTo>
                  <a:pt x="1171142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91964" y="1345247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43967" y="1470946"/>
            <a:ext cx="2382054" cy="2977253"/>
          </a:xfrm>
          <a:custGeom>
            <a:avLst/>
            <a:gdLst/>
            <a:ahLst/>
            <a:cxnLst/>
            <a:rect l="l" t="t" r="r" b="b"/>
            <a:pathLst>
              <a:path w="1202054" h="1502410">
                <a:moveTo>
                  <a:pt x="0" y="0"/>
                </a:moveTo>
                <a:lnTo>
                  <a:pt x="1201893" y="1502373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10005" y="1402792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0"/>
                </a:moveTo>
                <a:lnTo>
                  <a:pt x="1135818" y="851862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74106" y="1268118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9050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-20" dirty="0"/>
              <a:t>P</a:t>
            </a:r>
            <a:r>
              <a:rPr spc="-89" dirty="0"/>
              <a:t>r</a:t>
            </a:r>
            <a:r>
              <a:rPr spc="40" dirty="0"/>
              <a:t>oposers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598279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5B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8279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5B5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1893" y="5100466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1893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1893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1893" y="820044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5508" y="4387062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5508" y="2960255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5508" y="1533448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57709" y="1210078"/>
            <a:ext cx="1395509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081" spc="-20" dirty="0">
                <a:solidFill>
                  <a:srgbClr val="5B5BFF"/>
                </a:solidFill>
                <a:latin typeface="Verdana"/>
                <a:cs typeface="Verdana"/>
              </a:rPr>
              <a:t>Proposers</a:t>
            </a:r>
            <a:endParaRPr sz="2081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91964" y="4198849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1390" y="2869975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0"/>
                </a:moveTo>
                <a:lnTo>
                  <a:pt x="1171142" y="1171127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4106" y="4835348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0005" y="3543027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851862"/>
                </a:moveTo>
                <a:lnTo>
                  <a:pt x="1135818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3967" y="2185785"/>
            <a:ext cx="2382054" cy="2977253"/>
          </a:xfrm>
          <a:custGeom>
            <a:avLst/>
            <a:gdLst/>
            <a:ahLst/>
            <a:cxnLst/>
            <a:rect l="l" t="t" r="r" b="b"/>
            <a:pathLst>
              <a:path w="1202054" h="1502410">
                <a:moveTo>
                  <a:pt x="0" y="1502373"/>
                </a:moveTo>
                <a:lnTo>
                  <a:pt x="1201893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31742" y="4030360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91964" y="2772042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4106" y="4121732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4106" y="3408541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10005" y="2116218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851862"/>
                </a:moveTo>
                <a:lnTo>
                  <a:pt x="1135818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1964" y="2772054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1742" y="2603553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10005" y="2829601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0"/>
                </a:moveTo>
                <a:lnTo>
                  <a:pt x="1135818" y="851862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74106" y="2694925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74106" y="1981735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21390" y="1443172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1171127"/>
                </a:moveTo>
                <a:lnTo>
                  <a:pt x="1171142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91964" y="1345247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43967" y="1470946"/>
            <a:ext cx="2382054" cy="2977253"/>
          </a:xfrm>
          <a:custGeom>
            <a:avLst/>
            <a:gdLst/>
            <a:ahLst/>
            <a:cxnLst/>
            <a:rect l="l" t="t" r="r" b="b"/>
            <a:pathLst>
              <a:path w="1202054" h="1502410">
                <a:moveTo>
                  <a:pt x="0" y="0"/>
                </a:moveTo>
                <a:lnTo>
                  <a:pt x="1201893" y="1502373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10005" y="1402792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0"/>
                </a:moveTo>
                <a:lnTo>
                  <a:pt x="1135818" y="851862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74106" y="1268118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4662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20" dirty="0"/>
              <a:t>Prepare</a:t>
            </a:r>
            <a:r>
              <a:rPr spc="-198" dirty="0"/>
              <a:t> </a:t>
            </a:r>
            <a:r>
              <a:rPr spc="30" dirty="0"/>
              <a:t>requests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Instead of predicting the future</a:t>
            </a:r>
          </a:p>
          <a:p>
            <a:pPr lvl="1"/>
            <a:r>
              <a:rPr lang="en-US" dirty="0" smtClean="0"/>
              <a:t>Proposer </a:t>
            </a:r>
            <a:r>
              <a:rPr lang="en-US" dirty="0"/>
              <a:t>sends </a:t>
            </a:r>
            <a:r>
              <a:rPr lang="en-US" b="1" dirty="0"/>
              <a:t>prepare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to acceptors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acceptor replies with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promise to reject lower proposals in future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any, the highest accepted lower proposal</a:t>
            </a:r>
          </a:p>
        </p:txBody>
      </p:sp>
    </p:spTree>
    <p:extLst>
      <p:ext uri="{BB962C8B-B14F-4D97-AF65-F5344CB8AC3E}">
        <p14:creationId xmlns:p14="http://schemas.microsoft.com/office/powerpoint/2010/main" val="10130870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59" dirty="0"/>
              <a:t>Accept</a:t>
            </a:r>
            <a:r>
              <a:rPr spc="-226" dirty="0"/>
              <a:t> </a:t>
            </a:r>
            <a:r>
              <a:rPr spc="40" dirty="0"/>
              <a:t>request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a majority promise</a:t>
            </a:r>
          </a:p>
          <a:p>
            <a:pPr lvl="1"/>
            <a:r>
              <a:rPr lang="en-US" dirty="0" smtClean="0"/>
              <a:t>Proposer </a:t>
            </a:r>
            <a:r>
              <a:rPr lang="en-US" dirty="0"/>
              <a:t>sends </a:t>
            </a:r>
            <a:r>
              <a:rPr lang="en-US" b="1" dirty="0"/>
              <a:t>propose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v</a:t>
            </a:r>
          </a:p>
          <a:p>
            <a:r>
              <a:rPr lang="en-US" dirty="0" smtClean="0"/>
              <a:t>If </a:t>
            </a:r>
            <a:r>
              <a:rPr lang="en-US" dirty="0"/>
              <a:t>there were accepted proposals</a:t>
            </a:r>
          </a:p>
          <a:p>
            <a:pPr lvl="1"/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must match the highest one 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/>
              <a:t>Otherwise, </a:t>
            </a:r>
            <a:r>
              <a:rPr lang="en-US" i="1" dirty="0"/>
              <a:t>v</a:t>
            </a:r>
            <a:r>
              <a:rPr lang="en-US" dirty="0"/>
              <a:t> can be arbitrary.)</a:t>
            </a:r>
          </a:p>
        </p:txBody>
      </p:sp>
    </p:spTree>
    <p:extLst>
      <p:ext uri="{BB962C8B-B14F-4D97-AF65-F5344CB8AC3E}">
        <p14:creationId xmlns:p14="http://schemas.microsoft.com/office/powerpoint/2010/main" val="14254243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-20" dirty="0"/>
              <a:t>A</a:t>
            </a:r>
            <a:r>
              <a:rPr spc="59" dirty="0"/>
              <a:t>cceptors</a:t>
            </a:r>
          </a:p>
        </p:txBody>
      </p:sp>
      <p:sp>
        <p:nvSpPr>
          <p:cNvPr id="3" name="object 3"/>
          <p:cNvSpPr/>
          <p:nvPr/>
        </p:nvSpPr>
        <p:spPr>
          <a:xfrm>
            <a:off x="2598279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8279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1893" y="5100466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1893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1893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1893" y="820044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002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5508" y="4387062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5508" y="2960255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5508" y="1533448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58962" y="6097226"/>
            <a:ext cx="1409350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081" dirty="0">
                <a:solidFill>
                  <a:srgbClr val="002E89"/>
                </a:solidFill>
                <a:latin typeface="Verdana"/>
                <a:cs typeface="Verdana"/>
              </a:rPr>
              <a:t>Acceptors</a:t>
            </a:r>
            <a:endParaRPr sz="2081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91964" y="4198849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1390" y="2869975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0"/>
                </a:moveTo>
                <a:lnTo>
                  <a:pt x="1171142" y="1171127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4106" y="4835348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0005" y="3543027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851862"/>
                </a:moveTo>
                <a:lnTo>
                  <a:pt x="113581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3967" y="2185785"/>
            <a:ext cx="2382054" cy="2977253"/>
          </a:xfrm>
          <a:custGeom>
            <a:avLst/>
            <a:gdLst/>
            <a:ahLst/>
            <a:cxnLst/>
            <a:rect l="l" t="t" r="r" b="b"/>
            <a:pathLst>
              <a:path w="1202054" h="1502410">
                <a:moveTo>
                  <a:pt x="0" y="1502373"/>
                </a:moveTo>
                <a:lnTo>
                  <a:pt x="1201893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31742" y="4030360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91964" y="2772042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4106" y="4121732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4106" y="3408541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10005" y="2116218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851862"/>
                </a:moveTo>
                <a:lnTo>
                  <a:pt x="113581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1964" y="2772054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1742" y="2603553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10005" y="2829601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0"/>
                </a:moveTo>
                <a:lnTo>
                  <a:pt x="1135818" y="851862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74106" y="2694925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74106" y="1981735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21390" y="1443172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1171127"/>
                </a:moveTo>
                <a:lnTo>
                  <a:pt x="1171142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91964" y="1345247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43967" y="1470946"/>
            <a:ext cx="2382054" cy="2977253"/>
          </a:xfrm>
          <a:custGeom>
            <a:avLst/>
            <a:gdLst/>
            <a:ahLst/>
            <a:cxnLst/>
            <a:rect l="l" t="t" r="r" b="b"/>
            <a:pathLst>
              <a:path w="1202054" h="1502410">
                <a:moveTo>
                  <a:pt x="0" y="0"/>
                </a:moveTo>
                <a:lnTo>
                  <a:pt x="1201893" y="1502373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10005" y="1402792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0"/>
                </a:moveTo>
                <a:lnTo>
                  <a:pt x="1135818" y="851862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74106" y="1268118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5157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Timeline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984" y="2575485"/>
            <a:ext cx="83820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-145583" y="2101567"/>
            <a:ext cx="30508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Time, Clocks and Ordering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2850617" y="2378500"/>
            <a:ext cx="30508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State Machine Replication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6167484" y="2378500"/>
            <a:ext cx="2212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Paxos Published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929184" y="3921133"/>
            <a:ext cx="2212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81" name="Shape 281"/>
          <p:cNvSpPr txBox="1"/>
          <p:nvPr/>
        </p:nvSpPr>
        <p:spPr>
          <a:xfrm>
            <a:off x="877984" y="3877000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1978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809617" y="3921133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1984</a:t>
            </a:r>
          </a:p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6741251" y="3877000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1989</a:t>
            </a:r>
          </a:p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284" name="Shape 284"/>
          <p:cNvCxnSpPr/>
          <p:nvPr/>
        </p:nvCxnSpPr>
        <p:spPr>
          <a:xfrm rot="10800000" flipH="1">
            <a:off x="8366583" y="3742000"/>
            <a:ext cx="2040400" cy="12000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85" name="Shape 285"/>
          <p:cNvSpPr/>
          <p:nvPr/>
        </p:nvSpPr>
        <p:spPr>
          <a:xfrm>
            <a:off x="8314084" y="3647400"/>
            <a:ext cx="232800" cy="229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7151951" y="2872833"/>
            <a:ext cx="2898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Paxos Published In Journal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8043484" y="3877000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1998</a:t>
            </a:r>
          </a:p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20" dirty="0"/>
              <a:t>Property</a:t>
            </a:r>
            <a:r>
              <a:rPr spc="-258" dirty="0"/>
              <a:t> </a:t>
            </a:r>
            <a:r>
              <a:rPr spc="50" dirty="0"/>
              <a:t>1a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acceptor can accept a proposal numbered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it has </a:t>
            </a:r>
            <a:r>
              <a:rPr lang="en-US" dirty="0" smtClean="0"/>
              <a:t>not responded </a:t>
            </a:r>
            <a:r>
              <a:rPr lang="en-US" dirty="0"/>
              <a:t>to a prepare request having a number </a:t>
            </a:r>
            <a:r>
              <a:rPr lang="en-US" dirty="0" smtClean="0"/>
              <a:t>greater </a:t>
            </a:r>
            <a:r>
              <a:rPr lang="en-US" dirty="0"/>
              <a:t>than </a:t>
            </a:r>
            <a:r>
              <a:rPr lang="en-US" i="1" dirty="0"/>
              <a:t>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92708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40" dirty="0"/>
              <a:t>Responding </a:t>
            </a:r>
            <a:r>
              <a:rPr spc="30" dirty="0"/>
              <a:t>to prepare</a:t>
            </a:r>
            <a:r>
              <a:rPr spc="-347" dirty="0"/>
              <a:t> </a:t>
            </a:r>
            <a:r>
              <a:rPr spc="30" dirty="0"/>
              <a:t>requests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acceptors may respond to any prepare request</a:t>
            </a:r>
          </a:p>
          <a:p>
            <a:r>
              <a:rPr lang="en-US" dirty="0" smtClean="0"/>
              <a:t>To </a:t>
            </a:r>
            <a:r>
              <a:rPr lang="en-US" dirty="0"/>
              <a:t>optimize, ignore requests lower than promised</a:t>
            </a:r>
          </a:p>
        </p:txBody>
      </p:sp>
    </p:spTree>
    <p:extLst>
      <p:ext uri="{BB962C8B-B14F-4D97-AF65-F5344CB8AC3E}">
        <p14:creationId xmlns:p14="http://schemas.microsoft.com/office/powerpoint/2010/main" val="27685683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20" dirty="0"/>
              <a:t>Learners</a:t>
            </a:r>
          </a:p>
        </p:txBody>
      </p:sp>
      <p:sp>
        <p:nvSpPr>
          <p:cNvPr id="3" name="object 3"/>
          <p:cNvSpPr/>
          <p:nvPr/>
        </p:nvSpPr>
        <p:spPr>
          <a:xfrm>
            <a:off x="2598279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8279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1893" y="5100466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1893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1893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1893" y="820044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5508" y="4387062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5508" y="2960255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5508" y="1533448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41483" y="5672937"/>
            <a:ext cx="1241990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081" spc="-20" dirty="0">
                <a:solidFill>
                  <a:srgbClr val="2E0089"/>
                </a:solidFill>
                <a:latin typeface="Verdana"/>
                <a:cs typeface="Verdana"/>
              </a:rPr>
              <a:t>Learners</a:t>
            </a:r>
            <a:endParaRPr sz="2081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8660" y="5753245"/>
            <a:ext cx="2543123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081" spc="-10" dirty="0">
                <a:latin typeface="Verdana"/>
                <a:cs typeface="Verdana"/>
              </a:rPr>
              <a:t>Broadcast</a:t>
            </a:r>
            <a:r>
              <a:rPr sz="2081" spc="-168" dirty="0">
                <a:latin typeface="Verdana"/>
                <a:cs typeface="Verdana"/>
              </a:rPr>
              <a:t> </a:t>
            </a:r>
            <a:r>
              <a:rPr sz="2081" spc="10" dirty="0">
                <a:latin typeface="Verdana"/>
                <a:cs typeface="Verdana"/>
              </a:rPr>
              <a:t>choices</a:t>
            </a:r>
            <a:endParaRPr sz="2081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18185" y="1127584"/>
            <a:ext cx="2288936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081" spc="-10" dirty="0">
                <a:latin typeface="Verdana"/>
                <a:cs typeface="Verdana"/>
              </a:rPr>
              <a:t>Choose</a:t>
            </a:r>
            <a:r>
              <a:rPr sz="2081" spc="-168" dirty="0">
                <a:latin typeface="Verdana"/>
                <a:cs typeface="Verdana"/>
              </a:rPr>
              <a:t> </a:t>
            </a:r>
            <a:r>
              <a:rPr sz="2081" spc="-30" dirty="0">
                <a:latin typeface="Verdana"/>
                <a:cs typeface="Verdana"/>
              </a:rPr>
              <a:t>majority</a:t>
            </a:r>
            <a:endParaRPr sz="2081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91964" y="4198849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21390" y="2869975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0"/>
                </a:moveTo>
                <a:lnTo>
                  <a:pt x="1171142" y="1171127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4106" y="4835348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0005" y="3543027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851862"/>
                </a:moveTo>
                <a:lnTo>
                  <a:pt x="113581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43967" y="2185785"/>
            <a:ext cx="2382054" cy="2977253"/>
          </a:xfrm>
          <a:custGeom>
            <a:avLst/>
            <a:gdLst/>
            <a:ahLst/>
            <a:cxnLst/>
            <a:rect l="l" t="t" r="r" b="b"/>
            <a:pathLst>
              <a:path w="1202054" h="1502410">
                <a:moveTo>
                  <a:pt x="0" y="1502373"/>
                </a:moveTo>
                <a:lnTo>
                  <a:pt x="1201893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1742" y="4030360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1964" y="2772042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4106" y="4121732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4106" y="3408541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10005" y="2116218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851862"/>
                </a:moveTo>
                <a:lnTo>
                  <a:pt x="113581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91964" y="2772054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1742" y="2603553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10005" y="2829601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0"/>
                </a:moveTo>
                <a:lnTo>
                  <a:pt x="1135818" y="851862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74106" y="2694925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74106" y="1981735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1390" y="1443172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1171127"/>
                </a:moveTo>
                <a:lnTo>
                  <a:pt x="1171142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91964" y="1345247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43967" y="1470946"/>
            <a:ext cx="2382054" cy="2977253"/>
          </a:xfrm>
          <a:custGeom>
            <a:avLst/>
            <a:gdLst/>
            <a:ahLst/>
            <a:cxnLst/>
            <a:rect l="l" t="t" r="r" b="b"/>
            <a:pathLst>
              <a:path w="1202054" h="1502410">
                <a:moveTo>
                  <a:pt x="0" y="0"/>
                </a:moveTo>
                <a:lnTo>
                  <a:pt x="1201893" y="1502373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10005" y="1402792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0"/>
                </a:moveTo>
                <a:lnTo>
                  <a:pt x="1135818" y="851862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74106" y="1268118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2158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40" dirty="0"/>
              <a:t>Distinguished </a:t>
            </a:r>
            <a:r>
              <a:rPr spc="30" dirty="0"/>
              <a:t>learner</a:t>
            </a:r>
            <a:r>
              <a:rPr spc="-208" dirty="0"/>
              <a:t> </a:t>
            </a:r>
            <a:r>
              <a:rPr spc="10" dirty="0"/>
              <a:t>(optimization)</a:t>
            </a:r>
          </a:p>
        </p:txBody>
      </p:sp>
      <p:sp>
        <p:nvSpPr>
          <p:cNvPr id="3" name="object 3"/>
          <p:cNvSpPr/>
          <p:nvPr/>
        </p:nvSpPr>
        <p:spPr>
          <a:xfrm>
            <a:off x="2598279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8279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1893" y="5100466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1893" y="3673657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1893" y="2246853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1893" y="820044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5"/>
                </a:lnTo>
                <a:lnTo>
                  <a:pt x="180002" y="0"/>
                </a:lnTo>
                <a:lnTo>
                  <a:pt x="131981" y="6395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7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7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5508" y="2960255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7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7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75614" y="4387062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6" y="88935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5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3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6" y="271069"/>
                </a:lnTo>
                <a:lnTo>
                  <a:pt x="353608" y="228023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75614" y="1533448"/>
            <a:ext cx="713484" cy="713484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04" y="180002"/>
                </a:moveTo>
                <a:lnTo>
                  <a:pt x="353608" y="131981"/>
                </a:lnTo>
                <a:lnTo>
                  <a:pt x="335536" y="88934"/>
                </a:lnTo>
                <a:lnTo>
                  <a:pt x="307465" y="52538"/>
                </a:lnTo>
                <a:lnTo>
                  <a:pt x="271069" y="24467"/>
                </a:lnTo>
                <a:lnTo>
                  <a:pt x="228023" y="6396"/>
                </a:lnTo>
                <a:lnTo>
                  <a:pt x="180002" y="0"/>
                </a:lnTo>
                <a:lnTo>
                  <a:pt x="131981" y="6396"/>
                </a:lnTo>
                <a:lnTo>
                  <a:pt x="88935" y="24467"/>
                </a:lnTo>
                <a:lnTo>
                  <a:pt x="52538" y="52538"/>
                </a:lnTo>
                <a:lnTo>
                  <a:pt x="24467" y="88934"/>
                </a:lnTo>
                <a:lnTo>
                  <a:pt x="6396" y="131981"/>
                </a:lnTo>
                <a:lnTo>
                  <a:pt x="0" y="180002"/>
                </a:lnTo>
                <a:lnTo>
                  <a:pt x="6396" y="228022"/>
                </a:lnTo>
                <a:lnTo>
                  <a:pt x="24467" y="271069"/>
                </a:lnTo>
                <a:lnTo>
                  <a:pt x="52538" y="307465"/>
                </a:lnTo>
                <a:lnTo>
                  <a:pt x="88935" y="335536"/>
                </a:lnTo>
                <a:lnTo>
                  <a:pt x="131981" y="353608"/>
                </a:lnTo>
                <a:lnTo>
                  <a:pt x="180002" y="360004"/>
                </a:lnTo>
                <a:lnTo>
                  <a:pt x="228023" y="353608"/>
                </a:lnTo>
                <a:lnTo>
                  <a:pt x="271069" y="335536"/>
                </a:lnTo>
                <a:lnTo>
                  <a:pt x="307465" y="307465"/>
                </a:lnTo>
                <a:lnTo>
                  <a:pt x="335536" y="271069"/>
                </a:lnTo>
                <a:lnTo>
                  <a:pt x="353608" y="228022"/>
                </a:lnTo>
                <a:lnTo>
                  <a:pt x="360004" y="180002"/>
                </a:lnTo>
                <a:close/>
              </a:path>
            </a:pathLst>
          </a:custGeom>
          <a:ln w="20244">
            <a:solidFill>
              <a:srgbClr val="2E0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1964" y="4198849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21390" y="2869975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0"/>
                </a:moveTo>
                <a:lnTo>
                  <a:pt x="1171142" y="1171127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0005" y="3543027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851862"/>
                </a:moveTo>
                <a:lnTo>
                  <a:pt x="113581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1742" y="4030360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1964" y="2772042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0"/>
                </a:moveTo>
                <a:lnTo>
                  <a:pt x="1099915" y="549954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4106" y="3408541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267678"/>
                </a:moveTo>
                <a:lnTo>
                  <a:pt x="1070698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91964" y="2772054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31742" y="2603553"/>
            <a:ext cx="2100184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770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4106" y="2694925"/>
            <a:ext cx="2122834" cy="531023"/>
          </a:xfrm>
          <a:custGeom>
            <a:avLst/>
            <a:gdLst/>
            <a:ahLst/>
            <a:cxnLst/>
            <a:rect l="l" t="t" r="r" b="b"/>
            <a:pathLst>
              <a:path w="1071245" h="267969">
                <a:moveTo>
                  <a:pt x="0" y="0"/>
                </a:moveTo>
                <a:lnTo>
                  <a:pt x="1070698" y="267678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21390" y="1443172"/>
            <a:ext cx="2321653" cy="2321653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0" y="1171127"/>
                </a:moveTo>
                <a:lnTo>
                  <a:pt x="1171142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1964" y="1345247"/>
            <a:ext cx="2180718" cy="1090988"/>
          </a:xfrm>
          <a:custGeom>
            <a:avLst/>
            <a:gdLst/>
            <a:ahLst/>
            <a:cxnLst/>
            <a:rect l="l" t="t" r="r" b="b"/>
            <a:pathLst>
              <a:path w="1100455" h="550544">
                <a:moveTo>
                  <a:pt x="0" y="549954"/>
                </a:moveTo>
                <a:lnTo>
                  <a:pt x="1099915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0005" y="1402792"/>
            <a:ext cx="2251186" cy="1688702"/>
          </a:xfrm>
          <a:custGeom>
            <a:avLst/>
            <a:gdLst/>
            <a:ahLst/>
            <a:cxnLst/>
            <a:rect l="l" t="t" r="r" b="b"/>
            <a:pathLst>
              <a:path w="1136014" h="852169">
                <a:moveTo>
                  <a:pt x="0" y="0"/>
                </a:moveTo>
                <a:lnTo>
                  <a:pt x="1135818" y="851862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88273" y="3618366"/>
            <a:ext cx="619108" cy="824218"/>
          </a:xfrm>
          <a:custGeom>
            <a:avLst/>
            <a:gdLst/>
            <a:ahLst/>
            <a:cxnLst/>
            <a:rect l="l" t="t" r="r" b="b"/>
            <a:pathLst>
              <a:path w="312420" h="415925">
                <a:moveTo>
                  <a:pt x="0" y="0"/>
                </a:moveTo>
                <a:lnTo>
                  <a:pt x="311852" y="415809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88273" y="2191559"/>
            <a:ext cx="619108" cy="824218"/>
          </a:xfrm>
          <a:custGeom>
            <a:avLst/>
            <a:gdLst/>
            <a:ahLst/>
            <a:cxnLst/>
            <a:rect l="l" t="t" r="r" b="b"/>
            <a:pathLst>
              <a:path w="312420" h="415925">
                <a:moveTo>
                  <a:pt x="0" y="415809"/>
                </a:moveTo>
                <a:lnTo>
                  <a:pt x="311852" y="0"/>
                </a:lnTo>
              </a:path>
            </a:pathLst>
          </a:custGeom>
          <a:ln w="50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265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-20" dirty="0"/>
              <a:t>P</a:t>
            </a:r>
            <a:r>
              <a:rPr spc="-89" dirty="0"/>
              <a:t>r</a:t>
            </a:r>
            <a:r>
              <a:rPr spc="40" dirty="0"/>
              <a:t>og</a:t>
            </a:r>
            <a:r>
              <a:rPr spc="-50" dirty="0"/>
              <a:t>r</a:t>
            </a:r>
            <a:r>
              <a:rPr spc="50" dirty="0"/>
              <a:t>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receives promises for n</a:t>
            </a:r>
            <a:r>
              <a:rPr lang="en-US" baseline="-25000" dirty="0"/>
              <a:t>1</a:t>
            </a:r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receives promises for n</a:t>
            </a:r>
            <a:r>
              <a:rPr lang="en-US" baseline="-25000" dirty="0"/>
              <a:t>2</a:t>
            </a:r>
            <a:r>
              <a:rPr lang="en-US" dirty="0"/>
              <a:t> &gt; n</a:t>
            </a:r>
            <a:r>
              <a:rPr lang="en-US" baseline="-25000" dirty="0"/>
              <a:t>1</a:t>
            </a:r>
          </a:p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sends proposal numbered n</a:t>
            </a:r>
            <a:r>
              <a:rPr lang="en-US" baseline="-25000" dirty="0"/>
              <a:t>1</a:t>
            </a:r>
            <a:r>
              <a:rPr lang="en-US" dirty="0"/>
              <a:t>, rejected</a:t>
            </a:r>
          </a:p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receives promises for 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’ &gt; </a:t>
            </a:r>
            <a:r>
              <a:rPr lang="en-US" dirty="0"/>
              <a:t>n</a:t>
            </a:r>
            <a:r>
              <a:rPr lang="en-US" baseline="-25000" dirty="0"/>
              <a:t>2</a:t>
            </a:r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sends proposal numbered n</a:t>
            </a:r>
            <a:r>
              <a:rPr lang="en-US" baseline="-25000" dirty="0"/>
              <a:t>2</a:t>
            </a:r>
            <a:r>
              <a:rPr lang="en-US" dirty="0"/>
              <a:t>, rejected</a:t>
            </a:r>
          </a:p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receives promises for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’ &gt; n</a:t>
            </a:r>
            <a:r>
              <a:rPr lang="en-US" baseline="-25000" dirty="0" smtClean="0"/>
              <a:t>1</a:t>
            </a:r>
            <a:r>
              <a:rPr lang="en-US" dirty="0" smtClean="0"/>
              <a:t>’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sends proposal numbered 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’, </a:t>
            </a:r>
            <a:r>
              <a:rPr lang="en-US" dirty="0"/>
              <a:t>rejected</a:t>
            </a:r>
          </a:p>
          <a:p>
            <a:r>
              <a:rPr lang="en-US" i="1" dirty="0"/>
              <a:t>ad </a:t>
            </a:r>
            <a:r>
              <a:rPr lang="en-US" i="1" dirty="0" smtClean="0"/>
              <a:t>infinitum…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4917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Paxos Made Moderately Complex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1649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2667"/>
              <a:t/>
            </a:r>
            <a:br>
              <a:rPr lang="en" sz="2667"/>
            </a:br>
            <a:r>
              <a:rPr lang="en" sz="2667"/>
              <a:t>Robbert van Renesse and Deniz Altinbuken (Cornell University)</a:t>
            </a:r>
            <a:br>
              <a:rPr lang="en" sz="2667"/>
            </a:br>
            <a:r>
              <a:rPr lang="en" sz="2667"/>
              <a:t>ACM Computing Surveys, 2015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15600" y="3262067"/>
            <a:ext cx="11360800" cy="28300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2667"/>
              <a:t>“The Part-Time Parliament” was too confusing</a:t>
            </a:r>
          </a:p>
          <a:p>
            <a:pPr>
              <a:buNone/>
            </a:pPr>
            <a:r>
              <a:rPr lang="en" sz="2667"/>
              <a:t>“Paxos Made Simple” was overly simplified</a:t>
            </a:r>
          </a:p>
          <a:p>
            <a:pPr>
              <a:buNone/>
            </a:pPr>
            <a:r>
              <a:rPr lang="en" sz="2667"/>
              <a:t>Better to make it moderately complex!</a:t>
            </a:r>
            <a:br>
              <a:rPr lang="en" sz="2667"/>
            </a:br>
            <a:r>
              <a:rPr lang="en"/>
              <a:t>	Much easier to understand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567" y="2812898"/>
            <a:ext cx="2044767" cy="220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1367" y="2812901"/>
            <a:ext cx="1586693" cy="220413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77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Paxos Structure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36</a:t>
            </a:fld>
            <a:endParaRPr lang="en"/>
          </a:p>
        </p:txBody>
      </p:sp>
      <p:sp>
        <p:nvSpPr>
          <p:cNvPr id="136" name="Shape 136"/>
          <p:cNvSpPr txBox="1"/>
          <p:nvPr/>
        </p:nvSpPr>
        <p:spPr>
          <a:xfrm>
            <a:off x="1933600" y="6241333"/>
            <a:ext cx="9386800" cy="52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467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Figure from James Mickens. ;login: logout. </a:t>
            </a:r>
            <a:r>
              <a:rPr lang="en" sz="1467" i="1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The Saddest Moment</a:t>
            </a:r>
            <a:r>
              <a:rPr lang="en" sz="1467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. May 2013</a:t>
            </a:r>
          </a:p>
        </p:txBody>
      </p:sp>
      <p:pic>
        <p:nvPicPr>
          <p:cNvPr id="137" name="Shape 137" descr="mickens-network-protocol-grap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601" y="1553099"/>
            <a:ext cx="8324815" cy="449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8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Paxos Structure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37</a:t>
            </a:fld>
            <a:endParaRPr lang="en"/>
          </a:p>
        </p:txBody>
      </p:sp>
      <p:grpSp>
        <p:nvGrpSpPr>
          <p:cNvPr id="144" name="Shape 144"/>
          <p:cNvGrpSpPr/>
          <p:nvPr/>
        </p:nvGrpSpPr>
        <p:grpSpPr>
          <a:xfrm>
            <a:off x="3306067" y="2448601"/>
            <a:ext cx="5580000" cy="2731433"/>
            <a:chOff x="2479550" y="1836450"/>
            <a:chExt cx="4185000" cy="2048575"/>
          </a:xfrm>
        </p:grpSpPr>
        <p:cxnSp>
          <p:nvCxnSpPr>
            <p:cNvPr id="145" name="Shape 145"/>
            <p:cNvCxnSpPr>
              <a:stCxn id="146" idx="4"/>
              <a:endCxn id="147" idx="0"/>
            </p:cNvCxnSpPr>
            <p:nvPr/>
          </p:nvCxnSpPr>
          <p:spPr>
            <a:xfrm flipH="1">
              <a:off x="2479650" y="1836450"/>
              <a:ext cx="10461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8" name="Shape 148"/>
            <p:cNvCxnSpPr>
              <a:stCxn id="146" idx="4"/>
              <a:endCxn id="149" idx="0"/>
            </p:cNvCxnSpPr>
            <p:nvPr/>
          </p:nvCxnSpPr>
          <p:spPr>
            <a:xfrm>
              <a:off x="3525750" y="1836450"/>
              <a:ext cx="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" name="Shape 150"/>
            <p:cNvCxnSpPr>
              <a:stCxn id="146" idx="4"/>
              <a:endCxn id="151" idx="0"/>
            </p:cNvCxnSpPr>
            <p:nvPr/>
          </p:nvCxnSpPr>
          <p:spPr>
            <a:xfrm>
              <a:off x="3525750" y="1836450"/>
              <a:ext cx="10464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2" name="Shape 152"/>
            <p:cNvCxnSpPr>
              <a:stCxn id="146" idx="4"/>
              <a:endCxn id="153" idx="0"/>
            </p:cNvCxnSpPr>
            <p:nvPr/>
          </p:nvCxnSpPr>
          <p:spPr>
            <a:xfrm>
              <a:off x="3525750" y="1836450"/>
              <a:ext cx="20925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4" name="Shape 154"/>
            <p:cNvCxnSpPr>
              <a:stCxn id="146" idx="4"/>
              <a:endCxn id="155" idx="0"/>
            </p:cNvCxnSpPr>
            <p:nvPr/>
          </p:nvCxnSpPr>
          <p:spPr>
            <a:xfrm>
              <a:off x="3525750" y="1836450"/>
              <a:ext cx="31386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" name="Shape 156"/>
            <p:cNvCxnSpPr>
              <a:stCxn id="157" idx="4"/>
              <a:endCxn id="147" idx="0"/>
            </p:cNvCxnSpPr>
            <p:nvPr/>
          </p:nvCxnSpPr>
          <p:spPr>
            <a:xfrm flipH="1">
              <a:off x="2479750" y="1836450"/>
              <a:ext cx="20922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8" name="Shape 158"/>
            <p:cNvCxnSpPr>
              <a:stCxn id="157" idx="4"/>
              <a:endCxn id="149" idx="0"/>
            </p:cNvCxnSpPr>
            <p:nvPr/>
          </p:nvCxnSpPr>
          <p:spPr>
            <a:xfrm flipH="1">
              <a:off x="3525850" y="1836450"/>
              <a:ext cx="10461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" name="Shape 159"/>
            <p:cNvCxnSpPr>
              <a:stCxn id="157" idx="4"/>
              <a:endCxn id="151" idx="0"/>
            </p:cNvCxnSpPr>
            <p:nvPr/>
          </p:nvCxnSpPr>
          <p:spPr>
            <a:xfrm>
              <a:off x="4571950" y="1836450"/>
              <a:ext cx="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0" name="Shape 160"/>
            <p:cNvCxnSpPr>
              <a:stCxn id="157" idx="4"/>
              <a:endCxn id="153" idx="0"/>
            </p:cNvCxnSpPr>
            <p:nvPr/>
          </p:nvCxnSpPr>
          <p:spPr>
            <a:xfrm>
              <a:off x="4571950" y="1836450"/>
              <a:ext cx="10464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" name="Shape 161"/>
            <p:cNvCxnSpPr>
              <a:stCxn id="157" idx="4"/>
              <a:endCxn id="155" idx="0"/>
            </p:cNvCxnSpPr>
            <p:nvPr/>
          </p:nvCxnSpPr>
          <p:spPr>
            <a:xfrm>
              <a:off x="4571950" y="1836450"/>
              <a:ext cx="20925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2" name="Shape 162"/>
            <p:cNvCxnSpPr>
              <a:stCxn id="163" idx="4"/>
              <a:endCxn id="147" idx="0"/>
            </p:cNvCxnSpPr>
            <p:nvPr/>
          </p:nvCxnSpPr>
          <p:spPr>
            <a:xfrm flipH="1">
              <a:off x="2479550" y="1836450"/>
              <a:ext cx="31386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4" name="Shape 164"/>
            <p:cNvCxnSpPr>
              <a:stCxn id="163" idx="4"/>
              <a:endCxn id="149" idx="0"/>
            </p:cNvCxnSpPr>
            <p:nvPr/>
          </p:nvCxnSpPr>
          <p:spPr>
            <a:xfrm flipH="1">
              <a:off x="3525950" y="1836450"/>
              <a:ext cx="20922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5" name="Shape 165"/>
            <p:cNvCxnSpPr>
              <a:stCxn id="163" idx="4"/>
              <a:endCxn id="151" idx="0"/>
            </p:cNvCxnSpPr>
            <p:nvPr/>
          </p:nvCxnSpPr>
          <p:spPr>
            <a:xfrm flipH="1">
              <a:off x="4572050" y="1836450"/>
              <a:ext cx="10461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6" name="Shape 166"/>
            <p:cNvCxnSpPr>
              <a:stCxn id="163" idx="4"/>
              <a:endCxn id="153" idx="0"/>
            </p:cNvCxnSpPr>
            <p:nvPr/>
          </p:nvCxnSpPr>
          <p:spPr>
            <a:xfrm>
              <a:off x="5618150" y="1836450"/>
              <a:ext cx="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7" name="Shape 167"/>
            <p:cNvCxnSpPr>
              <a:stCxn id="163" idx="4"/>
              <a:endCxn id="155" idx="0"/>
            </p:cNvCxnSpPr>
            <p:nvPr/>
          </p:nvCxnSpPr>
          <p:spPr>
            <a:xfrm>
              <a:off x="5618150" y="1836450"/>
              <a:ext cx="10464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8" name="Shape 168"/>
            <p:cNvCxnSpPr>
              <a:stCxn id="169" idx="0"/>
              <a:endCxn id="147" idx="4"/>
            </p:cNvCxnSpPr>
            <p:nvPr/>
          </p:nvCxnSpPr>
          <p:spPr>
            <a:xfrm rot="10800000">
              <a:off x="2479750" y="3089600"/>
              <a:ext cx="10461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0" name="Shape 170"/>
            <p:cNvCxnSpPr>
              <a:stCxn id="147" idx="4"/>
              <a:endCxn id="171" idx="0"/>
            </p:cNvCxnSpPr>
            <p:nvPr/>
          </p:nvCxnSpPr>
          <p:spPr>
            <a:xfrm>
              <a:off x="2479600" y="3089725"/>
              <a:ext cx="20925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2" name="Shape 172"/>
            <p:cNvCxnSpPr>
              <a:stCxn id="147" idx="4"/>
              <a:endCxn id="173" idx="0"/>
            </p:cNvCxnSpPr>
            <p:nvPr/>
          </p:nvCxnSpPr>
          <p:spPr>
            <a:xfrm>
              <a:off x="2479600" y="3089725"/>
              <a:ext cx="31386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4" name="Shape 174"/>
            <p:cNvCxnSpPr>
              <a:stCxn id="149" idx="4"/>
              <a:endCxn id="169" idx="0"/>
            </p:cNvCxnSpPr>
            <p:nvPr/>
          </p:nvCxnSpPr>
          <p:spPr>
            <a:xfrm>
              <a:off x="3525800" y="3089725"/>
              <a:ext cx="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" name="Shape 175"/>
            <p:cNvCxnSpPr>
              <a:stCxn id="149" idx="4"/>
              <a:endCxn id="171" idx="0"/>
            </p:cNvCxnSpPr>
            <p:nvPr/>
          </p:nvCxnSpPr>
          <p:spPr>
            <a:xfrm>
              <a:off x="3525800" y="3089725"/>
              <a:ext cx="10464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6" name="Shape 176"/>
            <p:cNvCxnSpPr>
              <a:stCxn id="149" idx="4"/>
              <a:endCxn id="173" idx="0"/>
            </p:cNvCxnSpPr>
            <p:nvPr/>
          </p:nvCxnSpPr>
          <p:spPr>
            <a:xfrm>
              <a:off x="3525800" y="3089725"/>
              <a:ext cx="20925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7" name="Shape 177"/>
            <p:cNvCxnSpPr>
              <a:stCxn id="151" idx="4"/>
              <a:endCxn id="169" idx="0"/>
            </p:cNvCxnSpPr>
            <p:nvPr/>
          </p:nvCxnSpPr>
          <p:spPr>
            <a:xfrm flipH="1">
              <a:off x="3525900" y="3089725"/>
              <a:ext cx="10461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8" name="Shape 178"/>
            <p:cNvCxnSpPr>
              <a:stCxn id="151" idx="4"/>
              <a:endCxn id="171" idx="0"/>
            </p:cNvCxnSpPr>
            <p:nvPr/>
          </p:nvCxnSpPr>
          <p:spPr>
            <a:xfrm>
              <a:off x="4572000" y="3089725"/>
              <a:ext cx="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9" name="Shape 179"/>
            <p:cNvCxnSpPr>
              <a:stCxn id="151" idx="4"/>
              <a:endCxn id="173" idx="0"/>
            </p:cNvCxnSpPr>
            <p:nvPr/>
          </p:nvCxnSpPr>
          <p:spPr>
            <a:xfrm>
              <a:off x="4572000" y="3089725"/>
              <a:ext cx="10464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0" name="Shape 180"/>
            <p:cNvCxnSpPr>
              <a:stCxn id="153" idx="4"/>
              <a:endCxn id="169" idx="0"/>
            </p:cNvCxnSpPr>
            <p:nvPr/>
          </p:nvCxnSpPr>
          <p:spPr>
            <a:xfrm flipH="1">
              <a:off x="3526000" y="3089725"/>
              <a:ext cx="20922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1" name="Shape 181"/>
            <p:cNvCxnSpPr>
              <a:stCxn id="153" idx="4"/>
              <a:endCxn id="171" idx="0"/>
            </p:cNvCxnSpPr>
            <p:nvPr/>
          </p:nvCxnSpPr>
          <p:spPr>
            <a:xfrm flipH="1">
              <a:off x="4572100" y="3089725"/>
              <a:ext cx="10461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2" name="Shape 182"/>
            <p:cNvCxnSpPr>
              <a:stCxn id="153" idx="4"/>
              <a:endCxn id="173" idx="0"/>
            </p:cNvCxnSpPr>
            <p:nvPr/>
          </p:nvCxnSpPr>
          <p:spPr>
            <a:xfrm>
              <a:off x="5618200" y="3089725"/>
              <a:ext cx="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3" name="Shape 183"/>
            <p:cNvCxnSpPr>
              <a:stCxn id="155" idx="4"/>
              <a:endCxn id="169" idx="0"/>
            </p:cNvCxnSpPr>
            <p:nvPr/>
          </p:nvCxnSpPr>
          <p:spPr>
            <a:xfrm flipH="1">
              <a:off x="3525800" y="3089725"/>
              <a:ext cx="31386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4" name="Shape 184"/>
            <p:cNvCxnSpPr>
              <a:stCxn id="155" idx="4"/>
              <a:endCxn id="171" idx="0"/>
            </p:cNvCxnSpPr>
            <p:nvPr/>
          </p:nvCxnSpPr>
          <p:spPr>
            <a:xfrm flipH="1">
              <a:off x="4572200" y="3089725"/>
              <a:ext cx="20922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5" name="Shape 185"/>
            <p:cNvCxnSpPr>
              <a:stCxn id="155" idx="4"/>
              <a:endCxn id="173" idx="0"/>
            </p:cNvCxnSpPr>
            <p:nvPr/>
          </p:nvCxnSpPr>
          <p:spPr>
            <a:xfrm flipH="1">
              <a:off x="5618300" y="3089725"/>
              <a:ext cx="1046100" cy="79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86" name="Shape 186"/>
          <p:cNvGrpSpPr/>
          <p:nvPr/>
        </p:nvGrpSpPr>
        <p:grpSpPr>
          <a:xfrm>
            <a:off x="3000734" y="1837800"/>
            <a:ext cx="6190533" cy="3952867"/>
            <a:chOff x="2250550" y="1378350"/>
            <a:chExt cx="4642900" cy="2964650"/>
          </a:xfrm>
        </p:grpSpPr>
        <p:sp>
          <p:nvSpPr>
            <p:cNvPr id="157" name="Shape 157"/>
            <p:cNvSpPr/>
            <p:nvPr/>
          </p:nvSpPr>
          <p:spPr>
            <a:xfrm>
              <a:off x="4342900" y="1378350"/>
              <a:ext cx="458100" cy="458100"/>
            </a:xfrm>
            <a:prstGeom prst="ellipse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296700" y="1378350"/>
              <a:ext cx="458100" cy="458100"/>
            </a:xfrm>
            <a:prstGeom prst="ellipse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5389100" y="1378350"/>
              <a:ext cx="458100" cy="458100"/>
            </a:xfrm>
            <a:prstGeom prst="ellipse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4342950" y="2631625"/>
              <a:ext cx="458100" cy="4581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250550" y="2631625"/>
              <a:ext cx="458100" cy="4581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5389150" y="2631625"/>
              <a:ext cx="458100" cy="4581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3296750" y="2631625"/>
              <a:ext cx="458100" cy="4581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435350" y="2631625"/>
              <a:ext cx="458100" cy="4581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3296800" y="3884900"/>
              <a:ext cx="458100" cy="458100"/>
            </a:xfrm>
            <a:prstGeom prst="ellipse">
              <a:avLst/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4343000" y="3884900"/>
              <a:ext cx="458100" cy="458100"/>
            </a:xfrm>
            <a:prstGeom prst="ellipse">
              <a:avLst/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389200" y="3884900"/>
              <a:ext cx="458100" cy="458100"/>
            </a:xfrm>
            <a:prstGeom prst="ellipse">
              <a:avLst/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</p:grpSp>
      <p:sp>
        <p:nvSpPr>
          <p:cNvPr id="187" name="Shape 187"/>
          <p:cNvSpPr txBox="1"/>
          <p:nvPr/>
        </p:nvSpPr>
        <p:spPr>
          <a:xfrm>
            <a:off x="2859066" y="1837800"/>
            <a:ext cx="1712933" cy="6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 dirty="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Proposers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464332" y="3508833"/>
            <a:ext cx="1659867" cy="6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 dirty="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Acceptors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000799" y="5179867"/>
            <a:ext cx="1571199" cy="6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 dirty="0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Learners</a:t>
            </a:r>
          </a:p>
        </p:txBody>
      </p:sp>
    </p:spTree>
    <p:extLst>
      <p:ext uri="{BB962C8B-B14F-4D97-AF65-F5344CB8AC3E}">
        <p14:creationId xmlns:p14="http://schemas.microsoft.com/office/powerpoint/2010/main" val="16878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Moderate Complexity: Notation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217" y="2466167"/>
            <a:ext cx="7359567" cy="377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38</a:t>
            </a:fld>
            <a:endParaRPr lang="en"/>
          </a:p>
        </p:txBody>
      </p:sp>
      <p:sp>
        <p:nvSpPr>
          <p:cNvPr id="197" name="Shape 197"/>
          <p:cNvSpPr txBox="1"/>
          <p:nvPr/>
        </p:nvSpPr>
        <p:spPr>
          <a:xfrm>
            <a:off x="7215000" y="6241333"/>
            <a:ext cx="4105200" cy="52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467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Figure from van Renesse and Altinbuken 2015</a:t>
            </a:r>
          </a:p>
        </p:txBody>
      </p:sp>
      <p:grpSp>
        <p:nvGrpSpPr>
          <p:cNvPr id="198" name="Shape 198"/>
          <p:cNvGrpSpPr/>
          <p:nvPr/>
        </p:nvGrpSpPr>
        <p:grpSpPr>
          <a:xfrm>
            <a:off x="6631300" y="1240234"/>
            <a:ext cx="4689200" cy="1188133"/>
            <a:chOff x="4973475" y="930175"/>
            <a:chExt cx="3516900" cy="891100"/>
          </a:xfrm>
        </p:grpSpPr>
        <p:sp>
          <p:nvSpPr>
            <p:cNvPr id="199" name="Shape 199"/>
            <p:cNvSpPr txBox="1"/>
            <p:nvPr/>
          </p:nvSpPr>
          <p:spPr>
            <a:xfrm>
              <a:off x="4973475" y="930175"/>
              <a:ext cx="35169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24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Function as </a:t>
              </a:r>
              <a:r>
                <a:rPr lang="en" sz="2400">
                  <a:solidFill>
                    <a:srgbClr val="00FF00"/>
                  </a:solidFill>
                  <a:latin typeface="Average"/>
                  <a:ea typeface="Average"/>
                  <a:cs typeface="Average"/>
                  <a:sym typeface="Average"/>
                </a:rPr>
                <a:t>proposers </a:t>
              </a:r>
              <a:r>
                <a:rPr lang="en" sz="24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and </a:t>
              </a:r>
              <a:r>
                <a:rPr lang="en" sz="2400">
                  <a:solidFill>
                    <a:srgbClr val="6D9EEB"/>
                  </a:solidFill>
                  <a:latin typeface="Average"/>
                  <a:ea typeface="Average"/>
                  <a:cs typeface="Average"/>
                  <a:sym typeface="Average"/>
                </a:rPr>
                <a:t>learners </a:t>
              </a:r>
              <a:r>
                <a:rPr lang="en" sz="24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without persistent storage</a:t>
              </a:r>
            </a:p>
          </p:txBody>
        </p:sp>
        <p:cxnSp>
          <p:nvCxnSpPr>
            <p:cNvPr id="200" name="Shape 200"/>
            <p:cNvCxnSpPr/>
            <p:nvPr/>
          </p:nvCxnSpPr>
          <p:spPr>
            <a:xfrm flipH="1">
              <a:off x="5068050" y="1568075"/>
              <a:ext cx="231300" cy="25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stealth" w="lg" len="lg"/>
            </a:ln>
          </p:spPr>
        </p:cxnSp>
      </p:grpSp>
      <p:grpSp>
        <p:nvGrpSpPr>
          <p:cNvPr id="201" name="Shape 201"/>
          <p:cNvGrpSpPr/>
          <p:nvPr/>
        </p:nvGrpSpPr>
        <p:grpSpPr>
          <a:xfrm>
            <a:off x="1231900" y="1414234"/>
            <a:ext cx="3296000" cy="1014133"/>
            <a:chOff x="923925" y="1060675"/>
            <a:chExt cx="2472000" cy="760600"/>
          </a:xfrm>
        </p:grpSpPr>
        <p:sp>
          <p:nvSpPr>
            <p:cNvPr id="202" name="Shape 202"/>
            <p:cNvSpPr txBox="1"/>
            <p:nvPr/>
          </p:nvSpPr>
          <p:spPr>
            <a:xfrm>
              <a:off x="923925" y="1060675"/>
              <a:ext cx="24720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24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Store data and propose to </a:t>
              </a:r>
              <a:r>
                <a:rPr lang="en" sz="2400">
                  <a:solidFill>
                    <a:srgbClr val="00FF00"/>
                  </a:solidFill>
                  <a:latin typeface="Average"/>
                  <a:ea typeface="Average"/>
                  <a:cs typeface="Average"/>
                  <a:sym typeface="Average"/>
                </a:rPr>
                <a:t>proposers</a:t>
              </a:r>
            </a:p>
          </p:txBody>
        </p:sp>
        <p:cxnSp>
          <p:nvCxnSpPr>
            <p:cNvPr id="203" name="Shape 203"/>
            <p:cNvCxnSpPr/>
            <p:nvPr/>
          </p:nvCxnSpPr>
          <p:spPr>
            <a:xfrm>
              <a:off x="2833875" y="1514075"/>
              <a:ext cx="349500" cy="307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stealth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3718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15600" y="2909467"/>
            <a:ext cx="11360800" cy="6064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1219170" indent="-304792">
              <a:buClr>
                <a:srgbClr val="00FF00"/>
              </a:buClr>
              <a:buAutoNum type="alphaLcPeriod"/>
            </a:pPr>
            <a:r>
              <a:rPr lang="en"/>
              <a:t>Proposer proposes a ballot b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Single-Decree Synod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14608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en"/>
              <a:t>Decides on one command</a:t>
            </a:r>
          </a:p>
          <a:p>
            <a:pPr>
              <a:lnSpc>
                <a:spcPct val="115000"/>
              </a:lnSpc>
              <a:buNone/>
            </a:pPr>
            <a:r>
              <a:rPr lang="en"/>
              <a:t>System is divided into </a:t>
            </a:r>
            <a:r>
              <a:rPr lang="en" i="1">
                <a:solidFill>
                  <a:srgbClr val="00FF00"/>
                </a:solidFill>
              </a:rPr>
              <a:t>proposers</a:t>
            </a:r>
            <a:r>
              <a:rPr lang="en"/>
              <a:t> and </a:t>
            </a:r>
            <a:r>
              <a:rPr lang="en" i="1">
                <a:solidFill>
                  <a:schemeClr val="accent4"/>
                </a:solidFill>
              </a:rPr>
              <a:t>acceptors</a:t>
            </a:r>
          </a:p>
          <a:p>
            <a:pPr>
              <a:lnSpc>
                <a:spcPct val="115000"/>
              </a:lnSpc>
              <a:buNone/>
            </a:pPr>
            <a:r>
              <a:rPr lang="en"/>
              <a:t>The protocol executes in phases: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5600" y="3749267"/>
            <a:ext cx="11360800" cy="13428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1219170" indent="-304792">
              <a:buClr>
                <a:srgbClr val="00FF00"/>
              </a:buClr>
              <a:buAutoNum type="alphaLcPeriod"/>
            </a:pPr>
            <a:r>
              <a:rPr lang="en"/>
              <a:t>If </a:t>
            </a:r>
            <a:r>
              <a:rPr lang="en" i="1"/>
              <a:t>b'</a:t>
            </a:r>
            <a:r>
              <a:rPr lang="en"/>
              <a:t> &gt; </a:t>
            </a:r>
            <a:r>
              <a:rPr lang="en" i="1"/>
              <a:t>b</a:t>
            </a:r>
            <a:r>
              <a:rPr lang="en"/>
              <a:t>, update </a:t>
            </a:r>
            <a:r>
              <a:rPr lang="en" i="1"/>
              <a:t>b</a:t>
            </a:r>
            <a:r>
              <a:rPr lang="en"/>
              <a:t> and abort</a:t>
            </a:r>
            <a:br>
              <a:rPr lang="en"/>
            </a:br>
            <a:r>
              <a:rPr lang="en"/>
              <a:t>Else wait for majority of acceptors</a:t>
            </a:r>
            <a:br>
              <a:rPr lang="en"/>
            </a:br>
            <a:r>
              <a:rPr lang="en"/>
              <a:t>Request received </a:t>
            </a:r>
            <a:r>
              <a:rPr lang="en" i="1"/>
              <a:t>c</a:t>
            </a:r>
            <a:r>
              <a:rPr lang="en" i="1" baseline="-25000"/>
              <a:t>i</a:t>
            </a:r>
            <a:r>
              <a:rPr lang="en"/>
              <a:t> with highest ballot number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15600" y="3325100"/>
            <a:ext cx="11360800" cy="5504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1219170" indent="-304792">
              <a:buClr>
                <a:schemeClr val="accent4"/>
              </a:buClr>
              <a:buAutoNum type="arabicPeriod"/>
            </a:pPr>
            <a:r>
              <a:rPr lang="en"/>
              <a:t>Acceptor</a:t>
            </a:r>
            <a:r>
              <a:rPr lang="en" i="1" baseline="-25000"/>
              <a:t>i</a:t>
            </a:r>
            <a:r>
              <a:rPr lang="en"/>
              <a:t> responds with (</a:t>
            </a:r>
            <a:r>
              <a:rPr lang="en" i="1"/>
              <a:t>b'</a:t>
            </a:r>
            <a:r>
              <a:rPr lang="en"/>
              <a:t>, </a:t>
            </a:r>
            <a:r>
              <a:rPr lang="en" i="1"/>
              <a:t>c</a:t>
            </a:r>
            <a:r>
              <a:rPr lang="en" i="1" baseline="-25000"/>
              <a:t>i</a:t>
            </a:r>
            <a:r>
              <a:rPr lang="en"/>
              <a:t>)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15600" y="5006533"/>
            <a:ext cx="11360800" cy="10848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1219170" indent="-304792">
              <a:buClr>
                <a:schemeClr val="accent4"/>
              </a:buClr>
              <a:buAutoNum type="alphaLcPeriod" startAt="2"/>
            </a:pPr>
            <a:r>
              <a:rPr lang="en"/>
              <a:t>If </a:t>
            </a:r>
            <a:r>
              <a:rPr lang="en" i="1"/>
              <a:t>b'</a:t>
            </a:r>
            <a:r>
              <a:rPr lang="en"/>
              <a:t> has not changed, accept</a:t>
            </a:r>
          </a:p>
        </p:txBody>
      </p:sp>
      <p:sp>
        <p:nvSpPr>
          <p:cNvPr id="214" name="Shape 214"/>
          <p:cNvSpPr/>
          <p:nvPr/>
        </p:nvSpPr>
        <p:spPr>
          <a:xfrm>
            <a:off x="6984333" y="1365733"/>
            <a:ext cx="1851600" cy="3326000"/>
          </a:xfrm>
          <a:prstGeom prst="roundRect">
            <a:avLst>
              <a:gd name="adj" fmla="val 10083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6984321" y="1365733"/>
            <a:ext cx="1851600" cy="71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Proposer</a:t>
            </a:r>
          </a:p>
          <a:p>
            <a:pPr algn="ctr">
              <a:spcBef>
                <a:spcPts val="0"/>
              </a:spcBef>
            </a:pP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b = 0</a:t>
            </a:r>
          </a:p>
        </p:txBody>
      </p:sp>
      <p:sp>
        <p:nvSpPr>
          <p:cNvPr id="216" name="Shape 216"/>
          <p:cNvSpPr/>
          <p:nvPr/>
        </p:nvSpPr>
        <p:spPr>
          <a:xfrm>
            <a:off x="9694900" y="1365667"/>
            <a:ext cx="1960800" cy="4031200"/>
          </a:xfrm>
          <a:prstGeom prst="roundRect">
            <a:avLst>
              <a:gd name="adj" fmla="val 9574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9694885" y="1365667"/>
            <a:ext cx="1844400" cy="97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Acceptor</a:t>
            </a:r>
            <a:r>
              <a:rPr lang="en" sz="2400" i="1" baseline="-250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i</a:t>
            </a:r>
          </a:p>
          <a:p>
            <a:pPr algn="ctr">
              <a:spcBef>
                <a:spcPts val="0"/>
              </a:spcBef>
            </a:pPr>
            <a:r>
              <a:rPr lang="en" sz="1467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b' = 0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6984321" y="2173600"/>
            <a:ext cx="1851600" cy="64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b = b + 1</a:t>
            </a:r>
          </a:p>
          <a:p>
            <a:pPr>
              <a:spcBef>
                <a:spcPts val="0"/>
              </a:spcBef>
            </a:pPr>
            <a:r>
              <a:rPr lang="en" sz="1467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Send </a:t>
            </a: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(p1a,b)</a:t>
            </a:r>
          </a:p>
        </p:txBody>
      </p:sp>
      <p:cxnSp>
        <p:nvCxnSpPr>
          <p:cNvPr id="219" name="Shape 219"/>
          <p:cNvCxnSpPr>
            <a:stCxn id="218" idx="3"/>
          </p:cNvCxnSpPr>
          <p:nvPr/>
        </p:nvCxnSpPr>
        <p:spPr>
          <a:xfrm>
            <a:off x="8835921" y="2497000"/>
            <a:ext cx="906400" cy="2892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9666100" y="2544867"/>
            <a:ext cx="1902000" cy="97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67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if (b' &lt; b)</a:t>
            </a:r>
          </a:p>
          <a:p>
            <a:pPr>
              <a:spcBef>
                <a:spcPts val="0"/>
              </a:spcBef>
            </a:pPr>
            <a:r>
              <a:rPr lang="en" sz="1467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  b' = b</a:t>
            </a:r>
          </a:p>
          <a:p>
            <a:pPr>
              <a:spcBef>
                <a:spcPts val="0"/>
              </a:spcBef>
            </a:pP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Send </a:t>
            </a:r>
            <a:r>
              <a:rPr lang="en" sz="1467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(p1b,b',c</a:t>
            </a:r>
            <a:r>
              <a:rPr lang="en" sz="1467" baseline="-250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467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</p:txBody>
      </p:sp>
      <p:cxnSp>
        <p:nvCxnSpPr>
          <p:cNvPr id="221" name="Shape 221"/>
          <p:cNvCxnSpPr/>
          <p:nvPr/>
        </p:nvCxnSpPr>
        <p:spPr>
          <a:xfrm rot="10800000" flipH="1">
            <a:off x="8637767" y="3070067"/>
            <a:ext cx="1058400" cy="2672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stealth" w="lg" len="lg"/>
            <a:tailEnd type="none" w="lg" len="lg"/>
          </a:ln>
        </p:spPr>
      </p:cxnSp>
      <p:sp>
        <p:nvSpPr>
          <p:cNvPr id="222" name="Shape 222"/>
          <p:cNvSpPr txBox="1"/>
          <p:nvPr/>
        </p:nvSpPr>
        <p:spPr>
          <a:xfrm>
            <a:off x="6943467" y="3075500"/>
            <a:ext cx="2044800" cy="158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if (b' &gt; b)</a:t>
            </a:r>
          </a:p>
          <a:p>
            <a:pPr>
              <a:spcBef>
                <a:spcPts val="0"/>
              </a:spcBef>
            </a:pP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  b = b'</a:t>
            </a:r>
          </a:p>
          <a:p>
            <a:pPr>
              <a:spcBef>
                <a:spcPts val="0"/>
              </a:spcBef>
            </a:pP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  abort</a:t>
            </a:r>
          </a:p>
          <a:p>
            <a:pPr>
              <a:spcBef>
                <a:spcPts val="0"/>
              </a:spcBef>
            </a:pP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if majority</a:t>
            </a:r>
          </a:p>
          <a:p>
            <a:pPr>
              <a:spcBef>
                <a:spcPts val="0"/>
              </a:spcBef>
            </a:pP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  c = b-max(c</a:t>
            </a:r>
            <a:r>
              <a:rPr lang="en" sz="1467" baseline="-250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67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Send </a:t>
            </a:r>
            <a:r>
              <a:rPr lang="en" sz="1467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(p2a,b,c)</a:t>
            </a:r>
          </a:p>
        </p:txBody>
      </p:sp>
      <p:cxnSp>
        <p:nvCxnSpPr>
          <p:cNvPr id="223" name="Shape 223"/>
          <p:cNvCxnSpPr/>
          <p:nvPr/>
        </p:nvCxnSpPr>
        <p:spPr>
          <a:xfrm>
            <a:off x="8830033" y="4424833"/>
            <a:ext cx="937200" cy="2968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24" name="Shape 224"/>
          <p:cNvSpPr txBox="1"/>
          <p:nvPr/>
        </p:nvSpPr>
        <p:spPr>
          <a:xfrm>
            <a:off x="9666100" y="4467567"/>
            <a:ext cx="2110400" cy="97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67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if (b' == b)</a:t>
            </a:r>
          </a:p>
          <a:p>
            <a:pPr>
              <a:spcBef>
                <a:spcPts val="0"/>
              </a:spcBef>
            </a:pPr>
            <a:r>
              <a:rPr lang="en" sz="1467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  accept (b',c)</a:t>
            </a:r>
          </a:p>
          <a:p>
            <a:pPr>
              <a:spcBef>
                <a:spcPts val="0"/>
              </a:spcBef>
            </a:pPr>
            <a:r>
              <a:rPr lang="en" sz="1467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67">
                <a:solidFill>
                  <a:srgbClr val="6D9EEB"/>
                </a:solidFill>
                <a:latin typeface="Consolas"/>
                <a:ea typeface="Consolas"/>
                <a:cs typeface="Consolas"/>
                <a:sym typeface="Consolas"/>
              </a:rPr>
              <a:t>Send </a:t>
            </a:r>
            <a:r>
              <a:rPr lang="en" sz="1467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(p2b,b',c)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15600" y="5631733"/>
            <a:ext cx="11360800" cy="459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A </a:t>
            </a:r>
            <a:r>
              <a:rPr lang="en" i="1">
                <a:solidFill>
                  <a:srgbClr val="6D9EEB"/>
                </a:solidFill>
              </a:rPr>
              <a:t>learner</a:t>
            </a:r>
            <a:r>
              <a:rPr lang="en"/>
              <a:t> learns </a:t>
            </a:r>
            <a:r>
              <a:rPr lang="en" i="1"/>
              <a:t>c</a:t>
            </a:r>
            <a:r>
              <a:rPr lang="en"/>
              <a:t> if it receives the same (p2b, b',c) from a majority of </a:t>
            </a:r>
            <a:r>
              <a:rPr lang="en">
                <a:solidFill>
                  <a:schemeClr val="accent4"/>
                </a:solidFill>
              </a:rPr>
              <a:t>acceptors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39</a:t>
            </a:fld>
            <a:endParaRPr lang="en"/>
          </a:p>
        </p:txBody>
      </p:sp>
      <p:cxnSp>
        <p:nvCxnSpPr>
          <p:cNvPr id="227" name="Shape 227"/>
          <p:cNvCxnSpPr/>
          <p:nvPr/>
        </p:nvCxnSpPr>
        <p:spPr>
          <a:xfrm>
            <a:off x="11407367" y="5320467"/>
            <a:ext cx="450800" cy="4356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0322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Timeline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984" y="2575485"/>
            <a:ext cx="83820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-145583" y="2101567"/>
            <a:ext cx="30508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Time, Clocks and Ordering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2850617" y="2378500"/>
            <a:ext cx="30508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State Machine Replication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6167484" y="2378500"/>
            <a:ext cx="2212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Paxos Published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929184" y="3921133"/>
            <a:ext cx="2212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877984" y="3877000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1978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3809617" y="3921133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1984</a:t>
            </a:r>
          </a:p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6741251" y="3877000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1989</a:t>
            </a:r>
          </a:p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301" name="Shape 301"/>
          <p:cNvCxnSpPr/>
          <p:nvPr/>
        </p:nvCxnSpPr>
        <p:spPr>
          <a:xfrm rot="10800000" flipH="1">
            <a:off x="8366583" y="3751200"/>
            <a:ext cx="3562400" cy="2800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02" name="Shape 302"/>
          <p:cNvSpPr/>
          <p:nvPr/>
        </p:nvSpPr>
        <p:spPr>
          <a:xfrm>
            <a:off x="8314084" y="3647400"/>
            <a:ext cx="232800" cy="229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03" name="Shape 303"/>
          <p:cNvSpPr txBox="1"/>
          <p:nvPr/>
        </p:nvSpPr>
        <p:spPr>
          <a:xfrm>
            <a:off x="7151951" y="2872833"/>
            <a:ext cx="2898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Paxos Published In Journal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8043484" y="3877000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1998</a:t>
            </a:r>
          </a:p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0501384" y="3603851"/>
            <a:ext cx="232800" cy="229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9439184" y="2872817"/>
            <a:ext cx="2898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Paxos Made Simple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10230784" y="3876984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2001</a:t>
            </a:r>
          </a:p>
          <a:p>
            <a:pPr>
              <a:spcBef>
                <a:spcPts val="0"/>
              </a:spcBef>
            </a:pPr>
            <a:endParaRPr/>
          </a:p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7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Optimizations: Distinguished Learner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40</a:t>
            </a:fld>
            <a:endParaRPr lang="en"/>
          </a:p>
        </p:txBody>
      </p:sp>
      <p:cxnSp>
        <p:nvCxnSpPr>
          <p:cNvPr id="234" name="Shape 234"/>
          <p:cNvCxnSpPr>
            <a:stCxn id="235" idx="4"/>
            <a:endCxn id="236" idx="0"/>
          </p:cNvCxnSpPr>
          <p:nvPr/>
        </p:nvCxnSpPr>
        <p:spPr>
          <a:xfrm flipH="1">
            <a:off x="3306200" y="2448600"/>
            <a:ext cx="13948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7" name="Shape 237"/>
          <p:cNvCxnSpPr>
            <a:stCxn id="235" idx="4"/>
            <a:endCxn id="238" idx="0"/>
          </p:cNvCxnSpPr>
          <p:nvPr/>
        </p:nvCxnSpPr>
        <p:spPr>
          <a:xfrm>
            <a:off x="4701000" y="2448600"/>
            <a:ext cx="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9" name="Shape 239"/>
          <p:cNvCxnSpPr>
            <a:stCxn id="235" idx="4"/>
            <a:endCxn id="240" idx="0"/>
          </p:cNvCxnSpPr>
          <p:nvPr/>
        </p:nvCxnSpPr>
        <p:spPr>
          <a:xfrm>
            <a:off x="4701000" y="2448600"/>
            <a:ext cx="13952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1" name="Shape 241"/>
          <p:cNvCxnSpPr>
            <a:stCxn id="235" idx="4"/>
            <a:endCxn id="242" idx="0"/>
          </p:cNvCxnSpPr>
          <p:nvPr/>
        </p:nvCxnSpPr>
        <p:spPr>
          <a:xfrm>
            <a:off x="4701000" y="2448600"/>
            <a:ext cx="27900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3" name="Shape 243"/>
          <p:cNvCxnSpPr>
            <a:stCxn id="235" idx="4"/>
            <a:endCxn id="244" idx="0"/>
          </p:cNvCxnSpPr>
          <p:nvPr/>
        </p:nvCxnSpPr>
        <p:spPr>
          <a:xfrm>
            <a:off x="4701000" y="2448600"/>
            <a:ext cx="41848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5" name="Shape 245"/>
          <p:cNvCxnSpPr>
            <a:stCxn id="246" idx="4"/>
            <a:endCxn id="236" idx="0"/>
          </p:cNvCxnSpPr>
          <p:nvPr/>
        </p:nvCxnSpPr>
        <p:spPr>
          <a:xfrm flipH="1">
            <a:off x="3306333" y="2448600"/>
            <a:ext cx="27896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7" name="Shape 247"/>
          <p:cNvCxnSpPr>
            <a:stCxn id="246" idx="4"/>
            <a:endCxn id="238" idx="0"/>
          </p:cNvCxnSpPr>
          <p:nvPr/>
        </p:nvCxnSpPr>
        <p:spPr>
          <a:xfrm flipH="1">
            <a:off x="4701133" y="2448600"/>
            <a:ext cx="13948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8" name="Shape 248"/>
          <p:cNvCxnSpPr>
            <a:stCxn id="246" idx="4"/>
            <a:endCxn id="240" idx="0"/>
          </p:cNvCxnSpPr>
          <p:nvPr/>
        </p:nvCxnSpPr>
        <p:spPr>
          <a:xfrm>
            <a:off x="6095933" y="2448600"/>
            <a:ext cx="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9" name="Shape 249"/>
          <p:cNvCxnSpPr>
            <a:stCxn id="246" idx="4"/>
            <a:endCxn id="242" idx="0"/>
          </p:cNvCxnSpPr>
          <p:nvPr/>
        </p:nvCxnSpPr>
        <p:spPr>
          <a:xfrm>
            <a:off x="6095933" y="2448600"/>
            <a:ext cx="13952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0" name="Shape 250"/>
          <p:cNvCxnSpPr>
            <a:stCxn id="246" idx="4"/>
            <a:endCxn id="244" idx="0"/>
          </p:cNvCxnSpPr>
          <p:nvPr/>
        </p:nvCxnSpPr>
        <p:spPr>
          <a:xfrm>
            <a:off x="6095933" y="2448600"/>
            <a:ext cx="27900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1" name="Shape 251"/>
          <p:cNvCxnSpPr>
            <a:stCxn id="252" idx="4"/>
            <a:endCxn id="236" idx="0"/>
          </p:cNvCxnSpPr>
          <p:nvPr/>
        </p:nvCxnSpPr>
        <p:spPr>
          <a:xfrm flipH="1">
            <a:off x="3306067" y="2448600"/>
            <a:ext cx="41848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3" name="Shape 253"/>
          <p:cNvCxnSpPr>
            <a:stCxn id="252" idx="4"/>
            <a:endCxn id="238" idx="0"/>
          </p:cNvCxnSpPr>
          <p:nvPr/>
        </p:nvCxnSpPr>
        <p:spPr>
          <a:xfrm flipH="1">
            <a:off x="4701267" y="2448600"/>
            <a:ext cx="27896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4" name="Shape 254"/>
          <p:cNvCxnSpPr>
            <a:stCxn id="252" idx="4"/>
            <a:endCxn id="240" idx="0"/>
          </p:cNvCxnSpPr>
          <p:nvPr/>
        </p:nvCxnSpPr>
        <p:spPr>
          <a:xfrm flipH="1">
            <a:off x="6096067" y="2448600"/>
            <a:ext cx="13948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5" name="Shape 255"/>
          <p:cNvCxnSpPr>
            <a:stCxn id="252" idx="4"/>
            <a:endCxn id="242" idx="0"/>
          </p:cNvCxnSpPr>
          <p:nvPr/>
        </p:nvCxnSpPr>
        <p:spPr>
          <a:xfrm>
            <a:off x="7490867" y="2448600"/>
            <a:ext cx="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6" name="Shape 256"/>
          <p:cNvCxnSpPr>
            <a:stCxn id="252" idx="4"/>
            <a:endCxn id="244" idx="0"/>
          </p:cNvCxnSpPr>
          <p:nvPr/>
        </p:nvCxnSpPr>
        <p:spPr>
          <a:xfrm>
            <a:off x="7490867" y="2448600"/>
            <a:ext cx="13952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7" name="Shape 257"/>
          <p:cNvCxnSpPr>
            <a:stCxn id="236" idx="4"/>
            <a:endCxn id="258" idx="0"/>
          </p:cNvCxnSpPr>
          <p:nvPr/>
        </p:nvCxnSpPr>
        <p:spPr>
          <a:xfrm>
            <a:off x="3306133" y="4119633"/>
            <a:ext cx="2789600" cy="73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9" name="Shape 259"/>
          <p:cNvCxnSpPr>
            <a:stCxn id="238" idx="4"/>
            <a:endCxn id="258" idx="0"/>
          </p:cNvCxnSpPr>
          <p:nvPr/>
        </p:nvCxnSpPr>
        <p:spPr>
          <a:xfrm>
            <a:off x="4701067" y="4119633"/>
            <a:ext cx="1394800" cy="73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0" name="Shape 260"/>
          <p:cNvCxnSpPr>
            <a:stCxn id="240" idx="4"/>
            <a:endCxn id="258" idx="0"/>
          </p:cNvCxnSpPr>
          <p:nvPr/>
        </p:nvCxnSpPr>
        <p:spPr>
          <a:xfrm>
            <a:off x="6096000" y="4119633"/>
            <a:ext cx="0" cy="73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1" name="Shape 261"/>
          <p:cNvCxnSpPr>
            <a:stCxn id="242" idx="4"/>
            <a:endCxn id="258" idx="0"/>
          </p:cNvCxnSpPr>
          <p:nvPr/>
        </p:nvCxnSpPr>
        <p:spPr>
          <a:xfrm flipH="1">
            <a:off x="6095733" y="4119633"/>
            <a:ext cx="1395200" cy="73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2" name="Shape 262"/>
          <p:cNvCxnSpPr>
            <a:stCxn id="244" idx="4"/>
            <a:endCxn id="258" idx="0"/>
          </p:cNvCxnSpPr>
          <p:nvPr/>
        </p:nvCxnSpPr>
        <p:spPr>
          <a:xfrm flipH="1">
            <a:off x="6095867" y="4119633"/>
            <a:ext cx="2790000" cy="73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6" name="Shape 246"/>
          <p:cNvSpPr/>
          <p:nvPr/>
        </p:nvSpPr>
        <p:spPr>
          <a:xfrm>
            <a:off x="5790533" y="1837800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4395600" y="1837800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185467" y="1837800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5790600" y="3508833"/>
            <a:ext cx="610800" cy="6108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3000733" y="3508833"/>
            <a:ext cx="610800" cy="6108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7185533" y="3508833"/>
            <a:ext cx="610800" cy="6108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4395667" y="3508833"/>
            <a:ext cx="610800" cy="6108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8580467" y="3508833"/>
            <a:ext cx="610800" cy="6108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2859066" y="1837800"/>
            <a:ext cx="1636733" cy="6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 dirty="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Proposers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464332" y="3508833"/>
            <a:ext cx="1659867" cy="6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 dirty="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Acceptors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2629400" y="4852433"/>
            <a:ext cx="3161200" cy="6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Distinguished Learner</a:t>
            </a:r>
          </a:p>
        </p:txBody>
      </p:sp>
      <p:cxnSp>
        <p:nvCxnSpPr>
          <p:cNvPr id="266" name="Shape 266"/>
          <p:cNvCxnSpPr>
            <a:stCxn id="258" idx="4"/>
            <a:endCxn id="267" idx="0"/>
          </p:cNvCxnSpPr>
          <p:nvPr/>
        </p:nvCxnSpPr>
        <p:spPr>
          <a:xfrm flipH="1">
            <a:off x="5006267" y="5463233"/>
            <a:ext cx="1089600" cy="2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8" name="Shape 268"/>
          <p:cNvCxnSpPr>
            <a:stCxn id="258" idx="4"/>
            <a:endCxn id="269" idx="0"/>
          </p:cNvCxnSpPr>
          <p:nvPr/>
        </p:nvCxnSpPr>
        <p:spPr>
          <a:xfrm>
            <a:off x="6095867" y="5463233"/>
            <a:ext cx="1089600" cy="2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7" name="Shape 267"/>
          <p:cNvSpPr/>
          <p:nvPr/>
        </p:nvSpPr>
        <p:spPr>
          <a:xfrm>
            <a:off x="4700867" y="5759233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5790467" y="4852433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6880067" y="5759233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7490867" y="5759233"/>
            <a:ext cx="2245200" cy="6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Other Learners</a:t>
            </a:r>
          </a:p>
        </p:txBody>
      </p:sp>
    </p:spTree>
    <p:extLst>
      <p:ext uri="{BB962C8B-B14F-4D97-AF65-F5344CB8AC3E}">
        <p14:creationId xmlns:p14="http://schemas.microsoft.com/office/powerpoint/2010/main" val="30213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Optimizations: Distinguished Proposer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41</a:t>
            </a:fld>
            <a:endParaRPr lang="en"/>
          </a:p>
        </p:txBody>
      </p:sp>
      <p:cxnSp>
        <p:nvCxnSpPr>
          <p:cNvPr id="277" name="Shape 277"/>
          <p:cNvCxnSpPr>
            <a:stCxn id="278" idx="4"/>
            <a:endCxn id="279" idx="0"/>
          </p:cNvCxnSpPr>
          <p:nvPr/>
        </p:nvCxnSpPr>
        <p:spPr>
          <a:xfrm rot="10800000">
            <a:off x="3306200" y="4698833"/>
            <a:ext cx="13948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0" name="Shape 280"/>
          <p:cNvCxnSpPr>
            <a:stCxn id="278" idx="4"/>
            <a:endCxn id="281" idx="0"/>
          </p:cNvCxnSpPr>
          <p:nvPr/>
        </p:nvCxnSpPr>
        <p:spPr>
          <a:xfrm rot="10800000">
            <a:off x="4701000" y="4698833"/>
            <a:ext cx="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2" name="Shape 282"/>
          <p:cNvCxnSpPr>
            <a:stCxn id="278" idx="4"/>
            <a:endCxn id="283" idx="0"/>
          </p:cNvCxnSpPr>
          <p:nvPr/>
        </p:nvCxnSpPr>
        <p:spPr>
          <a:xfrm rot="10800000" flipH="1">
            <a:off x="4701000" y="4698833"/>
            <a:ext cx="13952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4" name="Shape 284"/>
          <p:cNvCxnSpPr>
            <a:stCxn id="278" idx="4"/>
            <a:endCxn id="285" idx="0"/>
          </p:cNvCxnSpPr>
          <p:nvPr/>
        </p:nvCxnSpPr>
        <p:spPr>
          <a:xfrm rot="10800000" flipH="1">
            <a:off x="4701000" y="4698833"/>
            <a:ext cx="27900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6" name="Shape 286"/>
          <p:cNvCxnSpPr>
            <a:stCxn id="278" idx="4"/>
            <a:endCxn id="287" idx="0"/>
          </p:cNvCxnSpPr>
          <p:nvPr/>
        </p:nvCxnSpPr>
        <p:spPr>
          <a:xfrm rot="10800000" flipH="1">
            <a:off x="4701000" y="4698833"/>
            <a:ext cx="41848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8" name="Shape 288"/>
          <p:cNvCxnSpPr>
            <a:stCxn id="289" idx="4"/>
            <a:endCxn id="279" idx="0"/>
          </p:cNvCxnSpPr>
          <p:nvPr/>
        </p:nvCxnSpPr>
        <p:spPr>
          <a:xfrm rot="10800000">
            <a:off x="3306333" y="4698833"/>
            <a:ext cx="27896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0" name="Shape 290"/>
          <p:cNvCxnSpPr>
            <a:stCxn id="289" idx="4"/>
            <a:endCxn id="281" idx="0"/>
          </p:cNvCxnSpPr>
          <p:nvPr/>
        </p:nvCxnSpPr>
        <p:spPr>
          <a:xfrm rot="10800000">
            <a:off x="4701133" y="4698833"/>
            <a:ext cx="13948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1" name="Shape 291"/>
          <p:cNvCxnSpPr>
            <a:stCxn id="289" idx="4"/>
            <a:endCxn id="283" idx="0"/>
          </p:cNvCxnSpPr>
          <p:nvPr/>
        </p:nvCxnSpPr>
        <p:spPr>
          <a:xfrm rot="10800000">
            <a:off x="6095933" y="4698833"/>
            <a:ext cx="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2" name="Shape 292"/>
          <p:cNvCxnSpPr>
            <a:stCxn id="289" idx="4"/>
            <a:endCxn id="285" idx="0"/>
          </p:cNvCxnSpPr>
          <p:nvPr/>
        </p:nvCxnSpPr>
        <p:spPr>
          <a:xfrm rot="10800000" flipH="1">
            <a:off x="6095933" y="4698833"/>
            <a:ext cx="13952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3" name="Shape 293"/>
          <p:cNvCxnSpPr>
            <a:stCxn id="289" idx="4"/>
            <a:endCxn id="287" idx="0"/>
          </p:cNvCxnSpPr>
          <p:nvPr/>
        </p:nvCxnSpPr>
        <p:spPr>
          <a:xfrm rot="10800000" flipH="1">
            <a:off x="6095933" y="4698833"/>
            <a:ext cx="27900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4" name="Shape 294"/>
          <p:cNvCxnSpPr>
            <a:stCxn id="295" idx="4"/>
            <a:endCxn id="279" idx="0"/>
          </p:cNvCxnSpPr>
          <p:nvPr/>
        </p:nvCxnSpPr>
        <p:spPr>
          <a:xfrm rot="10800000">
            <a:off x="3306067" y="4698833"/>
            <a:ext cx="41848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6" name="Shape 296"/>
          <p:cNvCxnSpPr>
            <a:stCxn id="295" idx="4"/>
            <a:endCxn id="281" idx="0"/>
          </p:cNvCxnSpPr>
          <p:nvPr/>
        </p:nvCxnSpPr>
        <p:spPr>
          <a:xfrm rot="10800000">
            <a:off x="4701267" y="4698833"/>
            <a:ext cx="27896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7" name="Shape 297"/>
          <p:cNvCxnSpPr>
            <a:stCxn id="295" idx="4"/>
            <a:endCxn id="283" idx="0"/>
          </p:cNvCxnSpPr>
          <p:nvPr/>
        </p:nvCxnSpPr>
        <p:spPr>
          <a:xfrm rot="10800000">
            <a:off x="6096067" y="4698833"/>
            <a:ext cx="13948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8" name="Shape 298"/>
          <p:cNvCxnSpPr>
            <a:stCxn id="295" idx="4"/>
            <a:endCxn id="285" idx="0"/>
          </p:cNvCxnSpPr>
          <p:nvPr/>
        </p:nvCxnSpPr>
        <p:spPr>
          <a:xfrm rot="10800000">
            <a:off x="7490867" y="4698833"/>
            <a:ext cx="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9" name="Shape 299"/>
          <p:cNvCxnSpPr>
            <a:stCxn id="295" idx="4"/>
            <a:endCxn id="287" idx="0"/>
          </p:cNvCxnSpPr>
          <p:nvPr/>
        </p:nvCxnSpPr>
        <p:spPr>
          <a:xfrm rot="10800000" flipH="1">
            <a:off x="7490867" y="4698833"/>
            <a:ext cx="1395200" cy="10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0" name="Shape 300"/>
          <p:cNvCxnSpPr>
            <a:stCxn id="279" idx="4"/>
            <a:endCxn id="301" idx="0"/>
          </p:cNvCxnSpPr>
          <p:nvPr/>
        </p:nvCxnSpPr>
        <p:spPr>
          <a:xfrm rot="10800000" flipH="1">
            <a:off x="3306133" y="3355400"/>
            <a:ext cx="2789600" cy="73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2" name="Shape 302"/>
          <p:cNvCxnSpPr>
            <a:stCxn id="281" idx="4"/>
            <a:endCxn id="301" idx="0"/>
          </p:cNvCxnSpPr>
          <p:nvPr/>
        </p:nvCxnSpPr>
        <p:spPr>
          <a:xfrm rot="10800000" flipH="1">
            <a:off x="4701067" y="3355400"/>
            <a:ext cx="1394800" cy="73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3" name="Shape 303"/>
          <p:cNvCxnSpPr>
            <a:stCxn id="283" idx="4"/>
            <a:endCxn id="301" idx="0"/>
          </p:cNvCxnSpPr>
          <p:nvPr/>
        </p:nvCxnSpPr>
        <p:spPr>
          <a:xfrm rot="10800000">
            <a:off x="6096000" y="3355400"/>
            <a:ext cx="0" cy="73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4" name="Shape 304"/>
          <p:cNvCxnSpPr>
            <a:stCxn id="285" idx="4"/>
            <a:endCxn id="301" idx="0"/>
          </p:cNvCxnSpPr>
          <p:nvPr/>
        </p:nvCxnSpPr>
        <p:spPr>
          <a:xfrm rot="10800000">
            <a:off x="6095733" y="3355400"/>
            <a:ext cx="1395200" cy="73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5" name="Shape 305"/>
          <p:cNvCxnSpPr>
            <a:stCxn id="287" idx="4"/>
            <a:endCxn id="301" idx="0"/>
          </p:cNvCxnSpPr>
          <p:nvPr/>
        </p:nvCxnSpPr>
        <p:spPr>
          <a:xfrm rot="10800000">
            <a:off x="6095867" y="3355400"/>
            <a:ext cx="2790000" cy="73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9" name="Shape 289"/>
          <p:cNvSpPr/>
          <p:nvPr/>
        </p:nvSpPr>
        <p:spPr>
          <a:xfrm rot="10800000" flipH="1">
            <a:off x="5790533" y="5759233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78" name="Shape 278"/>
          <p:cNvSpPr/>
          <p:nvPr/>
        </p:nvSpPr>
        <p:spPr>
          <a:xfrm rot="10800000" flipH="1">
            <a:off x="4395600" y="5759233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95" name="Shape 295"/>
          <p:cNvSpPr/>
          <p:nvPr/>
        </p:nvSpPr>
        <p:spPr>
          <a:xfrm rot="10800000" flipH="1">
            <a:off x="7185467" y="5759233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83" name="Shape 283"/>
          <p:cNvSpPr/>
          <p:nvPr/>
        </p:nvSpPr>
        <p:spPr>
          <a:xfrm rot="10800000" flipH="1">
            <a:off x="5790600" y="4088200"/>
            <a:ext cx="610800" cy="6108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79" name="Shape 279"/>
          <p:cNvSpPr/>
          <p:nvPr/>
        </p:nvSpPr>
        <p:spPr>
          <a:xfrm rot="10800000" flipH="1">
            <a:off x="3000733" y="4088200"/>
            <a:ext cx="610800" cy="6108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10800000" flipH="1">
            <a:off x="7185533" y="4088200"/>
            <a:ext cx="610800" cy="6108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81" name="Shape 281"/>
          <p:cNvSpPr/>
          <p:nvPr/>
        </p:nvSpPr>
        <p:spPr>
          <a:xfrm rot="10800000" flipH="1">
            <a:off x="4395667" y="4088200"/>
            <a:ext cx="610800" cy="6108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87" name="Shape 287"/>
          <p:cNvSpPr/>
          <p:nvPr/>
        </p:nvSpPr>
        <p:spPr>
          <a:xfrm rot="10800000" flipH="1">
            <a:off x="8580467" y="4088200"/>
            <a:ext cx="610800" cy="6108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7490867" y="1837800"/>
            <a:ext cx="2346000" cy="6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Other Proposers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1464332" y="4088200"/>
            <a:ext cx="1659867" cy="6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 dirty="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Acceptors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2500067" y="2744600"/>
            <a:ext cx="3290400" cy="6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Distinguished Proposer</a:t>
            </a:r>
          </a:p>
        </p:txBody>
      </p:sp>
      <p:cxnSp>
        <p:nvCxnSpPr>
          <p:cNvPr id="309" name="Shape 309"/>
          <p:cNvCxnSpPr>
            <a:stCxn id="301" idx="4"/>
            <a:endCxn id="310" idx="0"/>
          </p:cNvCxnSpPr>
          <p:nvPr/>
        </p:nvCxnSpPr>
        <p:spPr>
          <a:xfrm rot="10800000">
            <a:off x="5006267" y="2448600"/>
            <a:ext cx="1089600" cy="2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1" name="Shape 311"/>
          <p:cNvCxnSpPr>
            <a:stCxn id="301" idx="4"/>
            <a:endCxn id="312" idx="0"/>
          </p:cNvCxnSpPr>
          <p:nvPr/>
        </p:nvCxnSpPr>
        <p:spPr>
          <a:xfrm rot="10800000" flipH="1">
            <a:off x="6095867" y="2448600"/>
            <a:ext cx="1089600" cy="2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0" name="Shape 310"/>
          <p:cNvSpPr/>
          <p:nvPr/>
        </p:nvSpPr>
        <p:spPr>
          <a:xfrm rot="10800000" flipH="1">
            <a:off x="4700867" y="1837800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01" name="Shape 301"/>
          <p:cNvSpPr/>
          <p:nvPr/>
        </p:nvSpPr>
        <p:spPr>
          <a:xfrm rot="10800000" flipH="1">
            <a:off x="5790467" y="2744600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2" name="Shape 312"/>
          <p:cNvSpPr/>
          <p:nvPr/>
        </p:nvSpPr>
        <p:spPr>
          <a:xfrm rot="10800000" flipH="1">
            <a:off x="6880067" y="1837800"/>
            <a:ext cx="610800" cy="6108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3000432" y="5759233"/>
            <a:ext cx="1571567" cy="6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 dirty="0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Learners</a:t>
            </a:r>
          </a:p>
        </p:txBody>
      </p:sp>
    </p:spTree>
    <p:extLst>
      <p:ext uri="{BB962C8B-B14F-4D97-AF65-F5344CB8AC3E}">
        <p14:creationId xmlns:p14="http://schemas.microsoft.com/office/powerpoint/2010/main" val="7560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What can go wrong?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91054">
              <a:buSzPct val="100000"/>
            </a:pPr>
            <a:r>
              <a:rPr lang="en" sz="2933"/>
              <a:t>A bunch of preemption</a:t>
            </a:r>
          </a:p>
          <a:p>
            <a:pPr marL="1219170" lvl="1" indent="-457189">
              <a:spcAft>
                <a:spcPts val="1333"/>
              </a:spcAft>
              <a:buSzPct val="100000"/>
            </a:pPr>
            <a:r>
              <a:rPr lang="en" sz="2400"/>
              <a:t>If two </a:t>
            </a:r>
            <a:r>
              <a:rPr lang="en" sz="2400">
                <a:solidFill>
                  <a:srgbClr val="00FF00"/>
                </a:solidFill>
              </a:rPr>
              <a:t>proposers </a:t>
            </a:r>
            <a:r>
              <a:rPr lang="en" sz="2400"/>
              <a:t>keep preempting each other, no decision will be made</a:t>
            </a:r>
          </a:p>
          <a:p>
            <a:pPr marL="609585" indent="-491054">
              <a:buSzPct val="100000"/>
            </a:pPr>
            <a:r>
              <a:rPr lang="en" sz="2933"/>
              <a:t>Too many faults</a:t>
            </a:r>
          </a:p>
          <a:p>
            <a:pPr marL="1219170" lvl="1" indent="-457189">
              <a:buSzPct val="100000"/>
            </a:pPr>
            <a:r>
              <a:rPr lang="en" sz="2400"/>
              <a:t>Liveness requirements</a:t>
            </a:r>
          </a:p>
          <a:p>
            <a:pPr marL="1828754" lvl="2" indent="-457189">
              <a:buSzPct val="100000"/>
            </a:pPr>
            <a:r>
              <a:rPr lang="en" sz="2400"/>
              <a:t>majority of </a:t>
            </a:r>
            <a:r>
              <a:rPr lang="en" sz="2400">
                <a:solidFill>
                  <a:schemeClr val="accent4"/>
                </a:solidFill>
              </a:rPr>
              <a:t>acceptors</a:t>
            </a:r>
          </a:p>
          <a:p>
            <a:pPr marL="1828754" lvl="2" indent="-457189">
              <a:buSzPct val="100000"/>
            </a:pPr>
            <a:r>
              <a:rPr lang="en" sz="2400"/>
              <a:t>one </a:t>
            </a:r>
            <a:r>
              <a:rPr lang="en" sz="2400">
                <a:solidFill>
                  <a:srgbClr val="00FF00"/>
                </a:solidFill>
              </a:rPr>
              <a:t>proposer</a:t>
            </a:r>
          </a:p>
          <a:p>
            <a:pPr marL="1828754" lvl="2" indent="-457189">
              <a:buSzPct val="100000"/>
            </a:pPr>
            <a:r>
              <a:rPr lang="en" sz="2400"/>
              <a:t>one </a:t>
            </a:r>
            <a:r>
              <a:rPr lang="en" sz="2400">
                <a:solidFill>
                  <a:srgbClr val="6D9EEB"/>
                </a:solidFill>
              </a:rPr>
              <a:t>learner</a:t>
            </a:r>
          </a:p>
          <a:p>
            <a:pPr marL="1219170" lvl="1" indent="-457189">
              <a:buSzPct val="100000"/>
            </a:pPr>
            <a:r>
              <a:rPr lang="en" sz="2400"/>
              <a:t>Correctness requires one </a:t>
            </a:r>
            <a:r>
              <a:rPr lang="en" sz="2400">
                <a:solidFill>
                  <a:srgbClr val="6D9EEB"/>
                </a:solidFill>
              </a:rPr>
              <a:t>learner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42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08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15600" y="2267033"/>
            <a:ext cx="11360800" cy="38248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2933"/>
              <a:t>Sequential separate runs</a:t>
            </a:r>
          </a:p>
          <a:p>
            <a:pPr indent="609585">
              <a:spcAft>
                <a:spcPts val="1333"/>
              </a:spcAft>
              <a:buNone/>
            </a:pPr>
            <a:r>
              <a:rPr lang="en" sz="2933"/>
              <a:t>Slow</a:t>
            </a:r>
          </a:p>
          <a:p>
            <a:pPr>
              <a:buNone/>
            </a:pPr>
            <a:r>
              <a:rPr lang="en" sz="2933"/>
              <a:t>Parallel separate runs</a:t>
            </a:r>
          </a:p>
          <a:p>
            <a:pPr indent="609585">
              <a:spcAft>
                <a:spcPts val="1333"/>
              </a:spcAft>
              <a:buNone/>
            </a:pPr>
            <a:r>
              <a:rPr lang="en" sz="2933"/>
              <a:t>Broken (no ordering)</a:t>
            </a:r>
          </a:p>
          <a:p>
            <a:pPr>
              <a:buNone/>
            </a:pPr>
            <a:r>
              <a:rPr lang="en" sz="2933"/>
              <a:t>One run with multiple slots</a:t>
            </a:r>
            <a:br>
              <a:rPr lang="en" sz="2933"/>
            </a:br>
            <a:r>
              <a:rPr lang="en" sz="2933"/>
              <a:t>	Multi-decree Synod!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Deciding on Multiple Commands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7304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spcAft>
                <a:spcPts val="1333"/>
              </a:spcAft>
              <a:buNone/>
            </a:pPr>
            <a:r>
              <a:rPr lang="en" sz="2933"/>
              <a:t>Run Synod protocol for multiple slots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43</a:t>
            </a:fld>
            <a:endParaRPr lang="en"/>
          </a:p>
        </p:txBody>
      </p:sp>
      <p:grpSp>
        <p:nvGrpSpPr>
          <p:cNvPr id="329" name="Shape 329"/>
          <p:cNvGrpSpPr/>
          <p:nvPr/>
        </p:nvGrpSpPr>
        <p:grpSpPr>
          <a:xfrm>
            <a:off x="8049649" y="1832935"/>
            <a:ext cx="1593523" cy="3184467"/>
            <a:chOff x="6037237" y="1374701"/>
            <a:chExt cx="1195142" cy="2388350"/>
          </a:xfrm>
        </p:grpSpPr>
        <p:sp>
          <p:nvSpPr>
            <p:cNvPr id="330" name="Shape 330"/>
            <p:cNvSpPr txBox="1"/>
            <p:nvPr/>
          </p:nvSpPr>
          <p:spPr>
            <a:xfrm>
              <a:off x="6473379" y="1374701"/>
              <a:ext cx="759000" cy="792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Slot 1</a:t>
              </a:r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6473387" y="1902575"/>
              <a:ext cx="340200" cy="2409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 sz="1467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r>
                <a:rPr lang="en" sz="1467" baseline="-25000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6473379" y="2172726"/>
              <a:ext cx="759000" cy="792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Slot 2</a:t>
              </a:r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6473387" y="2700600"/>
              <a:ext cx="340200" cy="2409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 sz="1467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r>
                <a:rPr lang="en" sz="1467" baseline="-25000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6473379" y="2970751"/>
              <a:ext cx="759000" cy="792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Slot 3</a:t>
              </a:r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6473387" y="3498625"/>
              <a:ext cx="340200" cy="2409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 sz="1467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r>
                <a:rPr lang="en" sz="1467" baseline="-25000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</a:p>
          </p:txBody>
        </p:sp>
        <p:cxnSp>
          <p:nvCxnSpPr>
            <p:cNvPr id="336" name="Shape 336"/>
            <p:cNvCxnSpPr/>
            <p:nvPr/>
          </p:nvCxnSpPr>
          <p:spPr>
            <a:xfrm>
              <a:off x="6037237" y="2821050"/>
              <a:ext cx="488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lg" len="lg"/>
              <a:tailEnd type="stealth" w="lg" len="lg"/>
            </a:ln>
          </p:spPr>
        </p:cxnSp>
      </p:grpSp>
      <p:grpSp>
        <p:nvGrpSpPr>
          <p:cNvPr id="337" name="Shape 337"/>
          <p:cNvGrpSpPr/>
          <p:nvPr/>
        </p:nvGrpSpPr>
        <p:grpSpPr>
          <a:xfrm>
            <a:off x="7201369" y="2434983"/>
            <a:ext cx="1499081" cy="2590067"/>
            <a:chOff x="5401026" y="1826237"/>
            <a:chExt cx="1124311" cy="1942550"/>
          </a:xfrm>
        </p:grpSpPr>
        <p:sp>
          <p:nvSpPr>
            <p:cNvPr id="338" name="Shape 338"/>
            <p:cNvSpPr txBox="1"/>
            <p:nvPr/>
          </p:nvSpPr>
          <p:spPr>
            <a:xfrm>
              <a:off x="5401026" y="1826237"/>
              <a:ext cx="6930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Synod</a:t>
              </a:r>
            </a:p>
          </p:txBody>
        </p:sp>
        <p:cxnSp>
          <p:nvCxnSpPr>
            <p:cNvPr id="339" name="Shape 339"/>
            <p:cNvCxnSpPr/>
            <p:nvPr/>
          </p:nvCxnSpPr>
          <p:spPr>
            <a:xfrm>
              <a:off x="6037237" y="2023025"/>
              <a:ext cx="488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sp>
          <p:nvSpPr>
            <p:cNvPr id="340" name="Shape 340"/>
            <p:cNvSpPr txBox="1"/>
            <p:nvPr/>
          </p:nvSpPr>
          <p:spPr>
            <a:xfrm>
              <a:off x="5401026" y="2624262"/>
              <a:ext cx="6930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Synod</a:t>
              </a:r>
            </a:p>
          </p:txBody>
        </p:sp>
        <p:sp>
          <p:nvSpPr>
            <p:cNvPr id="341" name="Shape 341"/>
            <p:cNvSpPr txBox="1"/>
            <p:nvPr/>
          </p:nvSpPr>
          <p:spPr>
            <a:xfrm>
              <a:off x="5401026" y="3422287"/>
              <a:ext cx="6930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Syond</a:t>
              </a:r>
            </a:p>
          </p:txBody>
        </p:sp>
        <p:cxnSp>
          <p:nvCxnSpPr>
            <p:cNvPr id="342" name="Shape 342"/>
            <p:cNvCxnSpPr/>
            <p:nvPr/>
          </p:nvCxnSpPr>
          <p:spPr>
            <a:xfrm>
              <a:off x="6037237" y="3619075"/>
              <a:ext cx="488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lg" len="lg"/>
              <a:tailEnd type="stealth" w="lg" len="lg"/>
            </a:ln>
          </p:spPr>
        </p:cxnSp>
      </p:grpSp>
      <p:grpSp>
        <p:nvGrpSpPr>
          <p:cNvPr id="343" name="Shape 343"/>
          <p:cNvGrpSpPr/>
          <p:nvPr/>
        </p:nvGrpSpPr>
        <p:grpSpPr>
          <a:xfrm>
            <a:off x="6573433" y="2801434"/>
            <a:ext cx="2193667" cy="2023900"/>
            <a:chOff x="6187950" y="2732775"/>
            <a:chExt cx="1645250" cy="1517925"/>
          </a:xfrm>
        </p:grpSpPr>
        <p:sp>
          <p:nvSpPr>
            <p:cNvPr id="344" name="Shape 344"/>
            <p:cNvSpPr txBox="1"/>
            <p:nvPr/>
          </p:nvSpPr>
          <p:spPr>
            <a:xfrm>
              <a:off x="6187950" y="3255950"/>
              <a:ext cx="1164000" cy="5478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Multi-decree Synod</a:t>
              </a:r>
            </a:p>
          </p:txBody>
        </p:sp>
        <p:cxnSp>
          <p:nvCxnSpPr>
            <p:cNvPr id="345" name="Shape 345"/>
            <p:cNvCxnSpPr/>
            <p:nvPr/>
          </p:nvCxnSpPr>
          <p:spPr>
            <a:xfrm rot="10800000" flipH="1">
              <a:off x="7196600" y="2732775"/>
              <a:ext cx="636600" cy="6366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346" name="Shape 346"/>
            <p:cNvCxnSpPr/>
            <p:nvPr/>
          </p:nvCxnSpPr>
          <p:spPr>
            <a:xfrm>
              <a:off x="7210925" y="3612600"/>
              <a:ext cx="572400" cy="6381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lg" len="lg"/>
              <a:tailEnd type="stealth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4595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Paxos with Multi-Decree Synod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 marL="609585" indent="-491054">
              <a:spcAft>
                <a:spcPts val="1333"/>
              </a:spcAft>
              <a:buSzPct val="100000"/>
            </a:pPr>
            <a:r>
              <a:rPr lang="en" sz="2933"/>
              <a:t>Like single-decree Synod with one key difference:</a:t>
            </a:r>
            <a:br>
              <a:rPr lang="en" sz="2933"/>
            </a:br>
            <a:r>
              <a:rPr lang="en" sz="2933"/>
              <a:t>Every proposal contains a both a ballot and slot number</a:t>
            </a:r>
          </a:p>
          <a:p>
            <a:pPr marL="609585" indent="-491054">
              <a:spcAft>
                <a:spcPts val="1333"/>
              </a:spcAft>
              <a:buSzPct val="100000"/>
            </a:pPr>
            <a:r>
              <a:rPr lang="en" sz="2933"/>
              <a:t>Each slot is decided independently</a:t>
            </a:r>
          </a:p>
          <a:p>
            <a:pPr marL="609585" indent="-304792">
              <a:spcAft>
                <a:spcPts val="1333"/>
              </a:spcAft>
            </a:pPr>
            <a:r>
              <a:rPr lang="en" sz="2933"/>
              <a:t>On preemption (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if (b' &gt; b) {b = b'; abort;}</a:t>
            </a:r>
            <a:r>
              <a:rPr lang="en" sz="2933"/>
              <a:t>),</a:t>
            </a:r>
            <a:br>
              <a:rPr lang="en" sz="2933"/>
            </a:br>
            <a:r>
              <a:rPr lang="en" sz="2933"/>
              <a:t>proposer aborts active proposals for all slots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01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Moderate Complexity: Leaders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spcAft>
                <a:spcPts val="1333"/>
              </a:spcAft>
              <a:buNone/>
            </a:pPr>
            <a:r>
              <a:rPr lang="en" sz="2933"/>
              <a:t>Leader functionality is split into pieces</a:t>
            </a:r>
          </a:p>
          <a:p>
            <a:pPr marL="609585" indent="-491054">
              <a:buSzPct val="100000"/>
            </a:pPr>
            <a:r>
              <a:rPr lang="en" sz="2933"/>
              <a:t>Scouts – perform proposal function for a ballot number</a:t>
            </a:r>
          </a:p>
          <a:p>
            <a:pPr marL="1219170" lvl="1" indent="-457189">
              <a:lnSpc>
                <a:spcPct val="115000"/>
              </a:lnSpc>
              <a:spcAft>
                <a:spcPts val="1333"/>
              </a:spcAft>
              <a:buSzPct val="100000"/>
            </a:pPr>
            <a:r>
              <a:rPr lang="en" sz="2400"/>
              <a:t>While a scout is outstanding, do nothing</a:t>
            </a:r>
          </a:p>
          <a:p>
            <a:pPr marL="609585" indent="-491054">
              <a:buSzPct val="100000"/>
            </a:pPr>
            <a:r>
              <a:rPr lang="en" sz="2933"/>
              <a:t>Commanders – perform commit requests</a:t>
            </a:r>
          </a:p>
          <a:p>
            <a:pPr marL="1219170" lvl="1" indent="-457189">
              <a:spcAft>
                <a:spcPts val="1333"/>
              </a:spcAft>
              <a:buSzPct val="100000"/>
            </a:pPr>
            <a:r>
              <a:rPr lang="en" sz="2400"/>
              <a:t>If a majority of acceptors accept, the commander reports a decision</a:t>
            </a:r>
          </a:p>
          <a:p>
            <a:pPr marL="609585" indent="-491054">
              <a:buSzPct val="100000"/>
            </a:pPr>
            <a:r>
              <a:rPr lang="en" sz="2933"/>
              <a:t>Both can be preempted by a higher ballot number</a:t>
            </a:r>
          </a:p>
          <a:p>
            <a:pPr marL="1219170" lvl="1" indent="-457189">
              <a:buSzPct val="100000"/>
            </a:pPr>
            <a:r>
              <a:rPr lang="en" sz="2400"/>
              <a:t>Causes all commanders and scouts to shut down and spawn a new scout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05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Moderate Complexity: Optimizations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endParaRPr sz="2933"/>
          </a:p>
          <a:p>
            <a:pPr marL="609585" indent="-491054">
              <a:buSzPct val="100000"/>
            </a:pPr>
            <a:r>
              <a:rPr lang="en" sz="2933"/>
              <a:t>Distinguished Leader</a:t>
            </a:r>
          </a:p>
          <a:p>
            <a:pPr marL="1219170" lvl="1" indent="-457189">
              <a:spcAft>
                <a:spcPts val="1333"/>
              </a:spcAft>
              <a:buSzPct val="100000"/>
            </a:pPr>
            <a:r>
              <a:rPr lang="en" sz="2400"/>
              <a:t>Provides both </a:t>
            </a:r>
            <a:r>
              <a:rPr lang="en" sz="2400">
                <a:solidFill>
                  <a:srgbClr val="00FF00"/>
                </a:solidFill>
              </a:rPr>
              <a:t>distinguished proposer</a:t>
            </a:r>
            <a:r>
              <a:rPr lang="en" sz="2400"/>
              <a:t> and </a:t>
            </a:r>
            <a:r>
              <a:rPr lang="en" sz="2400">
                <a:solidFill>
                  <a:srgbClr val="6D9EEB"/>
                </a:solidFill>
              </a:rPr>
              <a:t>distinguished learner</a:t>
            </a:r>
          </a:p>
          <a:p>
            <a:pPr marL="609585" indent="-491054">
              <a:buSzPct val="100000"/>
            </a:pPr>
            <a:r>
              <a:rPr lang="en" sz="2933"/>
              <a:t>Garbage Collection</a:t>
            </a:r>
          </a:p>
          <a:p>
            <a:pPr marL="1219170" lvl="1" indent="-457189">
              <a:buSzPct val="100000"/>
            </a:pPr>
            <a:r>
              <a:rPr lang="en" sz="2400"/>
              <a:t>Each acceptor has to store every previous decision</a:t>
            </a:r>
          </a:p>
          <a:p>
            <a:pPr marL="1219170" lvl="1" indent="-457189">
              <a:buSzPct val="100000"/>
            </a:pPr>
            <a:r>
              <a:rPr lang="en" sz="2400"/>
              <a:t>Once </a:t>
            </a:r>
            <a:r>
              <a:rPr lang="en" sz="2400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400"/>
              <a:t> + 1 have all decisions up to slot </a:t>
            </a:r>
            <a:r>
              <a:rPr lang="en" sz="2400" i="1"/>
              <a:t>s</a:t>
            </a:r>
            <a:r>
              <a:rPr lang="en" sz="2400"/>
              <a:t>, no need to store </a:t>
            </a:r>
            <a:r>
              <a:rPr lang="en" sz="2400" i="1"/>
              <a:t>s</a:t>
            </a:r>
            <a:r>
              <a:rPr lang="en" sz="2400"/>
              <a:t> or earlier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93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600" cy="1148000"/>
          </a:xfrm>
          <a:prstGeom prst="rect">
            <a:avLst/>
          </a:prstGeom>
        </p:spPr>
        <p:txBody>
          <a:bodyPr vert="horz" lIns="121900" tIns="121900" rIns="121900" bIns="121900" anchor="ctr" anchorCtr="0">
            <a:noAutofit/>
          </a:bodyPr>
          <a:lstStyle/>
          <a:p>
            <a:r>
              <a:rPr lang="en"/>
              <a:t>Paxos Questions?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vert="horz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47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2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48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44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What is consensus?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 algn="ctr">
              <a:buNone/>
            </a:pPr>
            <a:r>
              <a:rPr lang="en" i="1"/>
              <a:t>Consensus</a:t>
            </a:r>
            <a:r>
              <a:rPr lang="en"/>
              <a:t> is the problem of getting a set of processors to agree on some value.</a:t>
            </a:r>
          </a:p>
        </p:txBody>
      </p:sp>
    </p:spTree>
    <p:extLst>
      <p:ext uri="{BB962C8B-B14F-4D97-AF65-F5344CB8AC3E}">
        <p14:creationId xmlns:p14="http://schemas.microsoft.com/office/powerpoint/2010/main" val="34511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7656784" y="3778667"/>
            <a:ext cx="4201867" cy="1743200"/>
          </a:xfrm>
          <a:custGeom>
            <a:avLst/>
            <a:gdLst/>
            <a:ahLst/>
            <a:cxnLst/>
            <a:rect l="0" t="0" r="0" b="0"/>
            <a:pathLst>
              <a:path w="126056" h="52296" extrusionOk="0">
                <a:moveTo>
                  <a:pt x="125887" y="0"/>
                </a:moveTo>
                <a:cubicBezTo>
                  <a:pt x="127991" y="11575"/>
                  <a:pt x="105986" y="13430"/>
                  <a:pt x="94572" y="16284"/>
                </a:cubicBezTo>
                <a:cubicBezTo>
                  <a:pt x="74229" y="21369"/>
                  <a:pt x="53877" y="26613"/>
                  <a:pt x="33194" y="30062"/>
                </a:cubicBezTo>
                <a:cubicBezTo>
                  <a:pt x="20057" y="32251"/>
                  <a:pt x="0" y="38978"/>
                  <a:pt x="0" y="52296"/>
                </a:cubicBezTo>
              </a:path>
            </a:pathLst>
          </a:cu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Timeline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984" y="2575485"/>
            <a:ext cx="83820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-145583" y="2101567"/>
            <a:ext cx="30508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Time, Clocks and Ordering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2850617" y="2378500"/>
            <a:ext cx="30508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State Machine Replication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6167484" y="2378500"/>
            <a:ext cx="2212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Paxos Published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929184" y="3921133"/>
            <a:ext cx="2212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9" name="Shape 319"/>
          <p:cNvSpPr txBox="1"/>
          <p:nvPr/>
        </p:nvSpPr>
        <p:spPr>
          <a:xfrm>
            <a:off x="877984" y="3877000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1978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3809617" y="3921133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1984</a:t>
            </a:r>
          </a:p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21" name="Shape 321"/>
          <p:cNvSpPr txBox="1"/>
          <p:nvPr/>
        </p:nvSpPr>
        <p:spPr>
          <a:xfrm>
            <a:off x="6741251" y="3877000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1989</a:t>
            </a:r>
          </a:p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322" name="Shape 322"/>
          <p:cNvCxnSpPr/>
          <p:nvPr/>
        </p:nvCxnSpPr>
        <p:spPr>
          <a:xfrm rot="10800000" flipH="1">
            <a:off x="8366583" y="3751200"/>
            <a:ext cx="3562400" cy="2800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3" name="Shape 323"/>
          <p:cNvSpPr/>
          <p:nvPr/>
        </p:nvSpPr>
        <p:spPr>
          <a:xfrm>
            <a:off x="8314084" y="3647400"/>
            <a:ext cx="232800" cy="229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24" name="Shape 324"/>
          <p:cNvSpPr txBox="1"/>
          <p:nvPr/>
        </p:nvSpPr>
        <p:spPr>
          <a:xfrm>
            <a:off x="7151951" y="2872833"/>
            <a:ext cx="2898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Paxos Published In Journal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8043484" y="3877000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1998</a:t>
            </a:r>
          </a:p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10501384" y="3603851"/>
            <a:ext cx="232800" cy="229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27" name="Shape 327"/>
          <p:cNvSpPr txBox="1"/>
          <p:nvPr/>
        </p:nvSpPr>
        <p:spPr>
          <a:xfrm>
            <a:off x="9439184" y="2872817"/>
            <a:ext cx="2898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Paxos Made Simple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10230784" y="3876984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2001</a:t>
            </a:r>
          </a:p>
          <a:p>
            <a:pPr>
              <a:spcBef>
                <a:spcPts val="0"/>
              </a:spcBef>
            </a:pPr>
            <a:endParaRPr/>
          </a:p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329" name="Shape 329"/>
          <p:cNvCxnSpPr/>
          <p:nvPr/>
        </p:nvCxnSpPr>
        <p:spPr>
          <a:xfrm rot="10800000" flipH="1">
            <a:off x="7604616" y="5546567"/>
            <a:ext cx="3562400" cy="2800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30" name="Shape 330"/>
          <p:cNvSpPr txBox="1"/>
          <p:nvPr/>
        </p:nvSpPr>
        <p:spPr>
          <a:xfrm>
            <a:off x="8722117" y="5687684"/>
            <a:ext cx="7740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2015</a:t>
            </a:r>
          </a:p>
          <a:p>
            <a:pPr>
              <a:spcBef>
                <a:spcPts val="0"/>
              </a:spcBef>
            </a:pPr>
            <a:endParaRPr/>
          </a:p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8992717" y="5394717"/>
            <a:ext cx="232800" cy="229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2" name="Shape 332"/>
          <p:cNvSpPr txBox="1"/>
          <p:nvPr/>
        </p:nvSpPr>
        <p:spPr>
          <a:xfrm>
            <a:off x="7717417" y="4711767"/>
            <a:ext cx="2898400" cy="6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Paxos Made Moderately Complex</a:t>
            </a:r>
          </a:p>
        </p:txBody>
      </p:sp>
    </p:spTree>
    <p:extLst>
      <p:ext uri="{BB962C8B-B14F-4D97-AF65-F5344CB8AC3E}">
        <p14:creationId xmlns:p14="http://schemas.microsoft.com/office/powerpoint/2010/main" val="18871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What is consensus?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More formally, </a:t>
            </a:r>
            <a:r>
              <a:rPr lang="en" i="1"/>
              <a:t>consensus</a:t>
            </a:r>
            <a:r>
              <a:rPr lang="en"/>
              <a:t> is the problem of satisfying the following properties:</a:t>
            </a:r>
          </a:p>
          <a:p>
            <a:pPr marL="609585" indent="-304792"/>
            <a:r>
              <a:rPr lang="en"/>
              <a:t>Validity</a:t>
            </a:r>
          </a:p>
          <a:p>
            <a:pPr marL="609585" indent="-304792"/>
            <a:r>
              <a:rPr lang="en"/>
              <a:t>Agreement</a:t>
            </a:r>
          </a:p>
          <a:p>
            <a:pPr marL="609585" indent="-304792"/>
            <a:r>
              <a:rPr lang="en"/>
              <a:t>Integrity</a:t>
            </a:r>
          </a:p>
          <a:p>
            <a:pPr marL="609585" indent="-304792"/>
            <a:r>
              <a:rPr lang="en"/>
              <a:t>Termination </a:t>
            </a:r>
          </a:p>
        </p:txBody>
      </p:sp>
    </p:spTree>
    <p:extLst>
      <p:ext uri="{BB962C8B-B14F-4D97-AF65-F5344CB8AC3E}">
        <p14:creationId xmlns:p14="http://schemas.microsoft.com/office/powerpoint/2010/main" val="18334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What is consensus?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More formally, </a:t>
            </a:r>
            <a:r>
              <a:rPr lang="en" i="1"/>
              <a:t>consensus</a:t>
            </a:r>
            <a:r>
              <a:rPr lang="en"/>
              <a:t> is the problem of satisfying the following properties:</a:t>
            </a:r>
          </a:p>
          <a:p>
            <a:pPr marL="609585" indent="-304792"/>
            <a:r>
              <a:rPr lang="en"/>
              <a:t>Validity</a:t>
            </a:r>
          </a:p>
          <a:p>
            <a:pPr marL="1219170" lvl="1" indent="-304792"/>
            <a:r>
              <a:rPr lang="en"/>
              <a:t>If all processes that propose a value propose v, then all correct deciding processes eventually decide v</a:t>
            </a:r>
          </a:p>
          <a:p>
            <a:pPr marL="609585" indent="-304792"/>
            <a:r>
              <a:rPr lang="en"/>
              <a:t>Agreement</a:t>
            </a:r>
          </a:p>
          <a:p>
            <a:pPr marL="609585" indent="-304792"/>
            <a:r>
              <a:rPr lang="en"/>
              <a:t>Integrity</a:t>
            </a:r>
          </a:p>
          <a:p>
            <a:pPr marL="609585" indent="-304792"/>
            <a:r>
              <a:rPr lang="en"/>
              <a:t>Termination </a:t>
            </a:r>
          </a:p>
        </p:txBody>
      </p:sp>
    </p:spTree>
    <p:extLst>
      <p:ext uri="{BB962C8B-B14F-4D97-AF65-F5344CB8AC3E}">
        <p14:creationId xmlns:p14="http://schemas.microsoft.com/office/powerpoint/2010/main" val="20196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What is consensus?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More formally, </a:t>
            </a:r>
            <a:r>
              <a:rPr lang="en" i="1"/>
              <a:t>consensus</a:t>
            </a:r>
            <a:r>
              <a:rPr lang="en"/>
              <a:t> is the problem of satisfying the following properties:</a:t>
            </a:r>
          </a:p>
          <a:p>
            <a:pPr marL="609585" indent="-304792"/>
            <a:r>
              <a:rPr lang="en"/>
              <a:t>Validity</a:t>
            </a:r>
          </a:p>
          <a:p>
            <a:pPr marL="1219170" lvl="1" indent="-304792"/>
            <a:r>
              <a:rPr lang="en"/>
              <a:t>If all processes that propose a value propose v, then all correct deciding processes eventually decide v</a:t>
            </a:r>
          </a:p>
          <a:p>
            <a:pPr marL="609585" indent="-304792"/>
            <a:r>
              <a:rPr lang="en"/>
              <a:t>Agreement</a:t>
            </a:r>
          </a:p>
          <a:p>
            <a:pPr marL="1219170" lvl="1" indent="-304792"/>
            <a:r>
              <a:rPr lang="en"/>
              <a:t>If a correct deciding process decides v, then all correct deciding processes eventually decide v</a:t>
            </a:r>
          </a:p>
          <a:p>
            <a:pPr marL="609585" indent="-304792"/>
            <a:r>
              <a:rPr lang="en"/>
              <a:t>Integrity</a:t>
            </a:r>
          </a:p>
          <a:p>
            <a:pPr marL="609585" indent="-304792"/>
            <a:r>
              <a:rPr lang="en"/>
              <a:t>Termination </a:t>
            </a:r>
          </a:p>
        </p:txBody>
      </p:sp>
    </p:spTree>
    <p:extLst>
      <p:ext uri="{BB962C8B-B14F-4D97-AF65-F5344CB8AC3E}">
        <p14:creationId xmlns:p14="http://schemas.microsoft.com/office/powerpoint/2010/main" val="30748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What is consensus?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More formally, </a:t>
            </a:r>
            <a:r>
              <a:rPr lang="en" i="1"/>
              <a:t>consensus</a:t>
            </a:r>
            <a:r>
              <a:rPr lang="en"/>
              <a:t> is the problem of satisfying the following properties:</a:t>
            </a:r>
          </a:p>
          <a:p>
            <a:pPr marL="609585" indent="-304792"/>
            <a:r>
              <a:rPr lang="en"/>
              <a:t>Validity</a:t>
            </a:r>
          </a:p>
          <a:p>
            <a:pPr marL="1219170" lvl="1" indent="-304792"/>
            <a:r>
              <a:rPr lang="en"/>
              <a:t>If all processes that propose a value propose v, then all correct deciding processes eventually decide v</a:t>
            </a:r>
          </a:p>
          <a:p>
            <a:pPr marL="609585" indent="-304792"/>
            <a:r>
              <a:rPr lang="en"/>
              <a:t>Agreement</a:t>
            </a:r>
          </a:p>
          <a:p>
            <a:pPr marL="1219170" lvl="1" indent="-304792"/>
            <a:r>
              <a:rPr lang="en"/>
              <a:t>If a correct deciding process decides v, then all correct deciding processes eventually decide v</a:t>
            </a:r>
          </a:p>
          <a:p>
            <a:pPr marL="609585" indent="-304792"/>
            <a:r>
              <a:rPr lang="en"/>
              <a:t>Integrity</a:t>
            </a:r>
          </a:p>
          <a:p>
            <a:pPr marL="1219170" lvl="1" indent="-304792"/>
            <a:r>
              <a:rPr lang="en"/>
              <a:t>Every correct deciding process decides at most one value, and if it decides v, then some process must have proposed v</a:t>
            </a:r>
          </a:p>
          <a:p>
            <a:pPr marL="609585" indent="-304792"/>
            <a:r>
              <a:rPr lang="en"/>
              <a:t>Termination</a:t>
            </a:r>
          </a:p>
        </p:txBody>
      </p:sp>
    </p:spTree>
    <p:extLst>
      <p:ext uri="{BB962C8B-B14F-4D97-AF65-F5344CB8AC3E}">
        <p14:creationId xmlns:p14="http://schemas.microsoft.com/office/powerpoint/2010/main" val="2728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r>
              <a:rPr lang="en"/>
              <a:t>What is consensus?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More formally, </a:t>
            </a:r>
            <a:r>
              <a:rPr lang="en" i="1"/>
              <a:t>consensus</a:t>
            </a:r>
            <a:r>
              <a:rPr lang="en"/>
              <a:t> is the problem of satisfying the following properties:</a:t>
            </a:r>
          </a:p>
          <a:p>
            <a:pPr marL="609585" indent="-304792"/>
            <a:r>
              <a:rPr lang="en"/>
              <a:t>Validity</a:t>
            </a:r>
          </a:p>
          <a:p>
            <a:pPr marL="1219170" lvl="1" indent="-304792"/>
            <a:r>
              <a:rPr lang="en"/>
              <a:t>If all processes that propose a value propose v, then all correct deciding processes eventually decide v</a:t>
            </a:r>
          </a:p>
          <a:p>
            <a:pPr marL="609585" indent="-304792"/>
            <a:r>
              <a:rPr lang="en"/>
              <a:t>Agreement</a:t>
            </a:r>
          </a:p>
          <a:p>
            <a:pPr marL="1219170" lvl="1" indent="-304792"/>
            <a:r>
              <a:rPr lang="en"/>
              <a:t>If a correct deciding process decides v, then all correct deciding processes eventually decide v</a:t>
            </a:r>
          </a:p>
          <a:p>
            <a:pPr marL="609585" indent="-304792"/>
            <a:r>
              <a:rPr lang="en"/>
              <a:t>Integrity</a:t>
            </a:r>
          </a:p>
          <a:p>
            <a:pPr marL="1219170" lvl="1" indent="-304792"/>
            <a:r>
              <a:rPr lang="en"/>
              <a:t>Every correct deciding process decides at most one value, and if it decides v, then some process must have proposed v</a:t>
            </a:r>
          </a:p>
          <a:p>
            <a:pPr marL="609585" indent="-304792"/>
            <a:r>
              <a:rPr lang="en"/>
              <a:t>Termination</a:t>
            </a:r>
          </a:p>
          <a:p>
            <a:pPr marL="1219170" lvl="1" indent="-304792"/>
            <a:r>
              <a:rPr lang="en"/>
              <a:t>Every correct learning process eventually learns some decided value</a:t>
            </a:r>
          </a:p>
        </p:txBody>
      </p:sp>
    </p:spTree>
    <p:extLst>
      <p:ext uri="{BB962C8B-B14F-4D97-AF65-F5344CB8AC3E}">
        <p14:creationId xmlns:p14="http://schemas.microsoft.com/office/powerpoint/2010/main" val="41296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50" dirty="0"/>
              <a:t>What </a:t>
            </a:r>
            <a:r>
              <a:rPr spc="30" dirty="0"/>
              <a:t>is</a:t>
            </a:r>
            <a:r>
              <a:rPr spc="-317" dirty="0"/>
              <a:t> </a:t>
            </a:r>
            <a:r>
              <a:rPr spc="40" dirty="0"/>
              <a:t>consensus?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 </a:t>
            </a:r>
            <a:r>
              <a:rPr lang="en-US" dirty="0"/>
              <a:t>a collection of processes that can propose  values. A consensus algorithm ensures that a single  one among the proposed values is chosen . . . We  won’t try to specify precise liveness requirements.</a:t>
            </a:r>
          </a:p>
          <a:p>
            <a:r>
              <a:rPr lang="en-US" dirty="0" smtClean="0"/>
              <a:t>The </a:t>
            </a:r>
            <a:r>
              <a:rPr lang="en-US" dirty="0"/>
              <a:t>consensus problem involves an asynchronous  system of processes, some of which may be  unreliable. The problem is for the reliable processes  to agree on a binary value . . . every protocol for this  problem has the possibility of </a:t>
            </a:r>
            <a:r>
              <a:rPr lang="en-US" dirty="0" err="1"/>
              <a:t>nontermination</a:t>
            </a:r>
            <a:r>
              <a:rPr lang="en-US" dirty="0"/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2795876416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50" dirty="0"/>
              <a:t>What </a:t>
            </a:r>
            <a:r>
              <a:rPr spc="30" dirty="0"/>
              <a:t>is</a:t>
            </a:r>
            <a:r>
              <a:rPr spc="-317" dirty="0"/>
              <a:t> </a:t>
            </a:r>
            <a:r>
              <a:rPr spc="40" dirty="0"/>
              <a:t>consensus?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dirty="0"/>
              <a:t>a proposed value may be chosen.</a:t>
            </a:r>
          </a:p>
          <a:p>
            <a:r>
              <a:rPr lang="en-US" dirty="0" smtClean="0"/>
              <a:t>Only </a:t>
            </a:r>
            <a:r>
              <a:rPr lang="en-US" dirty="0"/>
              <a:t>one, unique value may be chosen.</a:t>
            </a:r>
          </a:p>
          <a:p>
            <a:r>
              <a:rPr lang="en-US" dirty="0" smtClean="0"/>
              <a:t>All </a:t>
            </a:r>
            <a:r>
              <a:rPr lang="en-US" dirty="0"/>
              <a:t>correct processes must eventually choose that  value.</a:t>
            </a:r>
          </a:p>
        </p:txBody>
      </p:sp>
    </p:spTree>
    <p:extLst>
      <p:ext uri="{BB962C8B-B14F-4D97-AF65-F5344CB8AC3E}">
        <p14:creationId xmlns:p14="http://schemas.microsoft.com/office/powerpoint/2010/main" val="564536295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-89" dirty="0"/>
              <a:t>P</a:t>
            </a:r>
            <a:r>
              <a:rPr spc="50" dirty="0"/>
              <a:t>a</a:t>
            </a:r>
            <a:r>
              <a:rPr spc="-40" dirty="0"/>
              <a:t>x</a:t>
            </a:r>
            <a:r>
              <a:rPr spc="40" dirty="0"/>
              <a:t>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4828616" y="1619395"/>
            <a:ext cx="2530563" cy="3374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59648" y="5057630"/>
            <a:ext cx="2068725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081" dirty="0">
                <a:solidFill>
                  <a:srgbClr val="FFFFFF"/>
                </a:solidFill>
                <a:latin typeface="Verdana"/>
                <a:cs typeface="Verdana"/>
              </a:rPr>
              <a:t>Leslie</a:t>
            </a:r>
            <a:r>
              <a:rPr sz="2081" spc="-2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81" spc="-10" dirty="0">
                <a:solidFill>
                  <a:srgbClr val="FFFFFF"/>
                </a:solidFill>
                <a:latin typeface="Verdana"/>
                <a:cs typeface="Verdana"/>
              </a:rPr>
              <a:t>Lamport</a:t>
            </a:r>
            <a:endParaRPr sz="2081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27206954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/>
            <a:r>
              <a:rPr spc="-89" dirty="0"/>
              <a:t>P</a:t>
            </a:r>
            <a:r>
              <a:rPr spc="50" dirty="0"/>
              <a:t>a</a:t>
            </a:r>
            <a:r>
              <a:rPr spc="-40" dirty="0"/>
              <a:t>x</a:t>
            </a:r>
            <a:r>
              <a:rPr spc="40" dirty="0"/>
              <a:t>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Part-Time Parliament (1998</a:t>
            </a:r>
            <a:r>
              <a:rPr lang="en-US" dirty="0" smtClean="0"/>
              <a:t>)</a:t>
            </a:r>
          </a:p>
          <a:p>
            <a:pPr lvl="1"/>
            <a:r>
              <a:rPr lang="en-US" i="1" dirty="0"/>
              <a:t>Recent archaeological discoveries on the island  of Paxos reveal that the parliament functioned  despite the peripatetic propensity of </a:t>
            </a:r>
            <a:r>
              <a:rPr lang="en-US" i="1" dirty="0" smtClean="0"/>
              <a:t>its part-time </a:t>
            </a:r>
            <a:r>
              <a:rPr lang="en-US" i="1" dirty="0"/>
              <a:t>legislators. The legislators maintained  consistent copies of the parliamentary record,  despite their frequent forays from the chamber  and the forgetfulness of their messengers. The  </a:t>
            </a:r>
            <a:r>
              <a:rPr lang="en-US" i="1" dirty="0" err="1"/>
              <a:t>Paxon</a:t>
            </a:r>
            <a:r>
              <a:rPr lang="en-US" i="1" dirty="0"/>
              <a:t> parliament’s protocol provides a new  way of implementing the state machine  approach to the design of distributed systems</a:t>
            </a:r>
            <a:r>
              <a:rPr lang="en-US" i="1" dirty="0" smtClean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8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15038</TotalTime>
  <Words>1831</Words>
  <Application>Microsoft Office PowerPoint</Application>
  <PresentationFormat>Widescreen</PresentationFormat>
  <Paragraphs>312</Paragraphs>
  <Slides>54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ＭＳ Ｐゴシック</vt:lpstr>
      <vt:lpstr>Arial</vt:lpstr>
      <vt:lpstr>Average</vt:lpstr>
      <vt:lpstr>Consolas</vt:lpstr>
      <vt:lpstr>Times New Roman</vt:lpstr>
      <vt:lpstr>Tw Cen MT</vt:lpstr>
      <vt:lpstr>Verdana</vt:lpstr>
      <vt:lpstr>Wingdings</vt:lpstr>
      <vt:lpstr>Wingdings 2</vt:lpstr>
      <vt:lpstr>Median</vt:lpstr>
      <vt:lpstr>Distributed systems: PAxos</vt:lpstr>
      <vt:lpstr>Timeline</vt:lpstr>
      <vt:lpstr>Timeline</vt:lpstr>
      <vt:lpstr>Timeline</vt:lpstr>
      <vt:lpstr>Timeline</vt:lpstr>
      <vt:lpstr>What is consensus?</vt:lpstr>
      <vt:lpstr>What is consensus?</vt:lpstr>
      <vt:lpstr>Paxos</vt:lpstr>
      <vt:lpstr>Paxos</vt:lpstr>
      <vt:lpstr>The Part-Time Parliament </vt:lpstr>
      <vt:lpstr>Paxos: The Lost Manuscript</vt:lpstr>
      <vt:lpstr>Assumptions about our model</vt:lpstr>
      <vt:lpstr>Processes</vt:lpstr>
      <vt:lpstr>Processes</vt:lpstr>
      <vt:lpstr>Processes</vt:lpstr>
      <vt:lpstr>Any process might fail</vt:lpstr>
      <vt:lpstr>Only choose a single value</vt:lpstr>
      <vt:lpstr>Property 1</vt:lpstr>
      <vt:lpstr>Wait—what?</vt:lpstr>
      <vt:lpstr>Wait—what?</vt:lpstr>
      <vt:lpstr>Property 2</vt:lpstr>
      <vt:lpstr>Property 2a</vt:lpstr>
      <vt:lpstr>Property 2b</vt:lpstr>
      <vt:lpstr>Property 2c</vt:lpstr>
      <vt:lpstr>Proposers</vt:lpstr>
      <vt:lpstr>Proposers</vt:lpstr>
      <vt:lpstr>Prepare requests</vt:lpstr>
      <vt:lpstr>Accept request</vt:lpstr>
      <vt:lpstr>Acceptors</vt:lpstr>
      <vt:lpstr>Property 1a</vt:lpstr>
      <vt:lpstr>Responding to prepare requests</vt:lpstr>
      <vt:lpstr>Learners</vt:lpstr>
      <vt:lpstr>Distinguished learner (optimization)</vt:lpstr>
      <vt:lpstr>Progress</vt:lpstr>
      <vt:lpstr>Paxos Made Moderately Complex</vt:lpstr>
      <vt:lpstr>Paxos Structure</vt:lpstr>
      <vt:lpstr>Paxos Structure</vt:lpstr>
      <vt:lpstr>Moderate Complexity: Notation</vt:lpstr>
      <vt:lpstr>Single-Decree Synod</vt:lpstr>
      <vt:lpstr>Optimizations: Distinguished Learner</vt:lpstr>
      <vt:lpstr>Optimizations: Distinguished Proposer</vt:lpstr>
      <vt:lpstr>What can go wrong?</vt:lpstr>
      <vt:lpstr>Deciding on Multiple Commands</vt:lpstr>
      <vt:lpstr>Paxos with Multi-Decree Synod</vt:lpstr>
      <vt:lpstr>Moderate Complexity: Leaders</vt:lpstr>
      <vt:lpstr>Moderate Complexity: Optimizations</vt:lpstr>
      <vt:lpstr>Paxos Questions?</vt:lpstr>
      <vt:lpstr>Backup</vt:lpstr>
      <vt:lpstr>What is consensus?</vt:lpstr>
      <vt:lpstr>What is consensus?</vt:lpstr>
      <vt:lpstr>What is consensus?</vt:lpstr>
      <vt:lpstr>What is consensus?</vt:lpstr>
      <vt:lpstr>What is consensus?</vt:lpstr>
      <vt:lpstr>What is consensus?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206</cp:revision>
  <dcterms:created xsi:type="dcterms:W3CDTF">2010-09-02T12:47:54Z</dcterms:created>
  <dcterms:modified xsi:type="dcterms:W3CDTF">2019-11-13T17:21:19Z</dcterms:modified>
</cp:coreProperties>
</file>