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6"/>
  </p:notesMasterIdLst>
  <p:sldIdLst>
    <p:sldId id="256" r:id="rId2"/>
    <p:sldId id="258" r:id="rId3"/>
    <p:sldId id="257" r:id="rId4"/>
    <p:sldId id="259" r:id="rId5"/>
    <p:sldId id="260" r:id="rId6"/>
    <p:sldId id="261" r:id="rId7"/>
    <p:sldId id="262" r:id="rId8"/>
    <p:sldId id="266" r:id="rId9"/>
    <p:sldId id="267" r:id="rId10"/>
    <p:sldId id="268" r:id="rId11"/>
    <p:sldId id="311" r:id="rId12"/>
    <p:sldId id="313" r:id="rId13"/>
    <p:sldId id="314" r:id="rId14"/>
    <p:sldId id="269" r:id="rId15"/>
    <p:sldId id="289" r:id="rId16"/>
    <p:sldId id="270" r:id="rId17"/>
    <p:sldId id="271" r:id="rId18"/>
    <p:sldId id="272" r:id="rId19"/>
    <p:sldId id="291" r:id="rId20"/>
    <p:sldId id="294" r:id="rId21"/>
    <p:sldId id="312" r:id="rId22"/>
    <p:sldId id="308" r:id="rId23"/>
    <p:sldId id="296" r:id="rId24"/>
    <p:sldId id="297" r:id="rId25"/>
    <p:sldId id="298" r:id="rId26"/>
    <p:sldId id="309" r:id="rId27"/>
    <p:sldId id="299" r:id="rId28"/>
    <p:sldId id="301" r:id="rId29"/>
    <p:sldId id="302" r:id="rId30"/>
    <p:sldId id="307" r:id="rId31"/>
    <p:sldId id="304" r:id="rId32"/>
    <p:sldId id="305" r:id="rId33"/>
    <p:sldId id="306" r:id="rId34"/>
    <p:sldId id="31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8"/>
  </p:normalViewPr>
  <p:slideViewPr>
    <p:cSldViewPr snapToGrid="0" snapToObjects="1">
      <p:cViewPr varScale="1">
        <p:scale>
          <a:sx n="90" d="100"/>
          <a:sy n="90" d="100"/>
        </p:scale>
        <p:origin x="232"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3A755-DF58-9E49-808B-0E838CD62E27}" type="datetimeFigureOut">
              <a:rPr lang="en-US" smtClean="0"/>
              <a:t>10/14/19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6E26C-A0A3-E84E-A535-97A36C4C5990}" type="slidenum">
              <a:rPr lang="en-US" smtClean="0"/>
              <a:t>‹#›</a:t>
            </a:fld>
            <a:endParaRPr lang="en-US"/>
          </a:p>
        </p:txBody>
      </p:sp>
    </p:spTree>
    <p:extLst>
      <p:ext uri="{BB962C8B-B14F-4D97-AF65-F5344CB8AC3E}">
        <p14:creationId xmlns:p14="http://schemas.microsoft.com/office/powerpoint/2010/main" val="53860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787" y="4343386"/>
            <a:ext cx="5486400" cy="4114800"/>
          </a:xfrm>
          <a:prstGeom prst="rect">
            <a:avLst/>
          </a:prstGeom>
          <a:noFill/>
          <a:ln>
            <a:noFill/>
          </a:ln>
        </p:spPr>
        <p:txBody>
          <a:bodyPr wrap="square" lIns="81475" tIns="81475" rIns="81475" bIns="81475" anchor="ctr" anchorCtr="0">
            <a:noAutofit/>
          </a:bodyPr>
          <a:lstStyle/>
          <a:p>
            <a:pPr lvl="0" rtl="0">
              <a:spcBef>
                <a:spcPts val="0"/>
              </a:spcBef>
              <a:buNone/>
            </a:pPr>
            <a:endParaRPr sz="1200"/>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56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235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787" y="4343386"/>
            <a:ext cx="5486400" cy="4114800"/>
          </a:xfrm>
          <a:prstGeom prst="rect">
            <a:avLst/>
          </a:prstGeom>
          <a:noFill/>
          <a:ln>
            <a:noFill/>
          </a:ln>
        </p:spPr>
        <p:txBody>
          <a:bodyPr wrap="square" lIns="81475" tIns="81475" rIns="81475" bIns="81475" anchor="ctr" anchorCtr="0">
            <a:noAutofit/>
          </a:bodyPr>
          <a:lstStyle/>
          <a:p>
            <a:pPr lvl="0" rtl="0">
              <a:spcBef>
                <a:spcPts val="0"/>
              </a:spcBef>
              <a:buNone/>
            </a:pPr>
            <a:endParaRPr sz="1200"/>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16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787" y="4343386"/>
            <a:ext cx="5486400" cy="4114800"/>
          </a:xfrm>
          <a:prstGeom prst="rect">
            <a:avLst/>
          </a:prstGeom>
          <a:noFill/>
          <a:ln>
            <a:noFill/>
          </a:ln>
        </p:spPr>
        <p:txBody>
          <a:bodyPr wrap="square" lIns="81475" tIns="81475" rIns="81475" bIns="81475" anchor="ctr" anchorCtr="0">
            <a:noAutofit/>
          </a:bodyPr>
          <a:lstStyle/>
          <a:p>
            <a:pPr lvl="0" rtl="0">
              <a:spcBef>
                <a:spcPts val="0"/>
              </a:spcBef>
              <a:buNone/>
            </a:pPr>
            <a:endParaRPr sz="1200"/>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76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3423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6187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Hadoop file system, go to disk, read from disk , replicated</a:t>
            </a:r>
          </a:p>
        </p:txBody>
      </p:sp>
    </p:spTree>
    <p:extLst>
      <p:ext uri="{BB962C8B-B14F-4D97-AF65-F5344CB8AC3E}">
        <p14:creationId xmlns:p14="http://schemas.microsoft.com/office/powerpoint/2010/main" val="210019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Each query needs disk I/O which also suffers from overhead</a:t>
            </a:r>
          </a:p>
        </p:txBody>
      </p:sp>
    </p:spTree>
    <p:extLst>
      <p:ext uri="{BB962C8B-B14F-4D97-AF65-F5344CB8AC3E}">
        <p14:creationId xmlns:p14="http://schemas.microsoft.com/office/powerpoint/2010/main" val="230079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Evaluated the cost of reconstructing RDD partitions using lineage after a node failure in the k-means application. Running times for 10 iterations of k-means on a 75-node cluster in normal operating scenario, with one where a node fails at the start of the 6th iteration. </a:t>
            </a:r>
          </a:p>
        </p:txBody>
      </p:sp>
    </p:spTree>
    <p:extLst>
      <p:ext uri="{BB962C8B-B14F-4D97-AF65-F5344CB8AC3E}">
        <p14:creationId xmlns:p14="http://schemas.microsoft.com/office/powerpoint/2010/main" val="410699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8434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9D43AA-FDB5-EC4C-91AF-42C619B31F22}" type="datetimeFigureOut">
              <a:rPr lang="en-US" smtClean="0"/>
              <a:t>10/13/19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91800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D43AA-FDB5-EC4C-91AF-42C619B31F22}" type="datetimeFigureOut">
              <a:rPr lang="en-US" smtClean="0"/>
              <a:t>10/13/19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245339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D43AA-FDB5-EC4C-91AF-42C619B31F22}" type="datetimeFigureOut">
              <a:rPr lang="en-US" smtClean="0"/>
              <a:t>10/13/19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250260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39185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wrap="square"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wrap="square"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3327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D43AA-FDB5-EC4C-91AF-42C619B31F22}" type="datetimeFigureOut">
              <a:rPr lang="en-US" smtClean="0"/>
              <a:t>10/13/19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103220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D43AA-FDB5-EC4C-91AF-42C619B31F22}" type="datetimeFigureOut">
              <a:rPr lang="en-US" smtClean="0"/>
              <a:t>10/13/19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420741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9D43AA-FDB5-EC4C-91AF-42C619B31F22}" type="datetimeFigureOut">
              <a:rPr lang="en-US" smtClean="0"/>
              <a:t>10/13/19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29074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9D43AA-FDB5-EC4C-91AF-42C619B31F22}" type="datetimeFigureOut">
              <a:rPr lang="en-US" smtClean="0"/>
              <a:t>10/13/19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172669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9D43AA-FDB5-EC4C-91AF-42C619B31F22}" type="datetimeFigureOut">
              <a:rPr lang="en-US" smtClean="0"/>
              <a:t>10/13/19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56800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D43AA-FDB5-EC4C-91AF-42C619B31F22}" type="datetimeFigureOut">
              <a:rPr lang="en-US" smtClean="0"/>
              <a:t>10/13/19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294144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D43AA-FDB5-EC4C-91AF-42C619B31F22}" type="datetimeFigureOut">
              <a:rPr lang="en-US" smtClean="0"/>
              <a:t>10/13/19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360737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D43AA-FDB5-EC4C-91AF-42C619B31F22}" type="datetimeFigureOut">
              <a:rPr lang="en-US" smtClean="0"/>
              <a:t>10/13/19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44DD9-FBBE-6441-AF75-9D591B0E4767}" type="slidenum">
              <a:rPr lang="en-US" smtClean="0"/>
              <a:t>‹#›</a:t>
            </a:fld>
            <a:endParaRPr lang="en-US"/>
          </a:p>
        </p:txBody>
      </p:sp>
    </p:spTree>
    <p:extLst>
      <p:ext uri="{BB962C8B-B14F-4D97-AF65-F5344CB8AC3E}">
        <p14:creationId xmlns:p14="http://schemas.microsoft.com/office/powerpoint/2010/main" val="201368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D43AA-FDB5-EC4C-91AF-42C619B31F22}" type="datetimeFigureOut">
              <a:rPr lang="en-US" smtClean="0"/>
              <a:t>10/13/19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44DD9-FBBE-6441-AF75-9D591B0E4767}" type="slidenum">
              <a:rPr lang="en-US" smtClean="0"/>
              <a:t>‹#›</a:t>
            </a:fld>
            <a:endParaRPr lang="en-US"/>
          </a:p>
        </p:txBody>
      </p:sp>
    </p:spTree>
    <p:extLst>
      <p:ext uri="{BB962C8B-B14F-4D97-AF65-F5344CB8AC3E}">
        <p14:creationId xmlns:p14="http://schemas.microsoft.com/office/powerpoint/2010/main" val="10578917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065C-EF91-614A-BFD1-7261FFCD4D72}"/>
              </a:ext>
            </a:extLst>
          </p:cNvPr>
          <p:cNvSpPr>
            <a:spLocks noGrp="1"/>
          </p:cNvSpPr>
          <p:nvPr>
            <p:ph type="ctrTitle"/>
          </p:nvPr>
        </p:nvSpPr>
        <p:spPr/>
        <p:txBody>
          <a:bodyPr/>
          <a:lstStyle/>
          <a:p>
            <a:r>
              <a:rPr lang="en-US"/>
              <a:t>MapReduce</a:t>
            </a:r>
            <a:endParaRPr lang="en-US" dirty="0"/>
          </a:p>
        </p:txBody>
      </p:sp>
      <p:sp>
        <p:nvSpPr>
          <p:cNvPr id="3" name="Subtitle 2">
            <a:extLst>
              <a:ext uri="{FF2B5EF4-FFF2-40B4-BE49-F238E27FC236}">
                <a16:creationId xmlns:a16="http://schemas.microsoft.com/office/drawing/2014/main" id="{ACB4A472-DFC8-8340-BB4E-220FF150E4F8}"/>
              </a:ext>
            </a:extLst>
          </p:cNvPr>
          <p:cNvSpPr>
            <a:spLocks noGrp="1"/>
          </p:cNvSpPr>
          <p:nvPr>
            <p:ph type="subTitle" idx="1"/>
          </p:nvPr>
        </p:nvSpPr>
        <p:spPr/>
        <p:txBody>
          <a:bodyPr>
            <a:normAutofit/>
          </a:bodyPr>
          <a:lstStyle/>
          <a:p>
            <a:r>
              <a:rPr lang="en-US"/>
              <a:t>Kate Donahue</a:t>
            </a:r>
          </a:p>
          <a:p>
            <a:endParaRPr lang="en-US"/>
          </a:p>
          <a:p>
            <a:r>
              <a:rPr lang="en-US"/>
              <a:t>[Some slides taken from </a:t>
            </a:r>
            <a:r>
              <a:rPr lang="en"/>
              <a:t>Yiqing Hua and Mengqi Xia</a:t>
            </a:r>
            <a:r>
              <a:rPr lang="en-US"/>
              <a:t>’s presentation]</a:t>
            </a:r>
            <a:endParaRPr lang="en" dirty="0"/>
          </a:p>
        </p:txBody>
      </p:sp>
    </p:spTree>
    <p:extLst>
      <p:ext uri="{BB962C8B-B14F-4D97-AF65-F5344CB8AC3E}">
        <p14:creationId xmlns:p14="http://schemas.microsoft.com/office/powerpoint/2010/main" val="56154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609553" y="1891947"/>
            <a:ext cx="13357600" cy="2074000"/>
          </a:xfrm>
          <a:prstGeom prst="rect">
            <a:avLst/>
          </a:prstGeom>
          <a:noFill/>
          <a:ln>
            <a:noFill/>
          </a:ln>
        </p:spPr>
        <p:txBody>
          <a:bodyPr wrap="square" lIns="99767" tIns="49900" rIns="99767" bIns="49900" anchor="t" anchorCtr="0">
            <a:noAutofit/>
          </a:bodyPr>
          <a:lstStyle/>
          <a:p>
            <a:r>
              <a:rPr lang="en" sz="2400" u="sng" dirty="0">
                <a:solidFill>
                  <a:schemeClr val="dk1"/>
                </a:solidFill>
                <a:highlight>
                  <a:srgbClr val="F8F9FA"/>
                </a:highlight>
                <a:latin typeface="Verdana"/>
                <a:ea typeface="Verdana"/>
                <a:cs typeface="Verdana"/>
                <a:sym typeface="Verdana"/>
              </a:rPr>
              <a:t>reduce</a:t>
            </a:r>
            <a:r>
              <a:rPr lang="en" sz="2400" dirty="0">
                <a:solidFill>
                  <a:schemeClr val="dk1"/>
                </a:solidFill>
                <a:highlight>
                  <a:srgbClr val="F8F9FA"/>
                </a:highlight>
                <a:latin typeface="Verdana"/>
                <a:ea typeface="Verdana"/>
                <a:cs typeface="Verdana"/>
                <a:sym typeface="Verdana"/>
              </a:rPr>
              <a:t>(String key, Iterator values):</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a:t>
            </a:r>
            <a:r>
              <a:rPr lang="en" sz="2400" i="1" dirty="0">
                <a:solidFill>
                  <a:schemeClr val="dk1"/>
                </a:solidFill>
                <a:highlight>
                  <a:srgbClr val="F8F9FA"/>
                </a:highlight>
                <a:latin typeface="Verdana"/>
                <a:ea typeface="Verdana"/>
                <a:cs typeface="Verdana"/>
                <a:sym typeface="Verdana"/>
              </a:rPr>
              <a:t>// key: a word</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a:t>
            </a:r>
            <a:r>
              <a:rPr lang="en" sz="2400" i="1" dirty="0">
                <a:solidFill>
                  <a:schemeClr val="dk1"/>
                </a:solidFill>
                <a:highlight>
                  <a:srgbClr val="F8F9FA"/>
                </a:highlight>
                <a:latin typeface="Verdana"/>
                <a:ea typeface="Verdana"/>
                <a:cs typeface="Verdana"/>
                <a:sym typeface="Verdana"/>
              </a:rPr>
              <a:t>// values: a list of counts</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sum = 0</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a:t>
            </a:r>
            <a:r>
              <a:rPr lang="en" sz="2400" b="1" dirty="0">
                <a:solidFill>
                  <a:schemeClr val="dk1"/>
                </a:solidFill>
                <a:highlight>
                  <a:srgbClr val="F8F9FA"/>
                </a:highlight>
                <a:latin typeface="Verdana"/>
                <a:ea typeface="Verdana"/>
                <a:cs typeface="Verdana"/>
                <a:sym typeface="Verdana"/>
              </a:rPr>
              <a:t>for each</a:t>
            </a:r>
            <a:r>
              <a:rPr lang="en" sz="2400" dirty="0">
                <a:solidFill>
                  <a:schemeClr val="dk1"/>
                </a:solidFill>
                <a:highlight>
                  <a:srgbClr val="F8F9FA"/>
                </a:highlight>
                <a:latin typeface="Verdana"/>
                <a:ea typeface="Verdana"/>
                <a:cs typeface="Verdana"/>
                <a:sym typeface="Verdana"/>
              </a:rPr>
              <a:t> v </a:t>
            </a:r>
            <a:r>
              <a:rPr lang="en" sz="2400" b="1" dirty="0">
                <a:solidFill>
                  <a:schemeClr val="dk1"/>
                </a:solidFill>
                <a:highlight>
                  <a:srgbClr val="F8F9FA"/>
                </a:highlight>
                <a:latin typeface="Verdana"/>
                <a:ea typeface="Verdana"/>
                <a:cs typeface="Verdana"/>
                <a:sym typeface="Verdana"/>
              </a:rPr>
              <a:t>in</a:t>
            </a:r>
            <a:r>
              <a:rPr lang="en" sz="2400" dirty="0">
                <a:solidFill>
                  <a:schemeClr val="dk1"/>
                </a:solidFill>
                <a:highlight>
                  <a:srgbClr val="F8F9FA"/>
                </a:highlight>
                <a:latin typeface="Verdana"/>
                <a:ea typeface="Verdana"/>
                <a:cs typeface="Verdana"/>
                <a:sym typeface="Verdana"/>
              </a:rPr>
              <a:t> values:</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result += </a:t>
            </a:r>
            <a:r>
              <a:rPr lang="en" sz="2400" dirty="0" err="1">
                <a:solidFill>
                  <a:schemeClr val="dk1"/>
                </a:solidFill>
                <a:highlight>
                  <a:srgbClr val="F8F9FA"/>
                </a:highlight>
                <a:latin typeface="Verdana"/>
                <a:ea typeface="Verdana"/>
                <a:cs typeface="Verdana"/>
                <a:sym typeface="Verdana"/>
              </a:rPr>
              <a:t>ParseInt</a:t>
            </a:r>
            <a:r>
              <a:rPr lang="en" sz="2400" dirty="0">
                <a:solidFill>
                  <a:schemeClr val="dk1"/>
                </a:solidFill>
                <a:highlight>
                  <a:srgbClr val="F8F9FA"/>
                </a:highlight>
                <a:latin typeface="Verdana"/>
                <a:ea typeface="Verdana"/>
                <a:cs typeface="Verdana"/>
                <a:sym typeface="Verdana"/>
              </a:rPr>
              <a:t>(v)</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Emit (</a:t>
            </a:r>
            <a:r>
              <a:rPr lang="en" sz="2400" dirty="0" err="1">
                <a:solidFill>
                  <a:schemeClr val="dk1"/>
                </a:solidFill>
                <a:highlight>
                  <a:srgbClr val="F8F9FA"/>
                </a:highlight>
                <a:latin typeface="Verdana"/>
                <a:ea typeface="Verdana"/>
                <a:cs typeface="Verdana"/>
                <a:sym typeface="Verdana"/>
              </a:rPr>
              <a:t>AsString</a:t>
            </a:r>
            <a:r>
              <a:rPr lang="en" sz="2400" dirty="0">
                <a:solidFill>
                  <a:schemeClr val="dk1"/>
                </a:solidFill>
                <a:highlight>
                  <a:srgbClr val="F8F9FA"/>
                </a:highlight>
                <a:latin typeface="Verdana"/>
                <a:ea typeface="Verdana"/>
                <a:cs typeface="Verdana"/>
                <a:sym typeface="Verdana"/>
              </a:rPr>
              <a:t>(result))</a:t>
            </a:r>
          </a:p>
          <a:p>
            <a:endParaRPr sz="2400" dirty="0">
              <a:latin typeface="Consolas"/>
              <a:ea typeface="Consolas"/>
              <a:cs typeface="Consolas"/>
              <a:sym typeface="Consolas"/>
            </a:endParaRPr>
          </a:p>
        </p:txBody>
      </p:sp>
      <p:sp>
        <p:nvSpPr>
          <p:cNvPr id="194" name="Shape 194"/>
          <p:cNvSpPr txBox="1"/>
          <p:nvPr/>
        </p:nvSpPr>
        <p:spPr>
          <a:xfrm>
            <a:off x="609553" y="4680133"/>
            <a:ext cx="13138800" cy="3821200"/>
          </a:xfrm>
          <a:prstGeom prst="rect">
            <a:avLst/>
          </a:prstGeom>
          <a:noFill/>
          <a:ln>
            <a:noFill/>
          </a:ln>
        </p:spPr>
        <p:txBody>
          <a:bodyPr wrap="square" lIns="99767" tIns="49900" rIns="99767" bIns="49900" anchor="t" anchorCtr="0">
            <a:noAutofit/>
          </a:bodyPr>
          <a:lstStyle/>
          <a:p>
            <a:r>
              <a:rPr lang="en" sz="1600" b="1" dirty="0">
                <a:latin typeface="Consolas"/>
                <a:ea typeface="Consolas"/>
                <a:cs typeface="Consolas"/>
                <a:sym typeface="Consolas"/>
              </a:rPr>
              <a:t>reduce</a:t>
            </a:r>
            <a:r>
              <a:rPr lang="en" sz="1600" dirty="0">
                <a:latin typeface="Consolas"/>
                <a:ea typeface="Consolas"/>
                <a:cs typeface="Consolas"/>
                <a:sym typeface="Consolas"/>
              </a:rPr>
              <a:t>(</a:t>
            </a:r>
            <a:r>
              <a:rPr lang="en" sz="1600" dirty="0">
                <a:solidFill>
                  <a:srgbClr val="0B5394"/>
                </a:solidFill>
                <a:latin typeface="Consolas"/>
                <a:ea typeface="Consolas"/>
                <a:cs typeface="Consolas"/>
                <a:sym typeface="Consolas"/>
              </a:rPr>
              <a:t>“tis”</a:t>
            </a:r>
            <a:r>
              <a:rPr lang="en" sz="1600" dirty="0">
                <a:latin typeface="Consolas"/>
                <a:ea typeface="Consolas"/>
                <a:cs typeface="Consolas"/>
                <a:sym typeface="Consolas"/>
              </a:rPr>
              <a:t>, [“1”,</a:t>
            </a:r>
            <a:r>
              <a:rPr lang="en" sz="1600" dirty="0">
                <a:solidFill>
                  <a:schemeClr val="dk1"/>
                </a:solidFill>
                <a:latin typeface="Consolas"/>
                <a:ea typeface="Consolas"/>
                <a:cs typeface="Consolas"/>
                <a:sym typeface="Consolas"/>
              </a:rPr>
              <a:t>“1”</a:t>
            </a:r>
            <a:r>
              <a:rPr lang="en" sz="1600" dirty="0">
                <a:latin typeface="Consolas"/>
                <a:ea typeface="Consolas"/>
                <a:cs typeface="Consolas"/>
                <a:sym typeface="Consolas"/>
              </a:rPr>
              <a:t>,</a:t>
            </a:r>
            <a:r>
              <a:rPr lang="en" sz="1600" dirty="0">
                <a:solidFill>
                  <a:schemeClr val="dk1"/>
                </a:solidFill>
                <a:latin typeface="Consolas"/>
                <a:ea typeface="Consolas"/>
                <a:cs typeface="Consolas"/>
                <a:sym typeface="Consolas"/>
              </a:rPr>
              <a:t>“1”</a:t>
            </a:r>
            <a:r>
              <a:rPr lang="en" sz="1600" dirty="0">
                <a:latin typeface="Consolas"/>
                <a:ea typeface="Consolas"/>
                <a:cs typeface="Consolas"/>
                <a:sym typeface="Consolas"/>
              </a:rPr>
              <a:t>,</a:t>
            </a:r>
            <a:r>
              <a:rPr lang="en" sz="1600" dirty="0">
                <a:solidFill>
                  <a:schemeClr val="dk1"/>
                </a:solidFill>
                <a:latin typeface="Consolas"/>
                <a:ea typeface="Consolas"/>
                <a:cs typeface="Consolas"/>
                <a:sym typeface="Consolas"/>
              </a:rPr>
              <a:t>“1”</a:t>
            </a:r>
            <a:r>
              <a:rPr lang="en" sz="1600" dirty="0">
                <a:latin typeface="Consolas"/>
                <a:ea typeface="Consolas"/>
                <a:cs typeface="Consolas"/>
                <a:sym typeface="Consolas"/>
              </a:rPr>
              <a:t>,</a:t>
            </a:r>
            <a:r>
              <a:rPr lang="en" sz="1600" dirty="0">
                <a:solidFill>
                  <a:schemeClr val="dk1"/>
                </a:solidFill>
                <a:latin typeface="Consolas"/>
                <a:ea typeface="Consolas"/>
                <a:cs typeface="Consolas"/>
                <a:sym typeface="Consolas"/>
              </a:rPr>
              <a:t>“1”</a:t>
            </a:r>
            <a:r>
              <a:rPr lang="en" sz="1600" dirty="0">
                <a:latin typeface="Consolas"/>
                <a:ea typeface="Consolas"/>
                <a:cs typeface="Consolas"/>
                <a:sym typeface="Consolas"/>
              </a:rPr>
              <a:t>])</a:t>
            </a:r>
          </a:p>
          <a:p>
            <a:r>
              <a:rPr lang="en" sz="1600" dirty="0">
                <a:latin typeface="Consolas"/>
                <a:ea typeface="Consolas"/>
                <a:cs typeface="Consolas"/>
                <a:sym typeface="Consolas"/>
              </a:rPr>
              <a:t>    {</a:t>
            </a:r>
            <a:r>
              <a:rPr lang="en" sz="1600" dirty="0">
                <a:solidFill>
                  <a:srgbClr val="0B5394"/>
                </a:solidFill>
                <a:latin typeface="Consolas"/>
                <a:ea typeface="Consolas"/>
                <a:cs typeface="Consolas"/>
                <a:sym typeface="Consolas"/>
              </a:rPr>
              <a:t>“tis”</a:t>
            </a:r>
            <a:r>
              <a:rPr lang="en" sz="1600" dirty="0">
                <a:latin typeface="Consolas"/>
                <a:ea typeface="Consolas"/>
                <a:cs typeface="Consolas"/>
                <a:sym typeface="Consolas"/>
              </a:rPr>
              <a:t>: “5”}</a:t>
            </a:r>
          </a:p>
          <a:p>
            <a:pPr>
              <a:buClr>
                <a:schemeClr val="dk1"/>
              </a:buClr>
              <a:buSzPct val="75000"/>
            </a:pPr>
            <a:r>
              <a:rPr lang="en" sz="1600" b="1" dirty="0">
                <a:solidFill>
                  <a:schemeClr val="dk1"/>
                </a:solidFill>
                <a:latin typeface="Consolas"/>
                <a:ea typeface="Consolas"/>
                <a:cs typeface="Consolas"/>
                <a:sym typeface="Consolas"/>
              </a:rPr>
              <a:t>reduce</a:t>
            </a:r>
            <a:r>
              <a:rPr lang="en" sz="1600" dirty="0">
                <a:solidFill>
                  <a:schemeClr val="dk1"/>
                </a:solidFill>
                <a:latin typeface="Consolas"/>
                <a:ea typeface="Consolas"/>
                <a:cs typeface="Consolas"/>
                <a:sym typeface="Consolas"/>
              </a:rPr>
              <a:t>(</a:t>
            </a:r>
            <a:r>
              <a:rPr lang="en" sz="1600" dirty="0">
                <a:solidFill>
                  <a:srgbClr val="0B5394"/>
                </a:solidFill>
                <a:latin typeface="Consolas"/>
                <a:ea typeface="Consolas"/>
                <a:cs typeface="Consolas"/>
                <a:sym typeface="Consolas"/>
              </a:rPr>
              <a:t>“the”</a:t>
            </a:r>
            <a:r>
              <a:rPr lang="en" sz="1600" dirty="0">
                <a:solidFill>
                  <a:schemeClr val="dk1"/>
                </a:solidFill>
                <a:latin typeface="Consolas"/>
                <a:ea typeface="Consolas"/>
                <a:cs typeface="Consolas"/>
                <a:sym typeface="Consolas"/>
              </a:rPr>
              <a:t>, [“1”,“1”,“1”,“1”,“1”,“1”,“1”...])</a:t>
            </a:r>
          </a:p>
          <a:p>
            <a:pPr>
              <a:buClr>
                <a:schemeClr val="dk1"/>
              </a:buClr>
              <a:buSzPct val="75000"/>
            </a:pPr>
            <a:r>
              <a:rPr lang="en" sz="1600" dirty="0">
                <a:solidFill>
                  <a:schemeClr val="dk1"/>
                </a:solidFill>
                <a:latin typeface="Consolas"/>
                <a:ea typeface="Consolas"/>
                <a:cs typeface="Consolas"/>
                <a:sym typeface="Consolas"/>
              </a:rPr>
              <a:t>    {</a:t>
            </a:r>
            <a:r>
              <a:rPr lang="en" sz="1600" dirty="0">
                <a:solidFill>
                  <a:srgbClr val="0B5394"/>
                </a:solidFill>
                <a:latin typeface="Consolas"/>
                <a:ea typeface="Consolas"/>
                <a:cs typeface="Consolas"/>
                <a:sym typeface="Consolas"/>
              </a:rPr>
              <a:t>“the”</a:t>
            </a:r>
            <a:r>
              <a:rPr lang="en" sz="1600" dirty="0">
                <a:solidFill>
                  <a:schemeClr val="dk1"/>
                </a:solidFill>
                <a:latin typeface="Consolas"/>
                <a:ea typeface="Consolas"/>
                <a:cs typeface="Consolas"/>
                <a:sym typeface="Consolas"/>
              </a:rPr>
              <a:t>: “23590”}</a:t>
            </a:r>
          </a:p>
          <a:p>
            <a:r>
              <a:rPr lang="en" sz="1600" b="1" dirty="0">
                <a:latin typeface="Consolas"/>
                <a:ea typeface="Consolas"/>
                <a:cs typeface="Consolas"/>
                <a:sym typeface="Consolas"/>
              </a:rPr>
              <a:t>reduce</a:t>
            </a:r>
            <a:r>
              <a:rPr lang="en" sz="1600" dirty="0">
                <a:latin typeface="Consolas"/>
                <a:ea typeface="Consolas"/>
                <a:cs typeface="Consolas"/>
                <a:sym typeface="Consolas"/>
              </a:rPr>
              <a:t>(</a:t>
            </a:r>
            <a:r>
              <a:rPr lang="en" sz="1600" dirty="0">
                <a:solidFill>
                  <a:srgbClr val="0B5394"/>
                </a:solidFill>
                <a:latin typeface="Consolas"/>
                <a:ea typeface="Consolas"/>
                <a:cs typeface="Consolas"/>
                <a:sym typeface="Consolas"/>
              </a:rPr>
              <a:t>“</a:t>
            </a:r>
            <a:r>
              <a:rPr lang="en" sz="1600" dirty="0" err="1">
                <a:solidFill>
                  <a:srgbClr val="0B5394"/>
                </a:solidFill>
                <a:latin typeface="Consolas"/>
                <a:ea typeface="Consolas"/>
                <a:cs typeface="Consolas"/>
                <a:sym typeface="Consolas"/>
              </a:rPr>
              <a:t>strook</a:t>
            </a:r>
            <a:r>
              <a:rPr lang="en" sz="1600" dirty="0">
                <a:solidFill>
                  <a:srgbClr val="0B5394"/>
                </a:solidFill>
                <a:latin typeface="Consolas"/>
                <a:ea typeface="Consolas"/>
                <a:cs typeface="Consolas"/>
                <a:sym typeface="Consolas"/>
              </a:rPr>
              <a:t>”</a:t>
            </a:r>
            <a:r>
              <a:rPr lang="en" sz="1600" dirty="0">
                <a:latin typeface="Consolas"/>
                <a:ea typeface="Consolas"/>
                <a:cs typeface="Consolas"/>
                <a:sym typeface="Consolas"/>
              </a:rPr>
              <a:t>, [</a:t>
            </a:r>
            <a:r>
              <a:rPr lang="en" sz="1600" dirty="0">
                <a:solidFill>
                  <a:schemeClr val="dk1"/>
                </a:solidFill>
                <a:latin typeface="Consolas"/>
                <a:ea typeface="Consolas"/>
                <a:cs typeface="Consolas"/>
                <a:sym typeface="Consolas"/>
              </a:rPr>
              <a:t>“1”</a:t>
            </a:r>
            <a:r>
              <a:rPr lang="en" sz="1600" dirty="0">
                <a:latin typeface="Consolas"/>
                <a:ea typeface="Consolas"/>
                <a:cs typeface="Consolas"/>
                <a:sym typeface="Consolas"/>
              </a:rPr>
              <a:t>,</a:t>
            </a:r>
            <a:r>
              <a:rPr lang="en" sz="1600" dirty="0">
                <a:solidFill>
                  <a:schemeClr val="dk1"/>
                </a:solidFill>
                <a:latin typeface="Consolas"/>
                <a:ea typeface="Consolas"/>
                <a:cs typeface="Consolas"/>
                <a:sym typeface="Consolas"/>
              </a:rPr>
              <a:t>“1”</a:t>
            </a:r>
            <a:r>
              <a:rPr lang="en" sz="1600" dirty="0">
                <a:latin typeface="Consolas"/>
                <a:ea typeface="Consolas"/>
                <a:cs typeface="Consolas"/>
                <a:sym typeface="Consolas"/>
              </a:rPr>
              <a:t>])</a:t>
            </a:r>
          </a:p>
          <a:p>
            <a:r>
              <a:rPr lang="en" sz="1600" dirty="0">
                <a:latin typeface="Consolas"/>
                <a:ea typeface="Consolas"/>
                <a:cs typeface="Consolas"/>
                <a:sym typeface="Consolas"/>
              </a:rPr>
              <a:t>    {</a:t>
            </a:r>
            <a:r>
              <a:rPr lang="en" sz="1600" dirty="0">
                <a:solidFill>
                  <a:srgbClr val="0B5394"/>
                </a:solidFill>
                <a:latin typeface="Consolas"/>
                <a:ea typeface="Consolas"/>
                <a:cs typeface="Consolas"/>
                <a:sym typeface="Consolas"/>
              </a:rPr>
              <a:t>“</a:t>
            </a:r>
            <a:r>
              <a:rPr lang="en" sz="1600" dirty="0" err="1">
                <a:solidFill>
                  <a:srgbClr val="0B5394"/>
                </a:solidFill>
                <a:latin typeface="Consolas"/>
                <a:ea typeface="Consolas"/>
                <a:cs typeface="Consolas"/>
                <a:sym typeface="Consolas"/>
              </a:rPr>
              <a:t>strook</a:t>
            </a:r>
            <a:r>
              <a:rPr lang="en" sz="1600" dirty="0">
                <a:solidFill>
                  <a:srgbClr val="0B5394"/>
                </a:solidFill>
                <a:latin typeface="Consolas"/>
                <a:ea typeface="Consolas"/>
                <a:cs typeface="Consolas"/>
                <a:sym typeface="Consolas"/>
              </a:rPr>
              <a:t>”</a:t>
            </a:r>
            <a:r>
              <a:rPr lang="en" sz="1600" dirty="0">
                <a:latin typeface="Consolas"/>
                <a:ea typeface="Consolas"/>
                <a:cs typeface="Consolas"/>
                <a:sym typeface="Consolas"/>
              </a:rPr>
              <a:t>: “2”}</a:t>
            </a:r>
          </a:p>
          <a:p>
            <a:r>
              <a:rPr lang="en" sz="1600" dirty="0">
                <a:latin typeface="Consolas"/>
                <a:ea typeface="Consolas"/>
                <a:cs typeface="Consolas"/>
                <a:sym typeface="Consolas"/>
              </a:rPr>
              <a:t>    ...</a:t>
            </a:r>
          </a:p>
        </p:txBody>
      </p:sp>
      <p:sp>
        <p:nvSpPr>
          <p:cNvPr id="195" name="Shape 195"/>
          <p:cNvSpPr txBox="1"/>
          <p:nvPr/>
        </p:nvSpPr>
        <p:spPr>
          <a:xfrm>
            <a:off x="669367" y="1295760"/>
            <a:ext cx="10971600" cy="532400"/>
          </a:xfrm>
          <a:prstGeom prst="rect">
            <a:avLst/>
          </a:prstGeom>
          <a:noFill/>
          <a:ln>
            <a:noFill/>
          </a:ln>
        </p:spPr>
        <p:txBody>
          <a:bodyPr wrap="square" lIns="0" tIns="0" rIns="0" bIns="0" anchor="t" anchorCtr="0">
            <a:noAutofit/>
          </a:bodyPr>
          <a:lstStyle/>
          <a:p>
            <a:r>
              <a:rPr lang="en" sz="2400">
                <a:solidFill>
                  <a:srgbClr val="666666"/>
                </a:solidFill>
              </a:rPr>
              <a:t>Aggregates all the results together.</a:t>
            </a:r>
          </a:p>
        </p:txBody>
      </p:sp>
      <p:sp>
        <p:nvSpPr>
          <p:cNvPr id="196" name="Shape 196"/>
          <p:cNvSpPr txBox="1">
            <a:spLocks noGrp="1"/>
          </p:cNvSpPr>
          <p:nvPr>
            <p:ph type="title"/>
          </p:nvPr>
        </p:nvSpPr>
        <p:spPr>
          <a:xfrm>
            <a:off x="415600" y="363326"/>
            <a:ext cx="11360800" cy="763600"/>
          </a:xfrm>
          <a:prstGeom prst="rect">
            <a:avLst/>
          </a:prstGeom>
        </p:spPr>
        <p:txBody>
          <a:bodyPr vert="horz" wrap="square" lIns="124133" tIns="124133" rIns="124133" bIns="124133" rtlCol="0" anchor="t" anchorCtr="0">
            <a:noAutofit/>
          </a:bodyPr>
          <a:lstStyle/>
          <a:p>
            <a:pPr>
              <a:spcBef>
                <a:spcPts val="0"/>
              </a:spcBef>
            </a:pPr>
            <a:r>
              <a:rPr lang="en" dirty="0">
                <a:sym typeface="Georgia"/>
              </a:rPr>
              <a:t>Step</a:t>
            </a:r>
            <a:r>
              <a:rPr lang="en" sz="5600" dirty="0">
                <a:solidFill>
                  <a:srgbClr val="D16349"/>
                </a:solidFill>
                <a:latin typeface="Georgia"/>
                <a:ea typeface="Georgia"/>
                <a:cs typeface="Georgia"/>
                <a:sym typeface="Georgia"/>
              </a:rPr>
              <a:t> </a:t>
            </a:r>
            <a:r>
              <a:rPr lang="en" dirty="0">
                <a:sym typeface="Georgia"/>
              </a:rPr>
              <a:t>3: Define the Reducer</a:t>
            </a:r>
          </a:p>
        </p:txBody>
      </p:sp>
      <p:pic>
        <p:nvPicPr>
          <p:cNvPr id="197" name="Shape 197"/>
          <p:cNvPicPr preferRelativeResize="0"/>
          <p:nvPr/>
        </p:nvPicPr>
        <p:blipFill rotWithShape="1">
          <a:blip r:embed="rId3">
            <a:alphaModFix/>
          </a:blip>
          <a:srcRect l="51576" t="6585" r="1718"/>
          <a:stretch/>
        </p:blipFill>
        <p:spPr>
          <a:xfrm>
            <a:off x="6675233" y="1381933"/>
            <a:ext cx="5306000" cy="4796768"/>
          </a:xfrm>
          <a:prstGeom prst="rect">
            <a:avLst/>
          </a:prstGeom>
          <a:noFill/>
          <a:ln>
            <a:noFill/>
          </a:ln>
        </p:spPr>
      </p:pic>
    </p:spTree>
    <p:extLst>
      <p:ext uri="{BB962C8B-B14F-4D97-AF65-F5344CB8AC3E}">
        <p14:creationId xmlns:p14="http://schemas.microsoft.com/office/powerpoint/2010/main" val="156738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3AB8-D3C3-0E47-9A14-0B4ECCACE902}"/>
              </a:ext>
            </a:extLst>
          </p:cNvPr>
          <p:cNvSpPr>
            <a:spLocks noGrp="1"/>
          </p:cNvSpPr>
          <p:nvPr>
            <p:ph type="title"/>
          </p:nvPr>
        </p:nvSpPr>
        <p:spPr/>
        <p:txBody>
          <a:bodyPr/>
          <a:lstStyle/>
          <a:p>
            <a:r>
              <a:rPr lang="en-US" dirty="0"/>
              <a:t>MapReduce</a:t>
            </a:r>
          </a:p>
        </p:txBody>
      </p:sp>
      <p:sp>
        <p:nvSpPr>
          <p:cNvPr id="3" name="Content Placeholder 2">
            <a:extLst>
              <a:ext uri="{FF2B5EF4-FFF2-40B4-BE49-F238E27FC236}">
                <a16:creationId xmlns:a16="http://schemas.microsoft.com/office/drawing/2014/main" id="{628B0E74-9DCE-BF47-B10A-84DF62E0EAAF}"/>
              </a:ext>
            </a:extLst>
          </p:cNvPr>
          <p:cNvSpPr>
            <a:spLocks noGrp="1"/>
          </p:cNvSpPr>
          <p:nvPr>
            <p:ph idx="1"/>
          </p:nvPr>
        </p:nvSpPr>
        <p:spPr/>
        <p:txBody>
          <a:bodyPr/>
          <a:lstStyle/>
          <a:p>
            <a:r>
              <a:rPr lang="en-US" dirty="0"/>
              <a:t>A very simple framework with multiple implementations</a:t>
            </a:r>
          </a:p>
          <a:p>
            <a:r>
              <a:rPr lang="en-US" dirty="0"/>
              <a:t>Map</a:t>
            </a:r>
          </a:p>
          <a:p>
            <a:pPr lvl="1"/>
            <a:r>
              <a:rPr lang="en-US" dirty="0"/>
              <a:t>Simple function taking in instances, calculating output associated with key</a:t>
            </a:r>
          </a:p>
          <a:p>
            <a:pPr lvl="1"/>
            <a:r>
              <a:rPr lang="en-US" dirty="0"/>
              <a:t>Write intermediate data</a:t>
            </a:r>
          </a:p>
          <a:p>
            <a:r>
              <a:rPr lang="en-US" dirty="0"/>
              <a:t>(Shuffle)</a:t>
            </a:r>
          </a:p>
          <a:p>
            <a:pPr lvl="1"/>
            <a:r>
              <a:rPr lang="en-US" dirty="0"/>
              <a:t>Optimal step: rewrite instances so identical keys are located closer together</a:t>
            </a:r>
          </a:p>
          <a:p>
            <a:r>
              <a:rPr lang="en-US" dirty="0"/>
              <a:t>Reduce</a:t>
            </a:r>
          </a:p>
          <a:p>
            <a:pPr lvl="1"/>
            <a:r>
              <a:rPr lang="en-US" dirty="0"/>
              <a:t>Combine results associated with same key </a:t>
            </a:r>
          </a:p>
          <a:p>
            <a:r>
              <a:rPr lang="en-US" dirty="0"/>
              <a:t>Example: Word counts across documents</a:t>
            </a:r>
          </a:p>
          <a:p>
            <a:pPr lvl="1"/>
            <a:endParaRPr lang="en-US" dirty="0"/>
          </a:p>
        </p:txBody>
      </p:sp>
    </p:spTree>
    <p:extLst>
      <p:ext uri="{BB962C8B-B14F-4D97-AF65-F5344CB8AC3E}">
        <p14:creationId xmlns:p14="http://schemas.microsoft.com/office/powerpoint/2010/main" val="362628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B99A-2B15-7A49-A372-9AD9AEF66182}"/>
              </a:ext>
            </a:extLst>
          </p:cNvPr>
          <p:cNvSpPr>
            <a:spLocks noGrp="1"/>
          </p:cNvSpPr>
          <p:nvPr>
            <p:ph type="title"/>
          </p:nvPr>
        </p:nvSpPr>
        <p:spPr/>
        <p:txBody>
          <a:bodyPr/>
          <a:lstStyle/>
          <a:p>
            <a:r>
              <a:rPr lang="en-US" dirty="0"/>
              <a:t>Other examples</a:t>
            </a:r>
          </a:p>
        </p:txBody>
      </p:sp>
      <p:sp>
        <p:nvSpPr>
          <p:cNvPr id="3" name="Content Placeholder 2">
            <a:extLst>
              <a:ext uri="{FF2B5EF4-FFF2-40B4-BE49-F238E27FC236}">
                <a16:creationId xmlns:a16="http://schemas.microsoft.com/office/drawing/2014/main" id="{16AE5C10-CDBE-CD46-B1DE-C59FE403C952}"/>
              </a:ext>
            </a:extLst>
          </p:cNvPr>
          <p:cNvSpPr>
            <a:spLocks noGrp="1"/>
          </p:cNvSpPr>
          <p:nvPr>
            <p:ph idx="1"/>
          </p:nvPr>
        </p:nvSpPr>
        <p:spPr/>
        <p:txBody>
          <a:bodyPr>
            <a:normAutofit/>
          </a:bodyPr>
          <a:lstStyle/>
          <a:p>
            <a:r>
              <a:rPr lang="en-US" dirty="0"/>
              <a:t>Reverse Web-link graph: &lt;target, list of sources&gt;</a:t>
            </a:r>
          </a:p>
          <a:p>
            <a:pPr lvl="1"/>
            <a:r>
              <a:rPr lang="en-US" dirty="0"/>
              <a:t>Map: Ingests a source and produces &lt;target, source&gt; pairs for each target</a:t>
            </a:r>
          </a:p>
          <a:p>
            <a:pPr lvl="1"/>
            <a:r>
              <a:rPr lang="en-US" dirty="0"/>
              <a:t>Shuffle: Sort by targets</a:t>
            </a:r>
          </a:p>
          <a:p>
            <a:pPr lvl="1"/>
            <a:r>
              <a:rPr lang="en-US" dirty="0"/>
              <a:t>Reduce: Concatenate to produce &lt;target, list(source)&gt; output. </a:t>
            </a:r>
          </a:p>
        </p:txBody>
      </p:sp>
    </p:spTree>
    <p:extLst>
      <p:ext uri="{BB962C8B-B14F-4D97-AF65-F5344CB8AC3E}">
        <p14:creationId xmlns:p14="http://schemas.microsoft.com/office/powerpoint/2010/main" val="19250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B99A-2B15-7A49-A372-9AD9AEF66182}"/>
              </a:ext>
            </a:extLst>
          </p:cNvPr>
          <p:cNvSpPr>
            <a:spLocks noGrp="1"/>
          </p:cNvSpPr>
          <p:nvPr>
            <p:ph type="title"/>
          </p:nvPr>
        </p:nvSpPr>
        <p:spPr/>
        <p:txBody>
          <a:bodyPr/>
          <a:lstStyle/>
          <a:p>
            <a:r>
              <a:rPr lang="en-US" dirty="0"/>
              <a:t>Other examples</a:t>
            </a:r>
          </a:p>
        </p:txBody>
      </p:sp>
      <p:sp>
        <p:nvSpPr>
          <p:cNvPr id="3" name="Content Placeholder 2">
            <a:extLst>
              <a:ext uri="{FF2B5EF4-FFF2-40B4-BE49-F238E27FC236}">
                <a16:creationId xmlns:a16="http://schemas.microsoft.com/office/drawing/2014/main" id="{16AE5C10-CDBE-CD46-B1DE-C59FE403C952}"/>
              </a:ext>
            </a:extLst>
          </p:cNvPr>
          <p:cNvSpPr>
            <a:spLocks noGrp="1"/>
          </p:cNvSpPr>
          <p:nvPr>
            <p:ph idx="1"/>
          </p:nvPr>
        </p:nvSpPr>
        <p:spPr>
          <a:xfrm>
            <a:off x="838200" y="1825625"/>
            <a:ext cx="4733925" cy="4351338"/>
          </a:xfrm>
        </p:spPr>
        <p:txBody>
          <a:bodyPr>
            <a:normAutofit/>
          </a:bodyPr>
          <a:lstStyle/>
          <a:p>
            <a:r>
              <a:rPr lang="en-US" dirty="0"/>
              <a:t>Calculate PageRank algorithm: </a:t>
            </a:r>
          </a:p>
          <a:p>
            <a:pPr lvl="1"/>
            <a:r>
              <a:rPr lang="en-US" dirty="0"/>
              <a:t>Iterative process – repeated. </a:t>
            </a:r>
          </a:p>
          <a:p>
            <a:pPr lvl="1"/>
            <a:r>
              <a:rPr lang="en-US" dirty="0"/>
              <a:t>Map: Ingests a source and produce &lt;target, calculated PR&gt; for each target. </a:t>
            </a:r>
          </a:p>
          <a:p>
            <a:pPr lvl="1"/>
            <a:r>
              <a:rPr lang="en-US" dirty="0"/>
              <a:t>Shuffle: sort by targets</a:t>
            </a:r>
          </a:p>
          <a:p>
            <a:pPr lvl="1"/>
            <a:r>
              <a:rPr lang="en-US" dirty="0"/>
              <a:t>Reduce: Combine PR from all sources for a given target</a:t>
            </a:r>
          </a:p>
        </p:txBody>
      </p:sp>
      <p:pic>
        <p:nvPicPr>
          <p:cNvPr id="5" name="Picture 4">
            <a:extLst>
              <a:ext uri="{FF2B5EF4-FFF2-40B4-BE49-F238E27FC236}">
                <a16:creationId xmlns:a16="http://schemas.microsoft.com/office/drawing/2014/main" id="{E9BF339F-E354-E64F-868E-37D1ACA60F1B}"/>
              </a:ext>
            </a:extLst>
          </p:cNvPr>
          <p:cNvPicPr>
            <a:picLocks noChangeAspect="1"/>
          </p:cNvPicPr>
          <p:nvPr/>
        </p:nvPicPr>
        <p:blipFill>
          <a:blip r:embed="rId2"/>
          <a:stretch>
            <a:fillRect/>
          </a:stretch>
        </p:blipFill>
        <p:spPr>
          <a:xfrm>
            <a:off x="5349876" y="1321594"/>
            <a:ext cx="6980280" cy="4557712"/>
          </a:xfrm>
          <a:prstGeom prst="rect">
            <a:avLst/>
          </a:prstGeom>
        </p:spPr>
      </p:pic>
    </p:spTree>
    <p:extLst>
      <p:ext uri="{BB962C8B-B14F-4D97-AF65-F5344CB8AC3E}">
        <p14:creationId xmlns:p14="http://schemas.microsoft.com/office/powerpoint/2010/main" val="292060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B99A-2B15-7A49-A372-9AD9AEF66182}"/>
              </a:ext>
            </a:extLst>
          </p:cNvPr>
          <p:cNvSpPr>
            <a:spLocks noGrp="1"/>
          </p:cNvSpPr>
          <p:nvPr>
            <p:ph type="title"/>
          </p:nvPr>
        </p:nvSpPr>
        <p:spPr/>
        <p:txBody>
          <a:bodyPr/>
          <a:lstStyle/>
          <a:p>
            <a:r>
              <a:rPr lang="en-US" dirty="0"/>
              <a:t>Other examples</a:t>
            </a:r>
          </a:p>
        </p:txBody>
      </p:sp>
      <p:sp>
        <p:nvSpPr>
          <p:cNvPr id="3" name="Content Placeholder 2">
            <a:extLst>
              <a:ext uri="{FF2B5EF4-FFF2-40B4-BE49-F238E27FC236}">
                <a16:creationId xmlns:a16="http://schemas.microsoft.com/office/drawing/2014/main" id="{16AE5C10-CDBE-CD46-B1DE-C59FE403C952}"/>
              </a:ext>
            </a:extLst>
          </p:cNvPr>
          <p:cNvSpPr>
            <a:spLocks noGrp="1"/>
          </p:cNvSpPr>
          <p:nvPr>
            <p:ph idx="1"/>
          </p:nvPr>
        </p:nvSpPr>
        <p:spPr/>
        <p:txBody>
          <a:bodyPr>
            <a:normAutofit/>
          </a:bodyPr>
          <a:lstStyle/>
          <a:p>
            <a:r>
              <a:rPr lang="en-US" dirty="0"/>
              <a:t>Distributed sort:</a:t>
            </a:r>
          </a:p>
          <a:p>
            <a:pPr lvl="1"/>
            <a:r>
              <a:rPr lang="en-US" dirty="0"/>
              <a:t>Map: Ingests record, produces &lt;key, record&gt; pair. </a:t>
            </a:r>
          </a:p>
          <a:p>
            <a:pPr lvl="1"/>
            <a:r>
              <a:rPr lang="en-US" dirty="0"/>
              <a:t>Shuffle: Sort by key. </a:t>
            </a:r>
          </a:p>
          <a:p>
            <a:pPr lvl="1"/>
            <a:r>
              <a:rPr lang="en-US" dirty="0"/>
              <a:t>Reduce: Identity function. </a:t>
            </a:r>
          </a:p>
          <a:p>
            <a:r>
              <a:rPr lang="en-US" dirty="0"/>
              <a:t>Calculate mean by key:</a:t>
            </a:r>
          </a:p>
          <a:p>
            <a:pPr lvl="1"/>
            <a:r>
              <a:rPr lang="en-US" dirty="0"/>
              <a:t>Map: Ingests &lt;key, value&gt; pair and produces same pair: is identity map. </a:t>
            </a:r>
          </a:p>
          <a:p>
            <a:pPr lvl="1"/>
            <a:r>
              <a:rPr lang="en-US" dirty="0"/>
              <a:t>Shuffle: Sort by key. </a:t>
            </a:r>
          </a:p>
          <a:p>
            <a:pPr lvl="1"/>
            <a:r>
              <a:rPr lang="en-US" dirty="0"/>
              <a:t>Reduce: Calculate mean for each key. </a:t>
            </a:r>
          </a:p>
        </p:txBody>
      </p:sp>
    </p:spTree>
    <p:extLst>
      <p:ext uri="{BB962C8B-B14F-4D97-AF65-F5344CB8AC3E}">
        <p14:creationId xmlns:p14="http://schemas.microsoft.com/office/powerpoint/2010/main" val="145271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15600" y="418067"/>
            <a:ext cx="11360800" cy="763600"/>
          </a:xfrm>
          <a:prstGeom prst="rect">
            <a:avLst/>
          </a:prstGeom>
        </p:spPr>
        <p:txBody>
          <a:bodyPr vert="horz" wrap="square" lIns="121900" tIns="121900" rIns="121900" bIns="121900" rtlCol="0" anchor="t" anchorCtr="0">
            <a:noAutofit/>
          </a:bodyPr>
          <a:lstStyle/>
          <a:p>
            <a:pPr>
              <a:buClr>
                <a:schemeClr val="dk1"/>
              </a:buClr>
              <a:buSzPct val="26190"/>
            </a:pPr>
            <a:r>
              <a:rPr lang="en" dirty="0">
                <a:sym typeface="Georgia"/>
              </a:rPr>
              <a:t>Implementation</a:t>
            </a:r>
            <a:r>
              <a:rPr lang="en" sz="5600" dirty="0">
                <a:solidFill>
                  <a:srgbClr val="D16349"/>
                </a:solidFill>
                <a:latin typeface="Georgia"/>
                <a:ea typeface="Georgia"/>
                <a:cs typeface="Georgia"/>
                <a:sym typeface="Georgia"/>
              </a:rPr>
              <a:t> </a:t>
            </a:r>
            <a:r>
              <a:rPr lang="en" dirty="0">
                <a:sym typeface="Georgia"/>
              </a:rPr>
              <a:t>Environment</a:t>
            </a:r>
          </a:p>
          <a:p>
            <a:endParaRPr dirty="0"/>
          </a:p>
        </p:txBody>
      </p:sp>
      <p:sp>
        <p:nvSpPr>
          <p:cNvPr id="375" name="Shape 375"/>
          <p:cNvSpPr txBox="1">
            <a:spLocks noGrp="1"/>
          </p:cNvSpPr>
          <p:nvPr>
            <p:ph type="body" idx="1"/>
          </p:nvPr>
        </p:nvSpPr>
        <p:spPr>
          <a:prstGeom prst="rect">
            <a:avLst/>
          </a:prstGeom>
        </p:spPr>
        <p:txBody>
          <a:bodyPr vert="horz" wrap="square" lIns="121900" tIns="121900" rIns="121900" bIns="121900" rtlCol="0" anchor="t" anchorCtr="0">
            <a:noAutofit/>
          </a:bodyPr>
          <a:lstStyle/>
          <a:p>
            <a:pPr marL="609585" indent="-304792">
              <a:buChar char="-"/>
            </a:pPr>
            <a:r>
              <a:rPr lang="en" dirty="0"/>
              <a:t>Machines: dual-processor running Linux, 2-4 GB memory </a:t>
            </a:r>
          </a:p>
          <a:p>
            <a:pPr marL="609585" indent="-304792">
              <a:buChar char="-"/>
            </a:pPr>
            <a:r>
              <a:rPr lang="en" dirty="0"/>
              <a:t>Commodity Networking Hardware: 100 MB/s or 1 GB/s, averaging less</a:t>
            </a:r>
          </a:p>
          <a:p>
            <a:pPr marL="609585" indent="-304792">
              <a:buChar char="-"/>
            </a:pPr>
            <a:r>
              <a:rPr lang="en" dirty="0"/>
              <a:t>Cluster: hundreds or thousands of machines → Common Machine Failure</a:t>
            </a:r>
          </a:p>
          <a:p>
            <a:pPr marL="609585" indent="-304792">
              <a:buChar char="-"/>
            </a:pPr>
            <a:r>
              <a:rPr lang="en" dirty="0"/>
              <a:t>Storage: disks attached to machines</a:t>
            </a:r>
          </a:p>
          <a:p>
            <a:pPr marL="609585" indent="-304792">
              <a:buChar char="-"/>
            </a:pPr>
            <a:r>
              <a:rPr lang="en" dirty="0"/>
              <a:t>File System: GFS</a:t>
            </a:r>
          </a:p>
          <a:p>
            <a:pPr marL="609585" indent="-304792">
              <a:buChar char="-"/>
            </a:pPr>
            <a:r>
              <a:rPr lang="en" dirty="0"/>
              <a:t>Users submit jobs (consists of tasks) to scheduler, scheduler schedules to machines within a cluster.</a:t>
            </a:r>
          </a:p>
        </p:txBody>
      </p:sp>
    </p:spTree>
    <p:extLst>
      <p:ext uri="{BB962C8B-B14F-4D97-AF65-F5344CB8AC3E}">
        <p14:creationId xmlns:p14="http://schemas.microsoft.com/office/powerpoint/2010/main" val="64136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64EE-C350-384D-AEDE-1959518389C4}"/>
              </a:ext>
            </a:extLst>
          </p:cNvPr>
          <p:cNvSpPr>
            <a:spLocks noGrp="1"/>
          </p:cNvSpPr>
          <p:nvPr>
            <p:ph type="title"/>
          </p:nvPr>
        </p:nvSpPr>
        <p:spPr/>
        <p:txBody>
          <a:bodyPr/>
          <a:lstStyle/>
          <a:p>
            <a:r>
              <a:rPr lang="en-US" dirty="0"/>
              <a:t>Design choices in paper implementation</a:t>
            </a:r>
          </a:p>
        </p:txBody>
      </p:sp>
      <p:sp>
        <p:nvSpPr>
          <p:cNvPr id="3" name="Content Placeholder 2">
            <a:extLst>
              <a:ext uri="{FF2B5EF4-FFF2-40B4-BE49-F238E27FC236}">
                <a16:creationId xmlns:a16="http://schemas.microsoft.com/office/drawing/2014/main" id="{DB44D311-92A5-3040-A8A9-29A6D552EF3A}"/>
              </a:ext>
            </a:extLst>
          </p:cNvPr>
          <p:cNvSpPr>
            <a:spLocks noGrp="1"/>
          </p:cNvSpPr>
          <p:nvPr>
            <p:ph idx="1"/>
          </p:nvPr>
        </p:nvSpPr>
        <p:spPr/>
        <p:txBody>
          <a:bodyPr/>
          <a:lstStyle/>
          <a:p>
            <a:r>
              <a:rPr lang="en-US" dirty="0"/>
              <a:t>M: number of map tasks (should be much larger than the total number of machines – heterogenous machines and tasks)</a:t>
            </a:r>
          </a:p>
          <a:p>
            <a:r>
              <a:rPr lang="en-US" dirty="0"/>
              <a:t>R: number of reduce tasks (should be a small multiple of number of machines – GFS restrictions)</a:t>
            </a:r>
          </a:p>
          <a:p>
            <a:r>
              <a:rPr lang="en-US" dirty="0"/>
              <a:t>“Combiner” function does local reduction for commutative reduction tasks (like addition). </a:t>
            </a:r>
          </a:p>
          <a:p>
            <a:r>
              <a:rPr lang="en-US" dirty="0"/>
              <a:t>If a worker fails to respond, re-assign its task to another worker. </a:t>
            </a:r>
          </a:p>
          <a:p>
            <a:endParaRPr lang="en-US" dirty="0"/>
          </a:p>
        </p:txBody>
      </p:sp>
    </p:spTree>
    <p:extLst>
      <p:ext uri="{BB962C8B-B14F-4D97-AF65-F5344CB8AC3E}">
        <p14:creationId xmlns:p14="http://schemas.microsoft.com/office/powerpoint/2010/main" val="198360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51B8-CFEB-AE4C-8E73-D3A39E010E53}"/>
              </a:ext>
            </a:extLst>
          </p:cNvPr>
          <p:cNvSpPr>
            <a:spLocks noGrp="1"/>
          </p:cNvSpPr>
          <p:nvPr>
            <p:ph type="title"/>
          </p:nvPr>
        </p:nvSpPr>
        <p:spPr/>
        <p:txBody>
          <a:bodyPr/>
          <a:lstStyle/>
          <a:p>
            <a:r>
              <a:rPr lang="en-US" dirty="0"/>
              <a:t>Stragglers experiment</a:t>
            </a:r>
          </a:p>
        </p:txBody>
      </p:sp>
      <p:sp>
        <p:nvSpPr>
          <p:cNvPr id="3" name="Content Placeholder 2">
            <a:extLst>
              <a:ext uri="{FF2B5EF4-FFF2-40B4-BE49-F238E27FC236}">
                <a16:creationId xmlns:a16="http://schemas.microsoft.com/office/drawing/2014/main" id="{9FC159A6-AE49-804E-9624-F264406905F5}"/>
              </a:ext>
            </a:extLst>
          </p:cNvPr>
          <p:cNvSpPr>
            <a:spLocks noGrp="1"/>
          </p:cNvSpPr>
          <p:nvPr>
            <p:ph idx="1"/>
          </p:nvPr>
        </p:nvSpPr>
        <p:spPr>
          <a:xfrm>
            <a:off x="838200" y="1825625"/>
            <a:ext cx="5048250" cy="4351338"/>
          </a:xfrm>
        </p:spPr>
        <p:txBody>
          <a:bodyPr/>
          <a:lstStyle/>
          <a:p>
            <a:r>
              <a:rPr lang="en-US" dirty="0"/>
              <a:t>If a worker fails to respond, re-assign its task to another worker. </a:t>
            </a:r>
          </a:p>
          <a:p>
            <a:r>
              <a:rPr lang="en-US" dirty="0"/>
              <a:t>Sort example:</a:t>
            </a:r>
          </a:p>
          <a:p>
            <a:r>
              <a:rPr lang="en-US" dirty="0"/>
              <a:t>Two humps for shuffle around the mapping and reduction steps. </a:t>
            </a:r>
          </a:p>
          <a:p>
            <a:r>
              <a:rPr lang="en-US" dirty="0"/>
              <a:t>Without backup steps, takes 44% longer to run. </a:t>
            </a:r>
          </a:p>
        </p:txBody>
      </p:sp>
      <p:pic>
        <p:nvPicPr>
          <p:cNvPr id="5" name="Picture 4">
            <a:extLst>
              <a:ext uri="{FF2B5EF4-FFF2-40B4-BE49-F238E27FC236}">
                <a16:creationId xmlns:a16="http://schemas.microsoft.com/office/drawing/2014/main" id="{E2177B54-7C7D-E341-BF90-426E7E955204}"/>
              </a:ext>
            </a:extLst>
          </p:cNvPr>
          <p:cNvPicPr>
            <a:picLocks noChangeAspect="1"/>
          </p:cNvPicPr>
          <p:nvPr/>
        </p:nvPicPr>
        <p:blipFill rotWithShape="1">
          <a:blip r:embed="rId2"/>
          <a:srcRect r="31106"/>
          <a:stretch/>
        </p:blipFill>
        <p:spPr>
          <a:xfrm>
            <a:off x="6096000" y="1416348"/>
            <a:ext cx="5586412" cy="4832052"/>
          </a:xfrm>
          <a:prstGeom prst="rect">
            <a:avLst/>
          </a:prstGeom>
        </p:spPr>
      </p:pic>
    </p:spTree>
    <p:extLst>
      <p:ext uri="{BB962C8B-B14F-4D97-AF65-F5344CB8AC3E}">
        <p14:creationId xmlns:p14="http://schemas.microsoft.com/office/powerpoint/2010/main" val="175307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BEC6-565F-364C-A3E1-3A9CBA1956B4}"/>
              </a:ext>
            </a:extLst>
          </p:cNvPr>
          <p:cNvSpPr>
            <a:spLocks noGrp="1"/>
          </p:cNvSpPr>
          <p:nvPr>
            <p:ph type="title"/>
          </p:nvPr>
        </p:nvSpPr>
        <p:spPr/>
        <p:txBody>
          <a:bodyPr/>
          <a:lstStyle/>
          <a:p>
            <a:r>
              <a:rPr lang="en-US" dirty="0"/>
              <a:t>Killing workers experiment</a:t>
            </a:r>
          </a:p>
        </p:txBody>
      </p:sp>
      <p:sp>
        <p:nvSpPr>
          <p:cNvPr id="3" name="Content Placeholder 2">
            <a:extLst>
              <a:ext uri="{FF2B5EF4-FFF2-40B4-BE49-F238E27FC236}">
                <a16:creationId xmlns:a16="http://schemas.microsoft.com/office/drawing/2014/main" id="{8EC47D0B-7F06-9741-BB5E-406D6B60D3A1}"/>
              </a:ext>
            </a:extLst>
          </p:cNvPr>
          <p:cNvSpPr>
            <a:spLocks noGrp="1"/>
          </p:cNvSpPr>
          <p:nvPr>
            <p:ph idx="1"/>
          </p:nvPr>
        </p:nvSpPr>
        <p:spPr>
          <a:xfrm>
            <a:off x="838200" y="1825625"/>
            <a:ext cx="4019550" cy="4351338"/>
          </a:xfrm>
        </p:spPr>
        <p:txBody>
          <a:bodyPr/>
          <a:lstStyle/>
          <a:p>
            <a:r>
              <a:rPr lang="en-US" dirty="0"/>
              <a:t>Kill 200 workers while process has begun. </a:t>
            </a:r>
          </a:p>
          <a:p>
            <a:r>
              <a:rPr lang="en-US" dirty="0"/>
              <a:t>Tasks re-assigned, only 5% longer to complete. </a:t>
            </a:r>
          </a:p>
        </p:txBody>
      </p:sp>
      <p:pic>
        <p:nvPicPr>
          <p:cNvPr id="6" name="Picture 5">
            <a:extLst>
              <a:ext uri="{FF2B5EF4-FFF2-40B4-BE49-F238E27FC236}">
                <a16:creationId xmlns:a16="http://schemas.microsoft.com/office/drawing/2014/main" id="{1D486074-AAFD-1047-8961-A0D9529F27CD}"/>
              </a:ext>
            </a:extLst>
          </p:cNvPr>
          <p:cNvPicPr>
            <a:picLocks noChangeAspect="1"/>
          </p:cNvPicPr>
          <p:nvPr/>
        </p:nvPicPr>
        <p:blipFill rotWithShape="1">
          <a:blip r:embed="rId2"/>
          <a:srcRect r="66208" b="6170"/>
          <a:stretch/>
        </p:blipFill>
        <p:spPr>
          <a:xfrm>
            <a:off x="4967287" y="1304925"/>
            <a:ext cx="3355975" cy="5553075"/>
          </a:xfrm>
          <a:prstGeom prst="rect">
            <a:avLst/>
          </a:prstGeom>
        </p:spPr>
      </p:pic>
      <p:pic>
        <p:nvPicPr>
          <p:cNvPr id="7" name="Picture 6">
            <a:extLst>
              <a:ext uri="{FF2B5EF4-FFF2-40B4-BE49-F238E27FC236}">
                <a16:creationId xmlns:a16="http://schemas.microsoft.com/office/drawing/2014/main" id="{F73FBC63-9623-6A40-A1FA-69EAEFF7A6C1}"/>
              </a:ext>
            </a:extLst>
          </p:cNvPr>
          <p:cNvPicPr>
            <a:picLocks noChangeAspect="1"/>
          </p:cNvPicPr>
          <p:nvPr/>
        </p:nvPicPr>
        <p:blipFill rotWithShape="1">
          <a:blip r:embed="rId2"/>
          <a:srcRect l="67903" b="6170"/>
          <a:stretch/>
        </p:blipFill>
        <p:spPr>
          <a:xfrm>
            <a:off x="8474075" y="1304924"/>
            <a:ext cx="3187700" cy="5553075"/>
          </a:xfrm>
          <a:prstGeom prst="rect">
            <a:avLst/>
          </a:prstGeom>
        </p:spPr>
      </p:pic>
    </p:spTree>
    <p:extLst>
      <p:ext uri="{BB962C8B-B14F-4D97-AF65-F5344CB8AC3E}">
        <p14:creationId xmlns:p14="http://schemas.microsoft.com/office/powerpoint/2010/main" val="292563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C7FE-D4D4-8142-8A2E-9A8652C61649}"/>
              </a:ext>
            </a:extLst>
          </p:cNvPr>
          <p:cNvSpPr>
            <a:spLocks noGrp="1"/>
          </p:cNvSpPr>
          <p:nvPr>
            <p:ph type="title"/>
          </p:nvPr>
        </p:nvSpPr>
        <p:spPr/>
        <p:txBody>
          <a:bodyPr/>
          <a:lstStyle/>
          <a:p>
            <a:r>
              <a:rPr lang="en-US" dirty="0"/>
              <a:t>Usage at Google</a:t>
            </a:r>
          </a:p>
        </p:txBody>
      </p:sp>
      <p:pic>
        <p:nvPicPr>
          <p:cNvPr id="6" name="Content Placeholder 5">
            <a:extLst>
              <a:ext uri="{FF2B5EF4-FFF2-40B4-BE49-F238E27FC236}">
                <a16:creationId xmlns:a16="http://schemas.microsoft.com/office/drawing/2014/main" id="{3735509C-148D-664F-9A8B-95ACE927FC6C}"/>
              </a:ext>
            </a:extLst>
          </p:cNvPr>
          <p:cNvPicPr>
            <a:picLocks noGrp="1" noChangeAspect="1"/>
          </p:cNvPicPr>
          <p:nvPr>
            <p:ph sz="half" idx="1"/>
          </p:nvPr>
        </p:nvPicPr>
        <p:blipFill>
          <a:blip r:embed="rId2"/>
          <a:stretch>
            <a:fillRect/>
          </a:stretch>
        </p:blipFill>
        <p:spPr>
          <a:xfrm>
            <a:off x="1428120" y="1825625"/>
            <a:ext cx="4001759" cy="4351338"/>
          </a:xfrm>
        </p:spPr>
      </p:pic>
      <p:sp>
        <p:nvSpPr>
          <p:cNvPr id="4" name="Content Placeholder 3">
            <a:extLst>
              <a:ext uri="{FF2B5EF4-FFF2-40B4-BE49-F238E27FC236}">
                <a16:creationId xmlns:a16="http://schemas.microsoft.com/office/drawing/2014/main" id="{81312F89-2E3B-754A-B7A7-BEB0835DA039}"/>
              </a:ext>
            </a:extLst>
          </p:cNvPr>
          <p:cNvSpPr>
            <a:spLocks noGrp="1"/>
          </p:cNvSpPr>
          <p:nvPr>
            <p:ph sz="half" idx="2"/>
          </p:nvPr>
        </p:nvSpPr>
        <p:spPr/>
        <p:txBody>
          <a:bodyPr/>
          <a:lstStyle/>
          <a:p>
            <a:r>
              <a:rPr lang="en-US" dirty="0"/>
              <a:t>Increasing usage at Google up to publication of this paper</a:t>
            </a:r>
          </a:p>
          <a:p>
            <a:r>
              <a:rPr lang="en-US" dirty="0"/>
              <a:t>Use cases:</a:t>
            </a:r>
          </a:p>
          <a:p>
            <a:pPr lvl="1"/>
            <a:r>
              <a:rPr lang="en-US" dirty="0"/>
              <a:t>Machine learning</a:t>
            </a:r>
          </a:p>
          <a:p>
            <a:pPr lvl="1"/>
            <a:r>
              <a:rPr lang="en-US" dirty="0"/>
              <a:t>Clustering for Google News</a:t>
            </a:r>
          </a:p>
          <a:p>
            <a:pPr lvl="1"/>
            <a:r>
              <a:rPr lang="en-US" dirty="0"/>
              <a:t>Graph computations</a:t>
            </a:r>
          </a:p>
          <a:p>
            <a:pPr lvl="1"/>
            <a:r>
              <a:rPr lang="en-US" dirty="0"/>
              <a:t>Extracting properties from web pages</a:t>
            </a:r>
          </a:p>
          <a:p>
            <a:r>
              <a:rPr lang="en-US" dirty="0"/>
              <a:t>Ease of use cited as helping widespread utilization</a:t>
            </a:r>
          </a:p>
        </p:txBody>
      </p:sp>
    </p:spTree>
    <p:extLst>
      <p:ext uri="{BB962C8B-B14F-4D97-AF65-F5344CB8AC3E}">
        <p14:creationId xmlns:p14="http://schemas.microsoft.com/office/powerpoint/2010/main" val="103759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3B6C-5CD7-4444-9F42-0C2521D4A24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6EE9053-6E73-4C4B-80F6-1B965751D99C}"/>
              </a:ext>
            </a:extLst>
          </p:cNvPr>
          <p:cNvSpPr>
            <a:spLocks noGrp="1"/>
          </p:cNvSpPr>
          <p:nvPr>
            <p:ph idx="1"/>
          </p:nvPr>
        </p:nvSpPr>
        <p:spPr/>
        <p:txBody>
          <a:bodyPr/>
          <a:lstStyle/>
          <a:p>
            <a:r>
              <a:rPr lang="en-US" dirty="0"/>
              <a:t>MapReduce</a:t>
            </a:r>
          </a:p>
          <a:p>
            <a:pPr lvl="1"/>
            <a:r>
              <a:rPr lang="en-US" dirty="0"/>
              <a:t>Timeline</a:t>
            </a:r>
          </a:p>
          <a:p>
            <a:pPr lvl="1"/>
            <a:r>
              <a:rPr lang="en-US" dirty="0"/>
              <a:t>Core idea</a:t>
            </a:r>
          </a:p>
          <a:p>
            <a:pPr lvl="1"/>
            <a:r>
              <a:rPr lang="en-US" dirty="0"/>
              <a:t>Examples</a:t>
            </a:r>
          </a:p>
          <a:p>
            <a:pPr lvl="1"/>
            <a:r>
              <a:rPr lang="en-US" dirty="0"/>
              <a:t>Other design choices</a:t>
            </a:r>
          </a:p>
          <a:p>
            <a:pPr lvl="1"/>
            <a:r>
              <a:rPr lang="en-US" dirty="0"/>
              <a:t>Demonstrated Results</a:t>
            </a:r>
          </a:p>
          <a:p>
            <a:r>
              <a:rPr lang="en-US" dirty="0"/>
              <a:t>Comparison</a:t>
            </a:r>
          </a:p>
          <a:p>
            <a:pPr lvl="1"/>
            <a:r>
              <a:rPr lang="en-US" dirty="0"/>
              <a:t>RDD paper</a:t>
            </a:r>
          </a:p>
          <a:p>
            <a:pPr lvl="1"/>
            <a:r>
              <a:rPr lang="en-US" dirty="0"/>
              <a:t>Friends or Foes? paper</a:t>
            </a:r>
          </a:p>
        </p:txBody>
      </p:sp>
    </p:spTree>
    <p:extLst>
      <p:ext uri="{BB962C8B-B14F-4D97-AF65-F5344CB8AC3E}">
        <p14:creationId xmlns:p14="http://schemas.microsoft.com/office/powerpoint/2010/main" val="386047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prstGeom prst="rect">
            <a:avLst/>
          </a:prstGeom>
        </p:spPr>
        <p:txBody>
          <a:bodyPr vert="horz" wrap="square" lIns="121900" tIns="121900" rIns="121900" bIns="121900" rtlCol="0" anchor="t" anchorCtr="0">
            <a:noAutofit/>
          </a:bodyPr>
          <a:lstStyle/>
          <a:p>
            <a:pPr>
              <a:buClr>
                <a:schemeClr val="dk1"/>
              </a:buClr>
              <a:buSzPct val="26190"/>
            </a:pPr>
            <a:r>
              <a:rPr lang="en" dirty="0">
                <a:sym typeface="Georgia"/>
              </a:rPr>
              <a:t>MapReduce Falling Behind User Desires</a:t>
            </a:r>
          </a:p>
        </p:txBody>
      </p:sp>
      <p:sp>
        <p:nvSpPr>
          <p:cNvPr id="412" name="Shape 412"/>
          <p:cNvSpPr txBox="1">
            <a:spLocks noGrp="1"/>
          </p:cNvSpPr>
          <p:nvPr>
            <p:ph type="body" idx="1"/>
          </p:nvPr>
        </p:nvSpPr>
        <p:spPr>
          <a:prstGeom prst="rect">
            <a:avLst/>
          </a:prstGeom>
        </p:spPr>
        <p:txBody>
          <a:bodyPr vert="horz" wrap="square" lIns="121900" tIns="121900" rIns="121900" bIns="121900" rtlCol="0" anchor="t" anchorCtr="0">
            <a:noAutofit/>
          </a:bodyPr>
          <a:lstStyle/>
          <a:p>
            <a:pPr>
              <a:buNone/>
            </a:pPr>
            <a:r>
              <a:rPr lang="en" dirty="0"/>
              <a:t>MapReduce greatly simplified “big data” analysis on large, unreliable clusters </a:t>
            </a:r>
          </a:p>
          <a:p>
            <a:pPr>
              <a:buNone/>
            </a:pPr>
            <a:r>
              <a:rPr lang="en" dirty="0"/>
              <a:t>But as soon as it got popular, users wanted more: </a:t>
            </a:r>
          </a:p>
          <a:p>
            <a:pPr marL="609585" indent="-304792">
              <a:buAutoNum type="arabicPeriod"/>
            </a:pPr>
            <a:r>
              <a:rPr lang="en" dirty="0"/>
              <a:t>More complex, multi-stage	applications (for example, iterative machine learning) </a:t>
            </a:r>
          </a:p>
          <a:p>
            <a:pPr marL="609585" indent="-304792">
              <a:buAutoNum type="arabicPeriod"/>
            </a:pPr>
            <a:r>
              <a:rPr lang="en" dirty="0"/>
              <a:t>More interactive ad-hoc queries</a:t>
            </a:r>
          </a:p>
          <a:p>
            <a:pPr>
              <a:buNone/>
            </a:pPr>
            <a:r>
              <a:rPr lang="en" dirty="0"/>
              <a:t>Iterative algorithms and interactive data queries both require one thing that MapReduce lacks:</a:t>
            </a:r>
          </a:p>
          <a:p>
            <a:pPr>
              <a:buNone/>
            </a:pPr>
            <a:r>
              <a:rPr lang="en" dirty="0"/>
              <a:t>	Efficient </a:t>
            </a:r>
            <a:r>
              <a:rPr lang="en" b="1" dirty="0"/>
              <a:t>data sharing</a:t>
            </a:r>
            <a:r>
              <a:rPr lang="en" dirty="0"/>
              <a:t> primitives</a:t>
            </a:r>
          </a:p>
          <a:p>
            <a:pPr>
              <a:buNone/>
            </a:pPr>
            <a:endParaRPr lang="en" dirty="0"/>
          </a:p>
          <a:p>
            <a:pPr>
              <a:buNone/>
            </a:pPr>
            <a:endParaRPr dirty="0"/>
          </a:p>
        </p:txBody>
      </p:sp>
    </p:spTree>
    <p:extLst>
      <p:ext uri="{BB962C8B-B14F-4D97-AF65-F5344CB8AC3E}">
        <p14:creationId xmlns:p14="http://schemas.microsoft.com/office/powerpoint/2010/main" val="293048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49E5-141A-6A4D-A567-5D9447621F22}"/>
              </a:ext>
            </a:extLst>
          </p:cNvPr>
          <p:cNvSpPr>
            <a:spLocks noGrp="1"/>
          </p:cNvSpPr>
          <p:nvPr>
            <p:ph type="title"/>
          </p:nvPr>
        </p:nvSpPr>
        <p:spPr/>
        <p:txBody>
          <a:bodyPr>
            <a:normAutofit fontScale="90000"/>
          </a:bodyPr>
          <a:lstStyle/>
          <a:p>
            <a:r>
              <a:rPr lang="en-US" dirty="0"/>
              <a:t>Limitations</a:t>
            </a:r>
          </a:p>
        </p:txBody>
      </p:sp>
      <p:sp>
        <p:nvSpPr>
          <p:cNvPr id="3" name="Text Placeholder 2">
            <a:extLst>
              <a:ext uri="{FF2B5EF4-FFF2-40B4-BE49-F238E27FC236}">
                <a16:creationId xmlns:a16="http://schemas.microsoft.com/office/drawing/2014/main" id="{6FD5E42B-B04A-C84D-ACEE-00553A1D3C34}"/>
              </a:ext>
            </a:extLst>
          </p:cNvPr>
          <p:cNvSpPr>
            <a:spLocks noGrp="1"/>
          </p:cNvSpPr>
          <p:nvPr>
            <p:ph type="body" idx="1"/>
          </p:nvPr>
        </p:nvSpPr>
        <p:spPr/>
        <p:txBody>
          <a:bodyPr/>
          <a:lstStyle/>
          <a:p>
            <a:pPr>
              <a:buNone/>
            </a:pPr>
            <a:r>
              <a:rPr lang="en" dirty="0"/>
              <a:t>MapReduce shares data across jobs by writing to stable storage.</a:t>
            </a:r>
          </a:p>
          <a:p>
            <a:pPr>
              <a:buNone/>
            </a:pPr>
            <a:r>
              <a:rPr lang="en" dirty="0"/>
              <a:t>This is </a:t>
            </a:r>
            <a:r>
              <a:rPr lang="en" b="1" dirty="0"/>
              <a:t>SLOW</a:t>
            </a:r>
            <a:r>
              <a:rPr lang="en" dirty="0"/>
              <a:t> because of replication and disk I/O, but necessary for fault tolerance in MapReduce’s framework</a:t>
            </a:r>
          </a:p>
          <a:p>
            <a:pPr>
              <a:buNone/>
            </a:pPr>
            <a:r>
              <a:rPr lang="en" dirty="0"/>
              <a:t>However, this isn’t necessary for fault tolerance in all frameworks – foreshadowing to Spark later! </a:t>
            </a:r>
          </a:p>
          <a:p>
            <a:endParaRPr lang="en-US" dirty="0"/>
          </a:p>
        </p:txBody>
      </p:sp>
    </p:spTree>
    <p:extLst>
      <p:ext uri="{BB962C8B-B14F-4D97-AF65-F5344CB8AC3E}">
        <p14:creationId xmlns:p14="http://schemas.microsoft.com/office/powerpoint/2010/main" val="387386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2D03-124C-8442-B154-53C8AEA25956}"/>
              </a:ext>
            </a:extLst>
          </p:cNvPr>
          <p:cNvSpPr>
            <a:spLocks noGrp="1"/>
          </p:cNvSpPr>
          <p:nvPr>
            <p:ph type="title"/>
          </p:nvPr>
        </p:nvSpPr>
        <p:spPr/>
        <p:txBody>
          <a:bodyPr>
            <a:normAutofit fontScale="90000"/>
          </a:bodyPr>
          <a:lstStyle/>
          <a:p>
            <a:r>
              <a:rPr lang="en-US" dirty="0"/>
              <a:t>Research question</a:t>
            </a:r>
          </a:p>
        </p:txBody>
      </p:sp>
      <p:sp>
        <p:nvSpPr>
          <p:cNvPr id="3" name="Text Placeholder 2">
            <a:extLst>
              <a:ext uri="{FF2B5EF4-FFF2-40B4-BE49-F238E27FC236}">
                <a16:creationId xmlns:a16="http://schemas.microsoft.com/office/drawing/2014/main" id="{02B03109-6438-914A-80BC-80ED4A9700D7}"/>
              </a:ext>
            </a:extLst>
          </p:cNvPr>
          <p:cNvSpPr>
            <a:spLocks noGrp="1"/>
          </p:cNvSpPr>
          <p:nvPr>
            <p:ph type="body" idx="1"/>
          </p:nvPr>
        </p:nvSpPr>
        <p:spPr/>
        <p:txBody>
          <a:bodyPr/>
          <a:lstStyle/>
          <a:p>
            <a:r>
              <a:rPr lang="en-US" dirty="0"/>
              <a:t>Why did Google invent MapReduce rather than just using databases and database processing algorithms?</a:t>
            </a:r>
          </a:p>
        </p:txBody>
      </p:sp>
    </p:spTree>
    <p:extLst>
      <p:ext uri="{BB962C8B-B14F-4D97-AF65-F5344CB8AC3E}">
        <p14:creationId xmlns:p14="http://schemas.microsoft.com/office/powerpoint/2010/main" val="3457812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B8B9-883D-5643-9FA0-8C7F12F790B9}"/>
              </a:ext>
            </a:extLst>
          </p:cNvPr>
          <p:cNvSpPr>
            <a:spLocks noGrp="1"/>
          </p:cNvSpPr>
          <p:nvPr>
            <p:ph type="title"/>
          </p:nvPr>
        </p:nvSpPr>
        <p:spPr/>
        <p:txBody>
          <a:bodyPr/>
          <a:lstStyle/>
          <a:p>
            <a:r>
              <a:rPr lang="en-US" dirty="0"/>
              <a:t>“MapReduce and Parallel DBMSs: Friends or Foes?”</a:t>
            </a:r>
          </a:p>
        </p:txBody>
      </p:sp>
      <p:sp>
        <p:nvSpPr>
          <p:cNvPr id="3" name="Content Placeholder 2">
            <a:extLst>
              <a:ext uri="{FF2B5EF4-FFF2-40B4-BE49-F238E27FC236}">
                <a16:creationId xmlns:a16="http://schemas.microsoft.com/office/drawing/2014/main" id="{B3A30B67-B492-9A43-84C0-3CE363A42C8F}"/>
              </a:ext>
            </a:extLst>
          </p:cNvPr>
          <p:cNvSpPr>
            <a:spLocks noGrp="1"/>
          </p:cNvSpPr>
          <p:nvPr>
            <p:ph sz="half" idx="1"/>
          </p:nvPr>
        </p:nvSpPr>
        <p:spPr/>
        <p:txBody>
          <a:bodyPr/>
          <a:lstStyle/>
          <a:p>
            <a:r>
              <a:rPr lang="en-US" dirty="0"/>
              <a:t>MapReduce (Hadoop implementation)</a:t>
            </a:r>
          </a:p>
          <a:p>
            <a:pPr lvl="1"/>
            <a:r>
              <a:rPr lang="en-US" dirty="0"/>
              <a:t>Extract-Transform-Load functionality</a:t>
            </a:r>
          </a:p>
          <a:p>
            <a:pPr lvl="1"/>
            <a:r>
              <a:rPr lang="en-US" dirty="0"/>
              <a:t>Easier to get started with, free. </a:t>
            </a:r>
          </a:p>
          <a:p>
            <a:pPr lvl="1"/>
            <a:r>
              <a:rPr lang="en-US" dirty="0"/>
              <a:t>Allows unstructured data, more flexible code structure than SQL.</a:t>
            </a:r>
          </a:p>
          <a:p>
            <a:pPr lvl="1"/>
            <a:r>
              <a:rPr lang="en-US" dirty="0"/>
              <a:t>Potentially better for “quick and dirty” one-off runs of data.</a:t>
            </a:r>
          </a:p>
        </p:txBody>
      </p:sp>
      <p:sp>
        <p:nvSpPr>
          <p:cNvPr id="4" name="Content Placeholder 3">
            <a:extLst>
              <a:ext uri="{FF2B5EF4-FFF2-40B4-BE49-F238E27FC236}">
                <a16:creationId xmlns:a16="http://schemas.microsoft.com/office/drawing/2014/main" id="{57C0B974-3EE7-654C-9DF2-8A2006F1DB99}"/>
              </a:ext>
            </a:extLst>
          </p:cNvPr>
          <p:cNvSpPr>
            <a:spLocks noGrp="1"/>
          </p:cNvSpPr>
          <p:nvPr>
            <p:ph sz="half" idx="2"/>
          </p:nvPr>
        </p:nvSpPr>
        <p:spPr/>
        <p:txBody>
          <a:bodyPr/>
          <a:lstStyle/>
          <a:p>
            <a:r>
              <a:rPr lang="en-US" dirty="0"/>
              <a:t>Parallel database management systems</a:t>
            </a:r>
          </a:p>
          <a:p>
            <a:pPr lvl="1"/>
            <a:r>
              <a:rPr lang="en-US" dirty="0"/>
              <a:t>Database systems</a:t>
            </a:r>
          </a:p>
          <a:p>
            <a:pPr lvl="1"/>
            <a:r>
              <a:rPr lang="en-US" dirty="0"/>
              <a:t>Much trickier to get up and running. </a:t>
            </a:r>
          </a:p>
          <a:p>
            <a:pPr lvl="1"/>
            <a:r>
              <a:rPr lang="en-US" dirty="0"/>
              <a:t>Structured data and SQL queries.</a:t>
            </a:r>
          </a:p>
          <a:p>
            <a:pPr lvl="1"/>
            <a:r>
              <a:rPr lang="en-US" dirty="0"/>
              <a:t>Better when repeated queries are likely or results need to be stored. </a:t>
            </a:r>
          </a:p>
        </p:txBody>
      </p:sp>
      <p:sp>
        <p:nvSpPr>
          <p:cNvPr id="5" name="TextBox 4">
            <a:extLst>
              <a:ext uri="{FF2B5EF4-FFF2-40B4-BE49-F238E27FC236}">
                <a16:creationId xmlns:a16="http://schemas.microsoft.com/office/drawing/2014/main" id="{7B1B5814-1896-494A-B399-FB8761DBDFC1}"/>
              </a:ext>
            </a:extLst>
          </p:cNvPr>
          <p:cNvSpPr txBox="1"/>
          <p:nvPr/>
        </p:nvSpPr>
        <p:spPr>
          <a:xfrm>
            <a:off x="7955280" y="1136690"/>
            <a:ext cx="4137660" cy="923330"/>
          </a:xfrm>
          <a:prstGeom prst="rect">
            <a:avLst/>
          </a:prstGeom>
          <a:noFill/>
        </p:spPr>
        <p:txBody>
          <a:bodyPr wrap="square" rtlCol="0">
            <a:spAutoFit/>
          </a:bodyPr>
          <a:lstStyle/>
          <a:p>
            <a:r>
              <a:rPr lang="en-US" sz="1200" dirty="0"/>
              <a:t>“</a:t>
            </a:r>
            <a:r>
              <a:rPr lang="en-US" sz="1200" i="1" dirty="0"/>
              <a:t>It was not until we received expert support from one of the vendors that we were able to get one particular DBMS to run queries that completed in minutes, rather than hours or days.</a:t>
            </a:r>
            <a:r>
              <a:rPr lang="en-US" sz="1200" dirty="0"/>
              <a:t>”</a:t>
            </a:r>
          </a:p>
          <a:p>
            <a:endParaRPr lang="en-US" dirty="0"/>
          </a:p>
        </p:txBody>
      </p:sp>
    </p:spTree>
    <p:extLst>
      <p:ext uri="{BB962C8B-B14F-4D97-AF65-F5344CB8AC3E}">
        <p14:creationId xmlns:p14="http://schemas.microsoft.com/office/powerpoint/2010/main" val="13261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6896-710E-E34B-9F33-6BA3F3FA3B84}"/>
              </a:ext>
            </a:extLst>
          </p:cNvPr>
          <p:cNvSpPr>
            <a:spLocks noGrp="1"/>
          </p:cNvSpPr>
          <p:nvPr>
            <p:ph type="title"/>
          </p:nvPr>
        </p:nvSpPr>
        <p:spPr/>
        <p:txBody>
          <a:bodyPr/>
          <a:lstStyle/>
          <a:p>
            <a:r>
              <a:rPr lang="en-US" dirty="0"/>
              <a:t>MapReduce vs. Parallel DBMS</a:t>
            </a:r>
          </a:p>
        </p:txBody>
      </p:sp>
      <p:pic>
        <p:nvPicPr>
          <p:cNvPr id="6" name="Content Placeholder 5">
            <a:extLst>
              <a:ext uri="{FF2B5EF4-FFF2-40B4-BE49-F238E27FC236}">
                <a16:creationId xmlns:a16="http://schemas.microsoft.com/office/drawing/2014/main" id="{599B4D91-5B9D-354B-A88F-E61837FB5D40}"/>
              </a:ext>
            </a:extLst>
          </p:cNvPr>
          <p:cNvPicPr>
            <a:picLocks noGrp="1" noChangeAspect="1"/>
          </p:cNvPicPr>
          <p:nvPr>
            <p:ph sz="half" idx="1"/>
          </p:nvPr>
        </p:nvPicPr>
        <p:blipFill>
          <a:blip r:embed="rId2"/>
          <a:stretch>
            <a:fillRect/>
          </a:stretch>
        </p:blipFill>
        <p:spPr>
          <a:xfrm>
            <a:off x="1098768" y="2413000"/>
            <a:ext cx="4597400" cy="2032000"/>
          </a:xfrm>
        </p:spPr>
      </p:pic>
      <p:sp>
        <p:nvSpPr>
          <p:cNvPr id="4" name="Content Placeholder 3">
            <a:extLst>
              <a:ext uri="{FF2B5EF4-FFF2-40B4-BE49-F238E27FC236}">
                <a16:creationId xmlns:a16="http://schemas.microsoft.com/office/drawing/2014/main" id="{112AF2A6-2C05-C848-BC0F-F94B611E09C4}"/>
              </a:ext>
            </a:extLst>
          </p:cNvPr>
          <p:cNvSpPr>
            <a:spLocks noGrp="1"/>
          </p:cNvSpPr>
          <p:nvPr>
            <p:ph sz="half" idx="2"/>
          </p:nvPr>
        </p:nvSpPr>
        <p:spPr/>
        <p:txBody>
          <a:bodyPr/>
          <a:lstStyle/>
          <a:p>
            <a:r>
              <a:rPr lang="en-US" dirty="0"/>
              <a:t>Replicated tasks from original MapReduce paper, specifically chosen so indexing or other database techniques wouldn’t be helpful</a:t>
            </a:r>
          </a:p>
          <a:p>
            <a:r>
              <a:rPr lang="en-US" dirty="0"/>
              <a:t>Despite this, DBMS had much higher performance!</a:t>
            </a:r>
          </a:p>
        </p:txBody>
      </p:sp>
    </p:spTree>
    <p:extLst>
      <p:ext uri="{BB962C8B-B14F-4D97-AF65-F5344CB8AC3E}">
        <p14:creationId xmlns:p14="http://schemas.microsoft.com/office/powerpoint/2010/main" val="2427939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8BA5-A920-EE4A-8F2C-1E7CC86156D3}"/>
              </a:ext>
            </a:extLst>
          </p:cNvPr>
          <p:cNvSpPr>
            <a:spLocks noGrp="1"/>
          </p:cNvSpPr>
          <p:nvPr>
            <p:ph type="title"/>
          </p:nvPr>
        </p:nvSpPr>
        <p:spPr/>
        <p:txBody>
          <a:bodyPr/>
          <a:lstStyle/>
          <a:p>
            <a:r>
              <a:rPr lang="en-US" dirty="0"/>
              <a:t>Potential Explanations</a:t>
            </a:r>
          </a:p>
        </p:txBody>
      </p:sp>
      <p:sp>
        <p:nvSpPr>
          <p:cNvPr id="3" name="Content Placeholder 2">
            <a:extLst>
              <a:ext uri="{FF2B5EF4-FFF2-40B4-BE49-F238E27FC236}">
                <a16:creationId xmlns:a16="http://schemas.microsoft.com/office/drawing/2014/main" id="{8CCE70CE-5969-F142-BA0D-FDC89F673008}"/>
              </a:ext>
            </a:extLst>
          </p:cNvPr>
          <p:cNvSpPr>
            <a:spLocks noGrp="1"/>
          </p:cNvSpPr>
          <p:nvPr>
            <p:ph idx="1"/>
          </p:nvPr>
        </p:nvSpPr>
        <p:spPr/>
        <p:txBody>
          <a:bodyPr>
            <a:normAutofit lnSpcReduction="10000"/>
          </a:bodyPr>
          <a:lstStyle/>
          <a:p>
            <a:r>
              <a:rPr lang="en-US" dirty="0"/>
              <a:t>Mainly architectural decisions, not inherent limitations of MapReduce. </a:t>
            </a:r>
          </a:p>
          <a:p>
            <a:r>
              <a:rPr lang="en-US" dirty="0"/>
              <a:t>Repetitive record parsing: data stored in same form it was originally stored in (requires repeatedly converting from text). </a:t>
            </a:r>
          </a:p>
          <a:p>
            <a:r>
              <a:rPr lang="en-US" dirty="0"/>
              <a:t>Compression appears to help DBMS much more than MR. </a:t>
            </a:r>
          </a:p>
          <a:p>
            <a:r>
              <a:rPr lang="en-US" dirty="0"/>
              <a:t>Scheduling: DBMS has pre-build query plan, so easier to optimize.</a:t>
            </a:r>
          </a:p>
          <a:p>
            <a:r>
              <a:rPr lang="en-US" dirty="0"/>
              <a:t>In DBMS, data is sent directly from one worker to another, rather than being written to disk. </a:t>
            </a:r>
          </a:p>
          <a:p>
            <a:r>
              <a:rPr lang="en-US" i="1" dirty="0"/>
              <a:t>“The two technologies are complementary, and we expect MR-style systems performing ETL to live directly upstream from DBMSs”</a:t>
            </a:r>
          </a:p>
        </p:txBody>
      </p:sp>
    </p:spTree>
    <p:extLst>
      <p:ext uri="{BB962C8B-B14F-4D97-AF65-F5344CB8AC3E}">
        <p14:creationId xmlns:p14="http://schemas.microsoft.com/office/powerpoint/2010/main" val="1111756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FE16-2F97-D14B-8E55-1DCA5D08EF6E}"/>
              </a:ext>
            </a:extLst>
          </p:cNvPr>
          <p:cNvSpPr>
            <a:spLocks noGrp="1"/>
          </p:cNvSpPr>
          <p:nvPr>
            <p:ph type="title"/>
          </p:nvPr>
        </p:nvSpPr>
        <p:spPr/>
        <p:txBody>
          <a:bodyPr/>
          <a:lstStyle/>
          <a:p>
            <a:r>
              <a:rPr lang="en-US" dirty="0"/>
              <a:t>Is there a better way to do MapReduce?</a:t>
            </a:r>
          </a:p>
        </p:txBody>
      </p:sp>
      <p:sp>
        <p:nvSpPr>
          <p:cNvPr id="3" name="Content Placeholder 2">
            <a:extLst>
              <a:ext uri="{FF2B5EF4-FFF2-40B4-BE49-F238E27FC236}">
                <a16:creationId xmlns:a16="http://schemas.microsoft.com/office/drawing/2014/main" id="{86B83748-D9D8-EB45-ACA6-D9BC112D090D}"/>
              </a:ext>
            </a:extLst>
          </p:cNvPr>
          <p:cNvSpPr>
            <a:spLocks noGrp="1"/>
          </p:cNvSpPr>
          <p:nvPr>
            <p:ph idx="1"/>
          </p:nvPr>
        </p:nvSpPr>
        <p:spPr/>
        <p:txBody>
          <a:bodyPr/>
          <a:lstStyle/>
          <a:p>
            <a:r>
              <a:rPr lang="en-US" dirty="0"/>
              <a:t>Research goal: Can we get the advantages of MapReduce over databases without the slowdown? </a:t>
            </a:r>
          </a:p>
        </p:txBody>
      </p:sp>
    </p:spTree>
    <p:extLst>
      <p:ext uri="{BB962C8B-B14F-4D97-AF65-F5344CB8AC3E}">
        <p14:creationId xmlns:p14="http://schemas.microsoft.com/office/powerpoint/2010/main" val="1215056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499C-DBA7-4941-B568-9DF1AE264CFB}"/>
              </a:ext>
            </a:extLst>
          </p:cNvPr>
          <p:cNvSpPr>
            <a:spLocks noGrp="1"/>
          </p:cNvSpPr>
          <p:nvPr>
            <p:ph type="title"/>
          </p:nvPr>
        </p:nvSpPr>
        <p:spPr/>
        <p:txBody>
          <a:bodyPr/>
          <a:lstStyle/>
          <a:p>
            <a:r>
              <a:rPr lang="en-US" dirty="0"/>
              <a:t>Resilient Distributed Datasets (Spark)</a:t>
            </a:r>
          </a:p>
        </p:txBody>
      </p:sp>
      <p:sp>
        <p:nvSpPr>
          <p:cNvPr id="3" name="Content Placeholder 2">
            <a:extLst>
              <a:ext uri="{FF2B5EF4-FFF2-40B4-BE49-F238E27FC236}">
                <a16:creationId xmlns:a16="http://schemas.microsoft.com/office/drawing/2014/main" id="{6013E8D4-009A-D540-B5B5-4A0E5B9B0047}"/>
              </a:ext>
            </a:extLst>
          </p:cNvPr>
          <p:cNvSpPr>
            <a:spLocks noGrp="1"/>
          </p:cNvSpPr>
          <p:nvPr>
            <p:ph idx="1"/>
          </p:nvPr>
        </p:nvSpPr>
        <p:spPr/>
        <p:txBody>
          <a:bodyPr/>
          <a:lstStyle/>
          <a:p>
            <a:r>
              <a:rPr lang="en-US" dirty="0"/>
              <a:t>Keep intermediate results in memory. For fault-tolerance, keep “lineage” of steps required to produce data. In case of a fault, it is easier to reproduce data from versions still in memory: look at the specific input lines needed to produce the output lines that were lost.</a:t>
            </a:r>
          </a:p>
          <a:p>
            <a:r>
              <a:rPr lang="en-US" dirty="0"/>
              <a:t>Only coarse-grained operations (join, map, filter) rather than cell-level manipulation. Easier to maintain a log of transformations, but restricts actions you can take. </a:t>
            </a:r>
          </a:p>
          <a:p>
            <a:r>
              <a:rPr lang="en-US" dirty="0"/>
              <a:t>No checkpointing (writing of intermediate steps) necessary. </a:t>
            </a:r>
          </a:p>
          <a:p>
            <a:r>
              <a:rPr lang="en-US" dirty="0"/>
              <a:t>Users can ask for certain outputs to persist. </a:t>
            </a:r>
          </a:p>
        </p:txBody>
      </p:sp>
    </p:spTree>
    <p:extLst>
      <p:ext uri="{BB962C8B-B14F-4D97-AF65-F5344CB8AC3E}">
        <p14:creationId xmlns:p14="http://schemas.microsoft.com/office/powerpoint/2010/main" val="2966843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prstGeom prst="rect">
            <a:avLst/>
          </a:prstGeom>
        </p:spPr>
        <p:txBody>
          <a:bodyPr vert="horz" wrap="square" lIns="121900" tIns="121900" rIns="121900" bIns="121900" rtlCol="0" anchor="t" anchorCtr="0">
            <a:noAutofit/>
          </a:bodyPr>
          <a:lstStyle/>
          <a:p>
            <a:r>
              <a:rPr lang="en" dirty="0">
                <a:sym typeface="Georgia"/>
              </a:rPr>
              <a:t>Iterative Operations </a:t>
            </a:r>
          </a:p>
        </p:txBody>
      </p:sp>
      <p:sp>
        <p:nvSpPr>
          <p:cNvPr id="456" name="Shape 456"/>
          <p:cNvSpPr txBox="1">
            <a:spLocks noGrp="1"/>
          </p:cNvSpPr>
          <p:nvPr>
            <p:ph type="body" idx="1"/>
          </p:nvPr>
        </p:nvSpPr>
        <p:spPr>
          <a:prstGeom prst="rect">
            <a:avLst/>
          </a:prstGeom>
        </p:spPr>
        <p:txBody>
          <a:bodyPr vert="horz" wrap="square" lIns="121900" tIns="121900" rIns="121900" bIns="121900" rtlCol="0" anchor="t" anchorCtr="0">
            <a:noAutofit/>
          </a:bodyPr>
          <a:lstStyle/>
          <a:p>
            <a:pPr>
              <a:lnSpc>
                <a:spcPct val="100000"/>
              </a:lnSpc>
              <a:buClr>
                <a:schemeClr val="dk1"/>
              </a:buClr>
              <a:buSzPct val="45833"/>
              <a:buNone/>
            </a:pPr>
            <a:r>
              <a:rPr lang="en" sz="3200" dirty="0">
                <a:latin typeface="+mj-lt"/>
                <a:ea typeface="+mj-ea"/>
                <a:cs typeface="+mj-cs"/>
                <a:sym typeface="Georgia"/>
              </a:rPr>
              <a:t>MapReduce</a:t>
            </a:r>
          </a:p>
          <a:p>
            <a:pPr>
              <a:buNone/>
            </a:pPr>
            <a:endParaRPr dirty="0"/>
          </a:p>
        </p:txBody>
      </p:sp>
      <p:sp>
        <p:nvSpPr>
          <p:cNvPr id="457" name="Shape 457"/>
          <p:cNvSpPr txBox="1">
            <a:spLocks noGrp="1"/>
          </p:cNvSpPr>
          <p:nvPr>
            <p:ph type="body" idx="2"/>
          </p:nvPr>
        </p:nvSpPr>
        <p:spPr>
          <a:prstGeom prst="rect">
            <a:avLst/>
          </a:prstGeom>
        </p:spPr>
        <p:txBody>
          <a:bodyPr vert="horz" wrap="square" lIns="121900" tIns="121900" rIns="121900" bIns="121900" rtlCol="0" anchor="t" anchorCtr="0">
            <a:noAutofit/>
          </a:bodyPr>
          <a:lstStyle/>
          <a:p>
            <a:pPr>
              <a:buNone/>
            </a:pPr>
            <a:r>
              <a:rPr lang="en" sz="3200" dirty="0">
                <a:latin typeface="+mj-lt"/>
                <a:ea typeface="+mj-ea"/>
                <a:cs typeface="+mj-cs"/>
                <a:sym typeface="Georgia"/>
              </a:rPr>
              <a:t>Spark RDD</a:t>
            </a:r>
          </a:p>
        </p:txBody>
      </p:sp>
      <p:sp>
        <p:nvSpPr>
          <p:cNvPr id="458" name="Shape 458"/>
          <p:cNvSpPr txBox="1"/>
          <p:nvPr/>
        </p:nvSpPr>
        <p:spPr>
          <a:xfrm>
            <a:off x="6249033" y="2145467"/>
            <a:ext cx="5396400" cy="629600"/>
          </a:xfrm>
          <a:prstGeom prst="rect">
            <a:avLst/>
          </a:prstGeom>
          <a:noFill/>
          <a:ln>
            <a:noFill/>
          </a:ln>
        </p:spPr>
        <p:txBody>
          <a:bodyPr wrap="square" lIns="121900" tIns="121900" rIns="121900" bIns="121900" anchor="t" anchorCtr="0">
            <a:noAutofit/>
          </a:bodyPr>
          <a:lstStyle/>
          <a:p>
            <a:endParaRPr sz="2400"/>
          </a:p>
        </p:txBody>
      </p:sp>
      <p:pic>
        <p:nvPicPr>
          <p:cNvPr id="459" name="Shape 459" descr="Screen Shot 2017-09-25 at 9.10.13 PM.png"/>
          <p:cNvPicPr preferRelativeResize="0"/>
          <p:nvPr/>
        </p:nvPicPr>
        <p:blipFill>
          <a:blip r:embed="rId3">
            <a:alphaModFix/>
          </a:blip>
          <a:stretch>
            <a:fillRect/>
          </a:stretch>
        </p:blipFill>
        <p:spPr>
          <a:xfrm>
            <a:off x="6174068" y="2304767"/>
            <a:ext cx="5396401" cy="3111967"/>
          </a:xfrm>
          <a:prstGeom prst="rect">
            <a:avLst/>
          </a:prstGeom>
          <a:noFill/>
          <a:ln>
            <a:noFill/>
          </a:ln>
        </p:spPr>
      </p:pic>
      <p:pic>
        <p:nvPicPr>
          <p:cNvPr id="460" name="Shape 460" descr="Screen Shot 2017-09-25 at 9.10.00 PM.png"/>
          <p:cNvPicPr preferRelativeResize="0"/>
          <p:nvPr/>
        </p:nvPicPr>
        <p:blipFill>
          <a:blip r:embed="rId4">
            <a:alphaModFix/>
          </a:blip>
          <a:stretch>
            <a:fillRect/>
          </a:stretch>
        </p:blipFill>
        <p:spPr>
          <a:xfrm>
            <a:off x="490534" y="2775067"/>
            <a:ext cx="5496868" cy="2360932"/>
          </a:xfrm>
          <a:prstGeom prst="rect">
            <a:avLst/>
          </a:prstGeom>
          <a:noFill/>
          <a:ln>
            <a:noFill/>
          </a:ln>
        </p:spPr>
      </p:pic>
    </p:spTree>
    <p:extLst>
      <p:ext uri="{BB962C8B-B14F-4D97-AF65-F5344CB8AC3E}">
        <p14:creationId xmlns:p14="http://schemas.microsoft.com/office/powerpoint/2010/main" val="1172728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prstGeom prst="rect">
            <a:avLst/>
          </a:prstGeom>
        </p:spPr>
        <p:txBody>
          <a:bodyPr vert="horz" wrap="square" lIns="121900" tIns="121900" rIns="121900" bIns="121900" rtlCol="0" anchor="t" anchorCtr="0">
            <a:noAutofit/>
          </a:bodyPr>
          <a:lstStyle/>
          <a:p>
            <a:pPr>
              <a:buClr>
                <a:schemeClr val="dk1"/>
              </a:buClr>
              <a:buSzPct val="26190"/>
            </a:pPr>
            <a:r>
              <a:rPr lang="en" dirty="0">
                <a:sym typeface="Georgia"/>
              </a:rPr>
              <a:t>Interactive Operations </a:t>
            </a:r>
          </a:p>
        </p:txBody>
      </p:sp>
      <p:sp>
        <p:nvSpPr>
          <p:cNvPr id="466" name="Shape 466"/>
          <p:cNvSpPr txBox="1">
            <a:spLocks noGrp="1"/>
          </p:cNvSpPr>
          <p:nvPr>
            <p:ph type="body" idx="1"/>
          </p:nvPr>
        </p:nvSpPr>
        <p:spPr>
          <a:prstGeom prst="rect">
            <a:avLst/>
          </a:prstGeom>
        </p:spPr>
        <p:txBody>
          <a:bodyPr vert="horz" wrap="square" lIns="121900" tIns="121900" rIns="121900" bIns="121900" rtlCol="0" anchor="t" anchorCtr="0">
            <a:noAutofit/>
          </a:bodyPr>
          <a:lstStyle/>
          <a:p>
            <a:pPr>
              <a:lnSpc>
                <a:spcPct val="100000"/>
              </a:lnSpc>
              <a:buClr>
                <a:schemeClr val="dk1"/>
              </a:buClr>
              <a:buSzPct val="45833"/>
              <a:buNone/>
            </a:pPr>
            <a:r>
              <a:rPr lang="en" sz="3200" dirty="0">
                <a:latin typeface="+mj-lt"/>
                <a:ea typeface="+mj-ea"/>
                <a:cs typeface="+mj-cs"/>
                <a:sym typeface="Georgia"/>
              </a:rPr>
              <a:t>MapReduce</a:t>
            </a:r>
          </a:p>
        </p:txBody>
      </p:sp>
      <p:sp>
        <p:nvSpPr>
          <p:cNvPr id="467" name="Shape 467"/>
          <p:cNvSpPr txBox="1">
            <a:spLocks noGrp="1"/>
          </p:cNvSpPr>
          <p:nvPr>
            <p:ph type="body" idx="2"/>
          </p:nvPr>
        </p:nvSpPr>
        <p:spPr>
          <a:prstGeom prst="rect">
            <a:avLst/>
          </a:prstGeom>
        </p:spPr>
        <p:txBody>
          <a:bodyPr vert="horz" wrap="square" lIns="121900" tIns="121900" rIns="121900" bIns="121900" rtlCol="0" anchor="t" anchorCtr="0">
            <a:noAutofit/>
          </a:bodyPr>
          <a:lstStyle/>
          <a:p>
            <a:pPr>
              <a:lnSpc>
                <a:spcPct val="100000"/>
              </a:lnSpc>
              <a:buClr>
                <a:schemeClr val="dk1"/>
              </a:buClr>
              <a:buSzPct val="45833"/>
              <a:buNone/>
            </a:pPr>
            <a:r>
              <a:rPr lang="en" sz="3200" dirty="0">
                <a:latin typeface="+mj-lt"/>
                <a:ea typeface="+mj-ea"/>
                <a:cs typeface="+mj-cs"/>
                <a:sym typeface="Georgia"/>
              </a:rPr>
              <a:t>Spark RDD</a:t>
            </a:r>
          </a:p>
          <a:p>
            <a:pPr>
              <a:buNone/>
            </a:pPr>
            <a:endParaRPr dirty="0"/>
          </a:p>
        </p:txBody>
      </p:sp>
      <p:pic>
        <p:nvPicPr>
          <p:cNvPr id="468" name="Shape 468" descr="Screen Shot 2017-09-25 at 9.10.07 PM.png"/>
          <p:cNvPicPr preferRelativeResize="0"/>
          <p:nvPr/>
        </p:nvPicPr>
        <p:blipFill>
          <a:blip r:embed="rId3">
            <a:alphaModFix/>
          </a:blip>
          <a:stretch>
            <a:fillRect/>
          </a:stretch>
        </p:blipFill>
        <p:spPr>
          <a:xfrm>
            <a:off x="552000" y="2426567"/>
            <a:ext cx="5284768" cy="3163667"/>
          </a:xfrm>
          <a:prstGeom prst="rect">
            <a:avLst/>
          </a:prstGeom>
          <a:noFill/>
          <a:ln>
            <a:noFill/>
          </a:ln>
        </p:spPr>
      </p:pic>
      <p:pic>
        <p:nvPicPr>
          <p:cNvPr id="469" name="Shape 469" descr="Screen Shot 2017-09-25 at 9.10.18 PM.png"/>
          <p:cNvPicPr preferRelativeResize="0"/>
          <p:nvPr/>
        </p:nvPicPr>
        <p:blipFill>
          <a:blip r:embed="rId4">
            <a:alphaModFix/>
          </a:blip>
          <a:stretch>
            <a:fillRect/>
          </a:stretch>
        </p:blipFill>
        <p:spPr>
          <a:xfrm>
            <a:off x="6443200" y="2499085"/>
            <a:ext cx="5569933" cy="2630300"/>
          </a:xfrm>
          <a:prstGeom prst="rect">
            <a:avLst/>
          </a:prstGeom>
          <a:noFill/>
          <a:ln>
            <a:noFill/>
          </a:ln>
        </p:spPr>
      </p:pic>
    </p:spTree>
    <p:extLst>
      <p:ext uri="{BB962C8B-B14F-4D97-AF65-F5344CB8AC3E}">
        <p14:creationId xmlns:p14="http://schemas.microsoft.com/office/powerpoint/2010/main" val="121553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423F-55F3-104F-969A-14AB2C09403E}"/>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ED21CEA9-E7FD-3846-AE71-6AF8FF7D30DC}"/>
              </a:ext>
            </a:extLst>
          </p:cNvPr>
          <p:cNvSpPr>
            <a:spLocks noGrp="1"/>
          </p:cNvSpPr>
          <p:nvPr>
            <p:ph idx="1"/>
          </p:nvPr>
        </p:nvSpPr>
        <p:spPr/>
        <p:txBody>
          <a:bodyPr/>
          <a:lstStyle/>
          <a:p>
            <a:r>
              <a:rPr lang="en-US" dirty="0"/>
              <a:t>1998: Google founded</a:t>
            </a:r>
          </a:p>
          <a:p>
            <a:r>
              <a:rPr lang="en-US" dirty="0"/>
              <a:t>2004: Google IPO</a:t>
            </a:r>
          </a:p>
          <a:p>
            <a:r>
              <a:rPr lang="en-US" dirty="0"/>
              <a:t>2004: MapReduce paper</a:t>
            </a:r>
          </a:p>
          <a:p>
            <a:r>
              <a:rPr lang="en-US" dirty="0"/>
              <a:t>2006: Hadoop released</a:t>
            </a:r>
          </a:p>
          <a:p>
            <a:r>
              <a:rPr lang="en-US" dirty="0"/>
              <a:t>2010: “MapReduce and Parallel DBMSs: Friends or Foes?” paper</a:t>
            </a:r>
          </a:p>
          <a:p>
            <a:r>
              <a:rPr lang="en-US" dirty="0"/>
              <a:t>2012: “Resilient Distributed Datasets” paper</a:t>
            </a:r>
          </a:p>
        </p:txBody>
      </p:sp>
    </p:spTree>
    <p:extLst>
      <p:ext uri="{BB962C8B-B14F-4D97-AF65-F5344CB8AC3E}">
        <p14:creationId xmlns:p14="http://schemas.microsoft.com/office/powerpoint/2010/main" val="1077725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F75E-1B52-EC4B-8863-8801B86CAE66}"/>
              </a:ext>
            </a:extLst>
          </p:cNvPr>
          <p:cNvSpPr>
            <a:spLocks noGrp="1"/>
          </p:cNvSpPr>
          <p:nvPr>
            <p:ph type="title"/>
          </p:nvPr>
        </p:nvSpPr>
        <p:spPr/>
        <p:txBody>
          <a:bodyPr/>
          <a:lstStyle/>
          <a:p>
            <a:r>
              <a:rPr lang="en-US" dirty="0"/>
              <a:t>Performance: Time</a:t>
            </a:r>
          </a:p>
        </p:txBody>
      </p:sp>
      <p:pic>
        <p:nvPicPr>
          <p:cNvPr id="6" name="Picture 5">
            <a:extLst>
              <a:ext uri="{FF2B5EF4-FFF2-40B4-BE49-F238E27FC236}">
                <a16:creationId xmlns:a16="http://schemas.microsoft.com/office/drawing/2014/main" id="{E42E29A1-D991-5749-91FE-610BDE8DEF93}"/>
              </a:ext>
            </a:extLst>
          </p:cNvPr>
          <p:cNvPicPr>
            <a:picLocks noChangeAspect="1"/>
          </p:cNvPicPr>
          <p:nvPr/>
        </p:nvPicPr>
        <p:blipFill>
          <a:blip r:embed="rId2"/>
          <a:stretch>
            <a:fillRect/>
          </a:stretch>
        </p:blipFill>
        <p:spPr>
          <a:xfrm>
            <a:off x="6665182" y="2010153"/>
            <a:ext cx="5526818" cy="2837694"/>
          </a:xfrm>
          <a:prstGeom prst="rect">
            <a:avLst/>
          </a:prstGeom>
        </p:spPr>
      </p:pic>
      <p:pic>
        <p:nvPicPr>
          <p:cNvPr id="8" name="Picture 7">
            <a:extLst>
              <a:ext uri="{FF2B5EF4-FFF2-40B4-BE49-F238E27FC236}">
                <a16:creationId xmlns:a16="http://schemas.microsoft.com/office/drawing/2014/main" id="{04F04FF9-B828-6B4A-A9EA-7447AC1703F7}"/>
              </a:ext>
            </a:extLst>
          </p:cNvPr>
          <p:cNvPicPr>
            <a:picLocks noChangeAspect="1"/>
          </p:cNvPicPr>
          <p:nvPr/>
        </p:nvPicPr>
        <p:blipFill>
          <a:blip r:embed="rId3"/>
          <a:stretch>
            <a:fillRect/>
          </a:stretch>
        </p:blipFill>
        <p:spPr>
          <a:xfrm>
            <a:off x="128588" y="1632706"/>
            <a:ext cx="6665182" cy="4269550"/>
          </a:xfrm>
          <a:prstGeom prst="rect">
            <a:avLst/>
          </a:prstGeom>
        </p:spPr>
      </p:pic>
    </p:spTree>
    <p:extLst>
      <p:ext uri="{BB962C8B-B14F-4D97-AF65-F5344CB8AC3E}">
        <p14:creationId xmlns:p14="http://schemas.microsoft.com/office/powerpoint/2010/main" val="84030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prstGeom prst="rect">
            <a:avLst/>
          </a:prstGeom>
        </p:spPr>
        <p:txBody>
          <a:bodyPr vert="horz" wrap="square" lIns="121900" tIns="121900" rIns="121900" bIns="121900" rtlCol="0" anchor="t" anchorCtr="0">
            <a:noAutofit/>
          </a:bodyPr>
          <a:lstStyle/>
          <a:p>
            <a:r>
              <a:rPr lang="en" dirty="0">
                <a:sym typeface="Georgia"/>
              </a:rPr>
              <a:t>Performance: Fault-resilience</a:t>
            </a:r>
          </a:p>
        </p:txBody>
      </p:sp>
      <p:sp>
        <p:nvSpPr>
          <p:cNvPr id="482" name="Shape 482"/>
          <p:cNvSpPr txBox="1">
            <a:spLocks noGrp="1"/>
          </p:cNvSpPr>
          <p:nvPr>
            <p:ph type="body" idx="1"/>
          </p:nvPr>
        </p:nvSpPr>
        <p:spPr>
          <a:xfrm>
            <a:off x="415600" y="1536633"/>
            <a:ext cx="4279200" cy="4643600"/>
          </a:xfrm>
          <a:prstGeom prst="rect">
            <a:avLst/>
          </a:prstGeom>
        </p:spPr>
        <p:txBody>
          <a:bodyPr vert="horz" wrap="square" lIns="121900" tIns="121900" rIns="121900" bIns="121900" rtlCol="0" anchor="t" anchorCtr="0">
            <a:noAutofit/>
          </a:bodyPr>
          <a:lstStyle/>
          <a:p>
            <a:pPr>
              <a:buNone/>
            </a:pPr>
            <a:endParaRPr/>
          </a:p>
          <a:p>
            <a:pPr>
              <a:buNone/>
            </a:pPr>
            <a:endParaRPr/>
          </a:p>
          <a:p>
            <a:pPr>
              <a:buNone/>
            </a:pPr>
            <a:r>
              <a:rPr lang="en"/>
              <a:t>When nodes fail, Spark can recover quickly by rebuilding only the lost RDD partitions.</a:t>
            </a:r>
          </a:p>
          <a:p>
            <a:pPr>
              <a:buNone/>
            </a:pPr>
            <a:endParaRPr/>
          </a:p>
        </p:txBody>
      </p:sp>
      <p:pic>
        <p:nvPicPr>
          <p:cNvPr id="483" name="Shape 483" descr="Screen Shot 2017-09-25 at 8.53.22 PM.png"/>
          <p:cNvPicPr preferRelativeResize="0"/>
          <p:nvPr/>
        </p:nvPicPr>
        <p:blipFill>
          <a:blip r:embed="rId3">
            <a:alphaModFix/>
          </a:blip>
          <a:stretch>
            <a:fillRect/>
          </a:stretch>
        </p:blipFill>
        <p:spPr>
          <a:xfrm>
            <a:off x="4768400" y="1639934"/>
            <a:ext cx="7090800" cy="3832865"/>
          </a:xfrm>
          <a:prstGeom prst="rect">
            <a:avLst/>
          </a:prstGeom>
          <a:noFill/>
          <a:ln>
            <a:noFill/>
          </a:ln>
        </p:spPr>
      </p:pic>
    </p:spTree>
    <p:extLst>
      <p:ext uri="{BB962C8B-B14F-4D97-AF65-F5344CB8AC3E}">
        <p14:creationId xmlns:p14="http://schemas.microsoft.com/office/powerpoint/2010/main" val="1291482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prstGeom prst="rect">
            <a:avLst/>
          </a:prstGeom>
        </p:spPr>
        <p:txBody>
          <a:bodyPr vert="horz" wrap="square" lIns="121900" tIns="121900" rIns="121900" bIns="121900" rtlCol="0" anchor="t" anchorCtr="0">
            <a:noAutofit/>
          </a:bodyPr>
          <a:lstStyle/>
          <a:p>
            <a:r>
              <a:rPr lang="en" dirty="0">
                <a:sym typeface="Georgia"/>
              </a:rPr>
              <a:t>Limitations</a:t>
            </a:r>
          </a:p>
        </p:txBody>
      </p:sp>
      <p:sp>
        <p:nvSpPr>
          <p:cNvPr id="489" name="Shape 489"/>
          <p:cNvSpPr txBox="1">
            <a:spLocks noGrp="1"/>
          </p:cNvSpPr>
          <p:nvPr>
            <p:ph type="body" idx="1"/>
          </p:nvPr>
        </p:nvSpPr>
        <p:spPr>
          <a:prstGeom prst="rect">
            <a:avLst/>
          </a:prstGeom>
        </p:spPr>
        <p:txBody>
          <a:bodyPr vert="horz" wrap="square" lIns="121900" tIns="121900" rIns="121900" bIns="121900" rtlCol="0" anchor="t" anchorCtr="0">
            <a:noAutofit/>
          </a:bodyPr>
          <a:lstStyle/>
          <a:p>
            <a:pPr marL="609585" indent="-304792">
              <a:buAutoNum type="arabicPeriod"/>
            </a:pPr>
            <a:r>
              <a:rPr lang="en" dirty="0"/>
              <a:t>RDDs are best suited for batch applications that apply the same operation to all elements of a dataset. RDDs are not suitable for applications that make asynchronous fine-grained updates to shared state.</a:t>
            </a:r>
          </a:p>
          <a:p>
            <a:pPr marL="609585" indent="-304792">
              <a:buAutoNum type="arabicPeriod"/>
            </a:pPr>
            <a:r>
              <a:rPr lang="en" dirty="0"/>
              <a:t>Spark loads a process into memory and keeps it for the sake of caching. If the data is too big to fit entirely into the memory, then there could be major performance degradations. </a:t>
            </a:r>
          </a:p>
        </p:txBody>
      </p:sp>
    </p:spTree>
    <p:extLst>
      <p:ext uri="{BB962C8B-B14F-4D97-AF65-F5344CB8AC3E}">
        <p14:creationId xmlns:p14="http://schemas.microsoft.com/office/powerpoint/2010/main" val="3234375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p:spPr>
        <p:txBody>
          <a:bodyPr vert="horz" wrap="square" lIns="121900" tIns="121900" rIns="121900" bIns="121900" rtlCol="0" anchor="t" anchorCtr="0">
            <a:noAutofit/>
          </a:bodyPr>
          <a:lstStyle/>
          <a:p>
            <a:pPr>
              <a:buClr>
                <a:schemeClr val="dk1"/>
              </a:buClr>
              <a:buSzPct val="26190"/>
            </a:pPr>
            <a:r>
              <a:rPr lang="en" dirty="0">
                <a:sym typeface="Georgia"/>
              </a:rPr>
              <a:t>MapReduce</a:t>
            </a:r>
            <a:r>
              <a:rPr lang="en" sz="5600" dirty="0">
                <a:solidFill>
                  <a:srgbClr val="D16349"/>
                </a:solidFill>
                <a:latin typeface="Georgia"/>
                <a:ea typeface="Georgia"/>
                <a:cs typeface="Georgia"/>
                <a:sym typeface="Georgia"/>
              </a:rPr>
              <a:t> </a:t>
            </a:r>
            <a:r>
              <a:rPr lang="en" dirty="0">
                <a:sym typeface="Georgia"/>
              </a:rPr>
              <a:t>vs Spark</a:t>
            </a:r>
          </a:p>
        </p:txBody>
      </p:sp>
      <p:pic>
        <p:nvPicPr>
          <p:cNvPr id="495" name="Shape 495" descr="table1.jpg"/>
          <p:cNvPicPr preferRelativeResize="0"/>
          <p:nvPr/>
        </p:nvPicPr>
        <p:blipFill rotWithShape="1">
          <a:blip r:embed="rId3">
            <a:alphaModFix/>
          </a:blip>
          <a:srcRect t="35192" b="29780"/>
          <a:stretch/>
        </p:blipFill>
        <p:spPr>
          <a:xfrm>
            <a:off x="754267" y="3227733"/>
            <a:ext cx="9689567" cy="1784267"/>
          </a:xfrm>
          <a:prstGeom prst="rect">
            <a:avLst/>
          </a:prstGeom>
          <a:noFill/>
          <a:ln>
            <a:noFill/>
          </a:ln>
        </p:spPr>
      </p:pic>
      <p:pic>
        <p:nvPicPr>
          <p:cNvPr id="496" name="Shape 496" descr="table1.jpg"/>
          <p:cNvPicPr preferRelativeResize="0"/>
          <p:nvPr/>
        </p:nvPicPr>
        <p:blipFill rotWithShape="1">
          <a:blip r:embed="rId3">
            <a:alphaModFix/>
          </a:blip>
          <a:srcRect t="88033"/>
          <a:stretch/>
        </p:blipFill>
        <p:spPr>
          <a:xfrm>
            <a:off x="744301" y="5012001"/>
            <a:ext cx="9689567" cy="609567"/>
          </a:xfrm>
          <a:prstGeom prst="rect">
            <a:avLst/>
          </a:prstGeom>
          <a:noFill/>
          <a:ln>
            <a:noFill/>
          </a:ln>
        </p:spPr>
      </p:pic>
      <p:pic>
        <p:nvPicPr>
          <p:cNvPr id="497" name="Shape 497" descr="table1.jpg"/>
          <p:cNvPicPr preferRelativeResize="0"/>
          <p:nvPr/>
        </p:nvPicPr>
        <p:blipFill rotWithShape="1">
          <a:blip r:embed="rId3">
            <a:alphaModFix/>
          </a:blip>
          <a:srcRect b="70402"/>
          <a:stretch/>
        </p:blipFill>
        <p:spPr>
          <a:xfrm>
            <a:off x="754267" y="1733867"/>
            <a:ext cx="9689567" cy="1507683"/>
          </a:xfrm>
          <a:prstGeom prst="rect">
            <a:avLst/>
          </a:prstGeom>
          <a:noFill/>
          <a:ln>
            <a:noFill/>
          </a:ln>
        </p:spPr>
      </p:pic>
      <p:sp>
        <p:nvSpPr>
          <p:cNvPr id="498" name="Shape 498"/>
          <p:cNvSpPr txBox="1"/>
          <p:nvPr/>
        </p:nvSpPr>
        <p:spPr>
          <a:xfrm>
            <a:off x="3827733" y="2083333"/>
            <a:ext cx="837200" cy="239200"/>
          </a:xfrm>
          <a:prstGeom prst="rect">
            <a:avLst/>
          </a:prstGeom>
          <a:solidFill>
            <a:srgbClr val="FFFFFF"/>
          </a:solidFill>
          <a:ln>
            <a:noFill/>
          </a:ln>
        </p:spPr>
        <p:txBody>
          <a:bodyPr wrap="square" lIns="121900" tIns="121900" rIns="121900" bIns="121900" anchor="t" anchorCtr="0">
            <a:noAutofit/>
          </a:bodyPr>
          <a:lstStyle/>
          <a:p>
            <a:endParaRPr sz="2400"/>
          </a:p>
        </p:txBody>
      </p:sp>
    </p:spTree>
    <p:extLst>
      <p:ext uri="{BB962C8B-B14F-4D97-AF65-F5344CB8AC3E}">
        <p14:creationId xmlns:p14="http://schemas.microsoft.com/office/powerpoint/2010/main" val="3289846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E758-9D9C-1D47-BDEB-63D4978AD4D9}"/>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AA19267E-BDF5-1E46-A779-A4F6794F235E}"/>
              </a:ext>
            </a:extLst>
          </p:cNvPr>
          <p:cNvSpPr>
            <a:spLocks noGrp="1"/>
          </p:cNvSpPr>
          <p:nvPr>
            <p:ph idx="1"/>
          </p:nvPr>
        </p:nvSpPr>
        <p:spPr/>
        <p:txBody>
          <a:bodyPr/>
          <a:lstStyle/>
          <a:p>
            <a:r>
              <a:rPr lang="en-US" dirty="0"/>
              <a:t>MapReduce, databases, Spark, all differ: </a:t>
            </a:r>
          </a:p>
          <a:p>
            <a:pPr lvl="1"/>
            <a:r>
              <a:rPr lang="en-US" dirty="0"/>
              <a:t>In engineering needs for a particular application</a:t>
            </a:r>
          </a:p>
          <a:p>
            <a:pPr lvl="1"/>
            <a:r>
              <a:rPr lang="en-US" dirty="0"/>
              <a:t>In human needs in a particular situation</a:t>
            </a:r>
          </a:p>
          <a:p>
            <a:r>
              <a:rPr lang="en-US" dirty="0"/>
              <a:t>Selecting between them is likely a process of balancing these objectives. </a:t>
            </a:r>
          </a:p>
        </p:txBody>
      </p:sp>
    </p:spTree>
    <p:extLst>
      <p:ext uri="{BB962C8B-B14F-4D97-AF65-F5344CB8AC3E}">
        <p14:creationId xmlns:p14="http://schemas.microsoft.com/office/powerpoint/2010/main" val="34767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5A32-0556-FF44-83FF-90ABAC46F86B}"/>
              </a:ext>
            </a:extLst>
          </p:cNvPr>
          <p:cNvSpPr>
            <a:spLocks noGrp="1"/>
          </p:cNvSpPr>
          <p:nvPr>
            <p:ph type="title"/>
          </p:nvPr>
        </p:nvSpPr>
        <p:spPr/>
        <p:txBody>
          <a:bodyPr/>
          <a:lstStyle/>
          <a:p>
            <a:r>
              <a:rPr lang="en-US" dirty="0"/>
              <a:t>Authors</a:t>
            </a:r>
          </a:p>
        </p:txBody>
      </p:sp>
      <p:sp>
        <p:nvSpPr>
          <p:cNvPr id="3" name="Content Placeholder 2">
            <a:extLst>
              <a:ext uri="{FF2B5EF4-FFF2-40B4-BE49-F238E27FC236}">
                <a16:creationId xmlns:a16="http://schemas.microsoft.com/office/drawing/2014/main" id="{91A36FF3-29C0-2047-ADDB-1A39E0BCEABE}"/>
              </a:ext>
            </a:extLst>
          </p:cNvPr>
          <p:cNvSpPr>
            <a:spLocks noGrp="1"/>
          </p:cNvSpPr>
          <p:nvPr>
            <p:ph idx="1"/>
          </p:nvPr>
        </p:nvSpPr>
        <p:spPr/>
        <p:txBody>
          <a:bodyPr/>
          <a:lstStyle/>
          <a:p>
            <a:r>
              <a:rPr lang="en-US" dirty="0"/>
              <a:t>Jeff Dean</a:t>
            </a:r>
          </a:p>
          <a:p>
            <a:pPr lvl="1"/>
            <a:r>
              <a:rPr lang="en-US" dirty="0"/>
              <a:t>Now head of Google AI</a:t>
            </a:r>
          </a:p>
          <a:p>
            <a:r>
              <a:rPr lang="en" dirty="0"/>
              <a:t>Sanjay Ghemawat</a:t>
            </a:r>
          </a:p>
          <a:p>
            <a:pPr lvl="1"/>
            <a:r>
              <a:rPr lang="en-US" dirty="0"/>
              <a:t>Now senior fellow in Google Systems group</a:t>
            </a:r>
          </a:p>
          <a:p>
            <a:pPr lvl="1"/>
            <a:r>
              <a:rPr lang="en-US" dirty="0"/>
              <a:t>Went to Cornell but doesn’t donate enough</a:t>
            </a:r>
          </a:p>
          <a:p>
            <a:pPr lvl="1"/>
            <a:endParaRPr lang="en-US" dirty="0"/>
          </a:p>
          <a:p>
            <a:r>
              <a:rPr lang="en-US" dirty="0"/>
              <a:t>Both joined Google early and were responsible for many core contributions, even by the time this paper was written. </a:t>
            </a:r>
          </a:p>
        </p:txBody>
      </p:sp>
    </p:spTree>
    <p:extLst>
      <p:ext uri="{BB962C8B-B14F-4D97-AF65-F5344CB8AC3E}">
        <p14:creationId xmlns:p14="http://schemas.microsoft.com/office/powerpoint/2010/main" val="322764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8E24-18B9-824D-9F3D-7A8A5FFF37B7}"/>
              </a:ext>
            </a:extLst>
          </p:cNvPr>
          <p:cNvSpPr>
            <a:spLocks noGrp="1"/>
          </p:cNvSpPr>
          <p:nvPr>
            <p:ph type="title"/>
          </p:nvPr>
        </p:nvSpPr>
        <p:spPr/>
        <p:txBody>
          <a:bodyPr/>
          <a:lstStyle/>
          <a:p>
            <a:r>
              <a:rPr lang="en-US" dirty="0"/>
              <a:t>Engineering need</a:t>
            </a:r>
          </a:p>
        </p:txBody>
      </p:sp>
      <p:sp>
        <p:nvSpPr>
          <p:cNvPr id="3" name="Content Placeholder 2">
            <a:extLst>
              <a:ext uri="{FF2B5EF4-FFF2-40B4-BE49-F238E27FC236}">
                <a16:creationId xmlns:a16="http://schemas.microsoft.com/office/drawing/2014/main" id="{028986DE-3D2E-7C4E-B78D-9F2CA33B69D6}"/>
              </a:ext>
            </a:extLst>
          </p:cNvPr>
          <p:cNvSpPr>
            <a:spLocks noGrp="1"/>
          </p:cNvSpPr>
          <p:nvPr>
            <p:ph idx="1"/>
          </p:nvPr>
        </p:nvSpPr>
        <p:spPr>
          <a:xfrm>
            <a:off x="838200" y="1825625"/>
            <a:ext cx="5257800" cy="4351338"/>
          </a:xfrm>
        </p:spPr>
        <p:txBody>
          <a:bodyPr/>
          <a:lstStyle/>
          <a:p>
            <a:r>
              <a:rPr lang="en-US" dirty="0"/>
              <a:t>Google’s core business: search</a:t>
            </a:r>
          </a:p>
          <a:p>
            <a:r>
              <a:rPr lang="en-US" dirty="0"/>
              <a:t>Core search tool: PageRank</a:t>
            </a:r>
          </a:p>
          <a:p>
            <a:r>
              <a:rPr lang="en-US" dirty="0"/>
              <a:t>PageRank calculates importance of webpages based off of links to other pages. </a:t>
            </a:r>
          </a:p>
          <a:p>
            <a:r>
              <a:rPr lang="en-US" dirty="0"/>
              <a:t>“Join”: matrix with non-zero entries if there is a link from one webpage to another</a:t>
            </a:r>
          </a:p>
          <a:p>
            <a:pPr marL="0" indent="0">
              <a:buNone/>
            </a:pPr>
            <a:endParaRPr lang="en-US" dirty="0"/>
          </a:p>
        </p:txBody>
      </p:sp>
      <p:pic>
        <p:nvPicPr>
          <p:cNvPr id="5" name="Picture 4">
            <a:extLst>
              <a:ext uri="{FF2B5EF4-FFF2-40B4-BE49-F238E27FC236}">
                <a16:creationId xmlns:a16="http://schemas.microsoft.com/office/drawing/2014/main" id="{6AF036DD-4B94-7241-B76E-4DE703F88E8C}"/>
              </a:ext>
            </a:extLst>
          </p:cNvPr>
          <p:cNvPicPr>
            <a:picLocks noChangeAspect="1"/>
          </p:cNvPicPr>
          <p:nvPr/>
        </p:nvPicPr>
        <p:blipFill>
          <a:blip r:embed="rId2"/>
          <a:stretch>
            <a:fillRect/>
          </a:stretch>
        </p:blipFill>
        <p:spPr>
          <a:xfrm>
            <a:off x="6324600" y="1416050"/>
            <a:ext cx="4876800" cy="4025900"/>
          </a:xfrm>
          <a:prstGeom prst="rect">
            <a:avLst/>
          </a:prstGeom>
        </p:spPr>
      </p:pic>
    </p:spTree>
    <p:extLst>
      <p:ext uri="{BB962C8B-B14F-4D97-AF65-F5344CB8AC3E}">
        <p14:creationId xmlns:p14="http://schemas.microsoft.com/office/powerpoint/2010/main" val="231526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6BB9-F9D7-7B4B-B445-714BFEC4A773}"/>
              </a:ext>
            </a:extLst>
          </p:cNvPr>
          <p:cNvSpPr>
            <a:spLocks noGrp="1"/>
          </p:cNvSpPr>
          <p:nvPr>
            <p:ph type="title"/>
          </p:nvPr>
        </p:nvSpPr>
        <p:spPr/>
        <p:txBody>
          <a:bodyPr/>
          <a:lstStyle/>
          <a:p>
            <a:r>
              <a:rPr lang="en-US" dirty="0"/>
              <a:t>Research needs (Discussion questions)</a:t>
            </a:r>
          </a:p>
        </p:txBody>
      </p:sp>
      <p:sp>
        <p:nvSpPr>
          <p:cNvPr id="3" name="Content Placeholder 2">
            <a:extLst>
              <a:ext uri="{FF2B5EF4-FFF2-40B4-BE49-F238E27FC236}">
                <a16:creationId xmlns:a16="http://schemas.microsoft.com/office/drawing/2014/main" id="{2D032826-F580-3145-B84F-C0B15E45AA57}"/>
              </a:ext>
            </a:extLst>
          </p:cNvPr>
          <p:cNvSpPr>
            <a:spLocks noGrp="1"/>
          </p:cNvSpPr>
          <p:nvPr>
            <p:ph idx="1"/>
          </p:nvPr>
        </p:nvSpPr>
        <p:spPr/>
        <p:txBody>
          <a:bodyPr/>
          <a:lstStyle/>
          <a:p>
            <a:r>
              <a:rPr lang="en-US" dirty="0"/>
              <a:t>Engineering need: </a:t>
            </a:r>
          </a:p>
          <a:p>
            <a:pPr lvl="1"/>
            <a:r>
              <a:rPr lang="en-US" dirty="0"/>
              <a:t>Key question: </a:t>
            </a:r>
            <a:r>
              <a:rPr lang="en-US" i="1" dirty="0"/>
              <a:t>How do we compute PageRank on the entire web downloaded onto Google machines?</a:t>
            </a:r>
          </a:p>
          <a:p>
            <a:r>
              <a:rPr lang="en-US" dirty="0"/>
              <a:t>Developer need:</a:t>
            </a:r>
          </a:p>
          <a:p>
            <a:pPr lvl="1"/>
            <a:r>
              <a:rPr lang="en-US" dirty="0"/>
              <a:t>Parallelization: thinking about it is tricky</a:t>
            </a:r>
          </a:p>
          <a:p>
            <a:pPr lvl="1"/>
            <a:r>
              <a:rPr lang="en-US" dirty="0"/>
              <a:t>Key question: </a:t>
            </a:r>
            <a:r>
              <a:rPr lang="en-US" i="1" dirty="0"/>
              <a:t>How can we make it very easy for engineers to use many worker machines to solve core Google problems? </a:t>
            </a:r>
          </a:p>
        </p:txBody>
      </p:sp>
    </p:spTree>
    <p:extLst>
      <p:ext uri="{BB962C8B-B14F-4D97-AF65-F5344CB8AC3E}">
        <p14:creationId xmlns:p14="http://schemas.microsoft.com/office/powerpoint/2010/main" val="131257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3AB8-D3C3-0E47-9A14-0B4ECCACE902}"/>
              </a:ext>
            </a:extLst>
          </p:cNvPr>
          <p:cNvSpPr>
            <a:spLocks noGrp="1"/>
          </p:cNvSpPr>
          <p:nvPr>
            <p:ph type="title"/>
          </p:nvPr>
        </p:nvSpPr>
        <p:spPr/>
        <p:txBody>
          <a:bodyPr/>
          <a:lstStyle/>
          <a:p>
            <a:r>
              <a:rPr lang="en-US" dirty="0"/>
              <a:t>MapReduce</a:t>
            </a:r>
          </a:p>
        </p:txBody>
      </p:sp>
      <p:sp>
        <p:nvSpPr>
          <p:cNvPr id="3" name="Content Placeholder 2">
            <a:extLst>
              <a:ext uri="{FF2B5EF4-FFF2-40B4-BE49-F238E27FC236}">
                <a16:creationId xmlns:a16="http://schemas.microsoft.com/office/drawing/2014/main" id="{628B0E74-9DCE-BF47-B10A-84DF62E0EAAF}"/>
              </a:ext>
            </a:extLst>
          </p:cNvPr>
          <p:cNvSpPr>
            <a:spLocks noGrp="1"/>
          </p:cNvSpPr>
          <p:nvPr>
            <p:ph idx="1"/>
          </p:nvPr>
        </p:nvSpPr>
        <p:spPr/>
        <p:txBody>
          <a:bodyPr/>
          <a:lstStyle/>
          <a:p>
            <a:r>
              <a:rPr lang="en-US" dirty="0"/>
              <a:t>A very simple framework with multiple implementations</a:t>
            </a:r>
          </a:p>
          <a:p>
            <a:r>
              <a:rPr lang="en-US" dirty="0"/>
              <a:t>Map</a:t>
            </a:r>
          </a:p>
          <a:p>
            <a:pPr lvl="1"/>
            <a:r>
              <a:rPr lang="en-US" dirty="0"/>
              <a:t>Simple function taking in instances, calculating output associated with key</a:t>
            </a:r>
          </a:p>
          <a:p>
            <a:pPr lvl="1"/>
            <a:r>
              <a:rPr lang="en-US" dirty="0"/>
              <a:t>Write intermediate data</a:t>
            </a:r>
          </a:p>
          <a:p>
            <a:r>
              <a:rPr lang="en-US" dirty="0"/>
              <a:t>(Shuffle)</a:t>
            </a:r>
          </a:p>
          <a:p>
            <a:pPr lvl="1"/>
            <a:r>
              <a:rPr lang="en-US" dirty="0"/>
              <a:t>Optimal step: rewrite instances so identical keys are located closer together</a:t>
            </a:r>
          </a:p>
          <a:p>
            <a:r>
              <a:rPr lang="en-US" dirty="0"/>
              <a:t>Reduce</a:t>
            </a:r>
          </a:p>
          <a:p>
            <a:pPr lvl="1"/>
            <a:r>
              <a:rPr lang="en-US" dirty="0"/>
              <a:t>Combine results associated with same key </a:t>
            </a:r>
          </a:p>
          <a:p>
            <a:r>
              <a:rPr lang="en-US" dirty="0"/>
              <a:t>Example: Word counts across documents</a:t>
            </a:r>
          </a:p>
          <a:p>
            <a:pPr lvl="1"/>
            <a:endParaRPr lang="en-US" dirty="0"/>
          </a:p>
        </p:txBody>
      </p:sp>
    </p:spTree>
    <p:extLst>
      <p:ext uri="{BB962C8B-B14F-4D97-AF65-F5344CB8AC3E}">
        <p14:creationId xmlns:p14="http://schemas.microsoft.com/office/powerpoint/2010/main" val="83620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325553" y="1567541"/>
            <a:ext cx="13357600" cy="2074000"/>
          </a:xfrm>
          <a:prstGeom prst="rect">
            <a:avLst/>
          </a:prstGeom>
          <a:noFill/>
          <a:ln>
            <a:noFill/>
          </a:ln>
        </p:spPr>
        <p:txBody>
          <a:bodyPr wrap="square" lIns="99767" tIns="49900" rIns="99767" bIns="49900" anchor="t" anchorCtr="0">
            <a:noAutofit/>
          </a:bodyPr>
          <a:lstStyle/>
          <a:p>
            <a:r>
              <a:rPr lang="en" sz="2400" dirty="0">
                <a:latin typeface="Consolas"/>
                <a:ea typeface="Consolas"/>
                <a:cs typeface="Consolas"/>
                <a:sym typeface="Consolas"/>
              </a:rPr>
              <a:t> </a:t>
            </a:r>
            <a:r>
              <a:rPr lang="en" sz="2400" u="sng" dirty="0">
                <a:solidFill>
                  <a:schemeClr val="dk1"/>
                </a:solidFill>
                <a:highlight>
                  <a:srgbClr val="F8F9FA"/>
                </a:highlight>
                <a:latin typeface="Verdana"/>
                <a:ea typeface="Verdana"/>
                <a:cs typeface="Verdana"/>
                <a:sym typeface="Verdana"/>
              </a:rPr>
              <a:t>map</a:t>
            </a:r>
            <a:r>
              <a:rPr lang="en" sz="2400" dirty="0">
                <a:solidFill>
                  <a:schemeClr val="dk1"/>
                </a:solidFill>
                <a:highlight>
                  <a:srgbClr val="F8F9FA"/>
                </a:highlight>
                <a:latin typeface="Verdana"/>
                <a:ea typeface="Verdana"/>
                <a:cs typeface="Verdana"/>
                <a:sym typeface="Verdana"/>
              </a:rPr>
              <a:t>(String key, String value):</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a:t>
            </a:r>
            <a:r>
              <a:rPr lang="en" sz="2400" i="1" dirty="0">
                <a:solidFill>
                  <a:schemeClr val="dk1"/>
                </a:solidFill>
                <a:highlight>
                  <a:srgbClr val="F8F9FA"/>
                </a:highlight>
                <a:latin typeface="Verdana"/>
                <a:ea typeface="Verdana"/>
                <a:cs typeface="Verdana"/>
                <a:sym typeface="Verdana"/>
              </a:rPr>
              <a:t>// key: document name</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a:t>
            </a:r>
            <a:r>
              <a:rPr lang="en" sz="2400" i="1" dirty="0">
                <a:solidFill>
                  <a:schemeClr val="dk1"/>
                </a:solidFill>
                <a:highlight>
                  <a:srgbClr val="F8F9FA"/>
                </a:highlight>
                <a:latin typeface="Verdana"/>
                <a:ea typeface="Verdana"/>
                <a:cs typeface="Verdana"/>
                <a:sym typeface="Verdana"/>
              </a:rPr>
              <a:t>// value: document contents</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a:t>
            </a:r>
            <a:r>
              <a:rPr lang="en" sz="2400" b="1" dirty="0">
                <a:solidFill>
                  <a:schemeClr val="dk1"/>
                </a:solidFill>
                <a:highlight>
                  <a:srgbClr val="F8F9FA"/>
                </a:highlight>
                <a:latin typeface="Verdana"/>
                <a:ea typeface="Verdana"/>
                <a:cs typeface="Verdana"/>
                <a:sym typeface="Verdana"/>
              </a:rPr>
              <a:t>for each</a:t>
            </a:r>
            <a:r>
              <a:rPr lang="en" sz="2400" dirty="0">
                <a:solidFill>
                  <a:schemeClr val="dk1"/>
                </a:solidFill>
                <a:highlight>
                  <a:srgbClr val="F8F9FA"/>
                </a:highlight>
                <a:latin typeface="Verdana"/>
                <a:ea typeface="Verdana"/>
                <a:cs typeface="Verdana"/>
                <a:sym typeface="Verdana"/>
              </a:rPr>
              <a:t> word w </a:t>
            </a:r>
            <a:r>
              <a:rPr lang="en" sz="2400" b="1" dirty="0">
                <a:solidFill>
                  <a:schemeClr val="dk1"/>
                </a:solidFill>
                <a:highlight>
                  <a:srgbClr val="F8F9FA"/>
                </a:highlight>
                <a:latin typeface="Verdana"/>
                <a:ea typeface="Verdana"/>
                <a:cs typeface="Verdana"/>
                <a:sym typeface="Verdana"/>
              </a:rPr>
              <a:t>in</a:t>
            </a:r>
            <a:r>
              <a:rPr lang="en" sz="2400" dirty="0">
                <a:solidFill>
                  <a:schemeClr val="dk1"/>
                </a:solidFill>
                <a:highlight>
                  <a:srgbClr val="F8F9FA"/>
                </a:highlight>
                <a:latin typeface="Verdana"/>
                <a:ea typeface="Verdana"/>
                <a:cs typeface="Verdana"/>
                <a:sym typeface="Verdana"/>
              </a:rPr>
              <a:t> document:</a:t>
            </a:r>
            <a:br>
              <a:rPr lang="en" sz="2400" dirty="0">
                <a:solidFill>
                  <a:schemeClr val="dk1"/>
                </a:solidFill>
                <a:highlight>
                  <a:srgbClr val="F8F9FA"/>
                </a:highlight>
                <a:latin typeface="Verdana"/>
                <a:ea typeface="Verdana"/>
                <a:cs typeface="Verdana"/>
                <a:sym typeface="Verdana"/>
              </a:rPr>
            </a:br>
            <a:r>
              <a:rPr lang="en" sz="2400" dirty="0">
                <a:solidFill>
                  <a:schemeClr val="dk1"/>
                </a:solidFill>
                <a:highlight>
                  <a:srgbClr val="F8F9FA"/>
                </a:highlight>
                <a:latin typeface="Verdana"/>
                <a:ea typeface="Verdana"/>
                <a:cs typeface="Verdana"/>
                <a:sym typeface="Verdana"/>
              </a:rPr>
              <a:t>    	</a:t>
            </a:r>
            <a:r>
              <a:rPr lang="en" sz="2400" dirty="0" err="1">
                <a:solidFill>
                  <a:schemeClr val="dk1"/>
                </a:solidFill>
                <a:highlight>
                  <a:srgbClr val="F8F9FA"/>
                </a:highlight>
                <a:latin typeface="Verdana"/>
                <a:ea typeface="Verdana"/>
                <a:cs typeface="Verdana"/>
                <a:sym typeface="Verdana"/>
              </a:rPr>
              <a:t>EmitIntermediate</a:t>
            </a:r>
            <a:r>
              <a:rPr lang="en" sz="2400" dirty="0">
                <a:solidFill>
                  <a:schemeClr val="dk1"/>
                </a:solidFill>
                <a:highlight>
                  <a:srgbClr val="F8F9FA"/>
                </a:highlight>
                <a:latin typeface="Verdana"/>
                <a:ea typeface="Verdana"/>
                <a:cs typeface="Verdana"/>
                <a:sym typeface="Verdana"/>
              </a:rPr>
              <a:t> (w, “1”);</a:t>
            </a:r>
          </a:p>
          <a:p>
            <a:endParaRPr sz="2400" dirty="0">
              <a:solidFill>
                <a:srgbClr val="008000"/>
              </a:solidFill>
              <a:latin typeface="Consolas"/>
              <a:ea typeface="Consolas"/>
              <a:cs typeface="Consolas"/>
              <a:sym typeface="Consolas"/>
            </a:endParaRPr>
          </a:p>
        </p:txBody>
      </p:sp>
      <p:sp>
        <p:nvSpPr>
          <p:cNvPr id="177" name="Shape 177"/>
          <p:cNvSpPr txBox="1"/>
          <p:nvPr/>
        </p:nvSpPr>
        <p:spPr>
          <a:xfrm>
            <a:off x="539999" y="3392332"/>
            <a:ext cx="10992400" cy="2460000"/>
          </a:xfrm>
          <a:prstGeom prst="rect">
            <a:avLst/>
          </a:prstGeom>
          <a:noFill/>
          <a:ln>
            <a:noFill/>
          </a:ln>
        </p:spPr>
        <p:txBody>
          <a:bodyPr wrap="square" lIns="99767" tIns="49900" rIns="99767" bIns="49900" anchor="t" anchorCtr="0">
            <a:noAutofit/>
          </a:bodyPr>
          <a:lstStyle/>
          <a:p>
            <a:r>
              <a:rPr lang="en" sz="2400" b="1" dirty="0">
                <a:latin typeface="Consolas"/>
                <a:ea typeface="Consolas"/>
                <a:cs typeface="Consolas"/>
                <a:sym typeface="Consolas"/>
              </a:rPr>
              <a:t>map(“Hamlet”, </a:t>
            </a:r>
            <a:r>
              <a:rPr lang="en" sz="2400" b="1" dirty="0">
                <a:solidFill>
                  <a:srgbClr val="0B5394"/>
                </a:solidFill>
                <a:latin typeface="Consolas"/>
                <a:ea typeface="Consolas"/>
                <a:cs typeface="Consolas"/>
                <a:sym typeface="Consolas"/>
              </a:rPr>
              <a:t>“Tis now </a:t>
            </a:r>
            <a:r>
              <a:rPr lang="en" sz="2400" b="1" dirty="0" err="1">
                <a:solidFill>
                  <a:srgbClr val="0B5394"/>
                </a:solidFill>
                <a:latin typeface="Consolas"/>
                <a:ea typeface="Consolas"/>
                <a:cs typeface="Consolas"/>
                <a:sym typeface="Consolas"/>
              </a:rPr>
              <a:t>strook</a:t>
            </a:r>
            <a:r>
              <a:rPr lang="en" sz="2400" b="1" dirty="0">
                <a:solidFill>
                  <a:srgbClr val="0B5394"/>
                </a:solidFill>
                <a:latin typeface="Consolas"/>
                <a:ea typeface="Consolas"/>
                <a:cs typeface="Consolas"/>
                <a:sym typeface="Consolas"/>
              </a:rPr>
              <a:t> twelve…”</a:t>
            </a:r>
            <a:r>
              <a:rPr lang="en" sz="2400" b="1" dirty="0">
                <a:latin typeface="Consolas"/>
                <a:ea typeface="Consolas"/>
                <a:cs typeface="Consolas"/>
                <a:sym typeface="Consolas"/>
              </a:rPr>
              <a:t>)</a:t>
            </a:r>
          </a:p>
          <a:p>
            <a:r>
              <a:rPr lang="en" sz="2400" dirty="0">
                <a:latin typeface="Consolas"/>
                <a:ea typeface="Consolas"/>
                <a:cs typeface="Consolas"/>
                <a:sym typeface="Consolas"/>
              </a:rPr>
              <a:t>    {</a:t>
            </a:r>
            <a:r>
              <a:rPr lang="en" sz="2400" dirty="0">
                <a:solidFill>
                  <a:srgbClr val="0B5394"/>
                </a:solidFill>
                <a:latin typeface="Consolas"/>
                <a:ea typeface="Consolas"/>
                <a:cs typeface="Consolas"/>
                <a:sym typeface="Consolas"/>
              </a:rPr>
              <a:t>“tis”</a:t>
            </a:r>
            <a:r>
              <a:rPr lang="en" sz="2400" dirty="0">
                <a:latin typeface="Consolas"/>
                <a:ea typeface="Consolas"/>
                <a:cs typeface="Consolas"/>
                <a:sym typeface="Consolas"/>
              </a:rPr>
              <a:t>: “1”}</a:t>
            </a:r>
          </a:p>
          <a:p>
            <a:r>
              <a:rPr lang="en" sz="2400" dirty="0">
                <a:latin typeface="Consolas"/>
                <a:ea typeface="Consolas"/>
                <a:cs typeface="Consolas"/>
                <a:sym typeface="Consolas"/>
              </a:rPr>
              <a:t>    {</a:t>
            </a:r>
            <a:r>
              <a:rPr lang="en" sz="2400" dirty="0">
                <a:solidFill>
                  <a:srgbClr val="0B5394"/>
                </a:solidFill>
                <a:latin typeface="Consolas"/>
                <a:ea typeface="Consolas"/>
                <a:cs typeface="Consolas"/>
                <a:sym typeface="Consolas"/>
              </a:rPr>
              <a:t>“now”</a:t>
            </a:r>
            <a:r>
              <a:rPr lang="en" sz="2400" dirty="0">
                <a:latin typeface="Consolas"/>
                <a:ea typeface="Consolas"/>
                <a:cs typeface="Consolas"/>
                <a:sym typeface="Consolas"/>
              </a:rPr>
              <a:t>: “1”}</a:t>
            </a:r>
          </a:p>
          <a:p>
            <a:r>
              <a:rPr lang="en" sz="2400" dirty="0">
                <a:latin typeface="Consolas"/>
                <a:ea typeface="Consolas"/>
                <a:cs typeface="Consolas"/>
                <a:sym typeface="Consolas"/>
              </a:rPr>
              <a:t>    {</a:t>
            </a:r>
            <a:r>
              <a:rPr lang="en" sz="2400" dirty="0">
                <a:solidFill>
                  <a:srgbClr val="0B5394"/>
                </a:solidFill>
                <a:latin typeface="Consolas"/>
                <a:ea typeface="Consolas"/>
                <a:cs typeface="Consolas"/>
                <a:sym typeface="Consolas"/>
              </a:rPr>
              <a:t>“</a:t>
            </a:r>
            <a:r>
              <a:rPr lang="en" sz="2400" dirty="0" err="1">
                <a:solidFill>
                  <a:srgbClr val="0B5394"/>
                </a:solidFill>
                <a:latin typeface="Consolas"/>
                <a:ea typeface="Consolas"/>
                <a:cs typeface="Consolas"/>
                <a:sym typeface="Consolas"/>
              </a:rPr>
              <a:t>strook</a:t>
            </a:r>
            <a:r>
              <a:rPr lang="en" sz="2400" dirty="0">
                <a:solidFill>
                  <a:srgbClr val="0B5394"/>
                </a:solidFill>
                <a:latin typeface="Consolas"/>
                <a:ea typeface="Consolas"/>
                <a:cs typeface="Consolas"/>
                <a:sym typeface="Consolas"/>
              </a:rPr>
              <a:t>”</a:t>
            </a:r>
            <a:r>
              <a:rPr lang="en" sz="2400" dirty="0">
                <a:latin typeface="Consolas"/>
                <a:ea typeface="Consolas"/>
                <a:cs typeface="Consolas"/>
                <a:sym typeface="Consolas"/>
              </a:rPr>
              <a:t>: “1”}</a:t>
            </a:r>
          </a:p>
          <a:p>
            <a:r>
              <a:rPr lang="en" sz="2400" dirty="0">
                <a:latin typeface="Consolas"/>
                <a:ea typeface="Consolas"/>
                <a:cs typeface="Consolas"/>
                <a:sym typeface="Consolas"/>
              </a:rPr>
              <a:t>    …</a:t>
            </a:r>
          </a:p>
        </p:txBody>
      </p:sp>
      <p:sp>
        <p:nvSpPr>
          <p:cNvPr id="178" name="Shape 178"/>
          <p:cNvSpPr txBox="1">
            <a:spLocks noGrp="1"/>
          </p:cNvSpPr>
          <p:nvPr>
            <p:ph type="title"/>
          </p:nvPr>
        </p:nvSpPr>
        <p:spPr>
          <a:xfrm>
            <a:off x="415600" y="535604"/>
            <a:ext cx="11360800" cy="763600"/>
          </a:xfrm>
          <a:prstGeom prst="rect">
            <a:avLst/>
          </a:prstGeom>
        </p:spPr>
        <p:txBody>
          <a:bodyPr vert="horz" wrap="square" lIns="124133" tIns="124133" rIns="124133" bIns="124133" rtlCol="0" anchor="t" anchorCtr="0">
            <a:noAutofit/>
          </a:bodyPr>
          <a:lstStyle/>
          <a:p>
            <a:r>
              <a:rPr lang="en" dirty="0">
                <a:sym typeface="Georgia"/>
              </a:rPr>
              <a:t>Step 1: define the “mapper”</a:t>
            </a:r>
            <a:br>
              <a:rPr lang="en" dirty="0">
                <a:sym typeface="Georgia"/>
              </a:rPr>
            </a:br>
            <a:endParaRPr lang="en" dirty="0">
              <a:sym typeface="Georgia"/>
            </a:endParaRPr>
          </a:p>
        </p:txBody>
      </p:sp>
      <p:pic>
        <p:nvPicPr>
          <p:cNvPr id="179" name="Shape 179"/>
          <p:cNvPicPr preferRelativeResize="0"/>
          <p:nvPr/>
        </p:nvPicPr>
        <p:blipFill rotWithShape="1">
          <a:blip r:embed="rId3">
            <a:alphaModFix/>
          </a:blip>
          <a:srcRect t="7371" r="63313" b="-2238"/>
          <a:stretch/>
        </p:blipFill>
        <p:spPr>
          <a:xfrm>
            <a:off x="7364467" y="1030867"/>
            <a:ext cx="4167932" cy="4871565"/>
          </a:xfrm>
          <a:prstGeom prst="rect">
            <a:avLst/>
          </a:prstGeom>
          <a:noFill/>
          <a:ln>
            <a:noFill/>
          </a:ln>
        </p:spPr>
      </p:pic>
    </p:spTree>
    <p:extLst>
      <p:ext uri="{BB962C8B-B14F-4D97-AF65-F5344CB8AC3E}">
        <p14:creationId xmlns:p14="http://schemas.microsoft.com/office/powerpoint/2010/main" val="145970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609563" y="1604841"/>
            <a:ext cx="10971600" cy="5253200"/>
          </a:xfrm>
          <a:prstGeom prst="rect">
            <a:avLst/>
          </a:prstGeom>
          <a:noFill/>
          <a:ln>
            <a:noFill/>
          </a:ln>
        </p:spPr>
        <p:txBody>
          <a:bodyPr wrap="square" lIns="0" tIns="0" rIns="0" bIns="0" anchor="t" anchorCtr="0">
            <a:noAutofit/>
          </a:bodyPr>
          <a:lstStyle/>
          <a:p>
            <a:r>
              <a:rPr lang="en" sz="2400">
                <a:solidFill>
                  <a:srgbClr val="434343"/>
                </a:solidFill>
              </a:rPr>
              <a:t>The shuffling step aggregates all results with the same key </a:t>
            </a:r>
            <a:r>
              <a:rPr lang="en" sz="2400" b="1">
                <a:solidFill>
                  <a:srgbClr val="434343"/>
                </a:solidFill>
              </a:rPr>
              <a:t>together</a:t>
            </a:r>
            <a:r>
              <a:rPr lang="en" sz="2400">
                <a:solidFill>
                  <a:srgbClr val="434343"/>
                </a:solidFill>
              </a:rPr>
              <a:t> into a single list. (Provided by the framework)</a:t>
            </a:r>
          </a:p>
        </p:txBody>
      </p:sp>
      <p:sp>
        <p:nvSpPr>
          <p:cNvPr id="185" name="Shape 185"/>
          <p:cNvSpPr txBox="1"/>
          <p:nvPr/>
        </p:nvSpPr>
        <p:spPr>
          <a:xfrm>
            <a:off x="609576" y="2444640"/>
            <a:ext cx="4149200" cy="3821200"/>
          </a:xfrm>
          <a:prstGeom prst="rect">
            <a:avLst/>
          </a:prstGeom>
          <a:noFill/>
          <a:ln>
            <a:noFill/>
          </a:ln>
        </p:spPr>
        <p:txBody>
          <a:bodyPr wrap="square" lIns="99767" tIns="49900" rIns="99767" bIns="49900" anchor="t" anchorCtr="0">
            <a:noAutofit/>
          </a:bodyPr>
          <a:lstStyle/>
          <a:p>
            <a:r>
              <a:rPr lang="en" sz="2400">
                <a:latin typeface="Consolas"/>
                <a:ea typeface="Consolas"/>
                <a:cs typeface="Consolas"/>
                <a:sym typeface="Consolas"/>
              </a:rPr>
              <a:t>{</a:t>
            </a:r>
            <a:r>
              <a:rPr lang="en" sz="2400">
                <a:solidFill>
                  <a:srgbClr val="0B5394"/>
                </a:solidFill>
                <a:latin typeface="Consolas"/>
                <a:ea typeface="Consolas"/>
                <a:cs typeface="Consolas"/>
                <a:sym typeface="Consolas"/>
              </a:rPr>
              <a:t>“tis”</a:t>
            </a:r>
            <a:r>
              <a:rPr lang="en" sz="2400">
                <a:latin typeface="Consolas"/>
                <a:ea typeface="Consolas"/>
                <a:cs typeface="Consolas"/>
                <a:sym typeface="Consolas"/>
              </a:rPr>
              <a:t>: “1”}</a:t>
            </a:r>
          </a:p>
          <a:p>
            <a:r>
              <a:rPr lang="en" sz="2400">
                <a:latin typeface="Consolas"/>
                <a:ea typeface="Consolas"/>
                <a:cs typeface="Consolas"/>
                <a:sym typeface="Consolas"/>
              </a:rPr>
              <a:t>{</a:t>
            </a:r>
            <a:r>
              <a:rPr lang="en" sz="2400">
                <a:solidFill>
                  <a:srgbClr val="0B5394"/>
                </a:solidFill>
                <a:latin typeface="Consolas"/>
                <a:ea typeface="Consolas"/>
                <a:cs typeface="Consolas"/>
                <a:sym typeface="Consolas"/>
              </a:rPr>
              <a:t>“now”</a:t>
            </a:r>
            <a:r>
              <a:rPr lang="en" sz="2400">
                <a:latin typeface="Consolas"/>
                <a:ea typeface="Consolas"/>
                <a:cs typeface="Consolas"/>
                <a:sym typeface="Consolas"/>
              </a:rPr>
              <a:t>: “1”}</a:t>
            </a:r>
          </a:p>
          <a:p>
            <a:r>
              <a:rPr lang="en" sz="2400">
                <a:latin typeface="Consolas"/>
                <a:ea typeface="Consolas"/>
                <a:cs typeface="Consolas"/>
                <a:sym typeface="Consolas"/>
              </a:rPr>
              <a:t>{</a:t>
            </a:r>
            <a:r>
              <a:rPr lang="en" sz="2400">
                <a:solidFill>
                  <a:srgbClr val="0B5394"/>
                </a:solidFill>
                <a:latin typeface="Consolas"/>
                <a:ea typeface="Consolas"/>
                <a:cs typeface="Consolas"/>
                <a:sym typeface="Consolas"/>
              </a:rPr>
              <a:t>“strook”</a:t>
            </a:r>
            <a:r>
              <a:rPr lang="en" sz="2400">
                <a:latin typeface="Consolas"/>
                <a:ea typeface="Consolas"/>
                <a:cs typeface="Consolas"/>
                <a:sym typeface="Consolas"/>
              </a:rPr>
              <a:t>: “1”}</a:t>
            </a:r>
          </a:p>
          <a:p>
            <a:r>
              <a:rPr lang="en" sz="2400">
                <a:latin typeface="Consolas"/>
                <a:ea typeface="Consolas"/>
                <a:cs typeface="Consolas"/>
                <a:sym typeface="Consolas"/>
              </a:rPr>
              <a:t>{</a:t>
            </a:r>
            <a:r>
              <a:rPr lang="en" sz="2400">
                <a:solidFill>
                  <a:srgbClr val="0B5394"/>
                </a:solidFill>
                <a:latin typeface="Consolas"/>
                <a:ea typeface="Consolas"/>
                <a:cs typeface="Consolas"/>
                <a:sym typeface="Consolas"/>
              </a:rPr>
              <a:t>“the”</a:t>
            </a:r>
            <a:r>
              <a:rPr lang="en" sz="2400">
                <a:latin typeface="Consolas"/>
                <a:ea typeface="Consolas"/>
                <a:cs typeface="Consolas"/>
                <a:sym typeface="Consolas"/>
              </a:rPr>
              <a:t>: “1”}</a:t>
            </a:r>
          </a:p>
          <a:p>
            <a:r>
              <a:rPr lang="en" sz="2400">
                <a:latin typeface="Consolas"/>
                <a:ea typeface="Consolas"/>
                <a:cs typeface="Consolas"/>
                <a:sym typeface="Consolas"/>
              </a:rPr>
              <a:t>{</a:t>
            </a:r>
            <a:r>
              <a:rPr lang="en" sz="2400">
                <a:solidFill>
                  <a:srgbClr val="0B5394"/>
                </a:solidFill>
                <a:latin typeface="Consolas"/>
                <a:ea typeface="Consolas"/>
                <a:cs typeface="Consolas"/>
                <a:sym typeface="Consolas"/>
              </a:rPr>
              <a:t>“twelve”</a:t>
            </a:r>
            <a:r>
              <a:rPr lang="en" sz="2400">
                <a:latin typeface="Consolas"/>
                <a:ea typeface="Consolas"/>
                <a:cs typeface="Consolas"/>
                <a:sym typeface="Consolas"/>
              </a:rPr>
              <a:t>: “1”}</a:t>
            </a:r>
          </a:p>
          <a:p>
            <a:r>
              <a:rPr lang="en" sz="2400">
                <a:latin typeface="Consolas"/>
                <a:ea typeface="Consolas"/>
                <a:cs typeface="Consolas"/>
                <a:sym typeface="Consolas"/>
              </a:rPr>
              <a:t>{</a:t>
            </a:r>
            <a:r>
              <a:rPr lang="en" sz="2400">
                <a:solidFill>
                  <a:srgbClr val="0B5394"/>
                </a:solidFill>
                <a:latin typeface="Consolas"/>
                <a:ea typeface="Consolas"/>
                <a:cs typeface="Consolas"/>
                <a:sym typeface="Consolas"/>
              </a:rPr>
              <a:t>“romeo”</a:t>
            </a:r>
            <a:r>
              <a:rPr lang="en" sz="2400">
                <a:latin typeface="Consolas"/>
                <a:ea typeface="Consolas"/>
                <a:cs typeface="Consolas"/>
                <a:sym typeface="Consolas"/>
              </a:rPr>
              <a:t>: “1”}</a:t>
            </a:r>
          </a:p>
          <a:p>
            <a:r>
              <a:rPr lang="en" sz="2400">
                <a:latin typeface="Consolas"/>
                <a:ea typeface="Consolas"/>
                <a:cs typeface="Consolas"/>
                <a:sym typeface="Consolas"/>
              </a:rPr>
              <a:t>{</a:t>
            </a:r>
            <a:r>
              <a:rPr lang="en" sz="2400">
                <a:solidFill>
                  <a:srgbClr val="0B5394"/>
                </a:solidFill>
                <a:latin typeface="Consolas"/>
                <a:ea typeface="Consolas"/>
                <a:cs typeface="Consolas"/>
                <a:sym typeface="Consolas"/>
              </a:rPr>
              <a:t>“the”</a:t>
            </a:r>
            <a:r>
              <a:rPr lang="en" sz="2400">
                <a:latin typeface="Consolas"/>
                <a:ea typeface="Consolas"/>
                <a:cs typeface="Consolas"/>
                <a:sym typeface="Consolas"/>
              </a:rPr>
              <a:t>: “1”}</a:t>
            </a:r>
          </a:p>
          <a:p>
            <a:r>
              <a:rPr lang="en" sz="2933">
                <a:latin typeface="Consolas"/>
                <a:ea typeface="Consolas"/>
                <a:cs typeface="Consolas"/>
                <a:sym typeface="Consolas"/>
              </a:rPr>
              <a:t>… </a:t>
            </a:r>
          </a:p>
        </p:txBody>
      </p:sp>
      <p:sp>
        <p:nvSpPr>
          <p:cNvPr id="186" name="Shape 186"/>
          <p:cNvSpPr txBox="1"/>
          <p:nvPr/>
        </p:nvSpPr>
        <p:spPr>
          <a:xfrm>
            <a:off x="6371696" y="2252273"/>
            <a:ext cx="7822000" cy="3821200"/>
          </a:xfrm>
          <a:prstGeom prst="rect">
            <a:avLst/>
          </a:prstGeom>
          <a:noFill/>
          <a:ln>
            <a:noFill/>
          </a:ln>
        </p:spPr>
        <p:txBody>
          <a:bodyPr wrap="square" lIns="99767" tIns="49900" rIns="99767" bIns="49900" anchor="t" anchorCtr="0">
            <a:noAutofit/>
          </a:bodyPr>
          <a:lstStyle/>
          <a:p>
            <a:r>
              <a:rPr lang="en" sz="2400" dirty="0">
                <a:latin typeface="Consolas"/>
                <a:ea typeface="Consolas"/>
                <a:cs typeface="Consolas"/>
                <a:sym typeface="Consolas"/>
              </a:rPr>
              <a:t>{</a:t>
            </a:r>
            <a:r>
              <a:rPr lang="en" sz="2400" dirty="0">
                <a:solidFill>
                  <a:srgbClr val="0B5394"/>
                </a:solidFill>
                <a:latin typeface="Consolas"/>
                <a:ea typeface="Consolas"/>
                <a:cs typeface="Consolas"/>
                <a:sym typeface="Consolas"/>
              </a:rPr>
              <a:t>“tis”</a:t>
            </a:r>
            <a:r>
              <a:rPr lang="en" sz="2400" dirty="0">
                <a:latin typeface="Consolas"/>
                <a:ea typeface="Consolas"/>
                <a:cs typeface="Consolas"/>
                <a:sym typeface="Consolas"/>
              </a:rPr>
              <a:t>:     [“1”,</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p>
          <a:p>
            <a:r>
              <a:rPr lang="en" sz="2400" dirty="0">
                <a:latin typeface="Consolas"/>
                <a:ea typeface="Consolas"/>
                <a:cs typeface="Consolas"/>
                <a:sym typeface="Consolas"/>
              </a:rPr>
              <a:t>{</a:t>
            </a:r>
            <a:r>
              <a:rPr lang="en" sz="2400" dirty="0">
                <a:solidFill>
                  <a:srgbClr val="0B5394"/>
                </a:solidFill>
                <a:latin typeface="Consolas"/>
                <a:ea typeface="Consolas"/>
                <a:cs typeface="Consolas"/>
                <a:sym typeface="Consolas"/>
              </a:rPr>
              <a:t>“now”</a:t>
            </a:r>
            <a:r>
              <a:rPr lang="en" sz="2400" dirty="0">
                <a:latin typeface="Consolas"/>
                <a:ea typeface="Consolas"/>
                <a:cs typeface="Consolas"/>
                <a:sym typeface="Consolas"/>
              </a:rPr>
              <a:t>:     [</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p>
          <a:p>
            <a:r>
              <a:rPr lang="en" sz="2400" dirty="0">
                <a:latin typeface="Consolas"/>
                <a:ea typeface="Consolas"/>
                <a:cs typeface="Consolas"/>
                <a:sym typeface="Consolas"/>
              </a:rPr>
              <a:t>{</a:t>
            </a:r>
            <a:r>
              <a:rPr lang="en" sz="2400" dirty="0">
                <a:solidFill>
                  <a:srgbClr val="0B5394"/>
                </a:solidFill>
                <a:latin typeface="Consolas"/>
                <a:ea typeface="Consolas"/>
                <a:cs typeface="Consolas"/>
                <a:sym typeface="Consolas"/>
              </a:rPr>
              <a:t>“</a:t>
            </a:r>
            <a:r>
              <a:rPr lang="en" sz="2400" dirty="0" err="1">
                <a:solidFill>
                  <a:srgbClr val="0B5394"/>
                </a:solidFill>
                <a:latin typeface="Consolas"/>
                <a:ea typeface="Consolas"/>
                <a:cs typeface="Consolas"/>
                <a:sym typeface="Consolas"/>
              </a:rPr>
              <a:t>strook</a:t>
            </a:r>
            <a:r>
              <a:rPr lang="en" sz="2400" dirty="0">
                <a:solidFill>
                  <a:srgbClr val="0B5394"/>
                </a:solidFill>
                <a:latin typeface="Consolas"/>
                <a:ea typeface="Consolas"/>
                <a:cs typeface="Consolas"/>
                <a:sym typeface="Consolas"/>
              </a:rPr>
              <a:t>”</a:t>
            </a:r>
            <a:r>
              <a:rPr lang="en" sz="2400" dirty="0">
                <a:latin typeface="Consolas"/>
                <a:ea typeface="Consolas"/>
                <a:cs typeface="Consolas"/>
                <a:sym typeface="Consolas"/>
              </a:rPr>
              <a:t>:  [</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p>
          <a:p>
            <a:r>
              <a:rPr lang="en" sz="2400" dirty="0">
                <a:latin typeface="Consolas"/>
                <a:ea typeface="Consolas"/>
                <a:cs typeface="Consolas"/>
                <a:sym typeface="Consolas"/>
              </a:rPr>
              <a:t>{</a:t>
            </a:r>
            <a:r>
              <a:rPr lang="en" sz="2400" dirty="0">
                <a:solidFill>
                  <a:srgbClr val="0B5394"/>
                </a:solidFill>
                <a:latin typeface="Consolas"/>
                <a:ea typeface="Consolas"/>
                <a:cs typeface="Consolas"/>
                <a:sym typeface="Consolas"/>
              </a:rPr>
              <a:t>“the”</a:t>
            </a:r>
            <a:r>
              <a:rPr lang="en" sz="2400" dirty="0">
                <a:latin typeface="Consolas"/>
                <a:ea typeface="Consolas"/>
                <a:cs typeface="Consolas"/>
                <a:sym typeface="Consolas"/>
              </a:rPr>
              <a:t>:     [</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p>
          <a:p>
            <a:r>
              <a:rPr lang="en" sz="2400" dirty="0">
                <a:latin typeface="Consolas"/>
                <a:ea typeface="Consolas"/>
                <a:cs typeface="Consolas"/>
                <a:sym typeface="Consolas"/>
              </a:rPr>
              <a:t>{</a:t>
            </a:r>
            <a:r>
              <a:rPr lang="en" sz="2400" dirty="0">
                <a:solidFill>
                  <a:srgbClr val="0B5394"/>
                </a:solidFill>
                <a:latin typeface="Consolas"/>
                <a:ea typeface="Consolas"/>
                <a:cs typeface="Consolas"/>
                <a:sym typeface="Consolas"/>
              </a:rPr>
              <a:t>“twelve”</a:t>
            </a:r>
            <a:r>
              <a:rPr lang="en" sz="2400" dirty="0">
                <a:latin typeface="Consolas"/>
                <a:ea typeface="Consolas"/>
                <a:cs typeface="Consolas"/>
                <a:sym typeface="Consolas"/>
              </a:rPr>
              <a:t>:  [</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p>
          <a:p>
            <a:r>
              <a:rPr lang="en" sz="2400" dirty="0">
                <a:latin typeface="Consolas"/>
                <a:ea typeface="Consolas"/>
                <a:cs typeface="Consolas"/>
                <a:sym typeface="Consolas"/>
              </a:rPr>
              <a:t>{</a:t>
            </a:r>
            <a:r>
              <a:rPr lang="en" sz="2400" dirty="0">
                <a:solidFill>
                  <a:srgbClr val="0B5394"/>
                </a:solidFill>
                <a:latin typeface="Consolas"/>
                <a:ea typeface="Consolas"/>
                <a:cs typeface="Consolas"/>
                <a:sym typeface="Consolas"/>
              </a:rPr>
              <a:t>“</a:t>
            </a:r>
            <a:r>
              <a:rPr lang="en" sz="2400" dirty="0" err="1">
                <a:solidFill>
                  <a:srgbClr val="0B5394"/>
                </a:solidFill>
                <a:latin typeface="Consolas"/>
                <a:ea typeface="Consolas"/>
                <a:cs typeface="Consolas"/>
                <a:sym typeface="Consolas"/>
              </a:rPr>
              <a:t>romeo</a:t>
            </a:r>
            <a:r>
              <a:rPr lang="en" sz="2400" dirty="0">
                <a:solidFill>
                  <a:srgbClr val="0B5394"/>
                </a:solidFill>
                <a:latin typeface="Consolas"/>
                <a:ea typeface="Consolas"/>
                <a:cs typeface="Consolas"/>
                <a:sym typeface="Consolas"/>
              </a:rPr>
              <a:t>”</a:t>
            </a:r>
            <a:r>
              <a:rPr lang="en" sz="2400" dirty="0">
                <a:latin typeface="Consolas"/>
                <a:ea typeface="Consolas"/>
                <a:cs typeface="Consolas"/>
                <a:sym typeface="Consolas"/>
              </a:rPr>
              <a:t>:   [</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p>
          <a:p>
            <a:r>
              <a:rPr lang="en" sz="2400" dirty="0">
                <a:latin typeface="Consolas"/>
                <a:ea typeface="Consolas"/>
                <a:cs typeface="Consolas"/>
                <a:sym typeface="Consolas"/>
              </a:rPr>
              <a:t>{</a:t>
            </a:r>
            <a:r>
              <a:rPr lang="en" sz="2400" dirty="0">
                <a:solidFill>
                  <a:srgbClr val="0B5394"/>
                </a:solidFill>
                <a:latin typeface="Consolas"/>
                <a:ea typeface="Consolas"/>
                <a:cs typeface="Consolas"/>
                <a:sym typeface="Consolas"/>
              </a:rPr>
              <a:t>“</a:t>
            </a:r>
            <a:r>
              <a:rPr lang="en" sz="2400" dirty="0" err="1">
                <a:solidFill>
                  <a:srgbClr val="0B5394"/>
                </a:solidFill>
                <a:latin typeface="Consolas"/>
                <a:ea typeface="Consolas"/>
                <a:cs typeface="Consolas"/>
                <a:sym typeface="Consolas"/>
              </a:rPr>
              <a:t>juliet</a:t>
            </a:r>
            <a:r>
              <a:rPr lang="en" sz="2400" dirty="0">
                <a:solidFill>
                  <a:srgbClr val="0B5394"/>
                </a:solidFill>
                <a:latin typeface="Consolas"/>
                <a:ea typeface="Consolas"/>
                <a:cs typeface="Consolas"/>
                <a:sym typeface="Consolas"/>
              </a:rPr>
              <a:t>”</a:t>
            </a:r>
            <a:r>
              <a:rPr lang="en" sz="2400" dirty="0">
                <a:latin typeface="Consolas"/>
                <a:ea typeface="Consolas"/>
                <a:cs typeface="Consolas"/>
                <a:sym typeface="Consolas"/>
              </a:rPr>
              <a:t>:  [</a:t>
            </a:r>
            <a:r>
              <a:rPr lang="en" sz="2400" dirty="0">
                <a:solidFill>
                  <a:schemeClr val="dk1"/>
                </a:solidFill>
                <a:latin typeface="Consolas"/>
                <a:ea typeface="Consolas"/>
                <a:cs typeface="Consolas"/>
                <a:sym typeface="Consolas"/>
              </a:rPr>
              <a:t>“1”,“1”</a:t>
            </a:r>
            <a:r>
              <a:rPr lang="en" sz="2400" dirty="0">
                <a:latin typeface="Consolas"/>
                <a:ea typeface="Consolas"/>
                <a:cs typeface="Consolas"/>
                <a:sym typeface="Consolas"/>
              </a:rPr>
              <a:t>,</a:t>
            </a:r>
            <a:r>
              <a:rPr lang="en" sz="2400" dirty="0">
                <a:solidFill>
                  <a:schemeClr val="dk1"/>
                </a:solidFill>
                <a:latin typeface="Consolas"/>
                <a:ea typeface="Consolas"/>
                <a:cs typeface="Consolas"/>
                <a:sym typeface="Consolas"/>
              </a:rPr>
              <a:t>“1”</a:t>
            </a:r>
            <a:r>
              <a:rPr lang="en" sz="2400" dirty="0">
                <a:latin typeface="Consolas"/>
                <a:ea typeface="Consolas"/>
                <a:cs typeface="Consolas"/>
                <a:sym typeface="Consolas"/>
              </a:rPr>
              <a:t>...]}</a:t>
            </a:r>
          </a:p>
          <a:p>
            <a:r>
              <a:rPr lang="en" sz="2400" dirty="0">
                <a:latin typeface="Consolas"/>
                <a:ea typeface="Consolas"/>
                <a:cs typeface="Consolas"/>
                <a:sym typeface="Consolas"/>
              </a:rPr>
              <a:t>… </a:t>
            </a:r>
          </a:p>
        </p:txBody>
      </p:sp>
      <p:sp>
        <p:nvSpPr>
          <p:cNvPr id="187" name="Shape 187"/>
          <p:cNvSpPr txBox="1">
            <a:spLocks noGrp="1"/>
          </p:cNvSpPr>
          <p:nvPr>
            <p:ph type="title"/>
          </p:nvPr>
        </p:nvSpPr>
        <p:spPr>
          <a:xfrm>
            <a:off x="414963" y="592160"/>
            <a:ext cx="11360800" cy="763600"/>
          </a:xfrm>
          <a:prstGeom prst="rect">
            <a:avLst/>
          </a:prstGeom>
        </p:spPr>
        <p:txBody>
          <a:bodyPr vert="horz" wrap="square" lIns="124133" tIns="124133" rIns="124133" bIns="124133" rtlCol="0" anchor="t" anchorCtr="0">
            <a:noAutofit/>
          </a:bodyPr>
          <a:lstStyle/>
          <a:p>
            <a:r>
              <a:rPr lang="en" dirty="0">
                <a:sym typeface="Georgia"/>
              </a:rPr>
              <a:t>Step 2: Shuffling</a:t>
            </a:r>
          </a:p>
        </p:txBody>
      </p:sp>
      <p:pic>
        <p:nvPicPr>
          <p:cNvPr id="188" name="Shape 188"/>
          <p:cNvPicPr preferRelativeResize="0"/>
          <p:nvPr/>
        </p:nvPicPr>
        <p:blipFill rotWithShape="1">
          <a:blip r:embed="rId3">
            <a:alphaModFix/>
          </a:blip>
          <a:srcRect l="28536" t="7373" r="37858"/>
          <a:stretch/>
        </p:blipFill>
        <p:spPr>
          <a:xfrm>
            <a:off x="3587000" y="2444634"/>
            <a:ext cx="2676733" cy="3334935"/>
          </a:xfrm>
          <a:prstGeom prst="rect">
            <a:avLst/>
          </a:prstGeom>
          <a:noFill/>
          <a:ln>
            <a:noFill/>
          </a:ln>
        </p:spPr>
      </p:pic>
    </p:spTree>
    <p:extLst>
      <p:ext uri="{BB962C8B-B14F-4D97-AF65-F5344CB8AC3E}">
        <p14:creationId xmlns:p14="http://schemas.microsoft.com/office/powerpoint/2010/main" val="14612513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5785</TotalTime>
  <Words>1691</Words>
  <Application>Microsoft Macintosh PowerPoint</Application>
  <PresentationFormat>Widescreen</PresentationFormat>
  <Paragraphs>208</Paragraphs>
  <Slides>34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Consolas</vt:lpstr>
      <vt:lpstr>Georgia</vt:lpstr>
      <vt:lpstr>Verdana</vt:lpstr>
      <vt:lpstr>Office Theme</vt:lpstr>
      <vt:lpstr>MapReduce</vt:lpstr>
      <vt:lpstr>Overview</vt:lpstr>
      <vt:lpstr>Timeline</vt:lpstr>
      <vt:lpstr>Authors</vt:lpstr>
      <vt:lpstr>Engineering need</vt:lpstr>
      <vt:lpstr>Research needs (Discussion questions)</vt:lpstr>
      <vt:lpstr>MapReduce</vt:lpstr>
      <vt:lpstr>Step 1: define the “mapper” </vt:lpstr>
      <vt:lpstr>Step 2: Shuffling</vt:lpstr>
      <vt:lpstr>Step 3: Define the Reducer</vt:lpstr>
      <vt:lpstr>MapReduce</vt:lpstr>
      <vt:lpstr>Other examples</vt:lpstr>
      <vt:lpstr>Other examples</vt:lpstr>
      <vt:lpstr>Other examples</vt:lpstr>
      <vt:lpstr>Implementation Environment </vt:lpstr>
      <vt:lpstr>Design choices in paper implementation</vt:lpstr>
      <vt:lpstr>Stragglers experiment</vt:lpstr>
      <vt:lpstr>Killing workers experiment</vt:lpstr>
      <vt:lpstr>Usage at Google</vt:lpstr>
      <vt:lpstr>MapReduce Falling Behind User Desires</vt:lpstr>
      <vt:lpstr>Limitations</vt:lpstr>
      <vt:lpstr>Research question</vt:lpstr>
      <vt:lpstr>“MapReduce and Parallel DBMSs: Friends or Foes?”</vt:lpstr>
      <vt:lpstr>MapReduce vs. Parallel DBMS</vt:lpstr>
      <vt:lpstr>Potential Explanations</vt:lpstr>
      <vt:lpstr>Is there a better way to do MapReduce?</vt:lpstr>
      <vt:lpstr>Resilient Distributed Datasets (Spark)</vt:lpstr>
      <vt:lpstr>Iterative Operations </vt:lpstr>
      <vt:lpstr>Interactive Operations </vt:lpstr>
      <vt:lpstr>Performance: Time</vt:lpstr>
      <vt:lpstr>Performance: Fault-resilience</vt:lpstr>
      <vt:lpstr>Limitations</vt:lpstr>
      <vt:lpstr>MapReduce vs Spark</vt:lpstr>
      <vt:lpstr>Perspectives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Pax Donahue</dc:creator>
  <cp:lastModifiedBy>Kathleen Pax Donahue</cp:lastModifiedBy>
  <cp:revision>107</cp:revision>
  <dcterms:created xsi:type="dcterms:W3CDTF">2019-10-13T12:58:55Z</dcterms:created>
  <dcterms:modified xsi:type="dcterms:W3CDTF">2019-10-17T13:27:08Z</dcterms:modified>
</cp:coreProperties>
</file>