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6BA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D8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 defTabSz="572516">
              <a:spcBef>
                <a:spcPts val="0"/>
              </a:spcBef>
              <a:buSzTx/>
              <a:buNone/>
              <a:defRPr sz="3332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mvv25@cornell.edu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loud Storage System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Cloud Storage Systems</a:t>
            </a:r>
          </a:p>
        </p:txBody>
      </p:sp>
      <p:sp>
        <p:nvSpPr>
          <p:cNvPr id="120" name="CS 6410 - Fall 2019…"/>
          <p:cNvSpPr txBox="1"/>
          <p:nvPr>
            <p:ph type="subTitle" sz="quarter" idx="1"/>
          </p:nvPr>
        </p:nvSpPr>
        <p:spPr>
          <a:xfrm>
            <a:off x="1270000" y="5346700"/>
            <a:ext cx="10464800" cy="1742578"/>
          </a:xfrm>
          <a:prstGeom prst="rect">
            <a:avLst/>
          </a:prstGeom>
        </p:spPr>
        <p:txBody>
          <a:bodyPr/>
          <a:lstStyle/>
          <a:p>
            <a:pPr/>
            <a:r>
              <a:t>CS 6410 - Fall 2019</a:t>
            </a:r>
          </a:p>
          <a:p>
            <a:pPr>
              <a:defRPr sz="2900"/>
            </a:pPr>
            <a:r>
              <a:t>Midhul Vuppalapati</a:t>
            </a:r>
          </a:p>
          <a:p>
            <a:pPr>
              <a:defRPr sz="2900"/>
            </a:pPr>
            <a:r>
              <a:t>(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mvv25@cornell.edu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Interf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Interface</a:t>
            </a:r>
          </a:p>
        </p:txBody>
      </p:sp>
      <p:sp>
        <p:nvSpPr>
          <p:cNvPr id="154" name="Familiar file system interfac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30000"/>
              </a:lnSpc>
            </a:pPr>
            <a:r>
              <a:t>Familiar file system interface</a:t>
            </a:r>
          </a:p>
          <a:p>
            <a:pPr lvl="1">
              <a:lnSpc>
                <a:spcPct val="10000"/>
              </a:lnSpc>
              <a:defRPr i="1" sz="3000"/>
            </a:pPr>
            <a:r>
              <a:t>create, delete</a:t>
            </a:r>
          </a:p>
          <a:p>
            <a:pPr lvl="1">
              <a:lnSpc>
                <a:spcPct val="10000"/>
              </a:lnSpc>
              <a:defRPr i="1" sz="3000"/>
            </a:pPr>
            <a:r>
              <a:t>open, close</a:t>
            </a:r>
          </a:p>
          <a:p>
            <a:pPr lvl="1">
              <a:defRPr i="1" sz="3000"/>
            </a:pPr>
            <a:r>
              <a:t>read, write</a:t>
            </a:r>
          </a:p>
          <a:p>
            <a:pPr>
              <a:lnSpc>
                <a:spcPct val="30000"/>
              </a:lnSpc>
            </a:pPr>
            <a:r>
              <a:t>Additional operations</a:t>
            </a:r>
          </a:p>
          <a:p>
            <a:pPr lvl="1">
              <a:lnSpc>
                <a:spcPct val="10000"/>
              </a:lnSpc>
              <a:defRPr i="1" sz="3000"/>
            </a:pPr>
            <a:r>
              <a:t>Snapshot</a:t>
            </a:r>
          </a:p>
          <a:p>
            <a:pPr lvl="1">
              <a:defRPr i="1" sz="3000"/>
            </a:pPr>
            <a:r>
              <a:t>Record Append</a:t>
            </a:r>
          </a:p>
          <a:p>
            <a:pPr/>
            <a:r>
              <a:t>Not POSIX compliant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Architec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Architecture</a:t>
            </a:r>
          </a:p>
        </p:txBody>
      </p:sp>
      <p:sp>
        <p:nvSpPr>
          <p:cNvPr id="157" name="Rectangle 3"/>
          <p:cNvSpPr/>
          <p:nvPr/>
        </p:nvSpPr>
        <p:spPr>
          <a:xfrm>
            <a:off x="4866247" y="2766191"/>
            <a:ext cx="2332894" cy="2186355"/>
          </a:xfrm>
          <a:prstGeom prst="rect">
            <a:avLst/>
          </a:prstGeom>
          <a:solidFill>
            <a:srgbClr val="C5E0B4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" name="TextBox 4"/>
          <p:cNvSpPr txBox="1"/>
          <p:nvPr/>
        </p:nvSpPr>
        <p:spPr>
          <a:xfrm>
            <a:off x="5357298" y="2372610"/>
            <a:ext cx="128698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GFS Master</a:t>
            </a:r>
          </a:p>
        </p:txBody>
      </p:sp>
      <p:sp>
        <p:nvSpPr>
          <p:cNvPr id="159" name="TextBox 5"/>
          <p:cNvSpPr txBox="1"/>
          <p:nvPr/>
        </p:nvSpPr>
        <p:spPr>
          <a:xfrm>
            <a:off x="5995122" y="2854100"/>
            <a:ext cx="193324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1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/</a:t>
            </a:r>
          </a:p>
        </p:txBody>
      </p:sp>
      <p:sp>
        <p:nvSpPr>
          <p:cNvPr id="160" name="Straight Connector 7"/>
          <p:cNvSpPr/>
          <p:nvPr/>
        </p:nvSpPr>
        <p:spPr>
          <a:xfrm flipH="1">
            <a:off x="5716170" y="3223434"/>
            <a:ext cx="416171" cy="380946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1" name="Straight Connector 8"/>
          <p:cNvSpPr/>
          <p:nvPr/>
        </p:nvSpPr>
        <p:spPr>
          <a:xfrm>
            <a:off x="6132338" y="3223434"/>
            <a:ext cx="348689" cy="369334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2" name="Straight Connector 13"/>
          <p:cNvSpPr/>
          <p:nvPr/>
        </p:nvSpPr>
        <p:spPr>
          <a:xfrm flipH="1">
            <a:off x="5345322" y="3828589"/>
            <a:ext cx="279605" cy="360523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3" name="TextBox 16"/>
          <p:cNvSpPr txBox="1"/>
          <p:nvPr/>
        </p:nvSpPr>
        <p:spPr>
          <a:xfrm>
            <a:off x="5465267" y="3500399"/>
            <a:ext cx="447374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1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foo</a:t>
            </a:r>
          </a:p>
        </p:txBody>
      </p:sp>
      <p:sp>
        <p:nvSpPr>
          <p:cNvPr id="164" name="TextBox 19"/>
          <p:cNvSpPr txBox="1"/>
          <p:nvPr/>
        </p:nvSpPr>
        <p:spPr>
          <a:xfrm>
            <a:off x="5024692" y="4127743"/>
            <a:ext cx="625856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a.csv</a:t>
            </a:r>
          </a:p>
        </p:txBody>
      </p:sp>
      <p:sp>
        <p:nvSpPr>
          <p:cNvPr id="165" name="Oval 20"/>
          <p:cNvSpPr/>
          <p:nvPr/>
        </p:nvSpPr>
        <p:spPr>
          <a:xfrm>
            <a:off x="5048136" y="4189110"/>
            <a:ext cx="594377" cy="296077"/>
          </a:xfrm>
          <a:prstGeom prst="ellipse">
            <a:avLst/>
          </a:prstGeom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TextBox 22"/>
          <p:cNvSpPr txBox="1"/>
          <p:nvPr/>
        </p:nvSpPr>
        <p:spPr>
          <a:xfrm>
            <a:off x="5689403" y="4130597"/>
            <a:ext cx="633111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b.csv</a:t>
            </a:r>
          </a:p>
        </p:txBody>
      </p:sp>
      <p:sp>
        <p:nvSpPr>
          <p:cNvPr id="167" name="Oval 23"/>
          <p:cNvSpPr/>
          <p:nvPr/>
        </p:nvSpPr>
        <p:spPr>
          <a:xfrm>
            <a:off x="5716170" y="4189110"/>
            <a:ext cx="594377" cy="296077"/>
          </a:xfrm>
          <a:prstGeom prst="ellipse">
            <a:avLst/>
          </a:prstGeom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Straight Connector 24"/>
          <p:cNvSpPr/>
          <p:nvPr/>
        </p:nvSpPr>
        <p:spPr>
          <a:xfrm>
            <a:off x="5739617" y="3828698"/>
            <a:ext cx="273741" cy="360416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9" name="TextBox 44"/>
          <p:cNvSpPr txBox="1"/>
          <p:nvPr/>
        </p:nvSpPr>
        <p:spPr>
          <a:xfrm>
            <a:off x="6239200" y="3490035"/>
            <a:ext cx="456526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1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bar</a:t>
            </a:r>
          </a:p>
        </p:txBody>
      </p:sp>
      <p:sp>
        <p:nvSpPr>
          <p:cNvPr id="170" name="TextBox 47"/>
          <p:cNvSpPr txBox="1"/>
          <p:nvPr/>
        </p:nvSpPr>
        <p:spPr>
          <a:xfrm>
            <a:off x="6416440" y="4120233"/>
            <a:ext cx="618935" cy="358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c.csv</a:t>
            </a:r>
          </a:p>
        </p:txBody>
      </p:sp>
      <p:sp>
        <p:nvSpPr>
          <p:cNvPr id="171" name="Oval 48"/>
          <p:cNvSpPr/>
          <p:nvPr/>
        </p:nvSpPr>
        <p:spPr>
          <a:xfrm>
            <a:off x="6425620" y="4184610"/>
            <a:ext cx="594377" cy="296077"/>
          </a:xfrm>
          <a:prstGeom prst="ellipse">
            <a:avLst/>
          </a:prstGeom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2" name="Straight Connector 56"/>
          <p:cNvSpPr/>
          <p:nvPr/>
        </p:nvSpPr>
        <p:spPr>
          <a:xfrm>
            <a:off x="6448750" y="3792008"/>
            <a:ext cx="274059" cy="392604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3" name="Rectangle: Rounded Corners 60"/>
          <p:cNvSpPr/>
          <p:nvPr/>
        </p:nvSpPr>
        <p:spPr>
          <a:xfrm>
            <a:off x="3417827" y="3056360"/>
            <a:ext cx="1006499" cy="1096035"/>
          </a:xfrm>
          <a:prstGeom prst="roundRect">
            <a:avLst>
              <a:gd name="adj" fmla="val 15400"/>
            </a:avLst>
          </a:prstGeom>
          <a:solidFill>
            <a:srgbClr val="FFE699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4" name="Straight Connector 62"/>
          <p:cNvSpPr/>
          <p:nvPr/>
        </p:nvSpPr>
        <p:spPr>
          <a:xfrm flipH="1" flipV="1">
            <a:off x="4369732" y="3105741"/>
            <a:ext cx="765450" cy="1126731"/>
          </a:xfrm>
          <a:prstGeom prst="line">
            <a:avLst/>
          </a:prstGeom>
          <a:ln w="635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5" name="Straight Connector 64"/>
          <p:cNvSpPr/>
          <p:nvPr/>
        </p:nvSpPr>
        <p:spPr>
          <a:xfrm flipH="1" flipV="1">
            <a:off x="4220416" y="4152394"/>
            <a:ext cx="914766" cy="289433"/>
          </a:xfrm>
          <a:prstGeom prst="line">
            <a:avLst/>
          </a:prstGeom>
          <a:ln w="635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6" name="TextBox 71"/>
          <p:cNvSpPr txBox="1"/>
          <p:nvPr/>
        </p:nvSpPr>
        <p:spPr>
          <a:xfrm>
            <a:off x="3640970" y="2667885"/>
            <a:ext cx="48141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File</a:t>
            </a:r>
          </a:p>
        </p:txBody>
      </p:sp>
      <p:sp>
        <p:nvSpPr>
          <p:cNvPr id="177" name="TextBox 72"/>
          <p:cNvSpPr txBox="1"/>
          <p:nvPr/>
        </p:nvSpPr>
        <p:spPr>
          <a:xfrm>
            <a:off x="3383974" y="3081140"/>
            <a:ext cx="1074201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/foo/a.csv</a:t>
            </a:r>
          </a:p>
        </p:txBody>
      </p:sp>
      <p:sp>
        <p:nvSpPr>
          <p:cNvPr id="178" name="Rectangle 73"/>
          <p:cNvSpPr/>
          <p:nvPr/>
        </p:nvSpPr>
        <p:spPr>
          <a:xfrm>
            <a:off x="3762745" y="3419695"/>
            <a:ext cx="263770" cy="638841"/>
          </a:xfrm>
          <a:prstGeom prst="rect">
            <a:avLst/>
          </a:prstGeom>
          <a:solidFill>
            <a:srgbClr val="FFFFFF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9" name="Straight Connector 80"/>
          <p:cNvSpPr/>
          <p:nvPr/>
        </p:nvSpPr>
        <p:spPr>
          <a:xfrm>
            <a:off x="3770653" y="3729516"/>
            <a:ext cx="246186" cy="2"/>
          </a:xfrm>
          <a:prstGeom prst="line">
            <a:avLst/>
          </a:prstGeom>
          <a:ln w="1270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0" name="Straight Connector 81"/>
          <p:cNvSpPr/>
          <p:nvPr/>
        </p:nvSpPr>
        <p:spPr>
          <a:xfrm>
            <a:off x="3771601" y="3572652"/>
            <a:ext cx="246186" cy="2"/>
          </a:xfrm>
          <a:prstGeom prst="line">
            <a:avLst/>
          </a:prstGeom>
          <a:ln w="1270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1" name="Straight Connector 82"/>
          <p:cNvSpPr/>
          <p:nvPr/>
        </p:nvSpPr>
        <p:spPr>
          <a:xfrm>
            <a:off x="3771591" y="3880330"/>
            <a:ext cx="246186" cy="2"/>
          </a:xfrm>
          <a:prstGeom prst="line">
            <a:avLst/>
          </a:prstGeom>
          <a:ln w="1270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2" name="Rectangle 83"/>
          <p:cNvSpPr/>
          <p:nvPr/>
        </p:nvSpPr>
        <p:spPr>
          <a:xfrm>
            <a:off x="3763838" y="3578066"/>
            <a:ext cx="251196" cy="144633"/>
          </a:xfrm>
          <a:prstGeom prst="rect">
            <a:avLst/>
          </a:prstGeom>
          <a:solidFill>
            <a:srgbClr val="F4B183"/>
          </a:solidFill>
          <a:ln w="3175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3" name="Rectangle 84"/>
          <p:cNvSpPr/>
          <p:nvPr/>
        </p:nvSpPr>
        <p:spPr>
          <a:xfrm>
            <a:off x="3768147" y="3886148"/>
            <a:ext cx="251196" cy="167855"/>
          </a:xfrm>
          <a:prstGeom prst="rect">
            <a:avLst/>
          </a:prstGeom>
          <a:solidFill>
            <a:srgbClr val="2F5597"/>
          </a:solidFill>
          <a:ln w="3175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4" name="Rectangle: Rounded Corners 85"/>
          <p:cNvSpPr/>
          <p:nvPr/>
        </p:nvSpPr>
        <p:spPr>
          <a:xfrm>
            <a:off x="1456985" y="3153236"/>
            <a:ext cx="1579735" cy="557120"/>
          </a:xfrm>
          <a:prstGeom prst="roundRect">
            <a:avLst>
              <a:gd name="adj" fmla="val 16667"/>
            </a:avLst>
          </a:prstGeom>
          <a:solidFill>
            <a:srgbClr val="FFE699"/>
          </a:solidFill>
          <a:ln w="635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5" name="Straight Connector 86"/>
          <p:cNvSpPr/>
          <p:nvPr/>
        </p:nvSpPr>
        <p:spPr>
          <a:xfrm flipH="1" flipV="1">
            <a:off x="3024139" y="3196948"/>
            <a:ext cx="747454" cy="375707"/>
          </a:xfrm>
          <a:prstGeom prst="line">
            <a:avLst/>
          </a:prstGeom>
          <a:ln w="635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6" name="Straight Connector 88"/>
          <p:cNvSpPr/>
          <p:nvPr/>
        </p:nvSpPr>
        <p:spPr>
          <a:xfrm flipH="1" flipV="1">
            <a:off x="2961552" y="3695951"/>
            <a:ext cx="801195" cy="43167"/>
          </a:xfrm>
          <a:prstGeom prst="line">
            <a:avLst/>
          </a:prstGeom>
          <a:ln w="635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graphicFrame>
        <p:nvGraphicFramePr>
          <p:cNvPr id="187" name="Table 92"/>
          <p:cNvGraphicFramePr/>
          <p:nvPr/>
        </p:nvGraphicFramePr>
        <p:xfrm>
          <a:off x="1586554" y="3299462"/>
          <a:ext cx="1351279" cy="18371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450426"/>
                <a:gridCol w="450426"/>
                <a:gridCol w="450426"/>
              </a:tblGrid>
              <a:tr h="183710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CS1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CS3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CS5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4B183"/>
                    </a:solidFill>
                  </a:tcPr>
                </a:tc>
              </a:tr>
            </a:tbl>
          </a:graphicData>
        </a:graphic>
      </p:graphicFrame>
      <p:sp>
        <p:nvSpPr>
          <p:cNvPr id="188" name="TextBox 95"/>
          <p:cNvSpPr txBox="1"/>
          <p:nvPr/>
        </p:nvSpPr>
        <p:spPr>
          <a:xfrm>
            <a:off x="1933044" y="2792832"/>
            <a:ext cx="730892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Chunk</a:t>
            </a:r>
          </a:p>
        </p:txBody>
      </p:sp>
      <p:sp>
        <p:nvSpPr>
          <p:cNvPr id="189" name="Rectangle 1"/>
          <p:cNvSpPr/>
          <p:nvPr/>
        </p:nvSpPr>
        <p:spPr>
          <a:xfrm>
            <a:off x="4658385" y="6585935"/>
            <a:ext cx="763548" cy="718862"/>
          </a:xfrm>
          <a:prstGeom prst="rect">
            <a:avLst/>
          </a:prstGeom>
          <a:solidFill>
            <a:srgbClr val="FFFFFF"/>
          </a:solidFill>
          <a:ln w="28575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0" name="TextBox 40"/>
          <p:cNvSpPr txBox="1"/>
          <p:nvPr/>
        </p:nvSpPr>
        <p:spPr>
          <a:xfrm>
            <a:off x="4825170" y="7296366"/>
            <a:ext cx="429974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CS1</a:t>
            </a:r>
          </a:p>
        </p:txBody>
      </p:sp>
      <p:sp>
        <p:nvSpPr>
          <p:cNvPr id="191" name="Rectangle 2"/>
          <p:cNvSpPr/>
          <p:nvPr/>
        </p:nvSpPr>
        <p:spPr>
          <a:xfrm>
            <a:off x="4734685" y="6672608"/>
            <a:ext cx="422032" cy="406150"/>
          </a:xfrm>
          <a:prstGeom prst="rect">
            <a:avLst/>
          </a:prstGeom>
          <a:solidFill>
            <a:srgbClr val="FFE699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" name="Rectangle 42"/>
          <p:cNvSpPr/>
          <p:nvPr/>
        </p:nvSpPr>
        <p:spPr>
          <a:xfrm>
            <a:off x="4829142" y="6742292"/>
            <a:ext cx="422032" cy="406150"/>
          </a:xfrm>
          <a:prstGeom prst="rect">
            <a:avLst/>
          </a:prstGeom>
          <a:solidFill>
            <a:srgbClr val="FFE699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3" name="Rectangle 43"/>
          <p:cNvSpPr/>
          <p:nvPr/>
        </p:nvSpPr>
        <p:spPr>
          <a:xfrm>
            <a:off x="4923601" y="6814218"/>
            <a:ext cx="422032" cy="406150"/>
          </a:xfrm>
          <a:prstGeom prst="rect">
            <a:avLst/>
          </a:prstGeom>
          <a:solidFill>
            <a:srgbClr val="F4B183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4" name="Rectangle 45"/>
          <p:cNvSpPr/>
          <p:nvPr/>
        </p:nvSpPr>
        <p:spPr>
          <a:xfrm>
            <a:off x="5696379" y="6594365"/>
            <a:ext cx="763549" cy="718862"/>
          </a:xfrm>
          <a:prstGeom prst="rect">
            <a:avLst/>
          </a:prstGeom>
          <a:solidFill>
            <a:srgbClr val="FFFFFF"/>
          </a:solidFill>
          <a:ln w="28575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5" name="TextBox 46"/>
          <p:cNvSpPr txBox="1"/>
          <p:nvPr/>
        </p:nvSpPr>
        <p:spPr>
          <a:xfrm>
            <a:off x="5863166" y="7304795"/>
            <a:ext cx="429973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CS2</a:t>
            </a:r>
          </a:p>
        </p:txBody>
      </p:sp>
      <p:sp>
        <p:nvSpPr>
          <p:cNvPr id="196" name="Rectangle 49"/>
          <p:cNvSpPr/>
          <p:nvPr/>
        </p:nvSpPr>
        <p:spPr>
          <a:xfrm>
            <a:off x="5772679" y="6681038"/>
            <a:ext cx="422032" cy="406150"/>
          </a:xfrm>
          <a:prstGeom prst="rect">
            <a:avLst/>
          </a:prstGeom>
          <a:solidFill>
            <a:srgbClr val="FFE699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" name="Rectangle 50"/>
          <p:cNvSpPr/>
          <p:nvPr/>
        </p:nvSpPr>
        <p:spPr>
          <a:xfrm>
            <a:off x="5867137" y="6750722"/>
            <a:ext cx="422033" cy="406150"/>
          </a:xfrm>
          <a:prstGeom prst="rect">
            <a:avLst/>
          </a:prstGeom>
          <a:solidFill>
            <a:srgbClr val="FFE699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8" name="Rectangle 51"/>
          <p:cNvSpPr/>
          <p:nvPr/>
        </p:nvSpPr>
        <p:spPr>
          <a:xfrm>
            <a:off x="5961596" y="6822647"/>
            <a:ext cx="422032" cy="406150"/>
          </a:xfrm>
          <a:prstGeom prst="rect">
            <a:avLst/>
          </a:prstGeom>
          <a:solidFill>
            <a:srgbClr val="2F5597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" name="Rectangle 52"/>
          <p:cNvSpPr/>
          <p:nvPr/>
        </p:nvSpPr>
        <p:spPr>
          <a:xfrm>
            <a:off x="6738822" y="6602796"/>
            <a:ext cx="763548" cy="718862"/>
          </a:xfrm>
          <a:prstGeom prst="rect">
            <a:avLst/>
          </a:prstGeom>
          <a:solidFill>
            <a:srgbClr val="FFFFFF"/>
          </a:solidFill>
          <a:ln w="28575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" name="TextBox 53"/>
          <p:cNvSpPr txBox="1"/>
          <p:nvPr/>
        </p:nvSpPr>
        <p:spPr>
          <a:xfrm>
            <a:off x="6905607" y="7313225"/>
            <a:ext cx="429974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CS3</a:t>
            </a:r>
          </a:p>
        </p:txBody>
      </p:sp>
      <p:sp>
        <p:nvSpPr>
          <p:cNvPr id="201" name="Rectangle 54"/>
          <p:cNvSpPr/>
          <p:nvPr/>
        </p:nvSpPr>
        <p:spPr>
          <a:xfrm>
            <a:off x="6815121" y="6689469"/>
            <a:ext cx="422033" cy="406150"/>
          </a:xfrm>
          <a:prstGeom prst="rect">
            <a:avLst/>
          </a:prstGeom>
          <a:solidFill>
            <a:srgbClr val="FFE699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2" name="Rectangle 55"/>
          <p:cNvSpPr/>
          <p:nvPr/>
        </p:nvSpPr>
        <p:spPr>
          <a:xfrm>
            <a:off x="6909581" y="6759151"/>
            <a:ext cx="422032" cy="406150"/>
          </a:xfrm>
          <a:prstGeom prst="rect">
            <a:avLst/>
          </a:prstGeom>
          <a:solidFill>
            <a:srgbClr val="FFE699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Rectangle 57"/>
          <p:cNvSpPr/>
          <p:nvPr/>
        </p:nvSpPr>
        <p:spPr>
          <a:xfrm>
            <a:off x="7004039" y="6831078"/>
            <a:ext cx="422032" cy="406150"/>
          </a:xfrm>
          <a:prstGeom prst="rect">
            <a:avLst/>
          </a:prstGeom>
          <a:solidFill>
            <a:srgbClr val="F4B183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4" name="Rectangle 58"/>
          <p:cNvSpPr/>
          <p:nvPr/>
        </p:nvSpPr>
        <p:spPr>
          <a:xfrm>
            <a:off x="4658385" y="7799706"/>
            <a:ext cx="763548" cy="718862"/>
          </a:xfrm>
          <a:prstGeom prst="rect">
            <a:avLst/>
          </a:prstGeom>
          <a:solidFill>
            <a:srgbClr val="FFFFFF"/>
          </a:solidFill>
          <a:ln w="28575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5" name="TextBox 59"/>
          <p:cNvSpPr txBox="1"/>
          <p:nvPr/>
        </p:nvSpPr>
        <p:spPr>
          <a:xfrm>
            <a:off x="4825170" y="8510136"/>
            <a:ext cx="429974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CS4</a:t>
            </a:r>
          </a:p>
        </p:txBody>
      </p:sp>
      <p:sp>
        <p:nvSpPr>
          <p:cNvPr id="206" name="Rectangle 61"/>
          <p:cNvSpPr/>
          <p:nvPr/>
        </p:nvSpPr>
        <p:spPr>
          <a:xfrm>
            <a:off x="4734685" y="7886379"/>
            <a:ext cx="422032" cy="406150"/>
          </a:xfrm>
          <a:prstGeom prst="rect">
            <a:avLst/>
          </a:prstGeom>
          <a:solidFill>
            <a:srgbClr val="FFE699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7" name="Rectangle 63"/>
          <p:cNvSpPr/>
          <p:nvPr/>
        </p:nvSpPr>
        <p:spPr>
          <a:xfrm>
            <a:off x="4829142" y="7956061"/>
            <a:ext cx="422032" cy="406150"/>
          </a:xfrm>
          <a:prstGeom prst="rect">
            <a:avLst/>
          </a:prstGeom>
          <a:solidFill>
            <a:srgbClr val="FFE699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8" name="Rectangle 66"/>
          <p:cNvSpPr/>
          <p:nvPr/>
        </p:nvSpPr>
        <p:spPr>
          <a:xfrm>
            <a:off x="5696379" y="7808135"/>
            <a:ext cx="763549" cy="718862"/>
          </a:xfrm>
          <a:prstGeom prst="rect">
            <a:avLst/>
          </a:prstGeom>
          <a:solidFill>
            <a:srgbClr val="FFFFFF"/>
          </a:solidFill>
          <a:ln w="28575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9" name="TextBox 67"/>
          <p:cNvSpPr txBox="1"/>
          <p:nvPr/>
        </p:nvSpPr>
        <p:spPr>
          <a:xfrm>
            <a:off x="5863166" y="8518566"/>
            <a:ext cx="429973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CS5</a:t>
            </a:r>
          </a:p>
        </p:txBody>
      </p:sp>
      <p:sp>
        <p:nvSpPr>
          <p:cNvPr id="210" name="Rectangle 68"/>
          <p:cNvSpPr/>
          <p:nvPr/>
        </p:nvSpPr>
        <p:spPr>
          <a:xfrm>
            <a:off x="5772679" y="7894808"/>
            <a:ext cx="422032" cy="406150"/>
          </a:xfrm>
          <a:prstGeom prst="rect">
            <a:avLst/>
          </a:prstGeom>
          <a:solidFill>
            <a:srgbClr val="FFE699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1" name="Rectangle 69"/>
          <p:cNvSpPr/>
          <p:nvPr/>
        </p:nvSpPr>
        <p:spPr>
          <a:xfrm>
            <a:off x="5867137" y="7964492"/>
            <a:ext cx="422033" cy="406150"/>
          </a:xfrm>
          <a:prstGeom prst="rect">
            <a:avLst/>
          </a:prstGeom>
          <a:solidFill>
            <a:srgbClr val="FFE699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2" name="Rectangle 70"/>
          <p:cNvSpPr/>
          <p:nvPr/>
        </p:nvSpPr>
        <p:spPr>
          <a:xfrm>
            <a:off x="5961596" y="8036417"/>
            <a:ext cx="422032" cy="406150"/>
          </a:xfrm>
          <a:prstGeom prst="rect">
            <a:avLst/>
          </a:prstGeom>
          <a:solidFill>
            <a:srgbClr val="F4B183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3" name="Rectangle 74"/>
          <p:cNvSpPr/>
          <p:nvPr/>
        </p:nvSpPr>
        <p:spPr>
          <a:xfrm>
            <a:off x="6738822" y="7816566"/>
            <a:ext cx="763548" cy="718862"/>
          </a:xfrm>
          <a:prstGeom prst="rect">
            <a:avLst/>
          </a:prstGeom>
          <a:solidFill>
            <a:srgbClr val="FFFFFF"/>
          </a:solidFill>
          <a:ln w="28575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" name="TextBox 75"/>
          <p:cNvSpPr txBox="1"/>
          <p:nvPr/>
        </p:nvSpPr>
        <p:spPr>
          <a:xfrm>
            <a:off x="6905607" y="8526995"/>
            <a:ext cx="429974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CS6</a:t>
            </a:r>
          </a:p>
        </p:txBody>
      </p:sp>
      <p:sp>
        <p:nvSpPr>
          <p:cNvPr id="215" name="Rectangle 76"/>
          <p:cNvSpPr/>
          <p:nvPr/>
        </p:nvSpPr>
        <p:spPr>
          <a:xfrm>
            <a:off x="6815121" y="7903239"/>
            <a:ext cx="422033" cy="406150"/>
          </a:xfrm>
          <a:prstGeom prst="rect">
            <a:avLst/>
          </a:prstGeom>
          <a:solidFill>
            <a:srgbClr val="FFE699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" name="Rectangle 77"/>
          <p:cNvSpPr/>
          <p:nvPr/>
        </p:nvSpPr>
        <p:spPr>
          <a:xfrm>
            <a:off x="6909581" y="7972921"/>
            <a:ext cx="422032" cy="406150"/>
          </a:xfrm>
          <a:prstGeom prst="rect">
            <a:avLst/>
          </a:prstGeom>
          <a:solidFill>
            <a:srgbClr val="FFE699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7" name="Rectangle 78"/>
          <p:cNvSpPr/>
          <p:nvPr/>
        </p:nvSpPr>
        <p:spPr>
          <a:xfrm>
            <a:off x="7004039" y="8044847"/>
            <a:ext cx="422032" cy="406150"/>
          </a:xfrm>
          <a:prstGeom prst="rect">
            <a:avLst/>
          </a:prstGeom>
          <a:solidFill>
            <a:srgbClr val="2F5597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8" name="TextBox 79"/>
          <p:cNvSpPr txBox="1"/>
          <p:nvPr/>
        </p:nvSpPr>
        <p:spPr>
          <a:xfrm>
            <a:off x="4937748" y="8912525"/>
            <a:ext cx="2280811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Chunk Servers</a:t>
            </a:r>
          </a:p>
        </p:txBody>
      </p:sp>
      <p:sp>
        <p:nvSpPr>
          <p:cNvPr id="219" name="TextBox 6"/>
          <p:cNvSpPr txBox="1"/>
          <p:nvPr/>
        </p:nvSpPr>
        <p:spPr>
          <a:xfrm>
            <a:off x="9443160" y="3297040"/>
            <a:ext cx="126298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Application</a:t>
            </a:r>
          </a:p>
        </p:txBody>
      </p:sp>
      <p:sp>
        <p:nvSpPr>
          <p:cNvPr id="220" name="Oval 18"/>
          <p:cNvSpPr/>
          <p:nvPr/>
        </p:nvSpPr>
        <p:spPr>
          <a:xfrm>
            <a:off x="9091834" y="3207762"/>
            <a:ext cx="1965943" cy="1021405"/>
          </a:xfrm>
          <a:prstGeom prst="ellipse">
            <a:avLst/>
          </a:prstGeom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1" name="TextBox 156"/>
          <p:cNvSpPr txBox="1"/>
          <p:nvPr/>
        </p:nvSpPr>
        <p:spPr>
          <a:xfrm>
            <a:off x="5426624" y="4574918"/>
            <a:ext cx="1262431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Namespace</a:t>
            </a:r>
          </a:p>
        </p:txBody>
      </p:sp>
      <p:sp>
        <p:nvSpPr>
          <p:cNvPr id="222" name="Straight Connector 158"/>
          <p:cNvSpPr/>
          <p:nvPr/>
        </p:nvSpPr>
        <p:spPr>
          <a:xfrm>
            <a:off x="4866247" y="4598454"/>
            <a:ext cx="2329989" cy="2"/>
          </a:xfrm>
          <a:prstGeom prst="line">
            <a:avLst/>
          </a:prstGeom>
          <a:ln w="1270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3" name="Straight Arrow Connector 165"/>
          <p:cNvSpPr/>
          <p:nvPr/>
        </p:nvSpPr>
        <p:spPr>
          <a:xfrm flipV="1">
            <a:off x="2246852" y="3586960"/>
            <a:ext cx="2" cy="910116"/>
          </a:xfrm>
          <a:prstGeom prst="line">
            <a:avLst/>
          </a:prstGeom>
          <a:ln w="12700">
            <a:solidFill>
              <a:srgbClr val="000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4" name="TextBox 170"/>
          <p:cNvSpPr txBox="1"/>
          <p:nvPr/>
        </p:nvSpPr>
        <p:spPr>
          <a:xfrm>
            <a:off x="1865126" y="4445206"/>
            <a:ext cx="763447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Chunk</a:t>
            </a:r>
          </a:p>
          <a:p>
            <a:pPr defTabSz="914400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Replica</a:t>
            </a:r>
          </a:p>
        </p:txBody>
      </p:sp>
      <p:sp>
        <p:nvSpPr>
          <p:cNvPr id="225" name="Straight Connector 158"/>
          <p:cNvSpPr/>
          <p:nvPr/>
        </p:nvSpPr>
        <p:spPr>
          <a:xfrm>
            <a:off x="9103793" y="3718464"/>
            <a:ext cx="1978642" cy="2"/>
          </a:xfrm>
          <a:prstGeom prst="line">
            <a:avLst/>
          </a:prstGeom>
          <a:ln w="1270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6" name="TextBox 6"/>
          <p:cNvSpPr txBox="1"/>
          <p:nvPr/>
        </p:nvSpPr>
        <p:spPr>
          <a:xfrm>
            <a:off x="9488519" y="3754363"/>
            <a:ext cx="120918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1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GFS Client</a:t>
            </a:r>
          </a:p>
        </p:txBody>
      </p:sp>
      <p:sp>
        <p:nvSpPr>
          <p:cNvPr id="227" name="Straight Arrow Connector 161"/>
          <p:cNvSpPr/>
          <p:nvPr/>
        </p:nvSpPr>
        <p:spPr>
          <a:xfrm flipH="1">
            <a:off x="5071930" y="5048008"/>
            <a:ext cx="218652" cy="1531159"/>
          </a:xfrm>
          <a:prstGeom prst="line">
            <a:avLst/>
          </a:prstGeom>
          <a:ln w="28575">
            <a:solidFill>
              <a:srgbClr val="2F5597"/>
            </a:solidFill>
            <a:prstDash val="sysDash"/>
            <a:miter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8" name="Straight Arrow Connector 161"/>
          <p:cNvSpPr/>
          <p:nvPr/>
        </p:nvSpPr>
        <p:spPr>
          <a:xfrm flipV="1">
            <a:off x="5237445" y="5046827"/>
            <a:ext cx="196881" cy="1512263"/>
          </a:xfrm>
          <a:prstGeom prst="line">
            <a:avLst/>
          </a:prstGeom>
          <a:ln w="28575">
            <a:solidFill>
              <a:srgbClr val="2F5597"/>
            </a:solidFill>
            <a:prstDash val="sysDash"/>
            <a:miter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9" name="Straight Arrow Connector 161"/>
          <p:cNvSpPr/>
          <p:nvPr/>
        </p:nvSpPr>
        <p:spPr>
          <a:xfrm>
            <a:off x="6000793" y="5051107"/>
            <a:ext cx="2" cy="1439160"/>
          </a:xfrm>
          <a:prstGeom prst="line">
            <a:avLst/>
          </a:prstGeom>
          <a:ln w="28575">
            <a:solidFill>
              <a:srgbClr val="2F5597"/>
            </a:solidFill>
            <a:prstDash val="sysDash"/>
            <a:miter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0" name="Straight Arrow Connector 161"/>
          <p:cNvSpPr/>
          <p:nvPr/>
        </p:nvSpPr>
        <p:spPr>
          <a:xfrm flipV="1">
            <a:off x="6172199" y="5065229"/>
            <a:ext cx="3" cy="1477290"/>
          </a:xfrm>
          <a:prstGeom prst="line">
            <a:avLst/>
          </a:prstGeom>
          <a:ln w="28575">
            <a:solidFill>
              <a:srgbClr val="2F5597"/>
            </a:solidFill>
            <a:prstDash val="sysDash"/>
            <a:miter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1" name="Straight Arrow Connector 161"/>
          <p:cNvSpPr/>
          <p:nvPr/>
        </p:nvSpPr>
        <p:spPr>
          <a:xfrm>
            <a:off x="6722806" y="5048842"/>
            <a:ext cx="390929" cy="1428655"/>
          </a:xfrm>
          <a:prstGeom prst="line">
            <a:avLst/>
          </a:prstGeom>
          <a:ln w="28575">
            <a:solidFill>
              <a:srgbClr val="2F5597"/>
            </a:solidFill>
            <a:prstDash val="sysDash"/>
            <a:miter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2" name="Straight Arrow Connector 161"/>
          <p:cNvSpPr/>
          <p:nvPr/>
        </p:nvSpPr>
        <p:spPr>
          <a:xfrm flipH="1" flipV="1">
            <a:off x="6859274" y="5039281"/>
            <a:ext cx="414339" cy="1435186"/>
          </a:xfrm>
          <a:prstGeom prst="line">
            <a:avLst/>
          </a:prstGeom>
          <a:ln w="28575">
            <a:solidFill>
              <a:srgbClr val="2F5597"/>
            </a:solidFill>
            <a:prstDash val="sysDash"/>
            <a:miter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3" name="TextBox 170"/>
          <p:cNvSpPr txBox="1"/>
          <p:nvPr/>
        </p:nvSpPr>
        <p:spPr>
          <a:xfrm>
            <a:off x="6938527" y="5637510"/>
            <a:ext cx="1586085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Heartbeats</a:t>
            </a:r>
          </a:p>
        </p:txBody>
      </p:sp>
      <p:sp>
        <p:nvSpPr>
          <p:cNvPr id="234" name="TextBox 170"/>
          <p:cNvSpPr txBox="1"/>
          <p:nvPr/>
        </p:nvSpPr>
        <p:spPr>
          <a:xfrm>
            <a:off x="3718642" y="5630964"/>
            <a:ext cx="1586085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Instructions</a:t>
            </a:r>
          </a:p>
        </p:txBody>
      </p:sp>
      <p:sp>
        <p:nvSpPr>
          <p:cNvPr id="235" name="Straight Arrow Connector 10"/>
          <p:cNvSpPr/>
          <p:nvPr/>
        </p:nvSpPr>
        <p:spPr>
          <a:xfrm flipH="1">
            <a:off x="7232664" y="3970075"/>
            <a:ext cx="1937110" cy="2"/>
          </a:xfrm>
          <a:prstGeom prst="line">
            <a:avLst/>
          </a:prstGeom>
          <a:ln w="28575">
            <a:solidFill>
              <a:srgbClr val="2F5597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6" name="Straight Arrow Connector 10"/>
          <p:cNvSpPr/>
          <p:nvPr/>
        </p:nvSpPr>
        <p:spPr>
          <a:xfrm flipH="1">
            <a:off x="7573613" y="4226343"/>
            <a:ext cx="2452533" cy="2727454"/>
          </a:xfrm>
          <a:prstGeom prst="line">
            <a:avLst/>
          </a:prstGeom>
          <a:ln w="28575">
            <a:solidFill>
              <a:srgbClr val="2F5597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7" name="Rectangle 1"/>
          <p:cNvSpPr/>
          <p:nvPr/>
        </p:nvSpPr>
        <p:spPr>
          <a:xfrm>
            <a:off x="1211805" y="6329269"/>
            <a:ext cx="2173374" cy="1265558"/>
          </a:xfrm>
          <a:prstGeom prst="rect">
            <a:avLst/>
          </a:prstGeom>
          <a:solidFill>
            <a:srgbClr val="FFFFFF"/>
          </a:solidFill>
          <a:ln w="28575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TextBox 6"/>
          <p:cNvSpPr txBox="1"/>
          <p:nvPr/>
        </p:nvSpPr>
        <p:spPr>
          <a:xfrm>
            <a:off x="1295789" y="6459463"/>
            <a:ext cx="2011743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b="1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GFS Chunk Server</a:t>
            </a:r>
          </a:p>
        </p:txBody>
      </p:sp>
      <p:sp>
        <p:nvSpPr>
          <p:cNvPr id="239" name="Straight Connector 158"/>
          <p:cNvSpPr/>
          <p:nvPr/>
        </p:nvSpPr>
        <p:spPr>
          <a:xfrm>
            <a:off x="1241441" y="6970765"/>
            <a:ext cx="2114103" cy="2"/>
          </a:xfrm>
          <a:prstGeom prst="line">
            <a:avLst/>
          </a:prstGeom>
          <a:ln w="1270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0" name="TextBox 6"/>
          <p:cNvSpPr txBox="1"/>
          <p:nvPr/>
        </p:nvSpPr>
        <p:spPr>
          <a:xfrm>
            <a:off x="1793995" y="7061668"/>
            <a:ext cx="94821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Linux FS</a:t>
            </a:r>
          </a:p>
        </p:txBody>
      </p:sp>
      <p:sp>
        <p:nvSpPr>
          <p:cNvPr id="241" name="Straight Connector 64"/>
          <p:cNvSpPr/>
          <p:nvPr/>
        </p:nvSpPr>
        <p:spPr>
          <a:xfrm flipH="1">
            <a:off x="3400359" y="7318299"/>
            <a:ext cx="1285898" cy="288876"/>
          </a:xfrm>
          <a:prstGeom prst="line">
            <a:avLst/>
          </a:prstGeom>
          <a:ln w="635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2" name="Straight Connector 64"/>
          <p:cNvSpPr/>
          <p:nvPr/>
        </p:nvSpPr>
        <p:spPr>
          <a:xfrm flipH="1" flipV="1">
            <a:off x="3385239" y="6329795"/>
            <a:ext cx="1261730" cy="282070"/>
          </a:xfrm>
          <a:prstGeom prst="line">
            <a:avLst/>
          </a:prstGeom>
          <a:ln w="635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3" name="Rectangle 51"/>
          <p:cNvSpPr/>
          <p:nvPr/>
        </p:nvSpPr>
        <p:spPr>
          <a:xfrm>
            <a:off x="4928918" y="8026850"/>
            <a:ext cx="422032" cy="406150"/>
          </a:xfrm>
          <a:prstGeom prst="rect">
            <a:avLst/>
          </a:prstGeom>
          <a:solidFill>
            <a:srgbClr val="2F5597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" name="Rectangle 73"/>
          <p:cNvSpPr/>
          <p:nvPr/>
        </p:nvSpPr>
        <p:spPr>
          <a:xfrm>
            <a:off x="10099464" y="5285992"/>
            <a:ext cx="1833259" cy="3909494"/>
          </a:xfrm>
          <a:prstGeom prst="rect">
            <a:avLst/>
          </a:prstGeom>
          <a:solidFill>
            <a:srgbClr val="FFFFFF"/>
          </a:solidFill>
          <a:ln w="12700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5" name="Straight Connector 81"/>
          <p:cNvSpPr/>
          <p:nvPr/>
        </p:nvSpPr>
        <p:spPr>
          <a:xfrm>
            <a:off x="10108318" y="6483375"/>
            <a:ext cx="246186" cy="2"/>
          </a:xfrm>
          <a:prstGeom prst="line">
            <a:avLst/>
          </a:prstGeom>
          <a:ln w="12700">
            <a:solidFill>
              <a:srgbClr val="4472C4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6" name="Rectangle 83"/>
          <p:cNvSpPr/>
          <p:nvPr/>
        </p:nvSpPr>
        <p:spPr>
          <a:xfrm>
            <a:off x="10104866" y="6180318"/>
            <a:ext cx="1822453" cy="916432"/>
          </a:xfrm>
          <a:prstGeom prst="rect">
            <a:avLst/>
          </a:prstGeom>
          <a:solidFill>
            <a:srgbClr val="F4B183"/>
          </a:solidFill>
          <a:ln w="3175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7" name="Rectangle 84"/>
          <p:cNvSpPr/>
          <p:nvPr/>
        </p:nvSpPr>
        <p:spPr>
          <a:xfrm>
            <a:off x="10105814" y="8144594"/>
            <a:ext cx="1820558" cy="1030930"/>
          </a:xfrm>
          <a:prstGeom prst="rect">
            <a:avLst/>
          </a:prstGeom>
          <a:solidFill>
            <a:srgbClr val="2F5597"/>
          </a:solidFill>
          <a:ln w="3175">
            <a:solidFill>
              <a:srgbClr val="32538F"/>
            </a:solidFill>
            <a:miter/>
          </a:ln>
        </p:spPr>
        <p:txBody>
          <a:bodyPr lIns="50800" tIns="50800" rIns="50800" bIns="5080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8" name="TextBox 71"/>
          <p:cNvSpPr txBox="1"/>
          <p:nvPr/>
        </p:nvSpPr>
        <p:spPr>
          <a:xfrm>
            <a:off x="10620032" y="4777766"/>
            <a:ext cx="792123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File</a:t>
            </a:r>
          </a:p>
        </p:txBody>
      </p:sp>
      <p:sp>
        <p:nvSpPr>
          <p:cNvPr id="249" name="Line"/>
          <p:cNvSpPr/>
          <p:nvPr/>
        </p:nvSpPr>
        <p:spPr>
          <a:xfrm flipV="1">
            <a:off x="9975195" y="6205485"/>
            <a:ext cx="2" cy="86609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0" name="TextBox 71"/>
          <p:cNvSpPr txBox="1"/>
          <p:nvPr/>
        </p:nvSpPr>
        <p:spPr>
          <a:xfrm>
            <a:off x="8762765" y="6453685"/>
            <a:ext cx="119065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Chunk size</a:t>
            </a:r>
          </a:p>
        </p:txBody>
      </p:sp>
      <p:sp>
        <p:nvSpPr>
          <p:cNvPr id="251" name="Line"/>
          <p:cNvSpPr/>
          <p:nvPr/>
        </p:nvSpPr>
        <p:spPr>
          <a:xfrm flipH="1">
            <a:off x="6772558" y="2560840"/>
            <a:ext cx="1074203" cy="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2" name="TextBox 4"/>
          <p:cNvSpPr txBox="1"/>
          <p:nvPr/>
        </p:nvSpPr>
        <p:spPr>
          <a:xfrm>
            <a:off x="7879197" y="2372610"/>
            <a:ext cx="1768633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Single Master!!!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hunk siz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Chunk size</a:t>
            </a:r>
          </a:p>
        </p:txBody>
      </p:sp>
      <p:sp>
        <p:nvSpPr>
          <p:cNvPr id="255" name="Chunk-size = 64MB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5600" indent="-355600" defTabSz="467359">
              <a:spcBef>
                <a:spcPts val="3300"/>
              </a:spcBef>
              <a:defRPr b="1" sz="2500"/>
            </a:pPr>
            <a:r>
              <a:t>Chunk-size = 64MB</a:t>
            </a:r>
          </a:p>
          <a:p>
            <a:pPr lvl="1" marL="711200" indent="-355600" defTabSz="467359">
              <a:spcBef>
                <a:spcPts val="3300"/>
              </a:spcBef>
              <a:defRPr sz="2500"/>
            </a:pPr>
            <a:r>
              <a:t>Significantly larger than other file systems</a:t>
            </a:r>
          </a:p>
          <a:p>
            <a:pPr lvl="2" marL="1066800" indent="-355600" defTabSz="467359">
              <a:spcBef>
                <a:spcPts val="3300"/>
              </a:spcBef>
              <a:defRPr sz="2500"/>
            </a:pPr>
            <a:r>
              <a:t>Linux FS block size: 4KB</a:t>
            </a:r>
          </a:p>
          <a:p>
            <a:pPr lvl="2" marL="1066800" indent="-355600" defTabSz="467359">
              <a:spcBef>
                <a:spcPts val="3300"/>
              </a:spcBef>
              <a:defRPr sz="2500"/>
            </a:pPr>
            <a:r>
              <a:t>xFS / Petal: 64KB</a:t>
            </a:r>
          </a:p>
          <a:p>
            <a:pPr lvl="1" marL="711200" indent="-355600" defTabSz="467359">
              <a:spcBef>
                <a:spcPts val="3300"/>
              </a:spcBef>
              <a:defRPr sz="2500"/>
            </a:pPr>
            <a:r>
              <a:t>Based on assumption that large files are common case</a:t>
            </a:r>
          </a:p>
          <a:p>
            <a:pPr marL="355600" indent="-355600" defTabSz="467359">
              <a:spcBef>
                <a:spcPts val="3300"/>
              </a:spcBef>
              <a:defRPr sz="2500"/>
            </a:pPr>
            <a:r>
              <a:t>Reduces metadata footprint at Master</a:t>
            </a:r>
          </a:p>
          <a:p>
            <a:pPr marL="355600" indent="-355600" defTabSz="467359">
              <a:spcBef>
                <a:spcPts val="3300"/>
              </a:spcBef>
              <a:defRPr sz="2500"/>
            </a:pPr>
            <a:r>
              <a:t>Internal fragmentation ?</a:t>
            </a:r>
          </a:p>
          <a:p>
            <a:pPr lvl="1" marL="711200" indent="-355600" defTabSz="467359">
              <a:spcBef>
                <a:spcPts val="3300"/>
              </a:spcBef>
              <a:defRPr sz="2500"/>
            </a:pPr>
            <a:r>
              <a:t>Lazy space allocation for files on chunkservers.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ad P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Read Path</a:t>
            </a:r>
          </a:p>
        </p:txBody>
      </p:sp>
      <p:pic>
        <p:nvPicPr>
          <p:cNvPr id="258" name="Screen Shot 2019-10-08 at 2.43.30 AM.png" descr="Screen Shot 2019-10-08 at 2.43.3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0950" y="3111500"/>
            <a:ext cx="10121900" cy="388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Clients cache chunk locations…"/>
          <p:cNvSpPr txBox="1"/>
          <p:nvPr>
            <p:ph type="body" idx="4294967295"/>
          </p:nvPr>
        </p:nvSpPr>
        <p:spPr>
          <a:prstGeom prst="rect">
            <a:avLst/>
          </a:prstGeom>
        </p:spPr>
        <p:txBody>
          <a:bodyPr/>
          <a:lstStyle/>
          <a:p>
            <a:pPr marL="426719" indent="-426719" defTabSz="560830">
              <a:spcBef>
                <a:spcPts val="4000"/>
              </a:spcBef>
              <a:defRPr b="1" sz="3000"/>
            </a:pPr>
          </a:p>
          <a:p>
            <a:pPr marL="426719" indent="-426719" defTabSz="560830">
              <a:spcBef>
                <a:spcPts val="4000"/>
              </a:spcBef>
              <a:defRPr b="1" sz="3000"/>
            </a:pPr>
          </a:p>
          <a:p>
            <a:pPr marL="426719" indent="-426719" defTabSz="560830">
              <a:spcBef>
                <a:spcPts val="4000"/>
              </a:spcBef>
              <a:defRPr b="1" sz="3000"/>
            </a:pPr>
          </a:p>
          <a:p>
            <a:pPr marL="426719" indent="-426719" defTabSz="560830">
              <a:spcBef>
                <a:spcPts val="4000"/>
              </a:spcBef>
              <a:defRPr b="1" sz="3000"/>
            </a:pPr>
          </a:p>
          <a:p>
            <a:pPr marL="426719" indent="-426719" defTabSz="560830">
              <a:spcBef>
                <a:spcPts val="4000"/>
              </a:spcBef>
              <a:defRPr sz="3000"/>
            </a:pPr>
          </a:p>
          <a:p>
            <a:pPr lvl="6" marL="2987038" indent="-426718" defTabSz="560830">
              <a:lnSpc>
                <a:spcPct val="50000"/>
              </a:lnSpc>
              <a:spcBef>
                <a:spcPts val="4000"/>
              </a:spcBef>
              <a:defRPr sz="3000"/>
            </a:pPr>
            <a:r>
              <a:t>Clients cache chunk locations</a:t>
            </a:r>
          </a:p>
          <a:p>
            <a:pPr lvl="6" marL="2987038" indent="-426718" defTabSz="560830">
              <a:lnSpc>
                <a:spcPct val="50000"/>
              </a:lnSpc>
              <a:spcBef>
                <a:spcPts val="4000"/>
              </a:spcBef>
              <a:defRPr b="1" sz="3000"/>
            </a:pPr>
            <a:r>
              <a:t>No client-side data caching!</a:t>
            </a:r>
          </a:p>
        </p:txBody>
      </p:sp>
      <p:sp>
        <p:nvSpPr>
          <p:cNvPr id="260" name="Figure taken from GFS paper [SOSP’03]"/>
          <p:cNvSpPr txBox="1"/>
          <p:nvPr/>
        </p:nvSpPr>
        <p:spPr>
          <a:xfrm>
            <a:off x="4187190" y="9124084"/>
            <a:ext cx="4630421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0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Figure taken from GFS paper [SOSP’03]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Write P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Write Path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050" y="2836647"/>
            <a:ext cx="5881173" cy="4867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Client contacts Master…"/>
          <p:cNvSpPr txBox="1"/>
          <p:nvPr>
            <p:ph type="body" sz="half" idx="4294967295"/>
          </p:nvPr>
        </p:nvSpPr>
        <p:spPr>
          <a:xfrm>
            <a:off x="6634111" y="2590800"/>
            <a:ext cx="5418190" cy="6286500"/>
          </a:xfrm>
          <a:prstGeom prst="rect">
            <a:avLst/>
          </a:prstGeom>
        </p:spPr>
        <p:txBody>
          <a:bodyPr/>
          <a:lstStyle/>
          <a:p>
            <a:pPr marL="450850" indent="-450850" defTabSz="414780">
              <a:spcBef>
                <a:spcPts val="2900"/>
              </a:spcBef>
              <a:buSzPct val="100000"/>
              <a:buAutoNum type="arabicPeriod" startAt="1"/>
              <a:defRPr sz="2200"/>
            </a:pPr>
            <a:r>
              <a:t>Client contacts Master</a:t>
            </a:r>
          </a:p>
          <a:p>
            <a:pPr marL="450850" indent="-450850" defTabSz="414780">
              <a:spcBef>
                <a:spcPts val="2900"/>
              </a:spcBef>
              <a:buSzPct val="100000"/>
              <a:buAutoNum type="arabicPeriod" startAt="1"/>
              <a:defRPr sz="2200"/>
            </a:pPr>
            <a:r>
              <a:t>Master replies w/ location of primary and other replicas</a:t>
            </a:r>
          </a:p>
          <a:p>
            <a:pPr marL="450850" indent="-450850" defTabSz="414780">
              <a:spcBef>
                <a:spcPts val="2900"/>
              </a:spcBef>
              <a:buSzPct val="100000"/>
              <a:buAutoNum type="arabicPeriod" startAt="1"/>
              <a:defRPr sz="2200"/>
            </a:pPr>
            <a:r>
              <a:t>Client pushes data to all replicas; replicas buffer received data</a:t>
            </a:r>
          </a:p>
          <a:p>
            <a:pPr marL="450850" indent="-450850" defTabSz="414780">
              <a:spcBef>
                <a:spcPts val="2900"/>
              </a:spcBef>
              <a:buSzPct val="100000"/>
              <a:buAutoNum type="arabicPeriod" startAt="1"/>
              <a:defRPr sz="2200"/>
            </a:pPr>
            <a:r>
              <a:t>Client sends write request to primary; primary serializes requests</a:t>
            </a:r>
          </a:p>
          <a:p>
            <a:pPr marL="450850" indent="-450850" defTabSz="414780">
              <a:spcBef>
                <a:spcPts val="2900"/>
              </a:spcBef>
              <a:buSzPct val="100000"/>
              <a:buAutoNum type="arabicPeriod" startAt="1"/>
              <a:defRPr sz="2200"/>
            </a:pPr>
            <a:r>
              <a:t>Primary applies request, forwards to secondaries in serial order</a:t>
            </a:r>
          </a:p>
          <a:p>
            <a:pPr marL="450850" indent="-450850" defTabSz="414780">
              <a:spcBef>
                <a:spcPts val="2900"/>
              </a:spcBef>
              <a:buSzPct val="100000"/>
              <a:buAutoNum type="arabicPeriod" startAt="1"/>
              <a:defRPr sz="2200"/>
            </a:pPr>
            <a:r>
              <a:t>Secondaries send Ack to primary</a:t>
            </a:r>
          </a:p>
          <a:p>
            <a:pPr marL="450850" indent="-450850" defTabSz="414780">
              <a:spcBef>
                <a:spcPts val="2900"/>
              </a:spcBef>
              <a:buSzPct val="100000"/>
              <a:buAutoNum type="arabicPeriod" startAt="1"/>
              <a:defRPr sz="2200"/>
            </a:pPr>
            <a:r>
              <a:t>Primary sends Ack to client</a:t>
            </a:r>
          </a:p>
        </p:txBody>
      </p:sp>
      <p:sp>
        <p:nvSpPr>
          <p:cNvPr id="265" name="Figure taken from GFS paper [SOSP’03]"/>
          <p:cNvSpPr txBox="1"/>
          <p:nvPr/>
        </p:nvSpPr>
        <p:spPr>
          <a:xfrm>
            <a:off x="4187190" y="9149484"/>
            <a:ext cx="4630421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0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Figure taken from GFS paper [SOSP’03]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What can go wrong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What can go wrong?</a:t>
            </a:r>
          </a:p>
        </p:txBody>
      </p:sp>
      <p:sp>
        <p:nvSpPr>
          <p:cNvPr id="268" name="Failures"/>
          <p:cNvSpPr txBox="1"/>
          <p:nvPr>
            <p:ph type="body" sz="quarter" idx="1"/>
          </p:nvPr>
        </p:nvSpPr>
        <p:spPr>
          <a:xfrm>
            <a:off x="952500" y="2590800"/>
            <a:ext cx="11099800" cy="1030238"/>
          </a:xfrm>
          <a:prstGeom prst="rect">
            <a:avLst/>
          </a:prstGeom>
        </p:spPr>
        <p:txBody>
          <a:bodyPr/>
          <a:lstStyle/>
          <a:p>
            <a:pPr/>
            <a:r>
              <a:t>Failures</a:t>
            </a:r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996950" y="4170147"/>
            <a:ext cx="5881173" cy="4867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9410" y="13849"/>
                </a:moveTo>
                <a:cubicBezTo>
                  <a:pt x="9449" y="13852"/>
                  <a:pt x="9497" y="13865"/>
                  <a:pt x="9557" y="13885"/>
                </a:cubicBezTo>
                <a:cubicBezTo>
                  <a:pt x="9658" y="13918"/>
                  <a:pt x="9738" y="13919"/>
                  <a:pt x="9764" y="13886"/>
                </a:cubicBezTo>
                <a:cubicBezTo>
                  <a:pt x="9788" y="13858"/>
                  <a:pt x="10015" y="13840"/>
                  <a:pt x="10269" y="13849"/>
                </a:cubicBezTo>
                <a:lnTo>
                  <a:pt x="10729" y="13865"/>
                </a:lnTo>
                <a:lnTo>
                  <a:pt x="10729" y="15919"/>
                </a:lnTo>
                <a:lnTo>
                  <a:pt x="10729" y="17972"/>
                </a:lnTo>
                <a:lnTo>
                  <a:pt x="10030" y="17988"/>
                </a:lnTo>
                <a:cubicBezTo>
                  <a:pt x="9644" y="17996"/>
                  <a:pt x="9314" y="17985"/>
                  <a:pt x="9296" y="17963"/>
                </a:cubicBezTo>
                <a:cubicBezTo>
                  <a:pt x="9279" y="17942"/>
                  <a:pt x="9263" y="17739"/>
                  <a:pt x="9263" y="17512"/>
                </a:cubicBezTo>
                <a:lnTo>
                  <a:pt x="9263" y="17100"/>
                </a:lnTo>
                <a:lnTo>
                  <a:pt x="8079" y="17100"/>
                </a:lnTo>
                <a:cubicBezTo>
                  <a:pt x="7428" y="17100"/>
                  <a:pt x="6884" y="17079"/>
                  <a:pt x="6871" y="17053"/>
                </a:cubicBezTo>
                <a:cubicBezTo>
                  <a:pt x="6858" y="17027"/>
                  <a:pt x="6921" y="16919"/>
                  <a:pt x="7011" y="16813"/>
                </a:cubicBezTo>
                <a:cubicBezTo>
                  <a:pt x="7172" y="16625"/>
                  <a:pt x="7172" y="16621"/>
                  <a:pt x="7066" y="16591"/>
                </a:cubicBezTo>
                <a:lnTo>
                  <a:pt x="6960" y="16561"/>
                </a:lnTo>
                <a:lnTo>
                  <a:pt x="6960" y="15494"/>
                </a:lnTo>
                <a:lnTo>
                  <a:pt x="6960" y="14429"/>
                </a:lnTo>
                <a:lnTo>
                  <a:pt x="8111" y="14413"/>
                </a:lnTo>
                <a:lnTo>
                  <a:pt x="9263" y="14399"/>
                </a:lnTo>
                <a:lnTo>
                  <a:pt x="9263" y="14143"/>
                </a:lnTo>
                <a:cubicBezTo>
                  <a:pt x="9263" y="13923"/>
                  <a:pt x="9294" y="13843"/>
                  <a:pt x="9410" y="13849"/>
                </a:cubicBezTo>
                <a:close/>
                <a:moveTo>
                  <a:pt x="10057" y="17044"/>
                </a:moveTo>
                <a:cubicBezTo>
                  <a:pt x="10028" y="17044"/>
                  <a:pt x="9951" y="17108"/>
                  <a:pt x="9885" y="17187"/>
                </a:cubicBezTo>
                <a:cubicBezTo>
                  <a:pt x="9793" y="17299"/>
                  <a:pt x="9773" y="17364"/>
                  <a:pt x="9798" y="17483"/>
                </a:cubicBezTo>
                <a:cubicBezTo>
                  <a:pt x="9815" y="17566"/>
                  <a:pt x="9854" y="17653"/>
                  <a:pt x="9884" y="17676"/>
                </a:cubicBezTo>
                <a:cubicBezTo>
                  <a:pt x="9990" y="17759"/>
                  <a:pt x="10078" y="17690"/>
                  <a:pt x="10092" y="17514"/>
                </a:cubicBezTo>
                <a:cubicBezTo>
                  <a:pt x="10104" y="17372"/>
                  <a:pt x="10086" y="17332"/>
                  <a:pt x="9999" y="17303"/>
                </a:cubicBezTo>
                <a:lnTo>
                  <a:pt x="9893" y="17268"/>
                </a:lnTo>
                <a:lnTo>
                  <a:pt x="10002" y="17155"/>
                </a:lnTo>
                <a:cubicBezTo>
                  <a:pt x="10062" y="17094"/>
                  <a:pt x="10087" y="17044"/>
                  <a:pt x="10057" y="1704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0" name="Dingbat X"/>
          <p:cNvSpPr/>
          <p:nvPr/>
        </p:nvSpPr>
        <p:spPr>
          <a:xfrm>
            <a:off x="2609585" y="8054456"/>
            <a:ext cx="540215" cy="638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E230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71" name="Rectangle"/>
          <p:cNvSpPr/>
          <p:nvPr/>
        </p:nvSpPr>
        <p:spPr>
          <a:xfrm>
            <a:off x="4933155" y="7327155"/>
            <a:ext cx="1861345" cy="14358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72" name="Rectangle"/>
          <p:cNvSpPr/>
          <p:nvPr/>
        </p:nvSpPr>
        <p:spPr>
          <a:xfrm>
            <a:off x="3523455" y="7200155"/>
            <a:ext cx="540203" cy="11478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73" name="Rectangle"/>
          <p:cNvSpPr/>
          <p:nvPr/>
        </p:nvSpPr>
        <p:spPr>
          <a:xfrm>
            <a:off x="4437326" y="6908055"/>
            <a:ext cx="204199" cy="3909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74" name="Rectangle"/>
          <p:cNvSpPr/>
          <p:nvPr/>
        </p:nvSpPr>
        <p:spPr>
          <a:xfrm>
            <a:off x="1973527" y="6527055"/>
            <a:ext cx="204199" cy="3909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75" name="Rectangle"/>
          <p:cNvSpPr/>
          <p:nvPr/>
        </p:nvSpPr>
        <p:spPr>
          <a:xfrm>
            <a:off x="3586426" y="6031755"/>
            <a:ext cx="204199" cy="3909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76" name="Rectangle"/>
          <p:cNvSpPr/>
          <p:nvPr/>
        </p:nvSpPr>
        <p:spPr>
          <a:xfrm>
            <a:off x="2951427" y="5038244"/>
            <a:ext cx="204199" cy="3909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77" name="Rectangle"/>
          <p:cNvSpPr/>
          <p:nvPr/>
        </p:nvSpPr>
        <p:spPr>
          <a:xfrm>
            <a:off x="4284926" y="4850655"/>
            <a:ext cx="204199" cy="3909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78" name="Rectangle"/>
          <p:cNvSpPr/>
          <p:nvPr/>
        </p:nvSpPr>
        <p:spPr>
          <a:xfrm>
            <a:off x="3484826" y="4190255"/>
            <a:ext cx="540203" cy="3909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79" name="Write Failed"/>
          <p:cNvSpPr txBox="1"/>
          <p:nvPr/>
        </p:nvSpPr>
        <p:spPr>
          <a:xfrm rot="16200000">
            <a:off x="833164" y="5801535"/>
            <a:ext cx="1566287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>
                <a:solidFill>
                  <a:srgbClr val="B516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Write Failed</a:t>
            </a:r>
          </a:p>
        </p:txBody>
      </p:sp>
      <p:sp>
        <p:nvSpPr>
          <p:cNvPr id="280" name="Rectangle"/>
          <p:cNvSpPr/>
          <p:nvPr/>
        </p:nvSpPr>
        <p:spPr>
          <a:xfrm>
            <a:off x="2113227" y="4190255"/>
            <a:ext cx="204199" cy="3909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81" name="Secondary B fails during write (transient failure)…"/>
          <p:cNvSpPr txBox="1"/>
          <p:nvPr/>
        </p:nvSpPr>
        <p:spPr>
          <a:xfrm>
            <a:off x="6634111" y="2590800"/>
            <a:ext cx="541819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44500" indent="-444500" algn="l">
              <a:spcBef>
                <a:spcPts val="4200"/>
              </a:spcBef>
              <a:buSzPct val="145000"/>
              <a:buChar char="•"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Secondary B fails during write (transient failure)</a:t>
            </a:r>
          </a:p>
          <a:p>
            <a:pPr marL="444500" indent="-444500" algn="l">
              <a:spcBef>
                <a:spcPts val="4200"/>
              </a:spcBef>
              <a:buSzPct val="145000"/>
              <a:buChar char="•"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Write operation fails</a:t>
            </a:r>
          </a:p>
          <a:p>
            <a:pPr marL="444500" indent="-444500" algn="l">
              <a:spcBef>
                <a:spcPts val="4200"/>
              </a:spcBef>
              <a:buSzPct val="145000"/>
              <a:buChar char="•"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Primary &amp; Secondary A have applied the write</a:t>
            </a:r>
          </a:p>
          <a:p>
            <a:pPr marL="444500" indent="-444500" algn="l">
              <a:spcBef>
                <a:spcPts val="4200"/>
              </a:spcBef>
              <a:buSzPct val="145000"/>
              <a:buChar char="•"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Region is </a:t>
            </a:r>
            <a:r>
              <a:rPr b="1" i="1"/>
              <a:t>inconsistent</a:t>
            </a:r>
          </a:p>
        </p:txBody>
      </p:sp>
      <p:sp>
        <p:nvSpPr>
          <p:cNvPr id="282" name="Figure taken from GFS paper [SOSP’03]"/>
          <p:cNvSpPr txBox="1"/>
          <p:nvPr/>
        </p:nvSpPr>
        <p:spPr>
          <a:xfrm>
            <a:off x="4187190" y="9136784"/>
            <a:ext cx="4630421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0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Figure taken from GFS paper [SOSP’03]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What can go wrong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What can go wrong?</a:t>
            </a:r>
          </a:p>
        </p:txBody>
      </p:sp>
      <p:sp>
        <p:nvSpPr>
          <p:cNvPr id="285" name="Concurrent writes"/>
          <p:cNvSpPr txBox="1"/>
          <p:nvPr>
            <p:ph type="body" sz="quarter" idx="1"/>
          </p:nvPr>
        </p:nvSpPr>
        <p:spPr>
          <a:xfrm>
            <a:off x="952500" y="2590800"/>
            <a:ext cx="11099800" cy="899963"/>
          </a:xfrm>
          <a:prstGeom prst="rect">
            <a:avLst/>
          </a:prstGeom>
        </p:spPr>
        <p:txBody>
          <a:bodyPr/>
          <a:lstStyle/>
          <a:p>
            <a:pPr/>
            <a:r>
              <a:t>Concurrent writes</a:t>
            </a:r>
          </a:p>
        </p:txBody>
      </p:sp>
      <p:sp>
        <p:nvSpPr>
          <p:cNvPr id="286" name="Rectangle"/>
          <p:cNvSpPr/>
          <p:nvPr/>
        </p:nvSpPr>
        <p:spPr>
          <a:xfrm>
            <a:off x="1511300" y="4511476"/>
            <a:ext cx="2282329" cy="6545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87" name="GFS Client"/>
          <p:cNvSpPr txBox="1"/>
          <p:nvPr/>
        </p:nvSpPr>
        <p:spPr>
          <a:xfrm>
            <a:off x="1921229" y="4626742"/>
            <a:ext cx="1462470" cy="42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GFS Client</a:t>
            </a:r>
          </a:p>
        </p:txBody>
      </p:sp>
      <p:sp>
        <p:nvSpPr>
          <p:cNvPr id="288" name="Rectangle"/>
          <p:cNvSpPr/>
          <p:nvPr/>
        </p:nvSpPr>
        <p:spPr>
          <a:xfrm>
            <a:off x="6553200" y="4511476"/>
            <a:ext cx="2282329" cy="6545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89" name="GFS Client"/>
          <p:cNvSpPr txBox="1"/>
          <p:nvPr/>
        </p:nvSpPr>
        <p:spPr>
          <a:xfrm>
            <a:off x="6963129" y="4626742"/>
            <a:ext cx="1462470" cy="42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GFS Client</a:t>
            </a:r>
          </a:p>
        </p:txBody>
      </p:sp>
      <p:sp>
        <p:nvSpPr>
          <p:cNvPr id="290" name="Line"/>
          <p:cNvSpPr/>
          <p:nvPr/>
        </p:nvSpPr>
        <p:spPr>
          <a:xfrm>
            <a:off x="7694363" y="4059035"/>
            <a:ext cx="2" cy="4240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1" name="write(63999997, “world”)"/>
          <p:cNvSpPr txBox="1"/>
          <p:nvPr/>
        </p:nvSpPr>
        <p:spPr>
          <a:xfrm>
            <a:off x="5845454" y="3630117"/>
            <a:ext cx="347289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write(63999997, “</a:t>
            </a:r>
            <a:r>
              <a:rPr>
                <a:solidFill>
                  <a:srgbClr val="EE230C"/>
                </a:solidFill>
              </a:rPr>
              <a:t>world</a:t>
            </a:r>
            <a:r>
              <a:t>”)</a:t>
            </a:r>
          </a:p>
        </p:txBody>
      </p:sp>
      <p:sp>
        <p:nvSpPr>
          <p:cNvPr id="292" name="Line"/>
          <p:cNvSpPr/>
          <p:nvPr/>
        </p:nvSpPr>
        <p:spPr>
          <a:xfrm>
            <a:off x="2652464" y="4092930"/>
            <a:ext cx="2" cy="4240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3" name="write(63999997, “hello”)"/>
          <p:cNvSpPr txBox="1"/>
          <p:nvPr/>
        </p:nvSpPr>
        <p:spPr>
          <a:xfrm>
            <a:off x="859789" y="3664010"/>
            <a:ext cx="336042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write(63999997, “</a:t>
            </a:r>
            <a:r>
              <a:rPr>
                <a:solidFill>
                  <a:schemeClr val="accent1"/>
                </a:solidFill>
              </a:rPr>
              <a:t>hello</a:t>
            </a:r>
            <a:r>
              <a:t>”)</a:t>
            </a:r>
          </a:p>
        </p:txBody>
      </p:sp>
      <p:sp>
        <p:nvSpPr>
          <p:cNvPr id="294" name="Rectangle"/>
          <p:cNvSpPr/>
          <p:nvPr/>
        </p:nvSpPr>
        <p:spPr>
          <a:xfrm>
            <a:off x="3009900" y="6438899"/>
            <a:ext cx="733029" cy="77415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95" name="P"/>
          <p:cNvSpPr txBox="1"/>
          <p:nvPr/>
        </p:nvSpPr>
        <p:spPr>
          <a:xfrm>
            <a:off x="3220508" y="6595294"/>
            <a:ext cx="31181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P</a:t>
            </a:r>
          </a:p>
        </p:txBody>
      </p:sp>
      <p:sp>
        <p:nvSpPr>
          <p:cNvPr id="296" name="Rectangle"/>
          <p:cNvSpPr/>
          <p:nvPr/>
        </p:nvSpPr>
        <p:spPr>
          <a:xfrm>
            <a:off x="4038600" y="6438899"/>
            <a:ext cx="733029" cy="77415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97" name="S"/>
          <p:cNvSpPr txBox="1"/>
          <p:nvPr/>
        </p:nvSpPr>
        <p:spPr>
          <a:xfrm>
            <a:off x="4249208" y="6595294"/>
            <a:ext cx="31181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S</a:t>
            </a:r>
          </a:p>
        </p:txBody>
      </p:sp>
      <p:sp>
        <p:nvSpPr>
          <p:cNvPr id="298" name="Rectangle"/>
          <p:cNvSpPr/>
          <p:nvPr/>
        </p:nvSpPr>
        <p:spPr>
          <a:xfrm>
            <a:off x="1993900" y="6438899"/>
            <a:ext cx="733029" cy="77415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99" name="S"/>
          <p:cNvSpPr txBox="1"/>
          <p:nvPr/>
        </p:nvSpPr>
        <p:spPr>
          <a:xfrm>
            <a:off x="2204508" y="6595294"/>
            <a:ext cx="31181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S</a:t>
            </a:r>
          </a:p>
        </p:txBody>
      </p:sp>
      <p:sp>
        <p:nvSpPr>
          <p:cNvPr id="300" name="Connection Line"/>
          <p:cNvSpPr/>
          <p:nvPr/>
        </p:nvSpPr>
        <p:spPr>
          <a:xfrm>
            <a:off x="2385350" y="7252972"/>
            <a:ext cx="992040" cy="372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fill="norm" stroke="1" extrusionOk="0">
                <a:moveTo>
                  <a:pt x="0" y="292"/>
                </a:moveTo>
                <a:cubicBezTo>
                  <a:pt x="7110" y="21600"/>
                  <a:pt x="14310" y="21503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/>
          <a:lstStyle/>
          <a:p>
            <a:pPr>
              <a:defRPr b="1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301" name="Connection Line"/>
          <p:cNvSpPr/>
          <p:nvPr/>
        </p:nvSpPr>
        <p:spPr>
          <a:xfrm>
            <a:off x="3395348" y="7269295"/>
            <a:ext cx="1046512" cy="324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fill="norm" stroke="1" extrusionOk="0">
                <a:moveTo>
                  <a:pt x="21600" y="441"/>
                </a:moveTo>
                <a:cubicBezTo>
                  <a:pt x="14306" y="21600"/>
                  <a:pt x="7106" y="21453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/>
          <a:lstStyle/>
          <a:p>
            <a:pPr>
              <a:defRPr b="1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302" name="Rectangle"/>
          <p:cNvSpPr/>
          <p:nvPr/>
        </p:nvSpPr>
        <p:spPr>
          <a:xfrm>
            <a:off x="2400299" y="7811275"/>
            <a:ext cx="2169966" cy="46136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03" name="……………..hel"/>
          <p:cNvSpPr txBox="1"/>
          <p:nvPr/>
        </p:nvSpPr>
        <p:spPr>
          <a:xfrm>
            <a:off x="2380990" y="7804771"/>
            <a:ext cx="220858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……………..</a:t>
            </a:r>
            <a:r>
              <a:rPr>
                <a:solidFill>
                  <a:schemeClr val="accent1"/>
                </a:solidFill>
              </a:rPr>
              <a:t>hel</a:t>
            </a:r>
          </a:p>
        </p:txBody>
      </p:sp>
      <p:sp>
        <p:nvSpPr>
          <p:cNvPr id="304" name="Rectangle"/>
          <p:cNvSpPr/>
          <p:nvPr/>
        </p:nvSpPr>
        <p:spPr>
          <a:xfrm>
            <a:off x="6306608" y="6426199"/>
            <a:ext cx="733030" cy="77415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05" name="P"/>
          <p:cNvSpPr txBox="1"/>
          <p:nvPr/>
        </p:nvSpPr>
        <p:spPr>
          <a:xfrm>
            <a:off x="6517216" y="6582594"/>
            <a:ext cx="31181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P</a:t>
            </a:r>
          </a:p>
        </p:txBody>
      </p:sp>
      <p:sp>
        <p:nvSpPr>
          <p:cNvPr id="306" name="Rectangle"/>
          <p:cNvSpPr/>
          <p:nvPr/>
        </p:nvSpPr>
        <p:spPr>
          <a:xfrm>
            <a:off x="7335308" y="6426199"/>
            <a:ext cx="733030" cy="77415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07" name="S"/>
          <p:cNvSpPr txBox="1"/>
          <p:nvPr/>
        </p:nvSpPr>
        <p:spPr>
          <a:xfrm>
            <a:off x="7545916" y="6582594"/>
            <a:ext cx="31181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S</a:t>
            </a:r>
          </a:p>
        </p:txBody>
      </p:sp>
      <p:sp>
        <p:nvSpPr>
          <p:cNvPr id="308" name="Rectangle"/>
          <p:cNvSpPr/>
          <p:nvPr/>
        </p:nvSpPr>
        <p:spPr>
          <a:xfrm>
            <a:off x="5290608" y="6426199"/>
            <a:ext cx="733030" cy="77415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09" name="S"/>
          <p:cNvSpPr txBox="1"/>
          <p:nvPr/>
        </p:nvSpPr>
        <p:spPr>
          <a:xfrm>
            <a:off x="5501216" y="6582594"/>
            <a:ext cx="31181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S</a:t>
            </a:r>
          </a:p>
        </p:txBody>
      </p:sp>
      <p:sp>
        <p:nvSpPr>
          <p:cNvPr id="310" name="Connection Line"/>
          <p:cNvSpPr/>
          <p:nvPr/>
        </p:nvSpPr>
        <p:spPr>
          <a:xfrm>
            <a:off x="5682058" y="7240272"/>
            <a:ext cx="992042" cy="372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fill="norm" stroke="1" extrusionOk="0">
                <a:moveTo>
                  <a:pt x="0" y="292"/>
                </a:moveTo>
                <a:cubicBezTo>
                  <a:pt x="7110" y="21600"/>
                  <a:pt x="14310" y="21503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/>
          <a:lstStyle/>
          <a:p>
            <a:pPr>
              <a:defRPr b="1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311" name="Connection Line"/>
          <p:cNvSpPr/>
          <p:nvPr/>
        </p:nvSpPr>
        <p:spPr>
          <a:xfrm>
            <a:off x="6692056" y="7256595"/>
            <a:ext cx="1046512" cy="324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fill="norm" stroke="1" extrusionOk="0">
                <a:moveTo>
                  <a:pt x="21600" y="441"/>
                </a:moveTo>
                <a:cubicBezTo>
                  <a:pt x="14306" y="21600"/>
                  <a:pt x="7106" y="21453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/>
          <a:lstStyle/>
          <a:p>
            <a:pPr>
              <a:defRPr b="1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312" name="Rectangle"/>
          <p:cNvSpPr/>
          <p:nvPr/>
        </p:nvSpPr>
        <p:spPr>
          <a:xfrm>
            <a:off x="5697008" y="7823975"/>
            <a:ext cx="2169966" cy="46136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13" name="ld..……………."/>
          <p:cNvSpPr txBox="1"/>
          <p:nvPr/>
        </p:nvSpPr>
        <p:spPr>
          <a:xfrm>
            <a:off x="5711533" y="7792071"/>
            <a:ext cx="214091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ld</a:t>
            </a:r>
            <a:r>
              <a:rPr>
                <a:solidFill>
                  <a:srgbClr val="000000"/>
                </a:solidFill>
              </a:rPr>
              <a:t>..…………….</a:t>
            </a:r>
          </a:p>
        </p:txBody>
      </p:sp>
      <p:sp>
        <p:nvSpPr>
          <p:cNvPr id="314" name="0"/>
          <p:cNvSpPr txBox="1"/>
          <p:nvPr/>
        </p:nvSpPr>
        <p:spPr>
          <a:xfrm>
            <a:off x="2239713" y="8285615"/>
            <a:ext cx="241402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315" name="64M"/>
          <p:cNvSpPr txBox="1"/>
          <p:nvPr/>
        </p:nvSpPr>
        <p:spPr>
          <a:xfrm>
            <a:off x="4286406" y="8285615"/>
            <a:ext cx="56761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64M</a:t>
            </a:r>
          </a:p>
        </p:txBody>
      </p:sp>
      <p:sp>
        <p:nvSpPr>
          <p:cNvPr id="316" name="64M+1"/>
          <p:cNvSpPr txBox="1"/>
          <p:nvPr/>
        </p:nvSpPr>
        <p:spPr>
          <a:xfrm>
            <a:off x="5337161" y="8285615"/>
            <a:ext cx="831877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64M+1</a:t>
            </a:r>
          </a:p>
        </p:txBody>
      </p:sp>
      <p:sp>
        <p:nvSpPr>
          <p:cNvPr id="317" name="128M"/>
          <p:cNvSpPr txBox="1"/>
          <p:nvPr/>
        </p:nvSpPr>
        <p:spPr>
          <a:xfrm>
            <a:off x="7562956" y="8285615"/>
            <a:ext cx="694716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128M</a:t>
            </a:r>
          </a:p>
        </p:txBody>
      </p:sp>
      <p:sp>
        <p:nvSpPr>
          <p:cNvPr id="318" name="Line"/>
          <p:cNvSpPr/>
          <p:nvPr/>
        </p:nvSpPr>
        <p:spPr>
          <a:xfrm>
            <a:off x="2652464" y="5160553"/>
            <a:ext cx="636904" cy="12421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19" name="Line"/>
          <p:cNvSpPr/>
          <p:nvPr/>
        </p:nvSpPr>
        <p:spPr>
          <a:xfrm>
            <a:off x="2699429" y="5176870"/>
            <a:ext cx="3968766" cy="119386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0" name="Line"/>
          <p:cNvSpPr/>
          <p:nvPr/>
        </p:nvSpPr>
        <p:spPr>
          <a:xfrm flipH="1">
            <a:off x="6651407" y="5172459"/>
            <a:ext cx="1046728" cy="12207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1" name="Line"/>
          <p:cNvSpPr/>
          <p:nvPr/>
        </p:nvSpPr>
        <p:spPr>
          <a:xfrm flipH="1">
            <a:off x="3301949" y="5172457"/>
            <a:ext cx="4421487" cy="118451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2" name="Data from concurrent writes can get intermingled…"/>
          <p:cNvSpPr txBox="1"/>
          <p:nvPr/>
        </p:nvSpPr>
        <p:spPr>
          <a:xfrm>
            <a:off x="8797925" y="5884090"/>
            <a:ext cx="3799611" cy="275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44500" indent="-444500" algn="l">
              <a:spcBef>
                <a:spcPts val="4200"/>
              </a:spcBef>
              <a:buSzPct val="145000"/>
              <a:buChar char="•"/>
              <a:defRPr sz="2700">
                <a:latin typeface="+mj-lt"/>
                <a:ea typeface="+mj-ea"/>
                <a:cs typeface="+mj-cs"/>
                <a:sym typeface="Helvetica Neue"/>
              </a:defRPr>
            </a:pPr>
            <a:r>
              <a:t>Data from concurrent writes can get intermingled</a:t>
            </a:r>
          </a:p>
          <a:p>
            <a:pPr marL="444500" indent="-444500" algn="l">
              <a:spcBef>
                <a:spcPts val="4200"/>
              </a:spcBef>
              <a:buSzPct val="145000"/>
              <a:buChar char="•"/>
              <a:defRPr i="1" sz="2700">
                <a:latin typeface="+mj-lt"/>
                <a:ea typeface="+mj-ea"/>
                <a:cs typeface="+mj-cs"/>
                <a:sym typeface="Helvetica Neue"/>
              </a:defRPr>
            </a:pPr>
            <a:r>
              <a:t>Consistent</a:t>
            </a:r>
            <a:r>
              <a:rPr i="0"/>
              <a:t> but </a:t>
            </a:r>
            <a:r>
              <a:rPr b="1"/>
              <a:t>undefined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Writes - Consistency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00"/>
            </a:lvl1pPr>
          </a:lstStyle>
          <a:p>
            <a:pPr/>
            <a:r>
              <a:t>Writes - Consistency Model</a:t>
            </a:r>
          </a:p>
        </p:txBody>
      </p:sp>
      <p:sp>
        <p:nvSpPr>
          <p:cNvPr id="325" name="Failed write - region is inconsistent…"/>
          <p:cNvSpPr txBox="1"/>
          <p:nvPr>
            <p:ph type="body" sz="half" idx="1"/>
          </p:nvPr>
        </p:nvSpPr>
        <p:spPr>
          <a:xfrm>
            <a:off x="952500" y="2247900"/>
            <a:ext cx="7637909" cy="6286500"/>
          </a:xfrm>
          <a:prstGeom prst="rect">
            <a:avLst/>
          </a:prstGeom>
        </p:spPr>
        <p:txBody>
          <a:bodyPr/>
          <a:lstStyle/>
          <a:p>
            <a:pPr/>
            <a:r>
              <a:t>Failed write - region is </a:t>
            </a:r>
            <a:r>
              <a:rPr b="1" i="1">
                <a:solidFill>
                  <a:srgbClr val="EE230C"/>
                </a:solidFill>
              </a:rPr>
              <a:t>inconsistent</a:t>
            </a:r>
            <a:endParaRPr b="1" i="1"/>
          </a:p>
          <a:p>
            <a:pPr/>
            <a:r>
              <a:t>Successful write - region is </a:t>
            </a:r>
            <a:r>
              <a:rPr b="1" i="1"/>
              <a:t>consistent</a:t>
            </a:r>
            <a:endParaRPr b="1" i="1"/>
          </a:p>
          <a:p>
            <a:pPr lvl="1"/>
            <a:r>
              <a:t>Serial - region is </a:t>
            </a:r>
            <a:r>
              <a:rPr b="1" i="1">
                <a:solidFill>
                  <a:schemeClr val="accent3"/>
                </a:solidFill>
              </a:rPr>
              <a:t>defined</a:t>
            </a:r>
            <a:endParaRPr b="1" i="1"/>
          </a:p>
          <a:p>
            <a:pPr lvl="1"/>
            <a:r>
              <a:t>Concurrent - region is </a:t>
            </a:r>
            <a:r>
              <a:rPr b="1" i="1">
                <a:solidFill>
                  <a:srgbClr val="F7BA01"/>
                </a:solidFill>
              </a:rPr>
              <a:t>undefined</a:t>
            </a:r>
            <a:endParaRPr b="1" i="1"/>
          </a:p>
          <a:p>
            <a:pPr/>
            <a:r>
              <a:t>Messy consistency model!</a:t>
            </a:r>
          </a:p>
        </p:txBody>
      </p:sp>
      <p:sp>
        <p:nvSpPr>
          <p:cNvPr id="326" name="Rectangle"/>
          <p:cNvSpPr/>
          <p:nvPr/>
        </p:nvSpPr>
        <p:spPr>
          <a:xfrm>
            <a:off x="9969499" y="3822700"/>
            <a:ext cx="1456633" cy="26289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27" name="Rectangle"/>
          <p:cNvSpPr/>
          <p:nvPr/>
        </p:nvSpPr>
        <p:spPr>
          <a:xfrm>
            <a:off x="9969500" y="4076699"/>
            <a:ext cx="1456631" cy="502645"/>
          </a:xfrm>
          <a:prstGeom prst="rect">
            <a:avLst/>
          </a:prstGeom>
          <a:solidFill>
            <a:srgbClr val="EE230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28" name="Rectangle"/>
          <p:cNvSpPr/>
          <p:nvPr/>
        </p:nvSpPr>
        <p:spPr>
          <a:xfrm>
            <a:off x="9969500" y="4737099"/>
            <a:ext cx="1456631" cy="502645"/>
          </a:xfrm>
          <a:prstGeom prst="rect">
            <a:avLst/>
          </a:prstGeom>
          <a:solidFill>
            <a:srgbClr val="F7BA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29" name="File"/>
          <p:cNvSpPr txBox="1"/>
          <p:nvPr/>
        </p:nvSpPr>
        <p:spPr>
          <a:xfrm>
            <a:off x="10384176" y="6563969"/>
            <a:ext cx="6272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File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ord Appe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Record Append</a:t>
            </a:r>
          </a:p>
        </p:txBody>
      </p:sp>
      <p:sp>
        <p:nvSpPr>
          <p:cNvPr id="332" name="Atomic concurrent appends…"/>
          <p:cNvSpPr txBox="1"/>
          <p:nvPr>
            <p:ph type="body" sz="half" idx="1"/>
          </p:nvPr>
        </p:nvSpPr>
        <p:spPr>
          <a:xfrm>
            <a:off x="6882209" y="2597150"/>
            <a:ext cx="5881293" cy="6286500"/>
          </a:xfrm>
          <a:prstGeom prst="rect">
            <a:avLst/>
          </a:prstGeom>
        </p:spPr>
        <p:txBody>
          <a:bodyPr/>
          <a:lstStyle/>
          <a:p>
            <a:pPr marL="342263" indent="-342263" defTabSz="449833">
              <a:spcBef>
                <a:spcPts val="3200"/>
              </a:spcBef>
              <a:defRPr sz="2400"/>
            </a:pPr>
            <a:r>
              <a:t>Atomic concurrent appends</a:t>
            </a:r>
          </a:p>
          <a:p>
            <a:pPr marL="342263" indent="-342263" defTabSz="449833">
              <a:spcBef>
                <a:spcPts val="3200"/>
              </a:spcBef>
              <a:defRPr sz="2400"/>
            </a:pPr>
            <a:r>
              <a:t>Offset is decided by GFS</a:t>
            </a:r>
          </a:p>
          <a:p>
            <a:pPr marL="342263" indent="-342263" defTabSz="449833">
              <a:spcBef>
                <a:spcPts val="3200"/>
              </a:spcBef>
              <a:defRPr sz="2400"/>
            </a:pPr>
            <a:r>
              <a:t>Primary checks if append can fit in chunk</a:t>
            </a:r>
          </a:p>
          <a:p>
            <a:pPr lvl="1" marL="684529" indent="-342263" defTabSz="449833">
              <a:spcBef>
                <a:spcPts val="3200"/>
              </a:spcBef>
              <a:defRPr sz="2400"/>
            </a:pPr>
            <a:r>
              <a:t>No =&gt; pad and move to next chunk</a:t>
            </a:r>
          </a:p>
          <a:p>
            <a:pPr lvl="1" marL="684529" indent="-342263" defTabSz="449833">
              <a:spcBef>
                <a:spcPts val="3200"/>
              </a:spcBef>
              <a:defRPr sz="2400"/>
            </a:pPr>
            <a:r>
              <a:t>Yes =&gt; write at current offset and tell secondaries to write at same offset</a:t>
            </a:r>
          </a:p>
          <a:p>
            <a:pPr marL="342263" indent="-342263" defTabSz="449833">
              <a:spcBef>
                <a:spcPts val="3200"/>
              </a:spcBef>
              <a:defRPr sz="2400"/>
            </a:pPr>
            <a:r>
              <a:t>Failures can lead to </a:t>
            </a:r>
            <a:r>
              <a:rPr b="1"/>
              <a:t>duplicate records</a:t>
            </a:r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060450" y="3458946"/>
            <a:ext cx="5881173" cy="4867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9410" y="13849"/>
                </a:moveTo>
                <a:cubicBezTo>
                  <a:pt x="9449" y="13852"/>
                  <a:pt x="9497" y="13865"/>
                  <a:pt x="9557" y="13885"/>
                </a:cubicBezTo>
                <a:cubicBezTo>
                  <a:pt x="9658" y="13918"/>
                  <a:pt x="9738" y="13919"/>
                  <a:pt x="9764" y="13886"/>
                </a:cubicBezTo>
                <a:cubicBezTo>
                  <a:pt x="9788" y="13858"/>
                  <a:pt x="10015" y="13840"/>
                  <a:pt x="10269" y="13849"/>
                </a:cubicBezTo>
                <a:lnTo>
                  <a:pt x="10729" y="13865"/>
                </a:lnTo>
                <a:lnTo>
                  <a:pt x="10729" y="15919"/>
                </a:lnTo>
                <a:lnTo>
                  <a:pt x="10729" y="17972"/>
                </a:lnTo>
                <a:lnTo>
                  <a:pt x="10030" y="17988"/>
                </a:lnTo>
                <a:cubicBezTo>
                  <a:pt x="9644" y="17996"/>
                  <a:pt x="9314" y="17985"/>
                  <a:pt x="9296" y="17963"/>
                </a:cubicBezTo>
                <a:cubicBezTo>
                  <a:pt x="9279" y="17942"/>
                  <a:pt x="9263" y="17739"/>
                  <a:pt x="9263" y="17512"/>
                </a:cubicBezTo>
                <a:lnTo>
                  <a:pt x="9263" y="17100"/>
                </a:lnTo>
                <a:lnTo>
                  <a:pt x="8079" y="17100"/>
                </a:lnTo>
                <a:cubicBezTo>
                  <a:pt x="7428" y="17100"/>
                  <a:pt x="6884" y="17079"/>
                  <a:pt x="6871" y="17053"/>
                </a:cubicBezTo>
                <a:cubicBezTo>
                  <a:pt x="6858" y="17027"/>
                  <a:pt x="6921" y="16919"/>
                  <a:pt x="7011" y="16813"/>
                </a:cubicBezTo>
                <a:cubicBezTo>
                  <a:pt x="7172" y="16625"/>
                  <a:pt x="7172" y="16621"/>
                  <a:pt x="7066" y="16591"/>
                </a:cubicBezTo>
                <a:lnTo>
                  <a:pt x="6960" y="16561"/>
                </a:lnTo>
                <a:lnTo>
                  <a:pt x="6960" y="15494"/>
                </a:lnTo>
                <a:lnTo>
                  <a:pt x="6960" y="14429"/>
                </a:lnTo>
                <a:lnTo>
                  <a:pt x="8111" y="14413"/>
                </a:lnTo>
                <a:lnTo>
                  <a:pt x="9263" y="14399"/>
                </a:lnTo>
                <a:lnTo>
                  <a:pt x="9263" y="14143"/>
                </a:lnTo>
                <a:cubicBezTo>
                  <a:pt x="9263" y="13923"/>
                  <a:pt x="9294" y="13843"/>
                  <a:pt x="9410" y="13849"/>
                </a:cubicBezTo>
                <a:close/>
                <a:moveTo>
                  <a:pt x="10057" y="17044"/>
                </a:moveTo>
                <a:cubicBezTo>
                  <a:pt x="10028" y="17044"/>
                  <a:pt x="9951" y="17108"/>
                  <a:pt x="9885" y="17187"/>
                </a:cubicBezTo>
                <a:cubicBezTo>
                  <a:pt x="9793" y="17299"/>
                  <a:pt x="9773" y="17364"/>
                  <a:pt x="9798" y="17483"/>
                </a:cubicBezTo>
                <a:cubicBezTo>
                  <a:pt x="9815" y="17566"/>
                  <a:pt x="9854" y="17653"/>
                  <a:pt x="9884" y="17676"/>
                </a:cubicBezTo>
                <a:cubicBezTo>
                  <a:pt x="9990" y="17759"/>
                  <a:pt x="10078" y="17690"/>
                  <a:pt x="10092" y="17514"/>
                </a:cubicBezTo>
                <a:cubicBezTo>
                  <a:pt x="10104" y="17372"/>
                  <a:pt x="10086" y="17332"/>
                  <a:pt x="9999" y="17303"/>
                </a:cubicBezTo>
                <a:lnTo>
                  <a:pt x="9893" y="17268"/>
                </a:lnTo>
                <a:lnTo>
                  <a:pt x="10002" y="17155"/>
                </a:lnTo>
                <a:cubicBezTo>
                  <a:pt x="10062" y="17094"/>
                  <a:pt x="10087" y="17044"/>
                  <a:pt x="10057" y="1704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4" name="Rectangle"/>
          <p:cNvSpPr/>
          <p:nvPr/>
        </p:nvSpPr>
        <p:spPr>
          <a:xfrm>
            <a:off x="4996655" y="6615955"/>
            <a:ext cx="1861345" cy="14358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35" name="Rectangle"/>
          <p:cNvSpPr/>
          <p:nvPr/>
        </p:nvSpPr>
        <p:spPr>
          <a:xfrm>
            <a:off x="3586955" y="6488955"/>
            <a:ext cx="540203" cy="11478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36" name="Rectangle"/>
          <p:cNvSpPr/>
          <p:nvPr/>
        </p:nvSpPr>
        <p:spPr>
          <a:xfrm>
            <a:off x="4500826" y="6196855"/>
            <a:ext cx="204199" cy="3909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37" name="Rectangle"/>
          <p:cNvSpPr/>
          <p:nvPr/>
        </p:nvSpPr>
        <p:spPr>
          <a:xfrm>
            <a:off x="2037027" y="5815855"/>
            <a:ext cx="204199" cy="3909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38" name="Rectangle"/>
          <p:cNvSpPr/>
          <p:nvPr/>
        </p:nvSpPr>
        <p:spPr>
          <a:xfrm>
            <a:off x="3649926" y="5320555"/>
            <a:ext cx="204199" cy="3909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39" name="Rectangle"/>
          <p:cNvSpPr/>
          <p:nvPr/>
        </p:nvSpPr>
        <p:spPr>
          <a:xfrm>
            <a:off x="3014927" y="4327044"/>
            <a:ext cx="204199" cy="3909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40" name="Rectangle"/>
          <p:cNvSpPr/>
          <p:nvPr/>
        </p:nvSpPr>
        <p:spPr>
          <a:xfrm>
            <a:off x="4348426" y="4139455"/>
            <a:ext cx="204199" cy="3909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41" name="Rectangle"/>
          <p:cNvSpPr/>
          <p:nvPr/>
        </p:nvSpPr>
        <p:spPr>
          <a:xfrm>
            <a:off x="3548326" y="3479055"/>
            <a:ext cx="540203" cy="3909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42" name="Rectangle"/>
          <p:cNvSpPr/>
          <p:nvPr/>
        </p:nvSpPr>
        <p:spPr>
          <a:xfrm>
            <a:off x="2176727" y="3479055"/>
            <a:ext cx="204199" cy="3909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43" name="Figure taken from GFS paper [SOSP’03]"/>
          <p:cNvSpPr txBox="1"/>
          <p:nvPr/>
        </p:nvSpPr>
        <p:spPr>
          <a:xfrm>
            <a:off x="4187190" y="9162184"/>
            <a:ext cx="4630421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0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Figure taken from GFS paper [SOSP’03]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Master: Fault-toler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Master: Fault-tolerance</a:t>
            </a:r>
          </a:p>
        </p:txBody>
      </p:sp>
      <p:sp>
        <p:nvSpPr>
          <p:cNvPr id="346" name="Operation log + checkpoints replicated on multiple machin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Operation log + checkpoints replicated on multiple machines</a:t>
            </a:r>
          </a:p>
          <a:p>
            <a:pPr/>
            <a:r>
              <a:t>Failure =&gt; New Master reads checkpoint and replays operation log</a:t>
            </a:r>
          </a:p>
          <a:p>
            <a:pPr/>
            <a:r>
              <a:t>“shadow” masters provide read-only access</a:t>
            </a:r>
          </a:p>
          <a:p>
            <a:pPr lvl="1"/>
            <a:r>
              <a:t>May lag behind Master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History of Distributed Storage Syst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History of Distributed Storage Systems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Master: Chunk Plac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Master: Chunk Placement</a:t>
            </a:r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6270" y="4096891"/>
            <a:ext cx="7196259" cy="5397194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Place chunk replicas on different racks…"/>
          <p:cNvSpPr txBox="1"/>
          <p:nvPr>
            <p:ph type="body" sz="quarter" idx="1"/>
          </p:nvPr>
        </p:nvSpPr>
        <p:spPr>
          <a:xfrm>
            <a:off x="863600" y="2374900"/>
            <a:ext cx="11099800" cy="2006600"/>
          </a:xfrm>
          <a:prstGeom prst="rect">
            <a:avLst/>
          </a:prstGeom>
        </p:spPr>
        <p:txBody>
          <a:bodyPr anchor="t"/>
          <a:lstStyle/>
          <a:p>
            <a:pPr marL="395604" indent="-395604" defTabSz="519937">
              <a:spcBef>
                <a:spcPts val="3700"/>
              </a:spcBef>
              <a:defRPr sz="2800"/>
            </a:pPr>
            <a:r>
              <a:t>Place chunk replicas on different racks</a:t>
            </a:r>
          </a:p>
          <a:p>
            <a:pPr lvl="1" marL="791209" indent="-395604" defTabSz="519937">
              <a:lnSpc>
                <a:spcPct val="20000"/>
              </a:lnSpc>
              <a:spcBef>
                <a:spcPts val="3700"/>
              </a:spcBef>
              <a:defRPr sz="2800"/>
            </a:pPr>
            <a:r>
              <a:t>Better fault-tolerance</a:t>
            </a:r>
          </a:p>
          <a:p>
            <a:pPr lvl="1" marL="791209" indent="-395604" defTabSz="519937">
              <a:lnSpc>
                <a:spcPct val="20000"/>
              </a:lnSpc>
              <a:spcBef>
                <a:spcPts val="3700"/>
              </a:spcBef>
              <a:defRPr sz="2800"/>
            </a:pPr>
            <a:r>
              <a:t>Use aggregate b/w of multiple racks</a:t>
            </a:r>
          </a:p>
        </p:txBody>
      </p:sp>
      <p:sp>
        <p:nvSpPr>
          <p:cNvPr id="351" name="Rectangle"/>
          <p:cNvSpPr/>
          <p:nvPr/>
        </p:nvSpPr>
        <p:spPr>
          <a:xfrm>
            <a:off x="2871688" y="4602657"/>
            <a:ext cx="6146455" cy="7313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52" name="Figure taken from “Datacenter Network Topologies” by Costing Raiciu"/>
          <p:cNvSpPr txBox="1"/>
          <p:nvPr/>
        </p:nvSpPr>
        <p:spPr>
          <a:xfrm>
            <a:off x="2477387" y="9162184"/>
            <a:ext cx="805002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0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Figure taken from “Datacenter Network Topologies” by Costing Raiciu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Master: Other oper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00"/>
            </a:lvl1pPr>
          </a:lstStyle>
          <a:p>
            <a:pPr/>
            <a:r>
              <a:t>Master: Other operations</a:t>
            </a:r>
          </a:p>
        </p:txBody>
      </p:sp>
      <p:sp>
        <p:nvSpPr>
          <p:cNvPr id="355" name="Re-replica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Re-replication</a:t>
            </a:r>
          </a:p>
          <a:p>
            <a:pPr lvl="1"/>
            <a:r>
              <a:t>Whenever # of available replicas &lt; replication goal (3)</a:t>
            </a:r>
          </a:p>
          <a:p>
            <a:pPr/>
            <a:r>
              <a:t>Rebalancing</a:t>
            </a:r>
          </a:p>
          <a:p>
            <a:pPr lvl="1"/>
            <a:r>
              <a:t>Periodically moves replicas for better load balance</a:t>
            </a:r>
          </a:p>
          <a:p>
            <a:pPr/>
            <a:r>
              <a:t>Garbage collection</a:t>
            </a:r>
          </a:p>
          <a:p>
            <a:pPr lvl="1"/>
            <a:r>
              <a:t>Files &amp; chunks are deleted asynchronously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Evalu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Evaluation</a:t>
            </a:r>
          </a:p>
        </p:txBody>
      </p:sp>
      <p:sp>
        <p:nvSpPr>
          <p:cNvPr id="358" name="Microbenchmark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3384" indent="-413384" defTabSz="543305">
              <a:spcBef>
                <a:spcPts val="3900"/>
              </a:spcBef>
              <a:defRPr sz="2900"/>
            </a:pPr>
            <a:r>
              <a:t>Microbenchmarks</a:t>
            </a:r>
          </a:p>
          <a:p>
            <a:pPr marL="413384" indent="-413384" defTabSz="543305">
              <a:spcBef>
                <a:spcPts val="3900"/>
              </a:spcBef>
              <a:defRPr sz="2900"/>
            </a:pPr>
            <a:r>
              <a:t>Real production clusters</a:t>
            </a:r>
          </a:p>
          <a:p>
            <a:pPr lvl="1" marL="826769" indent="-413384" defTabSz="543305">
              <a:spcBef>
                <a:spcPts val="3900"/>
              </a:spcBef>
              <a:defRPr sz="2900"/>
            </a:pPr>
            <a:r>
              <a:t>Metadata overhead</a:t>
            </a:r>
          </a:p>
          <a:p>
            <a:pPr lvl="1" marL="826769" indent="-413384" defTabSz="543305">
              <a:spcBef>
                <a:spcPts val="3900"/>
              </a:spcBef>
              <a:defRPr sz="2900"/>
            </a:pPr>
            <a:r>
              <a:t>Read/Write throughput</a:t>
            </a:r>
          </a:p>
          <a:p>
            <a:pPr lvl="1" marL="826769" indent="-413384" defTabSz="543305">
              <a:spcBef>
                <a:spcPts val="3900"/>
              </a:spcBef>
              <a:defRPr sz="2900"/>
            </a:pPr>
            <a:r>
              <a:t>Master load</a:t>
            </a:r>
          </a:p>
          <a:p>
            <a:pPr lvl="1" marL="826769" indent="-413384" defTabSz="543305">
              <a:spcBef>
                <a:spcPts val="3900"/>
              </a:spcBef>
              <a:defRPr sz="2900"/>
            </a:pPr>
            <a:r>
              <a:t>Recovery time</a:t>
            </a:r>
          </a:p>
          <a:p>
            <a:pPr marL="413384" indent="-413384" defTabSz="543305">
              <a:spcBef>
                <a:spcPts val="3900"/>
              </a:spcBef>
              <a:defRPr sz="2900"/>
            </a:pPr>
            <a:r>
              <a:t>Real workload characteristics</a:t>
            </a: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3539" y="2730500"/>
            <a:ext cx="6387861" cy="3227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0920" y="5938242"/>
            <a:ext cx="3556039" cy="322779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Plots taken from GFS paper [SOSP’03]"/>
          <p:cNvSpPr txBox="1"/>
          <p:nvPr/>
        </p:nvSpPr>
        <p:spPr>
          <a:xfrm>
            <a:off x="4255515" y="9239601"/>
            <a:ext cx="449376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0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Plots taken from GFS paper [SOSP’03]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Impact of GF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Impact of GFS</a:t>
            </a:r>
          </a:p>
        </p:txBody>
      </p:sp>
      <p:sp>
        <p:nvSpPr>
          <p:cNvPr id="364" name="Inspired Append-only file system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4479" indent="-284479" defTabSz="373886">
              <a:spcBef>
                <a:spcPts val="2600"/>
              </a:spcBef>
              <a:defRPr sz="2000"/>
            </a:pPr>
            <a:r>
              <a:t>Inspired </a:t>
            </a:r>
            <a:r>
              <a:rPr b="1"/>
              <a:t>Append-only</a:t>
            </a:r>
            <a:r>
              <a:t> file systems</a:t>
            </a:r>
          </a:p>
          <a:p>
            <a:pPr lvl="1" marL="568959" indent="-284479" defTabSz="373886">
              <a:spcBef>
                <a:spcPts val="2600"/>
              </a:spcBef>
              <a:defRPr sz="2000"/>
            </a:pPr>
            <a:r>
              <a:t>Ex: HDFS, Microsoft’s COSMOS</a:t>
            </a:r>
          </a:p>
          <a:p>
            <a:pPr lvl="1" marL="568959" indent="-284479" defTabSz="373886">
              <a:spcBef>
                <a:spcPts val="2600"/>
              </a:spcBef>
              <a:defRPr sz="2000"/>
            </a:pPr>
            <a:r>
              <a:t>No support for byte-offset writes, only appends (cleaner)</a:t>
            </a:r>
          </a:p>
          <a:p>
            <a:pPr marL="284479" indent="-284479" defTabSz="373886">
              <a:spcBef>
                <a:spcPts val="2600"/>
              </a:spcBef>
              <a:defRPr sz="2000"/>
            </a:pPr>
            <a:r>
              <a:t>SIGOPS Hall of Fame Award 2015</a:t>
            </a:r>
          </a:p>
          <a:p>
            <a:pPr lvl="1" marL="568959" indent="-284479" defTabSz="373886">
              <a:spcBef>
                <a:spcPts val="2600"/>
              </a:spcBef>
              <a:defRPr b="1" sz="2000"/>
            </a:pPr>
            <a:r>
              <a:t>Most influential systems paper in last 10 years</a:t>
            </a:r>
          </a:p>
          <a:p>
            <a:pPr marL="284479" indent="-284479" defTabSz="373886">
              <a:spcBef>
                <a:spcPts val="2600"/>
              </a:spcBef>
              <a:defRPr sz="2000"/>
            </a:pPr>
            <a:r>
              <a:t>Scale of today’s datacenter much larger</a:t>
            </a:r>
          </a:p>
          <a:p>
            <a:pPr lvl="1" marL="568959" indent="-284479" defTabSz="373886">
              <a:spcBef>
                <a:spcPts val="2600"/>
              </a:spcBef>
              <a:defRPr sz="2000"/>
            </a:pPr>
            <a:r>
              <a:t>10,000-100,000 machines</a:t>
            </a:r>
          </a:p>
          <a:p>
            <a:pPr lvl="1" marL="568959" indent="-284479" defTabSz="373886">
              <a:spcBef>
                <a:spcPts val="2600"/>
              </a:spcBef>
              <a:defRPr b="1" sz="2000"/>
            </a:pPr>
            <a:r>
              <a:t>Single master does not scale</a:t>
            </a:r>
          </a:p>
          <a:p>
            <a:pPr lvl="1" marL="568959" indent="-284479" defTabSz="373886">
              <a:spcBef>
                <a:spcPts val="2600"/>
              </a:spcBef>
              <a:defRPr sz="2000"/>
            </a:pPr>
            <a:r>
              <a:t>COSMOS: Partitions namespace across multiple Masters</a:t>
            </a:r>
          </a:p>
          <a:p>
            <a:pPr marL="284479" indent="-284479" defTabSz="373886">
              <a:spcBef>
                <a:spcPts val="2600"/>
              </a:spcBef>
              <a:defRPr sz="2000"/>
            </a:pPr>
            <a:r>
              <a:t>Tidbit: Recent GDPR policy invalidates append-only assumption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hought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Thoughts?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Erasure Cod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Erasure Coding</a:t>
            </a:r>
          </a:p>
        </p:txBody>
      </p:sp>
      <p:sp>
        <p:nvSpPr>
          <p:cNvPr id="369" name="GFS uses replication for fault toleranc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5600" indent="-355600" defTabSz="467359">
              <a:spcBef>
                <a:spcPts val="3300"/>
              </a:spcBef>
              <a:defRPr sz="2500"/>
            </a:pPr>
            <a:r>
              <a:t>GFS uses </a:t>
            </a:r>
            <a:r>
              <a:rPr b="1"/>
              <a:t>replication</a:t>
            </a:r>
            <a:r>
              <a:t> for fault tolerance</a:t>
            </a:r>
          </a:p>
          <a:p>
            <a:pPr lvl="1" marL="711200" indent="-355600" defTabSz="467359">
              <a:spcBef>
                <a:spcPts val="3300"/>
              </a:spcBef>
              <a:defRPr sz="2500"/>
            </a:pPr>
            <a:r>
              <a:t>Storage overhead of 3x</a:t>
            </a:r>
          </a:p>
          <a:p>
            <a:pPr marL="355600" indent="-355600" defTabSz="467359">
              <a:spcBef>
                <a:spcPts val="3300"/>
              </a:spcBef>
              <a:defRPr b="1" sz="2500"/>
            </a:pPr>
            <a:r>
              <a:t>Erasure Coding</a:t>
            </a:r>
            <a:r>
              <a:rPr b="0"/>
              <a:t>: Alternate technique for redundancy</a:t>
            </a:r>
          </a:p>
          <a:p>
            <a:pPr lvl="1" marL="711200" indent="-355600" defTabSz="467359">
              <a:spcBef>
                <a:spcPts val="3300"/>
              </a:spcBef>
              <a:defRPr sz="2500"/>
            </a:pPr>
            <a:r>
              <a:t>Fault tolerance with lower storage overhead</a:t>
            </a:r>
          </a:p>
          <a:p>
            <a:pPr marL="355600" indent="-355600" defTabSz="467359">
              <a:spcBef>
                <a:spcPts val="3300"/>
              </a:spcBef>
              <a:defRPr sz="2500"/>
            </a:pPr>
            <a:r>
              <a:t>Simple example: XOR-based Parity</a:t>
            </a:r>
          </a:p>
          <a:p>
            <a:pPr marL="355600" indent="-355600" defTabSz="467359">
              <a:spcBef>
                <a:spcPts val="3300"/>
              </a:spcBef>
              <a:defRPr sz="2500"/>
            </a:pPr>
          </a:p>
          <a:p>
            <a:pPr marL="355600" indent="-355600" defTabSz="467359">
              <a:spcBef>
                <a:spcPts val="3300"/>
              </a:spcBef>
              <a:defRPr sz="2500"/>
            </a:pPr>
          </a:p>
          <a:p>
            <a:pPr marL="355600" indent="-355600" defTabSz="467359">
              <a:spcBef>
                <a:spcPts val="3300"/>
              </a:spcBef>
              <a:defRPr sz="2500"/>
            </a:pPr>
            <a:r>
              <a:t>In practice: (10,4) Reed-Solomon Codes</a:t>
            </a:r>
          </a:p>
        </p:txBody>
      </p:sp>
      <p:sp>
        <p:nvSpPr>
          <p:cNvPr id="370" name="Rectangle"/>
          <p:cNvSpPr/>
          <p:nvPr/>
        </p:nvSpPr>
        <p:spPr>
          <a:xfrm>
            <a:off x="1803400" y="6642100"/>
            <a:ext cx="968276" cy="954138"/>
          </a:xfrm>
          <a:prstGeom prst="rect">
            <a:avLst/>
          </a:prstGeom>
          <a:solidFill>
            <a:srgbClr val="F7BA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71" name="Rectangle"/>
          <p:cNvSpPr/>
          <p:nvPr/>
        </p:nvSpPr>
        <p:spPr>
          <a:xfrm>
            <a:off x="3467100" y="6642100"/>
            <a:ext cx="968276" cy="954138"/>
          </a:xfrm>
          <a:prstGeom prst="rect">
            <a:avLst/>
          </a:prstGeom>
          <a:solidFill>
            <a:srgbClr val="F7BA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72" name="Rectangle"/>
          <p:cNvSpPr/>
          <p:nvPr/>
        </p:nvSpPr>
        <p:spPr>
          <a:xfrm>
            <a:off x="5295900" y="6642100"/>
            <a:ext cx="968276" cy="954138"/>
          </a:xfrm>
          <a:prstGeom prst="rect">
            <a:avLst/>
          </a:prstGeom>
          <a:solidFill>
            <a:srgbClr val="F7BA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73" name="Rectangle"/>
          <p:cNvSpPr/>
          <p:nvPr/>
        </p:nvSpPr>
        <p:spPr>
          <a:xfrm>
            <a:off x="7124700" y="6629400"/>
            <a:ext cx="968276" cy="954138"/>
          </a:xfrm>
          <a:prstGeom prst="rect">
            <a:avLst/>
          </a:prstGeom>
          <a:solidFill>
            <a:srgbClr val="9919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74" name="Data blocks"/>
          <p:cNvSpPr txBox="1"/>
          <p:nvPr/>
        </p:nvSpPr>
        <p:spPr>
          <a:xfrm>
            <a:off x="3229507" y="7732369"/>
            <a:ext cx="184678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Data blocks</a:t>
            </a:r>
          </a:p>
        </p:txBody>
      </p:sp>
      <p:sp>
        <p:nvSpPr>
          <p:cNvPr id="375" name="Parity"/>
          <p:cNvSpPr txBox="1"/>
          <p:nvPr/>
        </p:nvSpPr>
        <p:spPr>
          <a:xfrm>
            <a:off x="7131215" y="7706969"/>
            <a:ext cx="95524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Parity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Recovery Co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Recovery Cost</a:t>
            </a:r>
          </a:p>
        </p:txBody>
      </p:sp>
      <p:sp>
        <p:nvSpPr>
          <p:cNvPr id="378" name="Key-challenge: Recovery cos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Key-challenge</a:t>
            </a:r>
            <a:r>
              <a:rPr b="0"/>
              <a:t>: Recovery cost</a:t>
            </a:r>
            <a:endParaRPr b="0"/>
          </a:p>
          <a:p>
            <a:pPr lvl="1"/>
            <a:r>
              <a:t>Re-constructing one block =&gt; read multiple blocks over network</a:t>
            </a:r>
          </a:p>
          <a:p>
            <a:pPr lvl="1"/>
            <a:r>
              <a:t>Disk I/O, Network I/O, Compute overhead</a:t>
            </a:r>
          </a:p>
          <a:p>
            <a:pPr/>
            <a:r>
              <a:t>Lot of work on reducing recovery cost</a:t>
            </a:r>
          </a:p>
          <a:p>
            <a:pPr lvl="1"/>
            <a:r>
              <a:t>LRC Codes, Windows Azure Storage [ATC’12]</a:t>
            </a:r>
          </a:p>
          <a:p>
            <a:pPr lvl="1"/>
            <a:r>
              <a:t>Hitchhiker [SIGCOMM’14]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panner [OSDI’12]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Spanner [OSDI’12]</a:t>
            </a:r>
          </a:p>
        </p:txBody>
      </p:sp>
      <p:sp>
        <p:nvSpPr>
          <p:cNvPr id="381" name="Geo-distributed storage syste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Geo-distributed storage system</a:t>
            </a:r>
          </a:p>
          <a:p>
            <a:pPr/>
            <a:r>
              <a:t>Supports strong consistency guarantees</a:t>
            </a:r>
          </a:p>
          <a:p>
            <a:pPr/>
            <a:r>
              <a:t>Implements Paxos across replicas for strong consistency</a:t>
            </a:r>
          </a:p>
          <a:p>
            <a:pPr/>
            <a:r>
              <a:t>Implements Two phase commit across partitions to support transactions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rueTime AP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TrueTime API</a:t>
            </a:r>
          </a:p>
        </p:txBody>
      </p:sp>
      <p:sp>
        <p:nvSpPr>
          <p:cNvPr id="384" name="In GFS: Lease management is time-base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5604" indent="-395604" defTabSz="519937">
              <a:spcBef>
                <a:spcPts val="3700"/>
              </a:spcBef>
              <a:defRPr sz="2800"/>
            </a:pPr>
            <a:r>
              <a:t>In GFS: Lease management is time-based</a:t>
            </a:r>
          </a:p>
          <a:p>
            <a:pPr lvl="1" marL="791209" indent="-395604" defTabSz="519937">
              <a:spcBef>
                <a:spcPts val="3700"/>
              </a:spcBef>
              <a:defRPr i="1" sz="2800"/>
            </a:pPr>
            <a:r>
              <a:t>Clock skew across machines could cause issues!</a:t>
            </a:r>
          </a:p>
          <a:p>
            <a:pPr marL="395604" indent="-395604" defTabSz="519937">
              <a:spcBef>
                <a:spcPts val="3700"/>
              </a:spcBef>
              <a:defRPr sz="2800"/>
            </a:pPr>
            <a:r>
              <a:t>Spanner [OSDI’12] </a:t>
            </a:r>
          </a:p>
          <a:p>
            <a:pPr lvl="1" marL="791209" indent="-395604" defTabSz="519937">
              <a:spcBef>
                <a:spcPts val="3700"/>
              </a:spcBef>
              <a:defRPr sz="2800"/>
            </a:pPr>
            <a:r>
              <a:t>Uses </a:t>
            </a:r>
            <a:r>
              <a:rPr b="1" i="1"/>
              <a:t>TrueTime</a:t>
            </a:r>
            <a:r>
              <a:t> API for lease management</a:t>
            </a:r>
            <a:endParaRPr b="1" i="1"/>
          </a:p>
          <a:p>
            <a:pPr lvl="2" marL="1186813" indent="-395604" defTabSz="519937">
              <a:spcBef>
                <a:spcPts val="3700"/>
              </a:spcBef>
              <a:defRPr sz="2800"/>
            </a:pPr>
            <a:r>
              <a:t>Implemented using GPS &amp; Atomic clocks in Google clusters</a:t>
            </a:r>
          </a:p>
          <a:p>
            <a:pPr lvl="2" marL="1186813" indent="-395604" defTabSz="519937">
              <a:spcBef>
                <a:spcPts val="3700"/>
              </a:spcBef>
              <a:defRPr sz="2800"/>
            </a:pPr>
            <a:r>
              <a:t>Time returned not absolute, but </a:t>
            </a:r>
            <a:r>
              <a:rPr i="1"/>
              <a:t>interval</a:t>
            </a:r>
            <a:endParaRPr i="1"/>
          </a:p>
          <a:p>
            <a:pPr lvl="2" marL="1186813" indent="-395604" defTabSz="519937">
              <a:spcBef>
                <a:spcPts val="3700"/>
              </a:spcBef>
              <a:defRPr sz="2800"/>
            </a:pPr>
            <a:r>
              <a:t>Truly Non-overlapping Paxos leaders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Referen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References</a:t>
            </a:r>
          </a:p>
        </p:txBody>
      </p:sp>
      <p:sp>
        <p:nvSpPr>
          <p:cNvPr id="387" name="Ghemawat, Sanjay, Howard Gobioff, and Shun-Tak Leung. &quot;The Google file system.&quot; (2003)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08915" indent="-208915" defTabSz="274574">
              <a:spcBef>
                <a:spcPts val="1900"/>
              </a:spcBef>
              <a:defRPr sz="1500"/>
            </a:pPr>
            <a:r>
              <a:t>Ghemawat, Sanjay, Howard Gobioff, and Shun-Tak Leung. "The Google file system." (2003).</a:t>
            </a:r>
          </a:p>
          <a:p>
            <a:pPr marL="208915" indent="-208915" defTabSz="274574">
              <a:spcBef>
                <a:spcPts val="1900"/>
              </a:spcBef>
              <a:defRPr sz="1500"/>
            </a:pPr>
          </a:p>
          <a:p>
            <a:pPr marL="208915" indent="-208915" defTabSz="274574">
              <a:spcBef>
                <a:spcPts val="1900"/>
              </a:spcBef>
              <a:defRPr sz="1500"/>
            </a:pPr>
            <a:r>
              <a:t>Sandberg, Russel, et al. "Design and implementation of the Sun network filesystem." Proceedings of the Summer USENIX conference. 1985.</a:t>
            </a:r>
          </a:p>
          <a:p>
            <a:pPr marL="208915" indent="-208915" defTabSz="274574">
              <a:spcBef>
                <a:spcPts val="1900"/>
              </a:spcBef>
              <a:defRPr sz="1500"/>
            </a:pPr>
          </a:p>
          <a:p>
            <a:pPr marL="208915" indent="-208915" defTabSz="274574">
              <a:spcBef>
                <a:spcPts val="1900"/>
              </a:spcBef>
              <a:defRPr sz="1500"/>
            </a:pPr>
            <a:r>
              <a:t>Howard, John H., et al. "Scale and performance in a distributed file system." ACM Transactions on Computer Systems (TOCS) 6.1 (1988): 51-81.</a:t>
            </a:r>
          </a:p>
          <a:p>
            <a:pPr marL="208915" indent="-208915" defTabSz="274574">
              <a:spcBef>
                <a:spcPts val="1900"/>
              </a:spcBef>
              <a:defRPr sz="1500"/>
            </a:pPr>
          </a:p>
          <a:p>
            <a:pPr marL="208915" indent="-208915" defTabSz="274574">
              <a:spcBef>
                <a:spcPts val="1900"/>
              </a:spcBef>
              <a:defRPr sz="1500"/>
            </a:pPr>
            <a:r>
              <a:t>Anderson, Thomas E., et al. "Serverless network file systems." ACM Transactions on Computer Systems (TOCS) 14.1 (1996): 41-79.</a:t>
            </a:r>
          </a:p>
          <a:p>
            <a:pPr marL="208915" indent="-208915" defTabSz="274574">
              <a:spcBef>
                <a:spcPts val="1900"/>
              </a:spcBef>
              <a:defRPr sz="1500"/>
            </a:pPr>
          </a:p>
          <a:p>
            <a:pPr marL="208915" indent="-208915" defTabSz="274574">
              <a:spcBef>
                <a:spcPts val="1900"/>
              </a:spcBef>
              <a:defRPr sz="1500"/>
            </a:pPr>
            <a:r>
              <a:t>Lee, Edward K., and Chandramohan A. Thekkath. "Petal: Distributed virtual disks." ACM SIGPLAN Notices. Vol. 31. No. 9. ACM, 1996.</a:t>
            </a:r>
          </a:p>
          <a:p>
            <a:pPr marL="208915" indent="-208915" defTabSz="274574">
              <a:spcBef>
                <a:spcPts val="1900"/>
              </a:spcBef>
              <a:defRPr sz="1500"/>
            </a:pPr>
          </a:p>
          <a:p>
            <a:pPr marL="208915" indent="-208915" defTabSz="274574">
              <a:spcBef>
                <a:spcPts val="1900"/>
              </a:spcBef>
              <a:defRPr sz="1500"/>
            </a:pPr>
            <a:r>
              <a:t>Thekkath, Chandramohan A., Timothy Mann, and Edward K. Lee. "Frangipani: A scalable distributed file system." SOSP. Vol. 97. 1997.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etworked File Syst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0">
              <a:defRPr sz="7600"/>
            </a:lvl1pPr>
          </a:lstStyle>
          <a:p>
            <a:pPr/>
            <a:r>
              <a:t>Networked File Systems</a:t>
            </a:r>
          </a:p>
        </p:txBody>
      </p:sp>
      <p:sp>
        <p:nvSpPr>
          <p:cNvPr id="125" name="Network File System (NFS), Sun, 1986…"/>
          <p:cNvSpPr txBox="1"/>
          <p:nvPr>
            <p:ph type="body" sz="half" idx="1"/>
          </p:nvPr>
        </p:nvSpPr>
        <p:spPr>
          <a:xfrm>
            <a:off x="952498" y="2590800"/>
            <a:ext cx="5908531" cy="6286500"/>
          </a:xfrm>
          <a:prstGeom prst="rect">
            <a:avLst/>
          </a:prstGeom>
        </p:spPr>
        <p:txBody>
          <a:bodyPr/>
          <a:lstStyle/>
          <a:p>
            <a:pPr marL="312038" indent="-312038" defTabSz="531622">
              <a:spcBef>
                <a:spcPts val="2900"/>
              </a:spcBef>
              <a:defRPr sz="2500"/>
            </a:pPr>
            <a:r>
              <a:t>Network File System (NFS), Sun, 1986</a:t>
            </a:r>
          </a:p>
          <a:p>
            <a:pPr marL="312038" indent="-312038" defTabSz="531622">
              <a:spcBef>
                <a:spcPts val="2900"/>
              </a:spcBef>
              <a:defRPr sz="2500"/>
            </a:pPr>
            <a:r>
              <a:t>Andrew File System (AFS), CMU, 1988</a:t>
            </a:r>
          </a:p>
          <a:p>
            <a:pPr marL="312038" indent="-312038" defTabSz="531622">
              <a:spcBef>
                <a:spcPts val="2900"/>
              </a:spcBef>
              <a:defRPr b="1" sz="2500"/>
            </a:pPr>
            <a:r>
              <a:t>Goal</a:t>
            </a:r>
            <a:r>
              <a:rPr b="0"/>
              <a:t>: Make files accessible over network</a:t>
            </a:r>
          </a:p>
          <a:p>
            <a:pPr marL="312038" indent="-312038" defTabSz="531622">
              <a:spcBef>
                <a:spcPts val="2900"/>
              </a:spcBef>
              <a:defRPr sz="2500"/>
            </a:pPr>
            <a:r>
              <a:t>Client/Server architecture</a:t>
            </a:r>
          </a:p>
          <a:p>
            <a:pPr marL="312038" indent="-312038" defTabSz="531622">
              <a:spcBef>
                <a:spcPts val="2900"/>
              </a:spcBef>
              <a:defRPr b="1" sz="2500"/>
            </a:pPr>
            <a:r>
              <a:t>Q</a:t>
            </a:r>
            <a:r>
              <a:rPr b="0"/>
              <a:t>: How to reduce network transfers?</a:t>
            </a:r>
          </a:p>
          <a:p>
            <a:pPr lvl="1" marL="624077" indent="-312038" defTabSz="531622">
              <a:spcBef>
                <a:spcPts val="2900"/>
              </a:spcBef>
              <a:defRPr b="1" sz="2500"/>
            </a:pPr>
            <a:r>
              <a:t>A</a:t>
            </a:r>
            <a:r>
              <a:rPr b="0"/>
              <a:t>: Client-side caching</a:t>
            </a:r>
          </a:p>
          <a:p>
            <a:pPr lvl="1" marL="624077" indent="-312038" defTabSz="531622">
              <a:spcBef>
                <a:spcPts val="2900"/>
              </a:spcBef>
              <a:defRPr sz="2500"/>
            </a:pPr>
            <a:r>
              <a:t>Consistency Model</a:t>
            </a:r>
          </a:p>
        </p:txBody>
      </p:sp>
      <p:pic>
        <p:nvPicPr>
          <p:cNvPr id="1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9900" y="3466665"/>
            <a:ext cx="5334000" cy="453477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Figure taken from “Operating Systems: Three Easy Pieces”"/>
          <p:cNvSpPr txBox="1"/>
          <p:nvPr/>
        </p:nvSpPr>
        <p:spPr>
          <a:xfrm>
            <a:off x="3133725" y="9085984"/>
            <a:ext cx="6737351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0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Figure taken from “Operating Systems: Three Easy Pieces”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Referen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References</a:t>
            </a:r>
          </a:p>
        </p:txBody>
      </p:sp>
      <p:sp>
        <p:nvSpPr>
          <p:cNvPr id="390" name="Stoica, Ion, et al. &quot;Chord: A scalable peer-to-peer lookup service for internet applications.&quot; ACM SIGCOMM Computer Communication Review 31.4 (2001): 149-160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6695" indent="-226695" defTabSz="297940">
              <a:spcBef>
                <a:spcPts val="2100"/>
              </a:spcBef>
              <a:defRPr sz="1600"/>
            </a:pPr>
            <a:r>
              <a:t>Stoica, Ion, et al. "Chord: A scalable peer-to-peer lookup service for internet applications." ACM SIGCOMM Computer Communication Review 31.4 (2001): 149-160.</a:t>
            </a:r>
          </a:p>
          <a:p>
            <a:pPr marL="226695" indent="-226695" defTabSz="297940">
              <a:spcBef>
                <a:spcPts val="2100"/>
              </a:spcBef>
              <a:defRPr sz="1600"/>
            </a:pPr>
          </a:p>
          <a:p>
            <a:pPr marL="226695" indent="-226695" defTabSz="297940">
              <a:spcBef>
                <a:spcPts val="2100"/>
              </a:spcBef>
              <a:defRPr sz="1600"/>
            </a:pPr>
            <a:r>
              <a:t>Dabek, Frank, et al. "Wide-area cooperative storage with CFS." ACM SIGOPS Operating Systems Review. Vol. 35. No. 5. ACM, 2001.</a:t>
            </a:r>
          </a:p>
          <a:p>
            <a:pPr marL="226695" indent="-226695" defTabSz="297940">
              <a:spcBef>
                <a:spcPts val="2100"/>
              </a:spcBef>
              <a:defRPr sz="1600"/>
            </a:pPr>
          </a:p>
          <a:p>
            <a:pPr marL="226695" indent="-226695" defTabSz="297940">
              <a:spcBef>
                <a:spcPts val="2100"/>
              </a:spcBef>
              <a:defRPr sz="1600"/>
            </a:pPr>
            <a:r>
              <a:t>Rhea, Sean C., et al. "Pond: The OceanStore Prototype." FAST. Vol. 3. 2003.</a:t>
            </a:r>
          </a:p>
          <a:p>
            <a:pPr marL="226695" indent="-226695" defTabSz="297940">
              <a:spcBef>
                <a:spcPts val="2100"/>
              </a:spcBef>
              <a:defRPr sz="1600"/>
            </a:pPr>
          </a:p>
          <a:p>
            <a:pPr marL="226695" indent="-226695" defTabSz="297940">
              <a:spcBef>
                <a:spcPts val="2100"/>
              </a:spcBef>
              <a:defRPr sz="1600"/>
            </a:pPr>
            <a:r>
              <a:t>Huang, Cheng, et al. "Erasure coding in windows azure storage." Presented as part of the 2012 {USENIX} Annual Technical Conference ({USENIX}{ATC} 12). 2012.</a:t>
            </a:r>
          </a:p>
          <a:p>
            <a:pPr marL="226695" indent="-226695" defTabSz="297940">
              <a:spcBef>
                <a:spcPts val="2100"/>
              </a:spcBef>
              <a:defRPr sz="1600"/>
            </a:pPr>
          </a:p>
          <a:p>
            <a:pPr marL="226695" indent="-226695" defTabSz="297940">
              <a:spcBef>
                <a:spcPts val="2100"/>
              </a:spcBef>
              <a:defRPr sz="1600"/>
            </a:pPr>
            <a:r>
              <a:t>Rashmi, K. V., et al. "A hitchhiker's guide to fast and efficient data reconstruction in erasure-coded data centers." ACM SIGCOMM Computer Communication Review. Vol. 44. No. 4. ACM, 2014.</a:t>
            </a:r>
          </a:p>
          <a:p>
            <a:pPr marL="226695" indent="-226695" defTabSz="297940">
              <a:spcBef>
                <a:spcPts val="2100"/>
              </a:spcBef>
              <a:defRPr sz="1600"/>
            </a:pPr>
            <a:r>
              <a:t>Corbett, James C., et al. "Spanner: Google’s globally distributed database." ACM Transactions on Computer Systems (TOCS) 31.3 (2013): 8.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“Distributed” File Syst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7100"/>
            </a:lvl1pPr>
          </a:lstStyle>
          <a:p>
            <a:pPr/>
            <a:r>
              <a:t>“Distributed” File Systems</a:t>
            </a:r>
          </a:p>
        </p:txBody>
      </p:sp>
      <p:sp>
        <p:nvSpPr>
          <p:cNvPr id="130" name="NFS/AFS - Given sub-tree of namespace managed by single serv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4479" indent="-284479" defTabSz="373886">
              <a:spcBef>
                <a:spcPts val="2600"/>
              </a:spcBef>
              <a:defRPr sz="2000"/>
            </a:pPr>
            <a:r>
              <a:t>NFS/AFS - Given sub-tree of namespace managed by single server</a:t>
            </a:r>
          </a:p>
          <a:p>
            <a:pPr lvl="1" marL="568959" indent="-284479" defTabSz="373886">
              <a:spcBef>
                <a:spcPts val="2600"/>
              </a:spcBef>
              <a:defRPr sz="2000"/>
            </a:pPr>
            <a:r>
              <a:t>Can’t store files larger than the capacity of single server</a:t>
            </a:r>
          </a:p>
          <a:p>
            <a:pPr lvl="1" marL="568959" indent="-284479" defTabSz="373886">
              <a:spcBef>
                <a:spcPts val="2600"/>
              </a:spcBef>
              <a:defRPr sz="2000"/>
            </a:pPr>
            <a:r>
              <a:t>Server down =&gt; all files owned by it unavailable</a:t>
            </a:r>
          </a:p>
          <a:p>
            <a:pPr lvl="1" marL="568959" indent="-284479" defTabSz="373886">
              <a:spcBef>
                <a:spcPts val="2600"/>
              </a:spcBef>
              <a:defRPr sz="2000"/>
            </a:pPr>
            <a:r>
              <a:t>Capacity under-utilization</a:t>
            </a:r>
          </a:p>
          <a:p>
            <a:pPr marL="284479" indent="-284479" defTabSz="373886">
              <a:spcBef>
                <a:spcPts val="2600"/>
              </a:spcBef>
              <a:defRPr b="1" sz="2000"/>
            </a:pPr>
            <a:r>
              <a:t>Ideally</a:t>
            </a:r>
            <a:r>
              <a:rPr b="0"/>
              <a:t>: File should not be bound to single machine</a:t>
            </a:r>
          </a:p>
          <a:p>
            <a:pPr marL="284479" indent="-284479" defTabSz="373886">
              <a:spcBef>
                <a:spcPts val="2600"/>
              </a:spcBef>
              <a:defRPr sz="2000"/>
            </a:pPr>
            <a:r>
              <a:t>“Serverless” Distributed File Systems</a:t>
            </a:r>
          </a:p>
          <a:p>
            <a:pPr lvl="1" marL="568959" indent="-284479" defTabSz="373886">
              <a:spcBef>
                <a:spcPts val="2600"/>
              </a:spcBef>
              <a:defRPr b="1" sz="2000"/>
            </a:pPr>
            <a:r>
              <a:t>xFS</a:t>
            </a:r>
            <a:r>
              <a:rPr b="0"/>
              <a:t> [SOSP ’95], </a:t>
            </a:r>
            <a:r>
              <a:t>Petal</a:t>
            </a:r>
            <a:r>
              <a:rPr b="0"/>
              <a:t> [ASPLOS ’96] + </a:t>
            </a:r>
            <a:r>
              <a:t>Frangipani</a:t>
            </a:r>
            <a:r>
              <a:rPr b="0"/>
              <a:t> [SOSP ’97]</a:t>
            </a:r>
          </a:p>
          <a:p>
            <a:pPr lvl="2" marL="853438" indent="-284479" defTabSz="373886">
              <a:spcBef>
                <a:spcPts val="2600"/>
              </a:spcBef>
              <a:defRPr sz="2000"/>
            </a:pPr>
            <a:r>
              <a:t>File data + metadata split across multiple machines</a:t>
            </a:r>
          </a:p>
          <a:p>
            <a:pPr lvl="2" marL="853438" indent="-284479" defTabSz="373886">
              <a:spcBef>
                <a:spcPts val="2600"/>
              </a:spcBef>
              <a:defRPr sz="2000"/>
            </a:pPr>
            <a:r>
              <a:t>Redundancy across machines</a:t>
            </a:r>
          </a:p>
          <a:p>
            <a:pPr lvl="2" marL="853438" indent="-284479" defTabSz="373886">
              <a:spcBef>
                <a:spcPts val="2600"/>
              </a:spcBef>
              <a:defRPr sz="2000"/>
            </a:pPr>
            <a:r>
              <a:t>Recovery + load balancing transparently handled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2P Storage Syst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P2P Storage Systems</a:t>
            </a:r>
          </a:p>
        </p:txBody>
      </p:sp>
      <p:sp>
        <p:nvSpPr>
          <p:cNvPr id="133" name="Designed for peers over WAN…"/>
          <p:cNvSpPr txBox="1"/>
          <p:nvPr>
            <p:ph type="body" sz="half" idx="1"/>
          </p:nvPr>
        </p:nvSpPr>
        <p:spPr>
          <a:xfrm>
            <a:off x="952499" y="2590800"/>
            <a:ext cx="8013904" cy="6286500"/>
          </a:xfrm>
          <a:prstGeom prst="rect">
            <a:avLst/>
          </a:prstGeom>
        </p:spPr>
        <p:txBody>
          <a:bodyPr/>
          <a:lstStyle/>
          <a:p>
            <a:pPr marL="298322" indent="-298322" defTabSz="508254">
              <a:spcBef>
                <a:spcPts val="2700"/>
              </a:spcBef>
              <a:defRPr sz="2400"/>
            </a:pPr>
            <a:r>
              <a:t>Designed for peers over WAN</a:t>
            </a:r>
          </a:p>
          <a:p>
            <a:pPr marL="298322" indent="-298322" defTabSz="508254">
              <a:spcBef>
                <a:spcPts val="2700"/>
              </a:spcBef>
              <a:defRPr sz="2400"/>
            </a:pPr>
            <a:r>
              <a:t>Napster [1999]</a:t>
            </a:r>
          </a:p>
          <a:p>
            <a:pPr marL="298322" indent="-298322" defTabSz="508254">
              <a:spcBef>
                <a:spcPts val="2700"/>
              </a:spcBef>
              <a:defRPr sz="2400"/>
            </a:pPr>
            <a:r>
              <a:t>Distributed Hash Tables (DHTs)</a:t>
            </a:r>
          </a:p>
          <a:p>
            <a:pPr lvl="1" marL="596644" indent="-298322" defTabSz="508254">
              <a:spcBef>
                <a:spcPts val="2700"/>
              </a:spcBef>
              <a:defRPr sz="2400"/>
            </a:pPr>
            <a:r>
              <a:t>CAN, </a:t>
            </a:r>
            <a:r>
              <a:rPr b="1"/>
              <a:t>Chord</a:t>
            </a:r>
            <a:r>
              <a:t>, Pastry, Tapestry [2001]</a:t>
            </a:r>
          </a:p>
          <a:p>
            <a:pPr marL="298322" indent="-298322" defTabSz="508254">
              <a:spcBef>
                <a:spcPts val="2700"/>
              </a:spcBef>
              <a:defRPr sz="2400"/>
            </a:pPr>
            <a:r>
              <a:t>Distributed Storage based on DHTs</a:t>
            </a:r>
          </a:p>
          <a:p>
            <a:pPr lvl="1" marL="596644" indent="-298322" defTabSz="508254">
              <a:spcBef>
                <a:spcPts val="2700"/>
              </a:spcBef>
              <a:defRPr b="1" sz="2400"/>
            </a:pPr>
            <a:r>
              <a:t>Cooperative File System (CFS) </a:t>
            </a:r>
            <a:r>
              <a:rPr b="0"/>
              <a:t>[SOSP’01]</a:t>
            </a:r>
          </a:p>
          <a:p>
            <a:pPr lvl="1" marL="596644" indent="-298322" defTabSz="508254">
              <a:spcBef>
                <a:spcPts val="2700"/>
              </a:spcBef>
              <a:defRPr b="1" sz="2400"/>
            </a:pPr>
            <a:r>
              <a:t>Pond </a:t>
            </a:r>
            <a:r>
              <a:rPr b="0"/>
              <a:t>[FAST’03]</a:t>
            </a:r>
          </a:p>
          <a:p>
            <a:pPr lvl="2" marL="894969" indent="-298322" defTabSz="508254">
              <a:spcBef>
                <a:spcPts val="2700"/>
              </a:spcBef>
              <a:defRPr sz="2400" u="sng"/>
            </a:pPr>
            <a:r>
              <a:t>Untrusted</a:t>
            </a:r>
            <a:r>
              <a:rPr u="none"/>
              <a:t> peers (possibly malicious)</a:t>
            </a:r>
          </a:p>
          <a:p>
            <a:pPr lvl="2" marL="894969" indent="-298322" defTabSz="508254">
              <a:spcBef>
                <a:spcPts val="2700"/>
              </a:spcBef>
              <a:defRPr sz="2400"/>
            </a:pPr>
            <a:r>
              <a:t>Join/Leave (churn) </a:t>
            </a:r>
          </a:p>
        </p:txBody>
      </p:sp>
      <p:sp>
        <p:nvSpPr>
          <p:cNvPr id="134" name="Figures taken from the public Internet"/>
          <p:cNvSpPr txBox="1"/>
          <p:nvPr/>
        </p:nvSpPr>
        <p:spPr>
          <a:xfrm>
            <a:off x="4330572" y="9085984"/>
            <a:ext cx="4343655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0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Figures taken from the public Internet</a:t>
            </a:r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4361" y="3228900"/>
            <a:ext cx="3362509" cy="2240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00808" y="5603061"/>
            <a:ext cx="1529617" cy="2240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File System (GF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Google File System (GFS)</a:t>
            </a:r>
          </a:p>
        </p:txBody>
      </p:sp>
      <p:sp>
        <p:nvSpPr>
          <p:cNvPr id="139" name="SOSP 2003"/>
          <p:cNvSpPr txBox="1"/>
          <p:nvPr/>
        </p:nvSpPr>
        <p:spPr>
          <a:xfrm>
            <a:off x="5387390" y="6508088"/>
            <a:ext cx="2230019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SOSP 2003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About the Auth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About the Authors</a:t>
            </a:r>
          </a:p>
        </p:txBody>
      </p:sp>
      <p:sp>
        <p:nvSpPr>
          <p:cNvPr id="142" name="Sanjay Ghemawat…"/>
          <p:cNvSpPr txBox="1"/>
          <p:nvPr>
            <p:ph type="body" idx="1"/>
          </p:nvPr>
        </p:nvSpPr>
        <p:spPr>
          <a:xfrm>
            <a:off x="4915489" y="2597149"/>
            <a:ext cx="11099803" cy="6286503"/>
          </a:xfrm>
          <a:prstGeom prst="rect">
            <a:avLst/>
          </a:prstGeom>
        </p:spPr>
        <p:txBody>
          <a:bodyPr/>
          <a:lstStyle/>
          <a:p>
            <a:pPr/>
            <a:r>
              <a:t>Sanjay Ghemawat</a:t>
            </a:r>
          </a:p>
          <a:p>
            <a:pPr lvl="1">
              <a:defRPr b="1" i="1" sz="2900"/>
            </a:pPr>
            <a:r>
              <a:t>Undergrad at Cornell!</a:t>
            </a:r>
          </a:p>
          <a:p>
            <a:pPr/>
            <a:endParaRPr b="1" i="1" sz="2900"/>
          </a:p>
          <a:p>
            <a:pPr/>
            <a:r>
              <a:t>Howard Gobioff</a:t>
            </a:r>
          </a:p>
          <a:p>
            <a:pPr/>
          </a:p>
          <a:p>
            <a:pPr/>
            <a:r>
              <a:t>Shun-Tak Leung</a:t>
            </a:r>
          </a:p>
        </p:txBody>
      </p:sp>
      <p:pic>
        <p:nvPicPr>
          <p:cNvPr id="1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7224" y="2700521"/>
            <a:ext cx="2236360" cy="215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7651" y="5007195"/>
            <a:ext cx="1435507" cy="215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8003" y="7313869"/>
            <a:ext cx="1574802" cy="1968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Why build GF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build GFS?</a:t>
            </a:r>
          </a:p>
        </p:txBody>
      </p:sp>
      <p:sp>
        <p:nvSpPr>
          <p:cNvPr id="148" name="Built by Google, for Googl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5600" indent="-355600" defTabSz="467359">
              <a:spcBef>
                <a:spcPts val="3300"/>
              </a:spcBef>
              <a:defRPr sz="2500"/>
            </a:pPr>
            <a:r>
              <a:t>Built by Google, for Google</a:t>
            </a:r>
          </a:p>
          <a:p>
            <a:pPr marL="355600" indent="-355600" defTabSz="467359">
              <a:spcBef>
                <a:spcPts val="3300"/>
              </a:spcBef>
              <a:defRPr b="1" sz="2500"/>
            </a:pPr>
            <a:r>
              <a:t>Google’s use-case</a:t>
            </a:r>
            <a:r>
              <a:rPr b="0"/>
              <a:t>: Large-scale data processing workloads</a:t>
            </a:r>
          </a:p>
          <a:p>
            <a:pPr lvl="1" marL="711200" indent="-355600" defTabSz="467359">
              <a:spcBef>
                <a:spcPts val="3300"/>
              </a:spcBef>
              <a:defRPr sz="2500"/>
            </a:pPr>
            <a:r>
              <a:t>Data: crawled documents, search logs etc..</a:t>
            </a:r>
          </a:p>
          <a:p>
            <a:pPr lvl="1" marL="711200" indent="-355600" defTabSz="467359">
              <a:spcBef>
                <a:spcPts val="3300"/>
              </a:spcBef>
              <a:defRPr sz="2500"/>
            </a:pPr>
            <a:r>
              <a:t>Clusters: 100s-1000s of machines w/ commodity hardware</a:t>
            </a:r>
          </a:p>
          <a:p>
            <a:pPr lvl="1" marL="711200" indent="-355600" defTabSz="467359">
              <a:spcBef>
                <a:spcPts val="3300"/>
              </a:spcBef>
              <a:defRPr sz="2500"/>
            </a:pPr>
            <a:r>
              <a:t>MapReduce jobs (distributed computing framework)</a:t>
            </a:r>
          </a:p>
          <a:p>
            <a:pPr marL="355600" indent="-355600" defTabSz="467359">
              <a:spcBef>
                <a:spcPts val="3300"/>
              </a:spcBef>
              <a:defRPr b="1" sz="2500"/>
            </a:pPr>
            <a:r>
              <a:t>Why not use existing systems?</a:t>
            </a:r>
          </a:p>
          <a:p>
            <a:pPr lvl="1" marL="711200" indent="-355600" defTabSz="467359">
              <a:spcBef>
                <a:spcPts val="3300"/>
              </a:spcBef>
              <a:defRPr sz="2500"/>
            </a:pPr>
            <a:r>
              <a:t>Older DFS (xFS/Petal) don’t scale</a:t>
            </a:r>
          </a:p>
          <a:p>
            <a:pPr lvl="1" marL="711200" indent="-355600" defTabSz="467359">
              <a:spcBef>
                <a:spcPts val="3300"/>
              </a:spcBef>
              <a:defRPr sz="2500"/>
            </a:pPr>
            <a:r>
              <a:t>P2P Storage systems designed for un-trusted scenario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Assump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Assumptions</a:t>
            </a:r>
          </a:p>
        </p:txBody>
      </p:sp>
      <p:sp>
        <p:nvSpPr>
          <p:cNvPr id="151" name="Failures are common cas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1150" indent="-311150" defTabSz="408940">
              <a:spcBef>
                <a:spcPts val="2900"/>
              </a:spcBef>
              <a:defRPr sz="2200"/>
            </a:pPr>
            <a:r>
              <a:t>Failures are common case</a:t>
            </a:r>
          </a:p>
          <a:p>
            <a:pPr marL="311150" indent="-311150" defTabSz="408940">
              <a:spcBef>
                <a:spcPts val="2900"/>
              </a:spcBef>
              <a:defRPr sz="2200"/>
            </a:pPr>
            <a:r>
              <a:t>Large (Multi-GB) files are the common case</a:t>
            </a:r>
          </a:p>
          <a:p>
            <a:pPr marL="311150" indent="-311150" defTabSz="408940">
              <a:spcBef>
                <a:spcPts val="2900"/>
              </a:spcBef>
              <a:defRPr b="1" sz="2200"/>
            </a:pPr>
            <a:r>
              <a:t>Read Characteristics</a:t>
            </a:r>
          </a:p>
          <a:p>
            <a:pPr lvl="1" marL="622300" indent="-311150" defTabSz="408940">
              <a:spcBef>
                <a:spcPts val="2900"/>
              </a:spcBef>
              <a:defRPr sz="2200"/>
            </a:pPr>
            <a:r>
              <a:t>Large contiguous sequential reads (1MB+)</a:t>
            </a:r>
          </a:p>
          <a:p>
            <a:pPr lvl="1" marL="622300" indent="-311150" defTabSz="408940">
              <a:spcBef>
                <a:spcPts val="2900"/>
              </a:spcBef>
              <a:defRPr sz="2200"/>
            </a:pPr>
            <a:r>
              <a:t>Small random reads (few KBs) at arbitrary offsets</a:t>
            </a:r>
          </a:p>
          <a:p>
            <a:pPr marL="311150" indent="-311150" defTabSz="408940">
              <a:spcBef>
                <a:spcPts val="2900"/>
              </a:spcBef>
              <a:defRPr b="1" sz="2200"/>
            </a:pPr>
            <a:r>
              <a:t>Write Characteristics</a:t>
            </a:r>
          </a:p>
          <a:p>
            <a:pPr lvl="1" marL="622300" indent="-311150" defTabSz="408940">
              <a:spcBef>
                <a:spcPts val="2900"/>
              </a:spcBef>
              <a:defRPr sz="2200"/>
            </a:pPr>
            <a:r>
              <a:t>Large sequential appends (possibly concurrent) are common case</a:t>
            </a:r>
          </a:p>
          <a:p>
            <a:pPr lvl="1" marL="622300" indent="-311150" defTabSz="408940">
              <a:spcBef>
                <a:spcPts val="2900"/>
              </a:spcBef>
              <a:defRPr sz="2200"/>
            </a:pPr>
            <a:r>
              <a:t>Random writes are rare</a:t>
            </a:r>
          </a:p>
          <a:p>
            <a:pPr marL="311150" indent="-311150" defTabSz="408940">
              <a:spcBef>
                <a:spcPts val="2900"/>
              </a:spcBef>
              <a:defRPr sz="2200"/>
            </a:pPr>
            <a:r>
              <a:t>Bandwidth more important than latency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