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2"/>
  </p:notesMasterIdLst>
  <p:sldIdLst>
    <p:sldId id="382" r:id="rId2"/>
    <p:sldId id="700" r:id="rId3"/>
    <p:sldId id="701" r:id="rId4"/>
    <p:sldId id="702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2" r:id="rId25"/>
    <p:sldId id="723" r:id="rId26"/>
    <p:sldId id="724" r:id="rId27"/>
    <p:sldId id="725" r:id="rId28"/>
    <p:sldId id="599" r:id="rId29"/>
    <p:sldId id="726" r:id="rId30"/>
    <p:sldId id="69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" y="40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78f62e80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78f62e80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00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78f62e80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78f62e80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91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78f62e80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78f62e80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5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360f3e2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360f3e2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Architectures before SGX: Dedicated crypto hardware (not general-purpose), trusted hypervisors, TPM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59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21638a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21638ac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66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1638ac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1638ac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question: How different is it to develop new applications in SGX?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for any thoughts here?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23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2922ce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22922ce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78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2922ce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2922ced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Exokernel connection: All OS apps at the user level.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8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60f3e25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60f3e25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679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378f62e8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378f62e8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09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traditional PaaS model. Applies to Saas, IaaS as well.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944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378f62e8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378f62e8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libOS and exokernel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81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360f3e2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360f3e2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usual security vs efficiency tradeoff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8589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378f62e8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378f62e8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2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2467465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24674651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Mismatch b/w what Haven wants and SGX provides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2322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21638ac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21638ac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3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21638ac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21638ac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“Nothing is secure”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397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404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378f62e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378f62e8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73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48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4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0c17cfb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20c17cfb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3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60f3e2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60f3e2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 to trust the cloud provider’s software, cloud sysad, even other cloud users co-located =&gt; large trusted computing base (TCB)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46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60f3e2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360f3e2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Simply put, we want the raw resources of the cloud provider. Without trusting all the middlemen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43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 high level, the abstraction we are looking for is that of “Shielded execution” - Irrespective of the environment, SGX provides a hardware-based guarantee of isolation.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props we want are...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425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2922ce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2922ce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complete this piece of puzzle i.e., trusted hardware, we need one final piece.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“An isolation mechanism must permit interaction with untrusted software or hardware, to communicate results or access system services, and it is at these points that a na¨ıve isolated program is vulnerable”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726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0c17cfb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0c17cfb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Allows for providing the end-to-end guarantee , Intel controls it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4749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78f62e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78f62e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 bit into the SGX internals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25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748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97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64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54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871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94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usenixsecurity18/presentation/bulc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l.acm.org/citation.cfm?id=313278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osdi14/osdi14-paper-baumann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hyperlink" Target="https://eprint.iacr.org/2016/086.pdf" TargetMode="External"/><Relationship Id="rId4" Type="http://schemas.openxmlformats.org/officeDocument/2006/relationships/hyperlink" Target="https://www.usenix.org/sites/default/files/conference/protected-files/osdi14_slides_bauman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4015619"/>
            <a:ext cx="9601200" cy="1828800"/>
          </a:xfrm>
        </p:spPr>
        <p:txBody>
          <a:bodyPr/>
          <a:lstStyle/>
          <a:p>
            <a:r>
              <a:rPr lang="en-US" dirty="0" smtClean="0"/>
              <a:t>Modern systems: security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49600" y="6504196"/>
            <a:ext cx="850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Slides borrowed liberally from past presentations </a:t>
            </a:r>
            <a:r>
              <a:rPr lang="en-US" sz="1400" dirty="0"/>
              <a:t>from Sai Krishna Deepak Maram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993895"/>
            <a:ext cx="5980133" cy="4277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protection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909000" cy="4555200"/>
          </a:xfrm>
        </p:spPr>
        <p:txBody>
          <a:bodyPr/>
          <a:lstStyle/>
          <a:p>
            <a:r>
              <a:rPr lang="en-US" dirty="0"/>
              <a:t>EPC (Enclave Page Cache)</a:t>
            </a:r>
          </a:p>
          <a:p>
            <a:pPr lvl="1"/>
            <a:r>
              <a:rPr lang="en-US" dirty="0"/>
              <a:t>A separate region in physical memory</a:t>
            </a:r>
          </a:p>
          <a:p>
            <a:pPr lvl="1"/>
            <a:r>
              <a:rPr lang="en-US" dirty="0"/>
              <a:t>All enclave pages reside here</a:t>
            </a:r>
          </a:p>
          <a:p>
            <a:pPr lvl="1"/>
            <a:r>
              <a:rPr lang="en-US" dirty="0"/>
              <a:t>Hardware tracks meta info corresponding to each page</a:t>
            </a:r>
          </a:p>
          <a:p>
            <a:pPr lvl="1"/>
            <a:r>
              <a:rPr lang="en-US" dirty="0"/>
              <a:t>Virtualized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protection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EPC (Enclave Page Cache): A separate region in physical memory</a:t>
            </a:r>
          </a:p>
          <a:p>
            <a:pPr lvl="1"/>
            <a:r>
              <a:rPr lang="en-US" dirty="0"/>
              <a:t>Encrypted and integrity-protected before writing to the main memory</a:t>
            </a:r>
          </a:p>
          <a:p>
            <a:endParaRPr lang="en-US" dirty="0"/>
          </a:p>
          <a:p>
            <a:r>
              <a:rPr lang="en-US" dirty="0"/>
              <a:t>Same page table as the underlying OS</a:t>
            </a:r>
          </a:p>
          <a:p>
            <a:pPr lvl="1"/>
            <a:r>
              <a:rPr lang="en-US" b="1" dirty="0"/>
              <a:t>Access checks</a:t>
            </a:r>
            <a:r>
              <a:rPr lang="en-US" dirty="0"/>
              <a:t> are performed to ensure any other application (not even other enclaves)  can access an enclave’s data</a:t>
            </a:r>
          </a:p>
        </p:txBody>
      </p:sp>
    </p:spTree>
    <p:extLst>
      <p:ext uri="{BB962C8B-B14F-4D97-AF65-F5344CB8AC3E}">
        <p14:creationId xmlns:p14="http://schemas.microsoft.com/office/powerpoint/2010/main" val="25583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lifecycle (high-level)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776400" cy="4555200"/>
          </a:xfrm>
        </p:spPr>
        <p:txBody>
          <a:bodyPr>
            <a:normAutofit/>
          </a:bodyPr>
          <a:lstStyle/>
          <a:p>
            <a:r>
              <a:rPr lang="en-US" dirty="0"/>
              <a:t>Loading stage: Performed by untrusted code</a:t>
            </a:r>
          </a:p>
          <a:p>
            <a:pPr lvl="1"/>
            <a:r>
              <a:rPr lang="en-US" dirty="0"/>
              <a:t>Enclave is initialized by copying code/data into </a:t>
            </a:r>
            <a:r>
              <a:rPr lang="en-US" b="1" dirty="0"/>
              <a:t>EPC Pages</a:t>
            </a:r>
          </a:p>
          <a:p>
            <a:pPr lvl="1"/>
            <a:r>
              <a:rPr lang="en-US" dirty="0"/>
              <a:t>At the end of which, contents are hashed to compute enclave’s </a:t>
            </a:r>
            <a:r>
              <a:rPr lang="en-US" b="1" dirty="0"/>
              <a:t>measurement hash</a:t>
            </a:r>
          </a:p>
          <a:p>
            <a:endParaRPr lang="en-US" dirty="0" smtClean="0"/>
          </a:p>
          <a:p>
            <a:r>
              <a:rPr lang="en-US" dirty="0" smtClean="0"/>
              <a:t>Enclave </a:t>
            </a:r>
            <a:r>
              <a:rPr lang="en-US" dirty="0"/>
              <a:t>mode:</a:t>
            </a:r>
          </a:p>
          <a:p>
            <a:pPr lvl="1"/>
            <a:r>
              <a:rPr lang="en-US" dirty="0"/>
              <a:t>Special instructions to create an enclave, add pages to enclave and exit an enclave</a:t>
            </a:r>
          </a:p>
          <a:p>
            <a:pPr lvl="1"/>
            <a:r>
              <a:rPr lang="en-US" dirty="0"/>
              <a:t>Similar to switching from user to kernel mode</a:t>
            </a:r>
          </a:p>
          <a:p>
            <a:pPr lvl="1"/>
            <a:r>
              <a:rPr lang="en-US" dirty="0"/>
              <a:t>Secure mechanisms to handle interrupts (or) page faults to protect from OS exception handlers</a:t>
            </a:r>
          </a:p>
        </p:txBody>
      </p:sp>
    </p:spTree>
    <p:extLst>
      <p:ext uri="{BB962C8B-B14F-4D97-AF65-F5344CB8AC3E}">
        <p14:creationId xmlns:p14="http://schemas.microsoft.com/office/powerpoint/2010/main" val="4113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Before SGX?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21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Trusted Platform Module (TPM)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Attestation-based</a:t>
            </a:r>
          </a:p>
          <a:p>
            <a:r>
              <a:rPr lang="en-US" dirty="0"/>
              <a:t>Can be used with commodity systems</a:t>
            </a:r>
          </a:p>
          <a:p>
            <a:r>
              <a:rPr lang="en-US" b="1" dirty="0"/>
              <a:t>Weak security</a:t>
            </a:r>
          </a:p>
          <a:p>
            <a:pPr lvl="1"/>
            <a:r>
              <a:rPr lang="en-US" dirty="0"/>
              <a:t>Much bigger TCB than SGX: Measurement hash covers all the OS modules and device drivers</a:t>
            </a:r>
          </a:p>
          <a:p>
            <a:pPr lvl="1"/>
            <a:r>
              <a:rPr lang="en-US" dirty="0"/>
              <a:t>Very hard to keep an up-to-date list of the hashes</a:t>
            </a:r>
          </a:p>
          <a:p>
            <a:pPr lvl="1"/>
            <a:r>
              <a:rPr lang="en-US" dirty="0"/>
              <a:t>Many more attacks....</a:t>
            </a:r>
          </a:p>
        </p:txBody>
      </p:sp>
    </p:spTree>
    <p:extLst>
      <p:ext uri="{BB962C8B-B14F-4D97-AF65-F5344CB8AC3E}">
        <p14:creationId xmlns:p14="http://schemas.microsoft.com/office/powerpoint/2010/main" val="1976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How to port legacy applications into SGX?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8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applications in SGX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Untrusting OS: Makes it harder</a:t>
            </a:r>
          </a:p>
          <a:p>
            <a:r>
              <a:rPr lang="en-US" dirty="0"/>
              <a:t>Any function call (or) </a:t>
            </a:r>
            <a:r>
              <a:rPr lang="en-US" dirty="0" err="1"/>
              <a:t>syscall</a:t>
            </a:r>
            <a:r>
              <a:rPr lang="en-US" dirty="0"/>
              <a:t> made outside the enclave are not guaranteed to return</a:t>
            </a:r>
          </a:p>
          <a:p>
            <a:r>
              <a:rPr lang="en-US" dirty="0"/>
              <a:t>Even if data returns, enclave cannot trust the data returned</a:t>
            </a:r>
          </a:p>
        </p:txBody>
      </p:sp>
    </p:spTree>
    <p:extLst>
      <p:ext uri="{BB962C8B-B14F-4D97-AF65-F5344CB8AC3E}">
        <p14:creationId xmlns:p14="http://schemas.microsoft.com/office/powerpoint/2010/main" val="2017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1513442"/>
            <a:ext cx="4804033" cy="477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Haven design goals:</a:t>
            </a:r>
          </a:p>
          <a:p>
            <a:pPr lvl="1"/>
            <a:r>
              <a:rPr lang="en-US" dirty="0"/>
              <a:t>Mutual distrust b/w guest and host</a:t>
            </a:r>
          </a:p>
          <a:p>
            <a:pPr lvl="1"/>
            <a:r>
              <a:rPr lang="en-US" dirty="0"/>
              <a:t>Run legacy apps inside SGX without any modifications</a:t>
            </a:r>
          </a:p>
          <a:p>
            <a:r>
              <a:rPr lang="en-US" dirty="0"/>
              <a:t>Application interacts only with </a:t>
            </a:r>
            <a:r>
              <a:rPr lang="en-US" dirty="0" err="1"/>
              <a:t>LibOS</a:t>
            </a:r>
            <a:endParaRPr lang="en-US" dirty="0"/>
          </a:p>
          <a:p>
            <a:pPr lvl="1"/>
            <a:r>
              <a:rPr lang="en-US" dirty="0"/>
              <a:t>Assumes </a:t>
            </a:r>
            <a:r>
              <a:rPr lang="en-US" dirty="0" err="1"/>
              <a:t>libOS</a:t>
            </a:r>
            <a:r>
              <a:rPr lang="en-US" dirty="0"/>
              <a:t> is carefully implemented</a:t>
            </a:r>
          </a:p>
          <a:p>
            <a:r>
              <a:rPr lang="en-US" dirty="0"/>
              <a:t>Shield module interacts with the untrusted host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Haven handles Iago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Iago attacks: “Malicious kernel attempts to subvert an isolated application by exploiting its assumption of correct OS </a:t>
            </a:r>
            <a:r>
              <a:rPr lang="en-US" dirty="0" smtClean="0"/>
              <a:t>behavior, </a:t>
            </a:r>
            <a:r>
              <a:rPr lang="en-US" dirty="0"/>
              <a:t>for example when using the results of system calls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b="1" dirty="0" err="1"/>
              <a:t>LibOS</a:t>
            </a:r>
            <a:r>
              <a:rPr lang="en-US" b="1" dirty="0"/>
              <a:t>: </a:t>
            </a:r>
            <a:r>
              <a:rPr lang="en-US" dirty="0"/>
              <a:t>Implement entire OS as part of the Trusted Computing Base. Limits the interaction of enclave app with the actual OS, thus reducing the attack surface.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468" y="1524000"/>
            <a:ext cx="7623865" cy="5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/>
              <a:t>Move to a Cloud-based model</a:t>
            </a: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Google Shape;93;p14"/>
          <p:cNvSpPr/>
          <p:nvPr/>
        </p:nvSpPr>
        <p:spPr>
          <a:xfrm>
            <a:off x="1194300" y="3157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User apps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194300" y="38434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Software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194300" y="45292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Hypervisor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194300" y="5189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OS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454567" y="3157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User apps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454567" y="38434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Software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454567" y="45292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Hypervisor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8454567" y="51896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OS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6532300" y="3843400"/>
            <a:ext cx="1827600" cy="1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/>
              <a:t>PaaS</a:t>
            </a:r>
            <a:r>
              <a:rPr lang="en"/>
              <a:t/>
            </a:r>
            <a:br>
              <a:rPr lang="en"/>
            </a:br>
            <a:r>
              <a:rPr lang="en" sz="1600"/>
              <a:t>Cloud Provider manages the stack</a:t>
            </a:r>
            <a:endParaRPr sz="1600"/>
          </a:p>
        </p:txBody>
      </p:sp>
      <p:sp>
        <p:nvSpPr>
          <p:cNvPr id="102" name="Google Shape;102;p14"/>
          <p:cNvSpPr/>
          <p:nvPr/>
        </p:nvSpPr>
        <p:spPr>
          <a:xfrm>
            <a:off x="3914000" y="3738133"/>
            <a:ext cx="2182400" cy="90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6133" y="1758200"/>
            <a:ext cx="902000" cy="9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1768" y="1025367"/>
            <a:ext cx="1202665" cy="9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401" y="1632333"/>
            <a:ext cx="1798767" cy="102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LibOS</a:t>
            </a:r>
            <a:r>
              <a:rPr lang="en-US" dirty="0"/>
              <a:t> and </a:t>
            </a:r>
            <a:r>
              <a:rPr lang="en-US" dirty="0" err="1"/>
              <a:t>Exokernels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Both bring OS level functionalities to the user space, but for what reasons?</a:t>
            </a:r>
          </a:p>
          <a:p>
            <a:r>
              <a:rPr lang="en-US" dirty="0"/>
              <a:t>Efficiency in </a:t>
            </a:r>
            <a:r>
              <a:rPr lang="en-US" dirty="0" err="1" smtClean="0"/>
              <a:t>Exokernel</a:t>
            </a:r>
            <a:endParaRPr lang="en-US" dirty="0"/>
          </a:p>
          <a:p>
            <a:pPr lvl="1"/>
            <a:r>
              <a:rPr lang="en-US" dirty="0" smtClean="0"/>
              <a:t>“Move </a:t>
            </a:r>
            <a:r>
              <a:rPr lang="en-US" dirty="0"/>
              <a:t>OS functionality to the user space to grant more flexibility”</a:t>
            </a:r>
          </a:p>
          <a:p>
            <a:r>
              <a:rPr lang="en-US" dirty="0"/>
              <a:t>Security in Haven’s </a:t>
            </a:r>
            <a:r>
              <a:rPr lang="en-US" dirty="0" err="1" smtClean="0"/>
              <a:t>LibOS</a:t>
            </a:r>
            <a:endParaRPr lang="en-US" dirty="0"/>
          </a:p>
          <a:p>
            <a:pPr lvl="1"/>
            <a:r>
              <a:rPr lang="en-US" dirty="0" smtClean="0"/>
              <a:t>“Move </a:t>
            </a:r>
            <a:r>
              <a:rPr lang="en-US" dirty="0"/>
              <a:t>OS functionality into the enclave to reduce attack space”</a:t>
            </a:r>
          </a:p>
        </p:txBody>
      </p:sp>
    </p:spTree>
    <p:extLst>
      <p:ext uri="{BB962C8B-B14F-4D97-AF65-F5344CB8AC3E}">
        <p14:creationId xmlns:p14="http://schemas.microsoft.com/office/powerpoint/2010/main" val="3046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Haven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35% - 65% slowdown</a:t>
            </a:r>
          </a:p>
          <a:p>
            <a:r>
              <a:rPr lang="en-US" dirty="0"/>
              <a:t>Depends on the exact use </a:t>
            </a:r>
            <a:r>
              <a:rPr lang="en-US" dirty="0" smtClean="0"/>
              <a:t>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Haven influencing SGX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91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Haven influencing SGX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  <a:p>
            <a:pPr lvl="1"/>
            <a:r>
              <a:rPr lang="en-US" dirty="0"/>
              <a:t>SGX does not allow addition of enclave pages after the creation of enclave</a:t>
            </a:r>
          </a:p>
          <a:p>
            <a:r>
              <a:rPr lang="en-US" dirty="0"/>
              <a:t>Exception Handling</a:t>
            </a:r>
          </a:p>
          <a:p>
            <a:pPr lvl="1"/>
            <a:r>
              <a:rPr lang="en-US" dirty="0"/>
              <a:t>SGX does not allow handling of all exceptions</a:t>
            </a:r>
          </a:p>
          <a:p>
            <a:r>
              <a:rPr lang="en-US" dirty="0"/>
              <a:t>Some other limitations</a:t>
            </a:r>
          </a:p>
          <a:p>
            <a:endParaRPr lang="en-US" dirty="0"/>
          </a:p>
          <a:p>
            <a:r>
              <a:rPr lang="en-US" b="1" dirty="0"/>
              <a:t>Fixed in v2.0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SGX: What’s New?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Latest </a:t>
            </a:r>
            <a:r>
              <a:rPr lang="en-US" dirty="0" smtClean="0"/>
              <a:t>v2.4</a:t>
            </a:r>
            <a:endParaRPr lang="en-US" dirty="0"/>
          </a:p>
          <a:p>
            <a:pPr lvl="1"/>
            <a:r>
              <a:rPr lang="en-US" dirty="0"/>
              <a:t>Trusted randomness, other crypto operations</a:t>
            </a:r>
          </a:p>
          <a:p>
            <a:pPr lvl="1"/>
            <a:r>
              <a:rPr lang="en-US" dirty="0"/>
              <a:t>File abstractions inside an </a:t>
            </a:r>
            <a:r>
              <a:rPr lang="en-US" dirty="0" smtClean="0"/>
              <a:t>enclave</a:t>
            </a:r>
          </a:p>
          <a:p>
            <a:pPr lvl="1"/>
            <a:endParaRPr lang="en-US" dirty="0"/>
          </a:p>
          <a:p>
            <a:r>
              <a:rPr lang="en-US" dirty="0"/>
              <a:t>Baidu’s Rust SGX SDK</a:t>
            </a:r>
          </a:p>
          <a:p>
            <a:pPr lvl="1"/>
            <a:r>
              <a:rPr lang="en-US" dirty="0" err="1"/>
              <a:t>Dockerized</a:t>
            </a:r>
            <a:endParaRPr lang="en-US" dirty="0"/>
          </a:p>
          <a:p>
            <a:pPr lvl="1"/>
            <a:r>
              <a:rPr lang="en-US" dirty="0"/>
              <a:t>Runs a simulated version on machines without SGX chip as well</a:t>
            </a:r>
          </a:p>
        </p:txBody>
      </p:sp>
    </p:spTree>
    <p:extLst>
      <p:ext uri="{BB962C8B-B14F-4D97-AF65-F5344CB8AC3E}">
        <p14:creationId xmlns:p14="http://schemas.microsoft.com/office/powerpoint/2010/main" val="26662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SGX Secure?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Sophisticated side channel attacks</a:t>
            </a:r>
          </a:p>
          <a:p>
            <a:pPr lvl="1"/>
            <a:r>
              <a:rPr lang="en-US" dirty="0">
                <a:hlinkClick r:id="rId3"/>
              </a:rPr>
              <a:t>Foreshadow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Usenix</a:t>
            </a:r>
            <a:r>
              <a:rPr lang="en-US" dirty="0" smtClean="0"/>
              <a:t> Security 2018</a:t>
            </a:r>
            <a:endParaRPr lang="en-US" dirty="0"/>
          </a:p>
          <a:p>
            <a:pPr lvl="1"/>
            <a:r>
              <a:rPr lang="en-US" dirty="0"/>
              <a:t>Speculative </a:t>
            </a:r>
            <a:r>
              <a:rPr lang="en-US" dirty="0" smtClean="0"/>
              <a:t>execution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>
                <a:hlinkClick r:id="rId4"/>
              </a:rPr>
              <a:t>Komodo: Using verification to </a:t>
            </a:r>
            <a:r>
              <a:rPr lang="en-US" dirty="0" smtClean="0">
                <a:hlinkClick r:id="rId4"/>
              </a:rPr>
              <a:t>disentangle secure-enclave </a:t>
            </a:r>
            <a:r>
              <a:rPr lang="en-US" dirty="0">
                <a:hlinkClick r:id="rId4"/>
              </a:rPr>
              <a:t>hardware </a:t>
            </a:r>
            <a:r>
              <a:rPr lang="en-US" dirty="0" smtClean="0">
                <a:hlinkClick r:id="rId4"/>
              </a:rPr>
              <a:t>from software </a:t>
            </a:r>
            <a:r>
              <a:rPr lang="en-US" dirty="0" smtClean="0"/>
              <a:t>– SOSP 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/>
              <a:t>Trusted hardware makes the attacker’s job costly</a:t>
            </a:r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8101" y="1801900"/>
            <a:ext cx="4881300" cy="32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5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Haven</a:t>
            </a:r>
          </a:p>
          <a:p>
            <a:pPr lvl="1"/>
            <a:r>
              <a:rPr lang="en-US" dirty="0" err="1"/>
              <a:t>Exokernel</a:t>
            </a:r>
            <a:r>
              <a:rPr lang="en-US" dirty="0"/>
              <a:t> connection to Haven</a:t>
            </a:r>
          </a:p>
          <a:p>
            <a:pPr lvl="1"/>
            <a:r>
              <a:rPr lang="en-US" dirty="0"/>
              <a:t>Impact of Haven and why it’s not more widely used?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SGX</a:t>
            </a:r>
          </a:p>
          <a:p>
            <a:pPr lvl="1"/>
            <a:r>
              <a:rPr lang="en-US" dirty="0"/>
              <a:t>Does trusted hardware solve the problem of security in the cloud?</a:t>
            </a:r>
          </a:p>
          <a:p>
            <a:pPr lvl="1"/>
            <a:r>
              <a:rPr lang="en-US" dirty="0"/>
              <a:t>Can SGX still be useful in face of side channel attacks?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849864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Project: next step is the Survey Paper due next Friday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Read </a:t>
            </a:r>
            <a:r>
              <a:rPr lang="en-US" sz="2800" dirty="0"/>
              <a:t>and write a review:</a:t>
            </a:r>
          </a:p>
          <a:p>
            <a:pPr lvl="1"/>
            <a:r>
              <a:rPr lang="en-US" sz="2400" b="1" i="1" dirty="0"/>
              <a:t>The Google file system</a:t>
            </a:r>
            <a:r>
              <a:rPr lang="en-US" sz="2400" dirty="0"/>
              <a:t>, Sanjay </a:t>
            </a:r>
            <a:r>
              <a:rPr lang="en-US" sz="2400" dirty="0" err="1"/>
              <a:t>Ghemawat</a:t>
            </a:r>
            <a:r>
              <a:rPr lang="en-US" sz="2400" dirty="0"/>
              <a:t>, Howard </a:t>
            </a:r>
            <a:r>
              <a:rPr lang="en-US" sz="2400" dirty="0" err="1"/>
              <a:t>Gobioff</a:t>
            </a:r>
            <a:r>
              <a:rPr lang="en-US" sz="2400" dirty="0"/>
              <a:t>, Shun-</a:t>
            </a:r>
            <a:r>
              <a:rPr lang="en-US" sz="2400" dirty="0" err="1"/>
              <a:t>Tak</a:t>
            </a:r>
            <a:r>
              <a:rPr lang="en-US" sz="2400" dirty="0"/>
              <a:t> Leung.</a:t>
            </a:r>
            <a:r>
              <a:rPr lang="en-US" sz="2400" b="1" i="1" dirty="0"/>
              <a:t> </a:t>
            </a:r>
            <a:r>
              <a:rPr lang="en-US" sz="2400" i="1" dirty="0"/>
              <a:t>19th ACM symposium on Operating systems principles (SOSP)</a:t>
            </a:r>
            <a:r>
              <a:rPr lang="en-US" sz="2400" dirty="0"/>
              <a:t>, October 2003, 29--</a:t>
            </a:r>
            <a:r>
              <a:rPr lang="en-US" sz="2400" dirty="0" smtClean="0"/>
              <a:t>43.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i="1" dirty="0" smtClean="0"/>
              <a:t>Spanner</a:t>
            </a:r>
            <a:r>
              <a:rPr lang="en-US" sz="2400" b="1" i="1" dirty="0"/>
              <a:t>: Google's Globally Distributed Database</a:t>
            </a:r>
            <a:r>
              <a:rPr lang="en-US" sz="2400" dirty="0"/>
              <a:t>, James C. Corbett, Jeffrey Dean, Michael Epstein, Andrew </a:t>
            </a:r>
            <a:r>
              <a:rPr lang="en-US" sz="2400" dirty="0" err="1"/>
              <a:t>Fikes</a:t>
            </a:r>
            <a:r>
              <a:rPr lang="en-US" sz="2400" dirty="0"/>
              <a:t>, Christopher Frost, J. J. Furman, Sanjay </a:t>
            </a:r>
            <a:r>
              <a:rPr lang="en-US" sz="2400" dirty="0" err="1"/>
              <a:t>Ghemawat</a:t>
            </a:r>
            <a:r>
              <a:rPr lang="en-US" sz="2400" dirty="0"/>
              <a:t>, Andrey </a:t>
            </a:r>
            <a:r>
              <a:rPr lang="en-US" sz="2400" dirty="0" err="1"/>
              <a:t>Gubarev</a:t>
            </a:r>
            <a:r>
              <a:rPr lang="en-US" sz="2400" dirty="0"/>
              <a:t>, Christopher </a:t>
            </a:r>
            <a:r>
              <a:rPr lang="en-US" sz="2400" dirty="0" err="1"/>
              <a:t>Heiser</a:t>
            </a:r>
            <a:r>
              <a:rPr lang="en-US" sz="2400" dirty="0"/>
              <a:t>, Peter </a:t>
            </a:r>
            <a:r>
              <a:rPr lang="en-US" sz="2400" dirty="0" err="1"/>
              <a:t>Hochschild</a:t>
            </a:r>
            <a:r>
              <a:rPr lang="en-US" sz="2400" dirty="0"/>
              <a:t>, Wilson Hsieh, Sebastian </a:t>
            </a:r>
            <a:r>
              <a:rPr lang="en-US" sz="2400" dirty="0" err="1"/>
              <a:t>Kanthak</a:t>
            </a:r>
            <a:r>
              <a:rPr lang="en-US" sz="2400" dirty="0"/>
              <a:t>, Eugene </a:t>
            </a:r>
            <a:r>
              <a:rPr lang="en-US" sz="2400" dirty="0" err="1"/>
              <a:t>Kogan</a:t>
            </a:r>
            <a:r>
              <a:rPr lang="en-US" sz="2400" dirty="0"/>
              <a:t>, </a:t>
            </a:r>
            <a:r>
              <a:rPr lang="en-US" sz="2400" dirty="0" err="1"/>
              <a:t>Hongyi</a:t>
            </a:r>
            <a:r>
              <a:rPr lang="en-US" sz="2400" dirty="0"/>
              <a:t> Li, Alexander Lloyd, Sergey </a:t>
            </a:r>
            <a:r>
              <a:rPr lang="en-US" sz="2400" dirty="0" err="1"/>
              <a:t>Melnik</a:t>
            </a:r>
            <a:r>
              <a:rPr lang="en-US" sz="2400" dirty="0"/>
              <a:t>, David </a:t>
            </a:r>
            <a:r>
              <a:rPr lang="en-US" sz="2400" dirty="0" err="1"/>
              <a:t>Mwaura</a:t>
            </a:r>
            <a:r>
              <a:rPr lang="en-US" sz="2400" dirty="0"/>
              <a:t>, David Nagle, Sean Quinlan, Rajesh Rao, Lindsay </a:t>
            </a:r>
            <a:r>
              <a:rPr lang="en-US" sz="2400" dirty="0" err="1"/>
              <a:t>Rolig</a:t>
            </a:r>
            <a:r>
              <a:rPr lang="en-US" sz="2400" dirty="0"/>
              <a:t>, Yasushi Saito, Michal </a:t>
            </a:r>
            <a:r>
              <a:rPr lang="en-US" sz="2400" dirty="0" err="1"/>
              <a:t>Szymaniak</a:t>
            </a:r>
            <a:r>
              <a:rPr lang="en-US" sz="2400" dirty="0"/>
              <a:t>, Christopher Taylor, Ruth Wang, and Dale Woodford. </a:t>
            </a:r>
            <a:r>
              <a:rPr lang="en-US" sz="2400" i="1" dirty="0"/>
              <a:t>In Proceedings of the 10th USENIX conference on Operating Systems Design and Implementation (OSDI'12), October 2012, 251--264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 sz="4000"/>
              <a:t>Thank you!</a:t>
            </a:r>
            <a:endParaRPr sz="4000"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1867" dirty="0"/>
              <a:t>References:</a:t>
            </a:r>
            <a:endParaRPr sz="1867" dirty="0"/>
          </a:p>
          <a:p>
            <a:pPr indent="-423323">
              <a:buSzPts val="1400"/>
              <a:buAutoNum type="arabicPeriod"/>
            </a:pPr>
            <a:r>
              <a:rPr lang="en" sz="1867" u="sng" dirty="0">
                <a:solidFill>
                  <a:schemeClr val="hlink"/>
                </a:solidFill>
                <a:hlinkClick r:id="rId3"/>
              </a:rPr>
              <a:t>Haven</a:t>
            </a:r>
            <a:r>
              <a:rPr lang="en" sz="1867" dirty="0"/>
              <a:t>, </a:t>
            </a:r>
            <a:r>
              <a:rPr lang="en" sz="1867" u="sng" dirty="0">
                <a:solidFill>
                  <a:schemeClr val="hlink"/>
                </a:solidFill>
                <a:hlinkClick r:id="rId4"/>
              </a:rPr>
              <a:t>Slides</a:t>
            </a:r>
            <a:endParaRPr sz="1867" dirty="0"/>
          </a:p>
          <a:p>
            <a:pPr indent="-423323">
              <a:buSzPts val="1400"/>
              <a:buAutoNum type="arabicPeriod"/>
            </a:pPr>
            <a:r>
              <a:rPr lang="en" sz="1867" u="sng" dirty="0">
                <a:solidFill>
                  <a:schemeClr val="hlink"/>
                </a:solidFill>
                <a:hlinkClick r:id="rId5"/>
              </a:rPr>
              <a:t>Intel SGX explained</a:t>
            </a:r>
            <a:endParaRPr sz="1867" dirty="0"/>
          </a:p>
        </p:txBody>
      </p:sp>
      <p:pic>
        <p:nvPicPr>
          <p:cNvPr id="289" name="Google Shape;289;p40" descr="Black and white upward shot of Golden Gate Bridge"/>
          <p:cNvPicPr preferRelativeResize="0"/>
          <p:nvPr/>
        </p:nvPicPr>
        <p:blipFill rotWithShape="1">
          <a:blip r:embed="rId6">
            <a:alphaModFix/>
          </a:blip>
          <a:srcRect l="19071" t="9" r="4853"/>
          <a:stretch/>
        </p:blipFill>
        <p:spPr>
          <a:xfrm>
            <a:off x="4366235" y="0"/>
            <a:ext cx="782576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2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/>
              <a:t>Move to a Cloud-based model</a:t>
            </a: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Google Shape;111;p15"/>
          <p:cNvSpPr/>
          <p:nvPr/>
        </p:nvSpPr>
        <p:spPr>
          <a:xfrm>
            <a:off x="1194300" y="3157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User apps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1194300" y="38434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Software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194300" y="45292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Hypervisor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194300" y="5189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OS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8454567" y="3157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Privileged code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454567" y="38434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Software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8454567" y="45292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Hypervisor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8454567" y="51896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OS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454600" y="4245400"/>
            <a:ext cx="19052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00"/>
              <a:t>Malicious cloud provider?</a:t>
            </a:r>
            <a:endParaRPr sz="1600"/>
          </a:p>
        </p:txBody>
      </p:sp>
      <p:sp>
        <p:nvSpPr>
          <p:cNvPr id="120" name="Google Shape;120;p15"/>
          <p:cNvSpPr/>
          <p:nvPr/>
        </p:nvSpPr>
        <p:spPr>
          <a:xfrm>
            <a:off x="4016100" y="3942367"/>
            <a:ext cx="2080000" cy="6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14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6133" y="1758200"/>
            <a:ext cx="902000" cy="9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1768" y="1025367"/>
            <a:ext cx="1202665" cy="9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401" y="1632333"/>
            <a:ext cx="1798767" cy="102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r>
              <a:rPr lang="en"/>
              <a:t>Thank You!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vert="horz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6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 dirty="0"/>
              <a:t>Can you trust the cloud?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Huge Trusted Computing Base (TCB)</a:t>
            </a:r>
          </a:p>
          <a:p>
            <a:r>
              <a:rPr lang="en-US" dirty="0"/>
              <a:t>Cloud Provider’s software</a:t>
            </a:r>
          </a:p>
          <a:p>
            <a:r>
              <a:rPr lang="en-US" dirty="0"/>
              <a:t>Management stack</a:t>
            </a:r>
          </a:p>
          <a:p>
            <a:r>
              <a:rPr lang="en-US" dirty="0" err="1"/>
              <a:t>Sysadmins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What do we want?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00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8072367" y="2781600"/>
            <a:ext cx="2501600" cy="918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 dirty="0"/>
              <a:t>Shielded Execution using SGX</a:t>
            </a:r>
            <a:endParaRPr dirty="0"/>
          </a:p>
        </p:txBody>
      </p:sp>
      <p:sp>
        <p:nvSpPr>
          <p:cNvPr id="138" name="Google Shape;138;p18"/>
          <p:cNvSpPr/>
          <p:nvPr/>
        </p:nvSpPr>
        <p:spPr>
          <a:xfrm>
            <a:off x="8454567" y="2969600"/>
            <a:ext cx="1737200" cy="54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Privileged code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8454567" y="38434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Software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8454567" y="45292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Hypervisor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8454567" y="5189600"/>
            <a:ext cx="1737200" cy="54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OS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532300" y="4245400"/>
            <a:ext cx="182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Cloud Provider manages the stack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6875033" y="2886200"/>
            <a:ext cx="13104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SGX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Enclave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5888736" cy="4495800"/>
          </a:xfrm>
        </p:spPr>
        <p:txBody>
          <a:bodyPr/>
          <a:lstStyle/>
          <a:p>
            <a:r>
              <a:rPr lang="en-US" b="1" dirty="0" smtClean="0"/>
              <a:t>Confidentiality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execution state is unobservable to the rest of the system.</a:t>
            </a:r>
          </a:p>
          <a:p>
            <a:endParaRPr lang="en-US" dirty="0"/>
          </a:p>
          <a:p>
            <a:r>
              <a:rPr lang="en-US" b="1" dirty="0" smtClean="0"/>
              <a:t>Integrity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program completes, its output is the same as a correct execution on a reference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Is shielded execution sufficient?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61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Attestation</a:t>
            </a:r>
            <a:endParaRPr lang="en-US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 b="1" dirty="0" smtClean="0"/>
              <a:t>Goal:</a:t>
            </a:r>
            <a:r>
              <a:rPr lang="en" dirty="0" smtClean="0"/>
              <a:t> Allow cryptographic verification that specific software has been loaded within an enclave</a:t>
            </a:r>
            <a:endParaRPr dirty="0" smtClean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dirty="0" smtClean="0"/>
              <a:t>While an enclave is initialized, its contents is cryptographically hashed by the CPU forming the enclave’s </a:t>
            </a:r>
            <a:r>
              <a:rPr lang="en" b="1" i="1" dirty="0" smtClean="0"/>
              <a:t>measurement</a:t>
            </a:r>
            <a:r>
              <a:rPr lang="en" i="1" dirty="0" smtClean="0"/>
              <a:t> </a:t>
            </a:r>
            <a:endParaRPr dirty="0" smtClean="0"/>
          </a:p>
          <a:p>
            <a:r>
              <a:rPr lang="en" dirty="0" smtClean="0"/>
              <a:t>Generated using a key burnt on the SGX chip </a:t>
            </a:r>
            <a:endParaRPr dirty="0" smtClean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dirty="0" smtClean="0"/>
              <a:t>Root of trust: Intel</a:t>
            </a:r>
            <a:endParaRPr dirty="0" smtClean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dirty="0" smtClean="0"/>
              <a:t>Intel attestation service (IAS) for verification</a:t>
            </a:r>
            <a:endParaRPr dirty="0"/>
          </a:p>
        </p:txBody>
      </p:sp>
      <p:cxnSp>
        <p:nvCxnSpPr>
          <p:cNvPr id="156" name="Google Shape;156;p20"/>
          <p:cNvCxnSpPr>
            <a:stCxn id="157" idx="3"/>
            <a:endCxn id="158" idx="1"/>
          </p:cNvCxnSpPr>
          <p:nvPr/>
        </p:nvCxnSpPr>
        <p:spPr>
          <a:xfrm rot="10800000" flipH="1">
            <a:off x="6687567" y="5248967"/>
            <a:ext cx="1412400" cy="48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20"/>
          <p:cNvSpPr/>
          <p:nvPr/>
        </p:nvSpPr>
        <p:spPr>
          <a:xfrm>
            <a:off x="5843167" y="5491567"/>
            <a:ext cx="844400" cy="4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00"/>
              <a:t>Intel</a:t>
            </a:r>
            <a:endParaRPr sz="1600"/>
          </a:p>
        </p:txBody>
      </p:sp>
      <p:sp>
        <p:nvSpPr>
          <p:cNvPr id="159" name="Google Shape;159;p20"/>
          <p:cNvSpPr txBox="1"/>
          <p:nvPr/>
        </p:nvSpPr>
        <p:spPr>
          <a:xfrm>
            <a:off x="6757133" y="5133800"/>
            <a:ext cx="939600" cy="346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67"/>
              <a:t>Private key</a:t>
            </a:r>
            <a:endParaRPr sz="1067"/>
          </a:p>
        </p:txBody>
      </p:sp>
      <p:cxnSp>
        <p:nvCxnSpPr>
          <p:cNvPr id="160" name="Google Shape;160;p20"/>
          <p:cNvCxnSpPr>
            <a:stCxn id="157" idx="3"/>
            <a:endCxn id="161" idx="1"/>
          </p:cNvCxnSpPr>
          <p:nvPr/>
        </p:nvCxnSpPr>
        <p:spPr>
          <a:xfrm>
            <a:off x="6687567" y="5734167"/>
            <a:ext cx="1412400" cy="48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0"/>
          <p:cNvSpPr txBox="1"/>
          <p:nvPr/>
        </p:nvSpPr>
        <p:spPr>
          <a:xfrm>
            <a:off x="6718967" y="5885767"/>
            <a:ext cx="939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67"/>
              <a:t>Public key</a:t>
            </a:r>
            <a:endParaRPr sz="1067"/>
          </a:p>
        </p:txBody>
      </p:sp>
      <p:sp>
        <p:nvSpPr>
          <p:cNvPr id="161" name="Google Shape;161;p20"/>
          <p:cNvSpPr/>
          <p:nvPr/>
        </p:nvSpPr>
        <p:spPr>
          <a:xfrm>
            <a:off x="8099967" y="5976767"/>
            <a:ext cx="844400" cy="4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00"/>
              <a:t>IAS</a:t>
            </a:r>
            <a:endParaRPr sz="1600"/>
          </a:p>
        </p:txBody>
      </p:sp>
      <p:sp>
        <p:nvSpPr>
          <p:cNvPr id="158" name="Google Shape;158;p20"/>
          <p:cNvSpPr/>
          <p:nvPr/>
        </p:nvSpPr>
        <p:spPr>
          <a:xfrm>
            <a:off x="8099967" y="5006367"/>
            <a:ext cx="844400" cy="4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00"/>
              <a:t>SGX</a:t>
            </a:r>
            <a:br>
              <a:rPr lang="en" sz="1600"/>
            </a:br>
            <a:r>
              <a:rPr lang="en" sz="1600"/>
              <a:t>Chip</a:t>
            </a:r>
            <a:endParaRPr sz="1600"/>
          </a:p>
        </p:txBody>
      </p:sp>
      <p:sp>
        <p:nvSpPr>
          <p:cNvPr id="163" name="Google Shape;163;p20"/>
          <p:cNvSpPr/>
          <p:nvPr/>
        </p:nvSpPr>
        <p:spPr>
          <a:xfrm>
            <a:off x="9864667" y="5058167"/>
            <a:ext cx="1787200" cy="381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9949967" y="4463567"/>
            <a:ext cx="15612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00"/>
              <a:t>Enclave Initialization</a:t>
            </a:r>
            <a:endParaRPr sz="1600"/>
          </a:p>
        </p:txBody>
      </p:sp>
      <p:sp>
        <p:nvSpPr>
          <p:cNvPr id="165" name="Google Shape;165;p20"/>
          <p:cNvSpPr/>
          <p:nvPr/>
        </p:nvSpPr>
        <p:spPr>
          <a:xfrm>
            <a:off x="9959233" y="5175000"/>
            <a:ext cx="2508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0282200" y="5175000"/>
            <a:ext cx="2508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0605167" y="5175000"/>
            <a:ext cx="2508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9864667" y="5946733"/>
            <a:ext cx="1787200" cy="4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00"/>
              <a:t>Measurement hash</a:t>
            </a:r>
            <a:endParaRPr sz="1600"/>
          </a:p>
        </p:txBody>
      </p:sp>
      <p:cxnSp>
        <p:nvCxnSpPr>
          <p:cNvPr id="169" name="Google Shape;169;p20"/>
          <p:cNvCxnSpPr>
            <a:stCxn id="163" idx="2"/>
            <a:endCxn id="168" idx="0"/>
          </p:cNvCxnSpPr>
          <p:nvPr/>
        </p:nvCxnSpPr>
        <p:spPr>
          <a:xfrm>
            <a:off x="10758267" y="5439767"/>
            <a:ext cx="0" cy="50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0"/>
          <p:cNvSpPr txBox="1"/>
          <p:nvPr/>
        </p:nvSpPr>
        <p:spPr>
          <a:xfrm>
            <a:off x="10808700" y="5475667"/>
            <a:ext cx="939600" cy="346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67"/>
              <a:t>Private key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744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r>
              <a:rPr lang="en"/>
              <a:t>How does SGX achieve this?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2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14811</TotalTime>
  <Words>1184</Words>
  <Application>Microsoft Office PowerPoint</Application>
  <PresentationFormat>Widescreen</PresentationFormat>
  <Paragraphs>179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Lato</vt:lpstr>
      <vt:lpstr>Tw Cen MT</vt:lpstr>
      <vt:lpstr>Wingdings</vt:lpstr>
      <vt:lpstr>Wingdings 2</vt:lpstr>
      <vt:lpstr>Median</vt:lpstr>
      <vt:lpstr>Modern systems: security</vt:lpstr>
      <vt:lpstr>Move to a Cloud-based model</vt:lpstr>
      <vt:lpstr>Move to a Cloud-based model</vt:lpstr>
      <vt:lpstr>Can you trust the cloud?</vt:lpstr>
      <vt:lpstr>What do we want?</vt:lpstr>
      <vt:lpstr>Shielded Execution using SGX</vt:lpstr>
      <vt:lpstr>Is shielded execution sufficient?</vt:lpstr>
      <vt:lpstr>Remote Attestation</vt:lpstr>
      <vt:lpstr>How does SGX achieve this?</vt:lpstr>
      <vt:lpstr>Memory protection</vt:lpstr>
      <vt:lpstr>Memory protection</vt:lpstr>
      <vt:lpstr>Execution lifecycle (high-level)</vt:lpstr>
      <vt:lpstr>Before SGX?</vt:lpstr>
      <vt:lpstr>Trusted Platform Module (TPM)</vt:lpstr>
      <vt:lpstr>How to port legacy applications into SGX?</vt:lpstr>
      <vt:lpstr>Developing applications in SGX</vt:lpstr>
      <vt:lpstr>Haven</vt:lpstr>
      <vt:lpstr>How Haven handles Iago attacks</vt:lpstr>
      <vt:lpstr>Haven</vt:lpstr>
      <vt:lpstr>LibOS and Exokernels</vt:lpstr>
      <vt:lpstr>Haven Performance</vt:lpstr>
      <vt:lpstr>Haven influencing SGX</vt:lpstr>
      <vt:lpstr>Haven influencing SGX design</vt:lpstr>
      <vt:lpstr>SGX: What’s New?</vt:lpstr>
      <vt:lpstr>Is SGX Secure?</vt:lpstr>
      <vt:lpstr>Trusted hardware makes the attacker’s job costly</vt:lpstr>
      <vt:lpstr>Discussion</vt:lpstr>
      <vt:lpstr>Next Time</vt:lpstr>
      <vt:lpstr>Thank you!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192</cp:revision>
  <dcterms:created xsi:type="dcterms:W3CDTF">2010-09-02T12:47:54Z</dcterms:created>
  <dcterms:modified xsi:type="dcterms:W3CDTF">2019-10-08T13:44:53Z</dcterms:modified>
</cp:coreProperties>
</file>