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55"/>
  </p:notesMasterIdLst>
  <p:sldIdLst>
    <p:sldId id="382" r:id="rId2"/>
    <p:sldId id="649" r:id="rId3"/>
    <p:sldId id="695" r:id="rId4"/>
    <p:sldId id="697" r:id="rId5"/>
    <p:sldId id="698" r:id="rId6"/>
    <p:sldId id="650" r:id="rId7"/>
    <p:sldId id="651" r:id="rId8"/>
    <p:sldId id="652" r:id="rId9"/>
    <p:sldId id="653" r:id="rId10"/>
    <p:sldId id="654" r:id="rId11"/>
    <p:sldId id="655" r:id="rId12"/>
    <p:sldId id="656" r:id="rId13"/>
    <p:sldId id="657" r:id="rId14"/>
    <p:sldId id="699" r:id="rId15"/>
    <p:sldId id="658" r:id="rId16"/>
    <p:sldId id="659" r:id="rId17"/>
    <p:sldId id="660" r:id="rId18"/>
    <p:sldId id="661" r:id="rId19"/>
    <p:sldId id="662" r:id="rId20"/>
    <p:sldId id="663" r:id="rId21"/>
    <p:sldId id="664" r:id="rId22"/>
    <p:sldId id="665" r:id="rId23"/>
    <p:sldId id="666" r:id="rId24"/>
    <p:sldId id="667" r:id="rId25"/>
    <p:sldId id="668" r:id="rId26"/>
    <p:sldId id="669" r:id="rId27"/>
    <p:sldId id="670" r:id="rId28"/>
    <p:sldId id="671" r:id="rId29"/>
    <p:sldId id="672" r:id="rId30"/>
    <p:sldId id="673" r:id="rId31"/>
    <p:sldId id="674" r:id="rId32"/>
    <p:sldId id="675" r:id="rId33"/>
    <p:sldId id="676" r:id="rId34"/>
    <p:sldId id="677" r:id="rId35"/>
    <p:sldId id="678" r:id="rId36"/>
    <p:sldId id="679" r:id="rId37"/>
    <p:sldId id="680" r:id="rId38"/>
    <p:sldId id="681" r:id="rId39"/>
    <p:sldId id="682" r:id="rId40"/>
    <p:sldId id="683" r:id="rId41"/>
    <p:sldId id="684" r:id="rId42"/>
    <p:sldId id="685" r:id="rId43"/>
    <p:sldId id="686" r:id="rId44"/>
    <p:sldId id="687" r:id="rId45"/>
    <p:sldId id="688" r:id="rId46"/>
    <p:sldId id="689" r:id="rId47"/>
    <p:sldId id="690" r:id="rId48"/>
    <p:sldId id="691" r:id="rId49"/>
    <p:sldId id="692" r:id="rId50"/>
    <p:sldId id="693" r:id="rId51"/>
    <p:sldId id="694" r:id="rId52"/>
    <p:sldId id="631" r:id="rId53"/>
    <p:sldId id="599" r:id="rId5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4" charset="0"/>
        <a:ea typeface="+mn-ea"/>
        <a:cs typeface="+mn-cs"/>
      </a:defRPr>
    </a:lvl1pPr>
    <a:lvl2pPr marL="457200" algn="l" rtl="0" fontAlgn="base">
      <a:spcBef>
        <a:spcPct val="0"/>
      </a:spcBef>
      <a:spcAft>
        <a:spcPct val="0"/>
      </a:spcAft>
      <a:defRPr kern="1200">
        <a:solidFill>
          <a:schemeClr val="tx1"/>
        </a:solidFill>
        <a:latin typeface="Arial" pitchFamily="4" charset="0"/>
        <a:ea typeface="+mn-ea"/>
        <a:cs typeface="+mn-cs"/>
      </a:defRPr>
    </a:lvl2pPr>
    <a:lvl3pPr marL="914400" algn="l" rtl="0" fontAlgn="base">
      <a:spcBef>
        <a:spcPct val="0"/>
      </a:spcBef>
      <a:spcAft>
        <a:spcPct val="0"/>
      </a:spcAft>
      <a:defRPr kern="1200">
        <a:solidFill>
          <a:schemeClr val="tx1"/>
        </a:solidFill>
        <a:latin typeface="Arial" pitchFamily="4" charset="0"/>
        <a:ea typeface="+mn-ea"/>
        <a:cs typeface="+mn-cs"/>
      </a:defRPr>
    </a:lvl3pPr>
    <a:lvl4pPr marL="1371600" algn="l" rtl="0" fontAlgn="base">
      <a:spcBef>
        <a:spcPct val="0"/>
      </a:spcBef>
      <a:spcAft>
        <a:spcPct val="0"/>
      </a:spcAft>
      <a:defRPr kern="1200">
        <a:solidFill>
          <a:schemeClr val="tx1"/>
        </a:solidFill>
        <a:latin typeface="Arial" pitchFamily="4" charset="0"/>
        <a:ea typeface="+mn-ea"/>
        <a:cs typeface="+mn-cs"/>
      </a:defRPr>
    </a:lvl4pPr>
    <a:lvl5pPr marL="1828800" algn="l" rtl="0" fontAlgn="base">
      <a:spcBef>
        <a:spcPct val="0"/>
      </a:spcBef>
      <a:spcAft>
        <a:spcPct val="0"/>
      </a:spcAft>
      <a:defRPr kern="1200">
        <a:solidFill>
          <a:schemeClr val="tx1"/>
        </a:solidFill>
        <a:latin typeface="Arial" pitchFamily="4" charset="0"/>
        <a:ea typeface="+mn-ea"/>
        <a:cs typeface="+mn-cs"/>
      </a:defRPr>
    </a:lvl5pPr>
    <a:lvl6pPr marL="2286000" algn="l" defTabSz="457200" rtl="0" eaLnBrk="1" latinLnBrk="0" hangingPunct="1">
      <a:defRPr kern="1200">
        <a:solidFill>
          <a:schemeClr val="tx1"/>
        </a:solidFill>
        <a:latin typeface="Arial" pitchFamily="4" charset="0"/>
        <a:ea typeface="+mn-ea"/>
        <a:cs typeface="+mn-cs"/>
      </a:defRPr>
    </a:lvl6pPr>
    <a:lvl7pPr marL="2743200" algn="l" defTabSz="457200" rtl="0" eaLnBrk="1" latinLnBrk="0" hangingPunct="1">
      <a:defRPr kern="1200">
        <a:solidFill>
          <a:schemeClr val="tx1"/>
        </a:solidFill>
        <a:latin typeface="Arial" pitchFamily="4" charset="0"/>
        <a:ea typeface="+mn-ea"/>
        <a:cs typeface="+mn-cs"/>
      </a:defRPr>
    </a:lvl7pPr>
    <a:lvl8pPr marL="3200400" algn="l" defTabSz="457200" rtl="0" eaLnBrk="1" latinLnBrk="0" hangingPunct="1">
      <a:defRPr kern="1200">
        <a:solidFill>
          <a:schemeClr val="tx1"/>
        </a:solidFill>
        <a:latin typeface="Arial" pitchFamily="4" charset="0"/>
        <a:ea typeface="+mn-ea"/>
        <a:cs typeface="+mn-cs"/>
      </a:defRPr>
    </a:lvl8pPr>
    <a:lvl9pPr marL="3657600" algn="l" defTabSz="457200" rtl="0" eaLnBrk="1" latinLnBrk="0" hangingPunct="1">
      <a:defRPr kern="1200">
        <a:solidFill>
          <a:schemeClr val="tx1"/>
        </a:solidFill>
        <a:latin typeface="Arial" pitchFamily="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54" y="429"/>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63"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0964" name="Rectangle 1028"/>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40965"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66"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0967"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20B3FEF-BF8A-0942-8DDB-B563CF0AC5FD}" type="slidenum">
              <a:rPr lang="en-US"/>
              <a:pPr/>
              <a:t>‹#›</a:t>
            </a:fld>
            <a:endParaRPr lang="en-US"/>
          </a:p>
        </p:txBody>
      </p:sp>
    </p:spTree>
    <p:extLst>
      <p:ext uri="{BB962C8B-B14F-4D97-AF65-F5344CB8AC3E}">
        <p14:creationId xmlns:p14="http://schemas.microsoft.com/office/powerpoint/2010/main" val="7451551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4" charset="0"/>
        <a:ea typeface="+mn-ea"/>
        <a:cs typeface="+mn-cs"/>
      </a:defRPr>
    </a:lvl1pPr>
    <a:lvl2pPr marL="457200" algn="l" rtl="0" fontAlgn="base">
      <a:spcBef>
        <a:spcPct val="30000"/>
      </a:spcBef>
      <a:spcAft>
        <a:spcPct val="0"/>
      </a:spcAft>
      <a:defRPr sz="1200" kern="1200">
        <a:solidFill>
          <a:schemeClr val="tx1"/>
        </a:solidFill>
        <a:latin typeface="Arial" pitchFamily="4" charset="0"/>
        <a:ea typeface="ＭＳ Ｐゴシック" pitchFamily="4" charset="-128"/>
        <a:cs typeface="+mn-cs"/>
      </a:defRPr>
    </a:lvl2pPr>
    <a:lvl3pPr marL="914400" algn="l" rtl="0" fontAlgn="base">
      <a:spcBef>
        <a:spcPct val="30000"/>
      </a:spcBef>
      <a:spcAft>
        <a:spcPct val="0"/>
      </a:spcAft>
      <a:defRPr sz="1200" kern="1200">
        <a:solidFill>
          <a:schemeClr val="tx1"/>
        </a:solidFill>
        <a:latin typeface="Arial" pitchFamily="4" charset="0"/>
        <a:ea typeface="ＭＳ Ｐゴシック" pitchFamily="4" charset="-128"/>
        <a:cs typeface="+mn-cs"/>
      </a:defRPr>
    </a:lvl3pPr>
    <a:lvl4pPr marL="1371600" algn="l" rtl="0" fontAlgn="base">
      <a:spcBef>
        <a:spcPct val="30000"/>
      </a:spcBef>
      <a:spcAft>
        <a:spcPct val="0"/>
      </a:spcAft>
      <a:defRPr sz="1200" kern="1200">
        <a:solidFill>
          <a:schemeClr val="tx1"/>
        </a:solidFill>
        <a:latin typeface="Arial" pitchFamily="4" charset="0"/>
        <a:ea typeface="ＭＳ Ｐゴシック" pitchFamily="4" charset="-128"/>
        <a:cs typeface="+mn-cs"/>
      </a:defRPr>
    </a:lvl4pPr>
    <a:lvl5pPr marL="1828800" algn="l" rtl="0" fontAlgn="base">
      <a:spcBef>
        <a:spcPct val="30000"/>
      </a:spcBef>
      <a:spcAft>
        <a:spcPct val="0"/>
      </a:spcAft>
      <a:defRPr sz="1200" kern="1200">
        <a:solidFill>
          <a:schemeClr val="tx1"/>
        </a:solidFill>
        <a:latin typeface="Arial" pitchFamily="4" charset="0"/>
        <a:ea typeface="ＭＳ Ｐゴシック" pitchFamily="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dx.doi.org/10.1145/1278480.127866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users.cs.cf.ac.uk/Dave.Marshall/C/node33.html"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Symmetric_multiprocessing#/media/File:SMP_-_Symmetric_Multiprocessor_System.svg"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www.computerhistory.org/timeline/1964/#169ebbe2ad45559efbc6eb3572081363" TargetMode="External"/><Relationship Id="rId4" Type="http://schemas.openxmlformats.org/officeDocument/2006/relationships/hyperlink" Target="http://www.computerhistory.org/timeline/1990/#169ebbe2ad45559efbc6eb357207433d"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Multi-core_processor#/media/File:Dual_Core_Generic.sv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File:NUMA.svg"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n.wikipedia.org/wiki/ARM_big.LITTLE#/media/File:Global_Task_Scheduling.jp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620B3FEF-BF8A-0942-8DDB-B563CF0AC5FD}" type="slidenum">
              <a:rPr lang="en-US" smtClean="0"/>
              <a:pPr/>
              <a:t>1</a:t>
            </a:fld>
            <a:endParaRPr lang="en-US"/>
          </a:p>
        </p:txBody>
      </p:sp>
    </p:spTree>
    <p:extLst>
      <p:ext uri="{BB962C8B-B14F-4D97-AF65-F5344CB8AC3E}">
        <p14:creationId xmlns:p14="http://schemas.microsoft.com/office/powerpoint/2010/main" val="4073806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50808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Pause here to let the class answer</a:t>
            </a:r>
          </a:p>
        </p:txBody>
      </p:sp>
    </p:spTree>
    <p:extLst>
      <p:ext uri="{BB962C8B-B14F-4D97-AF65-F5344CB8AC3E}">
        <p14:creationId xmlns:p14="http://schemas.microsoft.com/office/powerpoint/2010/main" val="512030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Speed overhead: virtualizing access to hardware resources slows down access to those resources</a:t>
            </a:r>
          </a:p>
          <a:p>
            <a:pPr lvl="0" rtl="0">
              <a:spcBef>
                <a:spcPts val="0"/>
              </a:spcBef>
              <a:buNone/>
            </a:pPr>
            <a:r>
              <a:rPr lang="en"/>
              <a:t>Memory overhead: running multiple copies of OS</a:t>
            </a:r>
          </a:p>
        </p:txBody>
      </p:sp>
    </p:spTree>
    <p:extLst>
      <p:ext uri="{BB962C8B-B14F-4D97-AF65-F5344CB8AC3E}">
        <p14:creationId xmlns:p14="http://schemas.microsoft.com/office/powerpoint/2010/main" val="1484307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Speed overhead: virtualizing access to hardware resources slows down access to those resources</a:t>
            </a:r>
          </a:p>
          <a:p>
            <a:pPr lvl="0" rtl="0">
              <a:spcBef>
                <a:spcPts val="0"/>
              </a:spcBef>
              <a:buNone/>
            </a:pPr>
            <a:r>
              <a:rPr lang="en"/>
              <a:t>Memory overhead: running multiple copies of OS</a:t>
            </a:r>
          </a:p>
        </p:txBody>
      </p:sp>
    </p:spTree>
    <p:extLst>
      <p:ext uri="{BB962C8B-B14F-4D97-AF65-F5344CB8AC3E}">
        <p14:creationId xmlns:p14="http://schemas.microsoft.com/office/powerpoint/2010/main" val="697552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fld id="{163E1AAB-21CF-43E8-8BEB-74B659353DAC}" type="slidenum">
              <a:rPr lang="en-US" altLang="en-US">
                <a:latin typeface="Calibri" panose="020F0502020204030204" pitchFamily="34" charset="0"/>
              </a:rPr>
              <a:pPr/>
              <a:t>14</a:t>
            </a:fld>
            <a:endParaRPr lang="en-US" altLang="en-US">
              <a:latin typeface="Calibri" panose="020F0502020204030204" pitchFamily="34" charset="0"/>
            </a:endParaRPr>
          </a:p>
        </p:txBody>
      </p:sp>
    </p:spTree>
    <p:extLst>
      <p:ext uri="{BB962C8B-B14F-4D97-AF65-F5344CB8AC3E}">
        <p14:creationId xmlns:p14="http://schemas.microsoft.com/office/powerpoint/2010/main" val="1767826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79949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73838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65132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56188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051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89802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38424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Regarding NFS buffer cache: NFS accumulates data into buffers before sending it. Disco’s solution produces an illusion of the file being in the client’s buffer by assigning a mapping to a shared page. That way the file doesn’t “really” need to be sent</a:t>
            </a:r>
          </a:p>
        </p:txBody>
      </p:sp>
    </p:spTree>
    <p:extLst>
      <p:ext uri="{BB962C8B-B14F-4D97-AF65-F5344CB8AC3E}">
        <p14:creationId xmlns:p14="http://schemas.microsoft.com/office/powerpoint/2010/main" val="3363494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914400" lvl="1" indent="-317500" rtl="0">
              <a:lnSpc>
                <a:spcPct val="115000"/>
              </a:lnSpc>
              <a:spcBef>
                <a:spcPts val="0"/>
              </a:spcBef>
              <a:spcAft>
                <a:spcPts val="1600"/>
              </a:spcAft>
              <a:buClr>
                <a:schemeClr val="dk2"/>
              </a:buClr>
              <a:buSzPct val="100000"/>
            </a:pPr>
            <a:r>
              <a:rPr lang="en" sz="1400">
                <a:solidFill>
                  <a:schemeClr val="dk2"/>
                </a:solidFill>
              </a:rPr>
              <a:t>Required changes to IRIX source code to relocate the kernel in memory</a:t>
            </a:r>
          </a:p>
          <a:p>
            <a:pPr marL="914400" lvl="1" indent="-317500" rtl="0">
              <a:lnSpc>
                <a:spcPct val="115000"/>
              </a:lnSpc>
              <a:spcBef>
                <a:spcPts val="0"/>
              </a:spcBef>
              <a:spcAft>
                <a:spcPts val="1600"/>
              </a:spcAft>
              <a:buClr>
                <a:schemeClr val="dk2"/>
              </a:buClr>
              <a:buSzPct val="100000"/>
            </a:pPr>
            <a:r>
              <a:rPr lang="en" sz="1400">
                <a:solidFill>
                  <a:schemeClr val="dk2"/>
                </a:solidFill>
              </a:rPr>
              <a:t>Authors also patched the hardware abstraction layer (HAL) to do the following:</a:t>
            </a:r>
          </a:p>
          <a:p>
            <a:pPr marL="1371600" lvl="2" indent="-317500" rtl="0">
              <a:lnSpc>
                <a:spcPct val="115000"/>
              </a:lnSpc>
              <a:spcBef>
                <a:spcPts val="0"/>
              </a:spcBef>
              <a:spcAft>
                <a:spcPts val="1600"/>
              </a:spcAft>
              <a:buClr>
                <a:schemeClr val="dk2"/>
              </a:buClr>
              <a:buSzPct val="100000"/>
            </a:pPr>
            <a:r>
              <a:rPr lang="en" sz="1400">
                <a:solidFill>
                  <a:schemeClr val="dk2"/>
                </a:solidFill>
              </a:rPr>
              <a:t>Convert frequently used instructions to use non-trapping read/write calls (hand-patched!)</a:t>
            </a:r>
          </a:p>
          <a:p>
            <a:pPr marL="1371600" lvl="2" indent="-317500" rtl="0">
              <a:lnSpc>
                <a:spcPct val="115000"/>
              </a:lnSpc>
              <a:spcBef>
                <a:spcPts val="0"/>
              </a:spcBef>
              <a:spcAft>
                <a:spcPts val="1600"/>
              </a:spcAft>
              <a:buClr>
                <a:schemeClr val="dk2"/>
              </a:buClr>
              <a:buSzPct val="100000"/>
            </a:pPr>
            <a:r>
              <a:rPr lang="en" sz="1400">
                <a:solidFill>
                  <a:schemeClr val="dk2"/>
                </a:solidFill>
              </a:rPr>
              <a:t>Pass hints to Disco to give it OS-level knowledge of resource allocation</a:t>
            </a:r>
          </a:p>
          <a:p>
            <a:pPr marL="1371600" lvl="2" indent="-317500" rtl="0">
              <a:lnSpc>
                <a:spcPct val="115000"/>
              </a:lnSpc>
              <a:spcBef>
                <a:spcPts val="0"/>
              </a:spcBef>
              <a:spcAft>
                <a:spcPts val="1600"/>
              </a:spcAft>
              <a:buClr>
                <a:schemeClr val="dk2"/>
              </a:buClr>
              <a:buSzPct val="100000"/>
            </a:pPr>
            <a:r>
              <a:rPr lang="en" sz="1400">
                <a:solidFill>
                  <a:schemeClr val="dk2"/>
                </a:solidFill>
              </a:rPr>
              <a:t>Implement “remap” function that replaces NFS “bcopy” function</a:t>
            </a:r>
          </a:p>
          <a:p>
            <a:pPr lvl="0">
              <a:spcBef>
                <a:spcPts val="0"/>
              </a:spcBef>
              <a:buNone/>
            </a:pPr>
            <a:endParaRPr/>
          </a:p>
        </p:txBody>
      </p:sp>
    </p:spTree>
    <p:extLst>
      <p:ext uri="{BB962C8B-B14F-4D97-AF65-F5344CB8AC3E}">
        <p14:creationId xmlns:p14="http://schemas.microsoft.com/office/powerpoint/2010/main" val="1512812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For those who are not familiar: raytracing is a technique in computer graphics that simulates the path of photons bouncing off surfaces</a:t>
            </a:r>
          </a:p>
        </p:txBody>
      </p:sp>
    </p:spTree>
    <p:extLst>
      <p:ext uri="{BB962C8B-B14F-4D97-AF65-F5344CB8AC3E}">
        <p14:creationId xmlns:p14="http://schemas.microsoft.com/office/powerpoint/2010/main" val="1647429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Answer to question: pmake and database involve more file system usage</a:t>
            </a:r>
          </a:p>
        </p:txBody>
      </p:sp>
    </p:spTree>
    <p:extLst>
      <p:ext uri="{BB962C8B-B14F-4D97-AF65-F5344CB8AC3E}">
        <p14:creationId xmlns:p14="http://schemas.microsoft.com/office/powerpoint/2010/main" val="1903119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60830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515261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68950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096825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spcAft>
                <a:spcPts val="1600"/>
              </a:spcAft>
              <a:buClr>
                <a:schemeClr val="dk1"/>
              </a:buClr>
              <a:buSzPct val="78571"/>
              <a:buFont typeface="Arial"/>
              <a:buNone/>
            </a:pPr>
            <a:r>
              <a:rPr lang="en" sz="1400">
                <a:solidFill>
                  <a:schemeClr val="dk1"/>
                </a:solidFill>
              </a:rPr>
              <a:t>Shekhar Borkar. 2007. Thousand core chips: a technology perspective. In </a:t>
            </a:r>
            <a:r>
              <a:rPr lang="en" sz="1400" i="1">
                <a:solidFill>
                  <a:schemeClr val="dk1"/>
                </a:solidFill>
              </a:rPr>
              <a:t>Proceedings of the 44th annual Design Automation Conference</a:t>
            </a:r>
            <a:r>
              <a:rPr lang="en" sz="1400">
                <a:solidFill>
                  <a:schemeClr val="dk1"/>
                </a:solidFill>
              </a:rPr>
              <a:t> (DAC '07). ACM, New York, NY, USA, 746-749. DOI=</a:t>
            </a:r>
            <a:r>
              <a:rPr lang="en" sz="1400" u="sng">
                <a:solidFill>
                  <a:schemeClr val="accent5"/>
                </a:solidFill>
                <a:hlinkClick r:id="rId3"/>
              </a:rPr>
              <a:t>http://dx.doi.org/10.1145/1278480.1278667</a:t>
            </a:r>
          </a:p>
        </p:txBody>
      </p:sp>
    </p:spTree>
    <p:extLst>
      <p:ext uri="{BB962C8B-B14F-4D97-AF65-F5344CB8AC3E}">
        <p14:creationId xmlns:p14="http://schemas.microsoft.com/office/powerpoint/2010/main" val="3256247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So the co-founder of Intel Gordon E. Moore introduced a law in 1965, stating that the number of transistors that can be placed inexpensively on an integrated circuit has doubled approximately every two years. But after a point the transistors became so dense that if the number of transistors continued to increase the chip would be hotter than a hot stove. </a:t>
            </a:r>
          </a:p>
          <a:p>
            <a:pPr>
              <a:spcBef>
                <a:spcPct val="0"/>
              </a:spcBef>
            </a:pPr>
            <a:endParaRPr lang="en-US" altLang="en-US" dirty="0" smtClean="0"/>
          </a:p>
          <a:p>
            <a:pPr>
              <a:spcBef>
                <a:spcPct val="0"/>
              </a:spcBef>
            </a:pPr>
            <a:r>
              <a:rPr lang="en-US" altLang="en-US" dirty="0" smtClean="0"/>
              <a:t>The first true multiprocessor D825 was introduced in 1962, so multiprocessors were already around when Moore’s Law started to degrade and to be able to continue with the same performance increase multiprocessors began to be produced thus introducing dual-core processors.</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fld id="{5786A3DC-AC27-44A4-A9F4-7D6DA2C83785}" type="slidenum">
              <a:rPr lang="en-US" altLang="en-US">
                <a:latin typeface="Calibri" panose="020F0502020204030204" pitchFamily="34" charset="0"/>
              </a:rPr>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6474031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lnSpc>
                <a:spcPct val="115000"/>
              </a:lnSpc>
              <a:spcBef>
                <a:spcPts val="0"/>
              </a:spcBef>
              <a:spcAft>
                <a:spcPts val="1600"/>
              </a:spcAft>
              <a:buNone/>
            </a:pPr>
            <a:r>
              <a:rPr lang="en" sz="1400">
                <a:solidFill>
                  <a:schemeClr val="dk2"/>
                </a:solidFill>
              </a:rPr>
              <a:t>Disco introduced a more efficient VM hypervisor by increasing the amount of shared information and reducing the overhead. Barrelfish seeks to re-work transport beneath abstraction.</a:t>
            </a:r>
          </a:p>
          <a:p>
            <a:pPr marL="0" lvl="0" indent="0" rtl="0">
              <a:lnSpc>
                <a:spcPct val="115000"/>
              </a:lnSpc>
              <a:spcBef>
                <a:spcPts val="0"/>
              </a:spcBef>
              <a:spcAft>
                <a:spcPts val="1600"/>
              </a:spcAft>
              <a:buNone/>
            </a:pPr>
            <a:r>
              <a:rPr lang="en" sz="1400">
                <a:solidFill>
                  <a:schemeClr val="dk2"/>
                </a:solidFill>
              </a:rPr>
              <a:t>Disco introduces the ability to communicate between VMs. Barrelfish heavily emphasizes inter-core communication</a:t>
            </a:r>
          </a:p>
          <a:p>
            <a:pPr marL="0" lvl="0" indent="0" rtl="0">
              <a:lnSpc>
                <a:spcPct val="115000"/>
              </a:lnSpc>
              <a:spcBef>
                <a:spcPts val="0"/>
              </a:spcBef>
              <a:spcAft>
                <a:spcPts val="1600"/>
              </a:spcAft>
              <a:buNone/>
            </a:pPr>
            <a:r>
              <a:rPr lang="en" sz="1400">
                <a:solidFill>
                  <a:schemeClr val="dk2"/>
                </a:solidFill>
              </a:rPr>
              <a:t>Disco: Share to reduce overhead. Barrelfish: Decouple to reduce waiting via message-passing</a:t>
            </a:r>
          </a:p>
        </p:txBody>
      </p:sp>
    </p:spTree>
    <p:extLst>
      <p:ext uri="{BB962C8B-B14F-4D97-AF65-F5344CB8AC3E}">
        <p14:creationId xmlns:p14="http://schemas.microsoft.com/office/powerpoint/2010/main" val="3375829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lnSpc>
                <a:spcPct val="115000"/>
              </a:lnSpc>
              <a:spcBef>
                <a:spcPts val="0"/>
              </a:spcBef>
              <a:spcAft>
                <a:spcPts val="1600"/>
              </a:spcAft>
              <a:buNone/>
            </a:pPr>
            <a:r>
              <a:rPr lang="en" sz="1400">
                <a:solidFill>
                  <a:schemeClr val="dk2"/>
                </a:solidFill>
              </a:rPr>
              <a:t>Message passing easier, cheaper than shared memory. Cache-coherence doesn’t solve everything.</a:t>
            </a:r>
          </a:p>
        </p:txBody>
      </p:sp>
    </p:spTree>
    <p:extLst>
      <p:ext uri="{BB962C8B-B14F-4D97-AF65-F5344CB8AC3E}">
        <p14:creationId xmlns:p14="http://schemas.microsoft.com/office/powerpoint/2010/main" val="18367346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dirty="0">
                <a:solidFill>
                  <a:schemeClr val="dk1"/>
                </a:solidFill>
              </a:rPr>
              <a:t>Baumann, Andrew, Chris Hawblitzel, Kornilios Kourtis, Tim Harris, and Timothy Roscoe. "Cosh: Clear OS Data Sharing In An Incoherent World." In </a:t>
            </a:r>
            <a:r>
              <a:rPr lang="en" i="1" dirty="0">
                <a:solidFill>
                  <a:schemeClr val="dk1"/>
                </a:solidFill>
              </a:rPr>
              <a:t>TRIOS</a:t>
            </a:r>
            <a:r>
              <a:rPr lang="en" dirty="0">
                <a:solidFill>
                  <a:schemeClr val="dk1"/>
                </a:solidFill>
              </a:rPr>
              <a:t>. 2014.</a:t>
            </a:r>
          </a:p>
          <a:p>
            <a:pPr lvl="0">
              <a:spcBef>
                <a:spcPts val="0"/>
              </a:spcBef>
              <a:buNone/>
            </a:pPr>
            <a:endParaRPr dirty="0">
              <a:solidFill>
                <a:schemeClr val="dk1"/>
              </a:solidFill>
            </a:endParaRPr>
          </a:p>
          <a:p>
            <a:pPr lvl="0">
              <a:spcBef>
                <a:spcPts val="0"/>
              </a:spcBef>
              <a:buClr>
                <a:schemeClr val="dk1"/>
              </a:buClr>
              <a:buSzPct val="100000"/>
              <a:buFont typeface="Arial"/>
              <a:buNone/>
            </a:pPr>
            <a:r>
              <a:rPr lang="en" dirty="0">
                <a:solidFill>
                  <a:schemeClr val="dk1"/>
                </a:solidFill>
              </a:rPr>
              <a:t>Paul Barham, Boris Dragovic, Keir Fraser, Steven Hand, Tim Harris, Alex Ho, Rolf Neugebauer, Ian Pratt, and Andrew Warfield. 2003. Xen and the art of virtualization. </a:t>
            </a:r>
            <a:r>
              <a:rPr lang="en" i="1" dirty="0">
                <a:solidFill>
                  <a:schemeClr val="dk1"/>
                </a:solidFill>
              </a:rPr>
              <a:t>SIGOPS Oper. Syst. Rev.</a:t>
            </a:r>
            <a:r>
              <a:rPr lang="en" dirty="0">
                <a:solidFill>
                  <a:schemeClr val="dk1"/>
                </a:solidFill>
              </a:rPr>
              <a:t> 37, 5 (October 2003), 164-177. DOI=http://dx.doi.org/10.1145/1165389.945462 </a:t>
            </a:r>
          </a:p>
          <a:p>
            <a:pPr lvl="0">
              <a:spcBef>
                <a:spcPts val="0"/>
              </a:spcBef>
              <a:buNone/>
            </a:pPr>
            <a:endParaRPr dirty="0"/>
          </a:p>
        </p:txBody>
      </p:sp>
    </p:spTree>
    <p:extLst>
      <p:ext uri="{BB962C8B-B14F-4D97-AF65-F5344CB8AC3E}">
        <p14:creationId xmlns:p14="http://schemas.microsoft.com/office/powerpoint/2010/main" val="30131981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0" name="Shape 2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solidFill>
                  <a:schemeClr val="dk1"/>
                </a:solidFill>
              </a:rPr>
              <a:t>Baumann, Andrew, Chris Hawblitzel, Kornilios Kourtis, Tim Harris, and Timothy Roscoe. "Cosh: Clear OS Data Sharing In An Incoherent World." In </a:t>
            </a:r>
            <a:r>
              <a:rPr lang="en" i="1">
                <a:solidFill>
                  <a:schemeClr val="dk1"/>
                </a:solidFill>
              </a:rPr>
              <a:t>TRIOS</a:t>
            </a:r>
            <a:r>
              <a:rPr lang="en">
                <a:solidFill>
                  <a:schemeClr val="dk1"/>
                </a:solidFill>
              </a:rPr>
              <a:t>. 2014.</a:t>
            </a:r>
          </a:p>
          <a:p>
            <a:pPr lvl="0" rtl="0">
              <a:spcBef>
                <a:spcPts val="0"/>
              </a:spcBef>
              <a:buNone/>
            </a:pPr>
            <a:endParaRPr>
              <a:solidFill>
                <a:schemeClr val="dk1"/>
              </a:solidFill>
            </a:endParaRPr>
          </a:p>
          <a:p>
            <a:pPr lvl="0" rtl="0">
              <a:spcBef>
                <a:spcPts val="0"/>
              </a:spcBef>
              <a:buNone/>
            </a:pPr>
            <a:r>
              <a:rPr lang="en">
                <a:solidFill>
                  <a:schemeClr val="dk1"/>
                </a:solidFill>
              </a:rPr>
              <a:t>Paul Barham, Boris Dragovic, Keir Fraser, Steven Hand, Tim Harris, Alex Ho, Rolf Neugebauer, Ian Pratt, and Andrew Warfield. 2003. Xen and the art of virtualization. </a:t>
            </a:r>
            <a:r>
              <a:rPr lang="en" i="1">
                <a:solidFill>
                  <a:schemeClr val="dk1"/>
                </a:solidFill>
              </a:rPr>
              <a:t>SIGOPS Oper. Syst. Rev.</a:t>
            </a:r>
            <a:r>
              <a:rPr lang="en">
                <a:solidFill>
                  <a:schemeClr val="dk1"/>
                </a:solidFill>
              </a:rPr>
              <a:t> 37, 5 (October 2003), 164-177. DOI=http://dx.doi.org/10.1145/1165389.945462 </a:t>
            </a:r>
          </a:p>
          <a:p>
            <a:pPr lvl="0" rtl="0">
              <a:spcBef>
                <a:spcPts val="0"/>
              </a:spcBef>
              <a:buNone/>
            </a:pPr>
            <a:endParaRPr/>
          </a:p>
        </p:txBody>
      </p:sp>
    </p:spTree>
    <p:extLst>
      <p:ext uri="{BB962C8B-B14F-4D97-AF65-F5344CB8AC3E}">
        <p14:creationId xmlns:p14="http://schemas.microsoft.com/office/powerpoint/2010/main" val="38965889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210825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914400" lvl="1" indent="-317500" rtl="0">
              <a:lnSpc>
                <a:spcPct val="115000"/>
              </a:lnSpc>
              <a:spcBef>
                <a:spcPts val="0"/>
              </a:spcBef>
              <a:spcAft>
                <a:spcPts val="1600"/>
              </a:spcAft>
              <a:buClr>
                <a:schemeClr val="dk2"/>
              </a:buClr>
              <a:buSzPct val="100000"/>
            </a:pPr>
            <a:r>
              <a:rPr lang="en" sz="1400">
                <a:solidFill>
                  <a:schemeClr val="dk2"/>
                </a:solidFill>
              </a:rPr>
              <a:t>Allows for batching, pipelining, and other optimizations</a:t>
            </a:r>
          </a:p>
          <a:p>
            <a:pPr marL="914400" lvl="1" indent="-317500" rtl="0">
              <a:lnSpc>
                <a:spcPct val="115000"/>
              </a:lnSpc>
              <a:spcBef>
                <a:spcPts val="0"/>
              </a:spcBef>
              <a:spcAft>
                <a:spcPts val="1600"/>
              </a:spcAft>
              <a:buClr>
                <a:schemeClr val="dk2"/>
              </a:buClr>
              <a:buSzPct val="100000"/>
            </a:pPr>
            <a:r>
              <a:rPr lang="en" sz="1400">
                <a:solidFill>
                  <a:schemeClr val="dk2"/>
                </a:solidFill>
              </a:rPr>
              <a:t>Enables split-phase communication (asynchronous)</a:t>
            </a:r>
          </a:p>
          <a:p>
            <a:pPr marL="914400" lvl="1" indent="-317500" rtl="0">
              <a:lnSpc>
                <a:spcPct val="115000"/>
              </a:lnSpc>
              <a:spcBef>
                <a:spcPts val="0"/>
              </a:spcBef>
              <a:spcAft>
                <a:spcPts val="1600"/>
              </a:spcAft>
              <a:buClr>
                <a:schemeClr val="dk2"/>
              </a:buClr>
              <a:buSzPct val="100000"/>
            </a:pPr>
            <a:r>
              <a:rPr lang="en" sz="1400">
                <a:solidFill>
                  <a:schemeClr val="dk2"/>
                </a:solidFill>
              </a:rPr>
              <a:t>Good for human analysis</a:t>
            </a:r>
          </a:p>
          <a:p>
            <a:pPr marL="457200" lvl="0" indent="-317500" rtl="0">
              <a:lnSpc>
                <a:spcPct val="115000"/>
              </a:lnSpc>
              <a:spcBef>
                <a:spcPts val="0"/>
              </a:spcBef>
              <a:spcAft>
                <a:spcPts val="1600"/>
              </a:spcAft>
              <a:buClr>
                <a:schemeClr val="dk2"/>
              </a:buClr>
              <a:buSzPct val="100000"/>
            </a:pPr>
            <a:r>
              <a:rPr lang="en" sz="1400">
                <a:solidFill>
                  <a:schemeClr val="dk2"/>
                </a:solidFill>
              </a:rPr>
              <a:t>Message-passing implementation may change</a:t>
            </a:r>
          </a:p>
          <a:p>
            <a:pPr marL="457200" lvl="0" indent="-317500" rtl="0">
              <a:lnSpc>
                <a:spcPct val="115000"/>
              </a:lnSpc>
              <a:spcBef>
                <a:spcPts val="0"/>
              </a:spcBef>
              <a:spcAft>
                <a:spcPts val="1600"/>
              </a:spcAft>
              <a:buClr>
                <a:schemeClr val="dk2"/>
              </a:buClr>
              <a:buSzPct val="100000"/>
            </a:pPr>
            <a:r>
              <a:rPr lang="en" sz="1400">
                <a:solidFill>
                  <a:schemeClr val="dk2"/>
                </a:solidFill>
              </a:rPr>
              <a:t>Device protocols might be conveniently adapted</a:t>
            </a:r>
          </a:p>
          <a:p>
            <a:pPr marL="457200" lvl="0" indent="-317500" rtl="0">
              <a:lnSpc>
                <a:spcPct val="115000"/>
              </a:lnSpc>
              <a:spcBef>
                <a:spcPts val="0"/>
              </a:spcBef>
              <a:spcAft>
                <a:spcPts val="1600"/>
              </a:spcAft>
              <a:buClr>
                <a:schemeClr val="dk2"/>
              </a:buClr>
              <a:buSzPct val="100000"/>
            </a:pPr>
            <a:r>
              <a:rPr lang="en" sz="1400">
                <a:solidFill>
                  <a:schemeClr val="dk2"/>
                </a:solidFill>
              </a:rPr>
              <a:t>Previous designs used a combination (including Disco)</a:t>
            </a:r>
          </a:p>
          <a:p>
            <a:pPr marL="457200" lvl="0" indent="-317500" rtl="0">
              <a:lnSpc>
                <a:spcPct val="115000"/>
              </a:lnSpc>
              <a:spcBef>
                <a:spcPts val="0"/>
              </a:spcBef>
              <a:spcAft>
                <a:spcPts val="1600"/>
              </a:spcAft>
              <a:buClr>
                <a:schemeClr val="dk2"/>
              </a:buClr>
              <a:buSzPct val="100000"/>
            </a:pPr>
            <a:r>
              <a:rPr lang="en" sz="1400">
                <a:solidFill>
                  <a:schemeClr val="dk2"/>
                </a:solidFill>
              </a:rPr>
              <a:t>Apply results from distributed systems literature</a:t>
            </a:r>
          </a:p>
          <a:p>
            <a:pPr marL="457200" lvl="0" indent="-317500" rtl="0">
              <a:lnSpc>
                <a:spcPct val="115000"/>
              </a:lnSpc>
              <a:spcBef>
                <a:spcPts val="0"/>
              </a:spcBef>
              <a:spcAft>
                <a:spcPts val="1600"/>
              </a:spcAft>
              <a:buClr>
                <a:schemeClr val="dk2"/>
              </a:buClr>
              <a:buSzPct val="100000"/>
            </a:pPr>
            <a:r>
              <a:rPr lang="en" sz="1400">
                <a:solidFill>
                  <a:schemeClr val="dk2"/>
                </a:solidFill>
              </a:rPr>
              <a:t>Reduce contention for resources and improve locality</a:t>
            </a:r>
          </a:p>
        </p:txBody>
      </p:sp>
    </p:spTree>
    <p:extLst>
      <p:ext uri="{BB962C8B-B14F-4D97-AF65-F5344CB8AC3E}">
        <p14:creationId xmlns:p14="http://schemas.microsoft.com/office/powerpoint/2010/main" val="38452522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a:p>
            <a:pPr lvl="0">
              <a:spcBef>
                <a:spcPts val="0"/>
              </a:spcBef>
              <a:buNone/>
            </a:pPr>
            <a:r>
              <a:rPr lang="en"/>
              <a:t>About attempt to Generalize</a:t>
            </a:r>
          </a:p>
          <a:p>
            <a:pPr marL="0" lvl="0" indent="0" rtl="0">
              <a:lnSpc>
                <a:spcPct val="115000"/>
              </a:lnSpc>
              <a:spcBef>
                <a:spcPts val="0"/>
              </a:spcBef>
              <a:spcAft>
                <a:spcPts val="1600"/>
              </a:spcAft>
              <a:buNone/>
            </a:pPr>
            <a:r>
              <a:rPr lang="en" sz="1400">
                <a:solidFill>
                  <a:schemeClr val="dk2"/>
                </a:solidFill>
              </a:rPr>
              <a:t>(overly complex, but uniformity helpful)</a:t>
            </a:r>
          </a:p>
        </p:txBody>
      </p:sp>
    </p:spTree>
    <p:extLst>
      <p:ext uri="{BB962C8B-B14F-4D97-AF65-F5344CB8AC3E}">
        <p14:creationId xmlns:p14="http://schemas.microsoft.com/office/powerpoint/2010/main" val="29745056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9" name="Shape 31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u="sng">
                <a:solidFill>
                  <a:schemeClr val="hlink"/>
                </a:solidFill>
                <a:hlinkClick r:id="rId3"/>
              </a:rPr>
              <a:t>https://users.cs.cf.ac.uk/Dave.Marshall/C/node33.html</a:t>
            </a:r>
          </a:p>
          <a:p>
            <a:pPr lvl="0">
              <a:spcBef>
                <a:spcPts val="0"/>
              </a:spcBef>
              <a:buNone/>
            </a:pPr>
            <a:endParaRPr/>
          </a:p>
          <a:p>
            <a:pPr marL="914400" lvl="1" indent="-317500" rtl="0">
              <a:lnSpc>
                <a:spcPct val="115000"/>
              </a:lnSpc>
              <a:spcBef>
                <a:spcPts val="0"/>
              </a:spcBef>
              <a:spcAft>
                <a:spcPts val="1600"/>
              </a:spcAft>
              <a:buClr>
                <a:schemeClr val="dk2"/>
              </a:buClr>
              <a:buSzPct val="100000"/>
            </a:pPr>
            <a:r>
              <a:rPr lang="en" sz="1400">
                <a:solidFill>
                  <a:schemeClr val="dk2"/>
                </a:solidFill>
              </a:rPr>
              <a:t>Backwards compatible with threads, but uses Psyche-like process concepts</a:t>
            </a:r>
          </a:p>
          <a:p>
            <a:pPr marL="1371600" lvl="2" indent="-317500" rtl="0">
              <a:lnSpc>
                <a:spcPct val="115000"/>
              </a:lnSpc>
              <a:spcBef>
                <a:spcPts val="0"/>
              </a:spcBef>
              <a:spcAft>
                <a:spcPts val="1600"/>
              </a:spcAft>
              <a:buClr>
                <a:schemeClr val="dk2"/>
              </a:buClr>
              <a:buSzPct val="100000"/>
            </a:pPr>
            <a:r>
              <a:rPr lang="en" sz="1400">
                <a:solidFill>
                  <a:schemeClr val="dk2"/>
                </a:solidFill>
              </a:rPr>
              <a:t>Mutually-trusting threads don’t need kernel intervention when switching context</a:t>
            </a:r>
          </a:p>
          <a:p>
            <a:pPr marL="914400" lvl="1" indent="-317500" rtl="0">
              <a:lnSpc>
                <a:spcPct val="115000"/>
              </a:lnSpc>
              <a:spcBef>
                <a:spcPts val="0"/>
              </a:spcBef>
              <a:spcAft>
                <a:spcPts val="1600"/>
              </a:spcAft>
              <a:buClr>
                <a:schemeClr val="dk2"/>
              </a:buClr>
              <a:buSzPct val="100000"/>
            </a:pPr>
            <a:endParaRPr sz="1400">
              <a:solidFill>
                <a:schemeClr val="dk2"/>
              </a:solidFill>
            </a:endParaRPr>
          </a:p>
          <a:p>
            <a:pPr marL="914400" lvl="1" indent="-317500" rtl="0">
              <a:lnSpc>
                <a:spcPct val="115000"/>
              </a:lnSpc>
              <a:spcBef>
                <a:spcPts val="0"/>
              </a:spcBef>
              <a:spcAft>
                <a:spcPts val="1600"/>
              </a:spcAft>
              <a:buClr>
                <a:schemeClr val="dk2"/>
              </a:buClr>
              <a:buSzPct val="100000"/>
            </a:pPr>
            <a:r>
              <a:rPr lang="en" sz="1400">
                <a:solidFill>
                  <a:schemeClr val="dk2"/>
                </a:solidFill>
              </a:rPr>
              <a:t>User-level Remote Procedure Calls (URPC, transport agnostic) used for inter-core comm</a:t>
            </a:r>
          </a:p>
          <a:p>
            <a:pPr marL="457200" lvl="0" indent="-317500" rtl="0">
              <a:lnSpc>
                <a:spcPct val="115000"/>
              </a:lnSpc>
              <a:spcBef>
                <a:spcPts val="0"/>
              </a:spcBef>
              <a:spcAft>
                <a:spcPts val="1600"/>
              </a:spcAft>
              <a:buClr>
                <a:schemeClr val="dk2"/>
              </a:buClr>
              <a:buSzPct val="100000"/>
            </a:pPr>
            <a:r>
              <a:rPr lang="en" sz="1400">
                <a:solidFill>
                  <a:schemeClr val="dk2"/>
                </a:solidFill>
              </a:rPr>
              <a:t>Polling used with URPC before switching to monitor-wakeup </a:t>
            </a:r>
          </a:p>
        </p:txBody>
      </p:sp>
    </p:spTree>
    <p:extLst>
      <p:ext uri="{BB962C8B-B14F-4D97-AF65-F5344CB8AC3E}">
        <p14:creationId xmlns:p14="http://schemas.microsoft.com/office/powerpoint/2010/main" val="27760681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7" name="Shape 3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lnSpc>
                <a:spcPct val="115000"/>
              </a:lnSpc>
              <a:spcBef>
                <a:spcPts val="0"/>
              </a:spcBef>
              <a:spcAft>
                <a:spcPts val="1600"/>
              </a:spcAft>
              <a:buNone/>
            </a:pPr>
            <a:r>
              <a:rPr lang="en" sz="1400">
                <a:solidFill>
                  <a:schemeClr val="dk2"/>
                </a:solidFill>
              </a:rPr>
              <a:t>“Complex communication” relies on shared memory(!)</a:t>
            </a:r>
          </a:p>
          <a:p>
            <a:pPr marL="0" lvl="0" indent="0" rtl="0">
              <a:lnSpc>
                <a:spcPct val="115000"/>
              </a:lnSpc>
              <a:spcBef>
                <a:spcPts val="0"/>
              </a:spcBef>
              <a:spcAft>
                <a:spcPts val="1600"/>
              </a:spcAft>
              <a:buNone/>
            </a:pPr>
            <a:endParaRPr sz="1400">
              <a:solidFill>
                <a:schemeClr val="dk2"/>
              </a:solidFill>
            </a:endParaRPr>
          </a:p>
          <a:p>
            <a:pPr marL="914400" lvl="1" indent="-317500" rtl="0">
              <a:lnSpc>
                <a:spcPct val="115000"/>
              </a:lnSpc>
              <a:spcBef>
                <a:spcPts val="0"/>
              </a:spcBef>
              <a:spcAft>
                <a:spcPts val="1600"/>
              </a:spcAft>
              <a:buClr>
                <a:schemeClr val="dk2"/>
              </a:buClr>
              <a:buSzPct val="100000"/>
            </a:pPr>
            <a:endParaRPr sz="1400">
              <a:solidFill>
                <a:schemeClr val="dk2"/>
              </a:solidFill>
            </a:endParaRPr>
          </a:p>
          <a:p>
            <a:pPr marL="914400" lvl="1" indent="-317500" rtl="0">
              <a:lnSpc>
                <a:spcPct val="115000"/>
              </a:lnSpc>
              <a:spcBef>
                <a:spcPts val="0"/>
              </a:spcBef>
              <a:spcAft>
                <a:spcPts val="1600"/>
              </a:spcAft>
              <a:buClr>
                <a:schemeClr val="dk2"/>
              </a:buClr>
              <a:buSzPct val="100000"/>
            </a:pPr>
            <a:r>
              <a:rPr lang="en" sz="1400">
                <a:solidFill>
                  <a:schemeClr val="dk2"/>
                </a:solidFill>
              </a:rPr>
              <a:t>Contrasted with user-mode monitor (hardware agnostic)</a:t>
            </a:r>
          </a:p>
        </p:txBody>
      </p:sp>
    </p:spTree>
    <p:extLst>
      <p:ext uri="{BB962C8B-B14F-4D97-AF65-F5344CB8AC3E}">
        <p14:creationId xmlns:p14="http://schemas.microsoft.com/office/powerpoint/2010/main" val="36496826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4" name="Shape 3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914400" lvl="1" indent="-317500" rtl="0">
              <a:lnSpc>
                <a:spcPct val="115000"/>
              </a:lnSpc>
              <a:spcBef>
                <a:spcPts val="0"/>
              </a:spcBef>
              <a:spcAft>
                <a:spcPts val="1600"/>
              </a:spcAft>
              <a:buClr>
                <a:schemeClr val="dk2"/>
              </a:buClr>
              <a:buSzPct val="100000"/>
            </a:pPr>
            <a:r>
              <a:rPr lang="en" sz="1400">
                <a:solidFill>
                  <a:schemeClr val="dk2"/>
                </a:solidFill>
              </a:rPr>
              <a:t>Interesting idea, but is it stable?</a:t>
            </a:r>
          </a:p>
          <a:p>
            <a:pPr marL="914400" lvl="1" indent="-317500" rtl="0">
              <a:lnSpc>
                <a:spcPct val="115000"/>
              </a:lnSpc>
              <a:spcBef>
                <a:spcPts val="0"/>
              </a:spcBef>
              <a:spcAft>
                <a:spcPts val="1600"/>
              </a:spcAft>
              <a:buClr>
                <a:schemeClr val="dk2"/>
              </a:buClr>
              <a:buSzPct val="100000"/>
            </a:pPr>
            <a:r>
              <a:rPr lang="en" sz="1400">
                <a:solidFill>
                  <a:schemeClr val="dk2"/>
                </a:solidFill>
              </a:rPr>
              <a:t>Overall goal: show that message passing is viable</a:t>
            </a:r>
          </a:p>
        </p:txBody>
      </p:sp>
    </p:spTree>
    <p:extLst>
      <p:ext uri="{BB962C8B-B14F-4D97-AF65-F5344CB8AC3E}">
        <p14:creationId xmlns:p14="http://schemas.microsoft.com/office/powerpoint/2010/main" val="3189085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fld id="{2DCB650B-0D3D-4946-9C3B-0569B1AB3711}" type="slidenum">
              <a:rPr lang="en-US" altLang="en-US">
                <a:latin typeface="Calibri" panose="020F0502020204030204" pitchFamily="34" charset="0"/>
              </a:rPr>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33277031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803211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8" name="Shape 34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096878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5" name="Shape 3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1371600" lvl="2" indent="-317500" rtl="0">
              <a:lnSpc>
                <a:spcPct val="115000"/>
              </a:lnSpc>
              <a:spcBef>
                <a:spcPts val="0"/>
              </a:spcBef>
              <a:spcAft>
                <a:spcPts val="1600"/>
              </a:spcAft>
              <a:buClr>
                <a:schemeClr val="dk2"/>
              </a:buClr>
              <a:buSzPct val="100000"/>
            </a:pPr>
            <a:r>
              <a:rPr lang="en" sz="1400">
                <a:solidFill>
                  <a:schemeClr val="dk2"/>
                </a:solidFill>
              </a:rPr>
              <a:t>Compute-bound results seemed fairly bad</a:t>
            </a:r>
          </a:p>
          <a:p>
            <a:pPr marL="1371600" lvl="2" indent="-317500" rtl="0">
              <a:lnSpc>
                <a:spcPct val="115000"/>
              </a:lnSpc>
              <a:spcBef>
                <a:spcPts val="0"/>
              </a:spcBef>
              <a:spcAft>
                <a:spcPts val="1600"/>
              </a:spcAft>
              <a:buClr>
                <a:schemeClr val="dk2"/>
              </a:buClr>
              <a:buSzPct val="100000"/>
            </a:pPr>
            <a:r>
              <a:rPr lang="en" sz="1400">
                <a:solidFill>
                  <a:schemeClr val="dk2"/>
                </a:solidFill>
              </a:rPr>
              <a:t>I/O was okay, but not sound</a:t>
            </a:r>
          </a:p>
          <a:p>
            <a:pPr marL="457200" lvl="0" indent="-342900" rtl="0">
              <a:lnSpc>
                <a:spcPct val="115000"/>
              </a:lnSpc>
              <a:spcBef>
                <a:spcPts val="0"/>
              </a:spcBef>
              <a:spcAft>
                <a:spcPts val="1600"/>
              </a:spcAft>
              <a:buClr>
                <a:schemeClr val="dk2"/>
              </a:buClr>
              <a:buSzPct val="100000"/>
            </a:pPr>
            <a:r>
              <a:rPr lang="en" sz="1800" b="1">
                <a:solidFill>
                  <a:schemeClr val="dk2"/>
                </a:solidFill>
              </a:rPr>
              <a:t>Approach:</a:t>
            </a:r>
            <a:r>
              <a:rPr lang="en" sz="1800">
                <a:solidFill>
                  <a:schemeClr val="dk2"/>
                </a:solidFill>
              </a:rPr>
              <a:t> NUMA-aware multicast</a:t>
            </a:r>
          </a:p>
          <a:p>
            <a:pPr marL="914400" lvl="1" indent="-317500" rtl="0">
              <a:lnSpc>
                <a:spcPct val="115000"/>
              </a:lnSpc>
              <a:spcBef>
                <a:spcPts val="0"/>
              </a:spcBef>
              <a:spcAft>
                <a:spcPts val="1600"/>
              </a:spcAft>
              <a:buClr>
                <a:schemeClr val="dk2"/>
              </a:buClr>
              <a:buSzPct val="100000"/>
            </a:pPr>
            <a:r>
              <a:rPr lang="en" sz="1400">
                <a:solidFill>
                  <a:schemeClr val="dk2"/>
                </a:solidFill>
              </a:rPr>
              <a:t>Idea: broadcast to highest latency nodes first</a:t>
            </a:r>
          </a:p>
          <a:p>
            <a:pPr marL="914400" lvl="1" indent="-317500" rtl="0">
              <a:lnSpc>
                <a:spcPct val="115000"/>
              </a:lnSpc>
              <a:spcBef>
                <a:spcPts val="0"/>
              </a:spcBef>
              <a:spcAft>
                <a:spcPts val="1600"/>
              </a:spcAft>
              <a:buClr>
                <a:schemeClr val="dk2"/>
              </a:buClr>
              <a:buSzPct val="100000"/>
            </a:pPr>
            <a:r>
              <a:rPr lang="en" sz="1400">
                <a:solidFill>
                  <a:schemeClr val="dk2"/>
                </a:solidFill>
              </a:rPr>
              <a:t>Requires system knowledge, overhead</a:t>
            </a:r>
          </a:p>
        </p:txBody>
      </p:sp>
    </p:spTree>
    <p:extLst>
      <p:ext uri="{BB962C8B-B14F-4D97-AF65-F5344CB8AC3E}">
        <p14:creationId xmlns:p14="http://schemas.microsoft.com/office/powerpoint/2010/main" val="20987340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3" name="Shape 3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298535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1" name="Shape 3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370406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9" name="Shape 3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914400" lvl="1" indent="-317500" rtl="0">
              <a:lnSpc>
                <a:spcPct val="115000"/>
              </a:lnSpc>
              <a:spcBef>
                <a:spcPts val="0"/>
              </a:spcBef>
              <a:spcAft>
                <a:spcPts val="1600"/>
              </a:spcAft>
              <a:buClr>
                <a:schemeClr val="dk2"/>
              </a:buClr>
              <a:buSzPct val="100000"/>
            </a:pPr>
            <a:r>
              <a:rPr lang="en" sz="1400">
                <a:solidFill>
                  <a:schemeClr val="dk2"/>
                </a:solidFill>
              </a:rPr>
              <a:t>Linux behavior more variable </a:t>
            </a:r>
          </a:p>
          <a:p>
            <a:pPr marL="914400" lvl="1" indent="-317500" rtl="0">
              <a:lnSpc>
                <a:spcPct val="115000"/>
              </a:lnSpc>
              <a:spcBef>
                <a:spcPts val="0"/>
              </a:spcBef>
              <a:spcAft>
                <a:spcPts val="1600"/>
              </a:spcAft>
              <a:buClr>
                <a:schemeClr val="dk2"/>
              </a:buClr>
              <a:buSzPct val="100000"/>
            </a:pPr>
            <a:r>
              <a:rPr lang="en" sz="1400">
                <a:solidFill>
                  <a:schemeClr val="dk2"/>
                </a:solidFill>
              </a:rPr>
              <a:t>Authors blame it on the user-level threads library, Linux’s in-kernel library</a:t>
            </a:r>
          </a:p>
          <a:p>
            <a:pPr marL="457200" lvl="0" indent="-342900" rtl="0">
              <a:lnSpc>
                <a:spcPct val="115000"/>
              </a:lnSpc>
              <a:spcBef>
                <a:spcPts val="0"/>
              </a:spcBef>
              <a:spcAft>
                <a:spcPts val="1600"/>
              </a:spcAft>
              <a:buClr>
                <a:schemeClr val="dk2"/>
              </a:buClr>
              <a:buSzPct val="100000"/>
            </a:pPr>
            <a:r>
              <a:rPr lang="en" sz="1800">
                <a:solidFill>
                  <a:schemeClr val="dk2"/>
                </a:solidFill>
              </a:rPr>
              <a:t>Thwarted by user-space threading library</a:t>
            </a:r>
          </a:p>
          <a:p>
            <a:pPr lvl="0" rtl="0">
              <a:lnSpc>
                <a:spcPct val="115000"/>
              </a:lnSpc>
              <a:spcBef>
                <a:spcPts val="0"/>
              </a:spcBef>
              <a:spcAft>
                <a:spcPts val="1600"/>
              </a:spcAft>
              <a:buNone/>
            </a:pPr>
            <a:endParaRPr sz="1400">
              <a:solidFill>
                <a:schemeClr val="dk2"/>
              </a:solidFill>
            </a:endParaRPr>
          </a:p>
          <a:p>
            <a:pPr lvl="0">
              <a:spcBef>
                <a:spcPts val="0"/>
              </a:spcBef>
              <a:buNone/>
            </a:pPr>
            <a:endParaRPr/>
          </a:p>
        </p:txBody>
      </p:sp>
    </p:spTree>
    <p:extLst>
      <p:ext uri="{BB962C8B-B14F-4D97-AF65-F5344CB8AC3E}">
        <p14:creationId xmlns:p14="http://schemas.microsoft.com/office/powerpoint/2010/main" val="21509864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9" name="Shape 3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http://www.webtechster.com/trends/web-server/lighttpd.html</a:t>
            </a:r>
          </a:p>
        </p:txBody>
      </p:sp>
    </p:spTree>
    <p:extLst>
      <p:ext uri="{BB962C8B-B14F-4D97-AF65-F5344CB8AC3E}">
        <p14:creationId xmlns:p14="http://schemas.microsoft.com/office/powerpoint/2010/main" val="14556042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6" name="Shape 3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914400" lvl="1" indent="-317500" rtl="0">
              <a:lnSpc>
                <a:spcPct val="115000"/>
              </a:lnSpc>
              <a:spcBef>
                <a:spcPts val="0"/>
              </a:spcBef>
              <a:spcAft>
                <a:spcPts val="1600"/>
              </a:spcAft>
              <a:buClr>
                <a:schemeClr val="dk2"/>
              </a:buClr>
              <a:buSzPct val="100000"/>
            </a:pPr>
            <a:r>
              <a:rPr lang="en" sz="1400">
                <a:solidFill>
                  <a:schemeClr val="dk2"/>
                </a:solidFill>
              </a:rPr>
              <a:t>What about more variable-sized, variable-scheduled payloads?  </a:t>
            </a:r>
          </a:p>
        </p:txBody>
      </p:sp>
    </p:spTree>
    <p:extLst>
      <p:ext uri="{BB962C8B-B14F-4D97-AF65-F5344CB8AC3E}">
        <p14:creationId xmlns:p14="http://schemas.microsoft.com/office/powerpoint/2010/main" val="22847091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3" name="Shape 4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In other words, are we going backwards with this approach? Why not leave good enough alone (Disco was pretty awesome)?</a:t>
            </a:r>
          </a:p>
          <a:p>
            <a:pPr lvl="0">
              <a:spcBef>
                <a:spcPts val="0"/>
              </a:spcBef>
              <a:buNone/>
            </a:pPr>
            <a:r>
              <a:rPr lang="en"/>
              <a:t>Compute bound applications are not friendly towards barrelfish… But what would be?</a:t>
            </a:r>
          </a:p>
          <a:p>
            <a:pPr lvl="0">
              <a:spcBef>
                <a:spcPts val="0"/>
              </a:spcBef>
              <a:buNone/>
            </a:pPr>
            <a:r>
              <a:rPr lang="en"/>
              <a:t>Mention microbenchmarks</a:t>
            </a:r>
          </a:p>
        </p:txBody>
      </p:sp>
    </p:spTree>
    <p:extLst>
      <p:ext uri="{BB962C8B-B14F-4D97-AF65-F5344CB8AC3E}">
        <p14:creationId xmlns:p14="http://schemas.microsoft.com/office/powerpoint/2010/main" val="16042155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0" name="Shape 41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49095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So to have a look at the processor organizations in general, first there are single instruction single data stream processors that we call uniprocessors. These processors run a single instruction at a time on a single data. Then there is the single instruction multiple data stream processor which are mostly used for graphics/audio or video manipulation. They are used either to work on data stored as vectors or arrays. Then there is multiple instruction, single data stream processor organization which was not commercially introduced but used only for some research studies. Then at last we have the multiple instruction, multiple data stream processors. They either share their memory or have distributed memory. Clusters for example have distributed memories and work on multiple data with multiple instructions. On the other hand the multiprocessors share memory. The multiprocessors are either symmetric or have non-uniform access properties. </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fld id="{95A9142A-BDEA-42ED-A869-CE1AA4D79010}" type="slidenum">
              <a:rPr lang="en-US" altLang="en-US">
                <a:latin typeface="Calibri" panose="020F0502020204030204" pitchFamily="34" charset="0"/>
              </a:rPr>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19074895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7" name="Shape 41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40431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3" name="Shape 42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50022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Picture from Wikipedia: </a:t>
            </a:r>
          </a:p>
          <a:p>
            <a:pPr lvl="0">
              <a:spcBef>
                <a:spcPts val="0"/>
              </a:spcBef>
              <a:buNone/>
            </a:pPr>
            <a:r>
              <a:rPr lang="en"/>
              <a:t>https://en.wikipedia.org/wiki/Central_processing_unit#/media/File:ABasicComputer.gif</a:t>
            </a:r>
          </a:p>
        </p:txBody>
      </p:sp>
    </p:spTree>
    <p:extLst>
      <p:ext uri="{BB962C8B-B14F-4D97-AF65-F5344CB8AC3E}">
        <p14:creationId xmlns:p14="http://schemas.microsoft.com/office/powerpoint/2010/main" val="2098945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Picture from Wikipedia:</a:t>
            </a:r>
          </a:p>
          <a:p>
            <a:pPr lvl="0">
              <a:spcBef>
                <a:spcPts val="0"/>
              </a:spcBef>
              <a:buNone/>
            </a:pPr>
            <a:r>
              <a:rPr lang="en" u="sng">
                <a:solidFill>
                  <a:schemeClr val="hlink"/>
                </a:solidFill>
                <a:hlinkClick r:id="rId3"/>
              </a:rPr>
              <a:t>https://en.wikipedia.org/wiki/Symmetric_multiprocessing#/media/File:SMP_-_Symmetric_Multiprocessor_System.svg</a:t>
            </a:r>
          </a:p>
          <a:p>
            <a:pPr lvl="0">
              <a:spcBef>
                <a:spcPts val="0"/>
              </a:spcBef>
              <a:buNone/>
            </a:pPr>
            <a:r>
              <a:rPr lang="en" u="sng">
                <a:solidFill>
                  <a:schemeClr val="hlink"/>
                </a:solidFill>
                <a:hlinkClick r:id="rId4"/>
              </a:rPr>
              <a:t>http://www.computerhistory.org/timeline/1990/#169ebbe2ad45559efbc6eb357207433d</a:t>
            </a:r>
            <a:r>
              <a:rPr lang="en"/>
              <a:t> </a:t>
            </a:r>
          </a:p>
          <a:p>
            <a:pPr lvl="0">
              <a:spcBef>
                <a:spcPts val="0"/>
              </a:spcBef>
              <a:buClr>
                <a:schemeClr val="dk1"/>
              </a:buClr>
              <a:buSzPct val="100000"/>
              <a:buFont typeface="Arial"/>
              <a:buNone/>
            </a:pPr>
            <a:r>
              <a:rPr lang="en" u="sng">
                <a:solidFill>
                  <a:schemeClr val="hlink"/>
                </a:solidFill>
                <a:hlinkClick r:id="rId5"/>
              </a:rPr>
              <a:t>http://www.computerhistory.org/timeline/1964/#169ebbe2ad45559efbc6eb3572081363</a:t>
            </a:r>
            <a:r>
              <a:rPr lang="en">
                <a:solidFill>
                  <a:schemeClr val="dk1"/>
                </a:solidFill>
              </a:rPr>
              <a:t> </a:t>
            </a:r>
          </a:p>
        </p:txBody>
      </p:sp>
    </p:spTree>
    <p:extLst>
      <p:ext uri="{BB962C8B-B14F-4D97-AF65-F5344CB8AC3E}">
        <p14:creationId xmlns:p14="http://schemas.microsoft.com/office/powerpoint/2010/main" val="3732337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Image adapted from Wikipedia:</a:t>
            </a:r>
          </a:p>
          <a:p>
            <a:pPr lvl="0">
              <a:spcBef>
                <a:spcPts val="0"/>
              </a:spcBef>
              <a:buNone/>
            </a:pPr>
            <a:r>
              <a:rPr lang="en" u="sng">
                <a:solidFill>
                  <a:schemeClr val="hlink"/>
                </a:solidFill>
                <a:hlinkClick r:id="rId3"/>
              </a:rPr>
              <a:t>https://en.wikipedia.org/wiki/Multi-core_processor#/media/File:Dual_Core_Generic.svg</a:t>
            </a:r>
          </a:p>
          <a:p>
            <a:pPr lvl="0">
              <a:spcBef>
                <a:spcPts val="0"/>
              </a:spcBef>
              <a:buNone/>
            </a:pPr>
            <a:endParaRPr/>
          </a:p>
        </p:txBody>
      </p:sp>
    </p:spTree>
    <p:extLst>
      <p:ext uri="{BB962C8B-B14F-4D97-AF65-F5344CB8AC3E}">
        <p14:creationId xmlns:p14="http://schemas.microsoft.com/office/powerpoint/2010/main" val="1057090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Images from Wikipedia:</a:t>
            </a:r>
          </a:p>
          <a:p>
            <a:pPr lvl="0">
              <a:spcBef>
                <a:spcPts val="0"/>
              </a:spcBef>
              <a:buNone/>
            </a:pPr>
            <a:r>
              <a:rPr lang="en" u="sng">
                <a:solidFill>
                  <a:schemeClr val="hlink"/>
                </a:solidFill>
                <a:hlinkClick r:id="rId3"/>
              </a:rPr>
              <a:t>https://en.wikipedia.org/wiki/File:NUMA.svg</a:t>
            </a:r>
            <a:r>
              <a:rPr lang="en"/>
              <a:t> (right image)</a:t>
            </a:r>
          </a:p>
          <a:p>
            <a:pPr lvl="0">
              <a:spcBef>
                <a:spcPts val="0"/>
              </a:spcBef>
              <a:buNone/>
            </a:pPr>
            <a:r>
              <a:rPr lang="en" u="sng">
                <a:solidFill>
                  <a:schemeClr val="hlink"/>
                </a:solidFill>
                <a:hlinkClick r:id="rId4"/>
              </a:rPr>
              <a:t>https://en.wikipedia.org/wiki/ARM_big.LITTLE#/media/File:Global_Task_Scheduling.jpg</a:t>
            </a:r>
            <a:r>
              <a:rPr lang="en"/>
              <a:t> (left image)</a:t>
            </a:r>
          </a:p>
        </p:txBody>
      </p:sp>
    </p:spTree>
    <p:extLst>
      <p:ext uri="{BB962C8B-B14F-4D97-AF65-F5344CB8AC3E}">
        <p14:creationId xmlns:p14="http://schemas.microsoft.com/office/powerpoint/2010/main" val="3585941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91A37941-328F-DA46-B2FC-705ABB71A25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8A50F-85B9-9346-8F72-18F09DC4BA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endParaRPr lang="en-US"/>
          </a:p>
        </p:txBody>
      </p:sp>
      <p:sp>
        <p:nvSpPr>
          <p:cNvPr id="5" name="Footer Placeholder 4"/>
          <p:cNvSpPr>
            <a:spLocks noGrp="1"/>
          </p:cNvSpPr>
          <p:nvPr>
            <p:ph type="ftr" sz="quarter" idx="11"/>
          </p:nvPr>
        </p:nvSpPr>
        <p:spPr>
          <a:xfrm>
            <a:off x="609602" y="6248208"/>
            <a:ext cx="7431311" cy="365125"/>
          </a:xfr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8075084" y="103716"/>
            <a:ext cx="533400" cy="325968"/>
          </a:xfrm>
        </p:spPr>
        <p:txBody>
          <a:bodyPr/>
          <a:lstStyle/>
          <a:p>
            <a:fld id="{4D9E9691-F2A0-D245-A491-96C5FAE7E4C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wrap="square" lIns="91425" tIns="91425" rIns="91425" bIns="91425" anchor="ctr" anchorCtr="0">
            <a:noAutofit/>
          </a:bodyPr>
          <a:lstStyle/>
          <a:p>
            <a:pPr>
              <a:spcBef>
                <a:spcPts val="0"/>
              </a:spcBef>
            </a:pPr>
            <a:fld id="{00000000-1234-1234-1234-123412341234}" type="slidenum">
              <a:rPr lang="en" smtClean="0"/>
              <a:pPr>
                <a:spcBef>
                  <a:spcPts val="0"/>
                </a:spcBef>
              </a:pPr>
              <a:t>‹#›</a:t>
            </a:fld>
            <a:endParaRPr lang="en"/>
          </a:p>
        </p:txBody>
      </p:sp>
    </p:spTree>
    <p:extLst>
      <p:ext uri="{BB962C8B-B14F-4D97-AF65-F5344CB8AC3E}">
        <p14:creationId xmlns:p14="http://schemas.microsoft.com/office/powerpoint/2010/main" val="4007481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15600" y="2867800"/>
            <a:ext cx="11360800" cy="1122400"/>
          </a:xfrm>
          <a:prstGeom prst="rect">
            <a:avLst/>
          </a:prstGeom>
        </p:spPr>
        <p:txBody>
          <a:bodyPr wrap="square"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ldNum" idx="12"/>
          </p:nvPr>
        </p:nvSpPr>
        <p:spPr>
          <a:xfrm>
            <a:off x="11296609" y="6217621"/>
            <a:ext cx="731600" cy="524800"/>
          </a:xfrm>
          <a:prstGeom prst="rect">
            <a:avLst/>
          </a:prstGeom>
        </p:spPr>
        <p:txBody>
          <a:bodyPr wrap="square" lIns="91425" tIns="91425" rIns="91425" bIns="91425" anchor="ctr" anchorCtr="0">
            <a:noAutofit/>
          </a:bodyPr>
          <a:lstStyle/>
          <a:p>
            <a:pPr>
              <a:spcBef>
                <a:spcPts val="0"/>
              </a:spcBef>
            </a:pPr>
            <a:fld id="{00000000-1234-1234-1234-123412341234}" type="slidenum">
              <a:rPr lang="en" smtClean="0"/>
              <a:pPr>
                <a:spcBef>
                  <a:spcPts val="0"/>
                </a:spcBef>
              </a:pPr>
              <a:t>‹#›</a:t>
            </a:fld>
            <a:endParaRPr lang="en"/>
          </a:p>
        </p:txBody>
      </p:sp>
    </p:spTree>
    <p:extLst>
      <p:ext uri="{BB962C8B-B14F-4D97-AF65-F5344CB8AC3E}">
        <p14:creationId xmlns:p14="http://schemas.microsoft.com/office/powerpoint/2010/main" val="285972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0F51219-1AE3-2944-8480-ACB493E96208}"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A00A3746-3ED9-8840-A435-4205503829DA}"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833F181B-04A2-3E41-9246-40EE25E11BA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7BE93E40-8A73-D944-9EE3-7862A791C1E8}"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4AEA565-E681-3E46-910B-4EBEE1A45E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76C38AEA-BB5F-9940-8A2D-CB00BB73B0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8BD9682-27ED-9640-8990-5181D479155A}"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8331200" y="6248401"/>
            <a:ext cx="3556000" cy="365125"/>
          </a:xfrm>
        </p:spPr>
        <p:txBody>
          <a:bodyPr rtlCol="0"/>
          <a:lstStyle/>
          <a:p>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1CCB3F38-576F-8740-89EB-E487EA0FA688}"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4E8624F-AC86-5F40-BA0C-04AF95648BB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hyperlink" Target="http://www.barrelfish.org/download.html" TargetMode="External"/><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ctrTitle"/>
          </p:nvPr>
        </p:nvSpPr>
        <p:spPr>
          <a:xfrm>
            <a:off x="2743200" y="4015619"/>
            <a:ext cx="9601200" cy="1828800"/>
          </a:xfrm>
        </p:spPr>
        <p:txBody>
          <a:bodyPr/>
          <a:lstStyle/>
          <a:p>
            <a:r>
              <a:rPr lang="en-US" dirty="0" smtClean="0"/>
              <a:t>Multiprocessors and Heterogeneous architectures</a:t>
            </a:r>
            <a:endParaRPr lang="en-US" dirty="0"/>
          </a:p>
        </p:txBody>
      </p:sp>
      <p:sp>
        <p:nvSpPr>
          <p:cNvPr id="492547" name="Rectangle 3"/>
          <p:cNvSpPr>
            <a:spLocks noGrp="1" noChangeArrowheads="1"/>
          </p:cNvSpPr>
          <p:nvPr>
            <p:ph type="subTitle" idx="1"/>
          </p:nvPr>
        </p:nvSpPr>
        <p:spPr/>
        <p:txBody>
          <a:bodyPr/>
          <a:lstStyle/>
          <a:p>
            <a:r>
              <a:rPr lang="en-US" dirty="0" smtClean="0"/>
              <a:t>Hakim Weatherspoon</a:t>
            </a:r>
            <a:endParaRPr lang="en-US" dirty="0"/>
          </a:p>
        </p:txBody>
      </p:sp>
      <p:sp>
        <p:nvSpPr>
          <p:cNvPr id="6" name="Rectangle 3"/>
          <p:cNvSpPr txBox="1">
            <a:spLocks noChangeArrowheads="1"/>
          </p:cNvSpPr>
          <p:nvPr/>
        </p:nvSpPr>
        <p:spPr>
          <a:xfrm>
            <a:off x="1752600" y="6096000"/>
            <a:ext cx="6705600" cy="6858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en-US"/>
              <a:t>CS6410</a:t>
            </a:r>
            <a:endParaRPr lang="en-US" dirty="0"/>
          </a:p>
        </p:txBody>
      </p:sp>
      <p:sp>
        <p:nvSpPr>
          <p:cNvPr id="4" name="Slide Number Placeholder 3"/>
          <p:cNvSpPr>
            <a:spLocks noGrp="1"/>
          </p:cNvSpPr>
          <p:nvPr>
            <p:ph type="sldNum" sz="quarter" idx="12"/>
          </p:nvPr>
        </p:nvSpPr>
        <p:spPr/>
        <p:txBody>
          <a:bodyPr/>
          <a:lstStyle/>
          <a:p>
            <a:fld id="{91A37941-328F-DA46-B2FC-705ABB71A250}" type="slidenum">
              <a:rPr lang="en-US" smtClean="0"/>
              <a:pPr/>
              <a:t>1</a:t>
            </a:fld>
            <a:endParaRPr lang="en-US"/>
          </a:p>
        </p:txBody>
      </p:sp>
      <p:sp>
        <p:nvSpPr>
          <p:cNvPr id="2" name="TextBox 1"/>
          <p:cNvSpPr txBox="1"/>
          <p:nvPr/>
        </p:nvSpPr>
        <p:spPr>
          <a:xfrm>
            <a:off x="3149600" y="6504196"/>
            <a:ext cx="8503919" cy="307777"/>
          </a:xfrm>
          <a:prstGeom prst="rect">
            <a:avLst/>
          </a:prstGeom>
          <a:noFill/>
        </p:spPr>
        <p:txBody>
          <a:bodyPr wrap="square" rtlCol="0">
            <a:spAutoFit/>
          </a:bodyPr>
          <a:lstStyle/>
          <a:p>
            <a:r>
              <a:rPr lang="en-US" sz="1400" dirty="0" smtClean="0"/>
              <a:t>Slides borrowed liberally from past presentations </a:t>
            </a:r>
            <a:r>
              <a:rPr lang="en-US" sz="1400" dirty="0"/>
              <a:t>from Deniz </a:t>
            </a:r>
            <a:r>
              <a:rPr lang="en-US" sz="1400" dirty="0" smtClean="0"/>
              <a:t>Altinbuken, Ana Smith, Jonathan Chang</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Challenges for Multiprocessor Systems</a:t>
            </a:r>
          </a:p>
        </p:txBody>
      </p:sp>
      <p:sp>
        <p:nvSpPr>
          <p:cNvPr id="102" name="Shape 102"/>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a:t>Stock OS’s (e.g. Unix) are not NUMA-aware</a:t>
            </a:r>
          </a:p>
          <a:p>
            <a:pPr marL="1219170" lvl="1" indent="-304792"/>
            <a:r>
              <a:rPr lang="en"/>
              <a:t>Assume uniform memory access</a:t>
            </a:r>
          </a:p>
          <a:p>
            <a:pPr marL="1219170" lvl="1" indent="-304792"/>
            <a:r>
              <a:rPr lang="en"/>
              <a:t>Requires major engineering effort to change this…</a:t>
            </a:r>
          </a:p>
          <a:p>
            <a:pPr marL="609585" indent="-304792"/>
            <a:r>
              <a:rPr lang="en"/>
              <a:t>Synchronization is hard!</a:t>
            </a:r>
          </a:p>
          <a:p>
            <a:pPr marL="1219170" lvl="1" indent="-304792"/>
            <a:r>
              <a:rPr lang="en"/>
              <a:t>Even with NUMA architecture, sharing lots of data is expensive</a:t>
            </a:r>
          </a:p>
        </p:txBody>
      </p:sp>
      <p:sp>
        <p:nvSpPr>
          <p:cNvPr id="103" name="Shape 103"/>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10</a:t>
            </a:fld>
            <a:endParaRPr lang="en"/>
          </a:p>
        </p:txBody>
      </p:sp>
    </p:spTree>
    <p:extLst>
      <p:ext uri="{BB962C8B-B14F-4D97-AF65-F5344CB8AC3E}">
        <p14:creationId xmlns:p14="http://schemas.microsoft.com/office/powerpoint/2010/main" val="2412190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Doesn’t some of this sound familiar?...</a:t>
            </a:r>
          </a:p>
        </p:txBody>
      </p:sp>
      <p:sp>
        <p:nvSpPr>
          <p:cNvPr id="109" name="Shape 109"/>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a:t>What about virtual machine monitors (aka hypervisors)?</a:t>
            </a:r>
          </a:p>
          <a:p>
            <a:pPr marL="609585" indent="-304792"/>
            <a:r>
              <a:rPr lang="en"/>
              <a:t>VM monitors manage access to hardware</a:t>
            </a:r>
          </a:p>
          <a:p>
            <a:pPr marL="1219170" lvl="1" indent="-304792"/>
            <a:r>
              <a:rPr lang="en"/>
              <a:t>Present more conventional hardware layout to guest OS’s</a:t>
            </a:r>
          </a:p>
          <a:p>
            <a:pPr marL="609585" indent="-304792"/>
            <a:r>
              <a:rPr lang="en"/>
              <a:t>Do VM monitors provide a satisfactory solution?</a:t>
            </a:r>
          </a:p>
        </p:txBody>
      </p:sp>
      <p:sp>
        <p:nvSpPr>
          <p:cNvPr id="110" name="Shape 110"/>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11</a:t>
            </a:fld>
            <a:endParaRPr lang="en"/>
          </a:p>
        </p:txBody>
      </p:sp>
    </p:spTree>
    <p:extLst>
      <p:ext uri="{BB962C8B-B14F-4D97-AF65-F5344CB8AC3E}">
        <p14:creationId xmlns:p14="http://schemas.microsoft.com/office/powerpoint/2010/main" val="1011575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Doesn’t some of this sound familiar?...</a:t>
            </a:r>
          </a:p>
        </p:txBody>
      </p:sp>
      <p:sp>
        <p:nvSpPr>
          <p:cNvPr id="116" name="Shape 116"/>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a:t>What about virtual machine monitors (aka hypervisors)?</a:t>
            </a:r>
          </a:p>
          <a:p>
            <a:pPr marL="609585" indent="-304792"/>
            <a:r>
              <a:rPr lang="en"/>
              <a:t>VM monitors manage access to hardware</a:t>
            </a:r>
          </a:p>
          <a:p>
            <a:pPr marL="1219170" lvl="1" indent="-304792"/>
            <a:r>
              <a:rPr lang="en"/>
              <a:t>Present more conventional hardware layout to guest OS’s</a:t>
            </a:r>
          </a:p>
          <a:p>
            <a:pPr marL="609585" indent="-304792"/>
            <a:r>
              <a:rPr lang="en"/>
              <a:t>Do VM monitors provide a satisfactory solution?</a:t>
            </a:r>
          </a:p>
          <a:p>
            <a:pPr marL="1219170" lvl="1" indent="-304792"/>
            <a:r>
              <a:rPr lang="en"/>
              <a:t>High overhead (both speed and memory)</a:t>
            </a:r>
          </a:p>
          <a:p>
            <a:pPr marL="1219170" lvl="1" indent="-304792"/>
            <a:r>
              <a:rPr lang="en"/>
              <a:t>Communication is still an issue</a:t>
            </a:r>
          </a:p>
        </p:txBody>
      </p:sp>
      <p:sp>
        <p:nvSpPr>
          <p:cNvPr id="117" name="Shape 117"/>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12</a:t>
            </a:fld>
            <a:endParaRPr lang="en"/>
          </a:p>
        </p:txBody>
      </p:sp>
    </p:spTree>
    <p:extLst>
      <p:ext uri="{BB962C8B-B14F-4D97-AF65-F5344CB8AC3E}">
        <p14:creationId xmlns:p14="http://schemas.microsoft.com/office/powerpoint/2010/main" val="3875091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Doesn’t some of this sound familiar?...</a:t>
            </a:r>
          </a:p>
        </p:txBody>
      </p:sp>
      <p:sp>
        <p:nvSpPr>
          <p:cNvPr id="123" name="Shape 123"/>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a:t>What about virtual machine monitors (aka hypervisors)?</a:t>
            </a:r>
          </a:p>
          <a:p>
            <a:pPr marL="609585" indent="-304792"/>
            <a:r>
              <a:rPr lang="en"/>
              <a:t>VM monitors manage access to hardware</a:t>
            </a:r>
          </a:p>
          <a:p>
            <a:pPr marL="1219170" lvl="1" indent="-304792"/>
            <a:r>
              <a:rPr lang="en"/>
              <a:t>Present more conventional hardware layout to guest OS’s</a:t>
            </a:r>
          </a:p>
          <a:p>
            <a:pPr marL="609585" indent="-304792"/>
            <a:r>
              <a:rPr lang="en"/>
              <a:t>Do VM monitors provide a satisfactory solution?</a:t>
            </a:r>
          </a:p>
          <a:p>
            <a:pPr marL="1219170" lvl="1" indent="-304792"/>
            <a:r>
              <a:rPr lang="en"/>
              <a:t>High overhead (both speed and memory)</a:t>
            </a:r>
          </a:p>
          <a:p>
            <a:pPr marL="1219170" lvl="1" indent="-304792"/>
            <a:r>
              <a:rPr lang="en"/>
              <a:t>Communication is still an issue</a:t>
            </a:r>
          </a:p>
          <a:p>
            <a:pPr marL="609585" indent="-304792"/>
            <a:r>
              <a:rPr lang="en"/>
              <a:t>Proposed solution: Disco (1997)</a:t>
            </a:r>
          </a:p>
        </p:txBody>
      </p:sp>
      <p:sp>
        <p:nvSpPr>
          <p:cNvPr id="124" name="Shape 124"/>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13</a:t>
            </a:fld>
            <a:endParaRPr lang="en"/>
          </a:p>
        </p:txBody>
      </p:sp>
    </p:spTree>
    <p:extLst>
      <p:ext uri="{BB962C8B-B14F-4D97-AF65-F5344CB8AC3E}">
        <p14:creationId xmlns:p14="http://schemas.microsoft.com/office/powerpoint/2010/main" val="4247429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t>Multiprocessors, Multi-core, Many-core</a:t>
            </a:r>
          </a:p>
        </p:txBody>
      </p:sp>
      <p:sp>
        <p:nvSpPr>
          <p:cNvPr id="3" name="Content Placeholder 2"/>
          <p:cNvSpPr>
            <a:spLocks noGrp="1"/>
          </p:cNvSpPr>
          <p:nvPr>
            <p:ph sz="quarter" idx="1"/>
          </p:nvPr>
        </p:nvSpPr>
        <p:spPr/>
        <p:txBody>
          <a:bodyPr>
            <a:normAutofit fontScale="92500" lnSpcReduction="20000"/>
          </a:bodyPr>
          <a:lstStyle/>
          <a:p>
            <a:pPr marL="274320" indent="-274320">
              <a:spcBef>
                <a:spcPts val="580"/>
              </a:spcBef>
              <a:buFont typeface="Wingdings 2"/>
              <a:buChar char=""/>
              <a:defRPr/>
            </a:pPr>
            <a:r>
              <a:rPr lang="en-US" dirty="0" smtClean="0"/>
              <a:t>Goal: Taking advantage of the resources in parallel</a:t>
            </a:r>
          </a:p>
          <a:p>
            <a:pPr marL="274320" indent="-274320">
              <a:spcBef>
                <a:spcPts val="580"/>
              </a:spcBef>
              <a:buFont typeface="Wingdings 2"/>
              <a:buChar char=""/>
              <a:defRPr/>
            </a:pPr>
            <a:endParaRPr lang="en-US" dirty="0" smtClean="0"/>
          </a:p>
          <a:p>
            <a:pPr marL="274320" indent="-274320">
              <a:spcBef>
                <a:spcPts val="580"/>
              </a:spcBef>
              <a:buFont typeface="Wingdings 2"/>
              <a:buChar char=""/>
              <a:defRPr/>
            </a:pPr>
            <a:endParaRPr lang="en-US" b="1" dirty="0" smtClean="0"/>
          </a:p>
          <a:p>
            <a:pPr marL="274320" indent="-274320">
              <a:spcBef>
                <a:spcPts val="580"/>
              </a:spcBef>
              <a:buFont typeface="Wingdings 2"/>
              <a:buChar char=""/>
              <a:defRPr/>
            </a:pPr>
            <a:r>
              <a:rPr lang="en-US" dirty="0" smtClean="0"/>
              <a:t>Scalability</a:t>
            </a:r>
          </a:p>
          <a:p>
            <a:pPr marL="548640" lvl="1">
              <a:spcBef>
                <a:spcPts val="370"/>
              </a:spcBef>
              <a:buFont typeface="Arial" pitchFamily="34" charset="0"/>
              <a:buChar char="•"/>
              <a:defRPr/>
            </a:pPr>
            <a:r>
              <a:rPr lang="en-US" dirty="0" smtClean="0"/>
              <a:t>Ability to support large number of processors</a:t>
            </a:r>
          </a:p>
          <a:p>
            <a:pPr marL="274320" indent="-274320">
              <a:spcBef>
                <a:spcPts val="580"/>
              </a:spcBef>
              <a:buFont typeface="Wingdings 2"/>
              <a:buChar char=""/>
              <a:defRPr/>
            </a:pPr>
            <a:r>
              <a:rPr lang="en-US" dirty="0" smtClean="0"/>
              <a:t>Flexibility</a:t>
            </a:r>
          </a:p>
          <a:p>
            <a:pPr marL="548640" lvl="1">
              <a:spcBef>
                <a:spcPts val="370"/>
              </a:spcBef>
              <a:buFont typeface="Arial" pitchFamily="34" charset="0"/>
              <a:buChar char="•"/>
              <a:defRPr/>
            </a:pPr>
            <a:r>
              <a:rPr lang="en-US" dirty="0" smtClean="0"/>
              <a:t>Supporting different architectures</a:t>
            </a:r>
          </a:p>
          <a:p>
            <a:pPr marL="274320" indent="-274320">
              <a:spcBef>
                <a:spcPts val="580"/>
              </a:spcBef>
              <a:buFont typeface="Wingdings 2"/>
              <a:buChar char=""/>
              <a:defRPr/>
            </a:pPr>
            <a:r>
              <a:rPr lang="en-US" dirty="0" smtClean="0"/>
              <a:t>Reliability and Fault Tolerance</a:t>
            </a:r>
          </a:p>
          <a:p>
            <a:pPr marL="548640" lvl="1">
              <a:spcBef>
                <a:spcPts val="370"/>
              </a:spcBef>
              <a:buFont typeface="Arial" pitchFamily="34" charset="0"/>
              <a:buChar char="•"/>
              <a:defRPr/>
            </a:pPr>
            <a:r>
              <a:rPr lang="en-US" dirty="0" smtClean="0"/>
              <a:t>Providing Cache Coherence</a:t>
            </a:r>
          </a:p>
          <a:p>
            <a:pPr marL="274320" indent="-274320">
              <a:spcBef>
                <a:spcPts val="580"/>
              </a:spcBef>
              <a:buFont typeface="Wingdings 2"/>
              <a:buChar char=""/>
              <a:defRPr/>
            </a:pPr>
            <a:r>
              <a:rPr lang="en-US" dirty="0" smtClean="0"/>
              <a:t>Performance</a:t>
            </a:r>
          </a:p>
          <a:p>
            <a:pPr marL="548640" lvl="1">
              <a:spcBef>
                <a:spcPts val="370"/>
              </a:spcBef>
              <a:buFont typeface="Arial" pitchFamily="34" charset="0"/>
              <a:buChar char="•"/>
              <a:defRPr/>
            </a:pPr>
            <a:r>
              <a:rPr lang="en-US" dirty="0" smtClean="0"/>
              <a:t>Minimizing Contention, Memory Latencies, Sharing Costs</a:t>
            </a:r>
          </a:p>
        </p:txBody>
      </p:sp>
      <p:sp>
        <p:nvSpPr>
          <p:cNvPr id="4" name="Title 1"/>
          <p:cNvSpPr txBox="1">
            <a:spLocks/>
          </p:cNvSpPr>
          <p:nvPr/>
        </p:nvSpPr>
        <p:spPr>
          <a:xfrm>
            <a:off x="762000" y="1572584"/>
            <a:ext cx="10210800" cy="1143000"/>
          </a:xfrm>
          <a:prstGeom prst="rect">
            <a:avLst/>
          </a:prstGeom>
        </p:spPr>
        <p:txBody>
          <a:bodyPr bIns="91440" anchor="b">
            <a:normAutofit/>
          </a:bodyPr>
          <a:lstStyle/>
          <a:p>
            <a:pPr fontAlgn="auto">
              <a:spcAft>
                <a:spcPts val="0"/>
              </a:spcAft>
              <a:defRPr/>
            </a:pPr>
            <a:r>
              <a:rPr lang="en-US" sz="4000" dirty="0">
                <a:solidFill>
                  <a:schemeClr val="tx2"/>
                </a:solidFill>
                <a:latin typeface="+mj-lt"/>
                <a:ea typeface="+mj-ea"/>
                <a:cs typeface="+mj-cs"/>
              </a:rPr>
              <a:t>What </a:t>
            </a:r>
            <a:r>
              <a:rPr lang="en-US" sz="4000" dirty="0" smtClean="0">
                <a:solidFill>
                  <a:schemeClr val="tx2"/>
                </a:solidFill>
                <a:latin typeface="+mj-lt"/>
                <a:ea typeface="+mj-ea"/>
                <a:cs typeface="+mj-cs"/>
              </a:rPr>
              <a:t>are critical systems design considerations</a:t>
            </a:r>
            <a:endParaRPr lang="en-US" sz="4000" dirty="0">
              <a:solidFill>
                <a:schemeClr val="tx2"/>
              </a:solidFill>
              <a:latin typeface="+mj-lt"/>
              <a:ea typeface="+mj-ea"/>
              <a:cs typeface="+mj-cs"/>
            </a:endParaRPr>
          </a:p>
        </p:txBody>
      </p:sp>
    </p:spTree>
    <p:extLst>
      <p:ext uri="{BB962C8B-B14F-4D97-AF65-F5344CB8AC3E}">
        <p14:creationId xmlns:p14="http://schemas.microsoft.com/office/powerpoint/2010/main" val="2793214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Disco: About the Authors</a:t>
            </a:r>
          </a:p>
        </p:txBody>
      </p:sp>
      <p:sp>
        <p:nvSpPr>
          <p:cNvPr id="130" name="Shape 130"/>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lnSpc>
                <a:spcPct val="115000"/>
              </a:lnSpc>
            </a:pPr>
            <a:r>
              <a:rPr lang="en"/>
              <a:t>Edouard Bugnion</a:t>
            </a:r>
          </a:p>
          <a:p>
            <a:pPr marL="1219170" lvl="1" indent="-304792">
              <a:lnSpc>
                <a:spcPct val="115000"/>
              </a:lnSpc>
            </a:pPr>
            <a:r>
              <a:rPr lang="en"/>
              <a:t>Studied at Stanford</a:t>
            </a:r>
          </a:p>
          <a:p>
            <a:pPr marL="1219170" lvl="1" indent="-304792">
              <a:lnSpc>
                <a:spcPct val="115000"/>
              </a:lnSpc>
            </a:pPr>
            <a:r>
              <a:rPr lang="en"/>
              <a:t>Currently at École polytechnique fédérale de Lausanne (EPFL)</a:t>
            </a:r>
          </a:p>
          <a:p>
            <a:pPr marL="1219170" lvl="1" indent="-304792">
              <a:lnSpc>
                <a:spcPct val="115000"/>
              </a:lnSpc>
            </a:pPr>
            <a:r>
              <a:rPr lang="en"/>
              <a:t>Co-founder of </a:t>
            </a:r>
            <a:r>
              <a:rPr lang="en" b="1"/>
              <a:t>VMware</a:t>
            </a:r>
            <a:r>
              <a:rPr lang="en"/>
              <a:t> and </a:t>
            </a:r>
            <a:r>
              <a:rPr lang="en" b="1"/>
              <a:t>Nuova Systems</a:t>
            </a:r>
            <a:r>
              <a:rPr lang="en"/>
              <a:t> (now under Cisco)</a:t>
            </a:r>
          </a:p>
          <a:p>
            <a:pPr marL="609585" indent="-304792">
              <a:lnSpc>
                <a:spcPct val="115000"/>
              </a:lnSpc>
            </a:pPr>
            <a:r>
              <a:rPr lang="en"/>
              <a:t>Scott Devine</a:t>
            </a:r>
          </a:p>
          <a:p>
            <a:pPr marL="1219170" lvl="1" indent="-304792">
              <a:lnSpc>
                <a:spcPct val="115000"/>
              </a:lnSpc>
            </a:pPr>
            <a:r>
              <a:rPr lang="en"/>
              <a:t>Co-founded VMWare, currently their principal engineer</a:t>
            </a:r>
          </a:p>
          <a:p>
            <a:pPr marL="1219170" lvl="1" indent="-304792">
              <a:lnSpc>
                <a:spcPct val="115000"/>
              </a:lnSpc>
            </a:pPr>
            <a:r>
              <a:rPr lang="en"/>
              <a:t>Not the biology researcher</a:t>
            </a:r>
          </a:p>
          <a:p>
            <a:pPr marL="1219170" lvl="1" indent="-304792">
              <a:lnSpc>
                <a:spcPct val="115000"/>
              </a:lnSpc>
            </a:pPr>
            <a:r>
              <a:rPr lang="en"/>
              <a:t>Cornell alum!</a:t>
            </a:r>
          </a:p>
          <a:p>
            <a:pPr marL="609585" indent="-304792">
              <a:lnSpc>
                <a:spcPct val="115000"/>
              </a:lnSpc>
            </a:pPr>
            <a:r>
              <a:rPr lang="en"/>
              <a:t>Mendel Rosenblum</a:t>
            </a:r>
          </a:p>
          <a:p>
            <a:pPr marL="1219170" lvl="1" indent="-304792">
              <a:lnSpc>
                <a:spcPct val="115000"/>
              </a:lnSpc>
            </a:pPr>
            <a:r>
              <a:rPr lang="en"/>
              <a:t>Log-structured File System (LFS)</a:t>
            </a:r>
          </a:p>
          <a:p>
            <a:pPr marL="1219170" lvl="1" indent="-304792">
              <a:lnSpc>
                <a:spcPct val="115000"/>
              </a:lnSpc>
            </a:pPr>
            <a:r>
              <a:rPr lang="en"/>
              <a:t>Another co-founder of VMWare</a:t>
            </a:r>
          </a:p>
          <a:p>
            <a:pPr marL="0" indent="0">
              <a:buNone/>
            </a:pPr>
            <a:endParaRPr/>
          </a:p>
        </p:txBody>
      </p:sp>
      <p:sp>
        <p:nvSpPr>
          <p:cNvPr id="131" name="Shape 131"/>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15</a:t>
            </a:fld>
            <a:endParaRPr lang="en"/>
          </a:p>
        </p:txBody>
      </p:sp>
    </p:spTree>
    <p:extLst>
      <p:ext uri="{BB962C8B-B14F-4D97-AF65-F5344CB8AC3E}">
        <p14:creationId xmlns:p14="http://schemas.microsoft.com/office/powerpoint/2010/main" val="1833771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Disco: Goals</a:t>
            </a:r>
          </a:p>
        </p:txBody>
      </p:sp>
      <p:sp>
        <p:nvSpPr>
          <p:cNvPr id="137" name="Shape 137"/>
          <p:cNvSpPr txBox="1">
            <a:spLocks noGrp="1"/>
          </p:cNvSpPr>
          <p:nvPr>
            <p:ph type="body" idx="1"/>
          </p:nvPr>
        </p:nvSpPr>
        <p:spPr>
          <a:xfrm>
            <a:off x="415600" y="1536633"/>
            <a:ext cx="11360800" cy="4555200"/>
          </a:xfrm>
          <a:prstGeom prst="rect">
            <a:avLst/>
          </a:prstGeom>
        </p:spPr>
        <p:txBody>
          <a:bodyPr vert="horz" wrap="square" lIns="121900" tIns="121900" rIns="121900" bIns="121900" anchor="ctr" anchorCtr="0">
            <a:noAutofit/>
          </a:bodyPr>
          <a:lstStyle/>
          <a:p>
            <a:pPr marL="609585" indent="-304792">
              <a:lnSpc>
                <a:spcPct val="200000"/>
              </a:lnSpc>
            </a:pPr>
            <a:r>
              <a:rPr lang="en"/>
              <a:t>Develop a system that can scale to multiple processors…</a:t>
            </a:r>
          </a:p>
          <a:p>
            <a:pPr marL="609585" indent="-304792">
              <a:lnSpc>
                <a:spcPct val="115000"/>
              </a:lnSpc>
            </a:pPr>
            <a:r>
              <a:rPr lang="en"/>
              <a:t>...</a:t>
            </a:r>
            <a:r>
              <a:rPr lang="en" i="1"/>
              <a:t>without</a:t>
            </a:r>
            <a:r>
              <a:rPr lang="en"/>
              <a:t> requiring extensive modifications to existing OS’s</a:t>
            </a:r>
          </a:p>
          <a:p>
            <a:pPr marL="1219170" lvl="1" indent="-304792">
              <a:lnSpc>
                <a:spcPct val="200000"/>
              </a:lnSpc>
            </a:pPr>
            <a:r>
              <a:rPr lang="en"/>
              <a:t>Hide NUMA</a:t>
            </a:r>
          </a:p>
          <a:p>
            <a:pPr marL="609585" indent="-304792">
              <a:lnSpc>
                <a:spcPct val="200000"/>
              </a:lnSpc>
            </a:pPr>
            <a:r>
              <a:rPr lang="en"/>
              <a:t>Minimize memory overhead</a:t>
            </a:r>
          </a:p>
          <a:p>
            <a:pPr marL="609585" indent="-304792">
              <a:lnSpc>
                <a:spcPct val="200000"/>
              </a:lnSpc>
            </a:pPr>
            <a:r>
              <a:rPr lang="en"/>
              <a:t>Facilitate communication between OS’s</a:t>
            </a:r>
          </a:p>
        </p:txBody>
      </p:sp>
      <p:sp>
        <p:nvSpPr>
          <p:cNvPr id="138" name="Shape 138"/>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16</a:t>
            </a:fld>
            <a:endParaRPr lang="en"/>
          </a:p>
        </p:txBody>
      </p:sp>
    </p:spTree>
    <p:extLst>
      <p:ext uri="{BB962C8B-B14F-4D97-AF65-F5344CB8AC3E}">
        <p14:creationId xmlns:p14="http://schemas.microsoft.com/office/powerpoint/2010/main" val="3285587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dirty="0"/>
              <a:t>Disco: Achieving Scalability</a:t>
            </a:r>
          </a:p>
        </p:txBody>
      </p:sp>
      <p:sp>
        <p:nvSpPr>
          <p:cNvPr id="144" name="Shape 144"/>
          <p:cNvSpPr txBox="1">
            <a:spLocks noGrp="1"/>
          </p:cNvSpPr>
          <p:nvPr>
            <p:ph type="body" idx="1"/>
          </p:nvPr>
        </p:nvSpPr>
        <p:spPr>
          <a:xfrm>
            <a:off x="76200" y="1536633"/>
            <a:ext cx="12115800" cy="937200"/>
          </a:xfrm>
          <a:prstGeom prst="rect">
            <a:avLst/>
          </a:prstGeom>
        </p:spPr>
        <p:txBody>
          <a:bodyPr vert="horz" wrap="square" lIns="121900" tIns="121900" rIns="121900" bIns="121900" anchor="t" anchorCtr="0">
            <a:noAutofit/>
          </a:bodyPr>
          <a:lstStyle/>
          <a:p>
            <a:pPr marL="609585" indent="-304792"/>
            <a:r>
              <a:rPr lang="en" dirty="0"/>
              <a:t>Additional layer of software that mediates resource access to, and manages communication between, multiple OS’s running on separate processors</a:t>
            </a:r>
          </a:p>
        </p:txBody>
      </p:sp>
      <p:sp>
        <p:nvSpPr>
          <p:cNvPr id="145" name="Shape 145"/>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17</a:t>
            </a:fld>
            <a:endParaRPr lang="en"/>
          </a:p>
        </p:txBody>
      </p:sp>
      <p:sp>
        <p:nvSpPr>
          <p:cNvPr id="146" name="Shape 146"/>
          <p:cNvSpPr/>
          <p:nvPr/>
        </p:nvSpPr>
        <p:spPr>
          <a:xfrm>
            <a:off x="1006249" y="5758367"/>
            <a:ext cx="7478000" cy="937200"/>
          </a:xfrm>
          <a:prstGeom prst="rect">
            <a:avLst/>
          </a:prstGeom>
          <a:solidFill>
            <a:srgbClr val="F1C232"/>
          </a:solidFill>
          <a:ln w="9525" cap="flat" cmpd="sng">
            <a:solidFill>
              <a:schemeClr val="dk2"/>
            </a:solidFill>
            <a:prstDash val="solid"/>
            <a:round/>
            <a:headEnd type="none" w="med" len="med"/>
            <a:tailEnd type="none" w="med" len="med"/>
          </a:ln>
        </p:spPr>
        <p:txBody>
          <a:bodyPr wrap="square" lIns="121900" tIns="121900" rIns="121900" bIns="121900" anchor="b" anchorCtr="0">
            <a:noAutofit/>
          </a:bodyPr>
          <a:lstStyle/>
          <a:p>
            <a:pPr algn="ctr">
              <a:spcBef>
                <a:spcPts val="0"/>
              </a:spcBef>
            </a:pPr>
            <a:r>
              <a:rPr lang="en"/>
              <a:t>Multiprocessor</a:t>
            </a:r>
          </a:p>
        </p:txBody>
      </p:sp>
      <p:sp>
        <p:nvSpPr>
          <p:cNvPr id="147" name="Shape 147"/>
          <p:cNvSpPr/>
          <p:nvPr/>
        </p:nvSpPr>
        <p:spPr>
          <a:xfrm>
            <a:off x="1241016" y="5874933"/>
            <a:ext cx="1499600" cy="378800"/>
          </a:xfrm>
          <a:prstGeom prst="rect">
            <a:avLst/>
          </a:prstGeom>
          <a:solidFill>
            <a:srgbClr val="6AA84F"/>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pPr algn="ctr">
              <a:spcBef>
                <a:spcPts val="0"/>
              </a:spcBef>
            </a:pPr>
            <a:r>
              <a:rPr lang="en"/>
              <a:t>Processor</a:t>
            </a:r>
          </a:p>
        </p:txBody>
      </p:sp>
      <p:sp>
        <p:nvSpPr>
          <p:cNvPr id="148" name="Shape 148"/>
          <p:cNvSpPr/>
          <p:nvPr/>
        </p:nvSpPr>
        <p:spPr>
          <a:xfrm>
            <a:off x="2900249" y="5874933"/>
            <a:ext cx="1499600" cy="378800"/>
          </a:xfrm>
          <a:prstGeom prst="rect">
            <a:avLst/>
          </a:prstGeom>
          <a:solidFill>
            <a:srgbClr val="6AA84F"/>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pPr algn="ctr">
              <a:spcBef>
                <a:spcPts val="0"/>
              </a:spcBef>
            </a:pPr>
            <a:r>
              <a:rPr lang="en"/>
              <a:t>Processor</a:t>
            </a:r>
          </a:p>
        </p:txBody>
      </p:sp>
      <p:sp>
        <p:nvSpPr>
          <p:cNvPr id="149" name="Shape 149"/>
          <p:cNvSpPr/>
          <p:nvPr/>
        </p:nvSpPr>
        <p:spPr>
          <a:xfrm>
            <a:off x="4559483" y="5874933"/>
            <a:ext cx="1499600" cy="378800"/>
          </a:xfrm>
          <a:prstGeom prst="rect">
            <a:avLst/>
          </a:prstGeom>
          <a:solidFill>
            <a:srgbClr val="6AA84F"/>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pPr algn="ctr">
              <a:spcBef>
                <a:spcPts val="0"/>
              </a:spcBef>
            </a:pPr>
            <a:r>
              <a:rPr lang="en"/>
              <a:t>Processor</a:t>
            </a:r>
          </a:p>
        </p:txBody>
      </p:sp>
      <p:sp>
        <p:nvSpPr>
          <p:cNvPr id="150" name="Shape 150"/>
          <p:cNvSpPr/>
          <p:nvPr/>
        </p:nvSpPr>
        <p:spPr>
          <a:xfrm>
            <a:off x="6888549" y="5874933"/>
            <a:ext cx="1499600" cy="378800"/>
          </a:xfrm>
          <a:prstGeom prst="rect">
            <a:avLst/>
          </a:prstGeom>
          <a:solidFill>
            <a:srgbClr val="6AA84F"/>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pPr algn="ctr">
              <a:spcBef>
                <a:spcPts val="0"/>
              </a:spcBef>
            </a:pPr>
            <a:r>
              <a:rPr lang="en"/>
              <a:t>Processor</a:t>
            </a:r>
          </a:p>
        </p:txBody>
      </p:sp>
      <p:sp>
        <p:nvSpPr>
          <p:cNvPr id="151" name="Shape 151"/>
          <p:cNvSpPr txBox="1"/>
          <p:nvPr/>
        </p:nvSpPr>
        <p:spPr>
          <a:xfrm>
            <a:off x="6059083" y="5874933"/>
            <a:ext cx="844400" cy="378800"/>
          </a:xfrm>
          <a:prstGeom prst="rect">
            <a:avLst/>
          </a:prstGeom>
          <a:noFill/>
          <a:ln>
            <a:noFill/>
          </a:ln>
        </p:spPr>
        <p:txBody>
          <a:bodyPr wrap="square" lIns="121900" tIns="121900" rIns="121900" bIns="121900" anchor="ctr" anchorCtr="0">
            <a:noAutofit/>
          </a:bodyPr>
          <a:lstStyle/>
          <a:p>
            <a:pPr algn="ctr">
              <a:spcBef>
                <a:spcPts val="0"/>
              </a:spcBef>
            </a:pPr>
            <a:r>
              <a:rPr lang="en"/>
              <a:t>...</a:t>
            </a:r>
          </a:p>
        </p:txBody>
      </p:sp>
      <p:sp>
        <p:nvSpPr>
          <p:cNvPr id="152" name="Shape 152"/>
          <p:cNvSpPr/>
          <p:nvPr/>
        </p:nvSpPr>
        <p:spPr>
          <a:xfrm>
            <a:off x="2990649" y="4578967"/>
            <a:ext cx="3509200" cy="675200"/>
          </a:xfrm>
          <a:prstGeom prst="ellipse">
            <a:avLst/>
          </a:prstGeom>
          <a:solidFill>
            <a:srgbClr val="E06666"/>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pPr algn="ctr">
              <a:spcBef>
                <a:spcPts val="0"/>
              </a:spcBef>
            </a:pPr>
            <a:r>
              <a:rPr lang="en"/>
              <a:t>Disco</a:t>
            </a:r>
          </a:p>
        </p:txBody>
      </p:sp>
      <p:cxnSp>
        <p:nvCxnSpPr>
          <p:cNvPr id="153" name="Shape 153"/>
          <p:cNvCxnSpPr>
            <a:stCxn id="147" idx="0"/>
            <a:endCxn id="152" idx="3"/>
          </p:cNvCxnSpPr>
          <p:nvPr/>
        </p:nvCxnSpPr>
        <p:spPr>
          <a:xfrm rot="10800000" flipH="1">
            <a:off x="1990816" y="5155333"/>
            <a:ext cx="1513600" cy="719600"/>
          </a:xfrm>
          <a:prstGeom prst="straightConnector1">
            <a:avLst/>
          </a:prstGeom>
          <a:noFill/>
          <a:ln w="9525" cap="flat" cmpd="sng">
            <a:solidFill>
              <a:schemeClr val="dk2"/>
            </a:solidFill>
            <a:prstDash val="solid"/>
            <a:round/>
            <a:headEnd type="none" w="lg" len="lg"/>
            <a:tailEnd type="triangle" w="lg" len="lg"/>
          </a:ln>
        </p:spPr>
      </p:cxnSp>
      <p:cxnSp>
        <p:nvCxnSpPr>
          <p:cNvPr id="154" name="Shape 154"/>
          <p:cNvCxnSpPr>
            <a:stCxn id="148" idx="0"/>
          </p:cNvCxnSpPr>
          <p:nvPr/>
        </p:nvCxnSpPr>
        <p:spPr>
          <a:xfrm rot="10800000" flipH="1">
            <a:off x="3650049" y="5248933"/>
            <a:ext cx="328400" cy="626000"/>
          </a:xfrm>
          <a:prstGeom prst="straightConnector1">
            <a:avLst/>
          </a:prstGeom>
          <a:noFill/>
          <a:ln w="9525" cap="flat" cmpd="sng">
            <a:solidFill>
              <a:schemeClr val="dk2"/>
            </a:solidFill>
            <a:prstDash val="solid"/>
            <a:round/>
            <a:headEnd type="none" w="lg" len="lg"/>
            <a:tailEnd type="triangle" w="lg" len="lg"/>
          </a:ln>
        </p:spPr>
      </p:cxnSp>
      <p:cxnSp>
        <p:nvCxnSpPr>
          <p:cNvPr id="155" name="Shape 155"/>
          <p:cNvCxnSpPr>
            <a:stCxn id="149" idx="0"/>
          </p:cNvCxnSpPr>
          <p:nvPr/>
        </p:nvCxnSpPr>
        <p:spPr>
          <a:xfrm rot="10800000">
            <a:off x="5245283" y="5263333"/>
            <a:ext cx="64000" cy="611600"/>
          </a:xfrm>
          <a:prstGeom prst="straightConnector1">
            <a:avLst/>
          </a:prstGeom>
          <a:noFill/>
          <a:ln w="9525" cap="flat" cmpd="sng">
            <a:solidFill>
              <a:schemeClr val="dk2"/>
            </a:solidFill>
            <a:prstDash val="solid"/>
            <a:round/>
            <a:headEnd type="none" w="lg" len="lg"/>
            <a:tailEnd type="triangle" w="lg" len="lg"/>
          </a:ln>
        </p:spPr>
      </p:cxnSp>
      <p:cxnSp>
        <p:nvCxnSpPr>
          <p:cNvPr id="156" name="Shape 156"/>
          <p:cNvCxnSpPr>
            <a:stCxn id="150" idx="0"/>
            <a:endCxn id="152" idx="5"/>
          </p:cNvCxnSpPr>
          <p:nvPr/>
        </p:nvCxnSpPr>
        <p:spPr>
          <a:xfrm rot="10800000">
            <a:off x="5985949" y="5155333"/>
            <a:ext cx="1652400" cy="719600"/>
          </a:xfrm>
          <a:prstGeom prst="straightConnector1">
            <a:avLst/>
          </a:prstGeom>
          <a:noFill/>
          <a:ln w="9525" cap="flat" cmpd="sng">
            <a:solidFill>
              <a:schemeClr val="dk2"/>
            </a:solidFill>
            <a:prstDash val="solid"/>
            <a:round/>
            <a:headEnd type="none" w="lg" len="lg"/>
            <a:tailEnd type="triangle" w="lg" len="lg"/>
          </a:ln>
        </p:spPr>
      </p:cxnSp>
      <p:sp>
        <p:nvSpPr>
          <p:cNvPr id="157" name="Shape 157"/>
          <p:cNvSpPr/>
          <p:nvPr/>
        </p:nvSpPr>
        <p:spPr>
          <a:xfrm>
            <a:off x="1459416" y="2657000"/>
            <a:ext cx="1062800" cy="937200"/>
          </a:xfrm>
          <a:prstGeom prst="rect">
            <a:avLst/>
          </a:prstGeom>
          <a:solidFill>
            <a:srgbClr val="9FC5E8"/>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pPr algn="ctr">
              <a:spcBef>
                <a:spcPts val="0"/>
              </a:spcBef>
            </a:pPr>
            <a:r>
              <a:rPr lang="en"/>
              <a:t>OS</a:t>
            </a:r>
          </a:p>
        </p:txBody>
      </p:sp>
      <p:sp>
        <p:nvSpPr>
          <p:cNvPr id="158" name="Shape 158"/>
          <p:cNvSpPr/>
          <p:nvPr/>
        </p:nvSpPr>
        <p:spPr>
          <a:xfrm>
            <a:off x="3118649" y="2657000"/>
            <a:ext cx="1062800" cy="937200"/>
          </a:xfrm>
          <a:prstGeom prst="rect">
            <a:avLst/>
          </a:prstGeom>
          <a:solidFill>
            <a:srgbClr val="9FC5E8"/>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pPr algn="ctr">
              <a:spcBef>
                <a:spcPts val="0"/>
              </a:spcBef>
            </a:pPr>
            <a:r>
              <a:rPr lang="en"/>
              <a:t>OS</a:t>
            </a:r>
          </a:p>
        </p:txBody>
      </p:sp>
      <p:sp>
        <p:nvSpPr>
          <p:cNvPr id="159" name="Shape 159"/>
          <p:cNvSpPr/>
          <p:nvPr/>
        </p:nvSpPr>
        <p:spPr>
          <a:xfrm>
            <a:off x="4745883" y="2657000"/>
            <a:ext cx="1062800" cy="937200"/>
          </a:xfrm>
          <a:prstGeom prst="rect">
            <a:avLst/>
          </a:prstGeom>
          <a:solidFill>
            <a:srgbClr val="9FC5E8"/>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pPr algn="ctr">
              <a:spcBef>
                <a:spcPts val="0"/>
              </a:spcBef>
            </a:pPr>
            <a:r>
              <a:rPr lang="en"/>
              <a:t>OS</a:t>
            </a:r>
          </a:p>
        </p:txBody>
      </p:sp>
      <p:sp>
        <p:nvSpPr>
          <p:cNvPr id="160" name="Shape 160"/>
          <p:cNvSpPr/>
          <p:nvPr/>
        </p:nvSpPr>
        <p:spPr>
          <a:xfrm>
            <a:off x="7106949" y="2657000"/>
            <a:ext cx="1062800" cy="937200"/>
          </a:xfrm>
          <a:prstGeom prst="rect">
            <a:avLst/>
          </a:prstGeom>
          <a:solidFill>
            <a:srgbClr val="9FC5E8"/>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pPr algn="ctr">
              <a:spcBef>
                <a:spcPts val="0"/>
              </a:spcBef>
            </a:pPr>
            <a:r>
              <a:rPr lang="en"/>
              <a:t>OS</a:t>
            </a:r>
          </a:p>
        </p:txBody>
      </p:sp>
      <p:sp>
        <p:nvSpPr>
          <p:cNvPr id="161" name="Shape 161"/>
          <p:cNvSpPr txBox="1"/>
          <p:nvPr/>
        </p:nvSpPr>
        <p:spPr>
          <a:xfrm>
            <a:off x="6035616" y="2874833"/>
            <a:ext cx="844400" cy="378800"/>
          </a:xfrm>
          <a:prstGeom prst="rect">
            <a:avLst/>
          </a:prstGeom>
          <a:noFill/>
          <a:ln>
            <a:noFill/>
          </a:ln>
        </p:spPr>
        <p:txBody>
          <a:bodyPr wrap="square" lIns="121900" tIns="121900" rIns="121900" bIns="121900" anchor="ctr" anchorCtr="0">
            <a:noAutofit/>
          </a:bodyPr>
          <a:lstStyle/>
          <a:p>
            <a:pPr algn="ctr">
              <a:spcBef>
                <a:spcPts val="0"/>
              </a:spcBef>
            </a:pPr>
            <a:r>
              <a:rPr lang="en"/>
              <a:t>...</a:t>
            </a:r>
          </a:p>
        </p:txBody>
      </p:sp>
      <p:cxnSp>
        <p:nvCxnSpPr>
          <p:cNvPr id="162" name="Shape 162"/>
          <p:cNvCxnSpPr>
            <a:stCxn id="152" idx="1"/>
            <a:endCxn id="157" idx="2"/>
          </p:cNvCxnSpPr>
          <p:nvPr/>
        </p:nvCxnSpPr>
        <p:spPr>
          <a:xfrm rot="10800000">
            <a:off x="1990960" y="3594247"/>
            <a:ext cx="1513600" cy="1083600"/>
          </a:xfrm>
          <a:prstGeom prst="straightConnector1">
            <a:avLst/>
          </a:prstGeom>
          <a:noFill/>
          <a:ln w="9525" cap="flat" cmpd="sng">
            <a:solidFill>
              <a:schemeClr val="dk2"/>
            </a:solidFill>
            <a:prstDash val="solid"/>
            <a:round/>
            <a:headEnd type="none" w="lg" len="lg"/>
            <a:tailEnd type="triangle" w="lg" len="lg"/>
          </a:ln>
        </p:spPr>
      </p:cxnSp>
      <p:cxnSp>
        <p:nvCxnSpPr>
          <p:cNvPr id="163" name="Shape 163"/>
          <p:cNvCxnSpPr>
            <a:endCxn id="158" idx="2"/>
          </p:cNvCxnSpPr>
          <p:nvPr/>
        </p:nvCxnSpPr>
        <p:spPr>
          <a:xfrm rot="10800000">
            <a:off x="3650049" y="3594200"/>
            <a:ext cx="459600" cy="1028400"/>
          </a:xfrm>
          <a:prstGeom prst="straightConnector1">
            <a:avLst/>
          </a:prstGeom>
          <a:noFill/>
          <a:ln w="9525" cap="flat" cmpd="sng">
            <a:solidFill>
              <a:schemeClr val="dk2"/>
            </a:solidFill>
            <a:prstDash val="solid"/>
            <a:round/>
            <a:headEnd type="none" w="lg" len="lg"/>
            <a:tailEnd type="triangle" w="lg" len="lg"/>
          </a:ln>
        </p:spPr>
      </p:cxnSp>
      <p:cxnSp>
        <p:nvCxnSpPr>
          <p:cNvPr id="164" name="Shape 164"/>
          <p:cNvCxnSpPr>
            <a:endCxn id="159" idx="2"/>
          </p:cNvCxnSpPr>
          <p:nvPr/>
        </p:nvCxnSpPr>
        <p:spPr>
          <a:xfrm rot="10800000" flipH="1">
            <a:off x="5157683" y="3594200"/>
            <a:ext cx="119600" cy="1014000"/>
          </a:xfrm>
          <a:prstGeom prst="straightConnector1">
            <a:avLst/>
          </a:prstGeom>
          <a:noFill/>
          <a:ln w="9525" cap="flat" cmpd="sng">
            <a:solidFill>
              <a:schemeClr val="dk2"/>
            </a:solidFill>
            <a:prstDash val="solid"/>
            <a:round/>
            <a:headEnd type="none" w="lg" len="lg"/>
            <a:tailEnd type="triangle" w="lg" len="lg"/>
          </a:ln>
        </p:spPr>
      </p:cxnSp>
      <p:cxnSp>
        <p:nvCxnSpPr>
          <p:cNvPr id="165" name="Shape 165"/>
          <p:cNvCxnSpPr>
            <a:stCxn id="152" idx="7"/>
            <a:endCxn id="160" idx="2"/>
          </p:cNvCxnSpPr>
          <p:nvPr/>
        </p:nvCxnSpPr>
        <p:spPr>
          <a:xfrm rot="10800000" flipH="1">
            <a:off x="5985939" y="3594247"/>
            <a:ext cx="1652400" cy="1083600"/>
          </a:xfrm>
          <a:prstGeom prst="straightConnector1">
            <a:avLst/>
          </a:prstGeom>
          <a:noFill/>
          <a:ln w="9525" cap="flat" cmpd="sng">
            <a:solidFill>
              <a:schemeClr val="dk2"/>
            </a:solidFill>
            <a:prstDash val="solid"/>
            <a:round/>
            <a:headEnd type="none" w="lg" len="lg"/>
            <a:tailEnd type="triangle" w="lg" len="lg"/>
          </a:ln>
        </p:spPr>
      </p:cxnSp>
      <p:sp>
        <p:nvSpPr>
          <p:cNvPr id="166" name="Shape 166"/>
          <p:cNvSpPr txBox="1"/>
          <p:nvPr/>
        </p:nvSpPr>
        <p:spPr>
          <a:xfrm>
            <a:off x="9220149" y="3838700"/>
            <a:ext cx="1965600" cy="524800"/>
          </a:xfrm>
          <a:prstGeom prst="rect">
            <a:avLst/>
          </a:prstGeom>
          <a:noFill/>
          <a:ln>
            <a:noFill/>
          </a:ln>
        </p:spPr>
        <p:txBody>
          <a:bodyPr wrap="square" lIns="121900" tIns="121900" rIns="121900" bIns="121900" anchor="t" anchorCtr="0">
            <a:noAutofit/>
          </a:bodyPr>
          <a:lstStyle/>
          <a:p>
            <a:pPr>
              <a:spcBef>
                <a:spcPts val="0"/>
              </a:spcBef>
            </a:pPr>
            <a:r>
              <a:rPr lang="en"/>
              <a:t>Software</a:t>
            </a:r>
          </a:p>
        </p:txBody>
      </p:sp>
      <p:cxnSp>
        <p:nvCxnSpPr>
          <p:cNvPr id="167" name="Shape 167"/>
          <p:cNvCxnSpPr/>
          <p:nvPr/>
        </p:nvCxnSpPr>
        <p:spPr>
          <a:xfrm>
            <a:off x="9045449" y="2653500"/>
            <a:ext cx="0" cy="2795600"/>
          </a:xfrm>
          <a:prstGeom prst="straightConnector1">
            <a:avLst/>
          </a:prstGeom>
          <a:noFill/>
          <a:ln w="38100" cap="flat" cmpd="sng">
            <a:solidFill>
              <a:schemeClr val="dk2"/>
            </a:solidFill>
            <a:prstDash val="solid"/>
            <a:round/>
            <a:headEnd type="none" w="lg" len="lg"/>
            <a:tailEnd type="none" w="lg" len="lg"/>
          </a:ln>
        </p:spPr>
      </p:cxnSp>
      <p:cxnSp>
        <p:nvCxnSpPr>
          <p:cNvPr id="168" name="Shape 168"/>
          <p:cNvCxnSpPr/>
          <p:nvPr/>
        </p:nvCxnSpPr>
        <p:spPr>
          <a:xfrm>
            <a:off x="9059983" y="5784033"/>
            <a:ext cx="0" cy="859200"/>
          </a:xfrm>
          <a:prstGeom prst="straightConnector1">
            <a:avLst/>
          </a:prstGeom>
          <a:noFill/>
          <a:ln w="38100" cap="flat" cmpd="sng">
            <a:solidFill>
              <a:schemeClr val="dk2"/>
            </a:solidFill>
            <a:prstDash val="solid"/>
            <a:round/>
            <a:headEnd type="none" w="lg" len="lg"/>
            <a:tailEnd type="none" w="lg" len="lg"/>
          </a:ln>
        </p:spPr>
      </p:cxnSp>
      <p:sp>
        <p:nvSpPr>
          <p:cNvPr id="169" name="Shape 169"/>
          <p:cNvSpPr txBox="1"/>
          <p:nvPr/>
        </p:nvSpPr>
        <p:spPr>
          <a:xfrm>
            <a:off x="9249349" y="5958733"/>
            <a:ext cx="1907200" cy="378800"/>
          </a:xfrm>
          <a:prstGeom prst="rect">
            <a:avLst/>
          </a:prstGeom>
          <a:noFill/>
          <a:ln>
            <a:noFill/>
          </a:ln>
        </p:spPr>
        <p:txBody>
          <a:bodyPr wrap="square" lIns="121900" tIns="121900" rIns="121900" bIns="121900" anchor="t" anchorCtr="0">
            <a:noAutofit/>
          </a:bodyPr>
          <a:lstStyle/>
          <a:p>
            <a:pPr>
              <a:spcBef>
                <a:spcPts val="0"/>
              </a:spcBef>
            </a:pPr>
            <a:r>
              <a:rPr lang="en"/>
              <a:t>Hardware</a:t>
            </a:r>
          </a:p>
        </p:txBody>
      </p:sp>
      <p:pic>
        <p:nvPicPr>
          <p:cNvPr id="170" name="Shape 170"/>
          <p:cNvPicPr preferRelativeResize="0"/>
          <p:nvPr/>
        </p:nvPicPr>
        <p:blipFill rotWithShape="1">
          <a:blip r:embed="rId3">
            <a:alphaModFix/>
          </a:blip>
          <a:srcRect l="9598" r="9061" b="9338"/>
          <a:stretch/>
        </p:blipFill>
        <p:spPr>
          <a:xfrm>
            <a:off x="4222865" y="4374766"/>
            <a:ext cx="909241" cy="1083601"/>
          </a:xfrm>
          <a:prstGeom prst="rect">
            <a:avLst/>
          </a:prstGeom>
          <a:noFill/>
          <a:ln>
            <a:noFill/>
          </a:ln>
        </p:spPr>
      </p:pic>
    </p:spTree>
    <p:extLst>
      <p:ext uri="{BB962C8B-B14F-4D97-AF65-F5344CB8AC3E}">
        <p14:creationId xmlns:p14="http://schemas.microsoft.com/office/powerpoint/2010/main" val="3835614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Disco: Hiding NUMA</a:t>
            </a:r>
          </a:p>
        </p:txBody>
      </p:sp>
      <p:sp>
        <p:nvSpPr>
          <p:cNvPr id="176" name="Shape 176"/>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a:t>Relocate frequently used pages closer to where they are used</a:t>
            </a:r>
          </a:p>
        </p:txBody>
      </p:sp>
      <p:sp>
        <p:nvSpPr>
          <p:cNvPr id="177" name="Shape 177"/>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18</a:t>
            </a:fld>
            <a:endParaRPr lang="en"/>
          </a:p>
        </p:txBody>
      </p:sp>
      <p:pic>
        <p:nvPicPr>
          <p:cNvPr id="178" name="Shape 178" descr="Screenshot_2017-09-18_19-52-30.png"/>
          <p:cNvPicPr preferRelativeResize="0"/>
          <p:nvPr/>
        </p:nvPicPr>
        <p:blipFill>
          <a:blip r:embed="rId3">
            <a:alphaModFix/>
          </a:blip>
          <a:stretch>
            <a:fillRect/>
          </a:stretch>
        </p:blipFill>
        <p:spPr>
          <a:xfrm>
            <a:off x="1644050" y="2212967"/>
            <a:ext cx="8903900" cy="4222800"/>
          </a:xfrm>
          <a:prstGeom prst="rect">
            <a:avLst/>
          </a:prstGeom>
          <a:noFill/>
          <a:ln>
            <a:noFill/>
          </a:ln>
        </p:spPr>
      </p:pic>
    </p:spTree>
    <p:extLst>
      <p:ext uri="{BB962C8B-B14F-4D97-AF65-F5344CB8AC3E}">
        <p14:creationId xmlns:p14="http://schemas.microsoft.com/office/powerpoint/2010/main" val="365233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Disco: Reducing Memory Overhead</a:t>
            </a:r>
          </a:p>
        </p:txBody>
      </p:sp>
      <p:sp>
        <p:nvSpPr>
          <p:cNvPr id="184" name="Shape 184"/>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a:t>Suppose we had to copy shared data (e.g. kernel code) for every VM</a:t>
            </a:r>
          </a:p>
          <a:p>
            <a:pPr marL="1219170" lvl="1" indent="-304792"/>
            <a:r>
              <a:rPr lang="en"/>
              <a:t>Lots of repeated data, and extra work to do the copies!</a:t>
            </a:r>
          </a:p>
          <a:p>
            <a:pPr marL="609585" indent="-304792"/>
            <a:r>
              <a:rPr lang="en"/>
              <a:t>Solution: copy-on-write mechanism</a:t>
            </a:r>
          </a:p>
          <a:p>
            <a:pPr marL="1219170" lvl="1" indent="-304792"/>
            <a:r>
              <a:rPr lang="en"/>
              <a:t>Disco intercepts all disk reads</a:t>
            </a:r>
          </a:p>
          <a:p>
            <a:pPr marL="1219170" lvl="1" indent="-304792"/>
            <a:r>
              <a:rPr lang="en"/>
              <a:t>For data already loaded into machine memory, Disco just assigns mapping instead of copying</a:t>
            </a:r>
          </a:p>
        </p:txBody>
      </p:sp>
      <p:sp>
        <p:nvSpPr>
          <p:cNvPr id="185" name="Shape 185"/>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19</a:t>
            </a:fld>
            <a:endParaRPr lang="en"/>
          </a:p>
        </p:txBody>
      </p:sp>
      <p:pic>
        <p:nvPicPr>
          <p:cNvPr id="186" name="Shape 186"/>
          <p:cNvPicPr preferRelativeResize="0"/>
          <p:nvPr/>
        </p:nvPicPr>
        <p:blipFill>
          <a:blip r:embed="rId3">
            <a:alphaModFix/>
          </a:blip>
          <a:stretch>
            <a:fillRect/>
          </a:stretch>
        </p:blipFill>
        <p:spPr>
          <a:xfrm>
            <a:off x="1612534" y="4156268"/>
            <a:ext cx="8966932" cy="2854132"/>
          </a:xfrm>
          <a:prstGeom prst="rect">
            <a:avLst/>
          </a:prstGeom>
          <a:noFill/>
          <a:ln>
            <a:noFill/>
          </a:ln>
        </p:spPr>
      </p:pic>
    </p:spTree>
    <p:extLst>
      <p:ext uri="{BB962C8B-B14F-4D97-AF65-F5344CB8AC3E}">
        <p14:creationId xmlns:p14="http://schemas.microsoft.com/office/powerpoint/2010/main" val="2596478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Overview</a:t>
            </a:r>
          </a:p>
        </p:txBody>
      </p:sp>
      <p:sp>
        <p:nvSpPr>
          <p:cNvPr id="62" name="Shape 62"/>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a:t>Systems for heterogeneous multiprocessor architectures</a:t>
            </a:r>
          </a:p>
          <a:p>
            <a:pPr marL="609585" indent="-304792"/>
            <a:r>
              <a:rPr lang="en"/>
              <a:t>Disco (1997)</a:t>
            </a:r>
          </a:p>
          <a:p>
            <a:pPr marL="1219170" lvl="1" indent="-304792"/>
            <a:r>
              <a:rPr lang="en"/>
              <a:t>Smartly allocates shared-resources for virtual machines</a:t>
            </a:r>
          </a:p>
          <a:p>
            <a:pPr marL="1219170" lvl="1" indent="-304792"/>
            <a:r>
              <a:rPr lang="en"/>
              <a:t>Acknowledges NUMA (non-uniform memory access) architecture</a:t>
            </a:r>
          </a:p>
          <a:p>
            <a:pPr marL="1219170" lvl="1" indent="-304792"/>
            <a:r>
              <a:rPr lang="en"/>
              <a:t>Precursor to VMWare</a:t>
            </a:r>
          </a:p>
          <a:p>
            <a:pPr marL="609585" indent="-304792"/>
            <a:r>
              <a:rPr lang="en"/>
              <a:t>Barrelfish (2009)</a:t>
            </a:r>
          </a:p>
          <a:p>
            <a:pPr marL="1219170" lvl="1" indent="-304792"/>
            <a:r>
              <a:rPr lang="en"/>
              <a:t>Uses replication to decouple resources for virtual machines via MPI</a:t>
            </a:r>
          </a:p>
          <a:p>
            <a:pPr marL="1219170" lvl="1" indent="-304792"/>
            <a:r>
              <a:rPr lang="en"/>
              <a:t>Explores hardware neutrality via system discovery</a:t>
            </a:r>
          </a:p>
          <a:p>
            <a:pPr marL="1219170" lvl="1" indent="-304792"/>
            <a:r>
              <a:rPr lang="en"/>
              <a:t>Takes advantage of inter-core communication</a:t>
            </a:r>
          </a:p>
        </p:txBody>
      </p:sp>
      <p:sp>
        <p:nvSpPr>
          <p:cNvPr id="63" name="Shape 63"/>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2</a:t>
            </a:fld>
            <a:endParaRPr lang="en"/>
          </a:p>
        </p:txBody>
      </p:sp>
    </p:spTree>
    <p:extLst>
      <p:ext uri="{BB962C8B-B14F-4D97-AF65-F5344CB8AC3E}">
        <p14:creationId xmlns:p14="http://schemas.microsoft.com/office/powerpoint/2010/main" val="14381189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Disco: Facilitating Communication</a:t>
            </a:r>
          </a:p>
        </p:txBody>
      </p:sp>
      <p:sp>
        <p:nvSpPr>
          <p:cNvPr id="192" name="Shape 192"/>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a:t>VM’s share files with each other over NFS</a:t>
            </a:r>
          </a:p>
          <a:p>
            <a:pPr marL="609585" indent="-304792"/>
            <a:r>
              <a:rPr lang="en"/>
              <a:t>What problems might arise from this?</a:t>
            </a:r>
          </a:p>
        </p:txBody>
      </p:sp>
      <p:sp>
        <p:nvSpPr>
          <p:cNvPr id="193" name="Shape 193"/>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20</a:t>
            </a:fld>
            <a:endParaRPr lang="en"/>
          </a:p>
        </p:txBody>
      </p:sp>
    </p:spTree>
    <p:extLst>
      <p:ext uri="{BB962C8B-B14F-4D97-AF65-F5344CB8AC3E}">
        <p14:creationId xmlns:p14="http://schemas.microsoft.com/office/powerpoint/2010/main" val="7034927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Disco: Facilitating Communication</a:t>
            </a:r>
          </a:p>
        </p:txBody>
      </p:sp>
      <p:sp>
        <p:nvSpPr>
          <p:cNvPr id="199" name="Shape 199"/>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a:t>VM’s share files with each other over NFS</a:t>
            </a:r>
          </a:p>
          <a:p>
            <a:pPr marL="609585" indent="-304792"/>
            <a:r>
              <a:rPr lang="en"/>
              <a:t>What problems might arise from this?</a:t>
            </a:r>
          </a:p>
          <a:p>
            <a:pPr marL="1219170" lvl="1" indent="-304792"/>
            <a:r>
              <a:rPr lang="en"/>
              <a:t>Shared file appears in both client and server’s buffer!</a:t>
            </a:r>
          </a:p>
          <a:p>
            <a:pPr marL="609585" indent="-304792"/>
            <a:r>
              <a:rPr lang="en"/>
              <a:t>Solution: copy-on-write, again!</a:t>
            </a:r>
          </a:p>
          <a:p>
            <a:pPr marL="1219170" lvl="1" indent="-304792"/>
            <a:r>
              <a:rPr lang="en"/>
              <a:t>Disco-managed network interface + global cache</a:t>
            </a:r>
          </a:p>
        </p:txBody>
      </p:sp>
      <p:sp>
        <p:nvSpPr>
          <p:cNvPr id="200" name="Shape 200"/>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21</a:t>
            </a:fld>
            <a:endParaRPr lang="en"/>
          </a:p>
        </p:txBody>
      </p:sp>
      <p:pic>
        <p:nvPicPr>
          <p:cNvPr id="201" name="Shape 201"/>
          <p:cNvPicPr preferRelativeResize="0"/>
          <p:nvPr/>
        </p:nvPicPr>
        <p:blipFill>
          <a:blip r:embed="rId3">
            <a:alphaModFix/>
          </a:blip>
          <a:stretch>
            <a:fillRect/>
          </a:stretch>
        </p:blipFill>
        <p:spPr>
          <a:xfrm>
            <a:off x="2303102" y="3843667"/>
            <a:ext cx="7585799" cy="3090533"/>
          </a:xfrm>
          <a:prstGeom prst="rect">
            <a:avLst/>
          </a:prstGeom>
          <a:noFill/>
          <a:ln>
            <a:noFill/>
          </a:ln>
        </p:spPr>
      </p:pic>
    </p:spTree>
    <p:extLst>
      <p:ext uri="{BB962C8B-B14F-4D97-AF65-F5344CB8AC3E}">
        <p14:creationId xmlns:p14="http://schemas.microsoft.com/office/powerpoint/2010/main" val="2866007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Disco: Evaluation</a:t>
            </a:r>
          </a:p>
        </p:txBody>
      </p:sp>
      <p:sp>
        <p:nvSpPr>
          <p:cNvPr id="207" name="Shape 207"/>
          <p:cNvSpPr txBox="1">
            <a:spLocks noGrp="1"/>
          </p:cNvSpPr>
          <p:nvPr>
            <p:ph type="body" idx="1"/>
          </p:nvPr>
        </p:nvSpPr>
        <p:spPr>
          <a:xfrm>
            <a:off x="152401" y="1536633"/>
            <a:ext cx="12192000" cy="4555200"/>
          </a:xfrm>
          <a:prstGeom prst="rect">
            <a:avLst/>
          </a:prstGeom>
        </p:spPr>
        <p:txBody>
          <a:bodyPr vert="horz" wrap="square" lIns="121900" tIns="121900" rIns="121900" bIns="121900" anchor="t" anchorCtr="0">
            <a:noAutofit/>
          </a:bodyPr>
          <a:lstStyle/>
          <a:p>
            <a:pPr marL="609585" indent="-304792"/>
            <a:r>
              <a:rPr lang="en" dirty="0"/>
              <a:t>Evaluation goals:</a:t>
            </a:r>
          </a:p>
          <a:p>
            <a:pPr marL="1219170" lvl="1" indent="-304792"/>
            <a:r>
              <a:rPr lang="en" dirty="0"/>
              <a:t>Does Disco achieve its stated goal of achieving scalability on multiprocessors?</a:t>
            </a:r>
          </a:p>
          <a:p>
            <a:pPr marL="1219170" lvl="1" indent="-304792"/>
            <a:r>
              <a:rPr lang="en" dirty="0"/>
              <a:t>Does it provide effective reduction in memory overhead?</a:t>
            </a:r>
          </a:p>
          <a:p>
            <a:pPr marL="1219170" lvl="1" indent="-304792"/>
            <a:r>
              <a:rPr lang="en" dirty="0"/>
              <a:t>Does it do all this without significantly impacting performance?</a:t>
            </a:r>
            <a:br>
              <a:rPr lang="en" dirty="0"/>
            </a:br>
            <a:endParaRPr lang="en" dirty="0"/>
          </a:p>
          <a:p>
            <a:pPr marL="609585" indent="-304792"/>
            <a:r>
              <a:rPr lang="en" dirty="0"/>
              <a:t>Evaluation methods: benchmarks on (simulated) IRIX (commodity OS) and SPLASHOS (custom-made specialized library OS)</a:t>
            </a:r>
          </a:p>
          <a:p>
            <a:pPr marL="1219170" lvl="1" indent="-304792"/>
            <a:r>
              <a:rPr lang="en" dirty="0"/>
              <a:t>Needed some changes to IRIX source code to make it compatible with Disco</a:t>
            </a:r>
          </a:p>
          <a:p>
            <a:pPr marL="1219170" lvl="1" indent="-304792"/>
            <a:r>
              <a:rPr lang="en" dirty="0"/>
              <a:t>Relocated IRIX kernel in memory, hand-patched hardware abstraction layer (HAL)</a:t>
            </a:r>
          </a:p>
          <a:p>
            <a:pPr marL="1219170" lvl="1" indent="-304792"/>
            <a:r>
              <a:rPr lang="en" dirty="0"/>
              <a:t>Is this cheating?</a:t>
            </a:r>
          </a:p>
        </p:txBody>
      </p:sp>
      <p:sp>
        <p:nvSpPr>
          <p:cNvPr id="208" name="Shape 208"/>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22</a:t>
            </a:fld>
            <a:endParaRPr lang="en"/>
          </a:p>
        </p:txBody>
      </p:sp>
    </p:spTree>
    <p:extLst>
      <p:ext uri="{BB962C8B-B14F-4D97-AF65-F5344CB8AC3E}">
        <p14:creationId xmlns:p14="http://schemas.microsoft.com/office/powerpoint/2010/main" val="27714086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Disco: Evaluation Benchmarks</a:t>
            </a:r>
          </a:p>
        </p:txBody>
      </p:sp>
      <p:sp>
        <p:nvSpPr>
          <p:cNvPr id="214" name="Shape 214"/>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a:t>The following workloads were used for benchmarking:</a:t>
            </a:r>
          </a:p>
        </p:txBody>
      </p:sp>
      <p:sp>
        <p:nvSpPr>
          <p:cNvPr id="215" name="Shape 215"/>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23</a:t>
            </a:fld>
            <a:endParaRPr lang="en"/>
          </a:p>
        </p:txBody>
      </p:sp>
      <p:pic>
        <p:nvPicPr>
          <p:cNvPr id="216" name="Shape 216"/>
          <p:cNvPicPr preferRelativeResize="0"/>
          <p:nvPr/>
        </p:nvPicPr>
        <p:blipFill rotWithShape="1">
          <a:blip r:embed="rId3">
            <a:alphaModFix/>
          </a:blip>
          <a:srcRect l="1915" r="2308"/>
          <a:stretch/>
        </p:blipFill>
        <p:spPr>
          <a:xfrm>
            <a:off x="257234" y="2274833"/>
            <a:ext cx="11677532" cy="3078800"/>
          </a:xfrm>
          <a:prstGeom prst="rect">
            <a:avLst/>
          </a:prstGeom>
          <a:noFill/>
          <a:ln>
            <a:noFill/>
          </a:ln>
        </p:spPr>
      </p:pic>
    </p:spTree>
    <p:extLst>
      <p:ext uri="{BB962C8B-B14F-4D97-AF65-F5344CB8AC3E}">
        <p14:creationId xmlns:p14="http://schemas.microsoft.com/office/powerpoint/2010/main" val="32000581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Disco: Impact on Performance</a:t>
            </a:r>
          </a:p>
        </p:txBody>
      </p:sp>
      <p:sp>
        <p:nvSpPr>
          <p:cNvPr id="222" name="Shape 222"/>
          <p:cNvSpPr txBox="1">
            <a:spLocks noGrp="1"/>
          </p:cNvSpPr>
          <p:nvPr>
            <p:ph type="body" idx="1"/>
          </p:nvPr>
        </p:nvSpPr>
        <p:spPr>
          <a:xfrm>
            <a:off x="415600" y="1447800"/>
            <a:ext cx="11360800" cy="4555200"/>
          </a:xfrm>
          <a:prstGeom prst="rect">
            <a:avLst/>
          </a:prstGeom>
        </p:spPr>
        <p:txBody>
          <a:bodyPr vert="horz" wrap="square" lIns="121900" tIns="121900" rIns="121900" bIns="121900" anchor="t" anchorCtr="0">
            <a:noAutofit/>
          </a:bodyPr>
          <a:lstStyle/>
          <a:p>
            <a:pPr marL="609585" indent="-304792"/>
            <a:r>
              <a:rPr lang="en" dirty="0"/>
              <a:t>Methodology: run each of the 4 workloads on a uniprocessor system with and without Disco, measure difference in running time</a:t>
            </a:r>
            <a:br>
              <a:rPr lang="en" dirty="0"/>
            </a:br>
            <a:r>
              <a:rPr lang="en" dirty="0"/>
              <a:t/>
            </a:r>
            <a:br>
              <a:rPr lang="en" dirty="0"/>
            </a:br>
            <a:r>
              <a:rPr lang="en" dirty="0"/>
              <a:t/>
            </a:r>
            <a:br>
              <a:rPr lang="en" dirty="0"/>
            </a:br>
            <a:r>
              <a:rPr lang="en" dirty="0"/>
              <a:t/>
            </a:r>
            <a:br>
              <a:rPr lang="en" dirty="0"/>
            </a:br>
            <a:r>
              <a:rPr lang="en" dirty="0"/>
              <a:t/>
            </a:r>
            <a:br>
              <a:rPr lang="en" dirty="0"/>
            </a:br>
            <a:r>
              <a:rPr lang="en" dirty="0"/>
              <a:t/>
            </a:r>
            <a:br>
              <a:rPr lang="en" dirty="0"/>
            </a:br>
            <a:r>
              <a:rPr lang="en" dirty="0"/>
              <a:t/>
            </a:r>
            <a:br>
              <a:rPr lang="en" dirty="0"/>
            </a:br>
            <a:r>
              <a:rPr lang="en" dirty="0"/>
              <a:t/>
            </a:r>
            <a:br>
              <a:rPr lang="en" dirty="0"/>
            </a:br>
            <a:r>
              <a:rPr lang="en" dirty="0" smtClean="0"/>
              <a:t/>
            </a:r>
            <a:br>
              <a:rPr lang="en" dirty="0" smtClean="0"/>
            </a:br>
            <a:endParaRPr lang="en" dirty="0"/>
          </a:p>
          <a:p>
            <a:pPr marL="609585" indent="-304792"/>
            <a:r>
              <a:rPr lang="en" dirty="0"/>
              <a:t>What could account for the difference between workloads?</a:t>
            </a:r>
          </a:p>
        </p:txBody>
      </p:sp>
      <p:sp>
        <p:nvSpPr>
          <p:cNvPr id="223" name="Shape 223"/>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24</a:t>
            </a:fld>
            <a:endParaRPr lang="en"/>
          </a:p>
        </p:txBody>
      </p:sp>
      <p:pic>
        <p:nvPicPr>
          <p:cNvPr id="224" name="Shape 224"/>
          <p:cNvPicPr preferRelativeResize="0"/>
          <p:nvPr/>
        </p:nvPicPr>
        <p:blipFill rotWithShape="1">
          <a:blip r:embed="rId3">
            <a:alphaModFix/>
          </a:blip>
          <a:srcRect r="1864" b="9918"/>
          <a:stretch/>
        </p:blipFill>
        <p:spPr>
          <a:xfrm>
            <a:off x="2916600" y="2430334"/>
            <a:ext cx="6215064" cy="3787300"/>
          </a:xfrm>
          <a:prstGeom prst="rect">
            <a:avLst/>
          </a:prstGeom>
          <a:noFill/>
          <a:ln>
            <a:noFill/>
          </a:ln>
        </p:spPr>
      </p:pic>
    </p:spTree>
    <p:extLst>
      <p:ext uri="{BB962C8B-B14F-4D97-AF65-F5344CB8AC3E}">
        <p14:creationId xmlns:p14="http://schemas.microsoft.com/office/powerpoint/2010/main" val="39332887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Disco: Measuring Memory Overheads</a:t>
            </a:r>
          </a:p>
        </p:txBody>
      </p:sp>
      <p:sp>
        <p:nvSpPr>
          <p:cNvPr id="230" name="Shape 230"/>
          <p:cNvSpPr txBox="1">
            <a:spLocks noGrp="1"/>
          </p:cNvSpPr>
          <p:nvPr>
            <p:ph type="body" idx="1"/>
          </p:nvPr>
        </p:nvSpPr>
        <p:spPr>
          <a:xfrm>
            <a:off x="415600" y="1447800"/>
            <a:ext cx="11360800" cy="4555200"/>
          </a:xfrm>
          <a:prstGeom prst="rect">
            <a:avLst/>
          </a:prstGeom>
        </p:spPr>
        <p:txBody>
          <a:bodyPr vert="horz" wrap="square" lIns="121900" tIns="121900" rIns="121900" bIns="121900" anchor="t" anchorCtr="0">
            <a:noAutofit/>
          </a:bodyPr>
          <a:lstStyle/>
          <a:p>
            <a:pPr marL="609585" indent="-304792"/>
            <a:r>
              <a:rPr lang="en" dirty="0"/>
              <a:t>Methodology: run the pmake workload on stock IRIX and on Disco with varying number of VMs</a:t>
            </a:r>
          </a:p>
          <a:p>
            <a:pPr marL="609585" indent="-304792"/>
            <a:r>
              <a:rPr lang="en" dirty="0"/>
              <a:t>Measurement: memory footprint in virtual memory (V) &amp; actual machine memory (M)</a:t>
            </a:r>
          </a:p>
        </p:txBody>
      </p:sp>
      <p:sp>
        <p:nvSpPr>
          <p:cNvPr id="231" name="Shape 231"/>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25</a:t>
            </a:fld>
            <a:endParaRPr lang="en"/>
          </a:p>
        </p:txBody>
      </p:sp>
      <p:pic>
        <p:nvPicPr>
          <p:cNvPr id="232" name="Shape 232"/>
          <p:cNvPicPr preferRelativeResize="0"/>
          <p:nvPr/>
        </p:nvPicPr>
        <p:blipFill rotWithShape="1">
          <a:blip r:embed="rId3">
            <a:alphaModFix/>
          </a:blip>
          <a:srcRect b="8642"/>
          <a:stretch/>
        </p:blipFill>
        <p:spPr>
          <a:xfrm>
            <a:off x="3104567" y="3192266"/>
            <a:ext cx="6218032" cy="3401399"/>
          </a:xfrm>
          <a:prstGeom prst="rect">
            <a:avLst/>
          </a:prstGeom>
          <a:noFill/>
          <a:ln>
            <a:noFill/>
          </a:ln>
        </p:spPr>
      </p:pic>
    </p:spTree>
    <p:extLst>
      <p:ext uri="{BB962C8B-B14F-4D97-AF65-F5344CB8AC3E}">
        <p14:creationId xmlns:p14="http://schemas.microsoft.com/office/powerpoint/2010/main" val="1989720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Disco: Does It Scale?</a:t>
            </a:r>
          </a:p>
        </p:txBody>
      </p:sp>
      <p:sp>
        <p:nvSpPr>
          <p:cNvPr id="238" name="Shape 238"/>
          <p:cNvSpPr txBox="1">
            <a:spLocks noGrp="1"/>
          </p:cNvSpPr>
          <p:nvPr>
            <p:ph type="body" idx="1"/>
          </p:nvPr>
        </p:nvSpPr>
        <p:spPr>
          <a:xfrm>
            <a:off x="415600" y="1447800"/>
            <a:ext cx="11360800" cy="4555200"/>
          </a:xfrm>
          <a:prstGeom prst="rect">
            <a:avLst/>
          </a:prstGeom>
        </p:spPr>
        <p:txBody>
          <a:bodyPr vert="horz" wrap="square" lIns="121900" tIns="121900" rIns="121900" bIns="121900" anchor="t" anchorCtr="0">
            <a:noAutofit/>
          </a:bodyPr>
          <a:lstStyle/>
          <a:p>
            <a:pPr marL="609585" indent="-304792"/>
            <a:r>
              <a:rPr lang="en" dirty="0"/>
              <a:t>Methodology: run pmake on stock IRIX and on Disco with varying number of VM’s and measure execution time</a:t>
            </a:r>
          </a:p>
          <a:p>
            <a:pPr marL="609585" indent="-304792"/>
            <a:r>
              <a:rPr lang="en" dirty="0"/>
              <a:t>Also compare radix sort performance on IRIX vs SPLASHOS</a:t>
            </a:r>
          </a:p>
        </p:txBody>
      </p:sp>
      <p:sp>
        <p:nvSpPr>
          <p:cNvPr id="239" name="Shape 239"/>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26</a:t>
            </a:fld>
            <a:endParaRPr lang="en"/>
          </a:p>
        </p:txBody>
      </p:sp>
      <p:pic>
        <p:nvPicPr>
          <p:cNvPr id="240" name="Shape 240"/>
          <p:cNvPicPr preferRelativeResize="0"/>
          <p:nvPr/>
        </p:nvPicPr>
        <p:blipFill rotWithShape="1">
          <a:blip r:embed="rId3">
            <a:alphaModFix/>
          </a:blip>
          <a:srcRect t="3973" b="12728"/>
          <a:stretch/>
        </p:blipFill>
        <p:spPr>
          <a:xfrm>
            <a:off x="2544016" y="2888367"/>
            <a:ext cx="7103965" cy="3854067"/>
          </a:xfrm>
          <a:prstGeom prst="rect">
            <a:avLst/>
          </a:prstGeom>
          <a:noFill/>
          <a:ln>
            <a:noFill/>
          </a:ln>
        </p:spPr>
      </p:pic>
    </p:spTree>
    <p:extLst>
      <p:ext uri="{BB962C8B-B14F-4D97-AF65-F5344CB8AC3E}">
        <p14:creationId xmlns:p14="http://schemas.microsoft.com/office/powerpoint/2010/main" val="33510194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Disco: Takeaways</a:t>
            </a:r>
          </a:p>
        </p:txBody>
      </p:sp>
      <p:sp>
        <p:nvSpPr>
          <p:cNvPr id="246" name="Shape 246"/>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a:t>Virtual Machine Monitors are a feasible tool to achieve scalability on multiprocessor systems</a:t>
            </a:r>
          </a:p>
          <a:p>
            <a:pPr marL="1219170" lvl="1" indent="-304792"/>
            <a:r>
              <a:rPr lang="en"/>
              <a:t>Corollary: scalability does not require major changes</a:t>
            </a:r>
          </a:p>
          <a:p>
            <a:pPr marL="609585" indent="-304792"/>
            <a:r>
              <a:rPr lang="en"/>
              <a:t>The disadvantages of virtual machine monitors are not intractable</a:t>
            </a:r>
          </a:p>
          <a:p>
            <a:pPr marL="1219170" lvl="1" indent="-304792"/>
            <a:r>
              <a:rPr lang="en"/>
              <a:t>Before Disco, overhead of VMs and resource sharing were big problems</a:t>
            </a:r>
          </a:p>
        </p:txBody>
      </p:sp>
      <p:sp>
        <p:nvSpPr>
          <p:cNvPr id="247" name="Shape 247"/>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27</a:t>
            </a:fld>
            <a:endParaRPr lang="en"/>
          </a:p>
        </p:txBody>
      </p:sp>
    </p:spTree>
    <p:extLst>
      <p:ext uri="{BB962C8B-B14F-4D97-AF65-F5344CB8AC3E}">
        <p14:creationId xmlns:p14="http://schemas.microsoft.com/office/powerpoint/2010/main" val="3727426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Disco: Questions</a:t>
            </a:r>
          </a:p>
        </p:txBody>
      </p:sp>
      <p:sp>
        <p:nvSpPr>
          <p:cNvPr id="253" name="Shape 253"/>
          <p:cNvSpPr txBox="1">
            <a:spLocks noGrp="1"/>
          </p:cNvSpPr>
          <p:nvPr>
            <p:ph type="body" idx="1"/>
          </p:nvPr>
        </p:nvSpPr>
        <p:spPr>
          <a:xfrm>
            <a:off x="415600" y="1536633"/>
            <a:ext cx="11360800" cy="4555200"/>
          </a:xfrm>
          <a:prstGeom prst="rect">
            <a:avLst/>
          </a:prstGeom>
        </p:spPr>
        <p:txBody>
          <a:bodyPr vert="horz" wrap="square" lIns="121900" tIns="121900" rIns="121900" bIns="121900" anchor="ctr" anchorCtr="0">
            <a:noAutofit/>
          </a:bodyPr>
          <a:lstStyle/>
          <a:p>
            <a:pPr marL="609585" indent="-304792">
              <a:lnSpc>
                <a:spcPct val="200000"/>
              </a:lnSpc>
            </a:pPr>
            <a:r>
              <a:rPr lang="en"/>
              <a:t>Does Disco achieve its goal of not requiring major OS changes?</a:t>
            </a:r>
          </a:p>
          <a:p>
            <a:pPr marL="609585" indent="-304792">
              <a:lnSpc>
                <a:spcPct val="200000"/>
              </a:lnSpc>
            </a:pPr>
            <a:r>
              <a:rPr lang="en"/>
              <a:t>How does Disco compare to microkernels? Advantages/disadvantages?</a:t>
            </a:r>
          </a:p>
          <a:p>
            <a:pPr marL="609585" indent="-304792">
              <a:lnSpc>
                <a:spcPct val="200000"/>
              </a:lnSpc>
            </a:pPr>
            <a:r>
              <a:rPr lang="en"/>
              <a:t>What about to Xen / other virtual machine monitors?</a:t>
            </a:r>
          </a:p>
        </p:txBody>
      </p:sp>
      <p:sp>
        <p:nvSpPr>
          <p:cNvPr id="254" name="Shape 254"/>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28</a:t>
            </a:fld>
            <a:endParaRPr lang="en"/>
          </a:p>
        </p:txBody>
      </p:sp>
    </p:spTree>
    <p:extLst>
      <p:ext uri="{BB962C8B-B14F-4D97-AF65-F5344CB8AC3E}">
        <p14:creationId xmlns:p14="http://schemas.microsoft.com/office/powerpoint/2010/main" val="4243255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10 Years Later...</a:t>
            </a:r>
          </a:p>
        </p:txBody>
      </p:sp>
      <p:sp>
        <p:nvSpPr>
          <p:cNvPr id="260" name="Shape 260"/>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buClr>
                <a:schemeClr val="dk1"/>
              </a:buClr>
            </a:pPr>
            <a:r>
              <a:rPr lang="en">
                <a:solidFill>
                  <a:schemeClr val="dk1"/>
                </a:solidFill>
              </a:rPr>
              <a:t>Multiprocessor → Multicore</a:t>
            </a:r>
          </a:p>
          <a:p>
            <a:pPr marL="609585" indent="-304792">
              <a:buClr>
                <a:schemeClr val="dk1"/>
              </a:buClr>
            </a:pPr>
            <a:r>
              <a:rPr lang="en">
                <a:solidFill>
                  <a:schemeClr val="dk1"/>
                </a:solidFill>
              </a:rPr>
              <a:t>Multicore → Many-core</a:t>
            </a:r>
          </a:p>
          <a:p>
            <a:pPr marL="609585" indent="-304792">
              <a:buClr>
                <a:schemeClr val="dk1"/>
              </a:buClr>
            </a:pPr>
            <a:r>
              <a:rPr lang="en">
                <a:solidFill>
                  <a:schemeClr val="dk1"/>
                </a:solidFill>
              </a:rPr>
              <a:t>Amdahl’s law limitations</a:t>
            </a:r>
          </a:p>
          <a:p>
            <a:pPr>
              <a:buNone/>
            </a:pPr>
            <a:endParaRPr sz="1867">
              <a:solidFill>
                <a:schemeClr val="dk1"/>
              </a:solidFill>
            </a:endParaRPr>
          </a:p>
        </p:txBody>
      </p:sp>
      <p:pic>
        <p:nvPicPr>
          <p:cNvPr id="261" name="Shape 261"/>
          <p:cNvPicPr preferRelativeResize="0"/>
          <p:nvPr/>
        </p:nvPicPr>
        <p:blipFill rotWithShape="1">
          <a:blip r:embed="rId3">
            <a:alphaModFix/>
          </a:blip>
          <a:srcRect t="9387"/>
          <a:stretch/>
        </p:blipFill>
        <p:spPr>
          <a:xfrm>
            <a:off x="5252635" y="1047949"/>
            <a:ext cx="7015565" cy="3542899"/>
          </a:xfrm>
          <a:prstGeom prst="rect">
            <a:avLst/>
          </a:prstGeom>
          <a:noFill/>
          <a:ln>
            <a:noFill/>
          </a:ln>
        </p:spPr>
      </p:pic>
      <p:sp>
        <p:nvSpPr>
          <p:cNvPr id="262" name="Shape 262"/>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29</a:t>
            </a:fld>
            <a:endParaRPr lang="en"/>
          </a:p>
        </p:txBody>
      </p:sp>
      <p:sp>
        <p:nvSpPr>
          <p:cNvPr id="263" name="Shape 263"/>
          <p:cNvSpPr txBox="1"/>
          <p:nvPr/>
        </p:nvSpPr>
        <p:spPr>
          <a:xfrm>
            <a:off x="5306733" y="4816033"/>
            <a:ext cx="6184800" cy="1625600"/>
          </a:xfrm>
          <a:prstGeom prst="rect">
            <a:avLst/>
          </a:prstGeom>
          <a:noFill/>
          <a:ln>
            <a:noFill/>
          </a:ln>
        </p:spPr>
        <p:txBody>
          <a:bodyPr wrap="square" lIns="121900" tIns="121900" rIns="121900" bIns="121900" anchor="t" anchorCtr="0">
            <a:noAutofit/>
          </a:bodyPr>
          <a:lstStyle/>
          <a:p>
            <a:pPr>
              <a:spcBef>
                <a:spcPts val="0"/>
              </a:spcBef>
            </a:pPr>
            <a:endParaRPr/>
          </a:p>
          <a:p>
            <a:pPr>
              <a:spcBef>
                <a:spcPts val="0"/>
              </a:spcBef>
            </a:pPr>
            <a:endParaRPr/>
          </a:p>
          <a:p>
            <a:pPr>
              <a:spcBef>
                <a:spcPts val="0"/>
              </a:spcBef>
            </a:pPr>
            <a:endParaRPr/>
          </a:p>
          <a:p>
            <a:pPr>
              <a:spcBef>
                <a:spcPts val="0"/>
              </a:spcBef>
            </a:pPr>
            <a:endParaRPr/>
          </a:p>
          <a:p>
            <a:pPr algn="ctr">
              <a:spcBef>
                <a:spcPts val="0"/>
              </a:spcBef>
            </a:pPr>
            <a:r>
              <a:rPr lang="en"/>
              <a:t>Big.Little heterogeneous multi-processing</a:t>
            </a:r>
          </a:p>
        </p:txBody>
      </p:sp>
      <p:pic>
        <p:nvPicPr>
          <p:cNvPr id="264" name="Shape 264"/>
          <p:cNvPicPr preferRelativeResize="0"/>
          <p:nvPr/>
        </p:nvPicPr>
        <p:blipFill>
          <a:blip r:embed="rId4">
            <a:alphaModFix/>
          </a:blip>
          <a:stretch>
            <a:fillRect/>
          </a:stretch>
        </p:blipFill>
        <p:spPr>
          <a:xfrm>
            <a:off x="5847010" y="4891427"/>
            <a:ext cx="5346799" cy="1110900"/>
          </a:xfrm>
          <a:prstGeom prst="rect">
            <a:avLst/>
          </a:prstGeom>
          <a:noFill/>
          <a:ln>
            <a:noFill/>
          </a:ln>
        </p:spPr>
      </p:pic>
    </p:spTree>
    <p:extLst>
      <p:ext uri="{BB962C8B-B14F-4D97-AF65-F5344CB8AC3E}">
        <p14:creationId xmlns:p14="http://schemas.microsoft.com/office/powerpoint/2010/main" val="2492277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End of Moore’s Law?</a:t>
            </a:r>
          </a:p>
        </p:txBody>
      </p:sp>
      <p:pic>
        <p:nvPicPr>
          <p:cNvPr id="931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1" y="1473200"/>
            <a:ext cx="6653213"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1488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From Disco to Barrelfish</a:t>
            </a:r>
          </a:p>
        </p:txBody>
      </p:sp>
      <p:sp>
        <p:nvSpPr>
          <p:cNvPr id="270" name="Shape 270"/>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30</a:t>
            </a:fld>
            <a:endParaRPr lang="en"/>
          </a:p>
        </p:txBody>
      </p:sp>
      <p:graphicFrame>
        <p:nvGraphicFramePr>
          <p:cNvPr id="271" name="Shape 271"/>
          <p:cNvGraphicFramePr/>
          <p:nvPr/>
        </p:nvGraphicFramePr>
        <p:xfrm>
          <a:off x="689083" y="1881167"/>
          <a:ext cx="10607499" cy="3628665"/>
        </p:xfrm>
        <a:graphic>
          <a:graphicData uri="http://schemas.openxmlformats.org/drawingml/2006/table">
            <a:tbl>
              <a:tblPr>
                <a:noFill/>
              </a:tblPr>
              <a:tblGrid>
                <a:gridCol w="3535833">
                  <a:extLst>
                    <a:ext uri="{9D8B030D-6E8A-4147-A177-3AD203B41FA5}">
                      <a16:colId xmlns:a16="http://schemas.microsoft.com/office/drawing/2014/main" val="20000"/>
                    </a:ext>
                  </a:extLst>
                </a:gridCol>
                <a:gridCol w="3535833">
                  <a:extLst>
                    <a:ext uri="{9D8B030D-6E8A-4147-A177-3AD203B41FA5}">
                      <a16:colId xmlns:a16="http://schemas.microsoft.com/office/drawing/2014/main" val="20001"/>
                    </a:ext>
                  </a:extLst>
                </a:gridCol>
                <a:gridCol w="3535833">
                  <a:extLst>
                    <a:ext uri="{9D8B030D-6E8A-4147-A177-3AD203B41FA5}">
                      <a16:colId xmlns:a16="http://schemas.microsoft.com/office/drawing/2014/main" val="20002"/>
                    </a:ext>
                  </a:extLst>
                </a:gridCol>
              </a:tblGrid>
              <a:tr h="725733">
                <a:tc>
                  <a:txBody>
                    <a:bodyPr/>
                    <a:lstStyle/>
                    <a:p>
                      <a:pPr lvl="0" rtl="0">
                        <a:spcBef>
                          <a:spcPts val="0"/>
                        </a:spcBef>
                        <a:buNone/>
                      </a:pPr>
                      <a:r>
                        <a:rPr lang="en" sz="2400" b="1"/>
                        <a:t>Shared Goals</a:t>
                      </a:r>
                    </a:p>
                  </a:txBody>
                  <a:tcPr marL="121900" marR="121900" marT="121900" marB="121900"/>
                </a:tc>
                <a:tc>
                  <a:txBody>
                    <a:bodyPr/>
                    <a:lstStyle/>
                    <a:p>
                      <a:pPr lvl="0" rtl="0">
                        <a:spcBef>
                          <a:spcPts val="0"/>
                        </a:spcBef>
                        <a:buNone/>
                      </a:pPr>
                      <a:r>
                        <a:rPr lang="en" sz="2400" b="1"/>
                        <a:t>Disco (1997)</a:t>
                      </a:r>
                    </a:p>
                  </a:txBody>
                  <a:tcPr marL="121900" marR="121900" marT="121900" marB="121900"/>
                </a:tc>
                <a:tc>
                  <a:txBody>
                    <a:bodyPr/>
                    <a:lstStyle/>
                    <a:p>
                      <a:pPr lvl="0">
                        <a:spcBef>
                          <a:spcPts val="0"/>
                        </a:spcBef>
                        <a:buNone/>
                      </a:pPr>
                      <a:r>
                        <a:rPr lang="en" sz="2400" b="1"/>
                        <a:t>Barrelfish (2009)</a:t>
                      </a:r>
                    </a:p>
                  </a:txBody>
                  <a:tcPr marL="121900" marR="121900" marT="121900" marB="121900"/>
                </a:tc>
                <a:extLst>
                  <a:ext uri="{0D108BD9-81ED-4DB2-BD59-A6C34878D82A}">
                    <a16:rowId xmlns:a16="http://schemas.microsoft.com/office/drawing/2014/main" val="10000"/>
                  </a:ext>
                </a:extLst>
              </a:tr>
              <a:tr h="725733">
                <a:tc>
                  <a:txBody>
                    <a:bodyPr/>
                    <a:lstStyle/>
                    <a:p>
                      <a:pPr lvl="0">
                        <a:spcBef>
                          <a:spcPts val="0"/>
                        </a:spcBef>
                        <a:buNone/>
                      </a:pPr>
                      <a:r>
                        <a:rPr lang="en" sz="2400"/>
                        <a:t>Better VM Hypervisor</a:t>
                      </a:r>
                    </a:p>
                  </a:txBody>
                  <a:tcPr marL="121900" marR="121900" marT="121900" marB="121900"/>
                </a:tc>
                <a:tc>
                  <a:txBody>
                    <a:bodyPr/>
                    <a:lstStyle/>
                    <a:p>
                      <a:pPr lvl="0">
                        <a:spcBef>
                          <a:spcPts val="0"/>
                        </a:spcBef>
                        <a:buNone/>
                      </a:pPr>
                      <a:r>
                        <a:rPr lang="en" sz="2400"/>
                        <a:t>Make VMs scalable!</a:t>
                      </a:r>
                    </a:p>
                  </a:txBody>
                  <a:tcPr marL="121900" marR="121900" marT="121900" marB="121900"/>
                </a:tc>
                <a:tc>
                  <a:txBody>
                    <a:bodyPr/>
                    <a:lstStyle/>
                    <a:p>
                      <a:pPr lvl="0">
                        <a:spcBef>
                          <a:spcPts val="0"/>
                        </a:spcBef>
                        <a:buNone/>
                      </a:pPr>
                      <a:r>
                        <a:rPr lang="en" sz="2400"/>
                        <a:t>Make VMs scalable!</a:t>
                      </a:r>
                    </a:p>
                  </a:txBody>
                  <a:tcPr marL="121900" marR="121900" marT="121900" marB="121900"/>
                </a:tc>
                <a:extLst>
                  <a:ext uri="{0D108BD9-81ED-4DB2-BD59-A6C34878D82A}">
                    <a16:rowId xmlns:a16="http://schemas.microsoft.com/office/drawing/2014/main" val="10001"/>
                  </a:ext>
                </a:extLst>
              </a:tr>
              <a:tr h="725733">
                <a:tc>
                  <a:txBody>
                    <a:bodyPr/>
                    <a:lstStyle/>
                    <a:p>
                      <a:pPr lvl="0">
                        <a:spcBef>
                          <a:spcPts val="0"/>
                        </a:spcBef>
                        <a:buNone/>
                      </a:pPr>
                      <a:r>
                        <a:rPr lang="en" sz="2400"/>
                        <a:t>Better communication</a:t>
                      </a:r>
                    </a:p>
                  </a:txBody>
                  <a:tcPr marL="121900" marR="121900" marT="121900" marB="121900"/>
                </a:tc>
                <a:tc>
                  <a:txBody>
                    <a:bodyPr/>
                    <a:lstStyle/>
                    <a:p>
                      <a:pPr lvl="0">
                        <a:spcBef>
                          <a:spcPts val="0"/>
                        </a:spcBef>
                        <a:buNone/>
                      </a:pPr>
                      <a:r>
                        <a:rPr lang="en" sz="2400"/>
                        <a:t>VM to VM</a:t>
                      </a:r>
                    </a:p>
                  </a:txBody>
                  <a:tcPr marL="121900" marR="121900" marT="121900" marB="121900"/>
                </a:tc>
                <a:tc>
                  <a:txBody>
                    <a:bodyPr/>
                    <a:lstStyle/>
                    <a:p>
                      <a:pPr lvl="0">
                        <a:spcBef>
                          <a:spcPts val="0"/>
                        </a:spcBef>
                        <a:buNone/>
                      </a:pPr>
                      <a:r>
                        <a:rPr lang="en" sz="2400"/>
                        <a:t>Core to Core</a:t>
                      </a:r>
                    </a:p>
                  </a:txBody>
                  <a:tcPr marL="121900" marR="121900" marT="121900" marB="121900"/>
                </a:tc>
                <a:extLst>
                  <a:ext uri="{0D108BD9-81ED-4DB2-BD59-A6C34878D82A}">
                    <a16:rowId xmlns:a16="http://schemas.microsoft.com/office/drawing/2014/main" val="10002"/>
                  </a:ext>
                </a:extLst>
              </a:tr>
              <a:tr h="725733">
                <a:tc>
                  <a:txBody>
                    <a:bodyPr/>
                    <a:lstStyle/>
                    <a:p>
                      <a:pPr lvl="0">
                        <a:spcBef>
                          <a:spcPts val="0"/>
                        </a:spcBef>
                        <a:buNone/>
                      </a:pPr>
                      <a:r>
                        <a:rPr lang="en" sz="2400"/>
                        <a:t>Reduced overhead</a:t>
                      </a:r>
                    </a:p>
                  </a:txBody>
                  <a:tcPr marL="121900" marR="121900" marT="121900" marB="121900"/>
                </a:tc>
                <a:tc>
                  <a:txBody>
                    <a:bodyPr/>
                    <a:lstStyle/>
                    <a:p>
                      <a:pPr lvl="0">
                        <a:spcBef>
                          <a:spcPts val="0"/>
                        </a:spcBef>
                        <a:buNone/>
                      </a:pPr>
                      <a:r>
                        <a:rPr lang="en" sz="2400"/>
                        <a:t>Share redundant code</a:t>
                      </a:r>
                    </a:p>
                  </a:txBody>
                  <a:tcPr marL="121900" marR="121900" marT="121900" marB="121900"/>
                </a:tc>
                <a:tc>
                  <a:txBody>
                    <a:bodyPr/>
                    <a:lstStyle/>
                    <a:p>
                      <a:pPr lvl="0">
                        <a:spcBef>
                          <a:spcPts val="0"/>
                        </a:spcBef>
                        <a:buNone/>
                      </a:pPr>
                      <a:r>
                        <a:rPr lang="en" sz="2400"/>
                        <a:t>Use MPI to reduce wait</a:t>
                      </a:r>
                    </a:p>
                  </a:txBody>
                  <a:tcPr marL="121900" marR="121900" marT="121900" marB="121900"/>
                </a:tc>
                <a:extLst>
                  <a:ext uri="{0D108BD9-81ED-4DB2-BD59-A6C34878D82A}">
                    <a16:rowId xmlns:a16="http://schemas.microsoft.com/office/drawing/2014/main" val="10003"/>
                  </a:ext>
                </a:extLst>
              </a:tr>
              <a:tr h="725733">
                <a:tc>
                  <a:txBody>
                    <a:bodyPr/>
                    <a:lstStyle/>
                    <a:p>
                      <a:pPr lvl="0" rtl="0">
                        <a:spcBef>
                          <a:spcPts val="0"/>
                        </a:spcBef>
                        <a:buNone/>
                      </a:pPr>
                      <a:r>
                        <a:rPr lang="en" sz="2400"/>
                        <a:t>Fast memory access</a:t>
                      </a:r>
                    </a:p>
                  </a:txBody>
                  <a:tcPr marL="121900" marR="121900" marT="121900" marB="121900"/>
                </a:tc>
                <a:tc>
                  <a:txBody>
                    <a:bodyPr/>
                    <a:lstStyle/>
                    <a:p>
                      <a:pPr lvl="0">
                        <a:spcBef>
                          <a:spcPts val="0"/>
                        </a:spcBef>
                        <a:buNone/>
                      </a:pPr>
                      <a:r>
                        <a:rPr lang="en" sz="2400"/>
                        <a:t>Move memory closer</a:t>
                      </a:r>
                    </a:p>
                  </a:txBody>
                  <a:tcPr marL="121900" marR="121900" marT="121900" marB="121900"/>
                </a:tc>
                <a:tc>
                  <a:txBody>
                    <a:bodyPr/>
                    <a:lstStyle/>
                    <a:p>
                      <a:pPr lvl="0">
                        <a:spcBef>
                          <a:spcPts val="0"/>
                        </a:spcBef>
                        <a:buNone/>
                      </a:pPr>
                      <a:r>
                        <a:rPr lang="en" sz="2400"/>
                        <a:t>Distribute multiple copies</a:t>
                      </a:r>
                    </a:p>
                  </a:txBody>
                  <a:tcPr marL="121900" marR="121900" marT="121900" marB="12190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776511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Barrelfish: Backdrop</a:t>
            </a:r>
          </a:p>
        </p:txBody>
      </p:sp>
      <p:sp>
        <p:nvSpPr>
          <p:cNvPr id="277" name="Shape 277"/>
          <p:cNvSpPr txBox="1">
            <a:spLocks noGrp="1"/>
          </p:cNvSpPr>
          <p:nvPr>
            <p:ph type="body" idx="1"/>
          </p:nvPr>
        </p:nvSpPr>
        <p:spPr>
          <a:xfrm>
            <a:off x="415600" y="1536633"/>
            <a:ext cx="11014400" cy="4555200"/>
          </a:xfrm>
          <a:prstGeom prst="rect">
            <a:avLst/>
          </a:prstGeom>
        </p:spPr>
        <p:txBody>
          <a:bodyPr vert="horz" wrap="square" lIns="121900" tIns="121900" rIns="121900" bIns="121900" anchor="t" anchorCtr="0">
            <a:noAutofit/>
          </a:bodyPr>
          <a:lstStyle/>
          <a:p>
            <a:pPr algn="ctr">
              <a:buNone/>
            </a:pPr>
            <a:r>
              <a:rPr lang="en" dirty="0"/>
              <a:t>“Computer hardware is diversifying and changing faster than system software”</a:t>
            </a:r>
          </a:p>
          <a:p>
            <a:pPr>
              <a:buNone/>
            </a:pPr>
            <a:endParaRPr dirty="0"/>
          </a:p>
          <a:p>
            <a:pPr>
              <a:buNone/>
            </a:pPr>
            <a:endParaRPr dirty="0"/>
          </a:p>
          <a:p>
            <a:pPr>
              <a:buNone/>
            </a:pPr>
            <a:endParaRPr dirty="0"/>
          </a:p>
          <a:p>
            <a:pPr>
              <a:buNone/>
            </a:pPr>
            <a:endParaRPr lang="en-US" dirty="0" smtClean="0"/>
          </a:p>
          <a:p>
            <a:pPr>
              <a:buNone/>
            </a:pPr>
            <a:endParaRPr lang="en-US" dirty="0"/>
          </a:p>
          <a:p>
            <a:pPr>
              <a:buNone/>
            </a:pPr>
            <a:endParaRPr dirty="0"/>
          </a:p>
          <a:p>
            <a:pPr marL="609585" indent="-304792"/>
            <a:r>
              <a:rPr lang="en" dirty="0"/>
              <a:t>12 years later, still working with heterogeneous commodity systems</a:t>
            </a:r>
          </a:p>
          <a:p>
            <a:pPr marL="609585" indent="-304792"/>
            <a:r>
              <a:rPr lang="en" dirty="0"/>
              <a:t>Assertion: Sharing is bad; cloning is good.</a:t>
            </a:r>
          </a:p>
        </p:txBody>
      </p:sp>
      <p:pic>
        <p:nvPicPr>
          <p:cNvPr id="278" name="Shape 278"/>
          <p:cNvPicPr preferRelativeResize="0"/>
          <p:nvPr/>
        </p:nvPicPr>
        <p:blipFill rotWithShape="1">
          <a:blip r:embed="rId3">
            <a:alphaModFix/>
          </a:blip>
          <a:srcRect t="7312" b="9215"/>
          <a:stretch/>
        </p:blipFill>
        <p:spPr>
          <a:xfrm>
            <a:off x="3022399" y="2057533"/>
            <a:ext cx="5567967" cy="3124067"/>
          </a:xfrm>
          <a:prstGeom prst="rect">
            <a:avLst/>
          </a:prstGeom>
          <a:noFill/>
          <a:ln>
            <a:noFill/>
          </a:ln>
        </p:spPr>
      </p:pic>
      <p:sp>
        <p:nvSpPr>
          <p:cNvPr id="279" name="Shape 279"/>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31</a:t>
            </a:fld>
            <a:endParaRPr lang="en"/>
          </a:p>
        </p:txBody>
      </p:sp>
    </p:spTree>
    <p:extLst>
      <p:ext uri="{BB962C8B-B14F-4D97-AF65-F5344CB8AC3E}">
        <p14:creationId xmlns:p14="http://schemas.microsoft.com/office/powerpoint/2010/main" val="785662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About the Barrelfish Authors</a:t>
            </a:r>
          </a:p>
        </p:txBody>
      </p:sp>
      <p:sp>
        <p:nvSpPr>
          <p:cNvPr id="285" name="Shape 285"/>
          <p:cNvSpPr txBox="1">
            <a:spLocks noGrp="1"/>
          </p:cNvSpPr>
          <p:nvPr>
            <p:ph type="body" idx="1"/>
          </p:nvPr>
        </p:nvSpPr>
        <p:spPr>
          <a:xfrm>
            <a:off x="415600" y="1295400"/>
            <a:ext cx="11360800" cy="5549967"/>
          </a:xfrm>
          <a:prstGeom prst="rect">
            <a:avLst/>
          </a:prstGeom>
        </p:spPr>
        <p:txBody>
          <a:bodyPr vert="horz" wrap="square" lIns="121900" tIns="121900" rIns="121900" bIns="121900" anchor="t" anchorCtr="0">
            <a:noAutofit/>
          </a:bodyPr>
          <a:lstStyle/>
          <a:p>
            <a:pPr marL="609585" indent="-304792"/>
            <a:r>
              <a:rPr lang="en" dirty="0"/>
              <a:t>Andrew Baumann</a:t>
            </a:r>
          </a:p>
          <a:p>
            <a:pPr marL="1219170" lvl="1" indent="-304792"/>
            <a:r>
              <a:rPr lang="en" dirty="0"/>
              <a:t>Currently at Microsoft Research</a:t>
            </a:r>
          </a:p>
          <a:p>
            <a:pPr marL="1219170" lvl="1" indent="-304792"/>
            <a:r>
              <a:rPr lang="en" dirty="0"/>
              <a:t>Better resource sharing (COSH)</a:t>
            </a:r>
          </a:p>
          <a:p>
            <a:pPr marL="609585" indent="-304792"/>
            <a:r>
              <a:rPr lang="en" dirty="0"/>
              <a:t>Paul Barham</a:t>
            </a:r>
          </a:p>
          <a:p>
            <a:pPr marL="1219170" lvl="1" indent="-304792"/>
            <a:r>
              <a:rPr lang="en" dirty="0"/>
              <a:t>Currently at Google Research</a:t>
            </a:r>
          </a:p>
          <a:p>
            <a:pPr marL="1219170" lvl="1" indent="-304792"/>
            <a:r>
              <a:rPr lang="en" dirty="0"/>
              <a:t>Works on </a:t>
            </a:r>
            <a:r>
              <a:rPr lang="en" dirty="0" smtClean="0"/>
              <a:t>Tensorflow</a:t>
            </a:r>
          </a:p>
          <a:p>
            <a:pPr marL="1219170" lvl="1" indent="-304792"/>
            <a:r>
              <a:rPr lang="en" dirty="0"/>
              <a:t>“Xen and the art of virtualization” co-author</a:t>
            </a:r>
            <a:endParaRPr lang="en" dirty="0"/>
          </a:p>
          <a:p>
            <a:pPr marL="609585" indent="-304792"/>
            <a:r>
              <a:rPr lang="en" dirty="0"/>
              <a:t>Pierre-Evariste Dagand</a:t>
            </a:r>
          </a:p>
          <a:p>
            <a:pPr marL="1219170" lvl="1" indent="-304792"/>
            <a:r>
              <a:rPr lang="en" dirty="0"/>
              <a:t>Formal verification systems</a:t>
            </a:r>
          </a:p>
          <a:p>
            <a:pPr marL="1219170" lvl="1" indent="-304792"/>
            <a:r>
              <a:rPr lang="en" dirty="0"/>
              <a:t>Domain specific languages</a:t>
            </a:r>
          </a:p>
          <a:p>
            <a:pPr marL="609585" indent="-304792"/>
            <a:r>
              <a:rPr lang="en" dirty="0"/>
              <a:t>Tim Harris</a:t>
            </a:r>
          </a:p>
          <a:p>
            <a:pPr marL="1219170" lvl="1" indent="-304792"/>
            <a:r>
              <a:rPr lang="en" dirty="0"/>
              <a:t>Microsoft Research → Oracle </a:t>
            </a:r>
            <a:r>
              <a:rPr lang="en" dirty="0"/>
              <a:t>Research → </a:t>
            </a:r>
            <a:r>
              <a:rPr lang="en" dirty="0" smtClean="0"/>
              <a:t>Amazon</a:t>
            </a:r>
            <a:endParaRPr lang="en" dirty="0"/>
          </a:p>
          <a:p>
            <a:pPr marL="1219170" lvl="1" indent="-304792"/>
            <a:r>
              <a:rPr lang="en" dirty="0"/>
              <a:t>“Xen and the art of virtualization” co-author</a:t>
            </a:r>
          </a:p>
        </p:txBody>
      </p:sp>
      <p:sp>
        <p:nvSpPr>
          <p:cNvPr id="286" name="Shape 286"/>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32</a:t>
            </a:fld>
            <a:endParaRPr lang="en"/>
          </a:p>
        </p:txBody>
      </p:sp>
      <p:pic>
        <p:nvPicPr>
          <p:cNvPr id="287" name="Shape 287"/>
          <p:cNvPicPr preferRelativeResize="0"/>
          <p:nvPr/>
        </p:nvPicPr>
        <p:blipFill rotWithShape="1">
          <a:blip r:embed="rId3">
            <a:alphaModFix/>
          </a:blip>
          <a:srcRect l="3355" r="64351"/>
          <a:stretch/>
        </p:blipFill>
        <p:spPr>
          <a:xfrm>
            <a:off x="7384599" y="1873101"/>
            <a:ext cx="4290200" cy="3321300"/>
          </a:xfrm>
          <a:prstGeom prst="rect">
            <a:avLst/>
          </a:prstGeom>
          <a:noFill/>
          <a:ln>
            <a:noFill/>
          </a:ln>
        </p:spPr>
      </p:pic>
    </p:spTree>
    <p:extLst>
      <p:ext uri="{BB962C8B-B14F-4D97-AF65-F5344CB8AC3E}">
        <p14:creationId xmlns:p14="http://schemas.microsoft.com/office/powerpoint/2010/main" val="31409381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About the Barrelfish Authors</a:t>
            </a:r>
          </a:p>
        </p:txBody>
      </p:sp>
      <p:sp>
        <p:nvSpPr>
          <p:cNvPr id="293" name="Shape 293"/>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457189">
              <a:spcAft>
                <a:spcPts val="600"/>
              </a:spcAft>
              <a:buClr>
                <a:schemeClr val="dk2"/>
              </a:buClr>
              <a:buSzPct val="100000"/>
              <a:buFont typeface="Arial"/>
            </a:pPr>
            <a:r>
              <a:rPr lang="en" dirty="0"/>
              <a:t>Rebecca Isaacs</a:t>
            </a:r>
          </a:p>
          <a:p>
            <a:pPr marL="1219170" lvl="1" indent="-304792">
              <a:spcAft>
                <a:spcPts val="600"/>
              </a:spcAft>
            </a:pPr>
            <a:r>
              <a:rPr lang="en" dirty="0"/>
              <a:t>Microsoft Research → Google </a:t>
            </a:r>
            <a:r>
              <a:rPr lang="en" dirty="0" smtClean="0"/>
              <a:t>→Twitter</a:t>
            </a:r>
            <a:endParaRPr lang="en" dirty="0"/>
          </a:p>
          <a:p>
            <a:pPr marL="609585" indent="-304792">
              <a:spcAft>
                <a:spcPts val="600"/>
              </a:spcAft>
            </a:pPr>
            <a:r>
              <a:rPr lang="en" dirty="0"/>
              <a:t>Simon Peter</a:t>
            </a:r>
          </a:p>
          <a:p>
            <a:pPr marL="1219170" lvl="1" indent="-304792">
              <a:spcAft>
                <a:spcPts val="600"/>
              </a:spcAft>
            </a:pPr>
            <a:r>
              <a:rPr lang="en" dirty="0"/>
              <a:t>Assistant Professor, UT Austin</a:t>
            </a:r>
          </a:p>
          <a:p>
            <a:pPr marL="609585" indent="-304792"/>
            <a:r>
              <a:rPr lang="en" dirty="0"/>
              <a:t>Timothy Roscoe</a:t>
            </a:r>
          </a:p>
          <a:p>
            <a:pPr marL="1219170" lvl="1" indent="-304792"/>
            <a:r>
              <a:rPr lang="en" dirty="0"/>
              <a:t>Swiss Federal Institute of Technology in Zurich</a:t>
            </a:r>
          </a:p>
          <a:p>
            <a:pPr marL="609585" indent="-304792"/>
            <a:r>
              <a:rPr lang="en" dirty="0"/>
              <a:t>Adrian Schüpbach</a:t>
            </a:r>
          </a:p>
          <a:p>
            <a:pPr marL="1219170" lvl="1" indent="-304792"/>
            <a:r>
              <a:rPr lang="en" dirty="0"/>
              <a:t>Oracle Labs</a:t>
            </a:r>
          </a:p>
          <a:p>
            <a:pPr marL="609585" indent="-304792"/>
            <a:r>
              <a:rPr lang="en" dirty="0"/>
              <a:t>Akhilesh Singhania</a:t>
            </a:r>
          </a:p>
          <a:p>
            <a:pPr marL="1219170" lvl="1" indent="-304792"/>
            <a:r>
              <a:rPr lang="en" dirty="0"/>
              <a:t>Oracle</a:t>
            </a:r>
          </a:p>
        </p:txBody>
      </p:sp>
      <p:sp>
        <p:nvSpPr>
          <p:cNvPr id="294" name="Shape 294"/>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33</a:t>
            </a:fld>
            <a:endParaRPr lang="en"/>
          </a:p>
        </p:txBody>
      </p:sp>
      <p:pic>
        <p:nvPicPr>
          <p:cNvPr id="295" name="Shape 295"/>
          <p:cNvPicPr preferRelativeResize="0"/>
          <p:nvPr/>
        </p:nvPicPr>
        <p:blipFill rotWithShape="1">
          <a:blip r:embed="rId3">
            <a:alphaModFix/>
          </a:blip>
          <a:srcRect l="3355" r="64351"/>
          <a:stretch/>
        </p:blipFill>
        <p:spPr>
          <a:xfrm>
            <a:off x="7384599" y="1873101"/>
            <a:ext cx="4290200" cy="3321300"/>
          </a:xfrm>
          <a:prstGeom prst="rect">
            <a:avLst/>
          </a:prstGeom>
          <a:noFill/>
          <a:ln>
            <a:noFill/>
          </a:ln>
        </p:spPr>
      </p:pic>
    </p:spTree>
    <p:extLst>
      <p:ext uri="{BB962C8B-B14F-4D97-AF65-F5344CB8AC3E}">
        <p14:creationId xmlns:p14="http://schemas.microsoft.com/office/powerpoint/2010/main" val="11547921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Barrelfish: Goals</a:t>
            </a:r>
          </a:p>
        </p:txBody>
      </p:sp>
      <p:sp>
        <p:nvSpPr>
          <p:cNvPr id="301" name="Shape 301"/>
          <p:cNvSpPr txBox="1">
            <a:spLocks noGrp="1"/>
          </p:cNvSpPr>
          <p:nvPr>
            <p:ph type="body" idx="1"/>
          </p:nvPr>
        </p:nvSpPr>
        <p:spPr>
          <a:xfrm>
            <a:off x="415600" y="1536633"/>
            <a:ext cx="11360800" cy="4555200"/>
          </a:xfrm>
          <a:prstGeom prst="rect">
            <a:avLst/>
          </a:prstGeom>
        </p:spPr>
        <p:txBody>
          <a:bodyPr vert="horz" wrap="square" lIns="121900" tIns="121900" rIns="121900" bIns="121900" anchor="ctr" anchorCtr="0">
            <a:noAutofit/>
          </a:bodyPr>
          <a:lstStyle/>
          <a:p>
            <a:pPr marL="609585" indent="-304792">
              <a:lnSpc>
                <a:spcPct val="200000"/>
              </a:lnSpc>
            </a:pPr>
            <a:r>
              <a:rPr lang="en"/>
              <a:t>Design scalable </a:t>
            </a:r>
            <a:r>
              <a:rPr lang="en" b="1"/>
              <a:t>memory management </a:t>
            </a:r>
          </a:p>
          <a:p>
            <a:pPr marL="609585" indent="-304792">
              <a:lnSpc>
                <a:spcPct val="200000"/>
              </a:lnSpc>
            </a:pPr>
            <a:r>
              <a:rPr lang="en"/>
              <a:t>Design VM Hypervisor for </a:t>
            </a:r>
            <a:r>
              <a:rPr lang="en" b="1"/>
              <a:t>multicore</a:t>
            </a:r>
            <a:r>
              <a:rPr lang="en"/>
              <a:t> systems </a:t>
            </a:r>
          </a:p>
          <a:p>
            <a:pPr marL="609585" indent="-304792">
              <a:lnSpc>
                <a:spcPct val="200000"/>
              </a:lnSpc>
            </a:pPr>
            <a:r>
              <a:rPr lang="en"/>
              <a:t>Handle </a:t>
            </a:r>
            <a:r>
              <a:rPr lang="en" b="1"/>
              <a:t>heterogenous</a:t>
            </a:r>
            <a:r>
              <a:rPr lang="en"/>
              <a:t> systems</a:t>
            </a:r>
          </a:p>
        </p:txBody>
      </p:sp>
      <p:sp>
        <p:nvSpPr>
          <p:cNvPr id="302" name="Shape 302"/>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34</a:t>
            </a:fld>
            <a:endParaRPr lang="en"/>
          </a:p>
        </p:txBody>
      </p:sp>
    </p:spTree>
    <p:extLst>
      <p:ext uri="{BB962C8B-B14F-4D97-AF65-F5344CB8AC3E}">
        <p14:creationId xmlns:p14="http://schemas.microsoft.com/office/powerpoint/2010/main" val="2404123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Barrelfish: Goals → Implementation (Multikernel)</a:t>
            </a:r>
          </a:p>
        </p:txBody>
      </p:sp>
      <p:sp>
        <p:nvSpPr>
          <p:cNvPr id="308" name="Shape 308"/>
          <p:cNvSpPr txBox="1">
            <a:spLocks noGrp="1"/>
          </p:cNvSpPr>
          <p:nvPr>
            <p:ph type="body" idx="1"/>
          </p:nvPr>
        </p:nvSpPr>
        <p:spPr>
          <a:xfrm>
            <a:off x="415600" y="1536633"/>
            <a:ext cx="10746400" cy="4555200"/>
          </a:xfrm>
          <a:prstGeom prst="rect">
            <a:avLst/>
          </a:prstGeom>
        </p:spPr>
        <p:txBody>
          <a:bodyPr vert="horz" wrap="square" lIns="121900" tIns="121900" rIns="121900" bIns="121900" anchor="ctr" anchorCtr="0">
            <a:noAutofit/>
          </a:bodyPr>
          <a:lstStyle/>
          <a:p>
            <a:pPr marL="609585" indent="-304792">
              <a:lnSpc>
                <a:spcPct val="200000"/>
              </a:lnSpc>
            </a:pPr>
            <a:r>
              <a:rPr lang="en" b="1"/>
              <a:t>Memory Management</a:t>
            </a:r>
            <a:r>
              <a:rPr lang="en"/>
              <a:t>: State replication </a:t>
            </a:r>
            <a:r>
              <a:rPr lang="en" i="1"/>
              <a:t>instead of</a:t>
            </a:r>
            <a:r>
              <a:rPr lang="en"/>
              <a:t> sharing</a:t>
            </a:r>
          </a:p>
          <a:p>
            <a:pPr marL="609585" indent="-304792">
              <a:lnSpc>
                <a:spcPct val="200000"/>
              </a:lnSpc>
            </a:pPr>
            <a:r>
              <a:rPr lang="en" b="1"/>
              <a:t>Multicore</a:t>
            </a:r>
            <a:r>
              <a:rPr lang="en"/>
              <a:t>: Explicit inter-core communication</a:t>
            </a:r>
          </a:p>
          <a:p>
            <a:pPr marL="609585" indent="-304792">
              <a:lnSpc>
                <a:spcPct val="200000"/>
              </a:lnSpc>
            </a:pPr>
            <a:r>
              <a:rPr lang="en" b="1"/>
              <a:t>Heterogeneity</a:t>
            </a:r>
            <a:r>
              <a:rPr lang="en"/>
              <a:t>: Hardware Neutrality</a:t>
            </a:r>
          </a:p>
        </p:txBody>
      </p:sp>
      <p:sp>
        <p:nvSpPr>
          <p:cNvPr id="309" name="Shape 309"/>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35</a:t>
            </a:fld>
            <a:endParaRPr lang="en"/>
          </a:p>
        </p:txBody>
      </p:sp>
    </p:spTree>
    <p:extLst>
      <p:ext uri="{BB962C8B-B14F-4D97-AF65-F5344CB8AC3E}">
        <p14:creationId xmlns:p14="http://schemas.microsoft.com/office/powerpoint/2010/main" val="4263668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0" y="593367"/>
            <a:ext cx="12192000" cy="763600"/>
          </a:xfrm>
          <a:prstGeom prst="rect">
            <a:avLst/>
          </a:prstGeom>
        </p:spPr>
        <p:txBody>
          <a:bodyPr vert="horz" wrap="square" lIns="121900" tIns="121900" rIns="121900" bIns="121900" anchor="t" anchorCtr="0">
            <a:noAutofit/>
          </a:bodyPr>
          <a:lstStyle/>
          <a:p>
            <a:pPr>
              <a:buClr>
                <a:schemeClr val="dk1"/>
              </a:buClr>
              <a:buSzPct val="39285"/>
            </a:pPr>
            <a:r>
              <a:rPr lang="en"/>
              <a:t>Barrelfish: Implementation for Memory Management</a:t>
            </a:r>
          </a:p>
        </p:txBody>
      </p:sp>
      <p:sp>
        <p:nvSpPr>
          <p:cNvPr id="315" name="Shape 315"/>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dirty="0"/>
              <a:t>Monitors &amp; CPU drivers</a:t>
            </a:r>
          </a:p>
          <a:p>
            <a:pPr marL="1219170" lvl="1" indent="-304792"/>
            <a:r>
              <a:rPr lang="en" dirty="0"/>
              <a:t>User-level code performs virtual memory management (end-to-end)</a:t>
            </a:r>
          </a:p>
          <a:p>
            <a:pPr marL="1219170" lvl="1" indent="-304792"/>
            <a:r>
              <a:rPr lang="en" dirty="0"/>
              <a:t>CPU driver checks only that operations are correct (end-to-end)</a:t>
            </a:r>
          </a:p>
          <a:p>
            <a:pPr marL="1219170" lvl="1" indent="-304792"/>
            <a:r>
              <a:rPr lang="en" dirty="0"/>
              <a:t>Capability copying &amp; retyping (abstraction)</a:t>
            </a:r>
          </a:p>
          <a:p>
            <a:pPr marL="609585" indent="-304792"/>
            <a:r>
              <a:rPr lang="en" dirty="0"/>
              <a:t>Shared address spaces</a:t>
            </a:r>
          </a:p>
          <a:p>
            <a:pPr marL="1219170" lvl="1" indent="-304792"/>
            <a:r>
              <a:rPr lang="en" dirty="0"/>
              <a:t>Trade-off between replicated and shared hardware pages (Corey)</a:t>
            </a:r>
          </a:p>
          <a:p>
            <a:pPr marL="1219170" lvl="1" indent="-304792"/>
            <a:r>
              <a:rPr lang="en" dirty="0"/>
              <a:t>OS allowed to select spatio-temporal scheduling policy (end-to-end)</a:t>
            </a:r>
          </a:p>
        </p:txBody>
      </p:sp>
      <p:sp>
        <p:nvSpPr>
          <p:cNvPr id="316" name="Shape 316"/>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36</a:t>
            </a:fld>
            <a:endParaRPr lang="en"/>
          </a:p>
        </p:txBody>
      </p:sp>
    </p:spTree>
    <p:extLst>
      <p:ext uri="{BB962C8B-B14F-4D97-AF65-F5344CB8AC3E}">
        <p14:creationId xmlns:p14="http://schemas.microsoft.com/office/powerpoint/2010/main" val="1399707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pPr>
              <a:buClr>
                <a:schemeClr val="dk1"/>
              </a:buClr>
              <a:buSzPct val="39285"/>
            </a:pPr>
            <a:r>
              <a:rPr lang="en"/>
              <a:t>Barrelfish: Implementation for Multicore</a:t>
            </a:r>
          </a:p>
        </p:txBody>
      </p:sp>
      <p:sp>
        <p:nvSpPr>
          <p:cNvPr id="322" name="Shape 322"/>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a:t>Cache-coherence costly, so supplement it with direct communication</a:t>
            </a:r>
          </a:p>
          <a:p>
            <a:pPr marL="609585" indent="-304792"/>
            <a:r>
              <a:rPr lang="en" b="1"/>
              <a:t>Intercore</a:t>
            </a:r>
            <a:r>
              <a:rPr lang="en"/>
              <a:t> instead of </a:t>
            </a:r>
            <a:r>
              <a:rPr lang="en" b="1"/>
              <a:t>interprocess</a:t>
            </a:r>
            <a:r>
              <a:rPr lang="en"/>
              <a:t> communication</a:t>
            </a:r>
          </a:p>
          <a:p>
            <a:pPr marL="609585" indent="-304792"/>
            <a:r>
              <a:rPr lang="en"/>
              <a:t>Local shared cache-line</a:t>
            </a:r>
          </a:p>
        </p:txBody>
      </p:sp>
      <p:sp>
        <p:nvSpPr>
          <p:cNvPr id="323" name="Shape 323"/>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37</a:t>
            </a:fld>
            <a:endParaRPr lang="en"/>
          </a:p>
        </p:txBody>
      </p:sp>
      <p:pic>
        <p:nvPicPr>
          <p:cNvPr id="324" name="Shape 324"/>
          <p:cNvPicPr preferRelativeResize="0"/>
          <p:nvPr/>
        </p:nvPicPr>
        <p:blipFill>
          <a:blip r:embed="rId3">
            <a:alphaModFix/>
          </a:blip>
          <a:stretch>
            <a:fillRect/>
          </a:stretch>
        </p:blipFill>
        <p:spPr>
          <a:xfrm>
            <a:off x="500783" y="3385118"/>
            <a:ext cx="11190432" cy="3003100"/>
          </a:xfrm>
          <a:prstGeom prst="rect">
            <a:avLst/>
          </a:prstGeom>
          <a:noFill/>
          <a:ln>
            <a:noFill/>
          </a:ln>
        </p:spPr>
      </p:pic>
    </p:spTree>
    <p:extLst>
      <p:ext uri="{BB962C8B-B14F-4D97-AF65-F5344CB8AC3E}">
        <p14:creationId xmlns:p14="http://schemas.microsoft.com/office/powerpoint/2010/main" val="30238670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Barrelfish: Implementation for Heterogeneity</a:t>
            </a:r>
          </a:p>
        </p:txBody>
      </p:sp>
      <p:sp>
        <p:nvSpPr>
          <p:cNvPr id="330" name="Shape 330"/>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a:t>Monitors</a:t>
            </a:r>
          </a:p>
          <a:p>
            <a:pPr marL="1219170" lvl="1" indent="-304792"/>
            <a:r>
              <a:rPr lang="en"/>
              <a:t>Single-core, user-space processes</a:t>
            </a:r>
          </a:p>
          <a:p>
            <a:pPr marL="1219170" lvl="1" indent="-304792"/>
            <a:r>
              <a:rPr lang="en"/>
              <a:t>Runs the agreement protocol that synchronizes system state</a:t>
            </a:r>
          </a:p>
          <a:p>
            <a:pPr marL="609585" indent="-457189">
              <a:lnSpc>
                <a:spcPct val="115000"/>
              </a:lnSpc>
              <a:spcAft>
                <a:spcPts val="2133"/>
              </a:spcAft>
              <a:buClr>
                <a:schemeClr val="dk2"/>
              </a:buClr>
              <a:buSzPct val="100000"/>
              <a:buFont typeface="Arial"/>
            </a:pPr>
            <a:r>
              <a:rPr lang="en"/>
              <a:t>CPU-driver</a:t>
            </a:r>
          </a:p>
          <a:p>
            <a:pPr marL="1219170" lvl="1" indent="-304792"/>
            <a:r>
              <a:rPr lang="en"/>
              <a:t>Authorization &amp; process scheduling</a:t>
            </a:r>
          </a:p>
          <a:p>
            <a:pPr marL="1219170" lvl="1" indent="-304792"/>
            <a:r>
              <a:rPr lang="en"/>
              <a:t>Heavily customized for hardware/processors</a:t>
            </a:r>
          </a:p>
        </p:txBody>
      </p:sp>
      <p:sp>
        <p:nvSpPr>
          <p:cNvPr id="331" name="Shape 331"/>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38</a:t>
            </a:fld>
            <a:endParaRPr lang="en"/>
          </a:p>
        </p:txBody>
      </p:sp>
    </p:spTree>
    <p:extLst>
      <p:ext uri="{BB962C8B-B14F-4D97-AF65-F5344CB8AC3E}">
        <p14:creationId xmlns:p14="http://schemas.microsoft.com/office/powerpoint/2010/main" val="235028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pPr>
              <a:buClr>
                <a:schemeClr val="dk1"/>
              </a:buClr>
              <a:buSzPct val="39285"/>
            </a:pPr>
            <a:r>
              <a:rPr lang="en"/>
              <a:t>Barrelfish: Implementation for Heterogeneity</a:t>
            </a:r>
          </a:p>
        </p:txBody>
      </p:sp>
      <p:sp>
        <p:nvSpPr>
          <p:cNvPr id="337" name="Shape 337"/>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a:t>Knowledge and policy engine</a:t>
            </a:r>
          </a:p>
          <a:p>
            <a:pPr marL="1219170" lvl="1" indent="-304792"/>
            <a:r>
              <a:rPr lang="en"/>
              <a:t>System knowledge based used to map hardware to first-order logic</a:t>
            </a:r>
          </a:p>
          <a:p>
            <a:pPr marL="1219170" lvl="1" indent="-304792"/>
            <a:r>
              <a:rPr lang="en"/>
              <a:t>Good for creating cache/topology aware networks</a:t>
            </a:r>
          </a:p>
          <a:p>
            <a:pPr marL="609585" indent="-304792"/>
            <a:r>
              <a:rPr lang="en"/>
              <a:t>Experiences</a:t>
            </a:r>
          </a:p>
          <a:p>
            <a:pPr marL="1219170" lvl="1" indent="-304792"/>
            <a:r>
              <a:rPr lang="en"/>
              <a:t>CPU/monitor driver division → non-optimal performance, good engineering</a:t>
            </a:r>
          </a:p>
          <a:p>
            <a:pPr marL="1219170" lvl="1" indent="-304792"/>
            <a:r>
              <a:rPr lang="en"/>
              <a:t>Network stack insufficient</a:t>
            </a:r>
          </a:p>
        </p:txBody>
      </p:sp>
      <p:sp>
        <p:nvSpPr>
          <p:cNvPr id="338" name="Shape 338"/>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39</a:t>
            </a:fld>
            <a:endParaRPr lang="en"/>
          </a:p>
        </p:txBody>
      </p:sp>
    </p:spTree>
    <p:extLst>
      <p:ext uri="{BB962C8B-B14F-4D97-AF65-F5344CB8AC3E}">
        <p14:creationId xmlns:p14="http://schemas.microsoft.com/office/powerpoint/2010/main" val="796405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The Future</a:t>
            </a:r>
          </a:p>
        </p:txBody>
      </p:sp>
      <p:pic>
        <p:nvPicPr>
          <p:cNvPr id="95234"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722564" y="1447800"/>
            <a:ext cx="7204075" cy="4572000"/>
          </a:xfrm>
        </p:spPr>
      </p:pic>
    </p:spTree>
    <p:extLst>
      <p:ext uri="{BB962C8B-B14F-4D97-AF65-F5344CB8AC3E}">
        <p14:creationId xmlns:p14="http://schemas.microsoft.com/office/powerpoint/2010/main" val="3876176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Barrelfish: Evaluation Goals</a:t>
            </a:r>
          </a:p>
        </p:txBody>
      </p:sp>
      <p:sp>
        <p:nvSpPr>
          <p:cNvPr id="344" name="Shape 344"/>
          <p:cNvSpPr txBox="1">
            <a:spLocks noGrp="1"/>
          </p:cNvSpPr>
          <p:nvPr>
            <p:ph type="body" idx="1"/>
          </p:nvPr>
        </p:nvSpPr>
        <p:spPr>
          <a:xfrm>
            <a:off x="415600" y="1536633"/>
            <a:ext cx="11360800" cy="4555200"/>
          </a:xfrm>
          <a:prstGeom prst="rect">
            <a:avLst/>
          </a:prstGeom>
        </p:spPr>
        <p:txBody>
          <a:bodyPr vert="horz" wrap="square" lIns="121900" tIns="121900" rIns="121900" bIns="121900" anchor="ctr" anchorCtr="0">
            <a:noAutofit/>
          </a:bodyPr>
          <a:lstStyle/>
          <a:p>
            <a:pPr marL="609585" indent="-304792">
              <a:lnSpc>
                <a:spcPct val="200000"/>
              </a:lnSpc>
            </a:pPr>
            <a:r>
              <a:rPr lang="en" b="1"/>
              <a:t>Memory management </a:t>
            </a:r>
            <a:r>
              <a:rPr lang="en"/>
              <a:t>operations</a:t>
            </a:r>
          </a:p>
          <a:p>
            <a:pPr marL="609585" indent="-304792">
              <a:lnSpc>
                <a:spcPct val="200000"/>
              </a:lnSpc>
            </a:pPr>
            <a:r>
              <a:rPr lang="en" b="1"/>
              <a:t>Overhead </a:t>
            </a:r>
            <a:r>
              <a:rPr lang="en"/>
              <a:t>of message-passing </a:t>
            </a:r>
          </a:p>
          <a:p>
            <a:pPr marL="609585" indent="-304792">
              <a:lnSpc>
                <a:spcPct val="200000"/>
              </a:lnSpc>
            </a:pPr>
            <a:r>
              <a:rPr lang="en" b="1"/>
              <a:t>CPU</a:t>
            </a:r>
            <a:r>
              <a:rPr lang="en"/>
              <a:t>-intensive operations</a:t>
            </a:r>
          </a:p>
          <a:p>
            <a:pPr marL="609585" indent="-304792">
              <a:lnSpc>
                <a:spcPct val="200000"/>
              </a:lnSpc>
            </a:pPr>
            <a:r>
              <a:rPr lang="en" b="1"/>
              <a:t>I/O</a:t>
            </a:r>
            <a:r>
              <a:rPr lang="en"/>
              <a:t> testing for async overhead</a:t>
            </a:r>
          </a:p>
        </p:txBody>
      </p:sp>
      <p:sp>
        <p:nvSpPr>
          <p:cNvPr id="345" name="Shape 345"/>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40</a:t>
            </a:fld>
            <a:endParaRPr lang="en"/>
          </a:p>
        </p:txBody>
      </p:sp>
    </p:spTree>
    <p:extLst>
      <p:ext uri="{BB962C8B-B14F-4D97-AF65-F5344CB8AC3E}">
        <p14:creationId xmlns:p14="http://schemas.microsoft.com/office/powerpoint/2010/main" val="3410601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Barrelfish: Goals → Experiments</a:t>
            </a:r>
          </a:p>
        </p:txBody>
      </p:sp>
      <p:sp>
        <p:nvSpPr>
          <p:cNvPr id="351" name="Shape 351"/>
          <p:cNvSpPr txBox="1">
            <a:spLocks noGrp="1"/>
          </p:cNvSpPr>
          <p:nvPr>
            <p:ph type="body" idx="1"/>
          </p:nvPr>
        </p:nvSpPr>
        <p:spPr>
          <a:xfrm>
            <a:off x="415600" y="1536633"/>
            <a:ext cx="11360800" cy="4555200"/>
          </a:xfrm>
          <a:prstGeom prst="rect">
            <a:avLst/>
          </a:prstGeom>
        </p:spPr>
        <p:txBody>
          <a:bodyPr vert="horz" wrap="square" lIns="121900" tIns="121900" rIns="121900" bIns="121900" anchor="ctr" anchorCtr="0">
            <a:noAutofit/>
          </a:bodyPr>
          <a:lstStyle/>
          <a:p>
            <a:pPr marL="609585" indent="-304792">
              <a:lnSpc>
                <a:spcPct val="200000"/>
              </a:lnSpc>
            </a:pPr>
            <a:r>
              <a:rPr lang="en" b="1"/>
              <a:t>Memory management</a:t>
            </a:r>
            <a:r>
              <a:rPr lang="en"/>
              <a:t>: TLB shootdown</a:t>
            </a:r>
          </a:p>
          <a:p>
            <a:pPr marL="609585" indent="-304792">
              <a:lnSpc>
                <a:spcPct val="200000"/>
              </a:lnSpc>
            </a:pPr>
            <a:r>
              <a:rPr lang="en" b="1"/>
              <a:t>Overhead</a:t>
            </a:r>
            <a:r>
              <a:rPr lang="en"/>
              <a:t>: synchronous programs, polling &amp; interrupts</a:t>
            </a:r>
          </a:p>
          <a:p>
            <a:pPr marL="609585" indent="-304792">
              <a:lnSpc>
                <a:spcPct val="200000"/>
              </a:lnSpc>
            </a:pPr>
            <a:r>
              <a:rPr lang="en" b="1"/>
              <a:t>CPU</a:t>
            </a:r>
            <a:r>
              <a:rPr lang="en"/>
              <a:t>: CPU-bound applications</a:t>
            </a:r>
          </a:p>
          <a:p>
            <a:pPr marL="609585" indent="-304792">
              <a:lnSpc>
                <a:spcPct val="200000"/>
              </a:lnSpc>
            </a:pPr>
            <a:r>
              <a:rPr lang="en" b="1"/>
              <a:t>I/O</a:t>
            </a:r>
            <a:r>
              <a:rPr lang="en"/>
              <a:t>: IP Loopback, Database, Web-server</a:t>
            </a:r>
          </a:p>
        </p:txBody>
      </p:sp>
      <p:sp>
        <p:nvSpPr>
          <p:cNvPr id="352" name="Shape 352"/>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41</a:t>
            </a:fld>
            <a:endParaRPr lang="en"/>
          </a:p>
        </p:txBody>
      </p:sp>
    </p:spTree>
    <p:extLst>
      <p:ext uri="{BB962C8B-B14F-4D97-AF65-F5344CB8AC3E}">
        <p14:creationId xmlns:p14="http://schemas.microsoft.com/office/powerpoint/2010/main" val="39211387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Barrelfish: Evaluation for Memory Management</a:t>
            </a:r>
          </a:p>
        </p:txBody>
      </p:sp>
      <p:sp>
        <p:nvSpPr>
          <p:cNvPr id="358" name="Shape 358"/>
          <p:cNvSpPr txBox="1">
            <a:spLocks noGrp="1"/>
          </p:cNvSpPr>
          <p:nvPr>
            <p:ph type="body" idx="1"/>
          </p:nvPr>
        </p:nvSpPr>
        <p:spPr>
          <a:xfrm>
            <a:off x="415600" y="1536633"/>
            <a:ext cx="6835200" cy="4555200"/>
          </a:xfrm>
          <a:prstGeom prst="rect">
            <a:avLst/>
          </a:prstGeom>
        </p:spPr>
        <p:txBody>
          <a:bodyPr vert="horz" wrap="square" lIns="121900" tIns="121900" rIns="121900" bIns="121900" anchor="t" anchorCtr="0">
            <a:noAutofit/>
          </a:bodyPr>
          <a:lstStyle/>
          <a:p>
            <a:pPr marL="609585" indent="-304792"/>
            <a:r>
              <a:rPr lang="en" b="1"/>
              <a:t>Task:</a:t>
            </a:r>
            <a:r>
              <a:rPr lang="en"/>
              <a:t> TLB shootdown</a:t>
            </a:r>
          </a:p>
          <a:p>
            <a:pPr marL="609585" indent="-304792"/>
            <a:r>
              <a:rPr lang="en" b="1"/>
              <a:t>Difficulty:</a:t>
            </a:r>
            <a:r>
              <a:rPr lang="en"/>
              <a:t> Requires global coordination</a:t>
            </a:r>
          </a:p>
          <a:p>
            <a:pPr marL="609585" indent="-304792"/>
            <a:r>
              <a:rPr lang="en" b="1"/>
              <a:t>Result: </a:t>
            </a:r>
            <a:r>
              <a:rPr lang="en"/>
              <a:t>NUMA-aware &amp; plain multicast win</a:t>
            </a:r>
          </a:p>
          <a:p>
            <a:pPr>
              <a:buNone/>
            </a:pPr>
            <a:endParaRPr/>
          </a:p>
          <a:p>
            <a:pPr marL="609585" indent="-304792">
              <a:lnSpc>
                <a:spcPct val="115000"/>
              </a:lnSpc>
            </a:pPr>
            <a:r>
              <a:rPr lang="en" b="1"/>
              <a:t>Question:</a:t>
            </a:r>
            <a:r>
              <a:rPr lang="en"/>
              <a:t> </a:t>
            </a:r>
          </a:p>
          <a:p>
            <a:pPr marL="609585" indent="0" algn="ctr">
              <a:lnSpc>
                <a:spcPct val="115000"/>
              </a:lnSpc>
              <a:buNone/>
            </a:pPr>
            <a:r>
              <a:rPr lang="en"/>
              <a:t>Is reliance on hardware knowledge problematic given the overhead of system discovery or hand-coding?</a:t>
            </a:r>
          </a:p>
        </p:txBody>
      </p:sp>
      <p:sp>
        <p:nvSpPr>
          <p:cNvPr id="359" name="Shape 359"/>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42</a:t>
            </a:fld>
            <a:endParaRPr lang="en"/>
          </a:p>
        </p:txBody>
      </p:sp>
      <p:pic>
        <p:nvPicPr>
          <p:cNvPr id="360" name="Shape 360"/>
          <p:cNvPicPr preferRelativeResize="0"/>
          <p:nvPr/>
        </p:nvPicPr>
        <p:blipFill rotWithShape="1">
          <a:blip r:embed="rId3">
            <a:alphaModFix/>
          </a:blip>
          <a:srcRect l="8517" t="9706" r="10445" b="4998"/>
          <a:stretch/>
        </p:blipFill>
        <p:spPr>
          <a:xfrm>
            <a:off x="7092781" y="1690367"/>
            <a:ext cx="4935420" cy="3990699"/>
          </a:xfrm>
          <a:prstGeom prst="rect">
            <a:avLst/>
          </a:prstGeom>
          <a:noFill/>
          <a:ln>
            <a:noFill/>
          </a:ln>
        </p:spPr>
      </p:pic>
    </p:spTree>
    <p:extLst>
      <p:ext uri="{BB962C8B-B14F-4D97-AF65-F5344CB8AC3E}">
        <p14:creationId xmlns:p14="http://schemas.microsoft.com/office/powerpoint/2010/main" val="27553607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Barrelfish: Evaluation for Overhead</a:t>
            </a:r>
          </a:p>
        </p:txBody>
      </p:sp>
      <p:sp>
        <p:nvSpPr>
          <p:cNvPr id="366" name="Shape 366"/>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b="1"/>
              <a:t>Task: </a:t>
            </a:r>
            <a:r>
              <a:rPr lang="en"/>
              <a:t>Two-phase commit, polling &amp; interrupts</a:t>
            </a:r>
          </a:p>
          <a:p>
            <a:pPr marL="609585" indent="-304792"/>
            <a:r>
              <a:rPr lang="en" b="1"/>
              <a:t>Difficulty:</a:t>
            </a:r>
            <a:r>
              <a:rPr lang="en"/>
              <a:t> Message-passing requires more polling and interrupts</a:t>
            </a:r>
          </a:p>
          <a:p>
            <a:pPr marL="609585" indent="-304792"/>
            <a:r>
              <a:rPr lang="en" b="1"/>
              <a:t>Result: </a:t>
            </a:r>
            <a:r>
              <a:rPr lang="en"/>
              <a:t>Current hardware is good enough</a:t>
            </a:r>
          </a:p>
          <a:p>
            <a:pPr>
              <a:buNone/>
            </a:pPr>
            <a:endParaRPr/>
          </a:p>
          <a:p>
            <a:pPr>
              <a:buNone/>
            </a:pPr>
            <a:endParaRPr/>
          </a:p>
          <a:p>
            <a:pPr>
              <a:buNone/>
            </a:pPr>
            <a:endParaRPr/>
          </a:p>
          <a:p>
            <a:pPr marL="609585" indent="-304792">
              <a:lnSpc>
                <a:spcPct val="200000"/>
              </a:lnSpc>
            </a:pPr>
            <a:r>
              <a:rPr lang="en" b="1"/>
              <a:t>Question:</a:t>
            </a:r>
            <a:r>
              <a:rPr lang="en"/>
              <a:t> TLB fills, cache pollution not included in costs. Fair?</a:t>
            </a:r>
          </a:p>
          <a:p>
            <a:pPr marL="609585" indent="-304792">
              <a:lnSpc>
                <a:spcPct val="200000"/>
              </a:lnSpc>
            </a:pPr>
            <a:r>
              <a:rPr lang="en" b="1"/>
              <a:t>Question:</a:t>
            </a:r>
            <a:r>
              <a:rPr lang="en"/>
              <a:t> How might these results change with hardware? And application?</a:t>
            </a:r>
          </a:p>
        </p:txBody>
      </p:sp>
      <p:pic>
        <p:nvPicPr>
          <p:cNvPr id="367" name="Shape 367"/>
          <p:cNvPicPr preferRelativeResize="0"/>
          <p:nvPr/>
        </p:nvPicPr>
        <p:blipFill rotWithShape="1">
          <a:blip r:embed="rId3">
            <a:alphaModFix/>
          </a:blip>
          <a:srcRect r="25876"/>
          <a:stretch/>
        </p:blipFill>
        <p:spPr>
          <a:xfrm>
            <a:off x="3844032" y="3071467"/>
            <a:ext cx="4503933" cy="2103367"/>
          </a:xfrm>
          <a:prstGeom prst="rect">
            <a:avLst/>
          </a:prstGeom>
          <a:noFill/>
          <a:ln>
            <a:noFill/>
          </a:ln>
        </p:spPr>
      </p:pic>
      <p:sp>
        <p:nvSpPr>
          <p:cNvPr id="368" name="Shape 368"/>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43</a:t>
            </a:fld>
            <a:endParaRPr lang="en"/>
          </a:p>
        </p:txBody>
      </p:sp>
    </p:spTree>
    <p:extLst>
      <p:ext uri="{BB962C8B-B14F-4D97-AF65-F5344CB8AC3E}">
        <p14:creationId xmlns:p14="http://schemas.microsoft.com/office/powerpoint/2010/main" val="21171301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Barrelfish: Evaluation for Overhead</a:t>
            </a:r>
          </a:p>
        </p:txBody>
      </p:sp>
      <p:sp>
        <p:nvSpPr>
          <p:cNvPr id="374" name="Shape 374"/>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b="1"/>
              <a:t>Task:</a:t>
            </a:r>
            <a:r>
              <a:rPr lang="en"/>
              <a:t> IP Loopback Tests</a:t>
            </a:r>
          </a:p>
          <a:p>
            <a:pPr marL="609585" indent="-304792"/>
            <a:r>
              <a:rPr lang="en" b="1"/>
              <a:t>Difficulty: </a:t>
            </a:r>
            <a:r>
              <a:rPr lang="en"/>
              <a:t>Reading/writing sockets on local computer </a:t>
            </a:r>
          </a:p>
          <a:p>
            <a:pPr marL="609585" indent="-304792"/>
            <a:r>
              <a:rPr lang="en" b="1"/>
              <a:t>Results: </a:t>
            </a:r>
            <a:r>
              <a:rPr lang="en"/>
              <a:t>Barrelfish moderately outperforms Linux</a:t>
            </a:r>
          </a:p>
        </p:txBody>
      </p:sp>
      <p:pic>
        <p:nvPicPr>
          <p:cNvPr id="375" name="Shape 375"/>
          <p:cNvPicPr preferRelativeResize="0"/>
          <p:nvPr/>
        </p:nvPicPr>
        <p:blipFill rotWithShape="1">
          <a:blip r:embed="rId3">
            <a:alphaModFix/>
          </a:blip>
          <a:srcRect t="10324" b="13310"/>
          <a:stretch/>
        </p:blipFill>
        <p:spPr>
          <a:xfrm>
            <a:off x="2936584" y="3048767"/>
            <a:ext cx="6318833" cy="2864067"/>
          </a:xfrm>
          <a:prstGeom prst="rect">
            <a:avLst/>
          </a:prstGeom>
          <a:noFill/>
          <a:ln>
            <a:noFill/>
          </a:ln>
        </p:spPr>
      </p:pic>
      <p:sp>
        <p:nvSpPr>
          <p:cNvPr id="376" name="Shape 376"/>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44</a:t>
            </a:fld>
            <a:endParaRPr lang="en"/>
          </a:p>
        </p:txBody>
      </p:sp>
    </p:spTree>
    <p:extLst>
      <p:ext uri="{BB962C8B-B14F-4D97-AF65-F5344CB8AC3E}">
        <p14:creationId xmlns:p14="http://schemas.microsoft.com/office/powerpoint/2010/main" val="20606281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Barrelfish: Evaluation for CPU</a:t>
            </a:r>
          </a:p>
        </p:txBody>
      </p:sp>
      <p:sp>
        <p:nvSpPr>
          <p:cNvPr id="382" name="Shape 382"/>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b="1"/>
              <a:t>Task</a:t>
            </a:r>
            <a:r>
              <a:rPr lang="en"/>
              <a:t>: Compute-bound (CPU heavy) workloads </a:t>
            </a:r>
          </a:p>
          <a:p>
            <a:pPr marL="609585" indent="-304792"/>
            <a:r>
              <a:rPr lang="en" b="1"/>
              <a:t>Difficulty: </a:t>
            </a:r>
            <a:r>
              <a:rPr lang="en"/>
              <a:t>Large shared-address spaces, parallel code</a:t>
            </a:r>
          </a:p>
          <a:p>
            <a:pPr marL="609585" indent="-304792"/>
            <a:r>
              <a:rPr lang="en" b="1"/>
              <a:t>Result</a:t>
            </a:r>
            <a:r>
              <a:rPr lang="en"/>
              <a:t>: Barrelfish not great, but comparable to Linux</a:t>
            </a:r>
          </a:p>
        </p:txBody>
      </p:sp>
      <p:pic>
        <p:nvPicPr>
          <p:cNvPr id="383" name="Shape 383"/>
          <p:cNvPicPr preferRelativeResize="0"/>
          <p:nvPr/>
        </p:nvPicPr>
        <p:blipFill rotWithShape="1">
          <a:blip r:embed="rId3">
            <a:alphaModFix/>
          </a:blip>
          <a:srcRect l="64986" t="4600" r="3580" b="50029"/>
          <a:stretch/>
        </p:blipFill>
        <p:spPr>
          <a:xfrm>
            <a:off x="8101883" y="3075401"/>
            <a:ext cx="3674519" cy="3267423"/>
          </a:xfrm>
          <a:prstGeom prst="rect">
            <a:avLst/>
          </a:prstGeom>
          <a:noFill/>
          <a:ln>
            <a:noFill/>
          </a:ln>
        </p:spPr>
      </p:pic>
      <p:pic>
        <p:nvPicPr>
          <p:cNvPr id="384" name="Shape 384"/>
          <p:cNvPicPr preferRelativeResize="0"/>
          <p:nvPr/>
        </p:nvPicPr>
        <p:blipFill rotWithShape="1">
          <a:blip r:embed="rId3">
            <a:alphaModFix/>
          </a:blip>
          <a:srcRect l="2684" t="6588" r="65881" b="49399"/>
          <a:stretch/>
        </p:blipFill>
        <p:spPr>
          <a:xfrm>
            <a:off x="4427367" y="3190108"/>
            <a:ext cx="3674519" cy="3169625"/>
          </a:xfrm>
          <a:prstGeom prst="rect">
            <a:avLst/>
          </a:prstGeom>
          <a:noFill/>
          <a:ln>
            <a:noFill/>
          </a:ln>
        </p:spPr>
      </p:pic>
      <p:sp>
        <p:nvSpPr>
          <p:cNvPr id="385" name="Shape 385"/>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45</a:t>
            </a:fld>
            <a:endParaRPr lang="en"/>
          </a:p>
        </p:txBody>
      </p:sp>
      <p:sp>
        <p:nvSpPr>
          <p:cNvPr id="386" name="Shape 386"/>
          <p:cNvSpPr txBox="1">
            <a:spLocks noGrp="1"/>
          </p:cNvSpPr>
          <p:nvPr>
            <p:ph type="body" idx="1"/>
          </p:nvPr>
        </p:nvSpPr>
        <p:spPr>
          <a:xfrm>
            <a:off x="415600" y="3468300"/>
            <a:ext cx="4281200" cy="2874800"/>
          </a:xfrm>
          <a:prstGeom prst="rect">
            <a:avLst/>
          </a:prstGeom>
        </p:spPr>
        <p:txBody>
          <a:bodyPr vert="horz" wrap="square" lIns="121900" tIns="121900" rIns="121900" bIns="121900" anchor="t" anchorCtr="0">
            <a:noAutofit/>
          </a:bodyPr>
          <a:lstStyle/>
          <a:p>
            <a:pPr marL="609585" indent="-304792"/>
            <a:r>
              <a:rPr lang="en" b="1"/>
              <a:t>Question:</a:t>
            </a:r>
          </a:p>
          <a:p>
            <a:pPr marL="609585" indent="0">
              <a:buNone/>
            </a:pPr>
            <a:r>
              <a:rPr lang="en"/>
              <a:t>Consistency &gt; raw performance gains?</a:t>
            </a:r>
          </a:p>
        </p:txBody>
      </p:sp>
    </p:spTree>
    <p:extLst>
      <p:ext uri="{BB962C8B-B14F-4D97-AF65-F5344CB8AC3E}">
        <p14:creationId xmlns:p14="http://schemas.microsoft.com/office/powerpoint/2010/main" val="618241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Barrelfish: Evaluation for I/O</a:t>
            </a:r>
          </a:p>
        </p:txBody>
      </p:sp>
      <p:sp>
        <p:nvSpPr>
          <p:cNvPr id="392" name="Shape 392"/>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b="1"/>
              <a:t>Task(s)</a:t>
            </a:r>
            <a:r>
              <a:rPr lang="en"/>
              <a:t>: Web-server and relational database setup</a:t>
            </a:r>
          </a:p>
          <a:p>
            <a:pPr marL="609585" indent="-304792"/>
            <a:r>
              <a:rPr lang="en" b="1"/>
              <a:t>Difficulty: </a:t>
            </a:r>
            <a:r>
              <a:rPr lang="en"/>
              <a:t>I/O traditional bottleneck</a:t>
            </a:r>
          </a:p>
          <a:p>
            <a:pPr marL="609585" indent="-304792"/>
            <a:r>
              <a:rPr lang="en" b="1"/>
              <a:t>Approach: </a:t>
            </a:r>
            <a:r>
              <a:rPr lang="en"/>
              <a:t>Message-passing/distributed systems</a:t>
            </a:r>
          </a:p>
          <a:p>
            <a:pPr marL="609585" indent="-304792"/>
            <a:r>
              <a:rPr lang="en" b="1"/>
              <a:t>Result</a:t>
            </a:r>
            <a:r>
              <a:rPr lang="en"/>
              <a:t>: Twice as many requests per second vs. lighttpd on Linux</a:t>
            </a:r>
          </a:p>
          <a:p>
            <a:pPr>
              <a:buNone/>
            </a:pPr>
            <a:endParaRPr/>
          </a:p>
          <a:p>
            <a:pPr marL="609585" indent="-304792">
              <a:lnSpc>
                <a:spcPct val="200000"/>
              </a:lnSpc>
            </a:pPr>
            <a:r>
              <a:rPr lang="en" b="1"/>
              <a:t>Question:</a:t>
            </a:r>
            <a:r>
              <a:rPr lang="en"/>
              <a:t> Does load pattern matter for comparison?</a:t>
            </a:r>
          </a:p>
          <a:p>
            <a:pPr marL="609585" indent="-304792">
              <a:lnSpc>
                <a:spcPct val="200000"/>
              </a:lnSpc>
            </a:pPr>
            <a:r>
              <a:rPr lang="en" b="1"/>
              <a:t>Question: </a:t>
            </a:r>
            <a:r>
              <a:rPr lang="en"/>
              <a:t>Sufficient comparison for SQLite DB test?</a:t>
            </a:r>
          </a:p>
        </p:txBody>
      </p:sp>
      <p:sp>
        <p:nvSpPr>
          <p:cNvPr id="393" name="Shape 393"/>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46</a:t>
            </a:fld>
            <a:endParaRPr lang="en"/>
          </a:p>
        </p:txBody>
      </p:sp>
    </p:spTree>
    <p:extLst>
      <p:ext uri="{BB962C8B-B14F-4D97-AF65-F5344CB8AC3E}">
        <p14:creationId xmlns:p14="http://schemas.microsoft.com/office/powerpoint/2010/main" val="38209267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Barrelfish: Summary</a:t>
            </a:r>
          </a:p>
        </p:txBody>
      </p:sp>
      <p:sp>
        <p:nvSpPr>
          <p:cNvPr id="399" name="Shape 399"/>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a:t>Authors opinions</a:t>
            </a:r>
          </a:p>
          <a:p>
            <a:pPr marL="1219170" lvl="1" indent="-304792"/>
            <a:r>
              <a:rPr lang="en"/>
              <a:t>Building an operating from scratch is difficult</a:t>
            </a:r>
          </a:p>
          <a:p>
            <a:pPr marL="1219170" lvl="1" indent="-304792"/>
            <a:r>
              <a:rPr lang="en"/>
              <a:t>Barrelfish performs well given its relative underdevelopment</a:t>
            </a:r>
          </a:p>
          <a:p>
            <a:pPr marL="609585" indent="-304792"/>
            <a:r>
              <a:rPr lang="en"/>
              <a:t>Still actively developed</a:t>
            </a:r>
          </a:p>
          <a:p>
            <a:pPr marL="1219170" lvl="1" indent="-304792"/>
            <a:r>
              <a:rPr lang="en" u="sng">
                <a:solidFill>
                  <a:schemeClr val="hlink"/>
                </a:solidFill>
                <a:hlinkClick r:id="rId3"/>
              </a:rPr>
              <a:t>http://www.barrelfish.org/download.html</a:t>
            </a:r>
          </a:p>
          <a:p>
            <a:pPr marL="1219170" lvl="1" indent="-304792"/>
            <a:r>
              <a:rPr lang="en"/>
              <a:t>Not quite VMWare though!</a:t>
            </a:r>
          </a:p>
          <a:p>
            <a:pPr marL="609585" indent="-304792"/>
            <a:r>
              <a:rPr lang="en"/>
              <a:t>Message-passing elegant but perhaps not more efficient</a:t>
            </a:r>
          </a:p>
          <a:p>
            <a:pPr marL="609585" indent="-304792"/>
            <a:r>
              <a:rPr lang="en"/>
              <a:t>Interesting use of system discovery</a:t>
            </a:r>
          </a:p>
          <a:p>
            <a:pPr marL="609585" indent="-304792"/>
            <a:r>
              <a:rPr lang="en"/>
              <a:t>Evaluations</a:t>
            </a:r>
          </a:p>
          <a:p>
            <a:pPr marL="1219170" lvl="1" indent="-304792"/>
            <a:r>
              <a:rPr lang="en"/>
              <a:t>Very synthetic, no money-graph</a:t>
            </a:r>
          </a:p>
          <a:p>
            <a:pPr marL="1219170" lvl="1" indent="-304792"/>
            <a:r>
              <a:rPr lang="en"/>
              <a:t>Peppered with microbenchmarks, needs better macro-evaluation</a:t>
            </a:r>
          </a:p>
          <a:p>
            <a:pPr marL="1219170" lvl="1" indent="-304792"/>
            <a:r>
              <a:rPr lang="en"/>
              <a:t>TLB shootdown, I/O results better than compute-bound results</a:t>
            </a:r>
          </a:p>
        </p:txBody>
      </p:sp>
      <p:sp>
        <p:nvSpPr>
          <p:cNvPr id="400" name="Shape 400"/>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47</a:t>
            </a:fld>
            <a:endParaRPr lang="en"/>
          </a:p>
        </p:txBody>
      </p:sp>
    </p:spTree>
    <p:extLst>
      <p:ext uri="{BB962C8B-B14F-4D97-AF65-F5344CB8AC3E}">
        <p14:creationId xmlns:p14="http://schemas.microsoft.com/office/powerpoint/2010/main" val="16647023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Barrelfish: Questions</a:t>
            </a:r>
          </a:p>
        </p:txBody>
      </p:sp>
      <p:sp>
        <p:nvSpPr>
          <p:cNvPr id="406" name="Shape 406"/>
          <p:cNvSpPr txBox="1">
            <a:spLocks noGrp="1"/>
          </p:cNvSpPr>
          <p:nvPr>
            <p:ph type="body" idx="1"/>
          </p:nvPr>
        </p:nvSpPr>
        <p:spPr>
          <a:xfrm>
            <a:off x="415600" y="1536633"/>
            <a:ext cx="11360800" cy="4555200"/>
          </a:xfrm>
          <a:prstGeom prst="rect">
            <a:avLst/>
          </a:prstGeom>
        </p:spPr>
        <p:txBody>
          <a:bodyPr vert="horz" wrap="square" lIns="121900" tIns="121900" rIns="121900" bIns="121900" anchor="ctr" anchorCtr="0">
            <a:noAutofit/>
          </a:bodyPr>
          <a:lstStyle/>
          <a:p>
            <a:pPr marL="609585" indent="-304792">
              <a:lnSpc>
                <a:spcPct val="200000"/>
              </a:lnSpc>
            </a:pPr>
            <a:r>
              <a:rPr lang="en"/>
              <a:t>Is message-passing a viable alternative to a shared-data approach?</a:t>
            </a:r>
          </a:p>
          <a:p>
            <a:pPr marL="609585" indent="-304792">
              <a:lnSpc>
                <a:spcPct val="200000"/>
              </a:lnSpc>
            </a:pPr>
            <a:r>
              <a:rPr lang="en"/>
              <a:t>What applications would this system be best for?</a:t>
            </a:r>
          </a:p>
          <a:p>
            <a:pPr marL="609585" indent="-304792">
              <a:lnSpc>
                <a:spcPct val="200000"/>
              </a:lnSpc>
            </a:pPr>
            <a:r>
              <a:rPr lang="en"/>
              <a:t>Were the evaluations thorough and realistic enough? </a:t>
            </a:r>
          </a:p>
        </p:txBody>
      </p:sp>
      <p:sp>
        <p:nvSpPr>
          <p:cNvPr id="407" name="Shape 407"/>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48</a:t>
            </a:fld>
            <a:endParaRPr lang="en"/>
          </a:p>
        </p:txBody>
      </p:sp>
    </p:spTree>
    <p:extLst>
      <p:ext uri="{BB962C8B-B14F-4D97-AF65-F5344CB8AC3E}">
        <p14:creationId xmlns:p14="http://schemas.microsoft.com/office/powerpoint/2010/main" val="9720978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Shape 412"/>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Takeaways</a:t>
            </a:r>
          </a:p>
        </p:txBody>
      </p:sp>
      <p:sp>
        <p:nvSpPr>
          <p:cNvPr id="413" name="Shape 413"/>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a:t>Efficient VM monitor software critical</a:t>
            </a:r>
          </a:p>
          <a:p>
            <a:pPr marL="1219170" lvl="1" indent="-304792"/>
            <a:r>
              <a:rPr lang="en"/>
              <a:t>Rapidly changing computer architectures → the-floor-is-lava </a:t>
            </a:r>
          </a:p>
          <a:p>
            <a:pPr marL="1219170" lvl="1" indent="-304792"/>
            <a:r>
              <a:rPr lang="en"/>
              <a:t>Commodity and personal computing have increasing numbers of cores and processors</a:t>
            </a:r>
          </a:p>
          <a:p>
            <a:pPr marL="609585" indent="-304792"/>
            <a:r>
              <a:rPr lang="en"/>
              <a:t>Improving VM performance possible if...</a:t>
            </a:r>
          </a:p>
          <a:p>
            <a:pPr marL="1219170" lvl="1" indent="-304792"/>
            <a:r>
              <a:rPr lang="en"/>
              <a:t>Resources are shared even more (Disco)</a:t>
            </a:r>
          </a:p>
          <a:p>
            <a:pPr marL="1219170" lvl="1" indent="-304792"/>
            <a:r>
              <a:rPr lang="en"/>
              <a:t>Resources are replicated and synced (Barrelfish)</a:t>
            </a:r>
          </a:p>
          <a:p>
            <a:pPr marL="609585" indent="-304792"/>
            <a:r>
              <a:rPr lang="en"/>
              <a:t>Best of Disco</a:t>
            </a:r>
          </a:p>
          <a:p>
            <a:pPr marL="1219170" lvl="1" indent="-304792"/>
            <a:r>
              <a:rPr lang="en"/>
              <a:t>Don’t hide power: recognition of ccNUMA advantages</a:t>
            </a:r>
          </a:p>
          <a:p>
            <a:pPr marL="1219170" lvl="1" indent="-304792"/>
            <a:r>
              <a:rPr lang="en"/>
              <a:t>Get it right: Disco clearly beats out competitors</a:t>
            </a:r>
          </a:p>
          <a:p>
            <a:pPr marL="609585" indent="-304792"/>
            <a:r>
              <a:rPr lang="en"/>
              <a:t>Best of Barrelfish</a:t>
            </a:r>
          </a:p>
          <a:p>
            <a:pPr marL="1219170" lvl="1" indent="-304792"/>
            <a:r>
              <a:rPr lang="en"/>
              <a:t>Reuse good ideas: distributed systems for many-core computers</a:t>
            </a:r>
          </a:p>
          <a:p>
            <a:pPr marL="1219170" lvl="1" indent="-304792"/>
            <a:r>
              <a:rPr lang="en"/>
              <a:t>Abstraction: System discovery</a:t>
            </a:r>
          </a:p>
        </p:txBody>
      </p:sp>
      <p:sp>
        <p:nvSpPr>
          <p:cNvPr id="414" name="Shape 414"/>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49</a:t>
            </a:fld>
            <a:endParaRPr lang="en"/>
          </a:p>
        </p:txBody>
      </p:sp>
    </p:spTree>
    <p:extLst>
      <p:ext uri="{BB962C8B-B14F-4D97-AF65-F5344CB8AC3E}">
        <p14:creationId xmlns:p14="http://schemas.microsoft.com/office/powerpoint/2010/main" val="1533578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905000" y="274638"/>
            <a:ext cx="8229600" cy="1143000"/>
          </a:xfrm>
        </p:spPr>
        <p:txBody>
          <a:bodyPr/>
          <a:lstStyle/>
          <a:p>
            <a:r>
              <a:rPr lang="en-US" altLang="en-US" smtClean="0"/>
              <a:t>Processor Organizations</a:t>
            </a:r>
          </a:p>
        </p:txBody>
      </p:sp>
      <p:cxnSp>
        <p:nvCxnSpPr>
          <p:cNvPr id="7" name="Straight Arrow Connector 6"/>
          <p:cNvCxnSpPr>
            <a:stCxn id="10242" idx="2"/>
          </p:cNvCxnSpPr>
          <p:nvPr/>
        </p:nvCxnSpPr>
        <p:spPr>
          <a:xfrm rot="5400000">
            <a:off x="3985419" y="251619"/>
            <a:ext cx="868362" cy="3200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0242" idx="2"/>
          </p:cNvCxnSpPr>
          <p:nvPr/>
        </p:nvCxnSpPr>
        <p:spPr>
          <a:xfrm rot="5400000">
            <a:off x="4937919" y="1280319"/>
            <a:ext cx="944562"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0242" idx="2"/>
          </p:cNvCxnSpPr>
          <p:nvPr/>
        </p:nvCxnSpPr>
        <p:spPr>
          <a:xfrm rot="16200000" flipH="1">
            <a:off x="6080919" y="1356519"/>
            <a:ext cx="944562"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242" idx="2"/>
          </p:cNvCxnSpPr>
          <p:nvPr/>
        </p:nvCxnSpPr>
        <p:spPr>
          <a:xfrm rot="16200000" flipH="1">
            <a:off x="7071519" y="365919"/>
            <a:ext cx="792162" cy="2895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1752600" y="2362201"/>
            <a:ext cx="1981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algn="ctr"/>
            <a:r>
              <a:rPr lang="en-US" altLang="en-US" sz="1600" b="1"/>
              <a:t>Single Instruction, Single Data Stream (SISD)</a:t>
            </a:r>
          </a:p>
        </p:txBody>
      </p:sp>
      <p:sp>
        <p:nvSpPr>
          <p:cNvPr id="21" name="TextBox 20"/>
          <p:cNvSpPr txBox="1">
            <a:spLocks noChangeArrowheads="1"/>
          </p:cNvSpPr>
          <p:nvPr/>
        </p:nvSpPr>
        <p:spPr bwMode="auto">
          <a:xfrm>
            <a:off x="3810000" y="2362201"/>
            <a:ext cx="1981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algn="ctr"/>
            <a:r>
              <a:rPr lang="en-US" altLang="en-US" sz="1600" b="1"/>
              <a:t>Single Instruction, Multiple Data Stream (SIMD)</a:t>
            </a:r>
          </a:p>
        </p:txBody>
      </p:sp>
      <p:sp>
        <p:nvSpPr>
          <p:cNvPr id="22" name="TextBox 21"/>
          <p:cNvSpPr txBox="1">
            <a:spLocks noChangeArrowheads="1"/>
          </p:cNvSpPr>
          <p:nvPr/>
        </p:nvSpPr>
        <p:spPr bwMode="auto">
          <a:xfrm>
            <a:off x="6096000" y="2362201"/>
            <a:ext cx="2133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algn="ctr"/>
            <a:r>
              <a:rPr lang="en-US" altLang="en-US" sz="1600" b="1"/>
              <a:t>Multiple Instruction, Single Data Stream (MISD)</a:t>
            </a:r>
          </a:p>
        </p:txBody>
      </p:sp>
      <p:sp>
        <p:nvSpPr>
          <p:cNvPr id="23" name="TextBox 22"/>
          <p:cNvSpPr txBox="1">
            <a:spLocks noChangeArrowheads="1"/>
          </p:cNvSpPr>
          <p:nvPr/>
        </p:nvSpPr>
        <p:spPr bwMode="auto">
          <a:xfrm>
            <a:off x="8229600" y="2362201"/>
            <a:ext cx="2133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algn="ctr"/>
            <a:r>
              <a:rPr lang="en-US" altLang="en-US" sz="1600" b="1"/>
              <a:t>Multiple Instruction, Multiple Data Stream (MIMD)</a:t>
            </a:r>
          </a:p>
        </p:txBody>
      </p:sp>
      <p:cxnSp>
        <p:nvCxnSpPr>
          <p:cNvPr id="25" name="Straight Arrow Connector 24"/>
          <p:cNvCxnSpPr>
            <a:stCxn id="17" idx="2"/>
          </p:cNvCxnSpPr>
          <p:nvPr/>
        </p:nvCxnSpPr>
        <p:spPr>
          <a:xfrm rot="5400000">
            <a:off x="2436019" y="3501231"/>
            <a:ext cx="6159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1" idx="2"/>
          </p:cNvCxnSpPr>
          <p:nvPr/>
        </p:nvCxnSpPr>
        <p:spPr>
          <a:xfrm rot="5400000">
            <a:off x="4148932" y="3158332"/>
            <a:ext cx="617537"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1" idx="2"/>
          </p:cNvCxnSpPr>
          <p:nvPr/>
        </p:nvCxnSpPr>
        <p:spPr>
          <a:xfrm rot="16200000" flipH="1">
            <a:off x="4796632" y="3196432"/>
            <a:ext cx="617537"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3" idx="2"/>
            <a:endCxn id="37" idx="0"/>
          </p:cNvCxnSpPr>
          <p:nvPr/>
        </p:nvCxnSpPr>
        <p:spPr>
          <a:xfrm rot="5400000">
            <a:off x="8549482" y="3139282"/>
            <a:ext cx="693737" cy="800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3" idx="2"/>
          </p:cNvCxnSpPr>
          <p:nvPr/>
        </p:nvCxnSpPr>
        <p:spPr>
          <a:xfrm rot="16200000" flipH="1">
            <a:off x="9292432" y="3196432"/>
            <a:ext cx="693737"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a:spLocks noChangeArrowheads="1"/>
          </p:cNvSpPr>
          <p:nvPr/>
        </p:nvSpPr>
        <p:spPr bwMode="auto">
          <a:xfrm>
            <a:off x="1828800" y="3886200"/>
            <a:ext cx="1676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algn="ctr"/>
            <a:r>
              <a:rPr lang="en-US" altLang="en-US" sz="1600" b="1"/>
              <a:t>Uniprocessor</a:t>
            </a:r>
          </a:p>
        </p:txBody>
      </p:sp>
      <p:sp>
        <p:nvSpPr>
          <p:cNvPr id="35" name="TextBox 34"/>
          <p:cNvSpPr txBox="1">
            <a:spLocks noChangeArrowheads="1"/>
          </p:cNvSpPr>
          <p:nvPr/>
        </p:nvSpPr>
        <p:spPr bwMode="auto">
          <a:xfrm>
            <a:off x="3505200" y="3886200"/>
            <a:ext cx="106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r>
              <a:rPr lang="en-US" altLang="en-US" sz="1600" b="1"/>
              <a:t>Vector Processor</a:t>
            </a:r>
          </a:p>
        </p:txBody>
      </p:sp>
      <p:sp>
        <p:nvSpPr>
          <p:cNvPr id="36" name="TextBox 35"/>
          <p:cNvSpPr txBox="1">
            <a:spLocks noChangeArrowheads="1"/>
          </p:cNvSpPr>
          <p:nvPr/>
        </p:nvSpPr>
        <p:spPr bwMode="auto">
          <a:xfrm>
            <a:off x="5029200" y="3886200"/>
            <a:ext cx="106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r>
              <a:rPr lang="en-US" altLang="en-US" sz="1600" b="1"/>
              <a:t>Array Processor</a:t>
            </a:r>
          </a:p>
        </p:txBody>
      </p:sp>
      <p:sp>
        <p:nvSpPr>
          <p:cNvPr id="37" name="TextBox 36"/>
          <p:cNvSpPr txBox="1">
            <a:spLocks noChangeArrowheads="1"/>
          </p:cNvSpPr>
          <p:nvPr/>
        </p:nvSpPr>
        <p:spPr bwMode="auto">
          <a:xfrm>
            <a:off x="8001000" y="3886200"/>
            <a:ext cx="99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r>
              <a:rPr lang="en-US" altLang="en-US" sz="1600" b="1"/>
              <a:t>Shared Memory</a:t>
            </a:r>
          </a:p>
        </p:txBody>
      </p:sp>
      <p:sp>
        <p:nvSpPr>
          <p:cNvPr id="40" name="TextBox 39"/>
          <p:cNvSpPr txBox="1">
            <a:spLocks noChangeArrowheads="1"/>
          </p:cNvSpPr>
          <p:nvPr/>
        </p:nvSpPr>
        <p:spPr bwMode="auto">
          <a:xfrm>
            <a:off x="9372600" y="3886200"/>
            <a:ext cx="121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r>
              <a:rPr lang="en-US" altLang="en-US" sz="1600" b="1"/>
              <a:t>Distributed Memory</a:t>
            </a:r>
          </a:p>
        </p:txBody>
      </p:sp>
      <p:cxnSp>
        <p:nvCxnSpPr>
          <p:cNvPr id="44" name="Straight Arrow Connector 43"/>
          <p:cNvCxnSpPr>
            <a:stCxn id="40" idx="2"/>
          </p:cNvCxnSpPr>
          <p:nvPr/>
        </p:nvCxnSpPr>
        <p:spPr>
          <a:xfrm rot="5400000">
            <a:off x="9360694" y="5093494"/>
            <a:ext cx="1244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7" idx="2"/>
          </p:cNvCxnSpPr>
          <p:nvPr/>
        </p:nvCxnSpPr>
        <p:spPr>
          <a:xfrm rot="5400000">
            <a:off x="8045450" y="4425950"/>
            <a:ext cx="406400" cy="495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a:spLocks noChangeArrowheads="1"/>
          </p:cNvSpPr>
          <p:nvPr/>
        </p:nvSpPr>
        <p:spPr bwMode="auto">
          <a:xfrm>
            <a:off x="7010400" y="4876800"/>
            <a:ext cx="152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r>
              <a:rPr lang="en-US" altLang="en-US" sz="1600" b="1"/>
              <a:t>Symmetric Multiprocessor</a:t>
            </a:r>
          </a:p>
        </p:txBody>
      </p:sp>
      <p:sp>
        <p:nvSpPr>
          <p:cNvPr id="54" name="TextBox 53"/>
          <p:cNvSpPr txBox="1">
            <a:spLocks noChangeArrowheads="1"/>
          </p:cNvSpPr>
          <p:nvPr/>
        </p:nvSpPr>
        <p:spPr bwMode="auto">
          <a:xfrm>
            <a:off x="8458200" y="4876801"/>
            <a:ext cx="152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r>
              <a:rPr lang="en-US" altLang="en-US" sz="1600" b="1"/>
              <a:t>Non-uniform Memory Access</a:t>
            </a:r>
          </a:p>
        </p:txBody>
      </p:sp>
      <p:sp>
        <p:nvSpPr>
          <p:cNvPr id="55" name="TextBox 54"/>
          <p:cNvSpPr txBox="1">
            <a:spLocks noChangeArrowheads="1"/>
          </p:cNvSpPr>
          <p:nvPr/>
        </p:nvSpPr>
        <p:spPr bwMode="auto">
          <a:xfrm>
            <a:off x="9067800" y="5757864"/>
            <a:ext cx="1676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algn="ctr"/>
            <a:r>
              <a:rPr lang="en-US" altLang="en-US" sz="1600" b="1"/>
              <a:t>Clusters</a:t>
            </a:r>
          </a:p>
        </p:txBody>
      </p:sp>
      <p:cxnSp>
        <p:nvCxnSpPr>
          <p:cNvPr id="64" name="Straight Arrow Connector 63"/>
          <p:cNvCxnSpPr>
            <a:stCxn id="37" idx="2"/>
          </p:cNvCxnSpPr>
          <p:nvPr/>
        </p:nvCxnSpPr>
        <p:spPr>
          <a:xfrm rot="16200000" flipH="1">
            <a:off x="8540750" y="4425950"/>
            <a:ext cx="406400" cy="495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152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par>
                                <p:cTn id="8" presetID="16" presetClass="entr" presetSubtype="2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Horizontal)">
                                      <p:cBhvr>
                                        <p:cTn id="10" dur="500"/>
                                        <p:tgtEl>
                                          <p:spTgt spid="9"/>
                                        </p:tgtEl>
                                      </p:cBhvr>
                                    </p:animEffect>
                                  </p:childTnLst>
                                </p:cTn>
                              </p:par>
                              <p:par>
                                <p:cTn id="11" presetID="16" presetClass="entr" presetSubtype="2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Horizontal)">
                                      <p:cBhvr>
                                        <p:cTn id="13" dur="500"/>
                                        <p:tgtEl>
                                          <p:spTgt spid="11"/>
                                        </p:tgtEl>
                                      </p:cBhvr>
                                    </p:animEffect>
                                  </p:childTnLst>
                                </p:cTn>
                              </p:par>
                              <p:par>
                                <p:cTn id="14" presetID="16" presetClass="entr" presetSubtype="2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Horizontal)">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2" grpId="0"/>
      <p:bldP spid="23" grpId="0"/>
      <p:bldP spid="34" grpId="0"/>
      <p:bldP spid="35" grpId="0"/>
      <p:bldP spid="36" grpId="0"/>
      <p:bldP spid="37" grpId="0"/>
      <p:bldP spid="40" grpId="0"/>
      <p:bldP spid="53" grpId="0"/>
      <p:bldP spid="54" grpId="0"/>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title"/>
          </p:nvPr>
        </p:nvSpPr>
        <p:spPr>
          <a:xfrm>
            <a:off x="415600" y="2867800"/>
            <a:ext cx="11360800" cy="1122400"/>
          </a:xfrm>
          <a:prstGeom prst="rect">
            <a:avLst/>
          </a:prstGeom>
        </p:spPr>
        <p:txBody>
          <a:bodyPr vert="horz" wrap="square" lIns="121900" tIns="121900" rIns="121900" bIns="121900" anchor="ctr" anchorCtr="0">
            <a:noAutofit/>
          </a:bodyPr>
          <a:lstStyle/>
          <a:p>
            <a:r>
              <a:rPr lang="en"/>
              <a:t>Thank You!</a:t>
            </a:r>
          </a:p>
        </p:txBody>
      </p:sp>
      <p:sp>
        <p:nvSpPr>
          <p:cNvPr id="420" name="Shape 420"/>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50</a:t>
            </a:fld>
            <a:endParaRPr lang="en"/>
          </a:p>
        </p:txBody>
      </p:sp>
    </p:spTree>
    <p:extLst>
      <p:ext uri="{BB962C8B-B14F-4D97-AF65-F5344CB8AC3E}">
        <p14:creationId xmlns:p14="http://schemas.microsoft.com/office/powerpoint/2010/main" val="27846115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References</a:t>
            </a:r>
          </a:p>
        </p:txBody>
      </p:sp>
      <p:sp>
        <p:nvSpPr>
          <p:cNvPr id="426" name="Shape 426"/>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a:buNone/>
            </a:pPr>
            <a:r>
              <a:rPr lang="en" sz="1467">
                <a:solidFill>
                  <a:schemeClr val="dk1"/>
                </a:solidFill>
              </a:rPr>
              <a:t>Baumann, Andrew, Paul Barham, Pierre-Evariste Dagand, Tim Harris, Rebecca Isaacs, Simon Peter, Timothy Roscoe, Adrian Schüpbach, and Akhilesh Singhania. "The multikernel: a new OS architecture for scalable multicore systems." In </a:t>
            </a:r>
            <a:r>
              <a:rPr lang="en" sz="1467" i="1">
                <a:solidFill>
                  <a:schemeClr val="dk1"/>
                </a:solidFill>
              </a:rPr>
              <a:t>Proceedings of the ACM SIGOPS 22nd symposium on Operating systems principles</a:t>
            </a:r>
            <a:r>
              <a:rPr lang="en" sz="1467">
                <a:solidFill>
                  <a:schemeClr val="dk1"/>
                </a:solidFill>
              </a:rPr>
              <a:t>, pp. 29-44. ACM, 2009.</a:t>
            </a:r>
          </a:p>
          <a:p>
            <a:pPr>
              <a:buNone/>
            </a:pPr>
            <a:r>
              <a:rPr lang="en" sz="1467">
                <a:solidFill>
                  <a:schemeClr val="dk1"/>
                </a:solidFill>
              </a:rPr>
              <a:t>Borkar, Shekhar. "Thousand core chips: a technology perspective." In </a:t>
            </a:r>
            <a:r>
              <a:rPr lang="en" sz="1467" i="1">
                <a:solidFill>
                  <a:schemeClr val="dk1"/>
                </a:solidFill>
              </a:rPr>
              <a:t>Proceedings of the 44th annual Design Automation Conference</a:t>
            </a:r>
            <a:r>
              <a:rPr lang="en" sz="1467">
                <a:solidFill>
                  <a:schemeClr val="dk1"/>
                </a:solidFill>
              </a:rPr>
              <a:t>, pp. 746-749. ACM, 2007.</a:t>
            </a:r>
          </a:p>
          <a:p>
            <a:pPr>
              <a:buNone/>
            </a:pPr>
            <a:r>
              <a:rPr lang="en" sz="1467">
                <a:solidFill>
                  <a:schemeClr val="dk1"/>
                </a:solidFill>
              </a:rPr>
              <a:t>Boyd-Wickizer, Silas, Haibo Chen, Rong Chen, Yandong Mao, M. Frans Kaashoek, Robert Morris, Aleksey Pesterev et al. "Corey: An Operating System for Many Cores." In </a:t>
            </a:r>
            <a:r>
              <a:rPr lang="en" sz="1467" i="1">
                <a:solidFill>
                  <a:schemeClr val="dk1"/>
                </a:solidFill>
              </a:rPr>
              <a:t>OSDI</a:t>
            </a:r>
            <a:r>
              <a:rPr lang="en" sz="1467">
                <a:solidFill>
                  <a:schemeClr val="dk1"/>
                </a:solidFill>
              </a:rPr>
              <a:t>, vol. 8, pp. 43-57. 2008.</a:t>
            </a:r>
          </a:p>
          <a:p>
            <a:pPr>
              <a:buNone/>
            </a:pPr>
            <a:r>
              <a:rPr lang="en" sz="1467">
                <a:solidFill>
                  <a:schemeClr val="dk1"/>
                </a:solidFill>
              </a:rPr>
              <a:t>Bugnion, Edouard, Scott Devine, Kinshuk Govil, and Mendel Rosenblum. "Disco: Running commodity operating systems on scalable multiprocessors." </a:t>
            </a:r>
            <a:r>
              <a:rPr lang="en" sz="1467" i="1">
                <a:solidFill>
                  <a:schemeClr val="dk1"/>
                </a:solidFill>
              </a:rPr>
              <a:t>ACM Transactions on Computer Systems (TOCS)</a:t>
            </a:r>
            <a:r>
              <a:rPr lang="en" sz="1467">
                <a:solidFill>
                  <a:schemeClr val="dk1"/>
                </a:solidFill>
              </a:rPr>
              <a:t> 15, no. 4 (1997): 412-447.</a:t>
            </a:r>
          </a:p>
          <a:p>
            <a:pPr>
              <a:buNone/>
            </a:pPr>
            <a:endParaRPr sz="1467">
              <a:solidFill>
                <a:schemeClr val="dk1"/>
              </a:solidFill>
            </a:endParaRPr>
          </a:p>
          <a:p>
            <a:pPr>
              <a:buClr>
                <a:schemeClr val="dk1"/>
              </a:buClr>
              <a:buSzPct val="100000"/>
              <a:buNone/>
            </a:pPr>
            <a:endParaRPr sz="1467">
              <a:solidFill>
                <a:schemeClr val="dk1"/>
              </a:solidFill>
            </a:endParaRPr>
          </a:p>
          <a:p>
            <a:pPr>
              <a:buNone/>
            </a:pPr>
            <a:endParaRPr/>
          </a:p>
        </p:txBody>
      </p:sp>
      <p:sp>
        <p:nvSpPr>
          <p:cNvPr id="427" name="Shape 427"/>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51</a:t>
            </a:fld>
            <a:endParaRPr lang="en"/>
          </a:p>
        </p:txBody>
      </p:sp>
    </p:spTree>
    <p:extLst>
      <p:ext uri="{BB962C8B-B14F-4D97-AF65-F5344CB8AC3E}">
        <p14:creationId xmlns:p14="http://schemas.microsoft.com/office/powerpoint/2010/main" val="502082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Perspective</a:t>
            </a:r>
            <a:endParaRPr lang="en-US" dirty="0"/>
          </a:p>
        </p:txBody>
      </p:sp>
      <p:sp>
        <p:nvSpPr>
          <p:cNvPr id="3" name="内容占位符 2"/>
          <p:cNvSpPr>
            <a:spLocks noGrp="1"/>
          </p:cNvSpPr>
          <p:nvPr>
            <p:ph idx="1"/>
          </p:nvPr>
        </p:nvSpPr>
        <p:spPr/>
        <p:txBody>
          <a:bodyPr/>
          <a:lstStyle/>
          <a:p>
            <a:r>
              <a:rPr lang="en-US" dirty="0" smtClean="0"/>
              <a:t>Virtualization: creating a illusion of something</a:t>
            </a:r>
          </a:p>
          <a:p>
            <a:r>
              <a:rPr lang="en-US" dirty="0" smtClean="0"/>
              <a:t>Virtualization is a principle approach in system design</a:t>
            </a:r>
          </a:p>
          <a:p>
            <a:pPr lvl="1"/>
            <a:r>
              <a:rPr lang="en-US" dirty="0" smtClean="0"/>
              <a:t>OS is </a:t>
            </a:r>
            <a:r>
              <a:rPr lang="en-US" dirty="0" err="1" smtClean="0"/>
              <a:t>virtualizing</a:t>
            </a:r>
            <a:r>
              <a:rPr lang="en-US" dirty="0" smtClean="0"/>
              <a:t> CPU, memory, I/O …</a:t>
            </a:r>
          </a:p>
          <a:p>
            <a:pPr lvl="1"/>
            <a:r>
              <a:rPr lang="en-US" dirty="0" smtClean="0"/>
              <a:t>VMM is </a:t>
            </a:r>
            <a:r>
              <a:rPr lang="en-US" dirty="0" err="1" smtClean="0"/>
              <a:t>virtualizing</a:t>
            </a:r>
            <a:r>
              <a:rPr lang="en-US" dirty="0" smtClean="0"/>
              <a:t> the whole architecture</a:t>
            </a:r>
          </a:p>
          <a:p>
            <a:pPr lvl="1"/>
            <a:r>
              <a:rPr lang="en-US" dirty="0" smtClean="0"/>
              <a:t>What else? What next?</a:t>
            </a:r>
          </a:p>
          <a:p>
            <a:endParaRPr lang="en-US" dirty="0" smtClean="0"/>
          </a:p>
          <a:p>
            <a:endParaRPr lang="en-US" dirty="0"/>
          </a:p>
        </p:txBody>
      </p:sp>
    </p:spTree>
    <p:extLst>
      <p:ext uri="{BB962C8B-B14F-4D97-AF65-F5344CB8AC3E}">
        <p14:creationId xmlns:p14="http://schemas.microsoft.com/office/powerpoint/2010/main" val="441660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0"/>
            <a:ext cx="10849864" cy="5410200"/>
          </a:xfrm>
        </p:spPr>
        <p:txBody>
          <a:bodyPr>
            <a:normAutofit/>
          </a:bodyPr>
          <a:lstStyle/>
          <a:p>
            <a:r>
              <a:rPr lang="en-US" sz="2800" dirty="0" smtClean="0"/>
              <a:t>Project: next step is the Survey Paper due next Friday</a:t>
            </a:r>
          </a:p>
          <a:p>
            <a:pPr marL="0" indent="0">
              <a:buNone/>
            </a:pPr>
            <a:endParaRPr lang="en-US" sz="2800" dirty="0" smtClean="0"/>
          </a:p>
          <a:p>
            <a:r>
              <a:rPr lang="en-US" sz="2800" dirty="0" smtClean="0"/>
              <a:t>Read </a:t>
            </a:r>
            <a:r>
              <a:rPr lang="en-US" sz="2800" dirty="0"/>
              <a:t>and write a review:</a:t>
            </a:r>
          </a:p>
          <a:p>
            <a:pPr lvl="1"/>
            <a:r>
              <a:rPr lang="en-US" sz="2400" b="1" i="1" dirty="0"/>
              <a:t>Required</a:t>
            </a:r>
            <a:r>
              <a:rPr lang="en-US" sz="2400" b="1" dirty="0" smtClean="0"/>
              <a:t>: Shielding </a:t>
            </a:r>
            <a:r>
              <a:rPr lang="en-US" sz="2400" b="1" dirty="0"/>
              <a:t>Applications from an Untrusted Cloud with </a:t>
            </a:r>
            <a:r>
              <a:rPr lang="en-US" sz="2400" b="1" dirty="0" smtClean="0"/>
              <a:t>Haven</a:t>
            </a:r>
            <a:r>
              <a:rPr lang="en-US" sz="2400" dirty="0" smtClean="0"/>
              <a:t>.  </a:t>
            </a:r>
            <a:r>
              <a:rPr lang="en-US" sz="2400" dirty="0"/>
              <a:t>Andrew Baumann and Marcus </a:t>
            </a:r>
            <a:r>
              <a:rPr lang="en-US" sz="2400" dirty="0" err="1"/>
              <a:t>Peinado</a:t>
            </a:r>
            <a:r>
              <a:rPr lang="en-US" sz="2400" dirty="0"/>
              <a:t> and Galen Hunt.  </a:t>
            </a:r>
            <a:r>
              <a:rPr lang="en-US" sz="2400" i="1" dirty="0"/>
              <a:t>In the 11th USENIX Symposium on Operating Systems Design and Implementation (OSDI)</a:t>
            </a:r>
            <a:r>
              <a:rPr lang="en-US" sz="2400" dirty="0"/>
              <a:t>. Broomfield, </a:t>
            </a:r>
            <a:r>
              <a:rPr lang="en-US" sz="2400" dirty="0" smtClean="0"/>
              <a:t>CO, October </a:t>
            </a:r>
            <a:r>
              <a:rPr lang="en-US" sz="2400" dirty="0"/>
              <a:t>2014, pp. </a:t>
            </a:r>
            <a:r>
              <a:rPr lang="en-US" sz="2400" dirty="0" smtClean="0"/>
              <a:t>267—283</a:t>
            </a:r>
            <a:r>
              <a:rPr lang="en-US" sz="2400" dirty="0"/>
              <a:t>.</a:t>
            </a:r>
          </a:p>
          <a:p>
            <a:pPr lvl="1"/>
            <a:endParaRPr lang="en-US" sz="2400" dirty="0"/>
          </a:p>
          <a:p>
            <a:pPr lvl="1"/>
            <a:r>
              <a:rPr lang="en-US" sz="2400" b="1" i="1" dirty="0"/>
              <a:t>Optional</a:t>
            </a:r>
            <a:r>
              <a:rPr lang="en-US" sz="2400" b="1" dirty="0"/>
              <a:t>: Logical Attestation: An Authorization Architecture For Trustworthy Computing</a:t>
            </a:r>
            <a:r>
              <a:rPr lang="en-US" sz="2400" b="1" i="1" dirty="0"/>
              <a:t>. </a:t>
            </a:r>
            <a:r>
              <a:rPr lang="en-US" sz="2400" dirty="0"/>
              <a:t>Emin </a:t>
            </a:r>
            <a:r>
              <a:rPr lang="en-US" sz="2400" dirty="0" smtClean="0"/>
              <a:t>Gun </a:t>
            </a:r>
            <a:r>
              <a:rPr lang="en-US" sz="2400" dirty="0"/>
              <a:t>Sirer, Willem de </a:t>
            </a:r>
            <a:r>
              <a:rPr lang="en-US" sz="2400" dirty="0" err="1"/>
              <a:t>Bruijn</a:t>
            </a:r>
            <a:r>
              <a:rPr lang="en-US" sz="2400" dirty="0"/>
              <a:t>, Patrick Reynolds, Alan Shieh, Kevin Walsh, Dan Williams, and Fred B. Schneider. </a:t>
            </a:r>
            <a:r>
              <a:rPr lang="en-US" sz="2400" i="1" dirty="0"/>
              <a:t>In Proceedings of the Symposium on Operating Systems </a:t>
            </a:r>
            <a:r>
              <a:rPr lang="en-US" sz="2400" i="1" dirty="0" smtClean="0"/>
              <a:t>Principles (SOSP)</a:t>
            </a:r>
            <a:r>
              <a:rPr lang="en-US" sz="2400" dirty="0" smtClean="0"/>
              <a:t>, </a:t>
            </a:r>
            <a:r>
              <a:rPr lang="en-US" sz="2400" dirty="0" err="1"/>
              <a:t>Cascais</a:t>
            </a:r>
            <a:r>
              <a:rPr lang="en-US" sz="2400" dirty="0"/>
              <a:t>, Portugal, October 2011.</a:t>
            </a:r>
            <a:endParaRPr lang="en-US" dirty="0"/>
          </a:p>
        </p:txBody>
      </p:sp>
      <p:sp>
        <p:nvSpPr>
          <p:cNvPr id="4" name="Title 3"/>
          <p:cNvSpPr>
            <a:spLocks noGrp="1"/>
          </p:cNvSpPr>
          <p:nvPr>
            <p:ph type="title"/>
          </p:nvPr>
        </p:nvSpPr>
        <p:spPr/>
        <p:txBody>
          <a:bodyPr/>
          <a:lstStyle/>
          <a:p>
            <a:r>
              <a:rPr lang="en-US" dirty="0" smtClean="0"/>
              <a:t>Next Time</a:t>
            </a:r>
            <a:endParaRPr lang="en-US" dirty="0"/>
          </a:p>
        </p:txBody>
      </p:sp>
    </p:spTree>
    <p:extLst>
      <p:ext uri="{BB962C8B-B14F-4D97-AF65-F5344CB8AC3E}">
        <p14:creationId xmlns:p14="http://schemas.microsoft.com/office/powerpoint/2010/main" val="2754010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Evolution of Architecture (Uniprocessor)</a:t>
            </a:r>
          </a:p>
        </p:txBody>
      </p:sp>
      <p:sp>
        <p:nvSpPr>
          <p:cNvPr id="69" name="Shape 69"/>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a:t>Von Neumann Design (~1960)</a:t>
            </a:r>
          </a:p>
          <a:p>
            <a:pPr marL="609585" indent="-304792"/>
            <a:r>
              <a:rPr lang="en"/>
              <a:t># of Die = 1</a:t>
            </a:r>
          </a:p>
          <a:p>
            <a:pPr marL="609585" indent="-304792"/>
            <a:r>
              <a:rPr lang="en"/>
              <a:t># of Cores/Die = 1</a:t>
            </a:r>
          </a:p>
          <a:p>
            <a:pPr marL="609585" indent="-304792"/>
            <a:r>
              <a:rPr lang="en"/>
              <a:t>Sharing=None</a:t>
            </a:r>
          </a:p>
          <a:p>
            <a:pPr marL="609585" indent="-304792"/>
            <a:r>
              <a:rPr lang="en"/>
              <a:t>Caching=None</a:t>
            </a:r>
          </a:p>
          <a:p>
            <a:pPr marL="609585" indent="-304792"/>
            <a:r>
              <a:rPr lang="en"/>
              <a:t>Frequency Scaling = True</a:t>
            </a:r>
          </a:p>
          <a:p>
            <a:pPr marL="609585" indent="-304792"/>
            <a:r>
              <a:rPr lang="en"/>
              <a:t>Bottlenecks</a:t>
            </a:r>
          </a:p>
          <a:p>
            <a:pPr marL="1219170" lvl="1" indent="-304792"/>
            <a:r>
              <a:rPr lang="en"/>
              <a:t>Multiprogramming</a:t>
            </a:r>
          </a:p>
          <a:p>
            <a:pPr marL="1219170" lvl="1" indent="-304792"/>
            <a:r>
              <a:rPr lang="en"/>
              <a:t>Main memory access</a:t>
            </a:r>
          </a:p>
        </p:txBody>
      </p:sp>
      <p:sp>
        <p:nvSpPr>
          <p:cNvPr id="70" name="Shape 70"/>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6</a:t>
            </a:fld>
            <a:endParaRPr lang="en"/>
          </a:p>
        </p:txBody>
      </p:sp>
      <p:pic>
        <p:nvPicPr>
          <p:cNvPr id="71" name="Shape 71"/>
          <p:cNvPicPr preferRelativeResize="0"/>
          <p:nvPr/>
        </p:nvPicPr>
        <p:blipFill>
          <a:blip r:embed="rId3">
            <a:alphaModFix/>
          </a:blip>
          <a:stretch>
            <a:fillRect/>
          </a:stretch>
        </p:blipFill>
        <p:spPr>
          <a:xfrm>
            <a:off x="5575200" y="1536634"/>
            <a:ext cx="6845400" cy="4645100"/>
          </a:xfrm>
          <a:prstGeom prst="rect">
            <a:avLst/>
          </a:prstGeom>
          <a:noFill/>
          <a:ln>
            <a:noFill/>
          </a:ln>
        </p:spPr>
      </p:pic>
    </p:spTree>
    <p:extLst>
      <p:ext uri="{BB962C8B-B14F-4D97-AF65-F5344CB8AC3E}">
        <p14:creationId xmlns:p14="http://schemas.microsoft.com/office/powerpoint/2010/main" val="4257918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pPr>
              <a:buClr>
                <a:schemeClr val="dk1"/>
              </a:buClr>
              <a:buSzPct val="39285"/>
            </a:pPr>
            <a:r>
              <a:rPr lang="en"/>
              <a:t>Evolution of Architecture (Multiprocessor)</a:t>
            </a:r>
          </a:p>
        </p:txBody>
      </p:sp>
      <p:sp>
        <p:nvSpPr>
          <p:cNvPr id="77" name="Shape 77"/>
          <p:cNvSpPr txBox="1">
            <a:spLocks noGrp="1"/>
          </p:cNvSpPr>
          <p:nvPr>
            <p:ph type="body" idx="1"/>
          </p:nvPr>
        </p:nvSpPr>
        <p:spPr>
          <a:xfrm>
            <a:off x="415600" y="1536633"/>
            <a:ext cx="5057200" cy="4555200"/>
          </a:xfrm>
          <a:prstGeom prst="rect">
            <a:avLst/>
          </a:prstGeom>
        </p:spPr>
        <p:txBody>
          <a:bodyPr vert="horz" wrap="square" lIns="121900" tIns="121900" rIns="121900" bIns="121900" anchor="t" anchorCtr="0">
            <a:noAutofit/>
          </a:bodyPr>
          <a:lstStyle/>
          <a:p>
            <a:pPr marL="609585" indent="-304792"/>
            <a:r>
              <a:rPr lang="en"/>
              <a:t>Super computers (~1970)</a:t>
            </a:r>
          </a:p>
          <a:p>
            <a:pPr marL="609585" indent="-304792"/>
            <a:r>
              <a:rPr lang="en"/>
              <a:t># of Die = K</a:t>
            </a:r>
          </a:p>
          <a:p>
            <a:pPr marL="609585" indent="-304792"/>
            <a:r>
              <a:rPr lang="en"/>
              <a:t># of Cores/Die = 1</a:t>
            </a:r>
          </a:p>
          <a:p>
            <a:pPr marL="609585" indent="-304792"/>
            <a:r>
              <a:rPr lang="en"/>
              <a:t>Sharing = 1 Bus</a:t>
            </a:r>
          </a:p>
          <a:p>
            <a:pPr marL="609585" indent="-304792"/>
            <a:r>
              <a:rPr lang="en"/>
              <a:t>Caching = Level 1</a:t>
            </a:r>
          </a:p>
          <a:p>
            <a:pPr marL="609585" indent="-304792"/>
            <a:r>
              <a:rPr lang="en"/>
              <a:t>Frequency Scaling = True</a:t>
            </a:r>
          </a:p>
          <a:p>
            <a:pPr marL="609585" indent="-304792"/>
            <a:r>
              <a:rPr lang="en"/>
              <a:t>Bottlenecks:</a:t>
            </a:r>
          </a:p>
          <a:p>
            <a:pPr marL="1219170" lvl="1" indent="-304792"/>
            <a:r>
              <a:rPr lang="en"/>
              <a:t>Sharing required</a:t>
            </a:r>
          </a:p>
          <a:p>
            <a:pPr marL="1219170" lvl="1" indent="-304792"/>
            <a:r>
              <a:rPr lang="en"/>
              <a:t>One system bus</a:t>
            </a:r>
          </a:p>
          <a:p>
            <a:pPr marL="1219170" lvl="1" indent="-304792"/>
            <a:r>
              <a:rPr lang="en"/>
              <a:t>Cache reloading</a:t>
            </a:r>
          </a:p>
        </p:txBody>
      </p:sp>
      <p:sp>
        <p:nvSpPr>
          <p:cNvPr id="78" name="Shape 78"/>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7</a:t>
            </a:fld>
            <a:endParaRPr lang="en"/>
          </a:p>
        </p:txBody>
      </p:sp>
      <p:pic>
        <p:nvPicPr>
          <p:cNvPr id="79" name="Shape 79"/>
          <p:cNvPicPr preferRelativeResize="0"/>
          <p:nvPr/>
        </p:nvPicPr>
        <p:blipFill>
          <a:blip r:embed="rId3">
            <a:alphaModFix/>
          </a:blip>
          <a:stretch>
            <a:fillRect/>
          </a:stretch>
        </p:blipFill>
        <p:spPr>
          <a:xfrm>
            <a:off x="5363101" y="1792301"/>
            <a:ext cx="6312799" cy="3612804"/>
          </a:xfrm>
          <a:prstGeom prst="rect">
            <a:avLst/>
          </a:prstGeom>
          <a:noFill/>
          <a:ln>
            <a:noFill/>
          </a:ln>
        </p:spPr>
      </p:pic>
    </p:spTree>
    <p:extLst>
      <p:ext uri="{BB962C8B-B14F-4D97-AF65-F5344CB8AC3E}">
        <p14:creationId xmlns:p14="http://schemas.microsoft.com/office/powerpoint/2010/main" val="1125854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Evolution of Architecture (Multicore Processor)</a:t>
            </a:r>
          </a:p>
        </p:txBody>
      </p:sp>
      <p:sp>
        <p:nvSpPr>
          <p:cNvPr id="85" name="Shape 85"/>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a:t>IBM’s Power 4 (~2000s)</a:t>
            </a:r>
          </a:p>
          <a:p>
            <a:pPr marL="609585" indent="-304792"/>
            <a:r>
              <a:rPr lang="en"/>
              <a:t># of Die = 1</a:t>
            </a:r>
          </a:p>
          <a:p>
            <a:pPr marL="609585" indent="-304792"/>
            <a:r>
              <a:rPr lang="en"/>
              <a:t># of Cores/Die = M</a:t>
            </a:r>
          </a:p>
          <a:p>
            <a:pPr marL="609585" indent="-304792"/>
            <a:r>
              <a:rPr lang="en"/>
              <a:t>Sharing = 1 Bus, L2 cache</a:t>
            </a:r>
          </a:p>
          <a:p>
            <a:pPr marL="609585" indent="-304792"/>
            <a:r>
              <a:rPr lang="en"/>
              <a:t>Caching = Level 1 &amp; 2</a:t>
            </a:r>
          </a:p>
          <a:p>
            <a:pPr marL="609585" indent="-304792"/>
            <a:r>
              <a:rPr lang="en"/>
              <a:t>Frequency Scaling = False</a:t>
            </a:r>
          </a:p>
          <a:p>
            <a:pPr marL="609585" indent="-304792"/>
            <a:r>
              <a:rPr lang="en"/>
              <a:t>Bottlenecks:</a:t>
            </a:r>
          </a:p>
          <a:p>
            <a:pPr marL="1219170" lvl="1" indent="-304792"/>
            <a:r>
              <a:rPr lang="en"/>
              <a:t>Shared bus &amp; L2 caches</a:t>
            </a:r>
          </a:p>
          <a:p>
            <a:pPr marL="1219170" lvl="1" indent="-304792"/>
            <a:r>
              <a:rPr lang="en"/>
              <a:t>Cache-coherence</a:t>
            </a:r>
          </a:p>
        </p:txBody>
      </p:sp>
      <p:sp>
        <p:nvSpPr>
          <p:cNvPr id="86" name="Shape 86"/>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8</a:t>
            </a:fld>
            <a:endParaRPr lang="en"/>
          </a:p>
        </p:txBody>
      </p:sp>
      <p:pic>
        <p:nvPicPr>
          <p:cNvPr id="87" name="Shape 87" descr="multicorepng"/>
          <p:cNvPicPr preferRelativeResize="0"/>
          <p:nvPr/>
        </p:nvPicPr>
        <p:blipFill>
          <a:blip r:embed="rId3">
            <a:alphaModFix/>
          </a:blip>
          <a:stretch>
            <a:fillRect/>
          </a:stretch>
        </p:blipFill>
        <p:spPr>
          <a:xfrm>
            <a:off x="203201" y="6295033"/>
            <a:ext cx="12700" cy="25400"/>
          </a:xfrm>
          <a:prstGeom prst="rect">
            <a:avLst/>
          </a:prstGeom>
          <a:noFill/>
          <a:ln>
            <a:noFill/>
          </a:ln>
        </p:spPr>
      </p:pic>
      <p:pic>
        <p:nvPicPr>
          <p:cNvPr id="88" name="Shape 88"/>
          <p:cNvPicPr preferRelativeResize="0"/>
          <p:nvPr/>
        </p:nvPicPr>
        <p:blipFill>
          <a:blip r:embed="rId4">
            <a:alphaModFix/>
          </a:blip>
          <a:stretch>
            <a:fillRect/>
          </a:stretch>
        </p:blipFill>
        <p:spPr>
          <a:xfrm>
            <a:off x="5424167" y="1775549"/>
            <a:ext cx="5929400" cy="4023499"/>
          </a:xfrm>
          <a:prstGeom prst="rect">
            <a:avLst/>
          </a:prstGeom>
          <a:noFill/>
          <a:ln>
            <a:noFill/>
          </a:ln>
        </p:spPr>
      </p:pic>
    </p:spTree>
    <p:extLst>
      <p:ext uri="{BB962C8B-B14F-4D97-AF65-F5344CB8AC3E}">
        <p14:creationId xmlns:p14="http://schemas.microsoft.com/office/powerpoint/2010/main" val="2748889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15600" y="593367"/>
            <a:ext cx="11360800" cy="763600"/>
          </a:xfrm>
          <a:prstGeom prst="rect">
            <a:avLst/>
          </a:prstGeom>
        </p:spPr>
        <p:txBody>
          <a:bodyPr vert="horz" wrap="square" lIns="121900" tIns="121900" rIns="121900" bIns="121900" anchor="t" anchorCtr="0">
            <a:noAutofit/>
          </a:bodyPr>
          <a:lstStyle/>
          <a:p>
            <a:r>
              <a:rPr lang="en"/>
              <a:t>Evolution of Architecture (NUMA) </a:t>
            </a:r>
          </a:p>
        </p:txBody>
      </p:sp>
      <p:sp>
        <p:nvSpPr>
          <p:cNvPr id="94" name="Shape 94"/>
          <p:cNvSpPr txBox="1">
            <a:spLocks noGrp="1"/>
          </p:cNvSpPr>
          <p:nvPr>
            <p:ph type="body" idx="1"/>
          </p:nvPr>
        </p:nvSpPr>
        <p:spPr>
          <a:xfrm>
            <a:off x="415600" y="1536633"/>
            <a:ext cx="11360800" cy="4555200"/>
          </a:xfrm>
          <a:prstGeom prst="rect">
            <a:avLst/>
          </a:prstGeom>
        </p:spPr>
        <p:txBody>
          <a:bodyPr vert="horz" wrap="square" lIns="121900" tIns="121900" rIns="121900" bIns="121900" anchor="t" anchorCtr="0">
            <a:noAutofit/>
          </a:bodyPr>
          <a:lstStyle/>
          <a:p>
            <a:pPr marL="609585" indent="-304792"/>
            <a:r>
              <a:rPr lang="en"/>
              <a:t>Non-uniform Memory Access</a:t>
            </a:r>
          </a:p>
          <a:p>
            <a:pPr marL="609585" indent="-304792"/>
            <a:r>
              <a:rPr lang="en"/>
              <a:t># of Die = K</a:t>
            </a:r>
          </a:p>
          <a:p>
            <a:pPr marL="609585" indent="-304792"/>
            <a:r>
              <a:rPr lang="en"/>
              <a:t># of Cores/Die = variable</a:t>
            </a:r>
          </a:p>
          <a:p>
            <a:pPr marL="609585" indent="-304792"/>
            <a:r>
              <a:rPr lang="en"/>
              <a:t>Sharing = Local bus, local Memory</a:t>
            </a:r>
          </a:p>
          <a:p>
            <a:pPr marL="609585" indent="-304792"/>
            <a:r>
              <a:rPr lang="en"/>
              <a:t>Caching: 2-4 levels</a:t>
            </a:r>
          </a:p>
          <a:p>
            <a:pPr marL="609585" indent="-304792"/>
            <a:r>
              <a:rPr lang="en"/>
              <a:t>Frequency Scaling = False</a:t>
            </a:r>
          </a:p>
          <a:p>
            <a:pPr marL="609585" indent="-304792"/>
            <a:r>
              <a:rPr lang="en"/>
              <a:t>Bottlenecks:</a:t>
            </a:r>
          </a:p>
          <a:p>
            <a:pPr marL="1219170" lvl="1" indent="-304792"/>
            <a:r>
              <a:rPr lang="en"/>
              <a:t>Locality: closer = faster</a:t>
            </a:r>
          </a:p>
          <a:p>
            <a:pPr marL="1219170" lvl="1" indent="-304792"/>
            <a:r>
              <a:rPr lang="en"/>
              <a:t>Processor diversity</a:t>
            </a:r>
          </a:p>
        </p:txBody>
      </p:sp>
      <p:sp>
        <p:nvSpPr>
          <p:cNvPr id="95" name="Shape 95"/>
          <p:cNvSpPr txBox="1">
            <a:spLocks noGrp="1"/>
          </p:cNvSpPr>
          <p:nvPr>
            <p:ph type="sldNum" idx="12"/>
          </p:nvPr>
        </p:nvSpPr>
        <p:spPr>
          <a:xfrm>
            <a:off x="11296609" y="6217621"/>
            <a:ext cx="731600" cy="524800"/>
          </a:xfrm>
          <a:prstGeom prst="rect">
            <a:avLst/>
          </a:prstGeom>
        </p:spPr>
        <p:txBody>
          <a:bodyPr vert="horz" wrap="square" lIns="121900" tIns="121900" rIns="121900" bIns="121900" anchor="ctr" anchorCtr="0">
            <a:noAutofit/>
          </a:bodyPr>
          <a:lstStyle/>
          <a:p>
            <a:pPr>
              <a:spcBef>
                <a:spcPts val="0"/>
              </a:spcBef>
            </a:pPr>
            <a:fld id="{00000000-1234-1234-1234-123412341234}" type="slidenum">
              <a:rPr lang="en"/>
              <a:pPr>
                <a:spcBef>
                  <a:spcPts val="0"/>
                </a:spcBef>
              </a:pPr>
              <a:t>9</a:t>
            </a:fld>
            <a:endParaRPr lang="en"/>
          </a:p>
        </p:txBody>
      </p:sp>
      <p:pic>
        <p:nvPicPr>
          <p:cNvPr id="96" name="Shape 96"/>
          <p:cNvPicPr preferRelativeResize="0"/>
          <p:nvPr/>
        </p:nvPicPr>
        <p:blipFill>
          <a:blip r:embed="rId3">
            <a:alphaModFix/>
          </a:blip>
          <a:stretch>
            <a:fillRect/>
          </a:stretch>
        </p:blipFill>
        <p:spPr>
          <a:xfrm>
            <a:off x="6005267" y="1791967"/>
            <a:ext cx="5771133" cy="3617732"/>
          </a:xfrm>
          <a:prstGeom prst="rect">
            <a:avLst/>
          </a:prstGeom>
          <a:noFill/>
          <a:ln>
            <a:noFill/>
          </a:ln>
        </p:spPr>
      </p:pic>
    </p:spTree>
    <p:extLst>
      <p:ext uri="{BB962C8B-B14F-4D97-AF65-F5344CB8AC3E}">
        <p14:creationId xmlns:p14="http://schemas.microsoft.com/office/powerpoint/2010/main" val="28260788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14739</TotalTime>
  <Words>3293</Words>
  <Application>Microsoft Office PowerPoint</Application>
  <PresentationFormat>Widescreen</PresentationFormat>
  <Paragraphs>505</Paragraphs>
  <Slides>53</Slides>
  <Notes>51</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ＭＳ Ｐゴシック</vt:lpstr>
      <vt:lpstr>Arial</vt:lpstr>
      <vt:lpstr>Calibri</vt:lpstr>
      <vt:lpstr>Perpetua</vt:lpstr>
      <vt:lpstr>Tw Cen MT</vt:lpstr>
      <vt:lpstr>Wingdings</vt:lpstr>
      <vt:lpstr>Wingdings 2</vt:lpstr>
      <vt:lpstr>Median</vt:lpstr>
      <vt:lpstr>Multiprocessors and Heterogeneous architectures</vt:lpstr>
      <vt:lpstr>Overview</vt:lpstr>
      <vt:lpstr>End of Moore’s Law?</vt:lpstr>
      <vt:lpstr>The Future</vt:lpstr>
      <vt:lpstr>Processor Organizations</vt:lpstr>
      <vt:lpstr>Evolution of Architecture (Uniprocessor)</vt:lpstr>
      <vt:lpstr>Evolution of Architecture (Multiprocessor)</vt:lpstr>
      <vt:lpstr>Evolution of Architecture (Multicore Processor)</vt:lpstr>
      <vt:lpstr>Evolution of Architecture (NUMA) </vt:lpstr>
      <vt:lpstr>Challenges for Multiprocessor Systems</vt:lpstr>
      <vt:lpstr>Doesn’t some of this sound familiar?...</vt:lpstr>
      <vt:lpstr>Doesn’t some of this sound familiar?...</vt:lpstr>
      <vt:lpstr>Doesn’t some of this sound familiar?...</vt:lpstr>
      <vt:lpstr>Multiprocessors, Multi-core, Many-core</vt:lpstr>
      <vt:lpstr>Disco: About the Authors</vt:lpstr>
      <vt:lpstr>Disco: Goals</vt:lpstr>
      <vt:lpstr>Disco: Achieving Scalability</vt:lpstr>
      <vt:lpstr>Disco: Hiding NUMA</vt:lpstr>
      <vt:lpstr>Disco: Reducing Memory Overhead</vt:lpstr>
      <vt:lpstr>Disco: Facilitating Communication</vt:lpstr>
      <vt:lpstr>Disco: Facilitating Communication</vt:lpstr>
      <vt:lpstr>Disco: Evaluation</vt:lpstr>
      <vt:lpstr>Disco: Evaluation Benchmarks</vt:lpstr>
      <vt:lpstr>Disco: Impact on Performance</vt:lpstr>
      <vt:lpstr>Disco: Measuring Memory Overheads</vt:lpstr>
      <vt:lpstr>Disco: Does It Scale?</vt:lpstr>
      <vt:lpstr>Disco: Takeaways</vt:lpstr>
      <vt:lpstr>Disco: Questions</vt:lpstr>
      <vt:lpstr>10 Years Later...</vt:lpstr>
      <vt:lpstr>From Disco to Barrelfish</vt:lpstr>
      <vt:lpstr>Barrelfish: Backdrop</vt:lpstr>
      <vt:lpstr>About the Barrelfish Authors</vt:lpstr>
      <vt:lpstr>About the Barrelfish Authors</vt:lpstr>
      <vt:lpstr>Barrelfish: Goals</vt:lpstr>
      <vt:lpstr>Barrelfish: Goals → Implementation (Multikernel)</vt:lpstr>
      <vt:lpstr>Barrelfish: Implementation for Memory Management</vt:lpstr>
      <vt:lpstr>Barrelfish: Implementation for Multicore</vt:lpstr>
      <vt:lpstr>Barrelfish: Implementation for Heterogeneity</vt:lpstr>
      <vt:lpstr>Barrelfish: Implementation for Heterogeneity</vt:lpstr>
      <vt:lpstr>Barrelfish: Evaluation Goals</vt:lpstr>
      <vt:lpstr>Barrelfish: Goals → Experiments</vt:lpstr>
      <vt:lpstr>Barrelfish: Evaluation for Memory Management</vt:lpstr>
      <vt:lpstr>Barrelfish: Evaluation for Overhead</vt:lpstr>
      <vt:lpstr>Barrelfish: Evaluation for Overhead</vt:lpstr>
      <vt:lpstr>Barrelfish: Evaluation for CPU</vt:lpstr>
      <vt:lpstr>Barrelfish: Evaluation for I/O</vt:lpstr>
      <vt:lpstr>Barrelfish: Summary</vt:lpstr>
      <vt:lpstr>Barrelfish: Questions</vt:lpstr>
      <vt:lpstr>Takeaways</vt:lpstr>
      <vt:lpstr>Thank You!</vt:lpstr>
      <vt:lpstr>References</vt:lpstr>
      <vt:lpstr>Perspective</vt:lpstr>
      <vt:lpstr>Next Time</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414/415 Systems Programming  and  Operating Systems</dc:title>
  <dc:creator>Hakim Weatherspoon</dc:creator>
  <cp:lastModifiedBy>Hakim Weatherspoon</cp:lastModifiedBy>
  <cp:revision>180</cp:revision>
  <dcterms:created xsi:type="dcterms:W3CDTF">2010-09-02T12:47:54Z</dcterms:created>
  <dcterms:modified xsi:type="dcterms:W3CDTF">2019-10-01T10:21:16Z</dcterms:modified>
</cp:coreProperties>
</file>