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 Mon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ono-bold.fntdata"/><Relationship Id="rId11" Type="http://schemas.openxmlformats.org/officeDocument/2006/relationships/slide" Target="slides/slide6.xml"/><Relationship Id="rId22" Type="http://schemas.openxmlformats.org/officeDocument/2006/relationships/font" Target="fonts/RobotoMon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Mon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Mon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09f4206ef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09f4206ef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09f4206e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09f4206e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09f4206ef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09f4206ef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09f4206ef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09f4206ef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09f4206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09f4206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09f4206e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09f4206e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09f4206e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09f4206e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difference is that what was a goroutine in Go becomes a separate class in Java.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09f4206e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09f4206e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Opening the socket is line 100 in go, line 187 in Java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Actually, only the connection-specific socket works like a file; the listening socket only really provides a mechanism of getting connection-specific sockets.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09f4206e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09f4206e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09f4206e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09f4206e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09f4206ef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09f4206e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09f4206ef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09f4206e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MVBCoin Overview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Mining a block</a:t>
            </a:r>
            <a:endParaRPr/>
          </a:p>
        </p:txBody>
      </p:sp>
      <p:sp>
        <p:nvSpPr>
          <p:cNvPr id="115" name="Google Shape;115;p22"/>
          <p:cNvSpPr/>
          <p:nvPr/>
        </p:nvSpPr>
        <p:spPr>
          <a:xfrm>
            <a:off x="688300" y="1245450"/>
            <a:ext cx="8102400" cy="860400"/>
          </a:xfrm>
          <a:prstGeom prst="rect">
            <a:avLst/>
          </a:prstGeom>
          <a:solidFill>
            <a:srgbClr val="FFF2CC"/>
          </a:solidFill>
          <a:ln cap="flat" cmpd="sng" w="76200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2"/>
          <p:cNvSpPr/>
          <p:nvPr/>
        </p:nvSpPr>
        <p:spPr>
          <a:xfrm>
            <a:off x="758746" y="1304975"/>
            <a:ext cx="1296000" cy="7413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Nonce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17" name="Google Shape;117;p22"/>
          <p:cNvSpPr/>
          <p:nvPr/>
        </p:nvSpPr>
        <p:spPr>
          <a:xfrm>
            <a:off x="6139050" y="1304975"/>
            <a:ext cx="606600" cy="741300"/>
          </a:xfrm>
          <a:prstGeom prst="rect">
            <a:avLst/>
          </a:prstGeom>
          <a:solidFill>
            <a:srgbClr val="E06666"/>
          </a:solidFill>
          <a:ln cap="flat" cmpd="sng" w="2857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TX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18" name="Google Shape;118;p22"/>
          <p:cNvSpPr/>
          <p:nvPr/>
        </p:nvSpPr>
        <p:spPr>
          <a:xfrm>
            <a:off x="2103821" y="1307525"/>
            <a:ext cx="1296000" cy="7413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Prior Hash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19" name="Google Shape;119;p22"/>
          <p:cNvSpPr/>
          <p:nvPr/>
        </p:nvSpPr>
        <p:spPr>
          <a:xfrm>
            <a:off x="3448896" y="1304975"/>
            <a:ext cx="1296000" cy="7413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Block Height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0" name="Google Shape;120;p22"/>
          <p:cNvSpPr/>
          <p:nvPr/>
        </p:nvSpPr>
        <p:spPr>
          <a:xfrm>
            <a:off x="4793971" y="1304975"/>
            <a:ext cx="1296000" cy="7413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Miner Addr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1" name="Google Shape;121;p22"/>
          <p:cNvSpPr/>
          <p:nvPr/>
        </p:nvSpPr>
        <p:spPr>
          <a:xfrm>
            <a:off x="6794725" y="1304975"/>
            <a:ext cx="606600" cy="741300"/>
          </a:xfrm>
          <a:prstGeom prst="rect">
            <a:avLst/>
          </a:prstGeom>
          <a:solidFill>
            <a:srgbClr val="E06666"/>
          </a:solidFill>
          <a:ln cap="flat" cmpd="sng" w="2857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TX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2" name="Google Shape;122;p22"/>
          <p:cNvSpPr/>
          <p:nvPr/>
        </p:nvSpPr>
        <p:spPr>
          <a:xfrm>
            <a:off x="7450400" y="1305000"/>
            <a:ext cx="606600" cy="741300"/>
          </a:xfrm>
          <a:prstGeom prst="rect">
            <a:avLst/>
          </a:prstGeom>
          <a:solidFill>
            <a:srgbClr val="E06666"/>
          </a:solidFill>
          <a:ln cap="flat" cmpd="sng" w="2857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TX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8106075" y="1305000"/>
            <a:ext cx="606600" cy="741300"/>
          </a:xfrm>
          <a:prstGeom prst="rect">
            <a:avLst/>
          </a:prstGeom>
          <a:solidFill>
            <a:srgbClr val="E06666"/>
          </a:solidFill>
          <a:ln cap="flat" cmpd="sng" w="2857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TX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3223000" y="2333575"/>
            <a:ext cx="3033000" cy="1112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SHA256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311700" y="3574775"/>
            <a:ext cx="8520600" cy="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/>
              <a:t>00 00 00 00</a:t>
            </a:r>
            <a:r>
              <a:rPr b="1" lang="en" sz="1500"/>
              <a:t> b</a:t>
            </a:r>
            <a:r>
              <a:rPr b="1" lang="en" sz="1500"/>
              <a:t>a 78 16 bf 8f 01 cf ea 41 41 40 de 5d ae 22 23 b0 03 61 a3 96 17 7a 9c b4 10 ff 61</a:t>
            </a:r>
            <a:endParaRPr b="1" sz="1500"/>
          </a:p>
        </p:txBody>
      </p:sp>
      <p:sp>
        <p:nvSpPr>
          <p:cNvPr id="126" name="Google Shape;126;p22"/>
          <p:cNvSpPr/>
          <p:nvPr/>
        </p:nvSpPr>
        <p:spPr>
          <a:xfrm rot="-2285146">
            <a:off x="1272295" y="3903999"/>
            <a:ext cx="364762" cy="645429"/>
          </a:xfrm>
          <a:prstGeom prst="upArrow">
            <a:avLst>
              <a:gd fmla="val 50000" name="adj1"/>
              <a:gd fmla="val 50000" name="adj2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2"/>
          <p:cNvSpPr txBox="1"/>
          <p:nvPr/>
        </p:nvSpPr>
        <p:spPr>
          <a:xfrm>
            <a:off x="546675" y="4444700"/>
            <a:ext cx="6930900" cy="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If at least </a:t>
            </a:r>
            <a:r>
              <a:rPr b="1" lang="en" sz="1800">
                <a:latin typeface="Roboto Mono"/>
                <a:ea typeface="Roboto Mono"/>
                <a:cs typeface="Roboto Mono"/>
                <a:sym typeface="Roboto Mono"/>
              </a:rPr>
              <a:t>difficulty</a:t>
            </a:r>
            <a:r>
              <a:rPr lang="en" sz="1800"/>
              <a:t> bytes are null, this was a valid nonce.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Mining (</a:t>
            </a:r>
            <a:r>
              <a:rPr b="1" lang="en">
                <a:latin typeface="Roboto Mono"/>
                <a:ea typeface="Roboto Mono"/>
                <a:cs typeface="Roboto Mono"/>
                <a:sym typeface="Roboto Mono"/>
              </a:rPr>
              <a:t>Miner</a:t>
            </a:r>
            <a:r>
              <a:rPr lang="en"/>
              <a:t>)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152475"/>
            <a:ext cx="869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00"/>
              <a:buChar char="●"/>
            </a:pPr>
            <a:r>
              <a:rPr b="1" lang="en" sz="2300">
                <a:solidFill>
                  <a:srgbClr val="274E13"/>
                </a:solidFill>
              </a:rPr>
              <a:t>TODO</a:t>
            </a:r>
            <a:r>
              <a:rPr lang="en" sz="2300">
                <a:solidFill>
                  <a:srgbClr val="274E13"/>
                </a:solidFill>
              </a:rPr>
              <a:t>: write this function</a:t>
            </a:r>
            <a:endParaRPr sz="2300">
              <a:solidFill>
                <a:srgbClr val="274E13"/>
              </a:solidFill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Arial"/>
              <a:buChar char="●"/>
            </a:pPr>
            <a:r>
              <a:rPr lang="en" sz="2300"/>
              <a:t>The goal of this function is to repeatedly run:</a:t>
            </a:r>
            <a:br>
              <a:rPr lang="en" sz="2300"/>
            </a:br>
            <a:r>
              <a:rPr lang="en" sz="1500">
                <a:latin typeface="Roboto Mono"/>
                <a:ea typeface="Roboto Mono"/>
                <a:cs typeface="Roboto Mono"/>
                <a:sym typeface="Roboto Mono"/>
              </a:rPr>
              <a:t>sha256.sum([NONCE]+[PRIOR_HASH]+[BLOCKHEIGHT]+[MINER_ADDR]+BLOCKDATA)</a:t>
            </a:r>
            <a:br>
              <a:rPr lang="en" sz="1500">
                <a:latin typeface="Roboto Mono"/>
                <a:ea typeface="Roboto Mono"/>
                <a:cs typeface="Roboto Mono"/>
                <a:sym typeface="Roboto Mono"/>
              </a:rPr>
            </a:br>
            <a:endParaRPr sz="100">
              <a:latin typeface="Roboto Mono"/>
              <a:ea typeface="Roboto Mono"/>
              <a:cs typeface="Roboto Mono"/>
              <a:sym typeface="Roboto Mono"/>
            </a:endParaRPr>
          </a:p>
          <a:p>
            <a:pPr indent="-3746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Arial"/>
              <a:buChar char="○"/>
            </a:pPr>
            <a:r>
              <a:rPr lang="en" sz="2300"/>
              <a:t>Note: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MineManager</a:t>
            </a:r>
            <a:r>
              <a:rPr lang="en" sz="2300"/>
              <a:t> already built this string for us.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Each time, try a different value for [NONCE]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Check how many initial bytes are zero</a:t>
            </a:r>
            <a:endParaRPr sz="2300"/>
          </a:p>
          <a:p>
            <a:pPr indent="-3746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If at least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difficulty</a:t>
            </a:r>
            <a:r>
              <a:rPr lang="en" sz="2300"/>
              <a:t> initial bytes are zero, we found a valid nonce! Return this nonce to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MineManager</a:t>
            </a:r>
            <a:r>
              <a:rPr lang="en" sz="2300"/>
              <a:t>.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Generating the Block Message</a:t>
            </a:r>
            <a:r>
              <a:rPr lang="en"/>
              <a:t> (</a:t>
            </a:r>
            <a:r>
              <a:rPr b="1" lang="en">
                <a:latin typeface="Roboto Mono"/>
                <a:ea typeface="Roboto Mono"/>
                <a:cs typeface="Roboto Mono"/>
                <a:sym typeface="Roboto Mono"/>
              </a:rPr>
              <a:t>MineManager</a:t>
            </a:r>
            <a:r>
              <a:rPr lang="en"/>
              <a:t>)</a:t>
            </a:r>
            <a:endParaRPr/>
          </a:p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311700" y="1152475"/>
            <a:ext cx="869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Receive a new nonce (</a:t>
            </a:r>
            <a:r>
              <a:rPr lang="en" sz="2300" u="sng"/>
              <a:t>357</a:t>
            </a:r>
            <a:r>
              <a:rPr lang="en" sz="2300"/>
              <a:t>, </a:t>
            </a:r>
            <a:r>
              <a:rPr lang="en" sz="2300" u="sng"/>
              <a:t>542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Format the Block message (</a:t>
            </a:r>
            <a:r>
              <a:rPr lang="en" sz="2300" u="sng"/>
              <a:t>362-373</a:t>
            </a:r>
            <a:r>
              <a:rPr lang="en" sz="2300"/>
              <a:t>, </a:t>
            </a:r>
            <a:r>
              <a:rPr lang="en" sz="2300" u="sng"/>
              <a:t>557-572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Add the block to our list of processed blocks (</a:t>
            </a:r>
            <a:r>
              <a:rPr lang="en" sz="2300" u="sng"/>
              <a:t>377</a:t>
            </a:r>
            <a:r>
              <a:rPr lang="en" sz="2300"/>
              <a:t>, </a:t>
            </a:r>
            <a:r>
              <a:rPr lang="en" sz="2300" u="sng"/>
              <a:t>576-578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Arial"/>
              <a:buChar char="●"/>
            </a:pPr>
            <a:r>
              <a:rPr lang="en" sz="2300"/>
              <a:t>Send it to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Broadcaster</a:t>
            </a:r>
            <a:r>
              <a:rPr b="1" lang="en" sz="2300"/>
              <a:t> </a:t>
            </a:r>
            <a:r>
              <a:rPr lang="en" sz="2300"/>
              <a:t>to send to peer nodes (</a:t>
            </a:r>
            <a:r>
              <a:rPr lang="en" sz="2300" u="sng"/>
              <a:t>380</a:t>
            </a:r>
            <a:r>
              <a:rPr lang="en" sz="2300"/>
              <a:t>, </a:t>
            </a:r>
            <a:r>
              <a:rPr lang="en" sz="2300" u="sng"/>
              <a:t>581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Check if we have any other complete blocks ready to be mined (</a:t>
            </a:r>
            <a:r>
              <a:rPr lang="en" sz="2300" u="sng"/>
              <a:t>383-384</a:t>
            </a:r>
            <a:r>
              <a:rPr lang="en" sz="2300"/>
              <a:t>, </a:t>
            </a:r>
            <a:r>
              <a:rPr lang="en" sz="2300" u="sng"/>
              <a:t>584-585</a:t>
            </a:r>
            <a:r>
              <a:rPr lang="en" sz="2300"/>
              <a:t>)</a:t>
            </a:r>
            <a:endParaRPr sz="2300"/>
          </a:p>
          <a:p>
            <a:pPr indent="-3746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If we do, add metadata and start mining (</a:t>
            </a:r>
            <a:r>
              <a:rPr lang="en" sz="2300" u="sng"/>
              <a:t>385</a:t>
            </a:r>
            <a:r>
              <a:rPr lang="en" sz="2300"/>
              <a:t>, </a:t>
            </a:r>
            <a:r>
              <a:rPr lang="en" sz="2300" u="sng"/>
              <a:t>586</a:t>
            </a:r>
            <a:r>
              <a:rPr lang="en" sz="2300"/>
              <a:t>)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Broadcasting Messages</a:t>
            </a:r>
            <a:r>
              <a:rPr lang="en"/>
              <a:t> (</a:t>
            </a:r>
            <a:r>
              <a:rPr b="1" lang="en">
                <a:latin typeface="Roboto Mono"/>
                <a:ea typeface="Roboto Mono"/>
                <a:cs typeface="Roboto Mono"/>
                <a:sym typeface="Roboto Mono"/>
              </a:rPr>
              <a:t>Broadcaster</a:t>
            </a:r>
            <a:r>
              <a:rPr lang="en"/>
              <a:t>)</a:t>
            </a:r>
            <a:endParaRPr/>
          </a:p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311700" y="1152475"/>
            <a:ext cx="869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Arial"/>
              <a:buChar char="●"/>
            </a:pPr>
            <a:r>
              <a:rPr lang="en" sz="2300"/>
              <a:t>Receive the first message to broadcast </a:t>
            </a:r>
            <a:r>
              <a:rPr lang="en" sz="2300"/>
              <a:t>(</a:t>
            </a:r>
            <a:r>
              <a:rPr lang="en" sz="2300" u="sng"/>
              <a:t>144</a:t>
            </a:r>
            <a:r>
              <a:rPr lang="en" sz="2300"/>
              <a:t>, </a:t>
            </a:r>
            <a:r>
              <a:rPr lang="en" sz="2300" u="sng"/>
              <a:t>246-253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Open a socket to each peer (</a:t>
            </a:r>
            <a:r>
              <a:rPr lang="en" sz="2300" u="sng"/>
              <a:t>148-155</a:t>
            </a:r>
            <a:r>
              <a:rPr lang="en" sz="2300"/>
              <a:t>, </a:t>
            </a:r>
            <a:r>
              <a:rPr lang="en" sz="2300" u="sng"/>
              <a:t>257-268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Broadcast the message (</a:t>
            </a:r>
            <a:r>
              <a:rPr lang="en" sz="2300" u="sng"/>
              <a:t>158-168</a:t>
            </a:r>
            <a:r>
              <a:rPr lang="en" sz="2300"/>
              <a:t>, </a:t>
            </a:r>
            <a:r>
              <a:rPr lang="en" sz="2300" u="sng"/>
              <a:t>271-277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If the message was a close message, exit after broadcasting it (</a:t>
            </a:r>
            <a:r>
              <a:rPr lang="en" sz="2300" u="sng"/>
              <a:t>163</a:t>
            </a:r>
            <a:r>
              <a:rPr lang="en" sz="2300"/>
              <a:t>, </a:t>
            </a:r>
            <a:r>
              <a:rPr lang="en" sz="2300" u="sng"/>
              <a:t>278-281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Otherwise, wait to receive another message to broadcast (</a:t>
            </a:r>
            <a:r>
              <a:rPr lang="en" sz="2300" u="sng"/>
              <a:t>169</a:t>
            </a:r>
            <a:r>
              <a:rPr lang="en" sz="2300"/>
              <a:t>, </a:t>
            </a:r>
            <a:r>
              <a:rPr lang="en" sz="2300" u="sng"/>
              <a:t>283-290</a:t>
            </a:r>
            <a:r>
              <a:rPr lang="en" sz="2300"/>
              <a:t>)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Tasks of an MVBCoin node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Accept incoming connections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Receive transactions through those connections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Check them for validity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Broadcast valid transactions to other nodes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Collect transactions into blocks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Mine complete blocks (by finding a valid nonce for each)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Broadcast mined blocks to other nodes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components of the sample code (Go)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Accept incoming connections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main()</a:t>
            </a:r>
            <a:endParaRPr b="1" sz="2400">
              <a:latin typeface="Roboto Mono"/>
              <a:ea typeface="Roboto Mono"/>
              <a:cs typeface="Roboto Mono"/>
              <a:sym typeface="Roboto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Receive transactions through those connections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handleIncomingConnection()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Broadcast valid transactions</a:t>
            </a:r>
            <a:r>
              <a:rPr lang="en" sz="2400"/>
              <a:t>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broadcaster()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Collect transactions into blocks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mineManager()</a:t>
            </a:r>
            <a:endParaRPr b="1" sz="2400">
              <a:latin typeface="Roboto Mono"/>
              <a:ea typeface="Roboto Mono"/>
              <a:cs typeface="Roboto Mono"/>
              <a:sym typeface="Roboto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Mine complete blocks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mine()</a:t>
            </a:r>
            <a:endParaRPr b="1" sz="2400">
              <a:latin typeface="Roboto Mono"/>
              <a:ea typeface="Roboto Mono"/>
              <a:cs typeface="Roboto Mono"/>
              <a:sym typeface="Roboto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Broadcast mined blocks</a:t>
            </a:r>
            <a:r>
              <a:rPr lang="en" sz="2400"/>
              <a:t> --</a:t>
            </a:r>
            <a:r>
              <a:rPr lang="en" sz="2400"/>
              <a:t>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broadcaster()</a:t>
            </a:r>
            <a:endParaRPr b="1" sz="24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components of the sample code (Java)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Accept incoming connections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Main</a:t>
            </a:r>
            <a:endParaRPr b="1" sz="2400">
              <a:latin typeface="Roboto Mono"/>
              <a:ea typeface="Roboto Mono"/>
              <a:cs typeface="Roboto Mono"/>
              <a:sym typeface="Roboto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Receive transactions through those connections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IncomingConnectionHandler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Broadcast valid transactions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B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roadcaster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Collect transactions into blocks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M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ineManager</a:t>
            </a:r>
            <a:endParaRPr b="1" sz="2400">
              <a:latin typeface="Roboto Mono"/>
              <a:ea typeface="Roboto Mono"/>
              <a:cs typeface="Roboto Mono"/>
              <a:sym typeface="Roboto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Mine complete blocks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M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iner</a:t>
            </a:r>
            <a:endParaRPr b="1" sz="2400">
              <a:latin typeface="Roboto Mono"/>
              <a:ea typeface="Roboto Mono"/>
              <a:cs typeface="Roboto Mono"/>
              <a:sym typeface="Roboto Mon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Broadcast mined blocks -- 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B</a:t>
            </a:r>
            <a:r>
              <a:rPr b="1" lang="en" sz="2400">
                <a:latin typeface="Roboto Mono"/>
                <a:ea typeface="Roboto Mono"/>
                <a:cs typeface="Roboto Mono"/>
                <a:sym typeface="Roboto Mono"/>
              </a:rPr>
              <a:t>roadcaster</a:t>
            </a:r>
            <a:endParaRPr b="1" sz="24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Accepting Incoming Connections (</a:t>
            </a:r>
            <a:r>
              <a:rPr b="1" lang="en">
                <a:latin typeface="Roboto Mono"/>
                <a:ea typeface="Roboto Mono"/>
                <a:cs typeface="Roboto Mono"/>
                <a:sym typeface="Roboto Mono"/>
              </a:rPr>
              <a:t>Main</a:t>
            </a:r>
            <a:r>
              <a:rPr lang="en"/>
              <a:t>)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69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Open a socket to listen for incoming connections (</a:t>
            </a:r>
            <a:r>
              <a:rPr lang="en" sz="2300" u="sng"/>
              <a:t>100</a:t>
            </a:r>
            <a:r>
              <a:rPr lang="en" sz="2300"/>
              <a:t> / </a:t>
            </a:r>
            <a:r>
              <a:rPr lang="en" sz="2300" u="sng"/>
              <a:t>187</a:t>
            </a:r>
            <a:r>
              <a:rPr lang="en" sz="2300"/>
              <a:t>)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Sockets are an OS construct that manages network connections for us, with an interface similar to a file.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Call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accept()</a:t>
            </a:r>
            <a:r>
              <a:rPr lang="en" sz="2300"/>
              <a:t> </a:t>
            </a:r>
            <a:r>
              <a:rPr lang="en" sz="2300"/>
              <a:t>to see if we received a connection (</a:t>
            </a:r>
            <a:r>
              <a:rPr lang="en" sz="2300" u="sng"/>
              <a:t>128</a:t>
            </a:r>
            <a:r>
              <a:rPr lang="en" sz="2300"/>
              <a:t> / </a:t>
            </a:r>
            <a:r>
              <a:rPr lang="en" sz="2300" u="sng"/>
              <a:t>220</a:t>
            </a:r>
            <a:r>
              <a:rPr lang="en" sz="2300"/>
              <a:t>)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If there was a connection,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accept()</a:t>
            </a:r>
            <a:r>
              <a:rPr lang="en" sz="2300"/>
              <a:t> will return a new socket managing that specific connection.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Start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IncomingConnectionHandler</a:t>
            </a:r>
            <a:r>
              <a:rPr lang="en" sz="2300"/>
              <a:t> to read messages sent to us through this socket.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Note: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Main</a:t>
            </a:r>
            <a:r>
              <a:rPr lang="en" sz="2300"/>
              <a:t> also has logic for initialization and shutdown.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Messages</a:t>
            </a:r>
            <a:endParaRPr/>
          </a:p>
        </p:txBody>
      </p:sp>
      <p:sp>
        <p:nvSpPr>
          <p:cNvPr id="85" name="Google Shape;85;p18"/>
          <p:cNvSpPr/>
          <p:nvPr/>
        </p:nvSpPr>
        <p:spPr>
          <a:xfrm>
            <a:off x="563550" y="1245451"/>
            <a:ext cx="8016900" cy="860400"/>
          </a:xfrm>
          <a:prstGeom prst="rect">
            <a:avLst/>
          </a:prstGeom>
          <a:solidFill>
            <a:srgbClr val="E06666"/>
          </a:solidFill>
          <a:ln cap="flat" cmpd="sng" w="76200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/>
          <p:nvPr/>
        </p:nvSpPr>
        <p:spPr>
          <a:xfrm>
            <a:off x="625625" y="1307526"/>
            <a:ext cx="800700" cy="741300"/>
          </a:xfrm>
          <a:prstGeom prst="rect">
            <a:avLst/>
          </a:prstGeom>
          <a:solidFill>
            <a:srgbClr val="E06666"/>
          </a:solidFill>
          <a:ln cap="flat" cmpd="sng" w="2857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‘0</a:t>
            </a: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’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3180475" y="1307526"/>
            <a:ext cx="1656000" cy="741300"/>
          </a:xfrm>
          <a:prstGeom prst="rect">
            <a:avLst/>
          </a:prstGeom>
          <a:solidFill>
            <a:srgbClr val="E06666"/>
          </a:solidFill>
          <a:ln cap="flat" cmpd="sng" w="2857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Receiver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8" name="Google Shape;88;p18"/>
          <p:cNvSpPr/>
          <p:nvPr/>
        </p:nvSpPr>
        <p:spPr>
          <a:xfrm>
            <a:off x="1475412" y="1304980"/>
            <a:ext cx="1656000" cy="741300"/>
          </a:xfrm>
          <a:prstGeom prst="rect">
            <a:avLst/>
          </a:prstGeom>
          <a:solidFill>
            <a:srgbClr val="E06666"/>
          </a:solidFill>
          <a:ln cap="flat" cmpd="sng" w="2857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Sender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9" name="Google Shape;89;p18"/>
          <p:cNvSpPr/>
          <p:nvPr/>
        </p:nvSpPr>
        <p:spPr>
          <a:xfrm>
            <a:off x="4885550" y="1304976"/>
            <a:ext cx="1656000" cy="741300"/>
          </a:xfrm>
          <a:prstGeom prst="rect">
            <a:avLst/>
          </a:prstGeom>
          <a:solidFill>
            <a:srgbClr val="E06666"/>
          </a:solidFill>
          <a:ln cap="flat" cmpd="sng" w="2857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Amount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0" name="Google Shape;90;p18"/>
          <p:cNvSpPr/>
          <p:nvPr/>
        </p:nvSpPr>
        <p:spPr>
          <a:xfrm>
            <a:off x="6590625" y="1307526"/>
            <a:ext cx="1923300" cy="741300"/>
          </a:xfrm>
          <a:prstGeom prst="rect">
            <a:avLst/>
          </a:prstGeom>
          <a:solidFill>
            <a:srgbClr val="E06666"/>
          </a:solidFill>
          <a:ln cap="flat" cmpd="sng" w="2857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Mono"/>
                <a:ea typeface="Roboto Mono"/>
                <a:cs typeface="Roboto Mono"/>
                <a:sym typeface="Roboto Mono"/>
              </a:rPr>
              <a:t>Timestamp</a:t>
            </a:r>
            <a:endParaRPr sz="2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464100" y="2276700"/>
            <a:ext cx="8691900" cy="24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Before processing, we must answer:</a:t>
            </a:r>
            <a:endParaRPr sz="2300"/>
          </a:p>
          <a:p>
            <a:pPr indent="-374650" lvl="0" marL="457200" rtl="0" algn="l">
              <a:spcBef>
                <a:spcPts val="160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Have we seen this transaction already?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Do we know the sender and receiver?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Does the sender have enough money to pay for this transaction?</a:t>
            </a:r>
            <a:endParaRPr sz="2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Receiving Transactions (</a:t>
            </a:r>
            <a:r>
              <a:rPr b="1" lang="en" sz="2200">
                <a:latin typeface="Roboto Mono"/>
                <a:ea typeface="Roboto Mono"/>
                <a:cs typeface="Roboto Mono"/>
                <a:sym typeface="Roboto Mono"/>
              </a:rPr>
              <a:t>IncomingConnectionHandler</a:t>
            </a:r>
            <a:r>
              <a:rPr lang="en"/>
              <a:t>)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69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MVBCoin nodes support four message types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First step is to read the first byte of a message - this will tell us which message type we are dealing with (</a:t>
            </a:r>
            <a:r>
              <a:rPr lang="en" sz="2300" u="sng"/>
              <a:t>189</a:t>
            </a:r>
            <a:r>
              <a:rPr lang="en" sz="2300"/>
              <a:t>, </a:t>
            </a:r>
            <a:r>
              <a:rPr lang="en" sz="2300" u="sng"/>
              <a:t>344</a:t>
            </a:r>
            <a:r>
              <a:rPr lang="en" sz="2300"/>
              <a:t>)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Then, we read in the rest of the message and process it.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Transaction messages - first byte is ‘</a:t>
            </a:r>
            <a:r>
              <a:rPr lang="en" sz="2300"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2300"/>
              <a:t>’ (</a:t>
            </a:r>
            <a:r>
              <a:rPr lang="en" sz="2300" u="sng"/>
              <a:t>192-208</a:t>
            </a:r>
            <a:r>
              <a:rPr lang="en" sz="2300"/>
              <a:t>, </a:t>
            </a:r>
            <a:r>
              <a:rPr lang="en" sz="2300" u="sng"/>
              <a:t>347-360</a:t>
            </a:r>
            <a:r>
              <a:rPr lang="en" sz="2300"/>
              <a:t>)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Shutdown messages - first byte is </a:t>
            </a:r>
            <a:r>
              <a:rPr lang="en" sz="2300"/>
              <a:t>‘</a:t>
            </a:r>
            <a:r>
              <a:rPr lang="en" sz="2300"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2300"/>
              <a:t>’ (</a:t>
            </a:r>
            <a:r>
              <a:rPr lang="en" sz="2300" u="sng"/>
              <a:t>211-220</a:t>
            </a:r>
            <a:r>
              <a:rPr lang="en" sz="2300"/>
              <a:t>, </a:t>
            </a:r>
            <a:r>
              <a:rPr lang="en" sz="2300" u="sng"/>
              <a:t>363-367</a:t>
            </a:r>
            <a:r>
              <a:rPr lang="en" sz="2300"/>
              <a:t>)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Block messages - first byte is ‘</a:t>
            </a:r>
            <a:r>
              <a:rPr lang="en" sz="2300"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" sz="2300"/>
              <a:t>’ (</a:t>
            </a:r>
            <a:r>
              <a:rPr lang="en" sz="2300" u="sng"/>
              <a:t>223-248</a:t>
            </a:r>
            <a:r>
              <a:rPr lang="en" sz="2300"/>
              <a:t>, </a:t>
            </a:r>
            <a:r>
              <a:rPr lang="en" sz="2300" u="sng"/>
              <a:t>369-395</a:t>
            </a:r>
            <a:r>
              <a:rPr lang="en" sz="2300"/>
              <a:t>)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get_block messages - first byte is ‘</a:t>
            </a:r>
            <a:r>
              <a:rPr lang="en" sz="2300"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2300"/>
              <a:t>’ (</a:t>
            </a:r>
            <a:r>
              <a:rPr lang="en" sz="2300" u="sng"/>
              <a:t>251-272</a:t>
            </a:r>
            <a:r>
              <a:rPr lang="en" sz="2300"/>
              <a:t>, </a:t>
            </a:r>
            <a:r>
              <a:rPr lang="en" sz="2300" u="sng"/>
              <a:t>399-412</a:t>
            </a:r>
            <a:r>
              <a:rPr lang="en" sz="2300"/>
              <a:t>)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Once message is processed, read in next message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Receiving Transactions (cont.)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69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Arial"/>
              <a:buChar char="●"/>
            </a:pPr>
            <a:r>
              <a:rPr lang="en" sz="2300"/>
              <a:t>After reading in the entire Transaction message, we call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handleTransaction()</a:t>
            </a:r>
            <a:r>
              <a:rPr lang="en" sz="2300"/>
              <a:t>. (</a:t>
            </a:r>
            <a:r>
              <a:rPr lang="en" sz="2300" u="sng"/>
              <a:t>208</a:t>
            </a:r>
            <a:r>
              <a:rPr lang="en" sz="2300"/>
              <a:t>, </a:t>
            </a:r>
            <a:r>
              <a:rPr lang="en" sz="2300" u="sng"/>
              <a:t>360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00"/>
              <a:buChar char="●"/>
            </a:pPr>
            <a:r>
              <a:rPr b="1" lang="en" sz="2300">
                <a:solidFill>
                  <a:srgbClr val="274E13"/>
                </a:solidFill>
              </a:rPr>
              <a:t>TODO</a:t>
            </a:r>
            <a:r>
              <a:rPr lang="en" sz="2300">
                <a:solidFill>
                  <a:srgbClr val="274E13"/>
                </a:solidFill>
              </a:rPr>
              <a:t>: First, check to make sure this is the first time we’ve seen this transaction (</a:t>
            </a:r>
            <a:r>
              <a:rPr lang="en" sz="2300" u="sng">
                <a:solidFill>
                  <a:srgbClr val="274E13"/>
                </a:solidFill>
              </a:rPr>
              <a:t>282</a:t>
            </a:r>
            <a:r>
              <a:rPr lang="en" sz="2300">
                <a:solidFill>
                  <a:srgbClr val="274E13"/>
                </a:solidFill>
              </a:rPr>
              <a:t>, </a:t>
            </a:r>
            <a:r>
              <a:rPr lang="en" sz="2300" u="sng">
                <a:solidFill>
                  <a:srgbClr val="274E13"/>
                </a:solidFill>
              </a:rPr>
              <a:t>430</a:t>
            </a:r>
            <a:r>
              <a:rPr lang="en" sz="2300">
                <a:solidFill>
                  <a:srgbClr val="274E13"/>
                </a:solidFill>
              </a:rPr>
              <a:t>)</a:t>
            </a:r>
            <a:endParaRPr sz="2300">
              <a:solidFill>
                <a:srgbClr val="274E13"/>
              </a:solidFill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Then, we parse the transaction (</a:t>
            </a:r>
            <a:r>
              <a:rPr lang="en" sz="2300" u="sng"/>
              <a:t>284-290</a:t>
            </a:r>
            <a:r>
              <a:rPr lang="en" sz="2300"/>
              <a:t>, </a:t>
            </a:r>
            <a:r>
              <a:rPr lang="en" sz="2300" u="sng"/>
              <a:t>432-440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300"/>
              <a:buChar char="●"/>
            </a:pPr>
            <a:r>
              <a:rPr b="1" lang="en" sz="2300">
                <a:solidFill>
                  <a:srgbClr val="274E13"/>
                </a:solidFill>
              </a:rPr>
              <a:t>TODO:</a:t>
            </a:r>
            <a:r>
              <a:rPr lang="en" sz="2300">
                <a:solidFill>
                  <a:srgbClr val="274E13"/>
                </a:solidFill>
              </a:rPr>
              <a:t> check if the sender and receiver are valid and if the sender has enough money, then transfer the funds (</a:t>
            </a:r>
            <a:r>
              <a:rPr lang="en" sz="2300" u="sng">
                <a:solidFill>
                  <a:srgbClr val="274E13"/>
                </a:solidFill>
              </a:rPr>
              <a:t>294</a:t>
            </a:r>
            <a:r>
              <a:rPr lang="en" sz="2300">
                <a:solidFill>
                  <a:srgbClr val="274E13"/>
                </a:solidFill>
              </a:rPr>
              <a:t>, </a:t>
            </a:r>
            <a:r>
              <a:rPr lang="en" sz="2300" u="sng">
                <a:solidFill>
                  <a:srgbClr val="274E13"/>
                </a:solidFill>
              </a:rPr>
              <a:t>442</a:t>
            </a:r>
            <a:r>
              <a:rPr lang="en" sz="2300">
                <a:solidFill>
                  <a:srgbClr val="274E13"/>
                </a:solidFill>
              </a:rPr>
              <a:t>)</a:t>
            </a:r>
            <a:endParaRPr sz="2300">
              <a:solidFill>
                <a:srgbClr val="274E13"/>
              </a:solidFill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If the transaction is valid, broadcast it and pass it over to </a:t>
            </a:r>
            <a:r>
              <a:rPr b="1" lang="en" sz="2300"/>
              <a:t>MineManager</a:t>
            </a:r>
            <a:r>
              <a:rPr lang="en" sz="2300"/>
              <a:t> to add it to the next block (</a:t>
            </a:r>
            <a:r>
              <a:rPr lang="en" sz="2300" u="sng"/>
              <a:t>296-300</a:t>
            </a:r>
            <a:r>
              <a:rPr lang="en" sz="2300"/>
              <a:t>, </a:t>
            </a:r>
            <a:r>
              <a:rPr lang="en" sz="2300" u="sng"/>
              <a:t>444-447</a:t>
            </a:r>
            <a:r>
              <a:rPr lang="en" sz="2300"/>
              <a:t>)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Collecting Transactions into Blocks (</a:t>
            </a:r>
            <a:r>
              <a:rPr b="1" lang="en">
                <a:latin typeface="Roboto Mono"/>
                <a:ea typeface="Roboto Mono"/>
                <a:cs typeface="Roboto Mono"/>
                <a:sym typeface="Roboto Mono"/>
              </a:rPr>
              <a:t>MineManager</a:t>
            </a:r>
            <a:r>
              <a:rPr lang="en"/>
              <a:t>)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69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Receive a new transaction (</a:t>
            </a:r>
            <a:r>
              <a:rPr lang="en" sz="2300" u="sng"/>
              <a:t>340</a:t>
            </a:r>
            <a:r>
              <a:rPr lang="en" sz="2300"/>
              <a:t>, </a:t>
            </a:r>
            <a:r>
              <a:rPr lang="en" sz="2300" u="sng"/>
              <a:t>542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Add the transaction to our current block (</a:t>
            </a:r>
            <a:r>
              <a:rPr lang="en" sz="2300" u="sng"/>
              <a:t>347</a:t>
            </a:r>
            <a:r>
              <a:rPr lang="en" sz="2300"/>
              <a:t>, </a:t>
            </a:r>
            <a:r>
              <a:rPr lang="en" sz="2300" u="sng"/>
              <a:t>591</a:t>
            </a:r>
            <a:r>
              <a:rPr lang="en" sz="2300"/>
              <a:t>)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Check if we completed a block (</a:t>
            </a:r>
            <a:r>
              <a:rPr lang="en" sz="2300" u="sng"/>
              <a:t>349</a:t>
            </a:r>
            <a:r>
              <a:rPr lang="en" sz="2300"/>
              <a:t>, </a:t>
            </a:r>
            <a:r>
              <a:rPr lang="en" sz="2300" u="sng"/>
              <a:t>593</a:t>
            </a:r>
            <a:r>
              <a:rPr lang="en" sz="2300"/>
              <a:t>). If we did:</a:t>
            </a:r>
            <a:endParaRPr sz="2300"/>
          </a:p>
          <a:p>
            <a:pPr indent="-3746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Create space for the next block of transactions (</a:t>
            </a:r>
            <a:r>
              <a:rPr lang="en" sz="2300" u="sng"/>
              <a:t>350</a:t>
            </a:r>
            <a:r>
              <a:rPr lang="en" sz="2300"/>
              <a:t>, </a:t>
            </a:r>
            <a:r>
              <a:rPr lang="en" sz="2300" u="sng"/>
              <a:t>594</a:t>
            </a:r>
            <a:r>
              <a:rPr lang="en" sz="2300"/>
              <a:t>)</a:t>
            </a:r>
            <a:endParaRPr sz="2300"/>
          </a:p>
          <a:p>
            <a:pPr indent="-3746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If not currently mining, start mining by:</a:t>
            </a:r>
            <a:endParaRPr sz="2300"/>
          </a:p>
          <a:p>
            <a:pPr indent="-3746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" sz="2300"/>
              <a:t>Add metadata to the current block, such as the block height, our node ID, previous hash (</a:t>
            </a:r>
            <a:r>
              <a:rPr lang="en" sz="2300" u="sng"/>
              <a:t>323-328</a:t>
            </a:r>
            <a:r>
              <a:rPr lang="en" sz="2300"/>
              <a:t>, </a:t>
            </a:r>
            <a:r>
              <a:rPr lang="en" sz="2300" u="sng"/>
              <a:t>510-514</a:t>
            </a:r>
            <a:r>
              <a:rPr lang="en" sz="2300"/>
              <a:t>)</a:t>
            </a:r>
            <a:endParaRPr sz="2300"/>
          </a:p>
          <a:p>
            <a:pPr indent="-3746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" sz="2300"/>
              <a:t>Start </a:t>
            </a:r>
            <a:r>
              <a:rPr b="1" lang="en" sz="2300">
                <a:latin typeface="Roboto Mono"/>
                <a:ea typeface="Roboto Mono"/>
                <a:cs typeface="Roboto Mono"/>
                <a:sym typeface="Roboto Mono"/>
              </a:rPr>
              <a:t>Miner</a:t>
            </a:r>
            <a:r>
              <a:rPr lang="en" sz="2300"/>
              <a:t> (</a:t>
            </a:r>
            <a:r>
              <a:rPr lang="en" sz="2300" u="sng"/>
              <a:t>330</a:t>
            </a:r>
            <a:r>
              <a:rPr lang="en" sz="2300"/>
              <a:t>, </a:t>
            </a:r>
            <a:r>
              <a:rPr lang="en" sz="2300" u="sng"/>
              <a:t>516-517</a:t>
            </a:r>
            <a:r>
              <a:rPr lang="en" sz="2300"/>
              <a:t>)</a:t>
            </a:r>
            <a:endParaRPr sz="2300"/>
          </a:p>
          <a:p>
            <a:pPr indent="-3746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Can’t </a:t>
            </a:r>
            <a:r>
              <a:rPr lang="en" sz="2300"/>
              <a:t>start mining if already mining (it’s a block</a:t>
            </a:r>
            <a:r>
              <a:rPr b="1" lang="en" sz="2300" u="sng"/>
              <a:t>chain</a:t>
            </a:r>
            <a:r>
              <a:rPr lang="en" sz="2300"/>
              <a:t>)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