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2"/>
  </p:notesMasterIdLst>
  <p:sldIdLst>
    <p:sldId id="382" r:id="rId2"/>
    <p:sldId id="490" r:id="rId3"/>
    <p:sldId id="492" r:id="rId4"/>
    <p:sldId id="524" r:id="rId5"/>
    <p:sldId id="476" r:id="rId6"/>
    <p:sldId id="477" r:id="rId7"/>
    <p:sldId id="478" r:id="rId8"/>
    <p:sldId id="479" r:id="rId9"/>
    <p:sldId id="484" r:id="rId10"/>
    <p:sldId id="480" r:id="rId11"/>
    <p:sldId id="481" r:id="rId12"/>
    <p:sldId id="482" r:id="rId13"/>
    <p:sldId id="483" r:id="rId14"/>
    <p:sldId id="485" r:id="rId15"/>
    <p:sldId id="486" r:id="rId16"/>
    <p:sldId id="499" r:id="rId17"/>
    <p:sldId id="487" r:id="rId18"/>
    <p:sldId id="500" r:id="rId19"/>
    <p:sldId id="488" r:id="rId20"/>
    <p:sldId id="489" r:id="rId21"/>
    <p:sldId id="493" r:id="rId22"/>
    <p:sldId id="521" r:id="rId23"/>
    <p:sldId id="501" r:id="rId24"/>
    <p:sldId id="525" r:id="rId25"/>
    <p:sldId id="526" r:id="rId26"/>
    <p:sldId id="527" r:id="rId27"/>
    <p:sldId id="528" r:id="rId28"/>
    <p:sldId id="529" r:id="rId29"/>
    <p:sldId id="531" r:id="rId30"/>
    <p:sldId id="530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1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 Systems:</a:t>
            </a:r>
            <a:br>
              <a:rPr lang="en-US" dirty="0" smtClean="0"/>
            </a:br>
            <a:r>
              <a:rPr lang="en-US" dirty="0" smtClean="0"/>
              <a:t>Unix and THE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Uniform I/O model </a:t>
            </a:r>
          </a:p>
          <a:p>
            <a:pPr lvl="1"/>
            <a:r>
              <a:rPr lang="en-US" smtClean="0"/>
              <a:t>Each device associated with at least one file</a:t>
            </a:r>
          </a:p>
          <a:p>
            <a:pPr lvl="1"/>
            <a:r>
              <a:rPr lang="en-US" smtClean="0"/>
              <a:t>But read or write of file results in activation of device</a:t>
            </a:r>
          </a:p>
          <a:p>
            <a:pPr lvl="1"/>
            <a:endParaRPr lang="en-US" smtClean="0"/>
          </a:p>
          <a:p>
            <a:r>
              <a:rPr lang="en-US" smtClean="0"/>
              <a:t>Advantage: Uniform naming and protection model</a:t>
            </a:r>
          </a:p>
          <a:p>
            <a:pPr lvl="1"/>
            <a:r>
              <a:rPr lang="en-US" smtClean="0"/>
              <a:t>File and device I/O are as similar as possible</a:t>
            </a:r>
          </a:p>
          <a:p>
            <a:pPr lvl="1"/>
            <a:r>
              <a:rPr lang="en-US" smtClean="0"/>
              <a:t>File and device names have the same syntax and meaning, can pass as arguments to programs</a:t>
            </a:r>
          </a:p>
          <a:p>
            <a:pPr lvl="1"/>
            <a:r>
              <a:rPr lang="en-US" smtClean="0"/>
              <a:t>Same protection mechanism as regular files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4811152"/>
            <a:ext cx="6327775" cy="17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smtClean="0"/>
              <a:t>path names</a:t>
            </a:r>
            <a:br>
              <a:rPr lang="en-US" smtClean="0"/>
            </a:br>
            <a:r>
              <a:rPr lang="en-US" smtClean="0"/>
              <a:t>(directory is just</a:t>
            </a:r>
            <a:br>
              <a:rPr lang="en-US" smtClean="0"/>
            </a:br>
            <a:r>
              <a:rPr lang="en-US" smtClean="0"/>
              <a:t>a special file!)</a:t>
            </a:r>
            <a:endParaRPr lang="en-US" dirty="0" smtClean="0"/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5562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867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62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devices fit the block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Disks</a:t>
            </a:r>
          </a:p>
          <a:p>
            <a:r>
              <a:rPr lang="en-US" smtClean="0"/>
              <a:t>Drums</a:t>
            </a:r>
          </a:p>
          <a:p>
            <a:r>
              <a:rPr lang="en-US" smtClean="0"/>
              <a:t>Tape drives</a:t>
            </a:r>
          </a:p>
          <a:p>
            <a:r>
              <a:rPr lang="en-US" smtClean="0"/>
              <a:t>USB storage</a:t>
            </a:r>
          </a:p>
          <a:p>
            <a:endParaRPr lang="en-US"/>
          </a:p>
          <a:p>
            <a:r>
              <a:rPr lang="en-US" smtClean="0"/>
              <a:t>Early version of the ethernet interface was presented as a kind of block device (seek disabled)</a:t>
            </a:r>
          </a:p>
          <a:p>
            <a:endParaRPr lang="en-US"/>
          </a:p>
          <a:p>
            <a:r>
              <a:rPr lang="en-US" smtClean="0"/>
              <a:t>But many devices used IOCTL operations heavily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create pipelines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“pipe” is a process-to-process data stream, could be implemented via bounded buffers, TCP, etc</a:t>
            </a:r>
          </a:p>
          <a:p>
            <a:r>
              <a:rPr lang="en-US" smtClean="0"/>
              <a:t>One process can write on a connection that another reads, allowing chains of commands</a:t>
            </a:r>
          </a:p>
          <a:p>
            <a:endParaRPr lang="en-US"/>
          </a:p>
          <a:p>
            <a:pPr marL="365760" lvl="1" indent="0">
              <a:buNone/>
            </a:pPr>
            <a:r>
              <a:rPr lang="en-US" smtClean="0"/>
              <a:t>		% cat *.txt | grep foo | wc</a:t>
            </a:r>
          </a:p>
          <a:p>
            <a:pPr marL="365760" lvl="1" indent="0">
              <a:buNone/>
            </a:pPr>
            <a:endParaRPr lang="en-US"/>
          </a:p>
          <a:p>
            <a:r>
              <a:rPr lang="en-US" smtClean="0"/>
              <a:t>In combination with an easily programmable shell scripting model, very powerful!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Background of authors at Bell Labs</a:t>
            </a:r>
          </a:p>
          <a:p>
            <a:pPr lvl="1"/>
            <a:r>
              <a:rPr lang="en-US" smtClean="0"/>
              <a:t>Both won Turing Awards in 1983</a:t>
            </a:r>
          </a:p>
          <a:p>
            <a:endParaRPr lang="en-US" smtClean="0"/>
          </a:p>
          <a:p>
            <a:r>
              <a:rPr lang="en-US" smtClean="0"/>
              <a:t>Dennis Ritchie</a:t>
            </a:r>
          </a:p>
          <a:p>
            <a:pPr lvl="1"/>
            <a:r>
              <a:rPr lang="en-US" smtClean="0"/>
              <a:t>Key developer of The C Programming Lanuage, Unix, and Multics</a:t>
            </a:r>
          </a:p>
          <a:p>
            <a:r>
              <a:rPr lang="en-US" smtClean="0"/>
              <a:t>Ken Thompson</a:t>
            </a:r>
          </a:p>
          <a:p>
            <a:pPr lvl="1"/>
            <a:r>
              <a:rPr lang="en-US" smtClean="0"/>
              <a:t>Key developer of the B programming lanuage, </a:t>
            </a:r>
            <a:br>
              <a:rPr lang="en-US" smtClean="0"/>
            </a:br>
            <a:r>
              <a:rPr lang="en-US" smtClean="0"/>
              <a:t>Unix, Multics, and Plan 9</a:t>
            </a:r>
          </a:p>
          <a:p>
            <a:pPr lvl="1"/>
            <a:r>
              <a:rPr lang="en-US" smtClean="0"/>
              <a:t>Also QED, ed, UTF-8</a:t>
            </a:r>
            <a:endParaRPr lang="en-US" dirty="0"/>
          </a:p>
        </p:txBody>
      </p:sp>
      <p:pic>
        <p:nvPicPr>
          <p:cNvPr id="1026" name="Picture 2" descr="http://ts2.mm.bing.net/th?id=I4931117056197025&amp;pid=1.8&amp;w=181&amp;h=15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752601"/>
            <a:ext cx="1724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had many problems too.  Here are a few:</a:t>
            </a:r>
          </a:p>
          <a:p>
            <a:pPr lvl="1"/>
            <a:r>
              <a:rPr lang="en-US" dirty="0" smtClean="0"/>
              <a:t>Weak, rather permissive security model</a:t>
            </a:r>
          </a:p>
          <a:p>
            <a:pPr lvl="1"/>
            <a:r>
              <a:rPr lang="en-US" dirty="0" smtClean="0"/>
              <a:t>File names too short and file system damaged on crash</a:t>
            </a:r>
          </a:p>
          <a:p>
            <a:pPr lvl="1"/>
            <a:r>
              <a:rPr lang="en-US" dirty="0" smtClean="0"/>
              <a:t>Didn’t plan for threads and never supported them well</a:t>
            </a:r>
          </a:p>
          <a:p>
            <a:pPr lvl="1"/>
            <a:r>
              <a:rPr lang="en-US" dirty="0" smtClean="0"/>
              <a:t>“Select” system call and handling of “signals” was ugly and out of character w.r.t. other features</a:t>
            </a:r>
          </a:p>
          <a:p>
            <a:pPr lvl="1"/>
            <a:r>
              <a:rPr lang="en-US" dirty="0" smtClean="0"/>
              <a:t>Hard to add dynamic libraries (poor handling of processes with lots of “segments”)</a:t>
            </a:r>
          </a:p>
          <a:p>
            <a:pPr lvl="1"/>
            <a:r>
              <a:rPr lang="en-US" dirty="0" smtClean="0"/>
              <a:t>Shared memory and mapped files fit model poorly</a:t>
            </a:r>
          </a:p>
          <a:p>
            <a:r>
              <a:rPr lang="en-US" dirty="0" smtClean="0"/>
              <a:t>...in effect, the initial simplicity was at least partly because of some serious limitations!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so, Unix has staying power!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Linux systems are far more comprehensive yet the core simplicity of Unix API remains a very powerful force</a:t>
            </a:r>
          </a:p>
          <a:p>
            <a:endParaRPr lang="en-US" dirty="0"/>
          </a:p>
          <a:p>
            <a:r>
              <a:rPr lang="en-US" dirty="0" smtClean="0"/>
              <a:t>Struggle to keep things simple has helped keep O/S developers from making the system specialized in every way, hard to understand</a:t>
            </a:r>
          </a:p>
          <a:p>
            <a:endParaRPr lang="en-US" dirty="0"/>
          </a:p>
          <a:p>
            <a:r>
              <a:rPr lang="en-US" dirty="0" smtClean="0"/>
              <a:t>Even with modern extensions, Unix has a simplicity that contrasts with Windows .NET API...  Win32 is really designed as an internal layer that libraries invoke, but that normal users never encounter.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Turing Award in 1972</a:t>
            </a:r>
          </a:p>
          <a:p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Shortest Path Algorithm, Reverse Polish Notation, Bankers algorithm, semaphore’s, self-stabilization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Known for disliking ‘</a:t>
            </a:r>
            <a:r>
              <a:rPr lang="en-US" dirty="0" err="1" smtClean="0"/>
              <a:t>goto</a:t>
            </a:r>
            <a:r>
              <a:rPr lang="en-US" dirty="0" smtClean="0"/>
              <a:t>’ statements and using computers!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cs.utexas.edu/users/EWD/EWD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14400"/>
            <a:ext cx="1567452" cy="20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“THE”-Multiprogramming System</a:t>
            </a:r>
            <a:br>
              <a:rPr lang="en-US" dirty="0" smtClean="0"/>
            </a:br>
            <a:r>
              <a:rPr lang="en-US" sz="3200" dirty="0" err="1"/>
              <a:t>Edsger</a:t>
            </a:r>
            <a:r>
              <a:rPr lang="en-US" sz="3200" dirty="0"/>
              <a:t> W. </a:t>
            </a:r>
            <a:r>
              <a:rPr lang="en-US" sz="3200" dirty="0" err="1"/>
              <a:t>Dijkstra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Never named “THE” system; instead, abbreviation for "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Hogeschool</a:t>
            </a:r>
            <a:r>
              <a:rPr lang="en-US" dirty="0" smtClean="0"/>
              <a:t> Eindhoven”</a:t>
            </a:r>
          </a:p>
          <a:p>
            <a:endParaRPr lang="en-US" dirty="0" smtClean="0"/>
          </a:p>
          <a:p>
            <a:r>
              <a:rPr lang="en-US" dirty="0" smtClean="0"/>
              <a:t>Batch system (no human intervention) that supported multitasking (processes share CPU)</a:t>
            </a:r>
          </a:p>
          <a:p>
            <a:pPr lvl="1"/>
            <a:r>
              <a:rPr lang="en-US" dirty="0" smtClean="0"/>
              <a:t>THE was </a:t>
            </a:r>
            <a:r>
              <a:rPr lang="en-US" i="1" dirty="0" smtClean="0"/>
              <a:t>not</a:t>
            </a:r>
            <a:r>
              <a:rPr lang="en-US" dirty="0" smtClean="0"/>
              <a:t> multiuser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Introduced </a:t>
            </a:r>
          </a:p>
          <a:p>
            <a:pPr lvl="1"/>
            <a:r>
              <a:rPr lang="en-US" dirty="0" smtClean="0"/>
              <a:t>software-based memory segmentation</a:t>
            </a:r>
          </a:p>
          <a:p>
            <a:pPr lvl="1"/>
            <a:r>
              <a:rPr lang="en-US" dirty="0" smtClean="0"/>
              <a:t>Cooperating sequential processes</a:t>
            </a:r>
          </a:p>
          <a:p>
            <a:pPr lvl="1"/>
            <a:r>
              <a:rPr lang="en-US" dirty="0" smtClean="0"/>
              <a:t>semaphores</a:t>
            </a:r>
          </a:p>
        </p:txBody>
      </p:sp>
    </p:spTree>
    <p:extLst>
      <p:ext uri="{BB962C8B-B14F-4D97-AF65-F5344CB8AC3E}">
        <p14:creationId xmlns:p14="http://schemas.microsoft.com/office/powerpoint/2010/main" val="39341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Layered structure</a:t>
            </a:r>
          </a:p>
          <a:p>
            <a:pPr lvl="1"/>
            <a:r>
              <a:rPr lang="en-US" dirty="0" smtClean="0"/>
              <a:t>Later </a:t>
            </a:r>
            <a:r>
              <a:rPr lang="en-US" dirty="0" err="1" smtClean="0"/>
              <a:t>Multics</a:t>
            </a:r>
            <a:r>
              <a:rPr lang="en-US" dirty="0" smtClean="0"/>
              <a:t> has layered structure, ring segmentation</a:t>
            </a:r>
          </a:p>
          <a:p>
            <a:r>
              <a:rPr lang="en-US" dirty="0" smtClean="0"/>
              <a:t>Layer 0 – the scheduler</a:t>
            </a:r>
          </a:p>
          <a:p>
            <a:pPr lvl="1"/>
            <a:r>
              <a:rPr lang="en-US" dirty="0" smtClean="0"/>
              <a:t>Allocated CPU to processes, accounted for blocked </a:t>
            </a:r>
            <a:r>
              <a:rPr lang="en-US" dirty="0" err="1" smtClean="0"/>
              <a:t>proc’s</a:t>
            </a:r>
            <a:endParaRPr lang="en-US" dirty="0" smtClean="0"/>
          </a:p>
          <a:p>
            <a:r>
              <a:rPr lang="en-US" dirty="0" smtClean="0"/>
              <a:t>Layer 1 – the pager</a:t>
            </a:r>
          </a:p>
          <a:p>
            <a:r>
              <a:rPr lang="en-US" dirty="0" smtClean="0"/>
              <a:t>Layer 2 – communication between OS and console</a:t>
            </a:r>
          </a:p>
          <a:p>
            <a:r>
              <a:rPr lang="en-US" dirty="0" smtClean="0"/>
              <a:t>Layer 3 – managed I/O</a:t>
            </a:r>
          </a:p>
          <a:p>
            <a:r>
              <a:rPr lang="en-US" dirty="0" smtClean="0"/>
              <a:t>Layer 4 – user programs</a:t>
            </a:r>
          </a:p>
          <a:p>
            <a:r>
              <a:rPr lang="en-US" dirty="0" smtClean="0"/>
              <a:t>Layer 5 – the user</a:t>
            </a:r>
          </a:p>
          <a:p>
            <a:pPr lvl="1"/>
            <a:r>
              <a:rPr lang="en-US" dirty="0" smtClean="0"/>
              <a:t>“Not implemented by us”!</a:t>
            </a:r>
          </a:p>
        </p:txBody>
      </p:sp>
    </p:spTree>
    <p:extLst>
      <p:ext uri="{BB962C8B-B14F-4D97-AF65-F5344CB8AC3E}">
        <p14:creationId xmlns:p14="http://schemas.microsoft.com/office/powerpoint/2010/main" val="4253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approach </a:t>
            </a:r>
          </a:p>
          <a:p>
            <a:pPr lvl="1"/>
            <a:r>
              <a:rPr lang="en-US" dirty="0" smtClean="0"/>
              <a:t>Design small, well defined layers</a:t>
            </a:r>
          </a:p>
          <a:p>
            <a:pPr lvl="1"/>
            <a:r>
              <a:rPr lang="en-US" dirty="0" smtClean="0"/>
              <a:t>Higher layers dependent on lower ones</a:t>
            </a:r>
          </a:p>
          <a:p>
            <a:pPr lvl="2"/>
            <a:r>
              <a:rPr lang="en-US" dirty="0" smtClean="0"/>
              <a:t>Helps prove correctness</a:t>
            </a:r>
          </a:p>
          <a:p>
            <a:pPr lvl="2"/>
            <a:r>
              <a:rPr lang="en-US" dirty="0" smtClean="0"/>
              <a:t>Helps with debugging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Sequential process and Semaphores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12115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and write </a:t>
            </a:r>
            <a:r>
              <a:rPr lang="en-US" dirty="0" smtClean="0"/>
              <a:t>review for Tuesday, September 4:</a:t>
            </a:r>
            <a:endParaRPr lang="en-US" dirty="0" smtClean="0"/>
          </a:p>
          <a:p>
            <a:pPr lvl="1"/>
            <a:r>
              <a:rPr lang="en-US" b="1" i="1" dirty="0" smtClean="0"/>
              <a:t>Required</a:t>
            </a:r>
            <a:r>
              <a:rPr lang="en-US" i="1" dirty="0" smtClean="0"/>
              <a:t> Bitcoin</a:t>
            </a:r>
            <a:r>
              <a:rPr lang="en-US" i="1" dirty="0"/>
              <a:t>: A peer-to-peer electronic cash system</a:t>
            </a:r>
            <a:r>
              <a:rPr lang="en-US" dirty="0"/>
              <a:t>. </a:t>
            </a:r>
            <a:r>
              <a:rPr lang="en-US" dirty="0" err="1"/>
              <a:t>Nakamoto</a:t>
            </a:r>
            <a:r>
              <a:rPr lang="en-US" dirty="0"/>
              <a:t>, Satoshi. Consulted </a:t>
            </a:r>
            <a:r>
              <a:rPr lang="en-US" dirty="0" smtClean="0"/>
              <a:t>1.2012 (2008</a:t>
            </a:r>
            <a:r>
              <a:rPr lang="en-US" dirty="0"/>
              <a:t>): </a:t>
            </a:r>
            <a:r>
              <a:rPr lang="en-US" dirty="0" smtClean="0"/>
              <a:t>28 </a:t>
            </a:r>
          </a:p>
          <a:p>
            <a:pPr marL="365760" lvl="1" indent="0">
              <a:buNone/>
            </a:pPr>
            <a:r>
              <a:rPr lang="en-US" dirty="0" smtClean="0"/>
              <a:t>    http</a:t>
            </a:r>
            <a:r>
              <a:rPr lang="en-US" dirty="0"/>
              <a:t>://nakamotoinstitute.org/bitcoin</a:t>
            </a:r>
            <a:r>
              <a:rPr lang="en-US" dirty="0" smtClean="0"/>
              <a:t>/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b="1" i="1" dirty="0" smtClean="0"/>
              <a:t>Optional</a:t>
            </a:r>
            <a:r>
              <a:rPr lang="en-US" i="1" dirty="0" smtClean="0"/>
              <a:t> Bitcoin </a:t>
            </a:r>
            <a:r>
              <a:rPr lang="en-US" i="1" dirty="0"/>
              <a:t>and Cryptocurrency Technologies: A Comprehensive Introduction</a:t>
            </a:r>
            <a:r>
              <a:rPr lang="en-US" dirty="0"/>
              <a:t>. A. Narayanan, </a:t>
            </a:r>
            <a:r>
              <a:rPr lang="en-US" dirty="0" smtClean="0"/>
              <a:t>J. </a:t>
            </a:r>
            <a:r>
              <a:rPr lang="en-US" dirty="0" err="1" smtClean="0"/>
              <a:t>Bonneau</a:t>
            </a:r>
            <a:r>
              <a:rPr lang="en-US" dirty="0"/>
              <a:t>, E. </a:t>
            </a:r>
            <a:r>
              <a:rPr lang="en-US" dirty="0" err="1"/>
              <a:t>Felten</a:t>
            </a:r>
            <a:r>
              <a:rPr lang="en-US" dirty="0"/>
              <a:t>, A. Miller, S. </a:t>
            </a:r>
            <a:r>
              <a:rPr lang="en-US" dirty="0" err="1"/>
              <a:t>Goldfeder</a:t>
            </a:r>
            <a:r>
              <a:rPr lang="en-US" dirty="0"/>
              <a:t>. Princeton University Press; </a:t>
            </a:r>
            <a:r>
              <a:rPr lang="en-US" dirty="0" smtClean="0"/>
              <a:t>2016.</a:t>
            </a:r>
          </a:p>
          <a:p>
            <a:pPr marL="365760" lvl="1" indent="0">
              <a:buNone/>
            </a:pPr>
            <a:r>
              <a:rPr lang="en-US" dirty="0" smtClean="0"/>
              <a:t>   Read </a:t>
            </a:r>
            <a:r>
              <a:rPr lang="en-US" dirty="0"/>
              <a:t>Preamble, and Chapters 1 and </a:t>
            </a:r>
            <a:r>
              <a:rPr lang="en-US" dirty="0" smtClean="0"/>
              <a:t>2.</a:t>
            </a:r>
          </a:p>
          <a:p>
            <a:pPr marL="365760" lvl="1" indent="0">
              <a:buNone/>
            </a:pPr>
            <a:r>
              <a:rPr lang="en-US" dirty="0" smtClean="0"/>
              <a:t>   https</a:t>
            </a:r>
            <a:r>
              <a:rPr lang="en-US" dirty="0"/>
              <a:t>://</a:t>
            </a:r>
            <a:r>
              <a:rPr lang="en-US" dirty="0" smtClean="0"/>
              <a:t>d28rh4a8wq0iu5.cloudfront.net/bitcointech/readings/princeton_bitcoin_book.pdf</a:t>
            </a:r>
          </a:p>
          <a:p>
            <a:pPr lvl="1"/>
            <a:endParaRPr lang="en-US" dirty="0"/>
          </a:p>
          <a:p>
            <a:pPr lvl="1"/>
            <a:r>
              <a:rPr lang="en-US" b="1" i="1" dirty="0" smtClean="0"/>
              <a:t>Optional</a:t>
            </a:r>
            <a:r>
              <a:rPr lang="en-US" i="1" dirty="0" smtClean="0"/>
              <a:t> Majority </a:t>
            </a:r>
            <a:r>
              <a:rPr lang="en-US" i="1" dirty="0"/>
              <a:t>is not enough: Bitcoin mining is vulnerable</a:t>
            </a:r>
            <a:r>
              <a:rPr lang="en-US" dirty="0"/>
              <a:t>. Eyal, </a:t>
            </a:r>
            <a:r>
              <a:rPr lang="en-US" dirty="0" err="1"/>
              <a:t>Ittay</a:t>
            </a:r>
            <a:r>
              <a:rPr lang="en-US" dirty="0"/>
              <a:t>, and Emin Gun Sirer. </a:t>
            </a:r>
            <a:r>
              <a:rPr lang="en-US" dirty="0" err="1" smtClean="0"/>
              <a:t>arXiv</a:t>
            </a:r>
            <a:r>
              <a:rPr lang="en-US" dirty="0" smtClean="0"/>
              <a:t> preprint </a:t>
            </a:r>
            <a:r>
              <a:rPr lang="en-US" dirty="0"/>
              <a:t>arXiv:1311.0243 (2013</a:t>
            </a:r>
            <a:r>
              <a:rPr lang="en-US" dirty="0" smtClean="0"/>
              <a:t>).</a:t>
            </a:r>
          </a:p>
          <a:p>
            <a:pPr marL="365760" lvl="1" indent="0">
              <a:buNone/>
            </a:pPr>
            <a:r>
              <a:rPr lang="en-US" smtClean="0"/>
              <a:t>    http</a:t>
            </a:r>
            <a:r>
              <a:rPr lang="en-US" dirty="0"/>
              <a:t>://www.cs.cornell.edu/~ie53/publications/btcProcArXiv.pdf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</a:t>
            </a:r>
            <a:r>
              <a:rPr lang="en-US" dirty="0" smtClean="0"/>
              <a:t>review for Thursday, September 6:</a:t>
            </a:r>
            <a:endParaRPr lang="en-US" dirty="0" smtClean="0"/>
          </a:p>
          <a:p>
            <a:pPr lvl="1"/>
            <a:r>
              <a:rPr lang="en-US" b="1" i="1" dirty="0" smtClean="0"/>
              <a:t>Required </a:t>
            </a:r>
            <a:r>
              <a:rPr lang="en-US" dirty="0" smtClean="0"/>
              <a:t>The </a:t>
            </a:r>
            <a:r>
              <a:rPr lang="en-US" dirty="0"/>
              <a:t>Design and Implementation of a Log-Structured File System, Mendel Rosenblum and </a:t>
            </a:r>
            <a:r>
              <a:rPr lang="en-US" dirty="0" err="1"/>
              <a:t>Ousterhout</a:t>
            </a:r>
            <a:r>
              <a:rPr lang="en-US" dirty="0"/>
              <a:t>. Proceedings of the thirteenth </a:t>
            </a:r>
            <a:r>
              <a:rPr lang="en-US" i="1" dirty="0"/>
              <a:t>ACM symposium on Operating systems principles</a:t>
            </a:r>
            <a:r>
              <a:rPr lang="en-US" dirty="0"/>
              <a:t>, October 1991, pages 1--15.On </a:t>
            </a:r>
            <a:r>
              <a:rPr lang="en-US" dirty="0" smtClean="0"/>
              <a:t>the duality of operating system structures, H. C. Lauer and R. M. Needham. ACM SIGOPS Operating Systems Review Volume 12, Issue 2 (April 1979), pages 3--19.</a:t>
            </a:r>
          </a:p>
          <a:p>
            <a:pPr lvl="1"/>
            <a:r>
              <a:rPr lang="en-US" b="1" dirty="0" smtClean="0"/>
              <a:t>Optional</a:t>
            </a:r>
            <a:r>
              <a:rPr lang="en-US" dirty="0" smtClean="0"/>
              <a:t>: A </a:t>
            </a:r>
            <a:r>
              <a:rPr lang="en-US" dirty="0"/>
              <a:t>Fast File System for UNIX. Marshall K. </a:t>
            </a:r>
            <a:r>
              <a:rPr lang="en-US" dirty="0" err="1"/>
              <a:t>McKusick</a:t>
            </a:r>
            <a:r>
              <a:rPr lang="en-US" dirty="0"/>
              <a:t>, William N. Joy, Samuel J. </a:t>
            </a:r>
            <a:r>
              <a:rPr lang="en-US" dirty="0" err="1"/>
              <a:t>Leffler</a:t>
            </a:r>
            <a:r>
              <a:rPr lang="en-US" dirty="0"/>
              <a:t>, Robert S. </a:t>
            </a:r>
            <a:r>
              <a:rPr lang="en-US" dirty="0" err="1"/>
              <a:t>Fabry</a:t>
            </a:r>
            <a:r>
              <a:rPr lang="en-US" dirty="0"/>
              <a:t>.  </a:t>
            </a:r>
            <a:r>
              <a:rPr lang="en-US" i="1" dirty="0"/>
              <a:t>ACM TOCS </a:t>
            </a:r>
            <a:r>
              <a:rPr lang="en-US" dirty="0"/>
              <a:t>2(3), Aug 1984, pages 181--197.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5680177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MP0 – due tomorrow, Friday</a:t>
            </a:r>
          </a:p>
          <a:p>
            <a:endParaRPr lang="en-US" dirty="0" smtClean="0"/>
          </a:p>
          <a:p>
            <a:r>
              <a:rPr lang="en-US" dirty="0" smtClean="0"/>
              <a:t>Project Proposal due in a week and a half, Tuesday, September 11</a:t>
            </a:r>
          </a:p>
          <a:p>
            <a:pPr lvl="1"/>
            <a:r>
              <a:rPr lang="en-US" dirty="0" smtClean="0"/>
              <a:t>talk to me and other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sz="3200" dirty="0"/>
              <a:t>Dennis Ritchie and Ken Thompson</a:t>
            </a:r>
          </a:p>
        </p:txBody>
      </p:sp>
      <p:pic>
        <p:nvPicPr>
          <p:cNvPr id="6" name="Content Placeholder 5" descr="2000px-Unix_history-simple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322" r="-7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Classic system and paper</a:t>
            </a:r>
          </a:p>
          <a:p>
            <a:pPr lvl="1"/>
            <a:r>
              <a:rPr lang="en-US" smtClean="0"/>
              <a:t>described almost entirely in 10 pages</a:t>
            </a:r>
          </a:p>
          <a:p>
            <a:endParaRPr lang="en-US" smtClean="0"/>
          </a:p>
          <a:p>
            <a:r>
              <a:rPr lang="en-US" smtClean="0"/>
              <a:t>Key idea</a:t>
            </a:r>
          </a:p>
          <a:p>
            <a:pPr lvl="1"/>
            <a:r>
              <a:rPr lang="en-US" smtClean="0"/>
              <a:t>elegant combination: a few concepts </a:t>
            </a:r>
            <a:br>
              <a:rPr lang="en-US" smtClean="0"/>
            </a:br>
            <a:r>
              <a:rPr lang="en-US" smtClean="0"/>
              <a:t>that fit together well</a:t>
            </a:r>
          </a:p>
          <a:p>
            <a:pPr lvl="1"/>
            <a:r>
              <a:rPr lang="en-US" smtClean="0"/>
              <a:t>Instead of a perfect specialized API for each kind of device or abstraction, the API is deliberately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</a:t>
            </a:r>
            <a:r>
              <a:rPr lang="en-US" smtClean="0"/>
              <a:t>processing paradigm</a:t>
            </a:r>
          </a:p>
          <a:p>
            <a:endParaRPr lang="en-US"/>
          </a:p>
          <a:p>
            <a:r>
              <a:rPr lang="en-US" smtClean="0"/>
              <a:t>Major early innovations: “fork” system call for process creation,  file I/O via a single subsystem, pipes, I/O redirection to support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 </a:t>
            </a:r>
          </a:p>
          <a:p>
            <a:pPr>
              <a:buNone/>
            </a:pPr>
            <a:r>
              <a:rPr lang="en-US" dirty="0" smtClean="0"/>
              <a:t>	to write </a:t>
            </a:r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39201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between devices</a:t>
            </a:r>
          </a:p>
          <a:p>
            <a:pPr lvl="1"/>
            <a:r>
              <a:rPr lang="en-US" dirty="0" smtClean="0"/>
              <a:t>Two categories of files: character (or byte) stream and block I/O, typically 512 bytes per block </a:t>
            </a:r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ln </a:t>
            </a:r>
          </a:p>
          <a:p>
            <a:r>
              <a:rPr lang="en-US" dirty="0" smtClean="0"/>
              <a:t>One way to “talk to the device” more directly</a:t>
            </a:r>
          </a:p>
          <a:p>
            <a:pPr lvl="1"/>
            <a:r>
              <a:rPr lang="en-US" dirty="0" err="1" smtClean="0"/>
              <a:t>ioctl</a:t>
            </a:r>
            <a:r>
              <a:rPr lang="en-US" dirty="0" smtClean="0"/>
              <a:t>, a grab-bag of special functionality</a:t>
            </a:r>
          </a:p>
          <a:p>
            <a:r>
              <a:rPr lang="en-US" dirty="0" smtClean="0"/>
              <a:t>lowest level data type is raw bytes, not “records”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14364</TotalTime>
  <Words>1276</Words>
  <Application>Microsoft Office PowerPoint</Application>
  <PresentationFormat>Widescreen</PresentationFormat>
  <Paragraphs>234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Tw Cen MT</vt:lpstr>
      <vt:lpstr>Wingdings</vt:lpstr>
      <vt:lpstr>Wingdings 2</vt:lpstr>
      <vt:lpstr>Median</vt:lpstr>
      <vt:lpstr>Classic Systems: Unix and THE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Uniform I/O Model</vt:lpstr>
      <vt:lpstr>Directories</vt:lpstr>
      <vt:lpstr>Special Files</vt:lpstr>
      <vt:lpstr>Removable File System</vt:lpstr>
      <vt:lpstr>Protection</vt:lpstr>
      <vt:lpstr>File System Implementation</vt:lpstr>
      <vt:lpstr>I-node Table</vt:lpstr>
      <vt:lpstr>Many devices fit the block model</vt:lpstr>
      <vt:lpstr>Processes and images</vt:lpstr>
      <vt:lpstr>Easy to create pipelines</vt:lpstr>
      <vt:lpstr>The Shell</vt:lpstr>
      <vt:lpstr>Traps</vt:lpstr>
      <vt:lpstr>Perspective</vt:lpstr>
      <vt:lpstr>Perspective</vt:lpstr>
      <vt:lpstr>Even so, Unix has staying power!</vt:lpstr>
      <vt:lpstr>“THE”-Multiprogramming System Edsger W. Dijkstra</vt:lpstr>
      <vt:lpstr>“THE”-Multiprogramming System Edsger W. Dijkstra</vt:lpstr>
      <vt:lpstr>Design</vt:lpstr>
      <vt:lpstr>Perspective</vt:lpstr>
      <vt:lpstr>Next Time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117</cp:revision>
  <dcterms:created xsi:type="dcterms:W3CDTF">2010-09-02T12:47:54Z</dcterms:created>
  <dcterms:modified xsi:type="dcterms:W3CDTF">2018-08-30T15:55:11Z</dcterms:modified>
</cp:coreProperties>
</file>