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aleway"/>
      <p:regular r:id="rId48"/>
      <p:bold r:id="rId49"/>
      <p:italic r:id="rId50"/>
      <p:boldItalic r:id="rId51"/>
    </p:embeddedFont>
    <p:embeddedFont>
      <p:font typeface="Lat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regular.fntdata"/><Relationship Id="rId47" Type="http://schemas.openxmlformats.org/officeDocument/2006/relationships/slide" Target="slides/slide42.xml"/><Relationship Id="rId49"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boldItalic.fntdata"/><Relationship Id="rId50" Type="http://schemas.openxmlformats.org/officeDocument/2006/relationships/font" Target="fonts/Raleway-italic.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6.xml"/><Relationship Id="rId55" Type="http://schemas.openxmlformats.org/officeDocument/2006/relationships/font" Target="fonts/Lato-boldItalic.fntdata"/><Relationship Id="rId10" Type="http://schemas.openxmlformats.org/officeDocument/2006/relationships/slide" Target="slides/slide5.xml"/><Relationship Id="rId54"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tyourself.club/being-fit-isnt-hard-consistency-is-8199d6e92083"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casageeks.com/tag/stitching-panorama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Facebook_like_thumb.png"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lideshare.net/springerw/byzantine-general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yber.umd.edu/events/symposium/keynotes2013"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36de6802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36de6802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 distributed system, sometimes impossible to say that one of two event happened first.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intuition people have when they say an event a happens before b is that a happened at an earlier time than 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the system uses physical time, then it needs to have real clocks. But there’s a problem here, because clocks are not perfectly accurate in trying to keep physical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happened before relation between two events is only a partial ordering of events in the system, though there is an a priori to all events in the system that is a total ordering.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we’ll start with this idea of “happened before” and a partial ordering, and build on concepts until we get a total ordering. And since physical clocks are unreliable, we’ll remove them from consideration / we won’t use physical clocks. But we’ll get to that in a little bit. Let’s first describe precisely what “happened before” means.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Lamport defines this arrow operator as the happened before relation, and there are three conditions that must be satisfied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arenR"/>
            </a:pPr>
            <a:r>
              <a:rPr lang="en"/>
              <a:t>If a and b are events in the same process and a comes before b, then a happens before b</a:t>
            </a:r>
            <a:endParaRPr/>
          </a:p>
          <a:p>
            <a:pPr indent="-298450" lvl="0" marL="457200" rtl="0" algn="l">
              <a:spcBef>
                <a:spcPts val="0"/>
              </a:spcBef>
              <a:spcAft>
                <a:spcPts val="0"/>
              </a:spcAft>
              <a:buSzPts val="1100"/>
              <a:buAutoNum type="arabicParenR"/>
            </a:pPr>
            <a:r>
              <a:rPr lang="en"/>
              <a:t>If a is the sending of a message by one process, b is the receipt of that message by another process, then a happens before b</a:t>
            </a:r>
            <a:endParaRPr/>
          </a:p>
          <a:p>
            <a:pPr indent="-298450" lvl="0" marL="457200" rtl="0" algn="l">
              <a:spcBef>
                <a:spcPts val="0"/>
              </a:spcBef>
              <a:spcAft>
                <a:spcPts val="0"/>
              </a:spcAft>
              <a:buSzPts val="1100"/>
              <a:buAutoNum type="arabicParenR"/>
            </a:pPr>
            <a:r>
              <a:rPr lang="en"/>
              <a:t>Transitivity. If a happens before b, and b happens before c, then a happens before c</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If neither a happens before b or b happens before a, then we can consider the two events concurrent (as long as they are distinct)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we’ll be more specific and call it an irreflexive partial ordering, because a can’t happen before 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3b857f0fd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3b857f0fd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helpful to understand this using a “space-time diagram”.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horizontal direction is space, the vertical is time. Later is higher.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dots are events, and the wavy lines are messages.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happens before b means we can go from a to b by moving up (forward in time) and across processes. So in this example, we go from p1 happens before r4.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way to say that a happens before b is to say that a causally affects b. Concurrent events do not causally affect each 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Lamport, p. 559</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3a745374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3a745374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that we have defined the happened before relation, we can get to the part about not relying on real clock time. To do this, Lamport introduces the idea of a logical clock.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4eedaf07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4eedaf07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36de68029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36de68029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We can think of a logical clock as a counter, rather than a real timestamp, with no relation to physical time for now.</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We have a clock function, C, which takes an event and assigns a number to it (this is why a counter can be used).  C represents the entire system of clocks, and each process has its own, so we can subscript C by the process id.</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So Clock i of a is the number assigned to event a on process i. </a:t>
            </a:r>
            <a:endParaRPr>
              <a:latin typeface="Lato"/>
              <a:ea typeface="Lato"/>
              <a:cs typeface="Lato"/>
              <a:sym typeface="Lato"/>
            </a:endParaRPr>
          </a:p>
          <a:p>
            <a:pPr indent="0" lvl="0" marL="0" rtl="0" algn="l">
              <a:spcBef>
                <a:spcPts val="1600"/>
              </a:spcBef>
              <a:spcAft>
                <a:spcPts val="1600"/>
              </a:spcAft>
              <a:buNone/>
            </a:pPr>
            <a:r>
              <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3b857f0fd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3b857f0fd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formally, Lamport defines the Clock Condition for logical clocks. If a and b are events in a process Pi, and a comes before b, then process i’s logical clock value for a is less than its logical clock value for 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Secondly, if a is sending a message by process i and b is the receipt of that message by a process j, then the clock value of process i at a is less than the clock value of process j at b. That is to say, there is a FIFO-type ordering to sending/ receiving an event. A particular message cannot be received before it is sent.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add “ticks” to our previous spacetime diagram, as shown here with the dotted lines. Like-numbered subscripts across processes correspond to the same tick, which is why the lines look skewed.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Lamport, p. 560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3b857f0fd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3b857f0fd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flatten things out / project them to make it a bit clearer. The tick lines are straight, to make it clear that each tick is at the same relative point in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Lamport p. 560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3b857f0fd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3b857f0fd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Lamport then defines two conditions to guarantee that the clock condition is satisfied. I prefer Fred Schneider’s depiction of these conditions.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These are some images from Fred Schneider’s paper on state machines and fault tolerance. It’s a really nice representation of logical clocks, which Lamport doesn’t exactly provide. But the idea is the same. You have three processes, p q anr r. The numbers represent logical clock times, and the update rules indicate how we move time forward for a process as it receipts messages.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The timestamp is incremented after each event in the process, let’s say p.</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Upon receipt of a message with a particular timestamp, the process p resets its timestamp by taking the max of its current timestamp and the value of the message’s timestamp and adding 1. </a:t>
            </a:r>
            <a:endParaRPr>
              <a:latin typeface="Lato"/>
              <a:ea typeface="Lato"/>
              <a:cs typeface="Lato"/>
              <a:sym typeface="Lato"/>
            </a:endParaRPr>
          </a:p>
          <a:p>
            <a:pPr indent="0" lvl="0" marL="0" rtl="0" algn="l">
              <a:spcBef>
                <a:spcPts val="1600"/>
              </a:spcBef>
              <a:spcAft>
                <a:spcPts val="1600"/>
              </a:spcAft>
              <a:buNone/>
            </a:pPr>
            <a:r>
              <a:rPr lang="en">
                <a:latin typeface="Lato"/>
                <a:ea typeface="Lato"/>
                <a:cs typeface="Lato"/>
                <a:sym typeface="Lato"/>
              </a:rPr>
              <a:t>Resources: Fred’s paper, p. 305</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3a745374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3a745374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we’ve guaranteed a correct system for logical clocks and our partial ordering of events, using the happened before relation. Now let’s take the next step to get a total ordering on all of the events in the system.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36de6802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36de6802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move from a partial ordering to a total ordering by making the events fully comparable. We mark them by the time at which they occur, and break ties semi-arbitrarily. Lamport establishes this “less than” relation, which effectively establishes a priority among processes.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total order, happened before now means process i’s send clock value for event a is less than process j’s clock value for the receipt of that message (called b), or if the clock values are the same, then we just say that process i’s event happened first.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36de6802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36de6802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we’re going to talk about ordering and consistency in distributed systems.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first talk in a series of lectures on distributed systems. So I’ll give a little general context and motivation.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have a single machine with one processor, synchronization of data structures within it. For example, events and threading we’ve already talked about. Multiprocessor or multiple machines / processes sending messages to each other, asynchronous, delays, any moment in time, how do you capture the state of your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a:t>
            </a:r>
            <a:r>
              <a:rPr lang="en" u="sng">
                <a:solidFill>
                  <a:schemeClr val="hlink"/>
                </a:solidFill>
                <a:hlinkClick r:id="rId2"/>
              </a:rPr>
              <a:t>https://fityourself.club/being-fit-isnt-hard-consistency-is-8199d6e92083</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4eedaf07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4eedaf07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we’ve guaranteed a correct system for logical clocks and our partial ordering of events, using the happened before relation. Now let’s take the next step to get a total ordering on all of the events in the system.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3b857f0fd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3b857f0fd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434343"/>
                </a:solidFill>
              </a:rPr>
              <a:t>At the high level, we can image a single resource that several processes want to access. We will need to synchronize access to avoid conflicts, and we want to grant requests in order. </a:t>
            </a:r>
            <a:endParaRPr>
              <a:solidFill>
                <a:srgbClr val="434343"/>
              </a:solidFill>
            </a:endParaRPr>
          </a:p>
          <a:p>
            <a:pPr indent="0" lvl="0" marL="0" rtl="0" algn="l">
              <a:lnSpc>
                <a:spcPct val="115000"/>
              </a:lnSpc>
              <a:spcBef>
                <a:spcPts val="1600"/>
              </a:spcBef>
              <a:spcAft>
                <a:spcPts val="0"/>
              </a:spcAft>
              <a:buNone/>
            </a:pPr>
            <a:r>
              <a:rPr lang="en">
                <a:solidFill>
                  <a:srgbClr val="434343"/>
                </a:solidFill>
              </a:rPr>
              <a:t>There are three conditions we want to satisfy. </a:t>
            </a:r>
            <a:endParaRPr>
              <a:solidFill>
                <a:srgbClr val="434343"/>
              </a:solidFill>
            </a:endParaRPr>
          </a:p>
          <a:p>
            <a:pPr indent="-298450" lvl="0" marL="457200" rtl="0" algn="l">
              <a:lnSpc>
                <a:spcPct val="115000"/>
              </a:lnSpc>
              <a:spcBef>
                <a:spcPts val="1600"/>
              </a:spcBef>
              <a:spcAft>
                <a:spcPts val="0"/>
              </a:spcAft>
              <a:buClr>
                <a:srgbClr val="434343"/>
              </a:buClr>
              <a:buSzPts val="1100"/>
              <a:buAutoNum type="arabicParenR"/>
            </a:pPr>
            <a:r>
              <a:rPr lang="en">
                <a:solidFill>
                  <a:srgbClr val="434343"/>
                </a:solidFill>
              </a:rPr>
              <a:t>A process that has been granted the resource must release it before another process gets it</a:t>
            </a:r>
            <a:endParaRPr>
              <a:solidFill>
                <a:srgbClr val="434343"/>
              </a:solidFill>
            </a:endParaRPr>
          </a:p>
          <a:p>
            <a:pPr indent="-298450" lvl="0" marL="457200" rtl="0" algn="l">
              <a:lnSpc>
                <a:spcPct val="115000"/>
              </a:lnSpc>
              <a:spcBef>
                <a:spcPts val="0"/>
              </a:spcBef>
              <a:spcAft>
                <a:spcPts val="0"/>
              </a:spcAft>
              <a:buClr>
                <a:srgbClr val="434343"/>
              </a:buClr>
              <a:buSzPts val="1100"/>
              <a:buAutoNum type="arabicParenR"/>
            </a:pPr>
            <a:r>
              <a:rPr lang="en">
                <a:solidFill>
                  <a:srgbClr val="434343"/>
                </a:solidFill>
              </a:rPr>
              <a:t>Different requests for the resource must be granted in the order in which they are made (FIFO)</a:t>
            </a:r>
            <a:endParaRPr>
              <a:solidFill>
                <a:srgbClr val="434343"/>
              </a:solidFill>
            </a:endParaRPr>
          </a:p>
          <a:p>
            <a:pPr indent="-298450" lvl="0" marL="457200" rtl="0" algn="l">
              <a:lnSpc>
                <a:spcPct val="115000"/>
              </a:lnSpc>
              <a:spcBef>
                <a:spcPts val="0"/>
              </a:spcBef>
              <a:spcAft>
                <a:spcPts val="0"/>
              </a:spcAft>
              <a:buClr>
                <a:srgbClr val="434343"/>
              </a:buClr>
              <a:buSzPts val="1100"/>
              <a:buAutoNum type="arabicParenR"/>
            </a:pPr>
            <a:r>
              <a:rPr lang="en">
                <a:solidFill>
                  <a:srgbClr val="434343"/>
                </a:solidFill>
              </a:rPr>
              <a:t>If every process which is granted the resource eventually releases it, then every request is eventually granted (we’ll come back to this idea of “eventually” -- it’s a drawback in the paper)</a:t>
            </a:r>
            <a:endParaRPr>
              <a:solidFill>
                <a:srgbClr val="434343"/>
              </a:solidFill>
            </a:endParaRPr>
          </a:p>
          <a:p>
            <a:pPr indent="0" lvl="0" marL="0" rtl="0" algn="l">
              <a:lnSpc>
                <a:spcPct val="115000"/>
              </a:lnSpc>
              <a:spcBef>
                <a:spcPts val="1600"/>
              </a:spcBef>
              <a:spcAft>
                <a:spcPts val="1600"/>
              </a:spcAft>
              <a:buNone/>
            </a:pPr>
            <a:r>
              <a:rPr lang="en"/>
              <a:t>We need a total ordering to satisfy this, so that we can properly synchronize resource use. A centralized scheduler isn’t sufficient unless there are additional assumptions.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43b857f0fd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3b857f0fd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let’s step through this in detail. The images on the following slides are from last year’s presentation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time 0 and time 1, process 1 requests the resource to every other process and puts that message on its request queue.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Last year’s presentation, Lamport p. 561</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3b857f0f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3b857f0f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other processes put the requests on their request queues and send acknowledge messages back to the requesting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Last year’s presentation, Lamport p. 561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3b857f0fd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3b857f0fd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release the resource, the process dequeues the request messages from its queue and sends release messages to the other processes.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Last year’s presentation, Lamport p. 561</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3b857f0fd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3b857f0fd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other processes remove the requests resource from their queues when they see the release message.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Last year’s presentation, Lamport p. 561</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43b857f0fd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43b857f0fd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key points are that this is a distributed algorithm, meaning that each process follows these rules independently. There is no centralized synchronizing process.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Lamport says this synchronization is specified in term sof a State Machine, where there is a set of commands and a set of states, and there is a relation defined where given a command and a state, and we execute the command with that state, another, new state is output. In the prior example, the commands are request and release resource, and thes tate is the queue of waiting request and release commands.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process independently simulates the execution of the State Machine. We get synchronization because all the processes order the commands according to their time stamps, which are a total order.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a process must know all the commands issued by other processes.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failure of a single process will make it impossible for any other process to execute the State Machine, halting the system. That is to say, this specification is not fault tolerant.</a:t>
            </a:r>
            <a:br>
              <a:rPr lang="en"/>
            </a:br>
            <a:br>
              <a:rPr lang="en"/>
            </a:br>
            <a:r>
              <a:rPr lang="en"/>
              <a:t>Lamport does not discuss what he calls “the problem of failure”, calling it out of scope for this paper. This is a drawback that we’ll return to later. He does note, though, that a user can tell that a system has crashed because it has waited too long for a response (hinting at the mechanism of timeouts, which Chandy proves the efficacy of in another paper)</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3a745374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3a745374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not quite done. This total ordering can lead to some anomalous behavior, which we will now describe and figure out a way to deal with</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36de6802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36de6802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image a game of telephone to describe anomalous behavior by example.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say there are to people, A and B, in different cities, each with their own computer. Person A can issue request A on their computer, call person B in a different city, and tell person B to issues request B on another computer.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result is that request B can have a lower timestamp than A, leading to B being ordered before A even though A preceded it, in terms of real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reason for this is that the precedence information is based on messages external to the system. We get wonky behavior in terms of consistency / ordering, relative to what the users of the system observe.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3a745374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3a745374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Lamport defines the Strong Clock Condition to deal with this behavior, which considering a set S that is the set of all system events, and then introducing a new set which contains S and all other relevant external events, captured by this bolder arrow.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set is a set of “real” events in physical spacetime. Lamport will now bring in physical clocks to help satisfy this conditoin, since in the real world physical clocks can run independently of one another and satisfy this Strong Clock Condition.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Lamport, p. 562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36de6802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36de6802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Leslie Lamport -- MIT BS CS, Brandeis MA/PhD Math</a:t>
            </a:r>
            <a:endParaRPr/>
          </a:p>
          <a:p>
            <a:pPr indent="0" lvl="0" marL="0" rtl="0" algn="l">
              <a:spcBef>
                <a:spcPts val="0"/>
              </a:spcBef>
              <a:spcAft>
                <a:spcPts val="0"/>
              </a:spcAft>
              <a:buNone/>
            </a:pPr>
            <a:r>
              <a:rPr lang="en"/>
              <a:t>Paxos -- protocol for consistency, distributed computing</a:t>
            </a:r>
            <a:endParaRPr/>
          </a:p>
          <a:p>
            <a:pPr indent="0" lvl="0" marL="0" rtl="0" algn="l">
              <a:spcBef>
                <a:spcPts val="0"/>
              </a:spcBef>
              <a:spcAft>
                <a:spcPts val="0"/>
              </a:spcAft>
              <a:buNone/>
            </a:pPr>
            <a:r>
              <a:rPr lang="en"/>
              <a:t>Notably did not win Turing award for this work, others have claims on this (including Ken Birman)</a:t>
            </a:r>
            <a:endParaRPr/>
          </a:p>
          <a:p>
            <a:pPr indent="0" lvl="0" marL="0" rtl="0" algn="l">
              <a:spcBef>
                <a:spcPts val="0"/>
              </a:spcBef>
              <a:spcAft>
                <a:spcPts val="0"/>
              </a:spcAft>
              <a:buNone/>
            </a:pPr>
            <a:r>
              <a:rPr lang="en"/>
              <a:t>Submitted Paxos paper to ACM when Ken Birman was chair; almost got rejected / took years. Foundational work in distributed computing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fun facts I’ve learned while at Cornell: He’s a really odd guy, will leave conversations mid-sentence to think about a question. Years later, will come up to you at a conference and pick up right where he left off. Also, he’s an egotistical 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Last year’s presentation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3a745374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3a745374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we’ll look at physical clocks to remove anomalous behavior from our total ordering. We’ll bring physical time into our space-time picture from before.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436de6802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436de6802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43b857f0fd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3b857f0fd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Let’s look again at the un-flattened spacetime diagram. </a:t>
            </a:r>
            <a:r>
              <a:rPr lang="en"/>
              <a:t>If we consider vertical distance to represent physical time, then the variation in height of a single tick line is less than epsilon.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We won’t go through the proof, because it is quite involved. But details are on on page 563 and the appendix.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Lamport, p. 559</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43a745374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43a745374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Group of photographers observing a panoramic, dynamic scene, such as sky filled with migrating birds.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Big, cannot be captured by one photo.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Photographers take several snapshots and stitch them together for overall scene.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Cannot be taken at precisely the same instant because of synch problems. Also, photographers should not disturb the process that is being photographed. Composite picture should be meaningful -- problem is to determine what meaningful is and how photographs should be taken. </a:t>
            </a:r>
            <a:endParaRPr/>
          </a:p>
          <a:p>
            <a:pPr indent="0" lvl="0" marL="0" rtl="0" algn="l">
              <a:spcBef>
                <a:spcPts val="1600"/>
              </a:spcBef>
              <a:spcAft>
                <a:spcPts val="0"/>
              </a:spcAft>
              <a:buNone/>
            </a:pPr>
            <a:r>
              <a:rPr lang="en"/>
              <a:t>Resources: </a:t>
            </a:r>
            <a:r>
              <a:rPr lang="en" u="sng">
                <a:solidFill>
                  <a:schemeClr val="hlink"/>
                </a:solidFill>
                <a:hlinkClick r:id="rId2"/>
              </a:rPr>
              <a:t>https://picasageeks.com/tag/stitching-panoramas/</a:t>
            </a:r>
            <a:r>
              <a:rPr lang="en"/>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36de6802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436de6802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Error handling - </a:t>
            </a:r>
            <a:r>
              <a:rPr lang="en">
                <a:latin typeface="Lato"/>
                <a:ea typeface="Lato"/>
                <a:cs typeface="Lato"/>
                <a:sym typeface="Lato"/>
              </a:rPr>
              <a:t>Chandy. Failure detection based on timeouts; assumes certain execution speeds / maximum delay for message transfer. Generally accepted that detecting failures impossible without using timeouts, they prove this formally.</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Build on “state machine” concept that Lamport only briefly mentioned.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Model of a distributed system -- finite set of processes and finite set of channels. Labeled, directed graph in which vertices are processes, edges are channels.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State of channel is the sequence of messages sent along it, excluding messages received along the channel.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General idea, algorithm for process in distributed system to determine global state (global state detection). Superimposed on underlying computation -- must run concurrently but not alter it.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One example, stable property detection. Once a property becomes true, remains true after (persists). Such as computation has terminated, system has deadlocked.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Can be used for checkpointing / facilitating error recovery.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A little more detail:</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Cooperation of other processes that must record their own local states and send recorded local states to process p.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All processes cannot record their local states at precisely the same instant unless have access to common clock. But assume processes do not share clocks or memory.</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Instead, idea of passing a token. System contains one token that is passed from process to process.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If recorded global state shows no tokens in the system, because inconsistent state of channel; recorded before p sends a message along c and the state of p is recorded after p sends a message along c. E.g., bank money in transfer. </a:t>
            </a:r>
            <a:endParaRPr>
              <a:latin typeface="Lato"/>
              <a:ea typeface="Lato"/>
              <a:cs typeface="Lato"/>
              <a:sym typeface="Lato"/>
            </a:endParaRPr>
          </a:p>
          <a:p>
            <a:pPr indent="0" lvl="0" marL="0" rtl="0" algn="l">
              <a:spcBef>
                <a:spcPts val="1600"/>
              </a:spcBef>
              <a:spcAft>
                <a:spcPts val="1600"/>
              </a:spcAft>
              <a:buNone/>
            </a:pPr>
            <a:r>
              <a:rPr lang="en">
                <a:latin typeface="Lato"/>
                <a:ea typeface="Lato"/>
                <a:cs typeface="Lato"/>
                <a:sym typeface="Lato"/>
              </a:rPr>
              <a:t>Resources: Chandy, Consistent Cuts, p. 66</a:t>
            </a:r>
            <a:endParaRPr>
              <a:latin typeface="Lato"/>
              <a:ea typeface="Lato"/>
              <a:cs typeface="Lato"/>
              <a:sym typeface="La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36de6802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36de6802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What does “eventually” mean -- eventually consistent.</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CAP Theorem -- consistency, availability, partition tolerance. Impossible to create system that achieves all three. Modern web services embrace availability and partition tolerance.; “always on” -&gt; low latency. Sacrifice consistency. (Partition tolerance -- system still functions even when partition between two network nodes.)</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To get this, today’s systems often sacrifice consistency, exposing inconsistency to clients (Facebook example of liking photo) -- different parts of the world, lag between when you like a photo in one place, others see that “like” if in another location</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COPS -- causal consistency and convergent conflict handling (Causal+). </a:t>
            </a:r>
            <a:endParaRPr>
              <a:latin typeface="Lato"/>
              <a:ea typeface="Lato"/>
              <a:cs typeface="Lato"/>
              <a:sym typeface="Lato"/>
            </a:endParaRPr>
          </a:p>
          <a:p>
            <a:pPr indent="-298450" lvl="0" marL="457200" rtl="0" algn="l">
              <a:spcBef>
                <a:spcPts val="1600"/>
              </a:spcBef>
              <a:spcAft>
                <a:spcPts val="0"/>
              </a:spcAft>
              <a:buSzPts val="1100"/>
              <a:buFont typeface="Lato"/>
              <a:buAutoNum type="arabicParenR"/>
            </a:pPr>
            <a:r>
              <a:rPr lang="en">
                <a:latin typeface="Lato"/>
                <a:ea typeface="Lato"/>
                <a:cs typeface="Lato"/>
                <a:sym typeface="Lato"/>
              </a:rPr>
              <a:t>Causal component of causal+ consistency ensures the data store respects the causal dependencies between operations. Implement k</a:t>
            </a:r>
            <a:r>
              <a:rPr lang="en">
                <a:latin typeface="Lato"/>
                <a:ea typeface="Lato"/>
                <a:cs typeface="Lato"/>
                <a:sym typeface="Lato"/>
              </a:rPr>
              <a:t>ey-value store that delivers this across wide area, is scalable. </a:t>
            </a:r>
            <a:endParaRPr>
              <a:latin typeface="Lato"/>
              <a:ea typeface="Lato"/>
              <a:cs typeface="Lato"/>
              <a:sym typeface="Lato"/>
            </a:endParaRPr>
          </a:p>
          <a:p>
            <a:pPr indent="-298450" lvl="0" marL="457200" rtl="0" algn="l">
              <a:spcBef>
                <a:spcPts val="0"/>
              </a:spcBef>
              <a:spcAft>
                <a:spcPts val="0"/>
              </a:spcAft>
              <a:buSzPts val="1100"/>
              <a:buFont typeface="Lato"/>
              <a:buAutoNum type="arabicParenR"/>
            </a:pPr>
            <a:r>
              <a:rPr lang="en">
                <a:latin typeface="Lato"/>
                <a:ea typeface="Lato"/>
                <a:cs typeface="Lato"/>
                <a:sym typeface="Lato"/>
              </a:rPr>
              <a:t>Convergent conflict handling -- </a:t>
            </a:r>
            <a:r>
              <a:rPr lang="en">
                <a:latin typeface="Lato"/>
                <a:ea typeface="Lato"/>
                <a:cs typeface="Lato"/>
                <a:sym typeface="Lato"/>
              </a:rPr>
              <a:t> all conflicting puts to be handled in same manner at all replicas, using handler function, which must be associative and commutative so that replicas can handle conflicting writes in the order they receive them.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Resources:</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Lamport, p. 561</a:t>
            </a:r>
            <a:endParaRPr>
              <a:latin typeface="Lato"/>
              <a:ea typeface="Lato"/>
              <a:cs typeface="Lato"/>
              <a:sym typeface="Lato"/>
            </a:endParaRPr>
          </a:p>
          <a:p>
            <a:pPr indent="0" lvl="0" marL="0" rtl="0" algn="l">
              <a:spcBef>
                <a:spcPts val="1600"/>
              </a:spcBef>
              <a:spcAft>
                <a:spcPts val="1600"/>
              </a:spcAft>
              <a:buNone/>
            </a:pPr>
            <a:r>
              <a:rPr lang="en">
                <a:latin typeface="Lato"/>
                <a:ea typeface="Lato"/>
                <a:cs typeface="Lato"/>
                <a:sym typeface="Lato"/>
              </a:rPr>
              <a:t> </a:t>
            </a:r>
            <a:r>
              <a:rPr lang="en" u="sng">
                <a:solidFill>
                  <a:schemeClr val="hlink"/>
                </a:solidFill>
                <a:latin typeface="Lato"/>
                <a:ea typeface="Lato"/>
                <a:cs typeface="Lato"/>
                <a:sym typeface="Lato"/>
                <a:hlinkClick r:id="rId2"/>
              </a:rPr>
              <a:t>https://commons.wikimedia.org/wiki/File:Facebook_like_thumb.png</a:t>
            </a:r>
            <a:r>
              <a:rPr lang="en">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3a745374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3a745374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Imagines Byzantine army camped with their troops around enemy city, communicating only via messenger. One or more may be traitors. How find an algorithm to ensure that loyal generals will reach agreement? Only works of ⅔ or more of generals are loyal. In other words, no fewer than 3m+1 generals can cope with m traitors.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Connect to distributed systems, no two processors can read a clock while its advancing, one may get old time, other new time. This can only be prevented by synchronizing reads with the advancing clock.</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Could solve by majority voting:</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298450" lvl="0" marL="457200" rtl="0" algn="l">
              <a:spcBef>
                <a:spcPts val="0"/>
              </a:spcBef>
              <a:spcAft>
                <a:spcPts val="0"/>
              </a:spcAft>
              <a:buSzPts val="1100"/>
              <a:buFont typeface="Lato"/>
              <a:buAutoNum type="arabicParenR"/>
            </a:pPr>
            <a:r>
              <a:rPr lang="en">
                <a:latin typeface="Lato"/>
                <a:ea typeface="Lato"/>
                <a:cs typeface="Lato"/>
                <a:sym typeface="Lato"/>
              </a:rPr>
              <a:t>all nonfaulty processors must use the same input value (so that produce same output). </a:t>
            </a:r>
            <a:endParaRPr>
              <a:latin typeface="Lato"/>
              <a:ea typeface="Lato"/>
              <a:cs typeface="Lato"/>
              <a:sym typeface="Lato"/>
            </a:endParaRPr>
          </a:p>
          <a:p>
            <a:pPr indent="-298450" lvl="0" marL="457200" rtl="0" algn="l">
              <a:spcBef>
                <a:spcPts val="0"/>
              </a:spcBef>
              <a:spcAft>
                <a:spcPts val="0"/>
              </a:spcAft>
              <a:buSzPts val="1100"/>
              <a:buFont typeface="Lato"/>
              <a:buAutoNum type="arabicParenR"/>
            </a:pPr>
            <a:r>
              <a:rPr lang="en">
                <a:latin typeface="Lato"/>
                <a:ea typeface="Lato"/>
                <a:cs typeface="Lato"/>
                <a:sym typeface="Lato"/>
              </a:rPr>
              <a:t>If input unit nonfaulty, all nonfaulty processes use the value it provides as input.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The analogy -- where the commander is the unit generating the input and the lieutenants / generals are the processors, loyal means non-faulty.</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Resources: </a:t>
            </a:r>
            <a:r>
              <a:rPr lang="en" u="sng">
                <a:solidFill>
                  <a:schemeClr val="hlink"/>
                </a:solidFill>
                <a:latin typeface="Lato"/>
                <a:ea typeface="Lato"/>
                <a:cs typeface="Lato"/>
                <a:sym typeface="Lato"/>
                <a:hlinkClick r:id="rId2"/>
              </a:rPr>
              <a:t>https://www.slideshare.net/springerw/byzantine-generals</a:t>
            </a:r>
            <a:r>
              <a:rPr lang="en">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3a7453742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3a7453742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r>
              <a:rPr lang="en">
                <a:latin typeface="Lato"/>
                <a:ea typeface="Lato"/>
                <a:cs typeface="Lato"/>
                <a:sym typeface="Lato"/>
              </a:rPr>
              <a:t>istributed software -- clients and services. Service comprises one or more servers, exports operations that clients invoke through requests. Resulting service can only be as tolerant as the processor executing the server.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If this level of fault tolerance not acceptable, then multiple servers that fail independently must be used (replicas).</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State machine approach -- general method for implement fault-tolerant service by replicating servers and coordinating client interactions with server replicas.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State machine approach first described in Lamport, but not fully developed. For environments in which failures could not occur.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State variables, which encode state, and commands, which transform state.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1 ) Byzantine failures -- component can exhibit arbitrary and malicious behavior, perhaps involving collusion with other faulty components.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2) Fail-stop failures -- in response to failure, component changes to a state that permits other components to detect a failure has occurred and then stops.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Key to t fault-tolerant state machine is to ensure replica coordination (all replicas receive and process same sequence of requests) -- this has two requirements: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Agreement (every nonfaulty state machine replica receives every request) </a:t>
            </a:r>
            <a:endParaRPr>
              <a:latin typeface="Lato"/>
              <a:ea typeface="Lato"/>
              <a:cs typeface="Lato"/>
              <a:sym typeface="Lato"/>
            </a:endParaRPr>
          </a:p>
          <a:p>
            <a:pPr indent="0" lvl="0" marL="0" rtl="0" algn="l">
              <a:spcBef>
                <a:spcPts val="1600"/>
              </a:spcBef>
              <a:spcAft>
                <a:spcPts val="0"/>
              </a:spcAft>
              <a:buNone/>
            </a:pPr>
            <a:r>
              <a:rPr lang="en">
                <a:latin typeface="Lato"/>
                <a:ea typeface="Lato"/>
                <a:cs typeface="Lato"/>
                <a:sym typeface="Lato"/>
              </a:rPr>
              <a:t>Order (every nonfaulty state machine replica processes the requests it receives in same relative order)</a:t>
            </a:r>
            <a:endParaRPr>
              <a:latin typeface="Lato"/>
              <a:ea typeface="Lato"/>
              <a:cs typeface="Lato"/>
              <a:sym typeface="Lato"/>
            </a:endParaRPr>
          </a:p>
          <a:p>
            <a:pPr indent="0" lvl="0" marL="0" rtl="0" algn="l">
              <a:spcBef>
                <a:spcPts val="1600"/>
              </a:spcBef>
              <a:spcAft>
                <a:spcPts val="1600"/>
              </a:spcAft>
              <a:buNone/>
            </a:pPr>
            <a:r>
              <a:rPr lang="en">
                <a:latin typeface="Lato"/>
                <a:ea typeface="Lato"/>
                <a:cs typeface="Lato"/>
                <a:sym typeface="Lato"/>
              </a:rPr>
              <a:t>Resources: </a:t>
            </a:r>
            <a:r>
              <a:rPr lang="en" u="sng">
                <a:solidFill>
                  <a:schemeClr val="hlink"/>
                </a:solidFill>
                <a:latin typeface="Lato"/>
                <a:ea typeface="Lato"/>
                <a:cs typeface="Lato"/>
                <a:sym typeface="Lato"/>
                <a:hlinkClick r:id="rId2"/>
              </a:rPr>
              <a:t>http://www.cyber.umd.edu/events/symposium/keynotes2013</a:t>
            </a:r>
            <a:r>
              <a:rPr lang="en">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44d8ffac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4d8ffac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43a745374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43a745374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critique of Lamport -- doesn’t implement things. For example, Paxos is a foundational work in distributed computing, but paper is really out there and doesn’t actually implement the protocol. Turns out that it’s difficult to implement, and to implement well / efficiently</a:t>
            </a:r>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Useful for reasoning, but impractical for modern distributed systems. Gap between theory and practice of distributed systems; theory -- shun time, use “causality tracking” as abstraction to reason about concurrency.</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Lamport drawbacks :</a:t>
            </a:r>
            <a:endParaRPr>
              <a:latin typeface="Lato"/>
              <a:ea typeface="Lato"/>
              <a:cs typeface="Lato"/>
              <a:sym typeface="Lato"/>
            </a:endParaRPr>
          </a:p>
          <a:p>
            <a:pPr indent="-298450" lvl="0" marL="457200" rtl="0" algn="l">
              <a:spcBef>
                <a:spcPts val="0"/>
              </a:spcBef>
              <a:spcAft>
                <a:spcPts val="0"/>
              </a:spcAft>
              <a:buSzPts val="1100"/>
              <a:buFont typeface="Lato"/>
              <a:buAutoNum type="arabicParenR"/>
            </a:pPr>
            <a:r>
              <a:rPr lang="en">
                <a:latin typeface="Lato"/>
                <a:ea typeface="Lato"/>
                <a:cs typeface="Lato"/>
                <a:sym typeface="Lato"/>
              </a:rPr>
              <a:t>happened-before is defined based on passing of information rather than passing of time. </a:t>
            </a:r>
            <a:endParaRPr>
              <a:latin typeface="Lato"/>
              <a:ea typeface="Lato"/>
              <a:cs typeface="Lato"/>
              <a:sym typeface="Lato"/>
            </a:endParaRPr>
          </a:p>
          <a:p>
            <a:pPr indent="-298450" lvl="0" marL="457200" rtl="0" algn="l">
              <a:spcBef>
                <a:spcPts val="0"/>
              </a:spcBef>
              <a:spcAft>
                <a:spcPts val="0"/>
              </a:spcAft>
              <a:buSzPts val="1100"/>
              <a:buFont typeface="Lato"/>
              <a:buAutoNum type="arabicParenR"/>
            </a:pPr>
            <a:r>
              <a:rPr lang="en">
                <a:latin typeface="Lato"/>
                <a:ea typeface="Lato"/>
                <a:cs typeface="Lato"/>
                <a:sym typeface="Lato"/>
              </a:rPr>
              <a:t>Not possible to query events in relation to physical time.</a:t>
            </a:r>
            <a:endParaRPr>
              <a:latin typeface="Lato"/>
              <a:ea typeface="Lato"/>
              <a:cs typeface="Lato"/>
              <a:sym typeface="Lato"/>
            </a:endParaRPr>
          </a:p>
          <a:p>
            <a:pPr indent="-298450" lvl="0" marL="457200" rtl="0" algn="l">
              <a:spcBef>
                <a:spcPts val="0"/>
              </a:spcBef>
              <a:spcAft>
                <a:spcPts val="0"/>
              </a:spcAft>
              <a:buSzPts val="1100"/>
              <a:buFont typeface="Lato"/>
              <a:buAutoNum type="arabicParenR"/>
            </a:pPr>
            <a:r>
              <a:rPr lang="en">
                <a:latin typeface="Lato"/>
                <a:ea typeface="Lato"/>
                <a:cs typeface="Lato"/>
                <a:sym typeface="Lato"/>
              </a:rPr>
              <a:t>Assumes that all communications occur in the present system, no backchannels. Doesn’t extend well to today, loosely-coupled system of systems. </a:t>
            </a:r>
            <a:endParaRPr>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rPr lang="en">
                <a:latin typeface="Lato"/>
                <a:ea typeface="Lato"/>
                <a:cs typeface="Lato"/>
                <a:sym typeface="Lato"/>
              </a:rPr>
              <a:t>Practical systems -- use physical time, leverage physical clocks using NTP,</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Perfect clock synchronization infeasible. Best effort due to difficulty of clock synchronization. Uncertainty intervals associated with physical time / timestamps.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PT Drawbacks:</a:t>
            </a:r>
            <a:endParaRPr>
              <a:latin typeface="Lato"/>
              <a:ea typeface="Lato"/>
              <a:cs typeface="Lato"/>
              <a:sym typeface="Lato"/>
            </a:endParaRPr>
          </a:p>
          <a:p>
            <a:pPr indent="-298450" lvl="0" marL="457200" rtl="0" algn="l">
              <a:spcBef>
                <a:spcPts val="0"/>
              </a:spcBef>
              <a:spcAft>
                <a:spcPts val="0"/>
              </a:spcAft>
              <a:buSzPts val="1100"/>
              <a:buFont typeface="Lato"/>
              <a:buAutoNum type="arabicParenR"/>
            </a:pPr>
            <a:r>
              <a:rPr lang="en">
                <a:latin typeface="Lato"/>
                <a:ea typeface="Lato"/>
                <a:cs typeface="Lato"/>
                <a:sym typeface="Lato"/>
              </a:rPr>
              <a:t>When uncertainty intervals overlap, PT cannot order events. </a:t>
            </a:r>
            <a:endParaRPr>
              <a:latin typeface="Lato"/>
              <a:ea typeface="Lato"/>
              <a:cs typeface="Lato"/>
              <a:sym typeface="Lato"/>
            </a:endParaRPr>
          </a:p>
          <a:p>
            <a:pPr indent="-298450" lvl="0" marL="457200" rtl="0" algn="l">
              <a:spcBef>
                <a:spcPts val="0"/>
              </a:spcBef>
              <a:spcAft>
                <a:spcPts val="0"/>
              </a:spcAft>
              <a:buSzPts val="1100"/>
              <a:buFont typeface="Lato"/>
              <a:buAutoNum type="arabicParenR"/>
            </a:pPr>
            <a:r>
              <a:rPr lang="en">
                <a:latin typeface="Lato"/>
                <a:ea typeface="Lato"/>
                <a:cs typeface="Lato"/>
                <a:sym typeface="Lato"/>
              </a:rPr>
              <a:t>Several kinks, such as leap seconds and non-monotonic updates to POSIX time, which can cause timestamps to go backwards.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t>A lot of other work has grown out of this foundational piece on logical clocks and time. Going to step through a few of them to wrap up.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3a745374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3a745374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Today’s class will be a bit different than others. We won’t be looking at a system implementation, but instead some concepts, which are backed by proofs in the paper.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not be going through the proofs, and instead will discuss the intuition behind the ideas. Because I think it’d be a bit tedious to go through them step by step, so we’ll just focus on the concepts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key concepts, at a glance -- in a distributed system, how do we order events such that we can get a consistent snapshot of the entire system state at a point in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key words, which we’ll get into are the “happened before” relation, logical clocks, physical clocks, and partial and total orderings of events</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436de6802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36de6802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Vector clocks: </a:t>
            </a:r>
            <a:r>
              <a:rPr lang="en">
                <a:latin typeface="Lato"/>
                <a:ea typeface="Lato"/>
                <a:cs typeface="Lato"/>
                <a:sym typeface="Lato"/>
              </a:rPr>
              <a:t>Vectorized version of logical clock -- vector at each node which tracks knowledge this node has about logical clocks of other nodes. LC finds one consistent snapshot, VC finds all possible consistent snapshots. Example, DyamoDB. Version vectors for causality tracking of updates to the replicas.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Drawbacks: Useful for debugging, but huge space requirement.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TrueTime: Google Spanner. Tight clock synch due to GPS clocks and atomic clocks.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Drawbacks: </a:t>
            </a:r>
            <a:endParaRPr>
              <a:latin typeface="Lato"/>
              <a:ea typeface="Lato"/>
              <a:cs typeface="Lato"/>
              <a:sym typeface="Lato"/>
            </a:endParaRPr>
          </a:p>
          <a:p>
            <a:pPr indent="-298450" lvl="0" marL="914400" rtl="0" algn="l">
              <a:spcBef>
                <a:spcPts val="0"/>
              </a:spcBef>
              <a:spcAft>
                <a:spcPts val="0"/>
              </a:spcAft>
              <a:buSzPts val="1100"/>
              <a:buFont typeface="Lato"/>
              <a:buAutoNum type="arabicParenR"/>
            </a:pPr>
            <a:r>
              <a:rPr lang="en">
                <a:latin typeface="Lato"/>
                <a:ea typeface="Lato"/>
                <a:cs typeface="Lato"/>
                <a:sym typeface="Lato"/>
              </a:rPr>
              <a:t>requires special hardware and custom-built tight clock synch protocol, which is impractical for for many systems (e.g. leased nodes from cloud providers).</a:t>
            </a:r>
            <a:endParaRPr>
              <a:latin typeface="Lato"/>
              <a:ea typeface="Lato"/>
              <a:cs typeface="Lato"/>
              <a:sym typeface="Lato"/>
            </a:endParaRPr>
          </a:p>
          <a:p>
            <a:pPr indent="-298450" lvl="0" marL="914400" rtl="0" algn="l">
              <a:spcBef>
                <a:spcPts val="0"/>
              </a:spcBef>
              <a:spcAft>
                <a:spcPts val="0"/>
              </a:spcAft>
              <a:buSzPts val="1100"/>
              <a:buFont typeface="Lato"/>
              <a:buAutoNum type="arabicParenR"/>
            </a:pPr>
            <a:r>
              <a:rPr lang="en">
                <a:latin typeface="Lato"/>
                <a:ea typeface="Lato"/>
                <a:cs typeface="Lato"/>
                <a:sym typeface="Lato"/>
              </a:rPr>
              <a:t>If used for ordering events that respect causality, e hb f, then tt.e &lt; tt.f; Spanner delays event f when necessary; reduces concurrency, prohibitive under loose clock synchronization</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Logical physical clocks, or hybrid logical clocks (HLC):  Idea to combine best of both.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Maintains a VC at each node, but also has knowledge about physical time, which it uses to trim entries from the VC / reduce the overhead of causality tracking.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Enables easy identification of consistent snapshots in distributed systems. Other applications -- message logging in distributed systems, Byzantine fault-tolerance protocols. They reimplement Spanner as an opensource DB using HLC (CockroachDB).</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Observe it to be highly resilient, space requirement is bounded. Performant and space efficient.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Huygens:  SysLunch paper. It’s Dutch -- ask Robbert how to actually pronounce it.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CockroachDB Drawbacks -- uncertainty about clocks can cause performance degradation with read requests having to be retried.</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NTP synchronization / physical time can only achieve millisecond accuracy. What if want to get nanosecond resolution? On the order of 10-100s nanoseconds. Special hardware to combat network delays.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Instead, exploiting a natural network effect for scalable, fine-grained clock synchronization. Software clock synchronization that uses synchronization network. Use machine learning technique (specifically Support Vector Machine) classifier to help estimate one-way propagation times, get ns resolution.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New algorithm, achieves clock synch to 10s ns at scale, works with current generation network interface cards (NICs) in data centers.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Accurately sync NIC clocks, obtain globally accurate timestamps for data, protocol messages, other transactions between different servers.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43a74537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43a74537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436de68029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436de68029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36de68029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36de68029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we’ll step through the paper -- here’s an outline of the things we’ll cover.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we go through this, we’ll also talk a bit about snapshots and consistent cuts, drawbacks to Lamport’s work, and further work in the area since 1978.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3a745374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3a74537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36de68029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36de6802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need to define our model of a distributed system. The key components are the process, event, and then the overall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Process -- set of events, with an a priori total ordering (i.e. a sequence) to those events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events themselves are sending and receiving of messages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that the system overall is a collection of spatially separated processes, which communicate via sending / receiving messages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Key point, system is distributed if the message transmission delay is not negligible compared to the time between events in a single process.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can apply to both systems with spatially separated computers, or one computer that is a multiprocessing system. But Lamport focuses on the several-separated computers case.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Resources: Lamport 558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3a745374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3a745374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4eedaf07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4eedaf07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4.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4000">
                <a:solidFill>
                  <a:srgbClr val="333333"/>
                </a:solidFill>
              </a:rPr>
              <a:t>Distributed Systems:</a:t>
            </a:r>
            <a:endParaRPr sz="4000">
              <a:solidFill>
                <a:srgbClr val="333333"/>
              </a:solidFill>
            </a:endParaRPr>
          </a:p>
          <a:p>
            <a:pPr indent="0" lvl="0" marL="0" rtl="0" algn="l">
              <a:lnSpc>
                <a:spcPct val="115000"/>
              </a:lnSpc>
              <a:spcBef>
                <a:spcPts val="0"/>
              </a:spcBef>
              <a:spcAft>
                <a:spcPts val="0"/>
              </a:spcAft>
              <a:buNone/>
            </a:pPr>
            <a:r>
              <a:rPr lang="en" sz="4000">
                <a:solidFill>
                  <a:srgbClr val="333333"/>
                </a:solidFill>
              </a:rPr>
              <a:t>Ordering and Consistency</a:t>
            </a:r>
            <a:endParaRPr sz="4000"/>
          </a:p>
        </p:txBody>
      </p:sp>
      <p:sp>
        <p:nvSpPr>
          <p:cNvPr id="87" name="Google Shape;87;p13"/>
          <p:cNvSpPr txBox="1"/>
          <p:nvPr/>
        </p:nvSpPr>
        <p:spPr>
          <a:xfrm>
            <a:off x="708825" y="3248825"/>
            <a:ext cx="7702800" cy="12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October 11, 2018</a:t>
            </a:r>
            <a:endParaRPr/>
          </a:p>
          <a:p>
            <a:pPr indent="0" lvl="0" marL="0" rtl="0" algn="l">
              <a:spcBef>
                <a:spcPts val="0"/>
              </a:spcBef>
              <a:spcAft>
                <a:spcPts val="0"/>
              </a:spcAft>
              <a:buNone/>
            </a:pPr>
            <a:r>
              <a:rPr lang="en"/>
              <a:t>A.F. Cooper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Happened Before and Partial Ordering</a:t>
            </a:r>
            <a:endParaRPr/>
          </a:p>
        </p:txBody>
      </p:sp>
      <p:pic>
        <p:nvPicPr>
          <p:cNvPr id="143" name="Google Shape;143;p22"/>
          <p:cNvPicPr preferRelativeResize="0"/>
          <p:nvPr/>
        </p:nvPicPr>
        <p:blipFill>
          <a:blip r:embed="rId3">
            <a:alphaModFix/>
          </a:blip>
          <a:stretch>
            <a:fillRect/>
          </a:stretch>
        </p:blipFill>
        <p:spPr>
          <a:xfrm>
            <a:off x="1568438" y="2131600"/>
            <a:ext cx="6010725" cy="2323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Happened Before and Partial Ordering</a:t>
            </a:r>
            <a:endParaRPr/>
          </a:p>
        </p:txBody>
      </p:sp>
      <p:pic>
        <p:nvPicPr>
          <p:cNvPr id="149" name="Google Shape;149;p23"/>
          <p:cNvPicPr preferRelativeResize="0"/>
          <p:nvPr/>
        </p:nvPicPr>
        <p:blipFill>
          <a:blip r:embed="rId3">
            <a:alphaModFix/>
          </a:blip>
          <a:stretch>
            <a:fillRect/>
          </a:stretch>
        </p:blipFill>
        <p:spPr>
          <a:xfrm>
            <a:off x="4707775" y="1986575"/>
            <a:ext cx="3644486" cy="2984850"/>
          </a:xfrm>
          <a:prstGeom prst="rect">
            <a:avLst/>
          </a:prstGeom>
          <a:noFill/>
          <a:ln>
            <a:noFill/>
          </a:ln>
        </p:spPr>
      </p:pic>
      <p:sp>
        <p:nvSpPr>
          <p:cNvPr id="150" name="Google Shape;150;p23"/>
          <p:cNvSpPr txBox="1"/>
          <p:nvPr>
            <p:ph idx="1" type="body"/>
          </p:nvPr>
        </p:nvSpPr>
        <p:spPr>
          <a:xfrm>
            <a:off x="729450" y="2078875"/>
            <a:ext cx="3978300" cy="8913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Another way to say “a happens before b” is to say that “a causally affects b”</a:t>
            </a:r>
            <a:endParaRPr sz="1600"/>
          </a:p>
          <a:p>
            <a:pPr indent="-330200" lvl="0" marL="457200" rtl="0" algn="l">
              <a:lnSpc>
                <a:spcPct val="115000"/>
              </a:lnSpc>
              <a:spcBef>
                <a:spcPts val="0"/>
              </a:spcBef>
              <a:spcAft>
                <a:spcPts val="0"/>
              </a:spcAft>
              <a:buSzPts val="1600"/>
              <a:buChar char="●"/>
            </a:pPr>
            <a:r>
              <a:rPr lang="en" sz="1600"/>
              <a:t>Concurrent events do not causally affect each other</a:t>
            </a:r>
            <a:endParaRPr sz="1600"/>
          </a:p>
          <a:p>
            <a:pPr indent="0" lvl="0" marL="0" rtl="0" algn="l">
              <a:lnSpc>
                <a:spcPct val="115000"/>
              </a:lnSpc>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156" name="Google Shape;156;p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EFEFEF"/>
              </a:buClr>
              <a:buSzPts val="1600"/>
              <a:buChar char="-"/>
            </a:pPr>
            <a:r>
              <a:rPr lang="en" sz="1600">
                <a:solidFill>
                  <a:srgbClr val="EFEFEF"/>
                </a:solidFill>
              </a:rPr>
              <a:t>Model of distributed system</a:t>
            </a:r>
            <a:endParaRPr sz="1600">
              <a:solidFill>
                <a:srgbClr val="EFEFEF"/>
              </a:solidFill>
            </a:endParaRPr>
          </a:p>
          <a:p>
            <a:pPr indent="-330200" lvl="0" marL="457200" rtl="0" algn="l">
              <a:spcBef>
                <a:spcPts val="0"/>
              </a:spcBef>
              <a:spcAft>
                <a:spcPts val="0"/>
              </a:spcAft>
              <a:buClr>
                <a:srgbClr val="EFEFEF"/>
              </a:buClr>
              <a:buSzPts val="1600"/>
              <a:buChar char="-"/>
            </a:pPr>
            <a:r>
              <a:rPr lang="en" sz="1600">
                <a:solidFill>
                  <a:srgbClr val="EFEFEF"/>
                </a:solidFill>
              </a:rPr>
              <a:t>Happened Before relation and Partial Ordering</a:t>
            </a:r>
            <a:endParaRPr sz="1600">
              <a:solidFill>
                <a:srgbClr val="EFEFEF"/>
              </a:solidFill>
            </a:endParaRPr>
          </a:p>
          <a:p>
            <a:pPr indent="-330200" lvl="0" marL="457200" rtl="0" algn="l">
              <a:spcBef>
                <a:spcPts val="0"/>
              </a:spcBef>
              <a:spcAft>
                <a:spcPts val="0"/>
              </a:spcAft>
              <a:buClr>
                <a:srgbClr val="FF0000"/>
              </a:buClr>
              <a:buSzPts val="1600"/>
              <a:buChar char="-"/>
            </a:pPr>
            <a:r>
              <a:rPr b="1" lang="en" sz="1600">
                <a:solidFill>
                  <a:srgbClr val="FF0000"/>
                </a:solidFill>
              </a:rPr>
              <a:t>Logical Clocks and The Clock Condition</a:t>
            </a:r>
            <a:endParaRPr b="1" sz="1600">
              <a:solidFill>
                <a:srgbClr val="FF0000"/>
              </a:solidFill>
            </a:endParaRPr>
          </a:p>
          <a:p>
            <a:pPr indent="-330200" lvl="0" marL="457200" rtl="0" algn="l">
              <a:spcBef>
                <a:spcPts val="0"/>
              </a:spcBef>
              <a:spcAft>
                <a:spcPts val="0"/>
              </a:spcAft>
              <a:buSzPts val="1600"/>
              <a:buChar char="-"/>
            </a:pPr>
            <a:r>
              <a:rPr lang="en" sz="1600"/>
              <a:t>Total Ordering</a:t>
            </a:r>
            <a:endParaRPr sz="1600"/>
          </a:p>
          <a:p>
            <a:pPr indent="-330200" lvl="0" marL="457200" rtl="0" algn="l">
              <a:spcBef>
                <a:spcPts val="0"/>
              </a:spcBef>
              <a:spcAft>
                <a:spcPts val="0"/>
              </a:spcAft>
              <a:buSzPts val="1600"/>
              <a:buChar char="-"/>
            </a:pPr>
            <a:r>
              <a:rPr lang="en" sz="1600"/>
              <a:t>Mutual Exclusion</a:t>
            </a:r>
            <a:endParaRPr sz="1600"/>
          </a:p>
          <a:p>
            <a:pPr indent="-330200" lvl="0" marL="457200" rtl="0" algn="l">
              <a:spcBef>
                <a:spcPts val="0"/>
              </a:spcBef>
              <a:spcAft>
                <a:spcPts val="0"/>
              </a:spcAft>
              <a:buSzPts val="1600"/>
              <a:buChar char="-"/>
            </a:pPr>
            <a:r>
              <a:rPr lang="en" sz="1600"/>
              <a:t>Anomalous Behavior</a:t>
            </a:r>
            <a:endParaRPr sz="1600"/>
          </a:p>
          <a:p>
            <a:pPr indent="-330200" lvl="0" marL="457200" rtl="0" algn="l">
              <a:spcBef>
                <a:spcPts val="0"/>
              </a:spcBef>
              <a:spcAft>
                <a:spcPts val="0"/>
              </a:spcAft>
              <a:buSzPts val="1600"/>
              <a:buChar char="-"/>
            </a:pPr>
            <a:r>
              <a:rPr lang="en" sz="1600"/>
              <a:t>Physical Clocks to Remove Anomalous Behavior</a:t>
            </a:r>
            <a:endParaRPr sz="1600"/>
          </a:p>
          <a:p>
            <a:pPr indent="0" lvl="0" marL="0" rtl="0" algn="l">
              <a:spcBef>
                <a:spcPts val="1600"/>
              </a:spcBef>
              <a:spcAft>
                <a:spcPts val="1600"/>
              </a:spcAft>
              <a:buNone/>
            </a:pPr>
            <a:r>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Logical Clocks and the Clock Condition</a:t>
            </a:r>
            <a:endParaRPr/>
          </a:p>
          <a:p>
            <a:pPr indent="0" lvl="0" marL="0" rtl="0" algn="l">
              <a:spcBef>
                <a:spcPts val="0"/>
              </a:spcBef>
              <a:spcAft>
                <a:spcPts val="0"/>
              </a:spcAft>
              <a:buNone/>
            </a:pPr>
            <a:r>
              <a:t/>
            </a:r>
            <a:endParaRPr/>
          </a:p>
        </p:txBody>
      </p:sp>
      <p:sp>
        <p:nvSpPr>
          <p:cNvPr id="162" name="Google Shape;162;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We need to assign a sort of “timestamp” to events to order them</a:t>
            </a:r>
            <a:endParaRPr/>
          </a:p>
          <a:p>
            <a:pPr indent="-311150" lvl="0" marL="457200" rtl="0" algn="l">
              <a:spcBef>
                <a:spcPts val="0"/>
              </a:spcBef>
              <a:spcAft>
                <a:spcPts val="0"/>
              </a:spcAft>
              <a:buSzPts val="1300"/>
              <a:buChar char="●"/>
            </a:pPr>
            <a:r>
              <a:rPr lang="en"/>
              <a:t>We therefore need a clock (of some kind)</a:t>
            </a:r>
            <a:endParaRPr/>
          </a:p>
          <a:p>
            <a:pPr indent="-298450" lvl="1" marL="914400" rtl="0" algn="l">
              <a:spcBef>
                <a:spcPts val="0"/>
              </a:spcBef>
              <a:spcAft>
                <a:spcPts val="0"/>
              </a:spcAft>
              <a:buSzPts val="1100"/>
              <a:buChar char="○"/>
            </a:pPr>
            <a:r>
              <a:rPr lang="en"/>
              <a:t>Earlier example: What “time” did I eat dinner? What “time” did you read the cookbook?</a:t>
            </a:r>
            <a:endParaRPr/>
          </a:p>
          <a:p>
            <a:pPr indent="-311150" lvl="0" marL="457200" rtl="0" algn="l">
              <a:spcBef>
                <a:spcPts val="0"/>
              </a:spcBef>
              <a:spcAft>
                <a:spcPts val="0"/>
              </a:spcAft>
              <a:buSzPts val="1300"/>
              <a:buChar char="●"/>
            </a:pPr>
            <a:r>
              <a:rPr lang="en"/>
              <a:t>A logical clock assigns a “timestamp” (a counter) to events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Logical Clocks and the Clock Condition</a:t>
            </a:r>
            <a:endParaRPr/>
          </a:p>
        </p:txBody>
      </p:sp>
      <p:sp>
        <p:nvSpPr>
          <p:cNvPr id="168" name="Google Shape;168;p26"/>
          <p:cNvSpPr txBox="1"/>
          <p:nvPr>
            <p:ph idx="1" type="body"/>
          </p:nvPr>
        </p:nvSpPr>
        <p:spPr>
          <a:xfrm>
            <a:off x="729450" y="2078875"/>
            <a:ext cx="48468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 counter, rather than a real timestamp</a:t>
            </a:r>
            <a:endParaRPr sz="1600"/>
          </a:p>
          <a:p>
            <a:pPr indent="-330200" lvl="0" marL="457200" rtl="0" algn="l">
              <a:spcBef>
                <a:spcPts val="0"/>
              </a:spcBef>
              <a:spcAft>
                <a:spcPts val="0"/>
              </a:spcAft>
              <a:buSzPts val="1600"/>
              <a:buChar char="●"/>
            </a:pPr>
            <a:r>
              <a:rPr lang="en" sz="1600"/>
              <a:t>No relation to physical time (for now)</a:t>
            </a:r>
            <a:endParaRPr sz="1600"/>
          </a:p>
        </p:txBody>
      </p:sp>
      <p:grpSp>
        <p:nvGrpSpPr>
          <p:cNvPr id="169" name="Google Shape;169;p26"/>
          <p:cNvGrpSpPr/>
          <p:nvPr/>
        </p:nvGrpSpPr>
        <p:grpSpPr>
          <a:xfrm>
            <a:off x="1110450" y="2864350"/>
            <a:ext cx="6361300" cy="2113625"/>
            <a:chOff x="1110450" y="2788150"/>
            <a:chExt cx="6361300" cy="2113625"/>
          </a:xfrm>
        </p:grpSpPr>
        <p:pic>
          <p:nvPicPr>
            <p:cNvPr id="170" name="Google Shape;170;p26"/>
            <p:cNvPicPr preferRelativeResize="0"/>
            <p:nvPr/>
          </p:nvPicPr>
          <p:blipFill rotWithShape="1">
            <a:blip r:embed="rId3">
              <a:alphaModFix/>
            </a:blip>
            <a:srcRect b="4970" l="0" r="0" t="0"/>
            <a:stretch/>
          </p:blipFill>
          <p:spPr>
            <a:xfrm>
              <a:off x="1110450" y="2788150"/>
              <a:ext cx="6361300" cy="1824275"/>
            </a:xfrm>
            <a:prstGeom prst="rect">
              <a:avLst/>
            </a:prstGeom>
            <a:noFill/>
            <a:ln>
              <a:noFill/>
            </a:ln>
          </p:spPr>
        </p:pic>
        <p:sp>
          <p:nvSpPr>
            <p:cNvPr id="171" name="Google Shape;171;p26"/>
            <p:cNvSpPr/>
            <p:nvPr/>
          </p:nvSpPr>
          <p:spPr>
            <a:xfrm>
              <a:off x="2842200" y="4366575"/>
              <a:ext cx="4563300" cy="53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Logical Clocks and the Clock Condition</a:t>
            </a:r>
            <a:endParaRPr/>
          </a:p>
        </p:txBody>
      </p:sp>
      <p:pic>
        <p:nvPicPr>
          <p:cNvPr id="177" name="Google Shape;177;p27"/>
          <p:cNvPicPr preferRelativeResize="0"/>
          <p:nvPr/>
        </p:nvPicPr>
        <p:blipFill>
          <a:blip r:embed="rId3">
            <a:alphaModFix/>
          </a:blip>
          <a:stretch>
            <a:fillRect/>
          </a:stretch>
        </p:blipFill>
        <p:spPr>
          <a:xfrm>
            <a:off x="211400" y="2699763"/>
            <a:ext cx="4881150" cy="1293025"/>
          </a:xfrm>
          <a:prstGeom prst="rect">
            <a:avLst/>
          </a:prstGeom>
          <a:noFill/>
          <a:ln>
            <a:noFill/>
          </a:ln>
        </p:spPr>
      </p:pic>
      <p:pic>
        <p:nvPicPr>
          <p:cNvPr id="178" name="Google Shape;178;p27"/>
          <p:cNvPicPr preferRelativeResize="0"/>
          <p:nvPr/>
        </p:nvPicPr>
        <p:blipFill>
          <a:blip r:embed="rId4">
            <a:alphaModFix/>
          </a:blip>
          <a:stretch>
            <a:fillRect/>
          </a:stretch>
        </p:blipFill>
        <p:spPr>
          <a:xfrm>
            <a:off x="5227050" y="1853850"/>
            <a:ext cx="3358575" cy="3198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Logical Clocks and the Clock Condition</a:t>
            </a:r>
            <a:endParaRPr/>
          </a:p>
        </p:txBody>
      </p:sp>
      <p:pic>
        <p:nvPicPr>
          <p:cNvPr id="184" name="Google Shape;184;p28"/>
          <p:cNvPicPr preferRelativeResize="0"/>
          <p:nvPr/>
        </p:nvPicPr>
        <p:blipFill>
          <a:blip r:embed="rId3">
            <a:alphaModFix/>
          </a:blip>
          <a:stretch>
            <a:fillRect/>
          </a:stretch>
        </p:blipFill>
        <p:spPr>
          <a:xfrm>
            <a:off x="926655" y="1853850"/>
            <a:ext cx="3294121" cy="3137250"/>
          </a:xfrm>
          <a:prstGeom prst="rect">
            <a:avLst/>
          </a:prstGeom>
          <a:noFill/>
          <a:ln>
            <a:noFill/>
          </a:ln>
        </p:spPr>
      </p:pic>
      <p:pic>
        <p:nvPicPr>
          <p:cNvPr id="185" name="Google Shape;185;p28"/>
          <p:cNvPicPr preferRelativeResize="0"/>
          <p:nvPr/>
        </p:nvPicPr>
        <p:blipFill>
          <a:blip r:embed="rId4">
            <a:alphaModFix/>
          </a:blip>
          <a:stretch>
            <a:fillRect/>
          </a:stretch>
        </p:blipFill>
        <p:spPr>
          <a:xfrm>
            <a:off x="4697701" y="1853850"/>
            <a:ext cx="3455200" cy="3224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29"/>
          <p:cNvPicPr preferRelativeResize="0"/>
          <p:nvPr/>
        </p:nvPicPr>
        <p:blipFill>
          <a:blip r:embed="rId3">
            <a:alphaModFix/>
          </a:blip>
          <a:stretch>
            <a:fillRect/>
          </a:stretch>
        </p:blipFill>
        <p:spPr>
          <a:xfrm>
            <a:off x="4968900" y="1680200"/>
            <a:ext cx="3848100" cy="3238500"/>
          </a:xfrm>
          <a:prstGeom prst="rect">
            <a:avLst/>
          </a:prstGeom>
          <a:noFill/>
          <a:ln>
            <a:noFill/>
          </a:ln>
        </p:spPr>
      </p:pic>
      <p:sp>
        <p:nvSpPr>
          <p:cNvPr id="191" name="Google Shape;191;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Logical Clocks and the Clock Condition</a:t>
            </a:r>
            <a:endParaRPr/>
          </a:p>
        </p:txBody>
      </p:sp>
      <p:pic>
        <p:nvPicPr>
          <p:cNvPr id="192" name="Google Shape;192;p29"/>
          <p:cNvPicPr preferRelativeResize="0"/>
          <p:nvPr/>
        </p:nvPicPr>
        <p:blipFill>
          <a:blip r:embed="rId4">
            <a:alphaModFix/>
          </a:blip>
          <a:stretch>
            <a:fillRect/>
          </a:stretch>
        </p:blipFill>
        <p:spPr>
          <a:xfrm>
            <a:off x="517373" y="2321125"/>
            <a:ext cx="4179400" cy="1546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198" name="Google Shape;198;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D9D9D9"/>
              </a:buClr>
              <a:buSzPts val="1600"/>
              <a:buChar char="-"/>
            </a:pPr>
            <a:r>
              <a:rPr lang="en" sz="1600">
                <a:solidFill>
                  <a:srgbClr val="D9D9D9"/>
                </a:solidFill>
              </a:rPr>
              <a:t>Model of distributed system</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Happened Before relation and Partial Ordering</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Logical Clocks and The Clock Condition</a:t>
            </a:r>
            <a:endParaRPr sz="1600">
              <a:solidFill>
                <a:srgbClr val="D9D9D9"/>
              </a:solidFill>
            </a:endParaRPr>
          </a:p>
          <a:p>
            <a:pPr indent="-330200" lvl="0" marL="457200" rtl="0" algn="l">
              <a:spcBef>
                <a:spcPts val="0"/>
              </a:spcBef>
              <a:spcAft>
                <a:spcPts val="0"/>
              </a:spcAft>
              <a:buClr>
                <a:srgbClr val="FF0000"/>
              </a:buClr>
              <a:buSzPts val="1600"/>
              <a:buChar char="-"/>
            </a:pPr>
            <a:r>
              <a:rPr b="1" lang="en" sz="1600">
                <a:solidFill>
                  <a:srgbClr val="FF0000"/>
                </a:solidFill>
              </a:rPr>
              <a:t>Total Ordering</a:t>
            </a:r>
            <a:endParaRPr b="1" sz="1600">
              <a:solidFill>
                <a:srgbClr val="FF0000"/>
              </a:solidFill>
            </a:endParaRPr>
          </a:p>
          <a:p>
            <a:pPr indent="-330200" lvl="0" marL="457200" rtl="0" algn="l">
              <a:spcBef>
                <a:spcPts val="0"/>
              </a:spcBef>
              <a:spcAft>
                <a:spcPts val="0"/>
              </a:spcAft>
              <a:buSzPts val="1600"/>
              <a:buChar char="-"/>
            </a:pPr>
            <a:r>
              <a:rPr lang="en" sz="1600"/>
              <a:t>Mutual Exclusion</a:t>
            </a:r>
            <a:endParaRPr sz="1600"/>
          </a:p>
          <a:p>
            <a:pPr indent="-330200" lvl="0" marL="457200" rtl="0" algn="l">
              <a:spcBef>
                <a:spcPts val="0"/>
              </a:spcBef>
              <a:spcAft>
                <a:spcPts val="0"/>
              </a:spcAft>
              <a:buSzPts val="1600"/>
              <a:buChar char="-"/>
            </a:pPr>
            <a:r>
              <a:rPr lang="en" sz="1600"/>
              <a:t>Anomalous Behavior</a:t>
            </a:r>
            <a:endParaRPr sz="1600"/>
          </a:p>
          <a:p>
            <a:pPr indent="-330200" lvl="0" marL="457200" rtl="0" algn="l">
              <a:spcBef>
                <a:spcPts val="0"/>
              </a:spcBef>
              <a:spcAft>
                <a:spcPts val="0"/>
              </a:spcAft>
              <a:buSzPts val="1600"/>
              <a:buChar char="-"/>
            </a:pPr>
            <a:r>
              <a:rPr lang="en" sz="1600"/>
              <a:t>Physical Clocks to Remove Anomalous Behavior</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Total Ordering</a:t>
            </a:r>
            <a:endParaRPr/>
          </a:p>
        </p:txBody>
      </p:sp>
      <p:sp>
        <p:nvSpPr>
          <p:cNvPr id="204" name="Google Shape;204;p31"/>
          <p:cNvSpPr txBox="1"/>
          <p:nvPr>
            <p:ph idx="1" type="body"/>
          </p:nvPr>
        </p:nvSpPr>
        <p:spPr>
          <a:xfrm>
            <a:off x="729450" y="1926475"/>
            <a:ext cx="3627300" cy="1176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Need a total order that everyone can agree on</a:t>
            </a:r>
            <a:endParaRPr sz="1400"/>
          </a:p>
          <a:p>
            <a:pPr indent="-330200" lvl="1" marL="914400" rtl="0" algn="l">
              <a:spcBef>
                <a:spcPts val="0"/>
              </a:spcBef>
              <a:spcAft>
                <a:spcPts val="0"/>
              </a:spcAft>
              <a:buSzPts val="1600"/>
              <a:buChar char="○"/>
            </a:pPr>
            <a:r>
              <a:rPr lang="en"/>
              <a:t>May not reflect “reality” </a:t>
            </a:r>
            <a:endParaRPr/>
          </a:p>
          <a:p>
            <a:pPr indent="-330200" lvl="1" marL="914400" rtl="0" algn="l">
              <a:spcBef>
                <a:spcPts val="0"/>
              </a:spcBef>
              <a:spcAft>
                <a:spcPts val="0"/>
              </a:spcAft>
              <a:buSzPts val="1600"/>
              <a:buChar char="○"/>
            </a:pPr>
            <a:r>
              <a:rPr lang="en"/>
              <a:t>I ate first or second, you read cookbook first or second, or concurrently</a:t>
            </a:r>
            <a:endParaRPr sz="1400"/>
          </a:p>
          <a:p>
            <a:pPr indent="-317500" lvl="0" marL="457200" rtl="0" algn="l">
              <a:spcBef>
                <a:spcPts val="0"/>
              </a:spcBef>
              <a:spcAft>
                <a:spcPts val="0"/>
              </a:spcAft>
              <a:buSzPts val="1400"/>
              <a:buChar char="●"/>
            </a:pPr>
            <a:r>
              <a:rPr lang="en" sz="1400"/>
              <a:t>Order events by the time at which they occur</a:t>
            </a:r>
            <a:endParaRPr sz="1400"/>
          </a:p>
          <a:p>
            <a:pPr indent="-317500" lvl="0" marL="457200" rtl="0" algn="l">
              <a:spcBef>
                <a:spcPts val="0"/>
              </a:spcBef>
              <a:spcAft>
                <a:spcPts val="0"/>
              </a:spcAft>
              <a:buSzPts val="1400"/>
              <a:buChar char="●"/>
            </a:pPr>
            <a:r>
              <a:rPr lang="en" sz="1400"/>
              <a:t>Break ties semi-arbitrarily (by process id -- establish a priority among processes)</a:t>
            </a:r>
            <a:endParaRPr sz="1400"/>
          </a:p>
          <a:p>
            <a:pPr indent="-317500" lvl="0" marL="457200" rtl="0" algn="l">
              <a:spcBef>
                <a:spcPts val="0"/>
              </a:spcBef>
              <a:spcAft>
                <a:spcPts val="0"/>
              </a:spcAft>
              <a:buSzPts val="1400"/>
              <a:buChar char="●"/>
            </a:pPr>
            <a:r>
              <a:rPr lang="en" sz="1400"/>
              <a:t>Not unique; depends on system of clocks</a:t>
            </a:r>
            <a:endParaRPr sz="1600"/>
          </a:p>
        </p:txBody>
      </p:sp>
      <p:grpSp>
        <p:nvGrpSpPr>
          <p:cNvPr id="205" name="Google Shape;205;p31"/>
          <p:cNvGrpSpPr/>
          <p:nvPr/>
        </p:nvGrpSpPr>
        <p:grpSpPr>
          <a:xfrm>
            <a:off x="4248425" y="2217984"/>
            <a:ext cx="4454957" cy="2129788"/>
            <a:chOff x="4445250" y="2119700"/>
            <a:chExt cx="4194875" cy="2005450"/>
          </a:xfrm>
        </p:grpSpPr>
        <p:pic>
          <p:nvPicPr>
            <p:cNvPr id="206" name="Google Shape;206;p31"/>
            <p:cNvPicPr preferRelativeResize="0"/>
            <p:nvPr/>
          </p:nvPicPr>
          <p:blipFill rotWithShape="1">
            <a:blip r:embed="rId3">
              <a:alphaModFix/>
            </a:blip>
            <a:srcRect b="2978" l="0" r="0" t="0"/>
            <a:stretch/>
          </p:blipFill>
          <p:spPr>
            <a:xfrm>
              <a:off x="4496750" y="2119700"/>
              <a:ext cx="4143375" cy="2005450"/>
            </a:xfrm>
            <a:prstGeom prst="rect">
              <a:avLst/>
            </a:prstGeom>
            <a:noFill/>
            <a:ln>
              <a:noFill/>
            </a:ln>
          </p:spPr>
        </p:pic>
        <p:sp>
          <p:nvSpPr>
            <p:cNvPr id="207" name="Google Shape;207;p31"/>
            <p:cNvSpPr/>
            <p:nvPr/>
          </p:nvSpPr>
          <p:spPr>
            <a:xfrm>
              <a:off x="4445250" y="2119700"/>
              <a:ext cx="1612800" cy="206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and Motivation</a:t>
            </a:r>
            <a:endParaRPr/>
          </a:p>
        </p:txBody>
      </p:sp>
      <p:sp>
        <p:nvSpPr>
          <p:cNvPr id="93" name="Google Shape;93;p14"/>
          <p:cNvSpPr txBox="1"/>
          <p:nvPr>
            <p:ph idx="1" type="body"/>
          </p:nvPr>
        </p:nvSpPr>
        <p:spPr>
          <a:xfrm>
            <a:off x="729450" y="2078875"/>
            <a:ext cx="43158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How can we synchronize an asynchronous distributed system?</a:t>
            </a:r>
            <a:endParaRPr sz="1600"/>
          </a:p>
          <a:p>
            <a:pPr indent="-330200" lvl="0" marL="457200" rtl="0" algn="l">
              <a:spcBef>
                <a:spcPts val="0"/>
              </a:spcBef>
              <a:spcAft>
                <a:spcPts val="0"/>
              </a:spcAft>
              <a:buSzPts val="1600"/>
              <a:buChar char="●"/>
            </a:pPr>
            <a:r>
              <a:rPr lang="en" sz="1600"/>
              <a:t>How do we make global state consistent? </a:t>
            </a:r>
            <a:endParaRPr sz="1600"/>
          </a:p>
          <a:p>
            <a:pPr indent="-330200" lvl="0" marL="457200" rtl="0" algn="l">
              <a:spcBef>
                <a:spcPts val="0"/>
              </a:spcBef>
              <a:spcAft>
                <a:spcPts val="0"/>
              </a:spcAft>
              <a:buSzPts val="1600"/>
              <a:buChar char="●"/>
            </a:pPr>
            <a:r>
              <a:rPr lang="en" sz="1600"/>
              <a:t>Snapshots / checkpoints</a:t>
            </a:r>
            <a:endParaRPr sz="1600"/>
          </a:p>
          <a:p>
            <a:pPr indent="-330200" lvl="0" marL="457200" rtl="0" algn="l">
              <a:spcBef>
                <a:spcPts val="0"/>
              </a:spcBef>
              <a:spcAft>
                <a:spcPts val="0"/>
              </a:spcAft>
              <a:buSzPts val="1600"/>
              <a:buChar char="●"/>
            </a:pPr>
            <a:r>
              <a:rPr lang="en" sz="1600"/>
              <a:t>Example: Buying a ticket on Ticketmaster</a:t>
            </a:r>
            <a:endParaRPr sz="1600"/>
          </a:p>
        </p:txBody>
      </p:sp>
      <p:pic>
        <p:nvPicPr>
          <p:cNvPr id="94" name="Google Shape;94;p14"/>
          <p:cNvPicPr preferRelativeResize="0"/>
          <p:nvPr/>
        </p:nvPicPr>
        <p:blipFill>
          <a:blip r:embed="rId3">
            <a:alphaModFix/>
          </a:blip>
          <a:stretch>
            <a:fillRect/>
          </a:stretch>
        </p:blipFill>
        <p:spPr>
          <a:xfrm>
            <a:off x="5295900" y="1957625"/>
            <a:ext cx="3359075" cy="1679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213" name="Google Shape;213;p3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D9D9D9"/>
              </a:buClr>
              <a:buSzPts val="1600"/>
              <a:buChar char="-"/>
            </a:pPr>
            <a:r>
              <a:rPr lang="en" sz="1600">
                <a:solidFill>
                  <a:srgbClr val="D9D9D9"/>
                </a:solidFill>
              </a:rPr>
              <a:t>Model of distributed system</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Happened Before relation and Partial Ordering</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Logical Clocks and The Clock Condition</a:t>
            </a:r>
            <a:endParaRPr sz="1600">
              <a:solidFill>
                <a:srgbClr val="D9D9D9"/>
              </a:solidFill>
            </a:endParaRPr>
          </a:p>
          <a:p>
            <a:pPr indent="-330200" lvl="0" marL="457200" rtl="0" algn="l">
              <a:spcBef>
                <a:spcPts val="0"/>
              </a:spcBef>
              <a:spcAft>
                <a:spcPts val="0"/>
              </a:spcAft>
              <a:buClr>
                <a:schemeClr val="lt2"/>
              </a:buClr>
              <a:buSzPts val="1600"/>
              <a:buChar char="-"/>
            </a:pPr>
            <a:r>
              <a:rPr lang="en" sz="1600">
                <a:solidFill>
                  <a:schemeClr val="lt2"/>
                </a:solidFill>
              </a:rPr>
              <a:t>Total Ordering</a:t>
            </a:r>
            <a:endParaRPr sz="1600">
              <a:solidFill>
                <a:schemeClr val="lt2"/>
              </a:solidFill>
            </a:endParaRPr>
          </a:p>
          <a:p>
            <a:pPr indent="-330200" lvl="0" marL="457200" rtl="0" algn="l">
              <a:spcBef>
                <a:spcPts val="0"/>
              </a:spcBef>
              <a:spcAft>
                <a:spcPts val="0"/>
              </a:spcAft>
              <a:buClr>
                <a:srgbClr val="FF0000"/>
              </a:buClr>
              <a:buSzPts val="1600"/>
              <a:buChar char="-"/>
            </a:pPr>
            <a:r>
              <a:rPr b="1" lang="en" sz="1600">
                <a:solidFill>
                  <a:srgbClr val="FF0000"/>
                </a:solidFill>
              </a:rPr>
              <a:t>Mutual Exclusion</a:t>
            </a:r>
            <a:endParaRPr b="1" sz="1600">
              <a:solidFill>
                <a:srgbClr val="FF0000"/>
              </a:solidFill>
            </a:endParaRPr>
          </a:p>
          <a:p>
            <a:pPr indent="-330200" lvl="0" marL="457200" rtl="0" algn="l">
              <a:spcBef>
                <a:spcPts val="0"/>
              </a:spcBef>
              <a:spcAft>
                <a:spcPts val="0"/>
              </a:spcAft>
              <a:buSzPts val="1600"/>
              <a:buChar char="-"/>
            </a:pPr>
            <a:r>
              <a:rPr lang="en" sz="1600"/>
              <a:t>Anomalous Behavior</a:t>
            </a:r>
            <a:endParaRPr sz="1600"/>
          </a:p>
          <a:p>
            <a:pPr indent="-330200" lvl="0" marL="457200" rtl="0" algn="l">
              <a:spcBef>
                <a:spcPts val="0"/>
              </a:spcBef>
              <a:spcAft>
                <a:spcPts val="0"/>
              </a:spcAft>
              <a:buSzPts val="1600"/>
              <a:buChar char="-"/>
            </a:pPr>
            <a:r>
              <a:rPr lang="en" sz="1600"/>
              <a:t>Physical Clocks to Remove Anomalous Behavior</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Mutual Exclusion</a:t>
            </a:r>
            <a:endParaRPr/>
          </a:p>
        </p:txBody>
      </p:sp>
      <p:sp>
        <p:nvSpPr>
          <p:cNvPr id="219" name="Google Shape;219;p3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Single resource, many processes</a:t>
            </a:r>
            <a:endParaRPr sz="1600"/>
          </a:p>
          <a:p>
            <a:pPr indent="-330200" lvl="0" marL="457200" rtl="0" algn="l">
              <a:spcBef>
                <a:spcPts val="0"/>
              </a:spcBef>
              <a:spcAft>
                <a:spcPts val="0"/>
              </a:spcAft>
              <a:buSzPts val="1600"/>
              <a:buChar char="●"/>
            </a:pPr>
            <a:r>
              <a:rPr lang="en" sz="1600"/>
              <a:t>Only one process can access resource at a time</a:t>
            </a:r>
            <a:endParaRPr sz="1600"/>
          </a:p>
          <a:p>
            <a:pPr indent="-330200" lvl="1" marL="914400" rtl="0" algn="l">
              <a:spcBef>
                <a:spcPts val="0"/>
              </a:spcBef>
              <a:spcAft>
                <a:spcPts val="0"/>
              </a:spcAft>
              <a:buSzPts val="1600"/>
              <a:buChar char="○"/>
            </a:pPr>
            <a:r>
              <a:rPr lang="en" sz="1600"/>
              <a:t>E.g., only one process can send to a printer at a time</a:t>
            </a:r>
            <a:endParaRPr sz="1600"/>
          </a:p>
          <a:p>
            <a:pPr indent="-330200" lvl="0" marL="457200" rtl="0" algn="l">
              <a:spcBef>
                <a:spcPts val="0"/>
              </a:spcBef>
              <a:spcAft>
                <a:spcPts val="0"/>
              </a:spcAft>
              <a:buSzPts val="1600"/>
              <a:buChar char="●"/>
            </a:pPr>
            <a:r>
              <a:rPr lang="en" sz="1600"/>
              <a:t>Synchronize access</a:t>
            </a:r>
            <a:endParaRPr sz="1600"/>
          </a:p>
          <a:p>
            <a:pPr indent="-330200" lvl="0" marL="457200" rtl="0" algn="l">
              <a:spcBef>
                <a:spcPts val="0"/>
              </a:spcBef>
              <a:spcAft>
                <a:spcPts val="0"/>
              </a:spcAft>
              <a:buSzPts val="1600"/>
              <a:buChar char="●"/>
            </a:pPr>
            <a:r>
              <a:rPr lang="en" sz="1600"/>
              <a:t>FIFO granting / releasing of access to resource</a:t>
            </a:r>
            <a:endParaRPr sz="1600"/>
          </a:p>
          <a:p>
            <a:pPr indent="-330200" lvl="0" marL="457200" rtl="0" algn="l">
              <a:spcBef>
                <a:spcPts val="0"/>
              </a:spcBef>
              <a:spcAft>
                <a:spcPts val="0"/>
              </a:spcAft>
              <a:buSzPts val="1600"/>
              <a:buChar char="●"/>
            </a:pPr>
            <a:r>
              <a:rPr lang="en" sz="1600"/>
              <a:t>If every process granted the resource </a:t>
            </a:r>
            <a:r>
              <a:rPr i="1" lang="en" sz="1600"/>
              <a:t>eventually</a:t>
            </a:r>
            <a:r>
              <a:rPr lang="en" sz="1600"/>
              <a:t> releases it, then every request is </a:t>
            </a:r>
            <a:r>
              <a:rPr i="1" lang="en" sz="1600"/>
              <a:t>eventually</a:t>
            </a:r>
            <a:r>
              <a:rPr lang="en" sz="1600"/>
              <a:t> granted (we’ll come back to this “</a:t>
            </a:r>
            <a:r>
              <a:rPr i="1" lang="en" sz="1600"/>
              <a:t>eventually</a:t>
            </a:r>
            <a:r>
              <a:rPr lang="en" sz="1600"/>
              <a:t>”)</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Mutual Exclusion</a:t>
            </a:r>
            <a:endParaRPr/>
          </a:p>
          <a:p>
            <a:pPr indent="0" lvl="0" marL="0" rtl="0" algn="l">
              <a:spcBef>
                <a:spcPts val="0"/>
              </a:spcBef>
              <a:spcAft>
                <a:spcPts val="0"/>
              </a:spcAft>
              <a:buNone/>
            </a:pPr>
            <a:r>
              <a:t/>
            </a:r>
            <a:endParaRPr/>
          </a:p>
        </p:txBody>
      </p:sp>
      <p:pic>
        <p:nvPicPr>
          <p:cNvPr id="225" name="Google Shape;225;p34"/>
          <p:cNvPicPr preferRelativeResize="0"/>
          <p:nvPr/>
        </p:nvPicPr>
        <p:blipFill>
          <a:blip r:embed="rId3">
            <a:alphaModFix/>
          </a:blip>
          <a:stretch>
            <a:fillRect/>
          </a:stretch>
        </p:blipFill>
        <p:spPr>
          <a:xfrm>
            <a:off x="2379975" y="1983075"/>
            <a:ext cx="4311401" cy="872544"/>
          </a:xfrm>
          <a:prstGeom prst="rect">
            <a:avLst/>
          </a:prstGeom>
          <a:noFill/>
          <a:ln>
            <a:noFill/>
          </a:ln>
        </p:spPr>
      </p:pic>
      <p:pic>
        <p:nvPicPr>
          <p:cNvPr id="226" name="Google Shape;226;p34"/>
          <p:cNvPicPr preferRelativeResize="0"/>
          <p:nvPr/>
        </p:nvPicPr>
        <p:blipFill>
          <a:blip r:embed="rId4">
            <a:alphaModFix/>
          </a:blip>
          <a:stretch>
            <a:fillRect/>
          </a:stretch>
        </p:blipFill>
        <p:spPr>
          <a:xfrm>
            <a:off x="1381725" y="2877675"/>
            <a:ext cx="6039600" cy="1941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Mutual Exclusion</a:t>
            </a:r>
            <a:endParaRPr/>
          </a:p>
          <a:p>
            <a:pPr indent="0" lvl="0" marL="0" rtl="0" algn="l">
              <a:spcBef>
                <a:spcPts val="0"/>
              </a:spcBef>
              <a:spcAft>
                <a:spcPts val="0"/>
              </a:spcAft>
              <a:buNone/>
            </a:pPr>
            <a:r>
              <a:t/>
            </a:r>
            <a:endParaRPr/>
          </a:p>
        </p:txBody>
      </p:sp>
      <p:pic>
        <p:nvPicPr>
          <p:cNvPr id="232" name="Google Shape;232;p35"/>
          <p:cNvPicPr preferRelativeResize="0"/>
          <p:nvPr/>
        </p:nvPicPr>
        <p:blipFill>
          <a:blip r:embed="rId3">
            <a:alphaModFix/>
          </a:blip>
          <a:stretch>
            <a:fillRect/>
          </a:stretch>
        </p:blipFill>
        <p:spPr>
          <a:xfrm>
            <a:off x="1627600" y="1917750"/>
            <a:ext cx="5443499" cy="817350"/>
          </a:xfrm>
          <a:prstGeom prst="rect">
            <a:avLst/>
          </a:prstGeom>
          <a:noFill/>
          <a:ln>
            <a:noFill/>
          </a:ln>
        </p:spPr>
      </p:pic>
      <p:pic>
        <p:nvPicPr>
          <p:cNvPr id="233" name="Google Shape;233;p35"/>
          <p:cNvPicPr preferRelativeResize="0"/>
          <p:nvPr/>
        </p:nvPicPr>
        <p:blipFill>
          <a:blip r:embed="rId4">
            <a:alphaModFix/>
          </a:blip>
          <a:stretch>
            <a:fillRect/>
          </a:stretch>
        </p:blipFill>
        <p:spPr>
          <a:xfrm>
            <a:off x="1071975" y="2877650"/>
            <a:ext cx="6406800" cy="2059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Mutual Exclusion</a:t>
            </a:r>
            <a:endParaRPr/>
          </a:p>
        </p:txBody>
      </p:sp>
      <p:pic>
        <p:nvPicPr>
          <p:cNvPr id="239" name="Google Shape;239;p36"/>
          <p:cNvPicPr preferRelativeResize="0"/>
          <p:nvPr/>
        </p:nvPicPr>
        <p:blipFill>
          <a:blip r:embed="rId3">
            <a:alphaModFix/>
          </a:blip>
          <a:stretch>
            <a:fillRect/>
          </a:stretch>
        </p:blipFill>
        <p:spPr>
          <a:xfrm>
            <a:off x="1804625" y="1917725"/>
            <a:ext cx="5030424" cy="1000125"/>
          </a:xfrm>
          <a:prstGeom prst="rect">
            <a:avLst/>
          </a:prstGeom>
          <a:noFill/>
          <a:ln>
            <a:noFill/>
          </a:ln>
        </p:spPr>
      </p:pic>
      <p:pic>
        <p:nvPicPr>
          <p:cNvPr id="240" name="Google Shape;240;p36"/>
          <p:cNvPicPr preferRelativeResize="0"/>
          <p:nvPr/>
        </p:nvPicPr>
        <p:blipFill>
          <a:blip r:embed="rId4">
            <a:alphaModFix/>
          </a:blip>
          <a:stretch>
            <a:fillRect/>
          </a:stretch>
        </p:blipFill>
        <p:spPr>
          <a:xfrm>
            <a:off x="1171388" y="2981725"/>
            <a:ext cx="6296900" cy="202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Mutual Exclusion</a:t>
            </a:r>
            <a:endParaRPr/>
          </a:p>
          <a:p>
            <a:pPr indent="0" lvl="0" marL="0" rtl="0" algn="l">
              <a:spcBef>
                <a:spcPts val="0"/>
              </a:spcBef>
              <a:spcAft>
                <a:spcPts val="0"/>
              </a:spcAft>
              <a:buNone/>
            </a:pPr>
            <a:r>
              <a:t/>
            </a:r>
            <a:endParaRPr/>
          </a:p>
        </p:txBody>
      </p:sp>
      <p:pic>
        <p:nvPicPr>
          <p:cNvPr id="246" name="Google Shape;246;p37"/>
          <p:cNvPicPr preferRelativeResize="0"/>
          <p:nvPr/>
        </p:nvPicPr>
        <p:blipFill>
          <a:blip r:embed="rId3">
            <a:alphaModFix/>
          </a:blip>
          <a:stretch>
            <a:fillRect/>
          </a:stretch>
        </p:blipFill>
        <p:spPr>
          <a:xfrm>
            <a:off x="1934438" y="1853850"/>
            <a:ext cx="5278725" cy="817050"/>
          </a:xfrm>
          <a:prstGeom prst="rect">
            <a:avLst/>
          </a:prstGeom>
          <a:noFill/>
          <a:ln>
            <a:noFill/>
          </a:ln>
        </p:spPr>
      </p:pic>
      <p:pic>
        <p:nvPicPr>
          <p:cNvPr id="247" name="Google Shape;247;p37"/>
          <p:cNvPicPr preferRelativeResize="0"/>
          <p:nvPr/>
        </p:nvPicPr>
        <p:blipFill>
          <a:blip r:embed="rId4">
            <a:alphaModFix/>
          </a:blip>
          <a:stretch>
            <a:fillRect/>
          </a:stretch>
        </p:blipFill>
        <p:spPr>
          <a:xfrm>
            <a:off x="1683639" y="2754475"/>
            <a:ext cx="5780350" cy="1857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Mutual Exclusion</a:t>
            </a:r>
            <a:endParaRPr/>
          </a:p>
        </p:txBody>
      </p:sp>
      <p:sp>
        <p:nvSpPr>
          <p:cNvPr id="253" name="Google Shape;253;p3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Distributed algorithm</a:t>
            </a:r>
            <a:endParaRPr sz="1600"/>
          </a:p>
          <a:p>
            <a:pPr indent="-311150" lvl="1" marL="914400" rtl="0" algn="l">
              <a:spcBef>
                <a:spcPts val="0"/>
              </a:spcBef>
              <a:spcAft>
                <a:spcPts val="0"/>
              </a:spcAft>
              <a:buSzPts val="1300"/>
              <a:buChar char="○"/>
            </a:pPr>
            <a:r>
              <a:rPr lang="en" sz="1300"/>
              <a:t>No centralized synchronization</a:t>
            </a:r>
            <a:endParaRPr sz="1300"/>
          </a:p>
          <a:p>
            <a:pPr indent="-330200" lvl="0" marL="457200" rtl="0" algn="l">
              <a:spcBef>
                <a:spcPts val="0"/>
              </a:spcBef>
              <a:spcAft>
                <a:spcPts val="0"/>
              </a:spcAft>
              <a:buSzPts val="1600"/>
              <a:buChar char="●"/>
            </a:pPr>
            <a:r>
              <a:rPr lang="en" sz="1600"/>
              <a:t>State Machine specification</a:t>
            </a:r>
            <a:endParaRPr sz="1600"/>
          </a:p>
          <a:p>
            <a:pPr indent="-311150" lvl="1" marL="914400" rtl="0" algn="l">
              <a:spcBef>
                <a:spcPts val="0"/>
              </a:spcBef>
              <a:spcAft>
                <a:spcPts val="0"/>
              </a:spcAft>
              <a:buSzPts val="1300"/>
              <a:buChar char="○"/>
            </a:pPr>
            <a:r>
              <a:rPr lang="en" sz="1300"/>
              <a:t>Set of commands </a:t>
            </a:r>
            <a:r>
              <a:rPr lang="en" sz="1300"/>
              <a:t>(C)</a:t>
            </a:r>
            <a:r>
              <a:rPr lang="en" sz="1300"/>
              <a:t>, set of states (S)</a:t>
            </a:r>
            <a:endParaRPr sz="1300"/>
          </a:p>
          <a:p>
            <a:pPr indent="-311150" lvl="1" marL="914400" rtl="0" algn="l">
              <a:spcBef>
                <a:spcPts val="0"/>
              </a:spcBef>
              <a:spcAft>
                <a:spcPts val="0"/>
              </a:spcAft>
              <a:buSzPts val="1300"/>
              <a:buChar char="○"/>
            </a:pPr>
            <a:r>
              <a:rPr lang="en" sz="1300"/>
              <a:t>Relation that executes on a command and a state, returns a new state</a:t>
            </a:r>
            <a:endParaRPr sz="1300"/>
          </a:p>
          <a:p>
            <a:pPr indent="-311150" lvl="2" marL="1371600" rtl="0" algn="l">
              <a:spcBef>
                <a:spcPts val="0"/>
              </a:spcBef>
              <a:spcAft>
                <a:spcPts val="0"/>
              </a:spcAft>
              <a:buSzPts val="1300"/>
              <a:buChar char="■"/>
            </a:pPr>
            <a:r>
              <a:rPr lang="en" sz="1300"/>
              <a:t>Prior example:</a:t>
            </a:r>
            <a:endParaRPr sz="1300"/>
          </a:p>
          <a:p>
            <a:pPr indent="-311150" lvl="3" marL="1828800" rtl="0" algn="l">
              <a:spcBef>
                <a:spcPts val="0"/>
              </a:spcBef>
              <a:spcAft>
                <a:spcPts val="0"/>
              </a:spcAft>
              <a:buSzPts val="1300"/>
              <a:buChar char="●"/>
            </a:pPr>
            <a:r>
              <a:rPr lang="en" sz="1300"/>
              <a:t>Commands: Request resource, release resource</a:t>
            </a:r>
            <a:endParaRPr sz="1300"/>
          </a:p>
          <a:p>
            <a:pPr indent="-311150" lvl="3" marL="1828800" rtl="0" algn="l">
              <a:spcBef>
                <a:spcPts val="0"/>
              </a:spcBef>
              <a:spcAft>
                <a:spcPts val="0"/>
              </a:spcAft>
              <a:buSzPts val="1300"/>
              <a:buChar char="●"/>
            </a:pPr>
            <a:r>
              <a:rPr lang="en" sz="1300"/>
              <a:t>States: Queue of waiting request and release commands</a:t>
            </a:r>
            <a:endParaRPr sz="1300"/>
          </a:p>
          <a:p>
            <a:pPr indent="-330200" lvl="0" marL="457200" rtl="0" algn="l">
              <a:spcBef>
                <a:spcPts val="0"/>
              </a:spcBef>
              <a:spcAft>
                <a:spcPts val="0"/>
              </a:spcAft>
              <a:buSzPts val="1600"/>
              <a:buChar char="●"/>
            </a:pPr>
            <a:r>
              <a:rPr lang="en" sz="1600"/>
              <a:t>Synchronization because of total order according to timestamps</a:t>
            </a:r>
            <a:endParaRPr sz="1600"/>
          </a:p>
          <a:p>
            <a:pPr indent="-330200" lvl="0" marL="457200" rtl="0" algn="l">
              <a:spcBef>
                <a:spcPts val="0"/>
              </a:spcBef>
              <a:spcAft>
                <a:spcPts val="0"/>
              </a:spcAft>
              <a:buSzPts val="1600"/>
              <a:buChar char="●"/>
            </a:pPr>
            <a:r>
              <a:rPr lang="en" sz="1600"/>
              <a:t>Failure not considered</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259" name="Google Shape;259;p3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D9D9D9"/>
              </a:buClr>
              <a:buSzPts val="1600"/>
              <a:buChar char="-"/>
            </a:pPr>
            <a:r>
              <a:rPr lang="en" sz="1600">
                <a:solidFill>
                  <a:srgbClr val="D9D9D9"/>
                </a:solidFill>
              </a:rPr>
              <a:t>Model of distributed system</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Happened Before relation and Partial Ordering</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Logical Clocks and The Clock Condition</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Total Ordering</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Mutual Exclusion</a:t>
            </a:r>
            <a:endParaRPr sz="1600">
              <a:solidFill>
                <a:srgbClr val="D9D9D9"/>
              </a:solidFill>
            </a:endParaRPr>
          </a:p>
          <a:p>
            <a:pPr indent="-330200" lvl="0" marL="457200" rtl="0" algn="l">
              <a:spcBef>
                <a:spcPts val="0"/>
              </a:spcBef>
              <a:spcAft>
                <a:spcPts val="0"/>
              </a:spcAft>
              <a:buClr>
                <a:srgbClr val="FF0000"/>
              </a:buClr>
              <a:buSzPts val="1600"/>
              <a:buChar char="-"/>
            </a:pPr>
            <a:r>
              <a:rPr b="1" lang="en" sz="1600">
                <a:solidFill>
                  <a:srgbClr val="FF0000"/>
                </a:solidFill>
              </a:rPr>
              <a:t>Anomalous Behavior</a:t>
            </a:r>
            <a:endParaRPr b="1" sz="1600">
              <a:solidFill>
                <a:srgbClr val="FF0000"/>
              </a:solidFill>
            </a:endParaRPr>
          </a:p>
          <a:p>
            <a:pPr indent="-330200" lvl="0" marL="457200" rtl="0" algn="l">
              <a:spcBef>
                <a:spcPts val="0"/>
              </a:spcBef>
              <a:spcAft>
                <a:spcPts val="0"/>
              </a:spcAft>
              <a:buSzPts val="1600"/>
              <a:buChar char="-"/>
            </a:pPr>
            <a:r>
              <a:rPr lang="en" sz="1600"/>
              <a:t>Physical Clocks to Remove Anomalous Behavior</a:t>
            </a:r>
            <a:endParaRPr sz="1600"/>
          </a:p>
          <a:p>
            <a:pPr indent="0" lvl="0" marL="0" rtl="0" algn="l">
              <a:spcBef>
                <a:spcPts val="1600"/>
              </a:spcBef>
              <a:spcAft>
                <a:spcPts val="1600"/>
              </a:spcAft>
              <a:buNone/>
            </a:pPr>
            <a:r>
              <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Anomalous</a:t>
            </a:r>
            <a:r>
              <a:rPr lang="en"/>
              <a:t> Behavior</a:t>
            </a:r>
            <a:endParaRPr/>
          </a:p>
        </p:txBody>
      </p:sp>
      <p:sp>
        <p:nvSpPr>
          <p:cNvPr id="265" name="Google Shape;265;p4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Imagine a game of telephone</a:t>
            </a:r>
            <a:endParaRPr sz="1600"/>
          </a:p>
          <a:p>
            <a:pPr indent="-311150" lvl="1" marL="914400" rtl="0" algn="l">
              <a:spcBef>
                <a:spcPts val="0"/>
              </a:spcBef>
              <a:spcAft>
                <a:spcPts val="0"/>
              </a:spcAft>
              <a:buSzPts val="1300"/>
              <a:buChar char="○"/>
            </a:pPr>
            <a:r>
              <a:rPr lang="en" sz="1300"/>
              <a:t>Person A -- issues request on computer (A)</a:t>
            </a:r>
            <a:endParaRPr sz="1300"/>
          </a:p>
          <a:p>
            <a:pPr indent="-311150" lvl="1" marL="914400" rtl="0" algn="l">
              <a:spcBef>
                <a:spcPts val="0"/>
              </a:spcBef>
              <a:spcAft>
                <a:spcPts val="0"/>
              </a:spcAft>
              <a:buSzPts val="1300"/>
              <a:buChar char="○"/>
            </a:pPr>
            <a:r>
              <a:rPr lang="en" sz="1300"/>
              <a:t>Person A telephones person B (in another city)</a:t>
            </a:r>
            <a:endParaRPr sz="1300"/>
          </a:p>
          <a:p>
            <a:pPr indent="-311150" lvl="1" marL="914400" rtl="0" algn="l">
              <a:spcBef>
                <a:spcPts val="0"/>
              </a:spcBef>
              <a:spcAft>
                <a:spcPts val="0"/>
              </a:spcAft>
              <a:buSzPts val="1300"/>
              <a:buChar char="○"/>
            </a:pPr>
            <a:r>
              <a:rPr lang="en" sz="1300"/>
              <a:t>Person A tells Person B to issue a different request on computer (B) </a:t>
            </a:r>
            <a:endParaRPr sz="1300"/>
          </a:p>
          <a:p>
            <a:pPr indent="-330200" lvl="0" marL="457200" rtl="0" algn="l">
              <a:spcBef>
                <a:spcPts val="0"/>
              </a:spcBef>
              <a:spcAft>
                <a:spcPts val="0"/>
              </a:spcAft>
              <a:buSzPts val="1600"/>
              <a:buChar char="●"/>
            </a:pPr>
            <a:r>
              <a:rPr lang="en" sz="1600"/>
              <a:t>Anomalous result</a:t>
            </a:r>
            <a:endParaRPr sz="1600"/>
          </a:p>
          <a:p>
            <a:pPr indent="-311150" lvl="1" marL="914400" rtl="0" algn="l">
              <a:spcBef>
                <a:spcPts val="0"/>
              </a:spcBef>
              <a:spcAft>
                <a:spcPts val="0"/>
              </a:spcAft>
              <a:buSzPts val="1300"/>
              <a:buChar char="○"/>
            </a:pPr>
            <a:r>
              <a:rPr lang="en" sz="1300"/>
              <a:t>Person B’s request can have a lower timestamp than A</a:t>
            </a:r>
            <a:endParaRPr sz="1300"/>
          </a:p>
          <a:p>
            <a:pPr indent="-311150" lvl="1" marL="914400" rtl="0" algn="l">
              <a:spcBef>
                <a:spcPts val="0"/>
              </a:spcBef>
              <a:spcAft>
                <a:spcPts val="0"/>
              </a:spcAft>
              <a:buSzPts val="1300"/>
              <a:buChar char="○"/>
            </a:pPr>
            <a:r>
              <a:rPr lang="en" sz="1300"/>
              <a:t>B can be ordered before A</a:t>
            </a:r>
            <a:endParaRPr sz="1300"/>
          </a:p>
          <a:p>
            <a:pPr indent="-311150" lvl="1" marL="914400" rtl="0" algn="l">
              <a:spcBef>
                <a:spcPts val="0"/>
              </a:spcBef>
              <a:spcAft>
                <a:spcPts val="0"/>
              </a:spcAft>
              <a:buSzPts val="1300"/>
              <a:buChar char="○"/>
            </a:pPr>
            <a:r>
              <a:rPr lang="en" sz="1300"/>
              <a:t>A preceded B, but the system has no way to know this</a:t>
            </a:r>
            <a:endParaRPr sz="1300"/>
          </a:p>
          <a:p>
            <a:pPr indent="-330200" lvl="0" marL="457200" rtl="0" algn="l">
              <a:spcBef>
                <a:spcPts val="0"/>
              </a:spcBef>
              <a:spcAft>
                <a:spcPts val="0"/>
              </a:spcAft>
              <a:buSzPts val="1600"/>
              <a:buChar char="●"/>
            </a:pPr>
            <a:r>
              <a:rPr lang="en" sz="1600"/>
              <a:t>Precedence information is based on messages external to system</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Strong Clock Condition</a:t>
            </a:r>
            <a:endParaRPr/>
          </a:p>
        </p:txBody>
      </p:sp>
      <p:pic>
        <p:nvPicPr>
          <p:cNvPr id="271" name="Google Shape;271;p41"/>
          <p:cNvPicPr preferRelativeResize="0"/>
          <p:nvPr/>
        </p:nvPicPr>
        <p:blipFill>
          <a:blip r:embed="rId3">
            <a:alphaModFix/>
          </a:blip>
          <a:stretch>
            <a:fillRect/>
          </a:stretch>
        </p:blipFill>
        <p:spPr>
          <a:xfrm>
            <a:off x="1012950" y="2173450"/>
            <a:ext cx="7009525" cy="1926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Leslie Lamport</a:t>
            </a:r>
            <a:endParaRPr/>
          </a:p>
        </p:txBody>
      </p:sp>
      <p:sp>
        <p:nvSpPr>
          <p:cNvPr id="100" name="Google Shape;100;p15"/>
          <p:cNvSpPr txBox="1"/>
          <p:nvPr>
            <p:ph idx="1" type="body"/>
          </p:nvPr>
        </p:nvSpPr>
        <p:spPr>
          <a:xfrm>
            <a:off x="729450" y="1926475"/>
            <a:ext cx="4441800" cy="2261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MIT / Brandeis</a:t>
            </a:r>
            <a:endParaRPr sz="1400"/>
          </a:p>
          <a:p>
            <a:pPr indent="-317500" lvl="0" marL="457200" rtl="0" algn="l">
              <a:spcBef>
                <a:spcPts val="0"/>
              </a:spcBef>
              <a:spcAft>
                <a:spcPts val="0"/>
              </a:spcAft>
              <a:buSzPts val="1400"/>
              <a:buChar char="●"/>
            </a:pPr>
            <a:r>
              <a:rPr lang="en" sz="1400"/>
              <a:t>Industrial researcher</a:t>
            </a:r>
            <a:endParaRPr sz="1400"/>
          </a:p>
          <a:p>
            <a:pPr indent="-317500" lvl="0" marL="457200" rtl="0" algn="l">
              <a:spcBef>
                <a:spcPts val="0"/>
              </a:spcBef>
              <a:spcAft>
                <a:spcPts val="0"/>
              </a:spcAft>
              <a:buSzPts val="1400"/>
              <a:buChar char="●"/>
            </a:pPr>
            <a:r>
              <a:rPr lang="en" sz="1400"/>
              <a:t>“Father” of distributed computing</a:t>
            </a:r>
            <a:endParaRPr sz="1400"/>
          </a:p>
          <a:p>
            <a:pPr indent="-317500" lvl="0" marL="457200" rtl="0" algn="l">
              <a:spcBef>
                <a:spcPts val="0"/>
              </a:spcBef>
              <a:spcAft>
                <a:spcPts val="0"/>
              </a:spcAft>
              <a:buSzPts val="1400"/>
              <a:buChar char="●"/>
            </a:pPr>
            <a:r>
              <a:rPr lang="en" sz="1400"/>
              <a:t>Paxos</a:t>
            </a:r>
            <a:endParaRPr sz="1400"/>
          </a:p>
          <a:p>
            <a:pPr indent="-317500" lvl="0" marL="457200" rtl="0" algn="l">
              <a:spcBef>
                <a:spcPts val="0"/>
              </a:spcBef>
              <a:spcAft>
                <a:spcPts val="0"/>
              </a:spcAft>
              <a:buSzPts val="1400"/>
              <a:buChar char="●"/>
            </a:pPr>
            <a:r>
              <a:rPr lang="en" sz="1400"/>
              <a:t>“Time, Clocks, and the Ordering of Events in a Distributed System” (1978)</a:t>
            </a:r>
            <a:endParaRPr sz="1400"/>
          </a:p>
          <a:p>
            <a:pPr indent="-311150" lvl="1" marL="914400" rtl="0" algn="l">
              <a:spcBef>
                <a:spcPts val="0"/>
              </a:spcBef>
              <a:spcAft>
                <a:spcPts val="0"/>
              </a:spcAft>
              <a:buSzPts val="1300"/>
              <a:buChar char="○"/>
            </a:pPr>
            <a:r>
              <a:rPr lang="en" sz="1300"/>
              <a:t>Test of time award</a:t>
            </a:r>
            <a:endParaRPr sz="1300"/>
          </a:p>
          <a:p>
            <a:pPr indent="-311150" lvl="1" marL="914400" rtl="0" algn="l">
              <a:spcBef>
                <a:spcPts val="0"/>
              </a:spcBef>
              <a:spcAft>
                <a:spcPts val="0"/>
              </a:spcAft>
              <a:buSzPts val="1300"/>
              <a:buChar char="○"/>
            </a:pPr>
            <a:r>
              <a:rPr lang="en" sz="1300"/>
              <a:t>11,082 citations (Google Scholar)</a:t>
            </a:r>
            <a:endParaRPr sz="1300"/>
          </a:p>
          <a:p>
            <a:pPr indent="-317500" lvl="0" marL="457200" rtl="0" algn="l">
              <a:spcBef>
                <a:spcPts val="0"/>
              </a:spcBef>
              <a:spcAft>
                <a:spcPts val="0"/>
              </a:spcAft>
              <a:buSzPts val="1400"/>
              <a:buChar char="●"/>
            </a:pPr>
            <a:r>
              <a:rPr lang="en" sz="1400"/>
              <a:t>Turing Award (2013) for LateX (notably, not for Paxos)</a:t>
            </a:r>
            <a:endParaRPr sz="1400"/>
          </a:p>
          <a:p>
            <a:pPr indent="-311150" lvl="1" marL="914400" rtl="0" algn="l">
              <a:spcBef>
                <a:spcPts val="0"/>
              </a:spcBef>
              <a:spcAft>
                <a:spcPts val="0"/>
              </a:spcAft>
              <a:buSzPts val="1300"/>
              <a:buChar char="○"/>
            </a:pPr>
            <a:r>
              <a:rPr lang="en" sz="1300"/>
              <a:t>Ken Birman was the ACM chair when Paxos paper submitted</a:t>
            </a:r>
            <a:endParaRPr sz="1300"/>
          </a:p>
          <a:p>
            <a:pPr indent="0" lvl="0" marL="457200" rtl="0" algn="l">
              <a:spcBef>
                <a:spcPts val="1600"/>
              </a:spcBef>
              <a:spcAft>
                <a:spcPts val="1600"/>
              </a:spcAft>
              <a:buNone/>
            </a:pPr>
            <a:r>
              <a:t/>
            </a:r>
            <a:endParaRPr sz="1400"/>
          </a:p>
        </p:txBody>
      </p:sp>
      <p:pic>
        <p:nvPicPr>
          <p:cNvPr id="101" name="Google Shape;101;p15"/>
          <p:cNvPicPr preferRelativeResize="0"/>
          <p:nvPr/>
        </p:nvPicPr>
        <p:blipFill>
          <a:blip r:embed="rId3">
            <a:alphaModFix/>
          </a:blip>
          <a:stretch>
            <a:fillRect/>
          </a:stretch>
        </p:blipFill>
        <p:spPr>
          <a:xfrm>
            <a:off x="5944200" y="1407125"/>
            <a:ext cx="2346092" cy="2984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277" name="Google Shape;277;p4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D9D9D9"/>
              </a:buClr>
              <a:buSzPts val="1600"/>
              <a:buChar char="-"/>
            </a:pPr>
            <a:r>
              <a:rPr lang="en" sz="1600">
                <a:solidFill>
                  <a:srgbClr val="D9D9D9"/>
                </a:solidFill>
              </a:rPr>
              <a:t>Model of distributed system</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Happened Before relation and Partial Ordering</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Logical Clocks and The Clock Condition</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Total Ordering</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Mutual Exclusion</a:t>
            </a:r>
            <a:endParaRPr sz="1600">
              <a:solidFill>
                <a:srgbClr val="D9D9D9"/>
              </a:solidFill>
            </a:endParaRPr>
          </a:p>
          <a:p>
            <a:pPr indent="-330200" lvl="0" marL="457200" rtl="0" algn="l">
              <a:spcBef>
                <a:spcPts val="0"/>
              </a:spcBef>
              <a:spcAft>
                <a:spcPts val="0"/>
              </a:spcAft>
              <a:buClr>
                <a:srgbClr val="D9D9D9"/>
              </a:buClr>
              <a:buSzPts val="1600"/>
              <a:buChar char="-"/>
            </a:pPr>
            <a:r>
              <a:rPr lang="en" sz="1600">
                <a:solidFill>
                  <a:srgbClr val="D9D9D9"/>
                </a:solidFill>
              </a:rPr>
              <a:t>Anomalous Behavior</a:t>
            </a:r>
            <a:endParaRPr sz="1600">
              <a:solidFill>
                <a:srgbClr val="D9D9D9"/>
              </a:solidFill>
            </a:endParaRPr>
          </a:p>
          <a:p>
            <a:pPr indent="-330200" lvl="0" marL="457200" rtl="0" algn="l">
              <a:spcBef>
                <a:spcPts val="0"/>
              </a:spcBef>
              <a:spcAft>
                <a:spcPts val="0"/>
              </a:spcAft>
              <a:buClr>
                <a:srgbClr val="FF0000"/>
              </a:buClr>
              <a:buSzPts val="1600"/>
              <a:buChar char="-"/>
            </a:pPr>
            <a:r>
              <a:rPr b="1" lang="en" sz="1600">
                <a:solidFill>
                  <a:srgbClr val="FF0000"/>
                </a:solidFill>
              </a:rPr>
              <a:t>Physical Clocks to Remove Anomalous Behavior</a:t>
            </a:r>
            <a:endParaRPr b="1" sz="1600">
              <a:solidFill>
                <a:srgbClr val="FF0000"/>
              </a:solidFill>
            </a:endParaRPr>
          </a:p>
          <a:p>
            <a:pPr indent="0" lvl="0" marL="0" rtl="0" algn="l">
              <a:spcBef>
                <a:spcPts val="1600"/>
              </a:spcBef>
              <a:spcAft>
                <a:spcPts val="1600"/>
              </a:spcAft>
              <a:buNone/>
            </a:pPr>
            <a:r>
              <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Physical Clocks</a:t>
            </a:r>
            <a:endParaRPr/>
          </a:p>
        </p:txBody>
      </p:sp>
      <p:sp>
        <p:nvSpPr>
          <p:cNvPr id="283" name="Google Shape;283;p43"/>
          <p:cNvSpPr txBox="1"/>
          <p:nvPr>
            <p:ph idx="1" type="body"/>
          </p:nvPr>
        </p:nvSpPr>
        <p:spPr>
          <a:xfrm>
            <a:off x="729450" y="190792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Introduce physical time to our clocks</a:t>
            </a:r>
            <a:endParaRPr sz="1600"/>
          </a:p>
          <a:p>
            <a:pPr indent="-330200" lvl="0" marL="457200" rtl="0" algn="l">
              <a:spcBef>
                <a:spcPts val="0"/>
              </a:spcBef>
              <a:spcAft>
                <a:spcPts val="0"/>
              </a:spcAft>
              <a:buSzPts val="1600"/>
              <a:buChar char="●"/>
            </a:pPr>
            <a:r>
              <a:rPr lang="en" sz="1600"/>
              <a:t>Needs to run at approximately correct rate</a:t>
            </a:r>
            <a:endParaRPr sz="1600"/>
          </a:p>
          <a:p>
            <a:pPr indent="-330200" lvl="1" marL="914400" rtl="0" algn="l">
              <a:spcBef>
                <a:spcPts val="0"/>
              </a:spcBef>
              <a:spcAft>
                <a:spcPts val="0"/>
              </a:spcAft>
              <a:buSzPts val="1600"/>
              <a:buChar char="○"/>
            </a:pPr>
            <a:r>
              <a:rPr lang="en" sz="1600"/>
              <a:t>Clocks can’t get too out-of-synch</a:t>
            </a:r>
            <a:endParaRPr sz="1600"/>
          </a:p>
          <a:p>
            <a:pPr indent="-330200" lvl="0" marL="457200" rtl="0" algn="l">
              <a:spcBef>
                <a:spcPts val="0"/>
              </a:spcBef>
              <a:spcAft>
                <a:spcPts val="0"/>
              </a:spcAft>
              <a:buSzPts val="1600"/>
              <a:buChar char="●"/>
            </a:pPr>
            <a:r>
              <a:rPr lang="en" sz="1600"/>
              <a:t>We put bounds on how out-of-synch clocks relative to each other</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Physical Clocks</a:t>
            </a:r>
            <a:endParaRPr/>
          </a:p>
        </p:txBody>
      </p:sp>
      <p:pic>
        <p:nvPicPr>
          <p:cNvPr id="289" name="Google Shape;289;p44"/>
          <p:cNvPicPr preferRelativeResize="0"/>
          <p:nvPr/>
        </p:nvPicPr>
        <p:blipFill>
          <a:blip r:embed="rId3">
            <a:alphaModFix/>
          </a:blip>
          <a:stretch>
            <a:fillRect/>
          </a:stretch>
        </p:blipFill>
        <p:spPr>
          <a:xfrm>
            <a:off x="3701429" y="1012925"/>
            <a:ext cx="4077750" cy="3903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Impact: Global State Intuition</a:t>
            </a:r>
            <a:endParaRPr/>
          </a:p>
        </p:txBody>
      </p:sp>
      <p:pic>
        <p:nvPicPr>
          <p:cNvPr id="295" name="Google Shape;295;p45"/>
          <p:cNvPicPr preferRelativeResize="0"/>
          <p:nvPr/>
        </p:nvPicPr>
        <p:blipFill>
          <a:blip r:embed="rId3">
            <a:alphaModFix/>
          </a:blip>
          <a:stretch>
            <a:fillRect/>
          </a:stretch>
        </p:blipFill>
        <p:spPr>
          <a:xfrm>
            <a:off x="609600" y="2158650"/>
            <a:ext cx="7770450" cy="1988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Global State Detection and Stable Properties</a:t>
            </a:r>
            <a:endParaRPr/>
          </a:p>
        </p:txBody>
      </p:sp>
      <p:sp>
        <p:nvSpPr>
          <p:cNvPr id="301" name="Google Shape;301;p46"/>
          <p:cNvSpPr txBox="1"/>
          <p:nvPr>
            <p:ph idx="1" type="body"/>
          </p:nvPr>
        </p:nvSpPr>
        <p:spPr>
          <a:xfrm>
            <a:off x="729450" y="2078875"/>
            <a:ext cx="44139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Must not affect underlying computation</a:t>
            </a:r>
            <a:endParaRPr sz="1600"/>
          </a:p>
          <a:p>
            <a:pPr indent="-330200" lvl="0" marL="457200" rtl="0" algn="l">
              <a:spcBef>
                <a:spcPts val="0"/>
              </a:spcBef>
              <a:spcAft>
                <a:spcPts val="0"/>
              </a:spcAft>
              <a:buSzPts val="1600"/>
              <a:buChar char="●"/>
            </a:pPr>
            <a:r>
              <a:rPr lang="en" sz="1600"/>
              <a:t>Stable property detection</a:t>
            </a:r>
            <a:endParaRPr sz="1600"/>
          </a:p>
          <a:p>
            <a:pPr indent="-311150" lvl="1" marL="914400" rtl="0" algn="l">
              <a:spcBef>
                <a:spcPts val="0"/>
              </a:spcBef>
              <a:spcAft>
                <a:spcPts val="0"/>
              </a:spcAft>
              <a:buSzPts val="1300"/>
              <a:buChar char="○"/>
            </a:pPr>
            <a:r>
              <a:rPr lang="en" sz="1300"/>
              <a:t>Computation terminated</a:t>
            </a:r>
            <a:endParaRPr sz="1300"/>
          </a:p>
          <a:p>
            <a:pPr indent="-311150" lvl="1" marL="914400" rtl="0" algn="l">
              <a:spcBef>
                <a:spcPts val="0"/>
              </a:spcBef>
              <a:spcAft>
                <a:spcPts val="0"/>
              </a:spcAft>
              <a:buSzPts val="1300"/>
              <a:buChar char="○"/>
            </a:pPr>
            <a:r>
              <a:rPr lang="en" sz="1300"/>
              <a:t>System deadlocked</a:t>
            </a:r>
            <a:endParaRPr sz="1300"/>
          </a:p>
          <a:p>
            <a:pPr indent="-330200" lvl="0" marL="457200" rtl="0" algn="l">
              <a:spcBef>
                <a:spcPts val="0"/>
              </a:spcBef>
              <a:spcAft>
                <a:spcPts val="0"/>
              </a:spcAft>
              <a:buSzPts val="1600"/>
              <a:buChar char="●"/>
            </a:pPr>
            <a:r>
              <a:rPr lang="en" sz="1600"/>
              <a:t>Consistent cuts</a:t>
            </a:r>
            <a:endParaRPr sz="1600"/>
          </a:p>
          <a:p>
            <a:pPr indent="-311150" lvl="1" marL="914400" rtl="0" algn="l">
              <a:spcBef>
                <a:spcPts val="0"/>
              </a:spcBef>
              <a:spcAft>
                <a:spcPts val="0"/>
              </a:spcAft>
              <a:buSzPts val="1300"/>
              <a:buChar char="○"/>
            </a:pPr>
            <a:r>
              <a:rPr lang="en" sz="1300"/>
              <a:t>Checkpoint / facilitating error recovery</a:t>
            </a:r>
            <a:endParaRPr sz="1300"/>
          </a:p>
          <a:p>
            <a:pPr indent="-330200" lvl="0" marL="457200" rtl="0" algn="l">
              <a:spcBef>
                <a:spcPts val="0"/>
              </a:spcBef>
              <a:spcAft>
                <a:spcPts val="0"/>
              </a:spcAft>
              <a:buSzPts val="1600"/>
              <a:buChar char="●"/>
            </a:pPr>
            <a:r>
              <a:rPr lang="en" sz="1600"/>
              <a:t>Algorithm components</a:t>
            </a:r>
            <a:endParaRPr sz="1600"/>
          </a:p>
          <a:p>
            <a:pPr indent="-311150" lvl="1" marL="914400" rtl="0" algn="l">
              <a:spcBef>
                <a:spcPts val="0"/>
              </a:spcBef>
              <a:spcAft>
                <a:spcPts val="0"/>
              </a:spcAft>
              <a:buSzPts val="1300"/>
              <a:buChar char="○"/>
            </a:pPr>
            <a:r>
              <a:rPr lang="en" sz="1300"/>
              <a:t>Cooperation of processes</a:t>
            </a:r>
            <a:endParaRPr sz="1300"/>
          </a:p>
          <a:p>
            <a:pPr indent="-311150" lvl="1" marL="914400" rtl="0" algn="l">
              <a:spcBef>
                <a:spcPts val="0"/>
              </a:spcBef>
              <a:spcAft>
                <a:spcPts val="0"/>
              </a:spcAft>
              <a:buSzPts val="1300"/>
              <a:buChar char="○"/>
            </a:pPr>
            <a:r>
              <a:rPr lang="en" sz="1300"/>
              <a:t>Token passing</a:t>
            </a:r>
            <a:endParaRPr sz="1300"/>
          </a:p>
        </p:txBody>
      </p:sp>
      <p:pic>
        <p:nvPicPr>
          <p:cNvPr id="302" name="Google Shape;302;p46"/>
          <p:cNvPicPr preferRelativeResize="0"/>
          <p:nvPr/>
        </p:nvPicPr>
        <p:blipFill>
          <a:blip r:embed="rId3">
            <a:alphaModFix/>
          </a:blip>
          <a:stretch>
            <a:fillRect/>
          </a:stretch>
        </p:blipFill>
        <p:spPr>
          <a:xfrm>
            <a:off x="5295800" y="2107950"/>
            <a:ext cx="3222600" cy="2202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Drawbacks -- “Eventually”</a:t>
            </a:r>
            <a:endParaRPr/>
          </a:p>
        </p:txBody>
      </p:sp>
      <p:sp>
        <p:nvSpPr>
          <p:cNvPr id="308" name="Google Shape;308;p47"/>
          <p:cNvSpPr txBox="1"/>
          <p:nvPr>
            <p:ph idx="1" type="body"/>
          </p:nvPr>
        </p:nvSpPr>
        <p:spPr>
          <a:xfrm>
            <a:off x="650775" y="135890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30200" lvl="0" marL="457200" rtl="0" algn="l">
              <a:spcBef>
                <a:spcPts val="1600"/>
              </a:spcBef>
              <a:spcAft>
                <a:spcPts val="0"/>
              </a:spcAft>
              <a:buSzPts val="1600"/>
              <a:buChar char="●"/>
            </a:pPr>
            <a:r>
              <a:rPr lang="en" sz="1600"/>
              <a:t>CAP</a:t>
            </a:r>
            <a:endParaRPr sz="1600"/>
          </a:p>
          <a:p>
            <a:pPr indent="-311150" lvl="1" marL="914400" rtl="0" algn="l">
              <a:spcBef>
                <a:spcPts val="0"/>
              </a:spcBef>
              <a:spcAft>
                <a:spcPts val="0"/>
              </a:spcAft>
              <a:buSzPts val="1300"/>
              <a:buChar char="○"/>
            </a:pPr>
            <a:r>
              <a:rPr lang="en" sz="1300"/>
              <a:t>Consistency</a:t>
            </a:r>
            <a:endParaRPr sz="1300"/>
          </a:p>
          <a:p>
            <a:pPr indent="-311150" lvl="1" marL="914400" rtl="0" algn="l">
              <a:spcBef>
                <a:spcPts val="0"/>
              </a:spcBef>
              <a:spcAft>
                <a:spcPts val="0"/>
              </a:spcAft>
              <a:buSzPts val="1300"/>
              <a:buChar char="○"/>
            </a:pPr>
            <a:r>
              <a:rPr lang="en" sz="1300"/>
              <a:t>Availability</a:t>
            </a:r>
            <a:endParaRPr sz="1300"/>
          </a:p>
          <a:p>
            <a:pPr indent="-311150" lvl="1" marL="914400" rtl="0" algn="l">
              <a:spcBef>
                <a:spcPts val="0"/>
              </a:spcBef>
              <a:spcAft>
                <a:spcPts val="0"/>
              </a:spcAft>
              <a:buSzPts val="1300"/>
              <a:buChar char="○"/>
            </a:pPr>
            <a:r>
              <a:rPr lang="en" sz="1300"/>
              <a:t>Partition Tolerance</a:t>
            </a:r>
            <a:endParaRPr sz="1300"/>
          </a:p>
          <a:p>
            <a:pPr indent="-330200" lvl="0" marL="457200" rtl="0" algn="l">
              <a:spcBef>
                <a:spcPts val="0"/>
              </a:spcBef>
              <a:spcAft>
                <a:spcPts val="0"/>
              </a:spcAft>
              <a:buSzPts val="1600"/>
              <a:buChar char="●"/>
            </a:pPr>
            <a:r>
              <a:rPr lang="en" sz="1600"/>
              <a:t>COPS</a:t>
            </a:r>
            <a:endParaRPr sz="1600"/>
          </a:p>
          <a:p>
            <a:pPr indent="-311150" lvl="1" marL="914400" rtl="0" algn="l">
              <a:spcBef>
                <a:spcPts val="0"/>
              </a:spcBef>
              <a:spcAft>
                <a:spcPts val="0"/>
              </a:spcAft>
              <a:buSzPts val="1300"/>
              <a:buChar char="○"/>
            </a:pPr>
            <a:r>
              <a:rPr lang="en" sz="1300"/>
              <a:t>Clusters of Order-Preserving Services</a:t>
            </a:r>
            <a:endParaRPr sz="1300"/>
          </a:p>
          <a:p>
            <a:pPr indent="-311150" lvl="1" marL="914400" rtl="0" algn="l">
              <a:spcBef>
                <a:spcPts val="0"/>
              </a:spcBef>
              <a:spcAft>
                <a:spcPts val="0"/>
              </a:spcAft>
              <a:buSzPts val="1300"/>
              <a:buChar char="○"/>
            </a:pPr>
            <a:r>
              <a:rPr lang="en" sz="1300"/>
              <a:t>Don’t settle for eventual</a:t>
            </a:r>
            <a:endParaRPr sz="1300"/>
          </a:p>
          <a:p>
            <a:pPr indent="-311150" lvl="1" marL="914400" rtl="0" algn="l">
              <a:spcBef>
                <a:spcPts val="0"/>
              </a:spcBef>
              <a:spcAft>
                <a:spcPts val="0"/>
              </a:spcAft>
              <a:buSzPts val="1300"/>
              <a:buChar char="○"/>
            </a:pPr>
            <a:r>
              <a:rPr lang="en" sz="1300"/>
              <a:t>Causal+ consistency</a:t>
            </a:r>
            <a:endParaRPr sz="1300"/>
          </a:p>
          <a:p>
            <a:pPr indent="-311150" lvl="1" marL="914400" rtl="0" algn="l">
              <a:spcBef>
                <a:spcPts val="0"/>
              </a:spcBef>
              <a:spcAft>
                <a:spcPts val="0"/>
              </a:spcAft>
              <a:buSzPts val="1300"/>
              <a:buChar char="○"/>
            </a:pPr>
            <a:r>
              <a:rPr lang="en" sz="1300"/>
              <a:t>ALPS</a:t>
            </a:r>
            <a:endParaRPr sz="1300"/>
          </a:p>
          <a:p>
            <a:pPr indent="-311150" lvl="2" marL="1371600" rtl="0" algn="l">
              <a:spcBef>
                <a:spcPts val="0"/>
              </a:spcBef>
              <a:spcAft>
                <a:spcPts val="0"/>
              </a:spcAft>
              <a:buSzPts val="1300"/>
              <a:buChar char="■"/>
            </a:pPr>
            <a:r>
              <a:rPr lang="en" sz="1300"/>
              <a:t>Availability</a:t>
            </a:r>
            <a:endParaRPr sz="1300"/>
          </a:p>
          <a:p>
            <a:pPr indent="-311150" lvl="2" marL="1371600" rtl="0" algn="l">
              <a:spcBef>
                <a:spcPts val="0"/>
              </a:spcBef>
              <a:spcAft>
                <a:spcPts val="0"/>
              </a:spcAft>
              <a:buSzPts val="1300"/>
              <a:buChar char="■"/>
            </a:pPr>
            <a:r>
              <a:rPr lang="en" sz="1300"/>
              <a:t>(Low) Latency</a:t>
            </a:r>
            <a:endParaRPr sz="1300"/>
          </a:p>
          <a:p>
            <a:pPr indent="-311150" lvl="2" marL="1371600" rtl="0" algn="l">
              <a:spcBef>
                <a:spcPts val="0"/>
              </a:spcBef>
              <a:spcAft>
                <a:spcPts val="0"/>
              </a:spcAft>
              <a:buSzPts val="1300"/>
              <a:buChar char="■"/>
            </a:pPr>
            <a:r>
              <a:rPr lang="en" sz="1300"/>
              <a:t>Partition Tolerance</a:t>
            </a:r>
            <a:endParaRPr sz="1300"/>
          </a:p>
          <a:p>
            <a:pPr indent="-311150" lvl="2" marL="1371600" rtl="0" algn="l">
              <a:spcBef>
                <a:spcPts val="0"/>
              </a:spcBef>
              <a:spcAft>
                <a:spcPts val="0"/>
              </a:spcAft>
              <a:buSzPts val="1300"/>
              <a:buChar char="■"/>
            </a:pPr>
            <a:r>
              <a:rPr lang="en" sz="1300"/>
              <a:t>Scalability</a:t>
            </a:r>
            <a:endParaRPr sz="1300"/>
          </a:p>
          <a:p>
            <a:pPr indent="0" lvl="0" marL="457200" rtl="0" algn="l">
              <a:spcBef>
                <a:spcPts val="1600"/>
              </a:spcBef>
              <a:spcAft>
                <a:spcPts val="1600"/>
              </a:spcAft>
              <a:buNone/>
            </a:pPr>
            <a:r>
              <a:t/>
            </a:r>
            <a:endParaRPr/>
          </a:p>
        </p:txBody>
      </p:sp>
      <p:pic>
        <p:nvPicPr>
          <p:cNvPr id="309" name="Google Shape;309;p47"/>
          <p:cNvPicPr preferRelativeResize="0"/>
          <p:nvPr/>
        </p:nvPicPr>
        <p:blipFill>
          <a:blip r:embed="rId3">
            <a:alphaModFix/>
          </a:blip>
          <a:stretch>
            <a:fillRect/>
          </a:stretch>
        </p:blipFill>
        <p:spPr>
          <a:xfrm>
            <a:off x="5686900" y="2525850"/>
            <a:ext cx="2738774" cy="2347526"/>
          </a:xfrm>
          <a:prstGeom prst="rect">
            <a:avLst/>
          </a:prstGeom>
          <a:noFill/>
          <a:ln>
            <a:noFill/>
          </a:ln>
        </p:spPr>
      </p:pic>
      <p:grpSp>
        <p:nvGrpSpPr>
          <p:cNvPr id="310" name="Google Shape;310;p47"/>
          <p:cNvGrpSpPr/>
          <p:nvPr/>
        </p:nvGrpSpPr>
        <p:grpSpPr>
          <a:xfrm>
            <a:off x="5281200" y="1853850"/>
            <a:ext cx="3726225" cy="556725"/>
            <a:chOff x="845775" y="1907925"/>
            <a:chExt cx="3726225" cy="556725"/>
          </a:xfrm>
        </p:grpSpPr>
        <p:pic>
          <p:nvPicPr>
            <p:cNvPr id="311" name="Google Shape;311;p47"/>
            <p:cNvPicPr preferRelativeResize="0"/>
            <p:nvPr/>
          </p:nvPicPr>
          <p:blipFill rotWithShape="1">
            <a:blip r:embed="rId4">
              <a:alphaModFix/>
            </a:blip>
            <a:srcRect b="0" l="0" r="0" t="12380"/>
            <a:stretch/>
          </p:blipFill>
          <p:spPr>
            <a:xfrm>
              <a:off x="850650" y="1929450"/>
              <a:ext cx="3721350" cy="535200"/>
            </a:xfrm>
            <a:prstGeom prst="rect">
              <a:avLst/>
            </a:prstGeom>
            <a:noFill/>
            <a:ln>
              <a:noFill/>
            </a:ln>
          </p:spPr>
        </p:pic>
        <p:sp>
          <p:nvSpPr>
            <p:cNvPr id="312" name="Google Shape;312;p47"/>
            <p:cNvSpPr/>
            <p:nvPr/>
          </p:nvSpPr>
          <p:spPr>
            <a:xfrm>
              <a:off x="845775" y="1907925"/>
              <a:ext cx="1357200" cy="177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Drawbacks -- Handling Failures</a:t>
            </a:r>
            <a:endParaRPr/>
          </a:p>
        </p:txBody>
      </p:sp>
      <p:sp>
        <p:nvSpPr>
          <p:cNvPr id="318" name="Google Shape;318;p48"/>
          <p:cNvSpPr txBox="1"/>
          <p:nvPr>
            <p:ph idx="1" type="body"/>
          </p:nvPr>
        </p:nvSpPr>
        <p:spPr>
          <a:xfrm>
            <a:off x="729450" y="2078875"/>
            <a:ext cx="41706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Byzantine generals problem</a:t>
            </a:r>
            <a:endParaRPr sz="1600"/>
          </a:p>
          <a:p>
            <a:pPr indent="-330200" lvl="0" marL="457200" rtl="0" algn="l">
              <a:spcBef>
                <a:spcPts val="0"/>
              </a:spcBef>
              <a:spcAft>
                <a:spcPts val="0"/>
              </a:spcAft>
              <a:buSzPts val="1600"/>
              <a:buChar char="●"/>
            </a:pPr>
            <a:r>
              <a:rPr lang="en" sz="1600"/>
              <a:t>How do reliable computer systems handle failing components?</a:t>
            </a:r>
            <a:endParaRPr sz="1600"/>
          </a:p>
          <a:p>
            <a:pPr indent="-311150" lvl="1" marL="914400" rtl="0" algn="l">
              <a:spcBef>
                <a:spcPts val="0"/>
              </a:spcBef>
              <a:spcAft>
                <a:spcPts val="0"/>
              </a:spcAft>
              <a:buSzPts val="1300"/>
              <a:buChar char="○"/>
            </a:pPr>
            <a:r>
              <a:rPr lang="en" sz="1300"/>
              <a:t>Particularly, components giving conflicting information</a:t>
            </a:r>
            <a:endParaRPr sz="1300"/>
          </a:p>
          <a:p>
            <a:pPr indent="-330200" lvl="0" marL="457200" rtl="0" algn="l">
              <a:spcBef>
                <a:spcPts val="0"/>
              </a:spcBef>
              <a:spcAft>
                <a:spcPts val="0"/>
              </a:spcAft>
              <a:buSzPts val="1600"/>
              <a:buChar char="●"/>
            </a:pPr>
            <a:r>
              <a:rPr lang="en" sz="1600"/>
              <a:t>Majority voting</a:t>
            </a:r>
            <a:endParaRPr sz="1600"/>
          </a:p>
          <a:p>
            <a:pPr indent="-311150" lvl="1" marL="914400" rtl="0" algn="l">
              <a:spcBef>
                <a:spcPts val="0"/>
              </a:spcBef>
              <a:spcAft>
                <a:spcPts val="0"/>
              </a:spcAft>
              <a:buSzPts val="1300"/>
              <a:buChar char="○"/>
            </a:pPr>
            <a:r>
              <a:rPr lang="en" sz="1300"/>
              <a:t>“Commander” - input generator</a:t>
            </a:r>
            <a:endParaRPr sz="1300"/>
          </a:p>
          <a:p>
            <a:pPr indent="-311150" lvl="1" marL="914400" rtl="0" algn="l">
              <a:spcBef>
                <a:spcPts val="0"/>
              </a:spcBef>
              <a:spcAft>
                <a:spcPts val="0"/>
              </a:spcAft>
              <a:buSzPts val="1300"/>
              <a:buChar char="○"/>
            </a:pPr>
            <a:r>
              <a:rPr lang="en" sz="1300"/>
              <a:t>“Generals” - processors (loyal ones are non-faulty)</a:t>
            </a:r>
            <a:endParaRPr sz="1300"/>
          </a:p>
          <a:p>
            <a:pPr indent="0" lvl="0" marL="0" rtl="0" algn="l">
              <a:lnSpc>
                <a:spcPct val="100000"/>
              </a:lnSpc>
              <a:spcBef>
                <a:spcPts val="1600"/>
              </a:spcBef>
              <a:spcAft>
                <a:spcPts val="0"/>
              </a:spcAft>
              <a:buNone/>
            </a:pPr>
            <a:r>
              <a:t/>
            </a:r>
            <a:endParaRPr/>
          </a:p>
        </p:txBody>
      </p:sp>
      <p:pic>
        <p:nvPicPr>
          <p:cNvPr id="319" name="Google Shape;319;p48"/>
          <p:cNvPicPr preferRelativeResize="0"/>
          <p:nvPr/>
        </p:nvPicPr>
        <p:blipFill rotWithShape="1">
          <a:blip r:embed="rId3">
            <a:alphaModFix/>
          </a:blip>
          <a:srcRect b="27414" l="7283" r="7428" t="13491"/>
          <a:stretch/>
        </p:blipFill>
        <p:spPr>
          <a:xfrm>
            <a:off x="5029600" y="2078875"/>
            <a:ext cx="3888375" cy="2072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Drawbacks -- Handling Failures</a:t>
            </a:r>
            <a:endParaRPr/>
          </a:p>
        </p:txBody>
      </p:sp>
      <p:sp>
        <p:nvSpPr>
          <p:cNvPr id="325" name="Google Shape;325;p49"/>
          <p:cNvSpPr txBox="1"/>
          <p:nvPr>
            <p:ph idx="1" type="body"/>
          </p:nvPr>
        </p:nvSpPr>
        <p:spPr>
          <a:xfrm>
            <a:off x="729450" y="1850275"/>
            <a:ext cx="5012400" cy="817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Implementing fault-tolerant services using the State Machine Approach</a:t>
            </a:r>
            <a:endParaRPr sz="1600"/>
          </a:p>
          <a:p>
            <a:pPr indent="-330200" lvl="0" marL="457200" rtl="0" algn="l">
              <a:spcBef>
                <a:spcPts val="0"/>
              </a:spcBef>
              <a:spcAft>
                <a:spcPts val="0"/>
              </a:spcAft>
              <a:buSzPts val="1600"/>
              <a:buChar char="●"/>
            </a:pPr>
            <a:r>
              <a:rPr lang="en" sz="1600"/>
              <a:t>Byzantine failure and fail-stop</a:t>
            </a:r>
            <a:endParaRPr sz="1600"/>
          </a:p>
          <a:p>
            <a:pPr indent="-330200" lvl="0" marL="457200" rtl="0" algn="l">
              <a:spcBef>
                <a:spcPts val="0"/>
              </a:spcBef>
              <a:spcAft>
                <a:spcPts val="0"/>
              </a:spcAft>
              <a:buSzPts val="1600"/>
              <a:buChar char="●"/>
            </a:pPr>
            <a:r>
              <a:rPr lang="en" sz="1600"/>
              <a:t>Service only as tolerant as processor executing → </a:t>
            </a:r>
            <a:endParaRPr sz="1600"/>
          </a:p>
          <a:p>
            <a:pPr indent="-311150" lvl="1" marL="914400" rtl="0" algn="l">
              <a:spcBef>
                <a:spcPts val="0"/>
              </a:spcBef>
              <a:spcAft>
                <a:spcPts val="0"/>
              </a:spcAft>
              <a:buSzPts val="1300"/>
              <a:buChar char="○"/>
            </a:pPr>
            <a:r>
              <a:rPr lang="en" sz="1300"/>
              <a:t>Replicas (multiple servers that fail independently)</a:t>
            </a:r>
            <a:endParaRPr sz="1300"/>
          </a:p>
          <a:p>
            <a:pPr indent="-311150" lvl="1" marL="914400" rtl="0" algn="l">
              <a:spcBef>
                <a:spcPts val="0"/>
              </a:spcBef>
              <a:spcAft>
                <a:spcPts val="0"/>
              </a:spcAft>
              <a:buSzPts val="1300"/>
              <a:buChar char="○"/>
            </a:pPr>
            <a:r>
              <a:rPr lang="en" sz="1300"/>
              <a:t>Coordination between replicas</a:t>
            </a:r>
            <a:endParaRPr sz="1300"/>
          </a:p>
          <a:p>
            <a:pPr indent="-330200" lvl="0" marL="457200" rtl="0" algn="l">
              <a:spcBef>
                <a:spcPts val="0"/>
              </a:spcBef>
              <a:spcAft>
                <a:spcPts val="0"/>
              </a:spcAft>
              <a:buSzPts val="1600"/>
              <a:buChar char="●"/>
            </a:pPr>
            <a:r>
              <a:rPr lang="en" sz="1600"/>
              <a:t>State machine</a:t>
            </a:r>
            <a:endParaRPr sz="1600"/>
          </a:p>
          <a:p>
            <a:pPr indent="-311150" lvl="1" marL="914400" rtl="0" algn="l">
              <a:spcBef>
                <a:spcPts val="0"/>
              </a:spcBef>
              <a:spcAft>
                <a:spcPts val="0"/>
              </a:spcAft>
              <a:buSzPts val="1300"/>
              <a:buChar char="○"/>
            </a:pPr>
            <a:r>
              <a:rPr lang="en" sz="1300"/>
              <a:t>State variables</a:t>
            </a:r>
            <a:endParaRPr sz="1300"/>
          </a:p>
          <a:p>
            <a:pPr indent="-311150" lvl="1" marL="914400" rtl="0" algn="l">
              <a:spcBef>
                <a:spcPts val="0"/>
              </a:spcBef>
              <a:spcAft>
                <a:spcPts val="0"/>
              </a:spcAft>
              <a:buSzPts val="1300"/>
              <a:buChar char="○"/>
            </a:pPr>
            <a:r>
              <a:rPr lang="en" sz="1300"/>
              <a:t>Commands</a:t>
            </a:r>
            <a:endParaRPr sz="1300"/>
          </a:p>
          <a:p>
            <a:pPr indent="0" lvl="0" marL="457200" rtl="0" algn="l">
              <a:spcBef>
                <a:spcPts val="1600"/>
              </a:spcBef>
              <a:spcAft>
                <a:spcPts val="0"/>
              </a:spcAft>
              <a:buNone/>
            </a:pPr>
            <a:r>
              <a:t/>
            </a:r>
            <a:endParaRPr/>
          </a:p>
          <a:p>
            <a:pPr indent="0" lvl="0" marL="914400" rtl="0" algn="l">
              <a:spcBef>
                <a:spcPts val="1600"/>
              </a:spcBef>
              <a:spcAft>
                <a:spcPts val="0"/>
              </a:spcAft>
              <a:buNone/>
            </a:pPr>
            <a:r>
              <a:t/>
            </a:r>
            <a:endParaRPr/>
          </a:p>
          <a:p>
            <a:pPr indent="0" lvl="0" marL="0" rtl="0" algn="l">
              <a:lnSpc>
                <a:spcPct val="100000"/>
              </a:lnSpc>
              <a:spcBef>
                <a:spcPts val="1600"/>
              </a:spcBef>
              <a:spcAft>
                <a:spcPts val="0"/>
              </a:spcAft>
              <a:buNone/>
            </a:pPr>
            <a:r>
              <a:t/>
            </a:r>
            <a:endParaRPr/>
          </a:p>
        </p:txBody>
      </p:sp>
      <p:pic>
        <p:nvPicPr>
          <p:cNvPr id="326" name="Google Shape;326;p49"/>
          <p:cNvPicPr preferRelativeResize="0"/>
          <p:nvPr/>
        </p:nvPicPr>
        <p:blipFill>
          <a:blip r:embed="rId3">
            <a:alphaModFix/>
          </a:blip>
          <a:stretch>
            <a:fillRect/>
          </a:stretch>
        </p:blipFill>
        <p:spPr>
          <a:xfrm>
            <a:off x="5973875" y="1814175"/>
            <a:ext cx="1677150" cy="2510375"/>
          </a:xfrm>
          <a:prstGeom prst="rect">
            <a:avLst/>
          </a:prstGeom>
          <a:noFill/>
          <a:ln>
            <a:noFill/>
          </a:ln>
        </p:spPr>
      </p:pic>
      <p:sp>
        <p:nvSpPr>
          <p:cNvPr id="327" name="Google Shape;327;p49"/>
          <p:cNvSpPr txBox="1"/>
          <p:nvPr/>
        </p:nvSpPr>
        <p:spPr>
          <a:xfrm>
            <a:off x="6005650" y="4331750"/>
            <a:ext cx="1645500" cy="33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Lato"/>
                <a:ea typeface="Lato"/>
                <a:cs typeface="Lato"/>
                <a:sym typeface="Lato"/>
              </a:rPr>
              <a:t>Fred Schneider</a:t>
            </a:r>
            <a:endParaRPr sz="1000">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Drawbacks -- Every Process</a:t>
            </a:r>
            <a:endParaRPr/>
          </a:p>
        </p:txBody>
      </p:sp>
      <p:sp>
        <p:nvSpPr>
          <p:cNvPr id="333" name="Google Shape;333;p50"/>
          <p:cNvSpPr txBox="1"/>
          <p:nvPr>
            <p:ph idx="1" type="body"/>
          </p:nvPr>
        </p:nvSpPr>
        <p:spPr>
          <a:xfrm>
            <a:off x="729450" y="2078875"/>
            <a:ext cx="6317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Process must communicate with all other processes</a:t>
            </a:r>
            <a:endParaRPr/>
          </a:p>
          <a:p>
            <a:pPr indent="-311150" lvl="0" marL="457200" rtl="0" algn="l">
              <a:spcBef>
                <a:spcPts val="0"/>
              </a:spcBef>
              <a:spcAft>
                <a:spcPts val="0"/>
              </a:spcAft>
              <a:buSzPts val="1300"/>
              <a:buChar char="●"/>
            </a:pPr>
            <a:r>
              <a:rPr lang="en"/>
              <a:t>Schneider deals with this</a:t>
            </a:r>
            <a:endParaRPr/>
          </a:p>
          <a:p>
            <a:pPr indent="-298450" lvl="1" marL="914400" rtl="0" algn="l">
              <a:spcBef>
                <a:spcPts val="0"/>
              </a:spcBef>
              <a:spcAft>
                <a:spcPts val="0"/>
              </a:spcAft>
              <a:buSzPts val="1100"/>
              <a:buChar char="○"/>
            </a:pPr>
            <a:r>
              <a:rPr lang="en"/>
              <a:t>Replica-generated identifier approach</a:t>
            </a:r>
            <a:endParaRPr/>
          </a:p>
          <a:p>
            <a:pPr indent="-298450" lvl="2" marL="1371600" rtl="0" algn="l">
              <a:spcBef>
                <a:spcPts val="0"/>
              </a:spcBef>
              <a:spcAft>
                <a:spcPts val="0"/>
              </a:spcAft>
              <a:buSzPts val="1100"/>
              <a:buChar char="■"/>
            </a:pPr>
            <a:r>
              <a:rPr lang="en"/>
              <a:t>Next class</a:t>
            </a:r>
            <a:endParaRPr/>
          </a:p>
          <a:p>
            <a:pPr indent="-298450" lvl="2" marL="1371600" rtl="0" algn="l">
              <a:spcBef>
                <a:spcPts val="0"/>
              </a:spcBef>
              <a:spcAft>
                <a:spcPts val="0"/>
              </a:spcAft>
              <a:buSzPts val="1100"/>
              <a:buChar char="■"/>
            </a:pPr>
            <a:r>
              <a:rPr lang="en"/>
              <a:t>Nutshell: Communication only between processors running the client and SM replicas</a:t>
            </a:r>
            <a:endParaRPr/>
          </a:p>
        </p:txBody>
      </p:sp>
      <p:pic>
        <p:nvPicPr>
          <p:cNvPr id="334" name="Google Shape;334;p50"/>
          <p:cNvPicPr preferRelativeResize="0"/>
          <p:nvPr/>
        </p:nvPicPr>
        <p:blipFill>
          <a:blip r:embed="rId3">
            <a:alphaModFix/>
          </a:blip>
          <a:stretch>
            <a:fillRect/>
          </a:stretch>
        </p:blipFill>
        <p:spPr>
          <a:xfrm>
            <a:off x="2120475" y="3434000"/>
            <a:ext cx="4549463" cy="14623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5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Drawbacks -- Implementation</a:t>
            </a:r>
            <a:endParaRPr/>
          </a:p>
        </p:txBody>
      </p:sp>
      <p:sp>
        <p:nvSpPr>
          <p:cNvPr id="340" name="Google Shape;340;p5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Theory only</a:t>
            </a:r>
            <a:endParaRPr sz="1600"/>
          </a:p>
          <a:p>
            <a:pPr indent="-311150" lvl="1" marL="914400" rtl="0" algn="l">
              <a:spcBef>
                <a:spcPts val="0"/>
              </a:spcBef>
              <a:spcAft>
                <a:spcPts val="0"/>
              </a:spcAft>
              <a:buSzPts val="1300"/>
              <a:buChar char="○"/>
            </a:pPr>
            <a:r>
              <a:rPr lang="en" sz="1300"/>
              <a:t>Useful for reasoning about distributed systems</a:t>
            </a:r>
            <a:endParaRPr sz="1300"/>
          </a:p>
          <a:p>
            <a:pPr indent="-311150" lvl="1" marL="914400" rtl="0" algn="l">
              <a:spcBef>
                <a:spcPts val="0"/>
              </a:spcBef>
              <a:spcAft>
                <a:spcPts val="0"/>
              </a:spcAft>
              <a:buSzPts val="1300"/>
              <a:buChar char="○"/>
            </a:pPr>
            <a:r>
              <a:rPr lang="en" sz="1300"/>
              <a:t>But, gap between theory and practice</a:t>
            </a:r>
            <a:endParaRPr sz="1300"/>
          </a:p>
          <a:p>
            <a:pPr indent="-330200" lvl="0" marL="457200" rtl="0" algn="l">
              <a:spcBef>
                <a:spcPts val="0"/>
              </a:spcBef>
              <a:spcAft>
                <a:spcPts val="0"/>
              </a:spcAft>
              <a:buSzPts val="1600"/>
              <a:buChar char="●"/>
            </a:pPr>
            <a:r>
              <a:rPr lang="en" sz="1600"/>
              <a:t>Modern distributed systems require more</a:t>
            </a:r>
            <a:endParaRPr sz="1600"/>
          </a:p>
          <a:p>
            <a:pPr indent="-311150" lvl="1" marL="914400" rtl="0" algn="l">
              <a:spcBef>
                <a:spcPts val="0"/>
              </a:spcBef>
              <a:spcAft>
                <a:spcPts val="0"/>
              </a:spcAft>
              <a:buSzPts val="1300"/>
              <a:buChar char="○"/>
            </a:pPr>
            <a:r>
              <a:rPr lang="en" sz="1300"/>
              <a:t>Physical time</a:t>
            </a:r>
            <a:endParaRPr sz="1300"/>
          </a:p>
          <a:p>
            <a:pPr indent="-311150" lvl="1" marL="914400" rtl="0" algn="l">
              <a:spcBef>
                <a:spcPts val="0"/>
              </a:spcBef>
              <a:spcAft>
                <a:spcPts val="0"/>
              </a:spcAft>
              <a:buSzPts val="1300"/>
              <a:buChar char="○"/>
            </a:pPr>
            <a:r>
              <a:rPr lang="en" sz="1300"/>
              <a:t>Network Time Protocol (NTP) syncing </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Takeaways</a:t>
            </a:r>
            <a:endParaRPr/>
          </a:p>
        </p:txBody>
      </p:sp>
      <p:sp>
        <p:nvSpPr>
          <p:cNvPr id="107" name="Google Shape;107;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What is time?</a:t>
            </a:r>
            <a:endParaRPr sz="1600"/>
          </a:p>
          <a:p>
            <a:pPr indent="-330200" lvl="0" marL="457200" rtl="0" algn="l">
              <a:spcBef>
                <a:spcPts val="0"/>
              </a:spcBef>
              <a:spcAft>
                <a:spcPts val="0"/>
              </a:spcAft>
              <a:buSzPts val="1600"/>
              <a:buChar char="●"/>
            </a:pPr>
            <a:r>
              <a:rPr lang="en" sz="1600"/>
              <a:t>What does time mean in a distributed system?</a:t>
            </a:r>
            <a:endParaRPr sz="1600"/>
          </a:p>
          <a:p>
            <a:pPr indent="-330200" lvl="0" marL="457200" rtl="0" algn="l">
              <a:spcBef>
                <a:spcPts val="0"/>
              </a:spcBef>
              <a:spcAft>
                <a:spcPts val="0"/>
              </a:spcAft>
              <a:buSzPts val="1600"/>
              <a:buChar char="●"/>
            </a:pPr>
            <a:r>
              <a:rPr lang="en" sz="1600"/>
              <a:t>In a distributed system, how do we order events such that we can get a consistent snapshot of the entire system state at a point in time?</a:t>
            </a:r>
            <a:endParaRPr sz="1600"/>
          </a:p>
          <a:p>
            <a:pPr indent="-311150" lvl="1" marL="914400" rtl="0" algn="l">
              <a:spcBef>
                <a:spcPts val="0"/>
              </a:spcBef>
              <a:spcAft>
                <a:spcPts val="0"/>
              </a:spcAft>
              <a:buSzPts val="1300"/>
              <a:buChar char="○"/>
            </a:pPr>
            <a:r>
              <a:rPr lang="en" sz="1300"/>
              <a:t>Happened before relation</a:t>
            </a:r>
            <a:endParaRPr sz="1300"/>
          </a:p>
          <a:p>
            <a:pPr indent="-311150" lvl="1" marL="914400" rtl="0" algn="l">
              <a:spcBef>
                <a:spcPts val="0"/>
              </a:spcBef>
              <a:spcAft>
                <a:spcPts val="0"/>
              </a:spcAft>
              <a:buSzPts val="1300"/>
              <a:buChar char="○"/>
            </a:pPr>
            <a:r>
              <a:rPr lang="en" sz="1300"/>
              <a:t>Logical clocks, physical clocks</a:t>
            </a:r>
            <a:endParaRPr sz="1300"/>
          </a:p>
          <a:p>
            <a:pPr indent="-311150" lvl="1" marL="914400" rtl="0" algn="l">
              <a:spcBef>
                <a:spcPts val="0"/>
              </a:spcBef>
              <a:spcAft>
                <a:spcPts val="0"/>
              </a:spcAft>
              <a:buSzPts val="1300"/>
              <a:buChar char="○"/>
            </a:pPr>
            <a:r>
              <a:rPr lang="en" sz="1300"/>
              <a:t>Partial and total ordering of events</a:t>
            </a:r>
            <a:endParaRPr sz="13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5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Types of Clocks</a:t>
            </a:r>
            <a:endParaRPr/>
          </a:p>
        </p:txBody>
      </p:sp>
      <p:sp>
        <p:nvSpPr>
          <p:cNvPr id="346" name="Google Shape;346;p5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1988: Vector clocks (DynamoDB)</a:t>
            </a:r>
            <a:endParaRPr sz="1600"/>
          </a:p>
          <a:p>
            <a:pPr indent="-330200" lvl="0" marL="457200" rtl="0" algn="l">
              <a:spcBef>
                <a:spcPts val="0"/>
              </a:spcBef>
              <a:spcAft>
                <a:spcPts val="0"/>
              </a:spcAft>
              <a:buSzPts val="1600"/>
              <a:buChar char="●"/>
            </a:pPr>
            <a:r>
              <a:rPr lang="en" sz="1600"/>
              <a:t>2012: TrueTime (Spanner)</a:t>
            </a:r>
            <a:endParaRPr sz="1600"/>
          </a:p>
          <a:p>
            <a:pPr indent="-330200" lvl="0" marL="457200" rtl="0" algn="l">
              <a:spcBef>
                <a:spcPts val="0"/>
              </a:spcBef>
              <a:spcAft>
                <a:spcPts val="0"/>
              </a:spcAft>
              <a:buSzPts val="1600"/>
              <a:buChar char="●"/>
            </a:pPr>
            <a:r>
              <a:rPr lang="en" sz="1600"/>
              <a:t>2014: Hybrid Logical Clocks (CockroachDB)</a:t>
            </a:r>
            <a:endParaRPr sz="1600"/>
          </a:p>
          <a:p>
            <a:pPr indent="-330200" lvl="0" marL="457200" rtl="0" algn="l">
              <a:spcBef>
                <a:spcPts val="0"/>
              </a:spcBef>
              <a:spcAft>
                <a:spcPts val="0"/>
              </a:spcAft>
              <a:buSzPts val="1600"/>
              <a:buChar char="●"/>
            </a:pPr>
            <a:r>
              <a:rPr lang="en" sz="1600"/>
              <a:t>2018: Sync NIC clocks (Huygens)</a:t>
            </a:r>
            <a:endParaRPr sz="1600"/>
          </a:p>
          <a:p>
            <a:pPr indent="0" lvl="0" marL="457200" rtl="0" algn="l">
              <a:spcBef>
                <a:spcPts val="1600"/>
              </a:spcBef>
              <a:spcAft>
                <a:spcPts val="16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5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Referenced Works</a:t>
            </a:r>
            <a:endParaRPr/>
          </a:p>
        </p:txBody>
      </p:sp>
      <p:sp>
        <p:nvSpPr>
          <p:cNvPr id="352" name="Google Shape;352;p53"/>
          <p:cNvSpPr txBox="1"/>
          <p:nvPr>
            <p:ph idx="1" type="body"/>
          </p:nvPr>
        </p:nvSpPr>
        <p:spPr>
          <a:xfrm>
            <a:off x="729450" y="2002675"/>
            <a:ext cx="7688700" cy="22611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Leslie Lamport. Time, Clocks, and the Ordering of Events in a Distributed System. </a:t>
            </a:r>
            <a:r>
              <a:rPr i="1" lang="en" sz="1100"/>
              <a:t>Communications of the ACM</a:t>
            </a:r>
            <a:r>
              <a:rPr lang="en" sz="1100"/>
              <a:t>, Volume 21, Number 7, 1978.</a:t>
            </a:r>
            <a:endParaRPr sz="1100"/>
          </a:p>
          <a:p>
            <a:pPr indent="-298450" lvl="0" marL="457200" rtl="0" algn="l">
              <a:spcBef>
                <a:spcPts val="0"/>
              </a:spcBef>
              <a:spcAft>
                <a:spcPts val="0"/>
              </a:spcAft>
              <a:buSzPts val="1100"/>
              <a:buChar char="●"/>
            </a:pPr>
            <a:r>
              <a:rPr lang="en" sz="1100"/>
              <a:t>K. Mani Chandy and Leslie Lamport. Distributed Snapshots: Determining Global States of Distributed Systems. </a:t>
            </a:r>
            <a:r>
              <a:rPr i="1" lang="en" sz="1100"/>
              <a:t>ACM Transactions on Computer Systems</a:t>
            </a:r>
            <a:r>
              <a:rPr lang="en" sz="1100"/>
              <a:t>, Volume 3, Number 1, 1985.</a:t>
            </a:r>
            <a:endParaRPr sz="1100"/>
          </a:p>
          <a:p>
            <a:pPr indent="-298450" lvl="0" marL="457200" rtl="0" algn="l">
              <a:spcBef>
                <a:spcPts val="0"/>
              </a:spcBef>
              <a:spcAft>
                <a:spcPts val="0"/>
              </a:spcAft>
              <a:buSzPts val="1100"/>
              <a:buChar char="●"/>
            </a:pPr>
            <a:r>
              <a:rPr lang="en" sz="1100"/>
              <a:t>K. Mani Chandy and Jayadev Misra. How Processes Learning. </a:t>
            </a:r>
            <a:r>
              <a:rPr i="1" lang="en" sz="1100"/>
              <a:t>ACM</a:t>
            </a:r>
            <a:r>
              <a:rPr lang="en" sz="1100"/>
              <a:t>, 1985. </a:t>
            </a:r>
            <a:endParaRPr sz="1100"/>
          </a:p>
          <a:p>
            <a:pPr indent="-298450" lvl="0" marL="457200" rtl="0" algn="l">
              <a:spcBef>
                <a:spcPts val="0"/>
              </a:spcBef>
              <a:spcAft>
                <a:spcPts val="0"/>
              </a:spcAft>
              <a:buSzPts val="1100"/>
              <a:buChar char="●"/>
            </a:pPr>
            <a:r>
              <a:rPr lang="en" sz="1100"/>
              <a:t>Leslie Lamport, et. al. The Byzantine Generals Problem. </a:t>
            </a:r>
            <a:r>
              <a:rPr i="1" lang="en" sz="1100"/>
              <a:t>ACM Transactions on Programming Languages and Systems</a:t>
            </a:r>
            <a:r>
              <a:rPr lang="en" sz="1100"/>
              <a:t>, Volume 4, Number 3, 1982.</a:t>
            </a:r>
            <a:endParaRPr sz="1100"/>
          </a:p>
          <a:p>
            <a:pPr indent="-298450" lvl="0" marL="457200" rtl="0" algn="l">
              <a:spcBef>
                <a:spcPts val="0"/>
              </a:spcBef>
              <a:spcAft>
                <a:spcPts val="0"/>
              </a:spcAft>
              <a:buSzPts val="1100"/>
              <a:buChar char="●"/>
            </a:pPr>
            <a:r>
              <a:rPr lang="en" sz="1100"/>
              <a:t>Fred B. Schneider. Implementing Fault-Tolerant Services Using the State Machine Approach: A Tutorial. </a:t>
            </a:r>
            <a:r>
              <a:rPr i="1" lang="en" sz="1100"/>
              <a:t>ACM Computing Surveys</a:t>
            </a:r>
            <a:r>
              <a:rPr lang="en" sz="1100"/>
              <a:t>, Volume 22, Number 4, 1990. </a:t>
            </a:r>
            <a:endParaRPr sz="1100"/>
          </a:p>
          <a:p>
            <a:pPr indent="-298450" lvl="0" marL="457200" rtl="0" algn="l">
              <a:spcBef>
                <a:spcPts val="0"/>
              </a:spcBef>
              <a:spcAft>
                <a:spcPts val="0"/>
              </a:spcAft>
              <a:buSzPts val="1100"/>
              <a:buChar char="●"/>
            </a:pPr>
            <a:r>
              <a:rPr lang="en" sz="1100"/>
              <a:t>Sandeep S. Kulkarni, et. al. Logical Physical Clocks. M. </a:t>
            </a:r>
            <a:r>
              <a:rPr i="1" lang="en" sz="1100"/>
              <a:t>Principles of Distributed Systems</a:t>
            </a:r>
            <a:r>
              <a:rPr lang="en" sz="1100"/>
              <a:t>, 2014</a:t>
            </a:r>
            <a:endParaRPr sz="1100"/>
          </a:p>
          <a:p>
            <a:pPr indent="-298450" lvl="0" marL="457200" rtl="0" algn="l">
              <a:spcBef>
                <a:spcPts val="0"/>
              </a:spcBef>
              <a:spcAft>
                <a:spcPts val="0"/>
              </a:spcAft>
              <a:buSzPts val="1100"/>
              <a:buChar char="●"/>
            </a:pPr>
            <a:r>
              <a:rPr lang="en" sz="1100"/>
              <a:t>Wyatt Lloyd, et. al. Don’t Settle for Eventual: Scalable Causal Consistency for Wide-Area Storage with COPS. </a:t>
            </a:r>
            <a:r>
              <a:rPr i="1" lang="en" sz="1100"/>
              <a:t>SOSP</a:t>
            </a:r>
            <a:r>
              <a:rPr lang="en" sz="1100"/>
              <a:t>, 2011.</a:t>
            </a:r>
            <a:endParaRPr sz="1100"/>
          </a:p>
          <a:p>
            <a:pPr indent="-298450" lvl="0" marL="457200" rtl="0" algn="l">
              <a:spcBef>
                <a:spcPts val="0"/>
              </a:spcBef>
              <a:spcAft>
                <a:spcPts val="0"/>
              </a:spcAft>
              <a:buSzPts val="1100"/>
              <a:buChar char="●"/>
            </a:pPr>
            <a:r>
              <a:rPr lang="en" sz="1100"/>
              <a:t>Yilong Geng, et. al. Exploiting a Natural Network Effect for Scalable Fine-grained Clock Synchronization. </a:t>
            </a:r>
            <a:r>
              <a:rPr i="1" lang="en" sz="1100"/>
              <a:t>Proceedings of the 15th USENIX Symposium on Networked Systems Design and Implementation</a:t>
            </a:r>
            <a:r>
              <a:rPr lang="en" sz="1100"/>
              <a:t>, 2018. </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5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358" name="Google Shape;358;p54"/>
          <p:cNvSpPr txBox="1"/>
          <p:nvPr/>
        </p:nvSpPr>
        <p:spPr>
          <a:xfrm>
            <a:off x="506425" y="1384925"/>
            <a:ext cx="7911600" cy="2097300"/>
          </a:xfrm>
          <a:prstGeom prst="rect">
            <a:avLst/>
          </a:prstGeom>
          <a:noFill/>
          <a:ln>
            <a:noFill/>
          </a:ln>
        </p:spPr>
        <p:txBody>
          <a:bodyPr anchorCtr="0" anchor="ctr" bIns="91425" lIns="91425" spcFirstLastPara="1" rIns="91425" wrap="square" tIns="91425">
            <a:noAutofit/>
          </a:bodyPr>
          <a:lstStyle/>
          <a:p>
            <a:pPr indent="-330200" lvl="0" marL="457200" marR="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How can we conceive of synchronization in modern, heterogeneous data centers?</a:t>
            </a:r>
            <a:endParaRPr sz="1600">
              <a:solidFill>
                <a:schemeClr val="accent1"/>
              </a:solidFill>
              <a:latin typeface="Lato"/>
              <a:ea typeface="Lato"/>
              <a:cs typeface="Lato"/>
              <a:sym typeface="Lato"/>
            </a:endParaRPr>
          </a:p>
          <a:p>
            <a:pPr indent="-330200" lvl="0" marL="457200" marR="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How can we achieve synchronization using commodity hardware</a:t>
            </a:r>
            <a:endParaRPr sz="1600">
              <a:solidFill>
                <a:schemeClr val="accent1"/>
              </a:solidFill>
              <a:latin typeface="Lato"/>
              <a:ea typeface="Lato"/>
              <a:cs typeface="Lato"/>
              <a:sym typeface="Lato"/>
            </a:endParaRPr>
          </a:p>
          <a:p>
            <a:pPr indent="-330200" lvl="0" marL="457200" marR="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What does “consistency” even mean as we move toward real-time computing?</a:t>
            </a:r>
            <a:endParaRPr sz="1600">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113" name="Google Shape;113;p1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Model of distributed system</a:t>
            </a:r>
            <a:endParaRPr sz="1600"/>
          </a:p>
          <a:p>
            <a:pPr indent="-330200" lvl="0" marL="457200" rtl="0" algn="l">
              <a:spcBef>
                <a:spcPts val="0"/>
              </a:spcBef>
              <a:spcAft>
                <a:spcPts val="0"/>
              </a:spcAft>
              <a:buSzPts val="1600"/>
              <a:buChar char="-"/>
            </a:pPr>
            <a:r>
              <a:rPr lang="en" sz="1600"/>
              <a:t>Happened Before relation and Partial Ordering</a:t>
            </a:r>
            <a:endParaRPr sz="1600"/>
          </a:p>
          <a:p>
            <a:pPr indent="-330200" lvl="0" marL="457200" rtl="0" algn="l">
              <a:spcBef>
                <a:spcPts val="0"/>
              </a:spcBef>
              <a:spcAft>
                <a:spcPts val="0"/>
              </a:spcAft>
              <a:buSzPts val="1600"/>
              <a:buChar char="-"/>
            </a:pPr>
            <a:r>
              <a:rPr lang="en" sz="1600"/>
              <a:t>Logical Clocks and The Clock Condition</a:t>
            </a:r>
            <a:endParaRPr sz="1600"/>
          </a:p>
          <a:p>
            <a:pPr indent="-330200" lvl="0" marL="457200" rtl="0" algn="l">
              <a:spcBef>
                <a:spcPts val="0"/>
              </a:spcBef>
              <a:spcAft>
                <a:spcPts val="0"/>
              </a:spcAft>
              <a:buSzPts val="1600"/>
              <a:buChar char="-"/>
            </a:pPr>
            <a:r>
              <a:rPr lang="en" sz="1600"/>
              <a:t>Total Ordering</a:t>
            </a:r>
            <a:endParaRPr sz="1600"/>
          </a:p>
          <a:p>
            <a:pPr indent="-330200" lvl="0" marL="457200" rtl="0" algn="l">
              <a:spcBef>
                <a:spcPts val="0"/>
              </a:spcBef>
              <a:spcAft>
                <a:spcPts val="0"/>
              </a:spcAft>
              <a:buSzPts val="1600"/>
              <a:buChar char="-"/>
            </a:pPr>
            <a:r>
              <a:rPr lang="en" sz="1600"/>
              <a:t>Mutual Exclusion</a:t>
            </a:r>
            <a:endParaRPr sz="1600"/>
          </a:p>
          <a:p>
            <a:pPr indent="-330200" lvl="0" marL="457200" rtl="0" algn="l">
              <a:spcBef>
                <a:spcPts val="0"/>
              </a:spcBef>
              <a:spcAft>
                <a:spcPts val="0"/>
              </a:spcAft>
              <a:buSzPts val="1600"/>
              <a:buChar char="-"/>
            </a:pPr>
            <a:r>
              <a:rPr lang="en" sz="1600"/>
              <a:t>Anomalous</a:t>
            </a:r>
            <a:r>
              <a:rPr lang="en" sz="1600"/>
              <a:t> Behavior</a:t>
            </a:r>
            <a:endParaRPr sz="1600"/>
          </a:p>
          <a:p>
            <a:pPr indent="-330200" lvl="0" marL="457200" rtl="0" algn="l">
              <a:spcBef>
                <a:spcPts val="0"/>
              </a:spcBef>
              <a:spcAft>
                <a:spcPts val="0"/>
              </a:spcAft>
              <a:buSzPts val="1600"/>
              <a:buChar char="-"/>
            </a:pPr>
            <a:r>
              <a:rPr lang="en" sz="1600"/>
              <a:t>Physical Clocks to Remove Anomalous Behavior</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119" name="Google Shape;119;p1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F0000"/>
              </a:buClr>
              <a:buSzPts val="1600"/>
              <a:buChar char="-"/>
            </a:pPr>
            <a:r>
              <a:rPr b="1" lang="en" sz="1600">
                <a:solidFill>
                  <a:srgbClr val="FF0000"/>
                </a:solidFill>
              </a:rPr>
              <a:t>Model of distributed system</a:t>
            </a:r>
            <a:endParaRPr b="1" sz="1600">
              <a:solidFill>
                <a:srgbClr val="FF0000"/>
              </a:solidFill>
            </a:endParaRPr>
          </a:p>
          <a:p>
            <a:pPr indent="-330200" lvl="0" marL="457200" rtl="0" algn="l">
              <a:spcBef>
                <a:spcPts val="0"/>
              </a:spcBef>
              <a:spcAft>
                <a:spcPts val="0"/>
              </a:spcAft>
              <a:buSzPts val="1600"/>
              <a:buChar char="-"/>
            </a:pPr>
            <a:r>
              <a:rPr lang="en" sz="1600"/>
              <a:t>Happened Before relation and Partial Ordering</a:t>
            </a:r>
            <a:endParaRPr sz="1600"/>
          </a:p>
          <a:p>
            <a:pPr indent="-330200" lvl="0" marL="457200" rtl="0" algn="l">
              <a:spcBef>
                <a:spcPts val="0"/>
              </a:spcBef>
              <a:spcAft>
                <a:spcPts val="0"/>
              </a:spcAft>
              <a:buSzPts val="1600"/>
              <a:buChar char="-"/>
            </a:pPr>
            <a:r>
              <a:rPr lang="en" sz="1600"/>
              <a:t>Logical Clocks and The Clock Condition</a:t>
            </a:r>
            <a:endParaRPr sz="1600"/>
          </a:p>
          <a:p>
            <a:pPr indent="-330200" lvl="0" marL="457200" rtl="0" algn="l">
              <a:spcBef>
                <a:spcPts val="0"/>
              </a:spcBef>
              <a:spcAft>
                <a:spcPts val="0"/>
              </a:spcAft>
              <a:buSzPts val="1600"/>
              <a:buChar char="-"/>
            </a:pPr>
            <a:r>
              <a:rPr lang="en" sz="1600"/>
              <a:t>Total Ordering</a:t>
            </a:r>
            <a:endParaRPr sz="1600"/>
          </a:p>
          <a:p>
            <a:pPr indent="-330200" lvl="0" marL="457200" rtl="0" algn="l">
              <a:spcBef>
                <a:spcPts val="0"/>
              </a:spcBef>
              <a:spcAft>
                <a:spcPts val="0"/>
              </a:spcAft>
              <a:buSzPts val="1600"/>
              <a:buChar char="-"/>
            </a:pPr>
            <a:r>
              <a:rPr lang="en" sz="1600"/>
              <a:t>Mutual Exclusion</a:t>
            </a:r>
            <a:endParaRPr sz="1600"/>
          </a:p>
          <a:p>
            <a:pPr indent="-330200" lvl="0" marL="457200" rtl="0" algn="l">
              <a:spcBef>
                <a:spcPts val="0"/>
              </a:spcBef>
              <a:spcAft>
                <a:spcPts val="0"/>
              </a:spcAft>
              <a:buSzPts val="1600"/>
              <a:buChar char="-"/>
            </a:pPr>
            <a:r>
              <a:rPr lang="en" sz="1600"/>
              <a:t>Anomalous Behavior</a:t>
            </a:r>
            <a:endParaRPr sz="1600"/>
          </a:p>
          <a:p>
            <a:pPr indent="-330200" lvl="0" marL="457200" rtl="0" algn="l">
              <a:spcBef>
                <a:spcPts val="0"/>
              </a:spcBef>
              <a:spcAft>
                <a:spcPts val="0"/>
              </a:spcAft>
              <a:buSzPts val="1600"/>
              <a:buChar char="-"/>
            </a:pPr>
            <a:r>
              <a:rPr lang="en" sz="1600"/>
              <a:t>Physical Clocks to Remove Anomalous Behavior</a:t>
            </a:r>
            <a:endParaRPr sz="1600"/>
          </a:p>
          <a:p>
            <a:pPr indent="0" lvl="0" marL="457200" rtl="0" algn="l">
              <a:spcBef>
                <a:spcPts val="1600"/>
              </a:spcBef>
              <a:spcAft>
                <a:spcPts val="1600"/>
              </a:spcAft>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of a Distributed System</a:t>
            </a:r>
            <a:endParaRPr/>
          </a:p>
        </p:txBody>
      </p:sp>
      <p:sp>
        <p:nvSpPr>
          <p:cNvPr id="125" name="Google Shape;125;p19"/>
          <p:cNvSpPr txBox="1"/>
          <p:nvPr>
            <p:ph idx="1" type="body"/>
          </p:nvPr>
        </p:nvSpPr>
        <p:spPr>
          <a:xfrm>
            <a:off x="729450" y="1850275"/>
            <a:ext cx="7688700" cy="891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Included</a:t>
            </a:r>
            <a:r>
              <a:rPr lang="en" sz="1600"/>
              <a:t>:</a:t>
            </a:r>
            <a:endParaRPr sz="1600"/>
          </a:p>
          <a:p>
            <a:pPr indent="-330200" lvl="0" marL="457200" rtl="0" algn="l">
              <a:lnSpc>
                <a:spcPct val="115000"/>
              </a:lnSpc>
              <a:spcBef>
                <a:spcPts val="1600"/>
              </a:spcBef>
              <a:spcAft>
                <a:spcPts val="0"/>
              </a:spcAft>
              <a:buSzPts val="1600"/>
              <a:buChar char="●"/>
            </a:pPr>
            <a:r>
              <a:rPr b="1" lang="en" sz="1600"/>
              <a:t>Process</a:t>
            </a:r>
            <a:r>
              <a:rPr lang="en" sz="1600"/>
              <a:t>: Set of events, a priori total ordering (sequence)</a:t>
            </a:r>
            <a:endParaRPr sz="1600"/>
          </a:p>
          <a:p>
            <a:pPr indent="-330200" lvl="0" marL="457200" rtl="0" algn="l">
              <a:lnSpc>
                <a:spcPct val="115000"/>
              </a:lnSpc>
              <a:spcBef>
                <a:spcPts val="0"/>
              </a:spcBef>
              <a:spcAft>
                <a:spcPts val="0"/>
              </a:spcAft>
              <a:buSzPts val="1600"/>
              <a:buChar char="●"/>
            </a:pPr>
            <a:r>
              <a:rPr b="1" lang="en" sz="1600"/>
              <a:t>Event</a:t>
            </a:r>
            <a:r>
              <a:rPr lang="en" sz="1600"/>
              <a:t>: Sending/receiving message</a:t>
            </a:r>
            <a:endParaRPr sz="1600"/>
          </a:p>
          <a:p>
            <a:pPr indent="-330200" lvl="0" marL="457200" rtl="0" algn="l">
              <a:lnSpc>
                <a:spcPct val="115000"/>
              </a:lnSpc>
              <a:spcBef>
                <a:spcPts val="0"/>
              </a:spcBef>
              <a:spcAft>
                <a:spcPts val="0"/>
              </a:spcAft>
              <a:buSzPts val="1600"/>
              <a:buChar char="●"/>
            </a:pPr>
            <a:r>
              <a:rPr b="1" lang="en" sz="1600"/>
              <a:t>Distributed System</a:t>
            </a:r>
            <a:r>
              <a:rPr lang="en" sz="1600"/>
              <a:t>: Collection of processes, spatially separated, communicate via messages</a:t>
            </a:r>
            <a:endParaRPr sz="1600"/>
          </a:p>
          <a:p>
            <a:pPr indent="-330200" lvl="1" marL="914400" rtl="0" algn="l">
              <a:lnSpc>
                <a:spcPct val="115000"/>
              </a:lnSpc>
              <a:spcBef>
                <a:spcPts val="0"/>
              </a:spcBef>
              <a:spcAft>
                <a:spcPts val="0"/>
              </a:spcAft>
              <a:buSzPts val="1600"/>
              <a:buChar char="○"/>
            </a:pPr>
            <a:r>
              <a:rPr lang="en" sz="1600"/>
              <a:t>How do you coordinate between isolated processes?</a:t>
            </a:r>
            <a:endParaRPr sz="1600"/>
          </a:p>
          <a:p>
            <a:pPr indent="0" lvl="0" marL="0" rtl="0" algn="l">
              <a:lnSpc>
                <a:spcPct val="115000"/>
              </a:lnSpc>
              <a:spcBef>
                <a:spcPts val="1600"/>
              </a:spcBef>
              <a:spcAft>
                <a:spcPts val="0"/>
              </a:spcAft>
              <a:buNone/>
            </a:pPr>
            <a:r>
              <a:rPr b="1" lang="en" sz="1600"/>
              <a:t>Not Included</a:t>
            </a:r>
            <a:r>
              <a:rPr lang="en" sz="1600"/>
              <a:t>:</a:t>
            </a:r>
            <a:endParaRPr sz="1600"/>
          </a:p>
          <a:p>
            <a:pPr indent="-330200" lvl="0" marL="457200" rtl="0" algn="l">
              <a:lnSpc>
                <a:spcPct val="115000"/>
              </a:lnSpc>
              <a:spcBef>
                <a:spcPts val="1600"/>
              </a:spcBef>
              <a:spcAft>
                <a:spcPts val="0"/>
              </a:spcAft>
              <a:buSzPts val="1600"/>
              <a:buChar char="●"/>
            </a:pPr>
            <a:r>
              <a:rPr lang="en" sz="1600"/>
              <a:t>Global clock</a:t>
            </a:r>
            <a:endParaRPr sz="1600"/>
          </a:p>
          <a:p>
            <a:pPr indent="0" lvl="0" marL="0" rtl="0" algn="l">
              <a:spcBef>
                <a:spcPts val="1600"/>
              </a:spcBef>
              <a:spcAft>
                <a:spcPts val="160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131" name="Google Shape;131;p2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D9D9D9"/>
              </a:buClr>
              <a:buSzPts val="1600"/>
              <a:buChar char="-"/>
            </a:pPr>
            <a:r>
              <a:rPr lang="en" sz="1600">
                <a:solidFill>
                  <a:srgbClr val="D9D9D9"/>
                </a:solidFill>
              </a:rPr>
              <a:t>Model of distributed system</a:t>
            </a:r>
            <a:endParaRPr sz="1600">
              <a:solidFill>
                <a:srgbClr val="D9D9D9"/>
              </a:solidFill>
            </a:endParaRPr>
          </a:p>
          <a:p>
            <a:pPr indent="-330200" lvl="0" marL="457200" rtl="0" algn="l">
              <a:spcBef>
                <a:spcPts val="0"/>
              </a:spcBef>
              <a:spcAft>
                <a:spcPts val="0"/>
              </a:spcAft>
              <a:buClr>
                <a:srgbClr val="FF0000"/>
              </a:buClr>
              <a:buSzPts val="1600"/>
              <a:buChar char="-"/>
            </a:pPr>
            <a:r>
              <a:rPr b="1" lang="en" sz="1600">
                <a:solidFill>
                  <a:srgbClr val="FF0000"/>
                </a:solidFill>
              </a:rPr>
              <a:t>Happened Before relation and Partial Ordering</a:t>
            </a:r>
            <a:endParaRPr b="1" sz="1600">
              <a:solidFill>
                <a:srgbClr val="FF0000"/>
              </a:solidFill>
            </a:endParaRPr>
          </a:p>
          <a:p>
            <a:pPr indent="-330200" lvl="0" marL="457200" rtl="0" algn="l">
              <a:spcBef>
                <a:spcPts val="0"/>
              </a:spcBef>
              <a:spcAft>
                <a:spcPts val="0"/>
              </a:spcAft>
              <a:buSzPts val="1600"/>
              <a:buChar char="-"/>
            </a:pPr>
            <a:r>
              <a:rPr lang="en" sz="1600"/>
              <a:t>Logical Clocks and The Clock Condition</a:t>
            </a:r>
            <a:endParaRPr sz="1600"/>
          </a:p>
          <a:p>
            <a:pPr indent="-330200" lvl="0" marL="457200" rtl="0" algn="l">
              <a:spcBef>
                <a:spcPts val="0"/>
              </a:spcBef>
              <a:spcAft>
                <a:spcPts val="0"/>
              </a:spcAft>
              <a:buSzPts val="1600"/>
              <a:buChar char="-"/>
            </a:pPr>
            <a:r>
              <a:rPr lang="en" sz="1600"/>
              <a:t>Total Ordering</a:t>
            </a:r>
            <a:endParaRPr sz="1600"/>
          </a:p>
          <a:p>
            <a:pPr indent="-330200" lvl="0" marL="457200" rtl="0" algn="l">
              <a:spcBef>
                <a:spcPts val="0"/>
              </a:spcBef>
              <a:spcAft>
                <a:spcPts val="0"/>
              </a:spcAft>
              <a:buSzPts val="1600"/>
              <a:buChar char="-"/>
            </a:pPr>
            <a:r>
              <a:rPr lang="en" sz="1600"/>
              <a:t>Mutual Exclusion</a:t>
            </a:r>
            <a:endParaRPr sz="1600"/>
          </a:p>
          <a:p>
            <a:pPr indent="-330200" lvl="0" marL="457200" rtl="0" algn="l">
              <a:spcBef>
                <a:spcPts val="0"/>
              </a:spcBef>
              <a:spcAft>
                <a:spcPts val="0"/>
              </a:spcAft>
              <a:buSzPts val="1600"/>
              <a:buChar char="-"/>
            </a:pPr>
            <a:r>
              <a:rPr lang="en" sz="1600"/>
              <a:t>Anomalous Behavior</a:t>
            </a:r>
            <a:endParaRPr sz="1600"/>
          </a:p>
          <a:p>
            <a:pPr indent="-330200" lvl="0" marL="457200" rtl="0" algn="l">
              <a:spcBef>
                <a:spcPts val="0"/>
              </a:spcBef>
              <a:spcAft>
                <a:spcPts val="0"/>
              </a:spcAft>
              <a:buSzPts val="1600"/>
              <a:buChar char="-"/>
            </a:pPr>
            <a:r>
              <a:rPr lang="en" sz="1600"/>
              <a:t>Physical Clocks to Remove Anomalous Behavior</a:t>
            </a:r>
            <a:endParaRPr sz="1600"/>
          </a:p>
          <a:p>
            <a:pPr indent="0" lvl="0" marL="0" rtl="0" algn="l">
              <a:spcBef>
                <a:spcPts val="1600"/>
              </a:spcBef>
              <a:spcAft>
                <a:spcPts val="1600"/>
              </a:spcAft>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Happened Before and Partial Ordering</a:t>
            </a:r>
            <a:endParaRPr/>
          </a:p>
          <a:p>
            <a:pPr indent="0" lvl="0" marL="0" rtl="0" algn="l">
              <a:spcBef>
                <a:spcPts val="0"/>
              </a:spcBef>
              <a:spcAft>
                <a:spcPts val="0"/>
              </a:spcAft>
              <a:buNone/>
            </a:pPr>
            <a:r>
              <a:t/>
            </a:r>
            <a:endParaRPr/>
          </a:p>
        </p:txBody>
      </p:sp>
      <p:sp>
        <p:nvSpPr>
          <p:cNvPr id="137" name="Google Shape;137;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Used to thinking about global clock time (a total order / timeline)</a:t>
            </a:r>
            <a:endParaRPr/>
          </a:p>
          <a:p>
            <a:pPr indent="-298450" lvl="1" marL="914400" rtl="0" algn="l">
              <a:spcBef>
                <a:spcPts val="0"/>
              </a:spcBef>
              <a:spcAft>
                <a:spcPts val="0"/>
              </a:spcAft>
              <a:buSzPts val="1100"/>
              <a:buChar char="○"/>
            </a:pPr>
            <a:r>
              <a:rPr lang="en"/>
              <a:t>I read a recipe, then I cook dinner (in that order)</a:t>
            </a:r>
            <a:endParaRPr/>
          </a:p>
          <a:p>
            <a:pPr indent="-311150" lvl="0" marL="457200" rtl="0" algn="l">
              <a:spcBef>
                <a:spcPts val="0"/>
              </a:spcBef>
              <a:spcAft>
                <a:spcPts val="0"/>
              </a:spcAft>
              <a:buSzPts val="1300"/>
              <a:buChar char="●"/>
            </a:pPr>
            <a:r>
              <a:rPr lang="en"/>
              <a:t>Distributed systems</a:t>
            </a:r>
            <a:endParaRPr/>
          </a:p>
          <a:p>
            <a:pPr indent="-298450" lvl="1" marL="914400" rtl="0" algn="l">
              <a:spcBef>
                <a:spcPts val="0"/>
              </a:spcBef>
              <a:spcAft>
                <a:spcPts val="0"/>
              </a:spcAft>
              <a:buSzPts val="1100"/>
              <a:buChar char="○"/>
            </a:pPr>
            <a:r>
              <a:rPr lang="en"/>
              <a:t>Events in multiple places</a:t>
            </a:r>
            <a:endParaRPr/>
          </a:p>
          <a:p>
            <a:pPr indent="-298450" lvl="2" marL="1371600" rtl="0" algn="l">
              <a:spcBef>
                <a:spcPts val="0"/>
              </a:spcBef>
              <a:spcAft>
                <a:spcPts val="0"/>
              </a:spcAft>
              <a:buSzPts val="1100"/>
              <a:buChar char="■"/>
            </a:pPr>
            <a:r>
              <a:rPr lang="en"/>
              <a:t>Everyone in class, each living in a tower</a:t>
            </a:r>
            <a:endParaRPr/>
          </a:p>
          <a:p>
            <a:pPr indent="-298450" lvl="2" marL="1371600" rtl="0" algn="l">
              <a:spcBef>
                <a:spcPts val="0"/>
              </a:spcBef>
              <a:spcAft>
                <a:spcPts val="0"/>
              </a:spcAft>
              <a:buSzPts val="1100"/>
              <a:buChar char="■"/>
            </a:pPr>
            <a:r>
              <a:rPr lang="en"/>
              <a:t>Communicate via letter</a:t>
            </a:r>
            <a:endParaRPr/>
          </a:p>
          <a:p>
            <a:pPr indent="-298450" lvl="3" marL="1828800" rtl="0" algn="l">
              <a:spcBef>
                <a:spcPts val="0"/>
              </a:spcBef>
              <a:spcAft>
                <a:spcPts val="0"/>
              </a:spcAft>
              <a:buSzPts val="1100"/>
              <a:buChar char="●"/>
            </a:pPr>
            <a:r>
              <a:rPr lang="en"/>
              <a:t>How do we know how letters ordered when sent?</a:t>
            </a:r>
            <a:endParaRPr/>
          </a:p>
          <a:p>
            <a:pPr indent="-298450" lvl="1" marL="914400" rtl="0" algn="l">
              <a:spcBef>
                <a:spcPts val="0"/>
              </a:spcBef>
              <a:spcAft>
                <a:spcPts val="0"/>
              </a:spcAft>
              <a:buSzPts val="1100"/>
              <a:buChar char="○"/>
            </a:pPr>
            <a:r>
              <a:rPr lang="en"/>
              <a:t>Events can be concurrent</a:t>
            </a:r>
            <a:endParaRPr/>
          </a:p>
          <a:p>
            <a:pPr indent="-298450" lvl="1" marL="914400" rtl="0" algn="l">
              <a:spcBef>
                <a:spcPts val="0"/>
              </a:spcBef>
              <a:spcAft>
                <a:spcPts val="0"/>
              </a:spcAft>
              <a:buSzPts val="1100"/>
              <a:buChar char="○"/>
            </a:pPr>
            <a:r>
              <a:rPr lang="en"/>
              <a:t>No global time-keeper</a:t>
            </a:r>
            <a:endParaRPr/>
          </a:p>
          <a:p>
            <a:pPr indent="-298450" lvl="2" marL="1371600" rtl="0" algn="l">
              <a:spcBef>
                <a:spcPts val="0"/>
              </a:spcBef>
              <a:spcAft>
                <a:spcPts val="0"/>
              </a:spcAft>
              <a:buSzPts val="1100"/>
              <a:buChar char="■"/>
            </a:pPr>
            <a:r>
              <a:rPr lang="en"/>
              <a:t>We talk about time in terms of “causality”</a:t>
            </a:r>
            <a:endParaRPr/>
          </a:p>
          <a:p>
            <a:pPr indent="-298450" lvl="3" marL="1828800" rtl="0" algn="l">
              <a:spcBef>
                <a:spcPts val="0"/>
              </a:spcBef>
              <a:spcAft>
                <a:spcPts val="0"/>
              </a:spcAft>
              <a:buSzPts val="1100"/>
              <a:buChar char="●"/>
            </a:pPr>
            <a:r>
              <a:rPr lang="en"/>
              <a:t>How can we decide we cooked dinner before reading a cookbook?</a:t>
            </a:r>
            <a:endParaRPr/>
          </a:p>
          <a:p>
            <a:pPr indent="-298450" lvl="3" marL="1828800" rtl="0" algn="l">
              <a:spcBef>
                <a:spcPts val="0"/>
              </a:spcBef>
              <a:spcAft>
                <a:spcPts val="0"/>
              </a:spcAft>
              <a:buSzPts val="1100"/>
              <a:buChar char="●"/>
            </a:pPr>
            <a:r>
              <a:rPr lang="en"/>
              <a:t>No order unless one event “caused” another</a:t>
            </a:r>
            <a:endParaRPr/>
          </a:p>
          <a:p>
            <a:pPr indent="-298450" lvl="3" marL="1828800" rtl="0" algn="l">
              <a:spcBef>
                <a:spcPts val="0"/>
              </a:spcBef>
              <a:spcAft>
                <a:spcPts val="0"/>
              </a:spcAft>
              <a:buSzPts val="1100"/>
              <a:buChar char="●"/>
            </a:pPr>
            <a:r>
              <a:rPr lang="en"/>
              <a:t>I cook dinner, I send a letter suggesting the cookbook I used, which “caused” another person </a:t>
            </a:r>
            <a:r>
              <a:rPr lang="en"/>
              <a:t>to read the cookbook</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