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media/image24.jpg" ContentType="image/jpg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69"/>
  </p:notesMasterIdLst>
  <p:sldIdLst>
    <p:sldId id="382" r:id="rId2"/>
    <p:sldId id="532" r:id="rId3"/>
    <p:sldId id="533" r:id="rId4"/>
    <p:sldId id="534" r:id="rId5"/>
    <p:sldId id="535" r:id="rId6"/>
    <p:sldId id="536" r:id="rId7"/>
    <p:sldId id="537" r:id="rId8"/>
    <p:sldId id="538" r:id="rId9"/>
    <p:sldId id="539" r:id="rId10"/>
    <p:sldId id="540" r:id="rId11"/>
    <p:sldId id="541" r:id="rId12"/>
    <p:sldId id="542" r:id="rId13"/>
    <p:sldId id="578" r:id="rId14"/>
    <p:sldId id="579" r:id="rId15"/>
    <p:sldId id="590" r:id="rId16"/>
    <p:sldId id="588" r:id="rId17"/>
    <p:sldId id="589" r:id="rId18"/>
    <p:sldId id="581" r:id="rId19"/>
    <p:sldId id="582" r:id="rId20"/>
    <p:sldId id="583" r:id="rId21"/>
    <p:sldId id="584" r:id="rId22"/>
    <p:sldId id="585" r:id="rId23"/>
    <p:sldId id="586" r:id="rId24"/>
    <p:sldId id="587" r:id="rId25"/>
    <p:sldId id="595" r:id="rId26"/>
    <p:sldId id="596" r:id="rId27"/>
    <p:sldId id="597" r:id="rId28"/>
    <p:sldId id="543" r:id="rId29"/>
    <p:sldId id="598" r:id="rId30"/>
    <p:sldId id="544" r:id="rId31"/>
    <p:sldId id="545" r:id="rId32"/>
    <p:sldId id="546" r:id="rId33"/>
    <p:sldId id="547" r:id="rId34"/>
    <p:sldId id="548" r:id="rId35"/>
    <p:sldId id="549" r:id="rId36"/>
    <p:sldId id="550" r:id="rId37"/>
    <p:sldId id="551" r:id="rId38"/>
    <p:sldId id="552" r:id="rId39"/>
    <p:sldId id="553" r:id="rId40"/>
    <p:sldId id="554" r:id="rId41"/>
    <p:sldId id="555" r:id="rId42"/>
    <p:sldId id="556" r:id="rId43"/>
    <p:sldId id="557" r:id="rId44"/>
    <p:sldId id="558" r:id="rId45"/>
    <p:sldId id="559" r:id="rId46"/>
    <p:sldId id="560" r:id="rId47"/>
    <p:sldId id="561" r:id="rId48"/>
    <p:sldId id="562" r:id="rId49"/>
    <p:sldId id="563" r:id="rId50"/>
    <p:sldId id="564" r:id="rId51"/>
    <p:sldId id="594" r:id="rId52"/>
    <p:sldId id="565" r:id="rId53"/>
    <p:sldId id="566" r:id="rId54"/>
    <p:sldId id="567" r:id="rId55"/>
    <p:sldId id="568" r:id="rId56"/>
    <p:sldId id="569" r:id="rId57"/>
    <p:sldId id="570" r:id="rId58"/>
    <p:sldId id="571" r:id="rId59"/>
    <p:sldId id="572" r:id="rId60"/>
    <p:sldId id="573" r:id="rId61"/>
    <p:sldId id="574" r:id="rId62"/>
    <p:sldId id="575" r:id="rId63"/>
    <p:sldId id="576" r:id="rId64"/>
    <p:sldId id="577" r:id="rId65"/>
    <p:sldId id="591" r:id="rId66"/>
    <p:sldId id="531" r:id="rId67"/>
    <p:sldId id="530" r:id="rId6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21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550077269588706E-2"/>
          <c:y val="0"/>
          <c:w val="0.84299888205701501"/>
          <c:h val="0.85449735449735398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F1-448C-86C4-7AE55B4525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F1-448C-86C4-7AE55B45252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F1-448C-86C4-7AE55B45252C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F1-448C-86C4-7AE55B45252C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3F1-448C-86C4-7AE55B4525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3F1-448C-86C4-7AE55B45252C}"/>
              </c:ext>
            </c:extLst>
          </c:dPt>
          <c:dPt>
            <c:idx val="6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3F1-448C-86C4-7AE55B45252C}"/>
              </c:ext>
            </c:extLst>
          </c:dPt>
          <c:dPt>
            <c:idx val="7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3F1-448C-86C4-7AE55B45252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3F1-448C-86C4-7AE55B45252C}"/>
              </c:ext>
            </c:extLst>
          </c:dPt>
          <c:dPt>
            <c:idx val="9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3F1-448C-86C4-7AE55B45252C}"/>
              </c:ext>
            </c:extLst>
          </c:dPt>
          <c:cat>
            <c:strRef>
              <c:f>Sheet1!$A$61:$A$70</c:f>
              <c:strCache>
                <c:ptCount val="10"/>
                <c:pt idx="0">
                  <c:v>f2pool</c:v>
                </c:pt>
                <c:pt idx="1">
                  <c:v>antpool</c:v>
                </c:pt>
                <c:pt idx="2">
                  <c:v>bw.com</c:v>
                </c:pt>
                <c:pt idx="3">
                  <c:v>btcchina</c:v>
                </c:pt>
                <c:pt idx="4">
                  <c:v>kncminer</c:v>
                </c:pt>
                <c:pt idx="5">
                  <c:v>ghash.io</c:v>
                </c:pt>
                <c:pt idx="6">
                  <c:v>btc guild</c:v>
                </c:pt>
                <c:pt idx="7">
                  <c:v>slush</c:v>
                </c:pt>
                <c:pt idx="8">
                  <c:v>eligius</c:v>
                </c:pt>
                <c:pt idx="9">
                  <c:v>others</c:v>
                </c:pt>
              </c:strCache>
            </c:strRef>
          </c:cat>
          <c:val>
            <c:numRef>
              <c:f>Sheet1!$B$61:$B$70</c:f>
              <c:numCache>
                <c:formatCode>General</c:formatCode>
                <c:ptCount val="10"/>
                <c:pt idx="0">
                  <c:v>0.22</c:v>
                </c:pt>
                <c:pt idx="1">
                  <c:v>0.15</c:v>
                </c:pt>
                <c:pt idx="2">
                  <c:v>0.11</c:v>
                </c:pt>
                <c:pt idx="3">
                  <c:v>0.09</c:v>
                </c:pt>
                <c:pt idx="4">
                  <c:v>0.06</c:v>
                </c:pt>
                <c:pt idx="5">
                  <c:v>0.04</c:v>
                </c:pt>
                <c:pt idx="6">
                  <c:v>0.04</c:v>
                </c:pt>
                <c:pt idx="7">
                  <c:v>0.03</c:v>
                </c:pt>
                <c:pt idx="8">
                  <c:v>0.02</c:v>
                </c:pt>
                <c:pt idx="9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3F1-448C-86C4-7AE55B452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55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06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12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524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020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Unstructured peer-to-peer network</a:t>
            </a:r>
          </a:p>
          <a:p>
            <a:r>
              <a:rPr lang="en-US" dirty="0"/>
              <a:t>Propagation by gossip </a:t>
            </a:r>
          </a:p>
          <a:p>
            <a:r>
              <a:rPr lang="en-US" dirty="0" smtClean="0"/>
              <a:t>Talk about</a:t>
            </a:r>
            <a:r>
              <a:rPr lang="en-US" baseline="0" dirty="0" smtClean="0"/>
              <a:t> how transaction security prohibits theft. </a:t>
            </a:r>
          </a:p>
          <a:p>
            <a:r>
              <a:rPr lang="en-US" baseline="0" dirty="0" smtClean="0"/>
              <a:t>Say we’re not going to deal with </a:t>
            </a:r>
            <a:r>
              <a:rPr lang="en-US" baseline="0" dirty="0" err="1" smtClean="0"/>
              <a:t>txns</a:t>
            </a:r>
            <a:r>
              <a:rPr lang="en-US" baseline="0" dirty="0" smtClean="0"/>
              <a:t> anymore.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E7A6-E435-4E5A-B8FB-4B155C3EA2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37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Purpose: Batching transactions  for efficiency!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73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706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Purpose: Batching transactions  for efficiency!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E7A6-E435-4E5A-B8FB-4B155C3EA2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Purpose: Batching transactions  for efficiency!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E7A6-E435-4E5A-B8FB-4B155C3EA2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77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E7A6-E435-4E5A-B8FB-4B155C3EA2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47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Mining total: 21 million at 2140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E7A6-E435-4E5A-B8FB-4B155C3EA2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98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0324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E7A6-E435-4E5A-B8FB-4B155C3EA2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68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no DECIDE step as in classical consensus </a:t>
            </a:r>
          </a:p>
          <a:p>
            <a:r>
              <a:rPr lang="en-US" dirty="0" smtClean="0"/>
              <a:t>Making it difficult enough for attacker to out-run.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E7A6-E435-4E5A-B8FB-4B155C3EA2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99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The steps to run the network are as follows: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New transactions are broadcast to all nodes.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Each node collects new transactions into a block.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Each node works on finding a difficult proof-of-work for its block.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When a node finds a proof-of-work, it broadcasts the block to all nodes.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Nodes accept the block only if all transactions in it are valid and not already spent.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Nodes express their acceptance of the block by working on creating the next block in the chain, using the hash of the accepted block as the previous hash.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86304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The steps to run the network are as follows: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New transactions are broadcast to all nodes.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Each node collects new transactions into a block.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Each node works on finding a difficult proof-of-work for its block.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When a node finds a proof-of-work, it broadcasts the block to all nodes.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Nodes accept the block only if all transactions in it are valid and not already spent.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Nodes express their acceptance of the block by working on creating the next block in the chain, using the hash of the accepted block as the previous hash.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8789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373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585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27031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48841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989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29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5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214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323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5993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3194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20632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Shape 3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79648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4861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9211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31903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417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1233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8095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780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1680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7652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2798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0167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6338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0320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16082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038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2656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456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1150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Shape 6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9235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Shape 6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2640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6107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527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6221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209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424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42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240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19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A37941-328F-DA46-B2FC-705ABB71A2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8A50F-85B9-9346-8F72-18F09DC4BA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D9E9691-F2A0-D245-A491-96C5FAE7E4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6553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1061321" y="5068273"/>
            <a:ext cx="253301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Ittay Eyal, May ‘16</a:t>
            </a:r>
            <a:endParaRPr lang="en-US" sz="14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287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3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85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65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3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8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1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F51219-1AE3-2944-8480-ACB493E962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9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776"/>
            <a:ext cx="12192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4000" b="1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725206" y="6488668"/>
            <a:ext cx="46679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fld id="{57B2C9CD-16E7-4562-9D55-4203E8B6AF5A}" type="slidenum">
              <a:rPr lang="en-US" b="1" smtClean="0">
                <a:solidFill>
                  <a:schemeClr val="tx1"/>
                </a:solidFill>
              </a:rPr>
              <a:pPr algn="r"/>
              <a:t>‹#›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2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A3746-3ED9-8840-A435-4205503829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33F181B-04A2-3E41-9246-40EE25E11B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BE93E40-8A73-D944-9EE3-7862A791C1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AEA565-E681-3E46-910B-4EBEE1A45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38AEA-BB5F-9940-8A2D-CB00BB73B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BD9682-27ED-9640-8990-5181D47915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CCB3F38-576F-8740-89EB-E487EA0FA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E8624F-AC86-5F40-BA0C-04AF95648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Bitcoin and </a:t>
            </a:r>
            <a:r>
              <a:rPr lang="en-US" dirty="0" err="1" smtClean="0"/>
              <a:t>Blockchains</a:t>
            </a:r>
            <a:endParaRPr lang="en-US" dirty="0"/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Hakim Weatherspoon</a:t>
            </a:r>
            <a:r>
              <a:rPr lang="en-US" sz="2900" dirty="0" smtClean="0"/>
              <a:t> </a:t>
            </a:r>
            <a:endParaRPr lang="en-US" sz="2900" dirty="0" smtClean="0"/>
          </a:p>
          <a:p>
            <a:r>
              <a:rPr lang="en-US" sz="2400" dirty="0" smtClean="0"/>
              <a:t>[</a:t>
            </a:r>
            <a:r>
              <a:rPr lang="en-US" sz="2400" dirty="0" smtClean="0"/>
              <a:t>slide </a:t>
            </a:r>
            <a:r>
              <a:rPr lang="en-US" sz="2400" dirty="0" smtClean="0"/>
              <a:t>liberally taken from Kevin </a:t>
            </a:r>
            <a:r>
              <a:rPr lang="en-US" sz="2400" dirty="0" err="1" smtClean="0"/>
              <a:t>Seqniqi</a:t>
            </a:r>
            <a:r>
              <a:rPr lang="en-US" sz="2400" dirty="0" smtClean="0"/>
              <a:t>, </a:t>
            </a:r>
            <a:r>
              <a:rPr lang="en-US" sz="2400" dirty="0" err="1" smtClean="0"/>
              <a:t>Ittay</a:t>
            </a:r>
            <a:r>
              <a:rPr lang="en-US" sz="2400" dirty="0" smtClean="0"/>
              <a:t> Eyal, Emin Gun Sirer, Robbert van Renesse]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52600" y="6096000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CS6410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37941-328F-DA46-B2FC-705ABB71A2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Satoshi Nakamoto and the Anon Post [2008]</a:t>
            </a:r>
          </a:p>
          <a:p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32" name="Shape 132" descr="Screen Shot 2016-11-24 at 4.15.1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0"/>
            <a:ext cx="12082533" cy="14576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hape 133"/>
          <p:cNvCxnSpPr/>
          <p:nvPr/>
        </p:nvCxnSpPr>
        <p:spPr>
          <a:xfrm>
            <a:off x="117167" y="3182500"/>
            <a:ext cx="117616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4" name="Shape 134"/>
          <p:cNvCxnSpPr/>
          <p:nvPr/>
        </p:nvCxnSpPr>
        <p:spPr>
          <a:xfrm>
            <a:off x="117167" y="3457167"/>
            <a:ext cx="10468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838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>
                <a:latin typeface="Economica"/>
                <a:ea typeface="Economica"/>
                <a:cs typeface="Economica"/>
                <a:sym typeface="Economica"/>
              </a:rPr>
              <a:t>Satoshi Nakamoto and the Anon Post [2008]</a:t>
            </a:r>
          </a:p>
          <a:p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40" name="Shape 140" descr="Screen Shot 2016-11-24 at 4.15.2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463800"/>
            <a:ext cx="12191999" cy="2487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Shape 141"/>
          <p:cNvCxnSpPr/>
          <p:nvPr/>
        </p:nvCxnSpPr>
        <p:spPr>
          <a:xfrm>
            <a:off x="8049067" y="3577800"/>
            <a:ext cx="3358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2" name="Shape 142"/>
          <p:cNvCxnSpPr/>
          <p:nvPr/>
        </p:nvCxnSpPr>
        <p:spPr>
          <a:xfrm>
            <a:off x="62467" y="3832900"/>
            <a:ext cx="11327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3" name="Shape 143"/>
          <p:cNvCxnSpPr/>
          <p:nvPr/>
        </p:nvCxnSpPr>
        <p:spPr>
          <a:xfrm>
            <a:off x="62467" y="4096667"/>
            <a:ext cx="11327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4" name="Shape 144"/>
          <p:cNvCxnSpPr/>
          <p:nvPr/>
        </p:nvCxnSpPr>
        <p:spPr>
          <a:xfrm>
            <a:off x="62467" y="4611200"/>
            <a:ext cx="4460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13328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Goals</a:t>
            </a: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15600" y="1502033"/>
            <a:ext cx="11360800" cy="5139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An electronic payment system:</a:t>
            </a:r>
          </a:p>
          <a:p>
            <a:pPr marL="609585" indent="-507987">
              <a:buSzPct val="100000"/>
              <a:buFont typeface="Economica"/>
              <a:buChar char="●"/>
            </a:pP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Guarantees safety of transactions, protects against double spends, gives full freedom to owners.</a:t>
            </a:r>
          </a:p>
          <a:p>
            <a:pPr marL="609585" indent="-507987">
              <a:buSzPct val="100000"/>
              <a:buFont typeface="Economica"/>
              <a:buChar char="●"/>
            </a:pP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Yet no central trusted authority, no reliance on quorum since identities are not known.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080" r="62160" b="36755"/>
          <a:stretch/>
        </p:blipFill>
        <p:spPr>
          <a:xfrm>
            <a:off x="3200400" y="4191000"/>
            <a:ext cx="4992853" cy="22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-30777"/>
            <a:ext cx="9144000" cy="707886"/>
          </a:xfrm>
        </p:spPr>
        <p:txBody>
          <a:bodyPr/>
          <a:lstStyle/>
          <a:p>
            <a:r>
              <a:rPr lang="en-US" dirty="0" smtClean="0"/>
              <a:t>A Replicated Ledger of Transactions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09992" y="646331"/>
            <a:ext cx="6829064" cy="3796498"/>
          </a:xfrm>
          <a:prstGeom prst="roundRect">
            <a:avLst>
              <a:gd name="adj" fmla="val 764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flipH="1" flipV="1">
            <a:off x="7068154" y="2912076"/>
            <a:ext cx="1279967" cy="166869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6993570" y="1973543"/>
            <a:ext cx="714566" cy="758473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360574" y="1397409"/>
            <a:ext cx="625658" cy="643020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3747354" y="1416627"/>
            <a:ext cx="1253100" cy="623803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077468" y="1397409"/>
            <a:ext cx="344006" cy="970656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4671228" y="2475133"/>
            <a:ext cx="509286" cy="1176759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435157" y="2220489"/>
            <a:ext cx="1123710" cy="691586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3856177" y="1217349"/>
            <a:ext cx="2055472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403" y="906882"/>
            <a:ext cx="721180" cy="767708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283" y="1454681"/>
            <a:ext cx="721180" cy="767708"/>
          </a:xfrm>
          <a:prstGeom prst="rect">
            <a:avLst/>
          </a:prstGeom>
          <a:noFill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463" y="2807470"/>
            <a:ext cx="721180" cy="767708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630" y="2544580"/>
            <a:ext cx="721180" cy="767708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100" y="1824348"/>
            <a:ext cx="721180" cy="767708"/>
          </a:xfrm>
          <a:prstGeom prst="rect">
            <a:avLst/>
          </a:prstGeom>
          <a:noFill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2646" y="933134"/>
            <a:ext cx="721180" cy="767708"/>
          </a:xfrm>
          <a:prstGeom prst="rect">
            <a:avLst/>
          </a:prstGeom>
          <a:noFill/>
        </p:spPr>
      </p:pic>
      <p:cxnSp>
        <p:nvCxnSpPr>
          <p:cNvPr id="66" name="Straight Connector 65"/>
          <p:cNvCxnSpPr/>
          <p:nvPr/>
        </p:nvCxnSpPr>
        <p:spPr>
          <a:xfrm flipH="1" flipV="1">
            <a:off x="3077468" y="2802769"/>
            <a:ext cx="1313556" cy="924339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682" y="2265971"/>
            <a:ext cx="721180" cy="767708"/>
          </a:xfrm>
          <a:prstGeom prst="rect">
            <a:avLst/>
          </a:prstGeom>
          <a:noFill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733" y="3508619"/>
            <a:ext cx="721180" cy="767708"/>
          </a:xfrm>
          <a:prstGeom prst="rect">
            <a:avLst/>
          </a:prstGeom>
          <a:noFill/>
        </p:spPr>
      </p:pic>
      <p:cxnSp>
        <p:nvCxnSpPr>
          <p:cNvPr id="35" name="Straight Connector 34"/>
          <p:cNvCxnSpPr>
            <a:endCxn id="27" idx="2"/>
          </p:cNvCxnSpPr>
          <p:nvPr/>
        </p:nvCxnSpPr>
        <p:spPr>
          <a:xfrm flipH="1" flipV="1">
            <a:off x="2910272" y="3033680"/>
            <a:ext cx="120464" cy="2533273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826451" y="3601422"/>
            <a:ext cx="1444411" cy="112507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give 10 </a:t>
            </a:r>
            <a:r>
              <a:rPr lang="en-US" sz="2400" dirty="0" err="1">
                <a:solidFill>
                  <a:schemeClr val="tx1"/>
                </a:solidFill>
              </a:rPr>
              <a:t>bitcoins</a:t>
            </a:r>
            <a:r>
              <a:rPr lang="en-US" sz="2400" dirty="0">
                <a:solidFill>
                  <a:schemeClr val="tx1"/>
                </a:solidFill>
              </a:rPr>
              <a:t> to Jane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730383" y="3199054"/>
            <a:ext cx="1939237" cy="2663206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3" idx="2"/>
          </p:cNvCxnSpPr>
          <p:nvPr/>
        </p:nvCxnSpPr>
        <p:spPr>
          <a:xfrm>
            <a:off x="8575053" y="3575179"/>
            <a:ext cx="479944" cy="1572299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9639168" y="1087883"/>
            <a:ext cx="488045" cy="5128017"/>
            <a:chOff x="664129" y="1501836"/>
            <a:chExt cx="345981" cy="3635313"/>
          </a:xfrm>
        </p:grpSpPr>
        <p:sp>
          <p:nvSpPr>
            <p:cNvPr id="49" name="Rectangle 48"/>
            <p:cNvSpPr/>
            <p:nvPr/>
          </p:nvSpPr>
          <p:spPr>
            <a:xfrm>
              <a:off x="664129" y="1501836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64129" y="1637597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64129" y="1773358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64129" y="1909119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64129" y="2044880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4129" y="2180641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64129" y="2316402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4129" y="2452163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64129" y="2587924"/>
              <a:ext cx="345981" cy="105527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4129" y="2723685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4129" y="2859446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64129" y="2995207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64129" y="3130968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64129" y="3266729"/>
              <a:ext cx="345981" cy="105527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64129" y="3402490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4129" y="3538251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4129" y="3674012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4129" y="3809773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64129" y="3945534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64129" y="4081295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64129" y="4217056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64129" y="4352817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64129" y="4488578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64129" y="4624339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64129" y="4760100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64129" y="4895861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4129" y="5031622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9154131" y="484220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Ledger</a:t>
            </a:r>
            <a:endParaRPr lang="en-US" sz="3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926545" y="5707111"/>
            <a:ext cx="268576" cy="814197"/>
            <a:chOff x="5933426" y="4052062"/>
            <a:chExt cx="459306" cy="1392399"/>
          </a:xfrm>
        </p:grpSpPr>
        <p:cxnSp>
          <p:nvCxnSpPr>
            <p:cNvPr id="6" name="Straight Connector 5"/>
            <p:cNvCxnSpPr>
              <a:stCxn id="10" idx="4"/>
            </p:cNvCxnSpPr>
            <p:nvPr/>
          </p:nvCxnSpPr>
          <p:spPr>
            <a:xfrm>
              <a:off x="6161290" y="4343486"/>
              <a:ext cx="2443" cy="6412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>
              <a:off x="5933426" y="4980372"/>
              <a:ext cx="228592" cy="4640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164140" y="4980372"/>
              <a:ext cx="228592" cy="4640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933426" y="4411267"/>
              <a:ext cx="459306" cy="315231"/>
              <a:chOff x="5933426" y="4411267"/>
              <a:chExt cx="459306" cy="464089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5933426" y="4411267"/>
                <a:ext cx="228592" cy="4640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164140" y="4411267"/>
                <a:ext cx="228592" cy="4640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val 9"/>
            <p:cNvSpPr/>
            <p:nvPr/>
          </p:nvSpPr>
          <p:spPr>
            <a:xfrm>
              <a:off x="6015578" y="4052062"/>
              <a:ext cx="291424" cy="2914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402893" y="5899303"/>
            <a:ext cx="268576" cy="814197"/>
            <a:chOff x="5933426" y="4052062"/>
            <a:chExt cx="459306" cy="1392399"/>
          </a:xfrm>
        </p:grpSpPr>
        <p:cxnSp>
          <p:nvCxnSpPr>
            <p:cNvPr id="93" name="Straight Connector 92"/>
            <p:cNvCxnSpPr>
              <a:stCxn id="97" idx="4"/>
            </p:cNvCxnSpPr>
            <p:nvPr/>
          </p:nvCxnSpPr>
          <p:spPr>
            <a:xfrm>
              <a:off x="6161290" y="4343486"/>
              <a:ext cx="2443" cy="6412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5933426" y="4980372"/>
              <a:ext cx="228592" cy="4640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164140" y="4980372"/>
              <a:ext cx="228592" cy="4640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/>
            <p:cNvGrpSpPr/>
            <p:nvPr/>
          </p:nvGrpSpPr>
          <p:grpSpPr>
            <a:xfrm>
              <a:off x="5933426" y="4411267"/>
              <a:ext cx="459306" cy="315231"/>
              <a:chOff x="5933426" y="4411267"/>
              <a:chExt cx="459306" cy="464089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flipH="1">
                <a:off x="5933426" y="4411267"/>
                <a:ext cx="228592" cy="4640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6164140" y="4411267"/>
                <a:ext cx="228592" cy="4640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Oval 96"/>
            <p:cNvSpPr/>
            <p:nvPr/>
          </p:nvSpPr>
          <p:spPr>
            <a:xfrm>
              <a:off x="6015578" y="4052062"/>
              <a:ext cx="291424" cy="2914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108" name="Straight Connector 107"/>
          <p:cNvCxnSpPr/>
          <p:nvPr/>
        </p:nvCxnSpPr>
        <p:spPr>
          <a:xfrm flipV="1">
            <a:off x="3377753" y="4175841"/>
            <a:ext cx="836832" cy="1566212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45234" y="5528433"/>
            <a:ext cx="1225015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Judy</a:t>
            </a:r>
          </a:p>
          <a:p>
            <a:r>
              <a:rPr lang="en-US" sz="2000" dirty="0"/>
              <a:t>(owns 15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bitcoin</a:t>
            </a:r>
            <a:r>
              <a:rPr lang="en-US" sz="2000" dirty="0"/>
              <a:t>)</a:t>
            </a:r>
            <a:endParaRPr lang="he-IL" sz="2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4761980" y="5960118"/>
            <a:ext cx="275428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Joe </a:t>
            </a:r>
            <a:r>
              <a:rPr lang="en-US" sz="2000" dirty="0"/>
              <a:t>(owns 1 </a:t>
            </a:r>
            <a:r>
              <a:rPr lang="en-US" sz="2000" dirty="0" err="1"/>
              <a:t>bitcoin</a:t>
            </a:r>
            <a:r>
              <a:rPr lang="en-US" sz="2000" dirty="0"/>
              <a:t>)</a:t>
            </a:r>
            <a:endParaRPr lang="he-IL" sz="2000" dirty="0"/>
          </a:p>
        </p:txBody>
      </p:sp>
      <p:sp>
        <p:nvSpPr>
          <p:cNvPr id="127" name="Rectangle 126"/>
          <p:cNvSpPr/>
          <p:nvPr/>
        </p:nvSpPr>
        <p:spPr>
          <a:xfrm>
            <a:off x="3180771" y="4435744"/>
            <a:ext cx="1440568" cy="113120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give 10 </a:t>
            </a:r>
            <a:r>
              <a:rPr lang="en-US" sz="2400" dirty="0" err="1">
                <a:solidFill>
                  <a:schemeClr val="tx1"/>
                </a:solidFill>
              </a:rPr>
              <a:t>bitcoins</a:t>
            </a:r>
            <a:r>
              <a:rPr lang="en-US" sz="2400" dirty="0">
                <a:solidFill>
                  <a:schemeClr val="tx1"/>
                </a:solidFill>
              </a:rPr>
              <a:t> to Joe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798756" y="4276328"/>
            <a:ext cx="1340979" cy="11710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give 3 </a:t>
            </a:r>
            <a:r>
              <a:rPr lang="en-US" sz="2400" dirty="0" err="1">
                <a:solidFill>
                  <a:schemeClr val="tx1"/>
                </a:solidFill>
              </a:rPr>
              <a:t>bitcoins</a:t>
            </a:r>
            <a:r>
              <a:rPr lang="en-US" sz="2400" dirty="0">
                <a:solidFill>
                  <a:schemeClr val="tx1"/>
                </a:solidFill>
              </a:rPr>
              <a:t> to Judy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9004768" y="5276931"/>
            <a:ext cx="268576" cy="814197"/>
            <a:chOff x="5933426" y="4052062"/>
            <a:chExt cx="459306" cy="1392399"/>
          </a:xfrm>
        </p:grpSpPr>
        <p:cxnSp>
          <p:nvCxnSpPr>
            <p:cNvPr id="85" name="Straight Connector 84"/>
            <p:cNvCxnSpPr>
              <a:stCxn id="89" idx="4"/>
            </p:cNvCxnSpPr>
            <p:nvPr/>
          </p:nvCxnSpPr>
          <p:spPr>
            <a:xfrm>
              <a:off x="6161290" y="4343486"/>
              <a:ext cx="2443" cy="6412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5933426" y="4980372"/>
              <a:ext cx="228592" cy="4640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164140" y="4980372"/>
              <a:ext cx="228592" cy="4640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5933426" y="4411267"/>
              <a:ext cx="459306" cy="315231"/>
              <a:chOff x="5933426" y="4411267"/>
              <a:chExt cx="459306" cy="464089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H="1">
                <a:off x="5933426" y="4411267"/>
                <a:ext cx="228592" cy="4640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164140" y="4411267"/>
                <a:ext cx="228592" cy="4640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Oval 88"/>
            <p:cNvSpPr/>
            <p:nvPr/>
          </p:nvSpPr>
          <p:spPr>
            <a:xfrm>
              <a:off x="6015578" y="4052062"/>
              <a:ext cx="291424" cy="29142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003777" y="5774654"/>
            <a:ext cx="107273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/>
              <a:t>Jane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7297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Bitcoin</a:t>
            </a:r>
            <a:r>
              <a:rPr lang="en-US" dirty="0" smtClean="0"/>
              <a:t>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Permissionless</a:t>
            </a:r>
            <a:r>
              <a:rPr lang="en-US" dirty="0" smtClean="0"/>
              <a:t>, open membership</a:t>
            </a:r>
          </a:p>
          <a:p>
            <a:r>
              <a:rPr lang="en-US" dirty="0" smtClean="0"/>
              <a:t>Proof-of-Work</a:t>
            </a:r>
          </a:p>
          <a:p>
            <a:r>
              <a:rPr lang="en-US" dirty="0" smtClean="0"/>
              <a:t>There are thousands of </a:t>
            </a:r>
            <a:r>
              <a:rPr lang="en-US" dirty="0" err="1"/>
              <a:t>B</a:t>
            </a:r>
            <a:r>
              <a:rPr lang="en-US" dirty="0" err="1" smtClean="0"/>
              <a:t>itcoin</a:t>
            </a:r>
            <a:r>
              <a:rPr lang="en-US" dirty="0" smtClean="0"/>
              <a:t> miners</a:t>
            </a:r>
          </a:p>
          <a:p>
            <a:pPr lvl="1"/>
            <a:r>
              <a:rPr lang="en-US" dirty="0" smtClean="0"/>
              <a:t>they use ASIC hardware to compute SHA256 hashes</a:t>
            </a:r>
          </a:p>
          <a:p>
            <a:pPr lvl="1"/>
            <a:r>
              <a:rPr lang="en-US" dirty="0" smtClean="0"/>
              <a:t>use about more energy than the country of Denmark</a:t>
            </a:r>
          </a:p>
          <a:p>
            <a:r>
              <a:rPr lang="en-US" dirty="0"/>
              <a:t>O</a:t>
            </a:r>
            <a:r>
              <a:rPr lang="en-US" dirty="0" smtClean="0"/>
              <a:t>verall rate is a few transactions per second</a:t>
            </a:r>
          </a:p>
          <a:p>
            <a:endParaRPr lang="en-US" i="1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B35F32B-8281-2C4F-BEB6-8E34D21E79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traight Connector 105"/>
          <p:cNvCxnSpPr>
            <a:stCxn id="38" idx="1"/>
            <a:endCxn id="15" idx="3"/>
          </p:cNvCxnSpPr>
          <p:nvPr/>
        </p:nvCxnSpPr>
        <p:spPr>
          <a:xfrm flipH="1">
            <a:off x="5758931" y="3329114"/>
            <a:ext cx="2608977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628506" y="1702248"/>
            <a:ext cx="8934989" cy="4418221"/>
          </a:xfrm>
          <a:prstGeom prst="roundRect">
            <a:avLst>
              <a:gd name="adj" fmla="val 764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68362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"/>
          </p:nvPr>
        </p:nvSpPr>
        <p:spPr>
          <a:xfrm>
            <a:off x="816864" y="2133600"/>
            <a:ext cx="10871200" cy="44958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353417" y="2739262"/>
            <a:ext cx="345981" cy="1191615"/>
            <a:chOff x="845729" y="974306"/>
            <a:chExt cx="1513610" cy="5213121"/>
          </a:xfrm>
        </p:grpSpPr>
        <p:sp>
          <p:nvSpPr>
            <p:cNvPr id="5" name="Rectangle 4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45729" y="513183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5729" y="572576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901544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586599" y="2739262"/>
            <a:ext cx="345981" cy="1191615"/>
            <a:chOff x="845729" y="974306"/>
            <a:chExt cx="1513610" cy="5213121"/>
          </a:xfrm>
        </p:grpSpPr>
        <p:sp>
          <p:nvSpPr>
            <p:cNvPr id="18" name="Rectangle 17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45729" y="513183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45729" y="572576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134726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819781" y="273926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819781" y="287502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19781" y="301078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819781" y="314654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819781" y="3282306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19781" y="341806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19781" y="355382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19781" y="368958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19781" y="382535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367908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9052963" y="2739262"/>
            <a:ext cx="345981" cy="1191615"/>
            <a:chOff x="845729" y="974306"/>
            <a:chExt cx="1513610" cy="5213121"/>
          </a:xfrm>
        </p:grpSpPr>
        <p:sp>
          <p:nvSpPr>
            <p:cNvPr id="40" name="Rectangle 39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45729" y="513183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45729" y="572576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246853" y="2345630"/>
            <a:ext cx="345981" cy="3635313"/>
            <a:chOff x="664129" y="1501836"/>
            <a:chExt cx="345981" cy="3635313"/>
          </a:xfrm>
        </p:grpSpPr>
        <p:sp>
          <p:nvSpPr>
            <p:cNvPr id="50" name="Rectangle 49"/>
            <p:cNvSpPr/>
            <p:nvPr/>
          </p:nvSpPr>
          <p:spPr>
            <a:xfrm>
              <a:off x="664129" y="1501836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64129" y="1637597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64129" y="1773358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64129" y="1909119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64129" y="2044880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64129" y="2180641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64129" y="2316402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64129" y="2452163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64129" y="2587924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64129" y="2723685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64129" y="2859446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64129" y="2995207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64129" y="3130968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4129" y="3266729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64129" y="3402490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64129" y="3538251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4129" y="3674012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4129" y="3809773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4129" y="3945534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64129" y="4081295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64129" y="4217056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64129" y="4352817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64129" y="4488578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64129" y="4624339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64129" y="4760100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64129" y="4895861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64129" y="5031622"/>
              <a:ext cx="345981" cy="105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1690316" y="1741820"/>
            <a:ext cx="1459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Ledger</a:t>
            </a:r>
            <a:endParaRPr lang="en-US" sz="3200" dirty="0"/>
          </a:p>
        </p:txBody>
      </p:sp>
      <p:sp>
        <p:nvSpPr>
          <p:cNvPr id="82" name="Rectangle 81"/>
          <p:cNvSpPr/>
          <p:nvPr/>
        </p:nvSpPr>
        <p:spPr>
          <a:xfrm>
            <a:off x="7196381" y="273926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2890" y="2952066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5963199" y="273926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029708" y="2952066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730017" y="273926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796526" y="2952066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8429037" y="274463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495546" y="2957436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971488" y="289835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203501" y="290463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435514" y="291091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8667527" y="291719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103" name="TextBox 102"/>
              <p:cNvSpPr txBox="1"/>
              <p:nvPr/>
            </p:nvSpPr>
            <p:spPr>
              <a:xfrm>
                <a:off x="9231544" y="4094394"/>
                <a:ext cx="506934" cy="646331"/>
              </a:xfrm>
              <a:prstGeom prst="rect">
                <a:avLst/>
              </a:prstGeom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e-IL" sz="3600" dirty="0"/>
              </a:p>
            </p:txBody>
          </p:sp>
        </mc:Choice>
        <mc:Fallback>
          <p:sp useBgFill="1"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544" y="4094394"/>
                <a:ext cx="50693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/>
          <p:cNvCxnSpPr/>
          <p:nvPr/>
        </p:nvCxnSpPr>
        <p:spPr>
          <a:xfrm flipH="1">
            <a:off x="8772676" y="46482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4997326" y="4932871"/>
            <a:ext cx="613748" cy="782129"/>
            <a:chOff x="3296761" y="4491986"/>
            <a:chExt cx="1090569" cy="1389766"/>
          </a:xfrm>
        </p:grpSpPr>
        <p:sp>
          <p:nvSpPr>
            <p:cNvPr id="104" name="Rectangle 103"/>
            <p:cNvSpPr/>
            <p:nvPr/>
          </p:nvSpPr>
          <p:spPr>
            <a:xfrm>
              <a:off x="3296761" y="4491986"/>
              <a:ext cx="1090569" cy="138976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3981816" y="4597016"/>
              <a:ext cx="345981" cy="1191615"/>
              <a:chOff x="845729" y="974306"/>
              <a:chExt cx="1513610" cy="5213121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45729" y="974306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845729" y="1568238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845729" y="2162170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845729" y="2756102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845729" y="3350034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845729" y="3943966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45729" y="4537898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845729" y="5131830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845729" y="5725762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8" name="Rectangle 117"/>
            <p:cNvSpPr/>
            <p:nvPr/>
          </p:nvSpPr>
          <p:spPr>
            <a:xfrm>
              <a:off x="3358416" y="4597016"/>
              <a:ext cx="552093" cy="37704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424925" y="4809820"/>
              <a:ext cx="134969" cy="10552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599888" y="4756112"/>
              <a:ext cx="264204" cy="15328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429000" y="4991980"/>
            <a:ext cx="4608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HASH(        ) &lt; </a:t>
            </a:r>
            <a:r>
              <a:rPr lang="en-US" sz="3600" b="1" i="1" dirty="0"/>
              <a:t>target</a:t>
            </a:r>
            <a:endParaRPr lang="en-US" sz="3600" b="1" i="1" dirty="0"/>
          </a:p>
        </p:txBody>
      </p:sp>
      <p:sp>
        <p:nvSpPr>
          <p:cNvPr id="88" name="TextBox 87"/>
          <p:cNvSpPr txBox="1"/>
          <p:nvPr/>
        </p:nvSpPr>
        <p:spPr>
          <a:xfrm>
            <a:off x="6387118" y="1305547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nonce</a:t>
            </a:r>
            <a:endParaRPr lang="en-US" sz="3200" dirty="0"/>
          </a:p>
        </p:txBody>
      </p:sp>
      <p:cxnSp>
        <p:nvCxnSpPr>
          <p:cNvPr id="121" name="Straight Connector 120"/>
          <p:cNvCxnSpPr>
            <a:stCxn id="96" idx="0"/>
          </p:cNvCxnSpPr>
          <p:nvPr/>
        </p:nvCxnSpPr>
        <p:spPr>
          <a:xfrm flipV="1">
            <a:off x="5103591" y="1890323"/>
            <a:ext cx="1364115" cy="1008035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97" idx="0"/>
          </p:cNvCxnSpPr>
          <p:nvPr/>
        </p:nvCxnSpPr>
        <p:spPr>
          <a:xfrm flipV="1">
            <a:off x="6335604" y="2001739"/>
            <a:ext cx="490111" cy="902899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99" idx="0"/>
          </p:cNvCxnSpPr>
          <p:nvPr/>
        </p:nvCxnSpPr>
        <p:spPr>
          <a:xfrm flipH="1" flipV="1">
            <a:off x="7134726" y="1982249"/>
            <a:ext cx="432891" cy="928668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00" idx="0"/>
          </p:cNvCxnSpPr>
          <p:nvPr/>
        </p:nvCxnSpPr>
        <p:spPr>
          <a:xfrm flipH="1" flipV="1">
            <a:off x="7435515" y="1890323"/>
            <a:ext cx="1364115" cy="1026875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8216827" y="5127770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“</a:t>
            </a:r>
            <a:r>
              <a:rPr lang="en-US" sz="2800" i="1" dirty="0" err="1">
                <a:solidFill>
                  <a:srgbClr val="FF0000"/>
                </a:solidFill>
              </a:rPr>
              <a:t>cryptopuzzle</a:t>
            </a:r>
            <a:r>
              <a:rPr lang="en-US" sz="2800" i="1" dirty="0">
                <a:solidFill>
                  <a:srgbClr val="FF0000"/>
                </a:solidFill>
              </a:rPr>
              <a:t>”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799" y="4100152"/>
            <a:ext cx="3472801" cy="84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77457"/>
            <a:ext cx="9360837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/>
            <a:r>
              <a:rPr spc="-5" dirty="0"/>
              <a:t>Cryptographic </a:t>
            </a:r>
            <a:r>
              <a:rPr dirty="0"/>
              <a:t>One-Way </a:t>
            </a:r>
            <a:r>
              <a:rPr spc="-5" dirty="0"/>
              <a:t>Hash</a:t>
            </a:r>
            <a:r>
              <a:rPr spc="-20" dirty="0"/>
              <a:t> </a:t>
            </a:r>
            <a:r>
              <a:rPr dirty="0"/>
              <a:t>Function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2391" y="1631108"/>
            <a:ext cx="8029575" cy="3398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200" b="1" dirty="0">
                <a:latin typeface="Calibri"/>
                <a:cs typeface="Calibri"/>
              </a:rPr>
              <a:t>hash(X) =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Y</a:t>
            </a:r>
            <a:endParaRPr sz="3200" dirty="0">
              <a:latin typeface="Calibri"/>
              <a:cs typeface="Calibri"/>
            </a:endParaRPr>
          </a:p>
          <a:p>
            <a:pPr marL="469900" indent="-457200">
              <a:spcBef>
                <a:spcPts val="12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Given X it is easy to </a:t>
            </a:r>
            <a:r>
              <a:rPr sz="3200" spc="-5" dirty="0">
                <a:latin typeface="Calibri"/>
                <a:cs typeface="Calibri"/>
              </a:rPr>
              <a:t>compute </a:t>
            </a:r>
            <a:r>
              <a:rPr sz="3200" dirty="0">
                <a:latin typeface="Calibri"/>
                <a:cs typeface="Calibri"/>
              </a:rPr>
              <a:t>Y (the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i="1" spc="-5" dirty="0">
                <a:latin typeface="Calibri"/>
                <a:cs typeface="Calibri"/>
              </a:rPr>
              <a:t>digest</a:t>
            </a:r>
            <a:r>
              <a:rPr sz="3200" spc="-5" dirty="0">
                <a:latin typeface="Calibri"/>
                <a:cs typeface="Calibri"/>
              </a:rPr>
              <a:t>)</a:t>
            </a:r>
            <a:endParaRPr sz="3200" dirty="0">
              <a:latin typeface="Calibri"/>
              <a:cs typeface="Calibri"/>
            </a:endParaRPr>
          </a:p>
          <a:p>
            <a:pPr marL="469900" indent="-457200">
              <a:lnSpc>
                <a:spcPts val="3820"/>
              </a:lnSpc>
              <a:spcBef>
                <a:spcPts val="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Given Y it is </a:t>
            </a:r>
            <a:r>
              <a:rPr sz="3200" spc="-5" dirty="0">
                <a:latin typeface="Calibri"/>
                <a:cs typeface="Calibri"/>
              </a:rPr>
              <a:t>computationally </a:t>
            </a:r>
            <a:r>
              <a:rPr sz="3200" dirty="0">
                <a:latin typeface="Calibri"/>
                <a:cs typeface="Calibri"/>
              </a:rPr>
              <a:t>infeasible to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find</a:t>
            </a:r>
          </a:p>
          <a:p>
            <a:pPr marL="1841500">
              <a:lnSpc>
                <a:spcPts val="3800"/>
              </a:lnSpc>
            </a:pPr>
            <a:r>
              <a:rPr sz="3200" dirty="0">
                <a:latin typeface="Calibri"/>
                <a:cs typeface="Calibri"/>
              </a:rPr>
              <a:t>- </a:t>
            </a:r>
            <a:r>
              <a:rPr sz="2800" i="1" spc="-5" dirty="0">
                <a:latin typeface="Calibri"/>
                <a:cs typeface="Calibri"/>
              </a:rPr>
              <a:t>unless </a:t>
            </a:r>
            <a:r>
              <a:rPr sz="2800" i="1" dirty="0">
                <a:latin typeface="Calibri"/>
                <a:cs typeface="Calibri"/>
              </a:rPr>
              <a:t>you </a:t>
            </a:r>
            <a:r>
              <a:rPr sz="2800" i="1" spc="-5" dirty="0">
                <a:latin typeface="Calibri"/>
                <a:cs typeface="Calibri"/>
              </a:rPr>
              <a:t>already </a:t>
            </a:r>
            <a:r>
              <a:rPr sz="2800" i="1" dirty="0">
                <a:latin typeface="Calibri"/>
                <a:cs typeface="Calibri"/>
              </a:rPr>
              <a:t>know </a:t>
            </a:r>
            <a:r>
              <a:rPr sz="2800" i="1" spc="-5" dirty="0">
                <a:latin typeface="Calibri"/>
                <a:cs typeface="Calibri"/>
              </a:rPr>
              <a:t>X, </a:t>
            </a:r>
            <a:r>
              <a:rPr sz="2800" i="1" dirty="0">
                <a:latin typeface="Calibri"/>
                <a:cs typeface="Calibri"/>
              </a:rPr>
              <a:t>of</a:t>
            </a:r>
            <a:r>
              <a:rPr sz="2800" i="1" spc="-2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course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ts val="382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some </a:t>
            </a:r>
            <a:r>
              <a:rPr sz="3200" dirty="0">
                <a:latin typeface="Calibri"/>
                <a:cs typeface="Calibri"/>
              </a:rPr>
              <a:t>sense, </a:t>
            </a:r>
            <a:r>
              <a:rPr sz="3200" i="1" dirty="0">
                <a:latin typeface="Calibri"/>
                <a:cs typeface="Calibri"/>
              </a:rPr>
              <a:t>Y </a:t>
            </a:r>
            <a:r>
              <a:rPr sz="3200" i="1" spc="-5" dirty="0">
                <a:latin typeface="Calibri"/>
                <a:cs typeface="Calibri"/>
              </a:rPr>
              <a:t>identifies</a:t>
            </a:r>
            <a:r>
              <a:rPr sz="3200" i="1" spc="-4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X</a:t>
            </a:r>
            <a:endParaRPr sz="3200" dirty="0">
              <a:latin typeface="Calibri"/>
              <a:cs typeface="Calibri"/>
            </a:endParaRPr>
          </a:p>
          <a:p>
            <a:pPr marL="12700">
              <a:spcBef>
                <a:spcPts val="2160"/>
              </a:spcBef>
            </a:pPr>
            <a:r>
              <a:rPr sz="3200" dirty="0">
                <a:latin typeface="Calibri"/>
                <a:cs typeface="Calibri"/>
              </a:rPr>
              <a:t>Examples: </a:t>
            </a:r>
            <a:r>
              <a:rPr sz="3200" spc="-5" dirty="0">
                <a:latin typeface="Calibri"/>
                <a:cs typeface="Calibri"/>
              </a:rPr>
              <a:t>MD5, SHA-256,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SHA-3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77243" y="4289368"/>
            <a:ext cx="968432" cy="968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49024" y="434084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0" y="0"/>
                </a:moveTo>
                <a:lnTo>
                  <a:pt x="822959" y="822959"/>
                </a:lnTo>
              </a:path>
            </a:pathLst>
          </a:custGeom>
          <a:ln w="761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77243" y="4289368"/>
            <a:ext cx="968432" cy="968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49024" y="4340842"/>
            <a:ext cx="822960" cy="822960"/>
          </a:xfrm>
          <a:custGeom>
            <a:avLst/>
            <a:gdLst/>
            <a:ahLst/>
            <a:cxnLst/>
            <a:rect l="l" t="t" r="r" b="b"/>
            <a:pathLst>
              <a:path w="822960" h="822960">
                <a:moveTo>
                  <a:pt x="822960" y="0"/>
                </a:moveTo>
                <a:lnTo>
                  <a:pt x="0" y="822959"/>
                </a:lnTo>
              </a:path>
            </a:pathLst>
          </a:custGeom>
          <a:ln w="761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344453" y="5324656"/>
            <a:ext cx="6488430" cy="1112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95"/>
              </a:spcBef>
            </a:pPr>
            <a:r>
              <a:rPr i="1" dirty="0">
                <a:latin typeface="Calibri"/>
                <a:cs typeface="Calibri"/>
              </a:rPr>
              <a:t>Note: unlike an ordinary hash function where you typically have</a:t>
            </a:r>
            <a:r>
              <a:rPr i="1" spc="-10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fewer  buckets than objects and thus multiple objects per bucket,</a:t>
            </a:r>
            <a:r>
              <a:rPr i="1" spc="-10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with</a:t>
            </a:r>
            <a:endParaRPr>
              <a:latin typeface="Calibri"/>
              <a:cs typeface="Calibri"/>
            </a:endParaRPr>
          </a:p>
          <a:p>
            <a:pPr marL="12700" marR="227965">
              <a:lnSpc>
                <a:spcPts val="2100"/>
              </a:lnSpc>
              <a:spcBef>
                <a:spcPts val="100"/>
              </a:spcBef>
            </a:pPr>
            <a:r>
              <a:rPr i="1" dirty="0">
                <a:latin typeface="Calibri"/>
                <a:cs typeface="Calibri"/>
              </a:rPr>
              <a:t>cryptographic hash functions you typically have many more</a:t>
            </a:r>
            <a:r>
              <a:rPr i="1" spc="-10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“virtual  buckets” than objects, and at most one object in a</a:t>
            </a:r>
            <a:r>
              <a:rPr i="1" spc="-10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bucket</a:t>
            </a:r>
            <a:endParaRPr>
              <a:latin typeface="Calibri"/>
              <a:cs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416926" y="1524000"/>
            <a:ext cx="613748" cy="782129"/>
            <a:chOff x="3296761" y="4491986"/>
            <a:chExt cx="1090569" cy="1389766"/>
          </a:xfrm>
        </p:grpSpPr>
        <p:sp>
          <p:nvSpPr>
            <p:cNvPr id="10" name="Rectangle 9"/>
            <p:cNvSpPr/>
            <p:nvPr/>
          </p:nvSpPr>
          <p:spPr>
            <a:xfrm>
              <a:off x="3296761" y="4491986"/>
              <a:ext cx="1090569" cy="138976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3981816" y="4597016"/>
              <a:ext cx="345981" cy="1191615"/>
              <a:chOff x="845729" y="974306"/>
              <a:chExt cx="1513610" cy="521312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845729" y="974306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845729" y="1568238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845729" y="2162170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45729" y="2756102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45729" y="3350034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845729" y="3943966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845729" y="4537898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845729" y="5131830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45729" y="5725762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358416" y="4597016"/>
              <a:ext cx="552093" cy="37704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4925" y="4809820"/>
              <a:ext cx="134969" cy="10552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99888" y="4756112"/>
              <a:ext cx="264204" cy="15328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848600" y="1583109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HASH(       </a:t>
            </a:r>
            <a:r>
              <a:rPr lang="en-US" sz="3600" dirty="0" smtClean="0"/>
              <a:t>) &lt; target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8023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/>
        </p:nvSpPr>
        <p:spPr>
          <a:xfrm>
            <a:off x="76200" y="3913200"/>
            <a:ext cx="124206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457200" indent="-4572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" sz="3200" dirty="0" smtClean="0"/>
              <a:t>SHA256(SHA256(PrevHash</a:t>
            </a:r>
            <a:r>
              <a:rPr lang="en" sz="3200" dirty="0" smtClean="0"/>
              <a:t>||Tx||Tx||…||Nonce</a:t>
            </a:r>
            <a:r>
              <a:rPr lang="en" sz="3200" dirty="0"/>
              <a:t>)) &lt; {0}</a:t>
            </a:r>
            <a:r>
              <a:rPr lang="en" sz="3200" baseline="30000" dirty="0"/>
              <a:t>k </a:t>
            </a:r>
            <a:r>
              <a:rPr lang="en" sz="3200" dirty="0"/>
              <a:t>{0,1</a:t>
            </a:r>
            <a:r>
              <a:rPr lang="en" sz="3200" dirty="0" smtClean="0"/>
              <a:t>}*</a:t>
            </a:r>
          </a:p>
          <a:p>
            <a:pPr marL="171450" indent="-1714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" sz="1000" dirty="0"/>
          </a:p>
          <a:p>
            <a:pPr marL="457200" indent="-4572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" sz="3200" dirty="0" smtClean="0"/>
              <a:t>Mining: Find </a:t>
            </a:r>
            <a:r>
              <a:rPr lang="en" sz="3200" b="1" i="1" dirty="0" smtClean="0"/>
              <a:t>Nonce</a:t>
            </a:r>
            <a:r>
              <a:rPr lang="en" sz="3200" dirty="0" smtClean="0"/>
              <a:t> that when hashed with block of transactions results in </a:t>
            </a:r>
            <a:r>
              <a:rPr lang="en" sz="3200" i="1" dirty="0" smtClean="0"/>
              <a:t>k</a:t>
            </a:r>
            <a:r>
              <a:rPr lang="en" sz="3200" dirty="0" smtClean="0"/>
              <a:t> leading 0’s.</a:t>
            </a:r>
          </a:p>
          <a:p>
            <a:pPr marL="171450" indent="-1714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" sz="1000" dirty="0" smtClean="0"/>
          </a:p>
          <a:p>
            <a:pPr marL="457200" indent="-4572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" sz="3200" dirty="0" smtClean="0"/>
              <a:t>Block Identifier: Hash of block identifies the block</a:t>
            </a:r>
          </a:p>
          <a:p>
            <a:pPr marL="171450" indent="-17145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" sz="800" dirty="0" smtClean="0"/>
          </a:p>
          <a:p>
            <a:pPr marL="457200" indent="-457200"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" sz="3200" dirty="0" smtClean="0"/>
              <a:t>Each hash identifies the entire prefix of the ledger</a:t>
            </a:r>
            <a:endParaRPr lang="en" sz="3200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Blockchain</a:t>
            </a:r>
            <a:r>
              <a:rPr lang="en-US" dirty="0" smtClean="0"/>
              <a:t>: Proof-of-work / Mining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9416926" y="1524000"/>
            <a:ext cx="613748" cy="782129"/>
            <a:chOff x="3296761" y="4491986"/>
            <a:chExt cx="1090569" cy="1389766"/>
          </a:xfrm>
        </p:grpSpPr>
        <p:sp>
          <p:nvSpPr>
            <p:cNvPr id="27" name="Rectangle 26"/>
            <p:cNvSpPr/>
            <p:nvPr/>
          </p:nvSpPr>
          <p:spPr>
            <a:xfrm>
              <a:off x="3296761" y="4491986"/>
              <a:ext cx="1090569" cy="138976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981816" y="4597016"/>
              <a:ext cx="345981" cy="1191615"/>
              <a:chOff x="845729" y="974306"/>
              <a:chExt cx="1513610" cy="521312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45729" y="974306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45729" y="1568238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45729" y="2162170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845729" y="2756102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845729" y="3350034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45729" y="3943966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45729" y="4537898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45729" y="5131830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845729" y="5725762"/>
                <a:ext cx="1513610" cy="46166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3358416" y="4597016"/>
              <a:ext cx="552093" cy="377049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424925" y="4809820"/>
              <a:ext cx="134969" cy="10552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99888" y="4756112"/>
              <a:ext cx="264204" cy="15328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848600" y="1583109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HASH(       </a:t>
            </a:r>
            <a:r>
              <a:rPr lang="en-US" sz="3600" dirty="0" smtClean="0"/>
              <a:t>) &lt; target</a:t>
            </a:r>
            <a:endParaRPr lang="en-US" sz="3600" b="1" i="1" dirty="0"/>
          </a:p>
        </p:txBody>
      </p:sp>
      <p:cxnSp>
        <p:nvCxnSpPr>
          <p:cNvPr id="42" name="Straight Connector 41"/>
          <p:cNvCxnSpPr>
            <a:stCxn id="75" idx="1"/>
            <a:endCxn id="43" idx="3"/>
          </p:cNvCxnSpPr>
          <p:nvPr/>
        </p:nvCxnSpPr>
        <p:spPr>
          <a:xfrm flipH="1">
            <a:off x="5758931" y="3329114"/>
            <a:ext cx="2608977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668362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353417" y="2739262"/>
            <a:ext cx="345981" cy="1191615"/>
            <a:chOff x="845729" y="974306"/>
            <a:chExt cx="1513610" cy="5213121"/>
          </a:xfrm>
        </p:grpSpPr>
        <p:sp>
          <p:nvSpPr>
            <p:cNvPr id="45" name="Rectangle 44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5729" y="513183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845729" y="572576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5901544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586599" y="2739262"/>
            <a:ext cx="345981" cy="1191615"/>
            <a:chOff x="845729" y="974306"/>
            <a:chExt cx="1513610" cy="5213121"/>
          </a:xfrm>
        </p:grpSpPr>
        <p:sp>
          <p:nvSpPr>
            <p:cNvPr id="56" name="Rectangle 55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5729" y="513183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45729" y="572576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7134726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819781" y="273926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819781" y="287502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819781" y="301078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19781" y="314654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819781" y="3282306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819781" y="341806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819781" y="355382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819781" y="368958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819781" y="382535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367908" y="2634231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9052963" y="2739262"/>
            <a:ext cx="345981" cy="1191615"/>
            <a:chOff x="845729" y="974306"/>
            <a:chExt cx="1513610" cy="5213121"/>
          </a:xfrm>
        </p:grpSpPr>
        <p:sp>
          <p:nvSpPr>
            <p:cNvPr id="77" name="Rectangle 76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45729" y="513183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845729" y="572576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7196381" y="273926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262890" y="2952066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5963199" y="273926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029708" y="2952066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730017" y="273926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796526" y="2952066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8429037" y="2744632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495546" y="2957436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971488" y="289835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203501" y="290463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7435514" y="291091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8667527" y="291719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6387118" y="1305547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nonce</a:t>
            </a:r>
            <a:endParaRPr lang="en-US" sz="3200" dirty="0"/>
          </a:p>
        </p:txBody>
      </p:sp>
      <p:cxnSp>
        <p:nvCxnSpPr>
          <p:cNvPr id="99" name="Straight Connector 98"/>
          <p:cNvCxnSpPr>
            <a:stCxn id="94" idx="0"/>
          </p:cNvCxnSpPr>
          <p:nvPr/>
        </p:nvCxnSpPr>
        <p:spPr>
          <a:xfrm flipV="1">
            <a:off x="5103591" y="1890323"/>
            <a:ext cx="1364115" cy="1008035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95" idx="0"/>
          </p:cNvCxnSpPr>
          <p:nvPr/>
        </p:nvCxnSpPr>
        <p:spPr>
          <a:xfrm flipV="1">
            <a:off x="6335604" y="2001739"/>
            <a:ext cx="490111" cy="902899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6" idx="0"/>
          </p:cNvCxnSpPr>
          <p:nvPr/>
        </p:nvCxnSpPr>
        <p:spPr>
          <a:xfrm flipH="1" flipV="1">
            <a:off x="7134726" y="1982249"/>
            <a:ext cx="432891" cy="928668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97" idx="0"/>
          </p:cNvCxnSpPr>
          <p:nvPr/>
        </p:nvCxnSpPr>
        <p:spPr>
          <a:xfrm flipH="1" flipV="1">
            <a:off x="7435515" y="1890323"/>
            <a:ext cx="1364115" cy="1026875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2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>
            <a:stCxn id="131" idx="1"/>
            <a:endCxn id="117" idx="3"/>
          </p:cNvCxnSpPr>
          <p:nvPr/>
        </p:nvCxnSpPr>
        <p:spPr>
          <a:xfrm flipH="1">
            <a:off x="2388713" y="2625179"/>
            <a:ext cx="1375795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682745" y="203532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682745" y="217108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682745" y="230684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682745" y="244261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682745" y="257837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682745" y="271413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82745" y="284989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682745" y="298565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682745" y="312141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58819" y="204069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25328" y="225350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2133600"/>
            <a:ext cx="108712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299238" y="2200377"/>
            <a:ext cx="264204" cy="1532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1298144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1983199" y="2035326"/>
            <a:ext cx="345981" cy="784332"/>
            <a:chOff x="845729" y="974306"/>
            <a:chExt cx="1513610" cy="3431325"/>
          </a:xfrm>
        </p:grpSpPr>
        <p:sp>
          <p:nvSpPr>
            <p:cNvPr id="119" name="Rectangle 118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2531326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3216381" y="2035326"/>
            <a:ext cx="345981" cy="512810"/>
            <a:chOff x="845729" y="974306"/>
            <a:chExt cx="1513610" cy="2243461"/>
          </a:xfrm>
        </p:grpSpPr>
        <p:sp>
          <p:nvSpPr>
            <p:cNvPr id="127" name="Rectangle 126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1" name="Rectangle 130"/>
          <p:cNvSpPr/>
          <p:nvPr/>
        </p:nvSpPr>
        <p:spPr>
          <a:xfrm>
            <a:off x="3764508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4449563" y="203532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4449563" y="217108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4449563" y="230684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449563" y="244261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449563" y="257837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49563" y="271413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49563" y="284989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4449563" y="298565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3826163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3892672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2592981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659490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359799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426308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4066582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2833926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601270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6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Straight Connector 98"/>
          <p:cNvCxnSpPr>
            <a:stCxn id="74" idx="1"/>
            <a:endCxn id="51" idx="3"/>
          </p:cNvCxnSpPr>
          <p:nvPr/>
        </p:nvCxnSpPr>
        <p:spPr>
          <a:xfrm flipH="1">
            <a:off x="2388713" y="2625179"/>
            <a:ext cx="2608977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6864" y="2133600"/>
            <a:ext cx="108712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298144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1983199" y="2035326"/>
            <a:ext cx="345981" cy="784332"/>
            <a:chOff x="845729" y="974306"/>
            <a:chExt cx="1513610" cy="3431325"/>
          </a:xfrm>
        </p:grpSpPr>
        <p:sp>
          <p:nvSpPr>
            <p:cNvPr id="53" name="Rectangle 52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531326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3216381" y="2035326"/>
            <a:ext cx="345981" cy="512810"/>
            <a:chOff x="845729" y="974306"/>
            <a:chExt cx="1513610" cy="2243461"/>
          </a:xfrm>
        </p:grpSpPr>
        <p:sp>
          <p:nvSpPr>
            <p:cNvPr id="61" name="Rectangle 60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3764508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449563" y="203532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449563" y="217108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449563" y="230684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449563" y="244261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49563" y="257837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49563" y="271413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449563" y="284989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449563" y="298565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997690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682745" y="203532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682745" y="217108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682745" y="230684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682745" y="244261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682745" y="257837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682745" y="271413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682745" y="284989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682745" y="298565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682745" y="312141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826163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892672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2592981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659490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359799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426308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5058819" y="204069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125328" y="225350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299238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4066582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833926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1601270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A Brave New World - The Vision of David Chaum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222300" y="1536633"/>
            <a:ext cx="9350700" cy="45552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David Chaum</a:t>
            </a:r>
          </a:p>
          <a:p>
            <a:pPr marL="777240" indent="-457200">
              <a:buFont typeface="Arial" panose="020B0604020202020204" pitchFamily="34" charset="0"/>
              <a:buChar char="•"/>
            </a:pP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PhD CS/Business Adm from Berkeley </a:t>
            </a: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1982</a:t>
            </a:r>
            <a:endParaRPr lang="en" sz="3200" dirty="0">
              <a:latin typeface="Economica"/>
              <a:ea typeface="Economica"/>
              <a:cs typeface="Economica"/>
              <a:sym typeface="Economica"/>
            </a:endParaRPr>
          </a:p>
          <a:p>
            <a:pPr marL="777240" indent="-457200">
              <a:buFont typeface="Arial" panose="020B0604020202020204" pitchFamily="34" charset="0"/>
              <a:buChar char="•"/>
            </a:pP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Founded </a:t>
            </a:r>
            <a:r>
              <a:rPr lang="en-US" sz="3200" dirty="0" smtClean="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-US" sz="3200" dirty="0">
                <a:latin typeface="Economica"/>
                <a:ea typeface="Economica"/>
                <a:cs typeface="Economica"/>
                <a:sym typeface="Economica"/>
              </a:rPr>
              <a:t>International Association for Cryptologic Research (IACR)</a:t>
            </a: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same year</a:t>
            </a:r>
          </a:p>
          <a:p>
            <a:pPr marL="77724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Economica"/>
                <a:ea typeface="Economica"/>
                <a:cs typeface="Economica"/>
                <a:sym typeface="Economica"/>
              </a:rPr>
              <a:t>K</a:t>
            </a: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nown for </a:t>
            </a:r>
            <a:r>
              <a:rPr lang="en" sz="3200" i="1" dirty="0" smtClean="0">
                <a:latin typeface="Economica"/>
                <a:ea typeface="Economica"/>
                <a:cs typeface="Economica"/>
                <a:sym typeface="Economica"/>
              </a:rPr>
              <a:t>eCash</a:t>
            </a:r>
            <a:r>
              <a:rPr lang="en" sz="3200" i="1" dirty="0">
                <a:latin typeface="Economica"/>
                <a:ea typeface="Economica"/>
                <a:cs typeface="Economica"/>
                <a:sym typeface="Economica"/>
              </a:rPr>
              <a:t>, mix nets, voting </a:t>
            </a:r>
            <a:r>
              <a:rPr lang="en" sz="3200" i="1" dirty="0" smtClean="0">
                <a:latin typeface="Economica"/>
                <a:ea typeface="Economica"/>
                <a:cs typeface="Economica"/>
                <a:sym typeface="Economica"/>
              </a:rPr>
              <a:t>systems…</a:t>
            </a:r>
            <a:endParaRPr lang="en" sz="3200" i="1" dirty="0">
              <a:latin typeface="Economica"/>
              <a:ea typeface="Economica"/>
              <a:cs typeface="Economica"/>
              <a:sym typeface="Economica"/>
            </a:endParaRPr>
          </a:p>
          <a:p>
            <a:pPr indent="609585">
              <a:buNone/>
            </a:pPr>
            <a:endParaRPr sz="3200" i="1" dirty="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2" name="Shape 62" descr="david-chaum-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36633"/>
            <a:ext cx="3036800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4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Straight Connector 138"/>
          <p:cNvCxnSpPr>
            <a:stCxn id="117" idx="1"/>
            <a:endCxn id="21" idx="3"/>
          </p:cNvCxnSpPr>
          <p:nvPr/>
        </p:nvCxnSpPr>
        <p:spPr>
          <a:xfrm flipH="1" flipV="1">
            <a:off x="2388712" y="2625179"/>
            <a:ext cx="7538862" cy="1948"/>
          </a:xfrm>
          <a:prstGeom prst="line">
            <a:avLst/>
          </a:prstGeom>
          <a:noFill/>
          <a:ln w="28575">
            <a:solidFill>
              <a:schemeClr val="tx1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2133600"/>
            <a:ext cx="108712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98144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983199" y="2035326"/>
            <a:ext cx="345981" cy="784332"/>
            <a:chOff x="845729" y="974306"/>
            <a:chExt cx="1513610" cy="3431325"/>
          </a:xfrm>
        </p:grpSpPr>
        <p:sp>
          <p:nvSpPr>
            <p:cNvPr id="28" name="Rectangle 27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531326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3216381" y="2035326"/>
            <a:ext cx="345981" cy="512810"/>
            <a:chOff x="845729" y="974306"/>
            <a:chExt cx="1513610" cy="2243461"/>
          </a:xfrm>
        </p:grpSpPr>
        <p:sp>
          <p:nvSpPr>
            <p:cNvPr id="39" name="Rectangle 38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3764508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449563" y="203532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449563" y="217108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49563" y="230684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49563" y="244261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449563" y="257837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49563" y="271413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49563" y="284989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49563" y="298565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997690" y="1930296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682745" y="203532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682745" y="217108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682745" y="230684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682745" y="244261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682745" y="257837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682745" y="271413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682745" y="284989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682745" y="2985654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682745" y="312141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826163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892672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592981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659490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359799" y="203532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426308" y="224813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5058819" y="2040697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25328" y="2253501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6228029" y="1932244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6913084" y="2037274"/>
            <a:ext cx="345981" cy="784332"/>
            <a:chOff x="845729" y="974306"/>
            <a:chExt cx="1513610" cy="3431325"/>
          </a:xfrm>
        </p:grpSpPr>
        <p:sp>
          <p:nvSpPr>
            <p:cNvPr id="87" name="Rectangle 86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7461211" y="1932244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7" name="Group 96"/>
          <p:cNvGrpSpPr/>
          <p:nvPr/>
        </p:nvGrpSpPr>
        <p:grpSpPr>
          <a:xfrm>
            <a:off x="8146266" y="2037275"/>
            <a:ext cx="345981" cy="920093"/>
            <a:chOff x="845729" y="974306"/>
            <a:chExt cx="1513610" cy="4025257"/>
          </a:xfrm>
        </p:grpSpPr>
        <p:sp>
          <p:nvSpPr>
            <p:cNvPr id="98" name="Rectangle 97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845729" y="453789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8694393" y="1932244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9379448" y="2037275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9379448" y="2173036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9379448" y="2308797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9379448" y="2444558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9379448" y="2580319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9379448" y="2716080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379448" y="2851841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379448" y="2987602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9379448" y="3123363"/>
            <a:ext cx="345981" cy="1055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9927575" y="1932244"/>
            <a:ext cx="1090569" cy="13897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10612630" y="2037274"/>
            <a:ext cx="345981" cy="784332"/>
            <a:chOff x="845729" y="974306"/>
            <a:chExt cx="1513610" cy="3431325"/>
          </a:xfrm>
        </p:grpSpPr>
        <p:sp>
          <p:nvSpPr>
            <p:cNvPr id="119" name="Rectangle 118"/>
            <p:cNvSpPr/>
            <p:nvPr/>
          </p:nvSpPr>
          <p:spPr>
            <a:xfrm>
              <a:off x="845729" y="97430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45729" y="1568238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845729" y="2162170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45729" y="2756102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45729" y="3350034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45729" y="3943966"/>
              <a:ext cx="1513610" cy="46166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8756048" y="2037275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8822557" y="2250079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522866" y="2037275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7589375" y="2250079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6289684" y="2037275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6356193" y="2250079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9988704" y="2042645"/>
            <a:ext cx="552093" cy="377049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0055213" y="2255449"/>
            <a:ext cx="134969" cy="105527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5299238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066582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2833926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1601270" y="220037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6534366" y="219403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769494" y="218769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9004622" y="218135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0239750" y="2175017"/>
            <a:ext cx="264204" cy="15328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 rot="10800000" flipV="1">
            <a:off x="5563440" y="3327382"/>
            <a:ext cx="1235127" cy="801964"/>
            <a:chOff x="5853494" y="4644702"/>
            <a:chExt cx="654576" cy="1715496"/>
          </a:xfrm>
        </p:grpSpPr>
        <p:cxnSp>
          <p:nvCxnSpPr>
            <p:cNvPr id="106" name="Straight Connector 105"/>
            <p:cNvCxnSpPr/>
            <p:nvPr/>
          </p:nvCxnSpPr>
          <p:spPr>
            <a:xfrm flipV="1">
              <a:off x="6508070" y="4644702"/>
              <a:ext cx="0" cy="171549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5860955" y="4644702"/>
              <a:ext cx="0" cy="1715496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5853494" y="6191912"/>
              <a:ext cx="65457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Rectangle 126"/>
          <p:cNvSpPr/>
          <p:nvPr/>
        </p:nvSpPr>
        <p:spPr>
          <a:xfrm>
            <a:off x="3826163" y="4243207"/>
            <a:ext cx="472561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Exponentially distributed, with</a:t>
            </a:r>
            <a:br>
              <a:rPr lang="en-US" sz="2400" dirty="0"/>
            </a:br>
            <a:r>
              <a:rPr lang="en-US" sz="2400" dirty="0"/>
              <a:t>constant mean interval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5074" y="5262639"/>
            <a:ext cx="5677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target</a:t>
            </a:r>
            <a:r>
              <a:rPr lang="en-US" sz="2400" dirty="0">
                <a:solidFill>
                  <a:srgbClr val="FF0000"/>
                </a:solidFill>
              </a:rPr>
              <a:t> automatically adjusted every 2016 blocks so that mean interval is </a:t>
            </a:r>
            <a:r>
              <a:rPr lang="en-US" sz="2400" b="1" dirty="0">
                <a:solidFill>
                  <a:srgbClr val="FF0000"/>
                </a:solidFill>
              </a:rPr>
              <a:t>10 minutes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 for Mining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816864" y="2097967"/>
            <a:ext cx="108712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71525" y="1494118"/>
            <a:ext cx="443814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Prize: </a:t>
            </a: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/>
                </a:solidFill>
              </a:rPr>
              <a:t>“Minting”</a:t>
            </a:r>
            <a:endParaRPr lang="en-US" sz="3200" dirty="0">
              <a:solidFill>
                <a:schemeClr val="tx1"/>
              </a:solidFill>
            </a:endParaRPr>
          </a:p>
          <a:p>
            <a:pPr marL="914400" lvl="1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2"/>
                </a:solidFill>
              </a:rPr>
              <a:t>Transaction Fees</a:t>
            </a:r>
            <a:endParaRPr lang="en-US" sz="3200" dirty="0">
              <a:solidFill>
                <a:schemeClr val="accent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81088" y="1497518"/>
            <a:ext cx="2000011" cy="2548713"/>
            <a:chOff x="3394987" y="3091611"/>
            <a:chExt cx="2000011" cy="2548713"/>
          </a:xfrm>
        </p:grpSpPr>
        <p:grpSp>
          <p:nvGrpSpPr>
            <p:cNvPr id="2" name="Group 1"/>
            <p:cNvGrpSpPr/>
            <p:nvPr/>
          </p:nvGrpSpPr>
          <p:grpSpPr>
            <a:xfrm>
              <a:off x="3394987" y="3091611"/>
              <a:ext cx="2000011" cy="2548713"/>
              <a:chOff x="5226289" y="2946296"/>
              <a:chExt cx="1090569" cy="138976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226289" y="2946296"/>
                <a:ext cx="1090569" cy="1389766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5911344" y="3051326"/>
                <a:ext cx="345981" cy="105527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5911344" y="3187087"/>
                <a:ext cx="345981" cy="10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911344" y="3322848"/>
                <a:ext cx="345981" cy="10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911344" y="3458609"/>
                <a:ext cx="345981" cy="10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911344" y="3594370"/>
                <a:ext cx="345981" cy="10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911344" y="3730131"/>
                <a:ext cx="345981" cy="10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911344" y="3865892"/>
                <a:ext cx="345981" cy="10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911344" y="4001653"/>
                <a:ext cx="345981" cy="10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911344" y="4137414"/>
                <a:ext cx="345981" cy="10552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287418" y="3056696"/>
                <a:ext cx="552093" cy="377049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5153869" y="3549219"/>
              <a:ext cx="111660" cy="1116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65" name="Oval 64"/>
            <p:cNvSpPr/>
            <p:nvPr/>
          </p:nvSpPr>
          <p:spPr>
            <a:xfrm>
              <a:off x="5153869" y="3797102"/>
              <a:ext cx="111660" cy="1116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66" name="Oval 65"/>
            <p:cNvSpPr/>
            <p:nvPr/>
          </p:nvSpPr>
          <p:spPr>
            <a:xfrm>
              <a:off x="5153869" y="4044985"/>
              <a:ext cx="111660" cy="1116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67" name="Oval 66"/>
            <p:cNvSpPr/>
            <p:nvPr/>
          </p:nvSpPr>
          <p:spPr>
            <a:xfrm>
              <a:off x="5153869" y="4292868"/>
              <a:ext cx="111660" cy="1116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68" name="Oval 67"/>
            <p:cNvSpPr/>
            <p:nvPr/>
          </p:nvSpPr>
          <p:spPr>
            <a:xfrm>
              <a:off x="5153869" y="4540751"/>
              <a:ext cx="111660" cy="1116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69" name="Oval 68"/>
            <p:cNvSpPr/>
            <p:nvPr/>
          </p:nvSpPr>
          <p:spPr>
            <a:xfrm>
              <a:off x="5153869" y="4788634"/>
              <a:ext cx="111660" cy="1116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70" name="Oval 69"/>
            <p:cNvSpPr/>
            <p:nvPr/>
          </p:nvSpPr>
          <p:spPr>
            <a:xfrm>
              <a:off x="5153869" y="5036517"/>
              <a:ext cx="111660" cy="1116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  <p:sp>
          <p:nvSpPr>
            <p:cNvPr id="71" name="Oval 70"/>
            <p:cNvSpPr/>
            <p:nvPr/>
          </p:nvSpPr>
          <p:spPr>
            <a:xfrm>
              <a:off x="5153869" y="5284400"/>
              <a:ext cx="111660" cy="1116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>
              <a:noAutofit/>
            </a:bodyPr>
            <a:lstStyle/>
            <a:p>
              <a:pPr algn="ctr"/>
              <a:endParaRPr lang="he-IL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2669095" y="6120825"/>
            <a:ext cx="7131233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3200" b="1" i="1" dirty="0">
                <a:solidFill>
                  <a:schemeClr val="tx1"/>
                </a:solidFill>
              </a:rPr>
              <a:t>Wins</a:t>
            </a:r>
            <a:r>
              <a:rPr lang="en-US" sz="3200" i="1" dirty="0">
                <a:solidFill>
                  <a:schemeClr val="tx1"/>
                </a:solidFill>
              </a:rPr>
              <a:t> proportional to computation power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86106" y="3640520"/>
            <a:ext cx="1504908" cy="1500106"/>
            <a:chOff x="1905946" y="3266317"/>
            <a:chExt cx="1504908" cy="1500106"/>
          </a:xfrm>
        </p:grpSpPr>
        <p:sp>
          <p:nvSpPr>
            <p:cNvPr id="34" name="Pie 33"/>
            <p:cNvSpPr/>
            <p:nvPr/>
          </p:nvSpPr>
          <p:spPr>
            <a:xfrm rot="16200000">
              <a:off x="1905946" y="3316104"/>
              <a:ext cx="1450319" cy="1450319"/>
            </a:xfrm>
            <a:prstGeom prst="pie">
              <a:avLst>
                <a:gd name="adj1" fmla="val 5372658"/>
                <a:gd name="adj2" fmla="val 21576095"/>
              </a:avLst>
            </a:prstGeom>
            <a:solidFill>
              <a:srgbClr val="C9C9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36" name="Pie 35"/>
            <p:cNvSpPr/>
            <p:nvPr/>
          </p:nvSpPr>
          <p:spPr>
            <a:xfrm rot="5400000">
              <a:off x="1960535" y="3266317"/>
              <a:ext cx="1450319" cy="1450319"/>
            </a:xfrm>
            <a:prstGeom prst="pie">
              <a:avLst>
                <a:gd name="adj1" fmla="val 10784082"/>
                <a:gd name="adj2" fmla="val 16200000"/>
              </a:avLst>
            </a:prstGeom>
            <a:solidFill>
              <a:schemeClr val="accent4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2240627" y="5437450"/>
            <a:ext cx="552713" cy="552713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208711" y="5437450"/>
            <a:ext cx="552713" cy="552713"/>
          </a:xfrm>
          <a:prstGeom prst="rect">
            <a:avLst/>
          </a:prstGeom>
          <a:solidFill>
            <a:srgbClr val="C9C9C9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1825256" y="5713806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793340" y="5713806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1272543" y="5437450"/>
            <a:ext cx="552713" cy="552713"/>
          </a:xfrm>
          <a:prstGeom prst="rect">
            <a:avLst/>
          </a:prstGeom>
          <a:solidFill>
            <a:srgbClr val="C9C9C9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199510" y="5437450"/>
            <a:ext cx="552713" cy="552713"/>
          </a:xfrm>
          <a:prstGeom prst="rect">
            <a:avLst/>
          </a:prstGeom>
          <a:solidFill>
            <a:srgbClr val="C9C9C9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167594" y="5437450"/>
            <a:ext cx="552713" cy="552713"/>
          </a:xfrm>
          <a:prstGeom prst="rect">
            <a:avLst/>
          </a:prstGeom>
          <a:solidFill>
            <a:srgbClr val="C9C9C9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3784139" y="5713806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752223" y="5713806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6135678" y="5432904"/>
            <a:ext cx="552713" cy="552713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103762" y="5432904"/>
            <a:ext cx="552713" cy="552713"/>
          </a:xfrm>
          <a:prstGeom prst="rect">
            <a:avLst/>
          </a:prstGeom>
          <a:solidFill>
            <a:srgbClr val="C9C9C9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>
            <a:off x="5720307" y="5709260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688391" y="5709260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8071846" y="5428358"/>
            <a:ext cx="552713" cy="552713"/>
          </a:xfrm>
          <a:prstGeom prst="rect">
            <a:avLst/>
          </a:prstGeom>
          <a:solidFill>
            <a:srgbClr val="C9C9C9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9039930" y="5428358"/>
            <a:ext cx="552713" cy="552713"/>
          </a:xfrm>
          <a:prstGeom prst="rect">
            <a:avLst/>
          </a:prstGeom>
          <a:solidFill>
            <a:srgbClr val="C9C9C9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/>
          <p:nvPr/>
        </p:nvCxnSpPr>
        <p:spPr>
          <a:xfrm>
            <a:off x="7656475" y="5704714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624559" y="5704714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10008014" y="5423812"/>
            <a:ext cx="552713" cy="552713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>
            <a:off x="9592643" y="570016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0560727" y="570016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628505" y="646331"/>
            <a:ext cx="8934989" cy="3758944"/>
          </a:xfrm>
          <a:prstGeom prst="roundRect">
            <a:avLst>
              <a:gd name="adj" fmla="val 511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859665" y="4497705"/>
            <a:ext cx="8703828" cy="1118890"/>
          </a:xfrm>
          <a:prstGeom prst="roundRect">
            <a:avLst>
              <a:gd name="adj" fmla="val 764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Two blocks “mined” at approximately the same time by two different miners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2944139" y="2793864"/>
            <a:ext cx="398044" cy="3223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956648" y="2080662"/>
            <a:ext cx="398046" cy="3223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2484879" y="2322096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3273751" y="1608893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3273749" y="3035298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2156188" y="2594102"/>
            <a:ext cx="328691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 Resolution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59665" y="4258656"/>
            <a:ext cx="8472670" cy="1118890"/>
          </a:xfrm>
          <a:prstGeom prst="roundRect">
            <a:avLst>
              <a:gd name="adj" fmla="val 764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Longest</a:t>
            </a:r>
            <a:r>
              <a:rPr lang="en-US" sz="3200" dirty="0">
                <a:solidFill>
                  <a:schemeClr val="tx1"/>
                </a:solidFill>
              </a:rPr>
              <a:t> chain wins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Transactions on short chain are </a:t>
            </a:r>
            <a:r>
              <a:rPr lang="en-US" sz="3200" dirty="0">
                <a:solidFill>
                  <a:schemeClr val="tx1"/>
                </a:solidFill>
              </a:rPr>
              <a:t>reverted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0" name="Right Arrow 119"/>
          <p:cNvSpPr/>
          <p:nvPr/>
        </p:nvSpPr>
        <p:spPr>
          <a:xfrm>
            <a:off x="4855735" y="2239716"/>
            <a:ext cx="1430766" cy="713504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0" name="Straight Connector 219"/>
          <p:cNvCxnSpPr/>
          <p:nvPr/>
        </p:nvCxnSpPr>
        <p:spPr>
          <a:xfrm>
            <a:off x="2944139" y="2793864"/>
            <a:ext cx="398044" cy="3223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V="1">
            <a:off x="2956648" y="2080662"/>
            <a:ext cx="398046" cy="3223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Rectangle 224"/>
          <p:cNvSpPr/>
          <p:nvPr/>
        </p:nvSpPr>
        <p:spPr>
          <a:xfrm>
            <a:off x="2484879" y="2322096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3273751" y="1608893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Rectangle 226"/>
          <p:cNvSpPr/>
          <p:nvPr/>
        </p:nvSpPr>
        <p:spPr>
          <a:xfrm>
            <a:off x="3273749" y="3035298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Straight Connector 227"/>
          <p:cNvCxnSpPr/>
          <p:nvPr/>
        </p:nvCxnSpPr>
        <p:spPr>
          <a:xfrm>
            <a:off x="2156188" y="2594102"/>
            <a:ext cx="328691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ectangle 245"/>
          <p:cNvSpPr/>
          <p:nvPr/>
        </p:nvSpPr>
        <p:spPr>
          <a:xfrm>
            <a:off x="8683657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8" name="Straight Connector 247"/>
          <p:cNvCxnSpPr/>
          <p:nvPr/>
        </p:nvCxnSpPr>
        <p:spPr>
          <a:xfrm>
            <a:off x="7385963" y="2808358"/>
            <a:ext cx="398044" cy="3223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8268286" y="332614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flipV="1">
            <a:off x="7398472" y="2095156"/>
            <a:ext cx="398046" cy="3223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Rectangle 252"/>
          <p:cNvSpPr/>
          <p:nvPr/>
        </p:nvSpPr>
        <p:spPr>
          <a:xfrm>
            <a:off x="6926703" y="2336590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715575" y="1623387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5" name="Rectangle 254"/>
          <p:cNvSpPr/>
          <p:nvPr/>
        </p:nvSpPr>
        <p:spPr>
          <a:xfrm>
            <a:off x="7715573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" name="Straight Connector 255"/>
          <p:cNvCxnSpPr/>
          <p:nvPr/>
        </p:nvCxnSpPr>
        <p:spPr>
          <a:xfrm>
            <a:off x="6598012" y="2608596"/>
            <a:ext cx="328691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887531" y="1460806"/>
            <a:ext cx="203869" cy="848571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627478" y="1614539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254" idx="3"/>
            <a:endCxn id="20" idx="1"/>
          </p:cNvCxnSpPr>
          <p:nvPr/>
        </p:nvCxnSpPr>
        <p:spPr>
          <a:xfrm flipV="1">
            <a:off x="8268287" y="1890895"/>
            <a:ext cx="1359190" cy="88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5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 Resolution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131992" y="4258656"/>
            <a:ext cx="7200343" cy="1630382"/>
          </a:xfrm>
          <a:prstGeom prst="roundRect">
            <a:avLst>
              <a:gd name="adj" fmla="val 764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 transaction is </a:t>
            </a:r>
            <a:r>
              <a:rPr lang="en-US" sz="3200" b="1" dirty="0">
                <a:solidFill>
                  <a:schemeClr val="accent6"/>
                </a:solidFill>
              </a:rPr>
              <a:t>confirmed</a:t>
            </a:r>
            <a:r>
              <a:rPr lang="en-US" sz="3200" dirty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when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it is </a:t>
            </a:r>
            <a:r>
              <a:rPr lang="en-US" sz="3200" b="1" dirty="0">
                <a:solidFill>
                  <a:schemeClr val="accent6"/>
                </a:solidFill>
              </a:rPr>
              <a:t>buried</a:t>
            </a:r>
            <a:r>
              <a:rPr lang="en-US" sz="3200" dirty="0">
                <a:solidFill>
                  <a:schemeClr val="tx1"/>
                </a:solidFill>
              </a:rPr>
              <a:t> “deep enough”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(typically 6 blocks </a:t>
            </a:r>
            <a:r>
              <a:rPr lang="mr-IN" sz="3200" dirty="0">
                <a:solidFill>
                  <a:schemeClr val="tx1"/>
                </a:solidFill>
              </a:rPr>
              <a:t>–</a:t>
            </a:r>
            <a:r>
              <a:rPr lang="en-US" sz="3200" dirty="0">
                <a:solidFill>
                  <a:schemeClr val="tx1"/>
                </a:solidFill>
              </a:rPr>
              <a:t> i.e., one hour) 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73" name="Straight Connector 372"/>
          <p:cNvCxnSpPr>
            <a:endCxn id="123" idx="2"/>
          </p:cNvCxnSpPr>
          <p:nvPr/>
        </p:nvCxnSpPr>
        <p:spPr>
          <a:xfrm flipH="1" flipV="1">
            <a:off x="4513232" y="3602505"/>
            <a:ext cx="506405" cy="824831"/>
          </a:xfrm>
          <a:prstGeom prst="line">
            <a:avLst/>
          </a:prstGeom>
          <a:ln w="76200">
            <a:solidFill>
              <a:schemeClr val="accent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4236875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/>
          <p:nvPr/>
        </p:nvCxnSpPr>
        <p:spPr>
          <a:xfrm>
            <a:off x="2939181" y="2808358"/>
            <a:ext cx="398044" cy="3223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821504" y="332614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2951690" y="2095156"/>
            <a:ext cx="398046" cy="322376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2479921" y="2336590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3268793" y="1623387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3268791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Straight Connector 129"/>
          <p:cNvCxnSpPr/>
          <p:nvPr/>
        </p:nvCxnSpPr>
        <p:spPr>
          <a:xfrm>
            <a:off x="2151230" y="2608596"/>
            <a:ext cx="328691" cy="0"/>
          </a:xfrm>
          <a:prstGeom prst="line">
            <a:avLst/>
          </a:prstGeom>
          <a:ln w="28575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21000">
                  <a:schemeClr val="bg1">
                    <a:lumMod val="65000"/>
                  </a:schemeClr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440749" y="1460806"/>
            <a:ext cx="203869" cy="848571"/>
          </a:xfrm>
          <a:prstGeom prst="line">
            <a:avLst/>
          </a:prstGeom>
          <a:ln w="7620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131"/>
          <p:cNvSpPr/>
          <p:nvPr/>
        </p:nvSpPr>
        <p:spPr>
          <a:xfrm>
            <a:off x="5204959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/>
          <p:nvPr/>
        </p:nvCxnSpPr>
        <p:spPr>
          <a:xfrm>
            <a:off x="4789588" y="332614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6173043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5757672" y="332614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7141127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/>
          <p:cNvCxnSpPr/>
          <p:nvPr/>
        </p:nvCxnSpPr>
        <p:spPr>
          <a:xfrm>
            <a:off x="6725756" y="332614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04959" y="1614539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endCxn id="21" idx="1"/>
          </p:cNvCxnSpPr>
          <p:nvPr/>
        </p:nvCxnSpPr>
        <p:spPr>
          <a:xfrm flipV="1">
            <a:off x="3845768" y="1890895"/>
            <a:ext cx="1359190" cy="884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 rot="5400000">
            <a:off x="7500082" y="1090738"/>
            <a:ext cx="780691" cy="55551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120860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7705489" y="332614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9088944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8673573" y="332614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0057028" y="3049792"/>
            <a:ext cx="552713" cy="552713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9641657" y="3326148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0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Threat!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00707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885336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32623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68791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853420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36875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821504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04959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89588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84692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69321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52776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737405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20860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705489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34" name="TextBox 33"/>
              <p:cNvSpPr txBox="1"/>
              <p:nvPr/>
            </p:nvSpPr>
            <p:spPr>
              <a:xfrm>
                <a:off x="9231544" y="3560994"/>
                <a:ext cx="506934" cy="646331"/>
              </a:xfrm>
              <a:prstGeom prst="rect">
                <a:avLst/>
              </a:prstGeom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e-IL" sz="3600" dirty="0"/>
              </a:p>
            </p:txBody>
          </p:sp>
        </mc:Choice>
        <mc:Fallback>
          <p:sp useBgFill="1"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544" y="3560994"/>
                <a:ext cx="50693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>
            <a:off x="8712201" y="4077071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590800" y="1088572"/>
            <a:ext cx="0" cy="28312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396515" y="1088572"/>
            <a:ext cx="0" cy="28312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9110919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8695548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0079003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9663632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57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Threat!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00707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885336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32623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68791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853420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36875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821504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04959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89588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84692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69321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52776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737405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20860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705489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3"/>
            <a:endCxn id="51" idx="1"/>
          </p:cNvCxnSpPr>
          <p:nvPr/>
        </p:nvCxnSpPr>
        <p:spPr>
          <a:xfrm>
            <a:off x="1885336" y="1947292"/>
            <a:ext cx="1384315" cy="128209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089804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8817033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34" name="TextBox 33"/>
              <p:cNvSpPr txBox="1"/>
              <p:nvPr/>
            </p:nvSpPr>
            <p:spPr>
              <a:xfrm>
                <a:off x="9231544" y="3560994"/>
                <a:ext cx="506934" cy="646331"/>
              </a:xfrm>
              <a:prstGeom prst="rect">
                <a:avLst/>
              </a:prstGeom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e-IL" sz="3600" dirty="0"/>
              </a:p>
            </p:txBody>
          </p:sp>
        </mc:Choice>
        <mc:Fallback>
          <p:sp useBgFill="1"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544" y="3560994"/>
                <a:ext cx="50693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>
            <a:off x="8712201" y="4077071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264321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7991550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29993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7157222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604510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6331739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754945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5482174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929462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4656691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095134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822363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269651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8998950" y="206806"/>
            <a:ext cx="882861" cy="891268"/>
            <a:chOff x="1905946" y="3302294"/>
            <a:chExt cx="1450319" cy="1464129"/>
          </a:xfrm>
        </p:grpSpPr>
        <p:sp>
          <p:nvSpPr>
            <p:cNvPr id="54" name="Pie 53"/>
            <p:cNvSpPr/>
            <p:nvPr/>
          </p:nvSpPr>
          <p:spPr>
            <a:xfrm rot="16200000">
              <a:off x="1905946" y="3316104"/>
              <a:ext cx="1450319" cy="1450319"/>
            </a:xfrm>
            <a:prstGeom prst="pie">
              <a:avLst>
                <a:gd name="adj1" fmla="val 5372658"/>
                <a:gd name="adj2" fmla="val 2157609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55" name="Pie 54"/>
            <p:cNvSpPr/>
            <p:nvPr/>
          </p:nvSpPr>
          <p:spPr>
            <a:xfrm rot="5400000">
              <a:off x="1905946" y="3302294"/>
              <a:ext cx="1450319" cy="1450319"/>
            </a:xfrm>
            <a:prstGeom prst="pie">
              <a:avLst>
                <a:gd name="adj1" fmla="val 10784082"/>
                <a:gd name="adj2" fmla="val 16200000"/>
              </a:avLst>
            </a:prstGeom>
            <a:solidFill>
              <a:srgbClr val="00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cxnSp>
        <p:nvCxnSpPr>
          <p:cNvPr id="59" name="Straight Connector 58"/>
          <p:cNvCxnSpPr/>
          <p:nvPr/>
        </p:nvCxnSpPr>
        <p:spPr>
          <a:xfrm>
            <a:off x="2590800" y="1088572"/>
            <a:ext cx="0" cy="28312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396515" y="1088572"/>
            <a:ext cx="0" cy="28312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9110919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8695548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0079003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9663632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9906002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9633231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0458714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644953" y="4959049"/>
            <a:ext cx="5507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Threat: attacker outruns good miners</a:t>
            </a:r>
          </a:p>
        </p:txBody>
      </p:sp>
    </p:spTree>
    <p:extLst>
      <p:ext uri="{BB962C8B-B14F-4D97-AF65-F5344CB8AC3E}">
        <p14:creationId xmlns:p14="http://schemas.microsoft.com/office/powerpoint/2010/main" val="7531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Threat!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00707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885336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32623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68791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853420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36875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821504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04959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89588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184692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769321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52776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737405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120860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7705489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" idx="3"/>
            <a:endCxn id="51" idx="1"/>
          </p:cNvCxnSpPr>
          <p:nvPr/>
        </p:nvCxnSpPr>
        <p:spPr>
          <a:xfrm>
            <a:off x="1885336" y="1947292"/>
            <a:ext cx="1384315" cy="1282095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9089804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8817033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 useBgFill="1">
            <p:nvSpPr>
              <p:cNvPr id="34" name="TextBox 33"/>
              <p:cNvSpPr txBox="1"/>
              <p:nvPr/>
            </p:nvSpPr>
            <p:spPr>
              <a:xfrm>
                <a:off x="9231544" y="3560994"/>
                <a:ext cx="506934" cy="646331"/>
              </a:xfrm>
              <a:prstGeom prst="rect">
                <a:avLst/>
              </a:prstGeom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he-IL" sz="3600" dirty="0"/>
              </a:p>
            </p:txBody>
          </p:sp>
        </mc:Choice>
        <mc:Fallback>
          <p:sp useBgFill="1"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1544" y="3560994"/>
                <a:ext cx="506934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/>
          <p:cNvCxnSpPr/>
          <p:nvPr/>
        </p:nvCxnSpPr>
        <p:spPr>
          <a:xfrm flipH="1">
            <a:off x="8712201" y="4077071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264321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7991550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429993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7157222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6604510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6331739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754945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5482174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929462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4656691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095134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822363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269651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8998950" y="206806"/>
            <a:ext cx="882861" cy="891268"/>
            <a:chOff x="1905946" y="3302294"/>
            <a:chExt cx="1450319" cy="1464129"/>
          </a:xfrm>
        </p:grpSpPr>
        <p:sp>
          <p:nvSpPr>
            <p:cNvPr id="54" name="Pie 53"/>
            <p:cNvSpPr/>
            <p:nvPr/>
          </p:nvSpPr>
          <p:spPr>
            <a:xfrm rot="16200000">
              <a:off x="1905946" y="3316104"/>
              <a:ext cx="1450319" cy="1450319"/>
            </a:xfrm>
            <a:prstGeom prst="pie">
              <a:avLst>
                <a:gd name="adj1" fmla="val 5372658"/>
                <a:gd name="adj2" fmla="val 21576095"/>
              </a:avLst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55" name="Pie 54"/>
            <p:cNvSpPr/>
            <p:nvPr/>
          </p:nvSpPr>
          <p:spPr>
            <a:xfrm rot="5400000">
              <a:off x="1905946" y="3302294"/>
              <a:ext cx="1450319" cy="1450319"/>
            </a:xfrm>
            <a:prstGeom prst="pie">
              <a:avLst>
                <a:gd name="adj1" fmla="val 10784082"/>
                <a:gd name="adj2" fmla="val 16200000"/>
              </a:avLst>
            </a:prstGeom>
            <a:solidFill>
              <a:srgbClr val="008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644953" y="4959048"/>
            <a:ext cx="50924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Threat: attacker outruns good miners</a:t>
            </a:r>
          </a:p>
          <a:p>
            <a:r>
              <a:rPr lang="en-US" sz="2400" dirty="0">
                <a:sym typeface="Wingdings"/>
              </a:rPr>
              <a:t> </a:t>
            </a:r>
            <a:r>
              <a:rPr lang="en-US" sz="2400" b="1" dirty="0">
                <a:sym typeface="Wingdings"/>
              </a:rPr>
              <a:t>Security Assumption</a:t>
            </a:r>
            <a:r>
              <a:rPr lang="en-US" sz="2400" dirty="0">
                <a:sym typeface="Wingdings"/>
              </a:rPr>
              <a:t>: </a:t>
            </a:r>
            <a:r>
              <a:rPr lang="en-US" sz="2400" i="1" dirty="0">
                <a:sym typeface="Wingdings"/>
              </a:rPr>
              <a:t>good miners own &gt;.5 of the total compute power</a:t>
            </a:r>
            <a:endParaRPr lang="en-US" sz="2400" i="1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2590800" y="1088572"/>
            <a:ext cx="0" cy="28312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396515" y="1088572"/>
            <a:ext cx="0" cy="283126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8955188" y="5804060"/>
            <a:ext cx="1603955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[</a:t>
            </a:r>
            <a:r>
              <a:rPr lang="he-IL" sz="1400" dirty="0"/>
              <a:t>blockchain.inf</a:t>
            </a:r>
            <a:r>
              <a:rPr lang="en-US" sz="1400" dirty="0"/>
              <a:t>o, April 2015]</a:t>
            </a:r>
            <a:endParaRPr lang="he-IL" sz="1400" dirty="0"/>
          </a:p>
        </p:txBody>
      </p:sp>
      <p:grpSp>
        <p:nvGrpSpPr>
          <p:cNvPr id="71" name="Group 70"/>
          <p:cNvGrpSpPr/>
          <p:nvPr/>
        </p:nvGrpSpPr>
        <p:grpSpPr>
          <a:xfrm>
            <a:off x="6664704" y="4478979"/>
            <a:ext cx="2317180" cy="2286000"/>
            <a:chOff x="6531644" y="1190153"/>
            <a:chExt cx="2317180" cy="2286000"/>
          </a:xfrm>
        </p:grpSpPr>
        <p:graphicFrame>
          <p:nvGraphicFramePr>
            <p:cNvPr id="72" name="Chart 71"/>
            <p:cNvGraphicFramePr>
              <a:graphicFrameLocks noChangeAspect="1"/>
            </p:cNvGraphicFramePr>
            <p:nvPr>
              <p:extLst/>
            </p:nvPr>
          </p:nvGraphicFramePr>
          <p:xfrm>
            <a:off x="6531644" y="1190153"/>
            <a:ext cx="2317180" cy="228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3" name="Rectangle 72"/>
            <p:cNvSpPr/>
            <p:nvPr/>
          </p:nvSpPr>
          <p:spPr>
            <a:xfrm>
              <a:off x="7654779" y="1459227"/>
              <a:ext cx="957322" cy="107721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/>
                <a:t>20%</a:t>
              </a:r>
              <a:endParaRPr lang="he-IL" sz="3200" dirty="0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9110919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8695548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0079003" y="1670935"/>
            <a:ext cx="552713" cy="552713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9663632" y="1947291"/>
            <a:ext cx="415371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9906002" y="2953030"/>
            <a:ext cx="552713" cy="55271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/>
        </p:nvCxnSpPr>
        <p:spPr>
          <a:xfrm>
            <a:off x="9633231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0458714" y="3229386"/>
            <a:ext cx="27277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1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1375136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 New </a:t>
            </a:r>
            <a:r>
              <a:rPr lang="en-US" dirty="0"/>
              <a:t>transactions are broadcast to all nodes.</a:t>
            </a:r>
          </a:p>
          <a:p>
            <a:r>
              <a:rPr lang="en-US" dirty="0"/>
              <a:t>2. Each node collects new transactions into a block.</a:t>
            </a:r>
          </a:p>
          <a:p>
            <a:r>
              <a:rPr lang="en-US" dirty="0"/>
              <a:t>3. Each node works on finding a difficult proof-of-work for its block.</a:t>
            </a:r>
          </a:p>
          <a:p>
            <a:r>
              <a:rPr lang="en-US" dirty="0"/>
              <a:t>4. When a node finds a proof-of-work, it broadcasts the block to all nodes.</a:t>
            </a:r>
          </a:p>
          <a:p>
            <a:r>
              <a:rPr lang="en-US" dirty="0"/>
              <a:t>5. Nodes accept the block only if all transactions in it are valid and not already spent.</a:t>
            </a:r>
          </a:p>
          <a:p>
            <a:r>
              <a:rPr lang="en-US" dirty="0"/>
              <a:t>6. Nodes express their acceptance of the block by working on creating the next block in the chain, using the hash of the accepted block as the </a:t>
            </a:r>
            <a:r>
              <a:rPr lang="en-US" dirty="0" smtClean="0"/>
              <a:t>previous hash.</a:t>
            </a:r>
          </a:p>
          <a:p>
            <a:endParaRPr lang="en-US" dirty="0" smtClean="0"/>
          </a:p>
          <a:p>
            <a:r>
              <a:rPr lang="en-US" b="1" i="1" dirty="0"/>
              <a:t>Nodes always consider the longest chain to be the correct one and will keep working on extending it.</a:t>
            </a:r>
          </a:p>
        </p:txBody>
      </p:sp>
      <p:sp>
        <p:nvSpPr>
          <p:cNvPr id="15" name="Shape 1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Bitcoin: Network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36829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Bitcoin: Network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174" name="Shape 174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175" name="Shape 175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176" name="Shape 176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177" name="Shape 177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178" name="Shape 178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cxnSp>
        <p:nvCxnSpPr>
          <p:cNvPr id="179" name="Shape 179"/>
          <p:cNvCxnSpPr/>
          <p:nvPr/>
        </p:nvCxnSpPr>
        <p:spPr>
          <a:xfrm>
            <a:off x="586633" y="3645500"/>
            <a:ext cx="553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0" name="Shape 180"/>
          <p:cNvSpPr txBox="1"/>
          <p:nvPr/>
        </p:nvSpPr>
        <p:spPr>
          <a:xfrm>
            <a:off x="1899567" y="3184433"/>
            <a:ext cx="2472400" cy="525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 = [Alice → Bob]</a:t>
            </a:r>
          </a:p>
        </p:txBody>
      </p:sp>
      <p:cxnSp>
        <p:nvCxnSpPr>
          <p:cNvPr id="181" name="Shape 181"/>
          <p:cNvCxnSpPr/>
          <p:nvPr/>
        </p:nvCxnSpPr>
        <p:spPr>
          <a:xfrm rot="10800000">
            <a:off x="6187567" y="3645500"/>
            <a:ext cx="553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82" name="Shape 182"/>
          <p:cNvSpPr txBox="1"/>
          <p:nvPr/>
        </p:nvSpPr>
        <p:spPr>
          <a:xfrm>
            <a:off x="8474200" y="3184433"/>
            <a:ext cx="2742400" cy="307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 = [Alice → Carol]</a:t>
            </a:r>
          </a:p>
        </p:txBody>
      </p:sp>
    </p:spTree>
    <p:extLst>
      <p:ext uri="{BB962C8B-B14F-4D97-AF65-F5344CB8AC3E}">
        <p14:creationId xmlns:p14="http://schemas.microsoft.com/office/powerpoint/2010/main" val="22335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480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A Brave New World - The Vision of David</a:t>
            </a: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 Chaum [1983]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69" name="Shape 69" descr="Screen Shot 2016-11-24 at 3.10.2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265" y="1536632"/>
            <a:ext cx="7621371" cy="45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320467" y="6148833"/>
            <a:ext cx="7971600" cy="57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333">
                <a:latin typeface="Economica"/>
                <a:ea typeface="Economica"/>
                <a:cs typeface="Economica"/>
                <a:sym typeface="Economica"/>
              </a:rPr>
              <a:t>http://www.hit.bme.hu/~buttyan/courses/BMEVIHIM219/2009/Chaum.BlindSigForPayment.1982.PDF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2412833" y="2127467"/>
            <a:ext cx="631200" cy="2914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7" name="Shape 62" descr="david-chaum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536633"/>
            <a:ext cx="3036800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0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189" name="Shape 189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190" name="Shape 190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191" name="Shape 191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192" name="Shape 192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193" name="Shape 193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cxnSp>
        <p:nvCxnSpPr>
          <p:cNvPr id="194" name="Shape 194"/>
          <p:cNvCxnSpPr/>
          <p:nvPr/>
        </p:nvCxnSpPr>
        <p:spPr>
          <a:xfrm rot="10800000">
            <a:off x="4818833" y="3044800"/>
            <a:ext cx="1340800" cy="7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5" name="Shape 195"/>
          <p:cNvCxnSpPr/>
          <p:nvPr/>
        </p:nvCxnSpPr>
        <p:spPr>
          <a:xfrm rot="10800000" flipH="1">
            <a:off x="6159633" y="3044800"/>
            <a:ext cx="1340800" cy="7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6" name="Shape 196"/>
          <p:cNvCxnSpPr/>
          <p:nvPr/>
        </p:nvCxnSpPr>
        <p:spPr>
          <a:xfrm>
            <a:off x="6159633" y="3771200"/>
            <a:ext cx="1340800" cy="7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7" name="Shape 197"/>
          <p:cNvCxnSpPr/>
          <p:nvPr/>
        </p:nvCxnSpPr>
        <p:spPr>
          <a:xfrm flipH="1">
            <a:off x="4818833" y="3771200"/>
            <a:ext cx="1340800" cy="72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59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204" name="Shape 204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05" name="Shape 205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06" name="Shape 206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07" name="Shape 207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208" name="Shape 208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209" name="Shape 209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10" name="Shape 210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11" name="Shape 211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12" name="Shape 212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13" name="Shape 213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14" name="Shape 214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</p:spTree>
    <p:extLst>
      <p:ext uri="{BB962C8B-B14F-4D97-AF65-F5344CB8AC3E}">
        <p14:creationId xmlns:p14="http://schemas.microsoft.com/office/powerpoint/2010/main" val="9043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221" name="Shape 221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22" name="Shape 222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23" name="Shape 223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24" name="Shape 224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225" name="Shape 225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226" name="Shape 226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27" name="Shape 227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28" name="Shape 228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29" name="Shape 229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30" name="Shape 230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31" name="Shape 231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4453432" y="3386833"/>
            <a:ext cx="3699968" cy="7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Paxos /PBFT-like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atin typeface="Economica"/>
                <a:ea typeface="Economica"/>
                <a:cs typeface="Economica"/>
                <a:sym typeface="Economica"/>
              </a:rPr>
              <a:t>V</a:t>
            </a: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oting/conensus</a:t>
            </a:r>
            <a:endParaRPr lang="en" sz="3200" dirty="0"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9783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239" name="Shape 239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40" name="Shape 240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41" name="Shape 241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42" name="Shape 242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243" name="Shape 243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244" name="Shape 244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45" name="Shape 245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46" name="Shape 246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47" name="Shape 247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48" name="Shape 248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49" name="Shape 249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cxnSp>
        <p:nvCxnSpPr>
          <p:cNvPr id="251" name="Shape 251"/>
          <p:cNvCxnSpPr/>
          <p:nvPr/>
        </p:nvCxnSpPr>
        <p:spPr>
          <a:xfrm>
            <a:off x="3971633" y="3030567"/>
            <a:ext cx="162400" cy="86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52" name="Shape 252"/>
          <p:cNvCxnSpPr/>
          <p:nvPr/>
        </p:nvCxnSpPr>
        <p:spPr>
          <a:xfrm rot="10800000" flipH="1">
            <a:off x="4312317" y="1963232"/>
            <a:ext cx="928400" cy="25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3" name="Shape 253"/>
          <p:cNvSpPr txBox="1"/>
          <p:nvPr/>
        </p:nvSpPr>
        <p:spPr>
          <a:xfrm>
            <a:off x="4528033" y="2404700"/>
            <a:ext cx="2807600" cy="49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i="1"/>
              <a:t>Who are you?</a:t>
            </a:r>
          </a:p>
        </p:txBody>
      </p:sp>
      <p:sp>
        <p:nvSpPr>
          <p:cNvPr id="19" name="Shape 232"/>
          <p:cNvSpPr txBox="1"/>
          <p:nvPr/>
        </p:nvSpPr>
        <p:spPr>
          <a:xfrm>
            <a:off x="4453432" y="3386833"/>
            <a:ext cx="3699968" cy="7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Paxos /PBFT-like</a:t>
            </a:r>
          </a:p>
          <a:p>
            <a:pPr>
              <a:spcBef>
                <a:spcPts val="0"/>
              </a:spcBef>
            </a:pPr>
            <a:r>
              <a:rPr lang="en-US" sz="3200" dirty="0" smtClean="0">
                <a:latin typeface="Economica"/>
                <a:ea typeface="Economica"/>
                <a:cs typeface="Economica"/>
                <a:sym typeface="Economica"/>
              </a:rPr>
              <a:t>V</a:t>
            </a: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oting/conensus</a:t>
            </a:r>
            <a:endParaRPr lang="en" sz="3200" dirty="0"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18860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buClr>
                <a:schemeClr val="dk1"/>
              </a:buClr>
              <a:buSzPct val="39285"/>
            </a:pPr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  <a:p>
            <a:endParaRPr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1438800" y="3533767"/>
            <a:ext cx="1131200" cy="1145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New</a:t>
            </a:r>
          </a:p>
        </p:txBody>
      </p:sp>
      <p:sp>
        <p:nvSpPr>
          <p:cNvPr id="260" name="Shape 260"/>
          <p:cNvSpPr/>
          <p:nvPr/>
        </p:nvSpPr>
        <p:spPr>
          <a:xfrm>
            <a:off x="5530400" y="5035933"/>
            <a:ext cx="1261600" cy="1277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Good</a:t>
            </a:r>
          </a:p>
        </p:txBody>
      </p:sp>
      <p:cxnSp>
        <p:nvCxnSpPr>
          <p:cNvPr id="261" name="Shape 261"/>
          <p:cNvCxnSpPr>
            <a:stCxn id="260" idx="2"/>
            <a:endCxn id="259" idx="6"/>
          </p:cNvCxnSpPr>
          <p:nvPr/>
        </p:nvCxnSpPr>
        <p:spPr>
          <a:xfrm rot="10800000">
            <a:off x="2570000" y="4106533"/>
            <a:ext cx="2960400" cy="156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2" name="Shape 262"/>
          <p:cNvSpPr/>
          <p:nvPr/>
        </p:nvSpPr>
        <p:spPr>
          <a:xfrm>
            <a:off x="5530400" y="1851500"/>
            <a:ext cx="1261600" cy="1277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rgbClr val="FF0000"/>
                </a:solidFill>
              </a:rPr>
              <a:t>Evil</a:t>
            </a:r>
          </a:p>
        </p:txBody>
      </p:sp>
      <p:cxnSp>
        <p:nvCxnSpPr>
          <p:cNvPr id="263" name="Shape 263"/>
          <p:cNvCxnSpPr>
            <a:endCxn id="259" idx="6"/>
          </p:cNvCxnSpPr>
          <p:nvPr/>
        </p:nvCxnSpPr>
        <p:spPr>
          <a:xfrm flipH="1">
            <a:off x="2570000" y="2489967"/>
            <a:ext cx="2960400" cy="161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4" name="Shape 264"/>
          <p:cNvSpPr/>
          <p:nvPr/>
        </p:nvSpPr>
        <p:spPr>
          <a:xfrm>
            <a:off x="7277033" y="2025267"/>
            <a:ext cx="2521200" cy="894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>
                <a:solidFill>
                  <a:srgbClr val="FF0000"/>
                </a:solidFill>
              </a:rPr>
              <a:t>Here’s what I know</a:t>
            </a:r>
          </a:p>
        </p:txBody>
      </p:sp>
      <p:sp>
        <p:nvSpPr>
          <p:cNvPr id="265" name="Shape 265"/>
          <p:cNvSpPr/>
          <p:nvPr/>
        </p:nvSpPr>
        <p:spPr>
          <a:xfrm>
            <a:off x="7277033" y="5227533"/>
            <a:ext cx="2521200" cy="894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Here’s what I know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3966733" y="3435967"/>
            <a:ext cx="1131200" cy="134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64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75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279" name="Shape 279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80" name="Shape 280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81" name="Shape 281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82" name="Shape 282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283" name="Shape 283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284" name="Shape 284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85" name="Shape 285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86" name="Shape 286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287" name="Shape 287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88" name="Shape 288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289" name="Shape 289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</p:spTree>
    <p:extLst>
      <p:ext uri="{BB962C8B-B14F-4D97-AF65-F5344CB8AC3E}">
        <p14:creationId xmlns:p14="http://schemas.microsoft.com/office/powerpoint/2010/main" val="186191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 smtClean="0">
                <a:latin typeface="Economica"/>
                <a:ea typeface="Economica"/>
                <a:cs typeface="Economica"/>
                <a:sym typeface="Economica"/>
              </a:rPr>
              <a:t>Bitcoin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296" name="Shape 296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297" name="Shape 297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298" name="Shape 298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299" name="Shape 299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00" name="Shape 300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01" name="Shape 301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02" name="Shape 302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03" name="Shape 303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04" name="Shape 304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05" name="Shape 305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06" name="Shape 306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07" name="Shape 307"/>
          <p:cNvSpPr/>
          <p:nvPr/>
        </p:nvSpPr>
        <p:spPr>
          <a:xfrm>
            <a:off x="4602233" y="237500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9193367" y="1640967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9193367" y="3891300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7006800" y="5503200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2246600" y="3891300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2246600" y="1640967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5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1004000" y="2947200"/>
            <a:ext cx="101840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000"/>
              <a:t>SHA256(SHA256(TX || Nonce)) &lt; {0}</a:t>
            </a:r>
            <a:r>
              <a:rPr lang="en" sz="4000" baseline="30000"/>
              <a:t>k </a:t>
            </a:r>
            <a:r>
              <a:rPr lang="en" sz="4000"/>
              <a:t>{0,1}*</a:t>
            </a:r>
          </a:p>
        </p:txBody>
      </p:sp>
    </p:spTree>
    <p:extLst>
      <p:ext uri="{BB962C8B-B14F-4D97-AF65-F5344CB8AC3E}">
        <p14:creationId xmlns:p14="http://schemas.microsoft.com/office/powerpoint/2010/main" val="41871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24" name="Shape 324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325" name="Shape 325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326" name="Shape 326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327" name="Shape 327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328" name="Shape 328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29" name="Shape 329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30" name="Shape 330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31" name="Shape 331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32" name="Shape 332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33" name="Shape 333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34" name="Shape 334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35" name="Shape 335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36" name="Shape 336"/>
          <p:cNvSpPr/>
          <p:nvPr/>
        </p:nvSpPr>
        <p:spPr>
          <a:xfrm>
            <a:off x="4602233" y="237500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9193367" y="3891300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2246600" y="3891300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2246600" y="1640967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340" name="Shape 340"/>
          <p:cNvCxnSpPr/>
          <p:nvPr/>
        </p:nvCxnSpPr>
        <p:spPr>
          <a:xfrm rot="10800000">
            <a:off x="6089600" y="3743133"/>
            <a:ext cx="6400" cy="188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1" name="Shape 341"/>
          <p:cNvSpPr/>
          <p:nvPr/>
        </p:nvSpPr>
        <p:spPr>
          <a:xfrm>
            <a:off x="9193367" y="1640967"/>
            <a:ext cx="694000" cy="4748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342" name="Shape 342"/>
          <p:cNvSpPr txBox="1"/>
          <p:nvPr/>
        </p:nvSpPr>
        <p:spPr>
          <a:xfrm>
            <a:off x="5443400" y="3253049"/>
            <a:ext cx="1298800" cy="47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Found it!</a:t>
            </a:r>
          </a:p>
        </p:txBody>
      </p:sp>
    </p:spTree>
    <p:extLst>
      <p:ext uri="{BB962C8B-B14F-4D97-AF65-F5344CB8AC3E}">
        <p14:creationId xmlns:p14="http://schemas.microsoft.com/office/powerpoint/2010/main" val="37213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48" name="Shape 348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349" name="Shape 349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350" name="Shape 350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351" name="Shape 351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352" name="Shape 352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53" name="Shape 353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54" name="Shape 354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55" name="Shape 355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56" name="Shape 356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57" name="Shape 357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58" name="Shape 358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59" name="Shape 359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cxnSp>
        <p:nvCxnSpPr>
          <p:cNvPr id="360" name="Shape 360"/>
          <p:cNvCxnSpPr/>
          <p:nvPr/>
        </p:nvCxnSpPr>
        <p:spPr>
          <a:xfrm rot="10800000">
            <a:off x="6089600" y="3743133"/>
            <a:ext cx="6400" cy="188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1" name="Shape 361"/>
          <p:cNvSpPr txBox="1"/>
          <p:nvPr/>
        </p:nvSpPr>
        <p:spPr>
          <a:xfrm>
            <a:off x="5443400" y="3253049"/>
            <a:ext cx="1298800" cy="474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Found it!</a:t>
            </a:r>
          </a:p>
        </p:txBody>
      </p:sp>
    </p:spTree>
    <p:extLst>
      <p:ext uri="{BB962C8B-B14F-4D97-AF65-F5344CB8AC3E}">
        <p14:creationId xmlns:p14="http://schemas.microsoft.com/office/powerpoint/2010/main" val="37730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 descr="Screen Shot 2016-11-24 at 3.10.22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9265" y="1536632"/>
            <a:ext cx="7621371" cy="4555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Shape 79"/>
          <p:cNvCxnSpPr/>
          <p:nvPr/>
        </p:nvCxnSpPr>
        <p:spPr>
          <a:xfrm rot="10800000" flipH="1">
            <a:off x="8302233" y="2559700"/>
            <a:ext cx="2680800" cy="8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0" name="Shape 80"/>
          <p:cNvCxnSpPr/>
          <p:nvPr/>
        </p:nvCxnSpPr>
        <p:spPr>
          <a:xfrm>
            <a:off x="3831833" y="2771700"/>
            <a:ext cx="7255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1" name="Shape 81"/>
          <p:cNvCxnSpPr/>
          <p:nvPr/>
        </p:nvCxnSpPr>
        <p:spPr>
          <a:xfrm>
            <a:off x="3831833" y="3000833"/>
            <a:ext cx="7238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2" name="Shape 82"/>
          <p:cNvCxnSpPr/>
          <p:nvPr/>
        </p:nvCxnSpPr>
        <p:spPr>
          <a:xfrm>
            <a:off x="3831833" y="3195467"/>
            <a:ext cx="12100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3" name="Shape 83"/>
          <p:cNvCxnSpPr/>
          <p:nvPr/>
        </p:nvCxnSpPr>
        <p:spPr>
          <a:xfrm>
            <a:off x="4285833" y="3753267"/>
            <a:ext cx="6048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4" name="Shape 84"/>
          <p:cNvCxnSpPr/>
          <p:nvPr/>
        </p:nvCxnSpPr>
        <p:spPr>
          <a:xfrm>
            <a:off x="3823233" y="3965100"/>
            <a:ext cx="63816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5" name="Shape 85"/>
          <p:cNvCxnSpPr/>
          <p:nvPr/>
        </p:nvCxnSpPr>
        <p:spPr>
          <a:xfrm>
            <a:off x="3814633" y="4176933"/>
            <a:ext cx="60528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6" name="Shape 86"/>
          <p:cNvCxnSpPr/>
          <p:nvPr/>
        </p:nvCxnSpPr>
        <p:spPr>
          <a:xfrm>
            <a:off x="3814633" y="4397400"/>
            <a:ext cx="4323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7" name="Shape 87"/>
          <p:cNvCxnSpPr/>
          <p:nvPr/>
        </p:nvCxnSpPr>
        <p:spPr>
          <a:xfrm>
            <a:off x="4285833" y="5348833"/>
            <a:ext cx="68704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88" name="Shape 88"/>
          <p:cNvCxnSpPr/>
          <p:nvPr/>
        </p:nvCxnSpPr>
        <p:spPr>
          <a:xfrm>
            <a:off x="3816633" y="5577967"/>
            <a:ext cx="5627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67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480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A Brave New World - The Vision of David</a:t>
            </a: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 Chaum [1983]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7" name="Shape 62" descr="david-chaum-4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1536633"/>
            <a:ext cx="3036800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67" name="Shape 367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368" name="Shape 368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369" name="Shape 369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370" name="Shape 370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371" name="Shape 371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72" name="Shape 372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73" name="Shape 373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74" name="Shape 374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75" name="Shape 375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76" name="Shape 376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77" name="Shape 377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78" name="Shape 378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</p:spTree>
    <p:extLst>
      <p:ext uri="{BB962C8B-B14F-4D97-AF65-F5344CB8AC3E}">
        <p14:creationId xmlns:p14="http://schemas.microsoft.com/office/powerpoint/2010/main" val="27276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384" name="Shape 384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385" name="Shape 385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386" name="Shape 386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387" name="Shape 387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388" name="Shape 388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389" name="Shape 389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390" name="Shape 390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391" name="Shape 391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92" name="Shape 392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93" name="Shape 393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94" name="Shape 394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395" name="Shape 395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</p:spTree>
    <p:extLst>
      <p:ext uri="{BB962C8B-B14F-4D97-AF65-F5344CB8AC3E}">
        <p14:creationId xmlns:p14="http://schemas.microsoft.com/office/powerpoint/2010/main" val="7212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01" name="Shape 401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402" name="Shape 402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403" name="Shape 403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404" name="Shape 404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405" name="Shape 405"/>
          <p:cNvSpPr/>
          <p:nvPr/>
        </p:nvSpPr>
        <p:spPr>
          <a:xfrm>
            <a:off x="6899900" y="998567"/>
            <a:ext cx="991600" cy="88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406" name="Shape 406"/>
          <p:cNvSpPr/>
          <p:nvPr/>
        </p:nvSpPr>
        <p:spPr>
          <a:xfrm>
            <a:off x="6899900" y="5658733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407" name="Shape 407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408" name="Shape 408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cxnSp>
        <p:nvCxnSpPr>
          <p:cNvPr id="409" name="Shape 409"/>
          <p:cNvCxnSpPr>
            <a:stCxn id="401" idx="5"/>
            <a:endCxn id="410" idx="1"/>
          </p:cNvCxnSpPr>
          <p:nvPr/>
        </p:nvCxnSpPr>
        <p:spPr>
          <a:xfrm>
            <a:off x="6436685" y="1774300"/>
            <a:ext cx="2320799" cy="187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11" name="Shape 411"/>
          <p:cNvCxnSpPr>
            <a:stCxn id="402" idx="7"/>
            <a:endCxn id="410" idx="1"/>
          </p:cNvCxnSpPr>
          <p:nvPr/>
        </p:nvCxnSpPr>
        <p:spPr>
          <a:xfrm rot="10800000" flipH="1">
            <a:off x="6436685" y="3652599"/>
            <a:ext cx="2320799" cy="211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12" name="Shape 412"/>
          <p:cNvSpPr txBox="1"/>
          <p:nvPr/>
        </p:nvSpPr>
        <p:spPr>
          <a:xfrm>
            <a:off x="9068549" y="4748900"/>
            <a:ext cx="1648000" cy="532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I’m confused</a:t>
            </a:r>
          </a:p>
        </p:txBody>
      </p:sp>
      <p:pic>
        <p:nvPicPr>
          <p:cNvPr id="413" name="Shape 413" descr="_89538102_craig_wright.jpg"/>
          <p:cNvPicPr preferRelativeResize="0"/>
          <p:nvPr/>
        </p:nvPicPr>
        <p:blipFill rotWithShape="1">
          <a:blip r:embed="rId3">
            <a:alphaModFix/>
          </a:blip>
          <a:srcRect l="23253" r="23472" b="6445"/>
          <a:stretch/>
        </p:blipFill>
        <p:spPr>
          <a:xfrm>
            <a:off x="8908232" y="2807466"/>
            <a:ext cx="1968632" cy="1941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6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pic>
        <p:nvPicPr>
          <p:cNvPr id="419" name="Shape 419" descr="Screen Shot 2016-11-24 at 7.10.4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157" y="2147423"/>
            <a:ext cx="10019700" cy="2563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25" name="Shape 425"/>
          <p:cNvSpPr/>
          <p:nvPr/>
        </p:nvSpPr>
        <p:spPr>
          <a:xfrm>
            <a:off x="2359800" y="8380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426" name="Shape 426"/>
          <p:cNvSpPr/>
          <p:nvPr/>
        </p:nvSpPr>
        <p:spPr>
          <a:xfrm>
            <a:off x="2359800" y="54982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427" name="Shape 427"/>
          <p:cNvSpPr/>
          <p:nvPr/>
        </p:nvSpPr>
        <p:spPr>
          <a:xfrm>
            <a:off x="3645500" y="872867"/>
            <a:ext cx="991600" cy="88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428" name="Shape 428"/>
          <p:cNvSpPr/>
          <p:nvPr/>
        </p:nvSpPr>
        <p:spPr>
          <a:xfrm>
            <a:off x="3645500" y="5533033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pic>
        <p:nvPicPr>
          <p:cNvPr id="429" name="Shape 429" descr="20160430_blp541.jpg"/>
          <p:cNvPicPr preferRelativeResize="0"/>
          <p:nvPr/>
        </p:nvPicPr>
        <p:blipFill rotWithShape="1">
          <a:blip r:embed="rId3">
            <a:alphaModFix/>
          </a:blip>
          <a:srcRect l="46591" r="23874" b="48191"/>
          <a:stretch/>
        </p:blipFill>
        <p:spPr>
          <a:xfrm>
            <a:off x="5503099" y="2664567"/>
            <a:ext cx="1745965" cy="17243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Shape 430"/>
          <p:cNvCxnSpPr>
            <a:stCxn id="425" idx="5"/>
            <a:endCxn id="429" idx="1"/>
          </p:cNvCxnSpPr>
          <p:nvPr/>
        </p:nvCxnSpPr>
        <p:spPr>
          <a:xfrm>
            <a:off x="3182284" y="1648600"/>
            <a:ext cx="2320800" cy="187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1" name="Shape 431"/>
          <p:cNvCxnSpPr>
            <a:stCxn id="426" idx="7"/>
            <a:endCxn id="429" idx="1"/>
          </p:cNvCxnSpPr>
          <p:nvPr/>
        </p:nvCxnSpPr>
        <p:spPr>
          <a:xfrm rot="10800000" flipH="1">
            <a:off x="3182284" y="3526899"/>
            <a:ext cx="2320800" cy="211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32" name="Shape 432"/>
          <p:cNvSpPr txBox="1"/>
          <p:nvPr/>
        </p:nvSpPr>
        <p:spPr>
          <a:xfrm>
            <a:off x="5089516" y="4637167"/>
            <a:ext cx="2712800" cy="532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I’m no longer confused</a:t>
            </a:r>
          </a:p>
        </p:txBody>
      </p:sp>
      <p:sp>
        <p:nvSpPr>
          <p:cNvPr id="433" name="Shape 433"/>
          <p:cNvSpPr/>
          <p:nvPr/>
        </p:nvSpPr>
        <p:spPr>
          <a:xfrm>
            <a:off x="4959200" y="872867"/>
            <a:ext cx="991600" cy="88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B2</a:t>
            </a:r>
          </a:p>
        </p:txBody>
      </p:sp>
      <p:sp>
        <p:nvSpPr>
          <p:cNvPr id="434" name="Shape 434"/>
          <p:cNvSpPr/>
          <p:nvPr/>
        </p:nvSpPr>
        <p:spPr>
          <a:xfrm>
            <a:off x="6208500" y="872867"/>
            <a:ext cx="991600" cy="88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B3</a:t>
            </a:r>
          </a:p>
        </p:txBody>
      </p:sp>
      <p:cxnSp>
        <p:nvCxnSpPr>
          <p:cNvPr id="435" name="Shape 435"/>
          <p:cNvCxnSpPr>
            <a:stCxn id="427" idx="3"/>
            <a:endCxn id="433" idx="1"/>
          </p:cNvCxnSpPr>
          <p:nvPr/>
        </p:nvCxnSpPr>
        <p:spPr>
          <a:xfrm>
            <a:off x="4637100" y="1312867"/>
            <a:ext cx="32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6" name="Shape 436"/>
          <p:cNvCxnSpPr>
            <a:endCxn id="434" idx="1"/>
          </p:cNvCxnSpPr>
          <p:nvPr/>
        </p:nvCxnSpPr>
        <p:spPr>
          <a:xfrm>
            <a:off x="5950900" y="1312867"/>
            <a:ext cx="25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37" name="Shape 437"/>
          <p:cNvCxnSpPr>
            <a:stCxn id="434" idx="3"/>
          </p:cNvCxnSpPr>
          <p:nvPr/>
        </p:nvCxnSpPr>
        <p:spPr>
          <a:xfrm>
            <a:off x="7200100" y="1312867"/>
            <a:ext cx="2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38" name="Shape 438"/>
          <p:cNvSpPr txBox="1"/>
          <p:nvPr/>
        </p:nvSpPr>
        <p:spPr>
          <a:xfrm>
            <a:off x="7709300" y="872867"/>
            <a:ext cx="963600" cy="62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sp>
        <p:nvSpPr>
          <p:cNvPr id="439" name="Shape 439"/>
          <p:cNvSpPr/>
          <p:nvPr/>
        </p:nvSpPr>
        <p:spPr>
          <a:xfrm>
            <a:off x="4959100" y="5533033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B2</a:t>
            </a:r>
          </a:p>
        </p:txBody>
      </p:sp>
      <p:sp>
        <p:nvSpPr>
          <p:cNvPr id="440" name="Shape 440"/>
          <p:cNvSpPr/>
          <p:nvPr/>
        </p:nvSpPr>
        <p:spPr>
          <a:xfrm>
            <a:off x="6208400" y="5533033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B3</a:t>
            </a:r>
          </a:p>
        </p:txBody>
      </p:sp>
      <p:cxnSp>
        <p:nvCxnSpPr>
          <p:cNvPr id="441" name="Shape 441"/>
          <p:cNvCxnSpPr>
            <a:endCxn id="439" idx="1"/>
          </p:cNvCxnSpPr>
          <p:nvPr/>
        </p:nvCxnSpPr>
        <p:spPr>
          <a:xfrm>
            <a:off x="4637100" y="5973033"/>
            <a:ext cx="32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2" name="Shape 442"/>
          <p:cNvCxnSpPr>
            <a:endCxn id="440" idx="1"/>
          </p:cNvCxnSpPr>
          <p:nvPr/>
        </p:nvCxnSpPr>
        <p:spPr>
          <a:xfrm>
            <a:off x="5950800" y="5973033"/>
            <a:ext cx="25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3" name="Shape 443"/>
          <p:cNvCxnSpPr>
            <a:stCxn id="440" idx="3"/>
          </p:cNvCxnSpPr>
          <p:nvPr/>
        </p:nvCxnSpPr>
        <p:spPr>
          <a:xfrm>
            <a:off x="7200000" y="5973033"/>
            <a:ext cx="2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44" name="Shape 444"/>
          <p:cNvSpPr txBox="1"/>
          <p:nvPr/>
        </p:nvSpPr>
        <p:spPr>
          <a:xfrm>
            <a:off x="7709200" y="5533033"/>
            <a:ext cx="963600" cy="62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445" name="Shape 445"/>
          <p:cNvCxnSpPr/>
          <p:nvPr/>
        </p:nvCxnSpPr>
        <p:spPr>
          <a:xfrm>
            <a:off x="9134700" y="1354833"/>
            <a:ext cx="115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46" name="Shape 446"/>
          <p:cNvCxnSpPr/>
          <p:nvPr/>
        </p:nvCxnSpPr>
        <p:spPr>
          <a:xfrm>
            <a:off x="9134700" y="5973033"/>
            <a:ext cx="115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47" name="Shape 447"/>
          <p:cNvSpPr txBox="1"/>
          <p:nvPr/>
        </p:nvSpPr>
        <p:spPr>
          <a:xfrm>
            <a:off x="9218500" y="782167"/>
            <a:ext cx="963600" cy="46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Loses!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x="9232500" y="5427000"/>
            <a:ext cx="963600" cy="460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Wins!</a:t>
            </a:r>
          </a:p>
        </p:txBody>
      </p:sp>
    </p:spTree>
    <p:extLst>
      <p:ext uri="{BB962C8B-B14F-4D97-AF65-F5344CB8AC3E}">
        <p14:creationId xmlns:p14="http://schemas.microsoft.com/office/powerpoint/2010/main" val="624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pic>
        <p:nvPicPr>
          <p:cNvPr id="461" name="Shape 461" descr="Screen Shot 2016-11-24 at 7.35.1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8750" y="1282700"/>
            <a:ext cx="6794500" cy="42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 txBox="1"/>
          <p:nvPr/>
        </p:nvSpPr>
        <p:spPr>
          <a:xfrm>
            <a:off x="9986700" y="1815767"/>
            <a:ext cx="8045200" cy="93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2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9986700" y="1815767"/>
            <a:ext cx="8045200" cy="93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5" name="Shape 476" descr="Screen Shot 2016-11-24 at 7.37.1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2819400"/>
            <a:ext cx="6997700" cy="384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02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75" name="Shape 475"/>
          <p:cNvSpPr txBox="1"/>
          <p:nvPr/>
        </p:nvSpPr>
        <p:spPr>
          <a:xfrm>
            <a:off x="9986700" y="1815767"/>
            <a:ext cx="8045200" cy="938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476" name="Shape 476" descr="Screen Shot 2016-11-24 at 7.37.10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600" y="2819400"/>
            <a:ext cx="6997700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 txBox="1"/>
          <p:nvPr/>
        </p:nvSpPr>
        <p:spPr>
          <a:xfrm>
            <a:off x="5014850" y="1865444"/>
            <a:ext cx="1997200" cy="852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000" dirty="0"/>
              <a:t> UTXO</a:t>
            </a:r>
          </a:p>
        </p:txBody>
      </p:sp>
    </p:spTree>
    <p:extLst>
      <p:ext uri="{BB962C8B-B14F-4D97-AF65-F5344CB8AC3E}">
        <p14:creationId xmlns:p14="http://schemas.microsoft.com/office/powerpoint/2010/main" val="1105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Bitcoin</a:t>
            </a:r>
          </a:p>
        </p:txBody>
      </p:sp>
      <p:sp>
        <p:nvSpPr>
          <p:cNvPr id="483" name="Shape 483"/>
          <p:cNvSpPr/>
          <p:nvPr/>
        </p:nvSpPr>
        <p:spPr>
          <a:xfrm>
            <a:off x="5614200" y="9637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484" name="Shape 484"/>
          <p:cNvSpPr/>
          <p:nvPr/>
        </p:nvSpPr>
        <p:spPr>
          <a:xfrm>
            <a:off x="7738567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N2</a:t>
            </a:r>
          </a:p>
        </p:txBody>
      </p:sp>
      <p:sp>
        <p:nvSpPr>
          <p:cNvPr id="485" name="Shape 485"/>
          <p:cNvSpPr/>
          <p:nvPr/>
        </p:nvSpPr>
        <p:spPr>
          <a:xfrm>
            <a:off x="7738567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N3</a:t>
            </a:r>
          </a:p>
        </p:txBody>
      </p:sp>
      <p:sp>
        <p:nvSpPr>
          <p:cNvPr id="486" name="Shape 486"/>
          <p:cNvSpPr/>
          <p:nvPr/>
        </p:nvSpPr>
        <p:spPr>
          <a:xfrm>
            <a:off x="5614200" y="5623933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N4</a:t>
            </a:r>
          </a:p>
        </p:txBody>
      </p:sp>
      <p:sp>
        <p:nvSpPr>
          <p:cNvPr id="487" name="Shape 487"/>
          <p:cNvSpPr/>
          <p:nvPr/>
        </p:nvSpPr>
        <p:spPr>
          <a:xfrm>
            <a:off x="3489833" y="2080967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N6</a:t>
            </a:r>
          </a:p>
        </p:txBody>
      </p:sp>
      <p:sp>
        <p:nvSpPr>
          <p:cNvPr id="488" name="Shape 488"/>
          <p:cNvSpPr/>
          <p:nvPr/>
        </p:nvSpPr>
        <p:spPr>
          <a:xfrm>
            <a:off x="3489833" y="4331300"/>
            <a:ext cx="9636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N5</a:t>
            </a:r>
          </a:p>
        </p:txBody>
      </p:sp>
      <p:sp>
        <p:nvSpPr>
          <p:cNvPr id="489" name="Shape 489"/>
          <p:cNvSpPr/>
          <p:nvPr/>
        </p:nvSpPr>
        <p:spPr>
          <a:xfrm>
            <a:off x="4453433" y="7123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490" name="Shape 490"/>
          <p:cNvSpPr/>
          <p:nvPr/>
        </p:nvSpPr>
        <p:spPr>
          <a:xfrm>
            <a:off x="9044567" y="2115767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491" name="Shape 491"/>
          <p:cNvSpPr/>
          <p:nvPr/>
        </p:nvSpPr>
        <p:spPr>
          <a:xfrm>
            <a:off x="9044567" y="43661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492" name="Shape 492"/>
          <p:cNvSpPr/>
          <p:nvPr/>
        </p:nvSpPr>
        <p:spPr>
          <a:xfrm>
            <a:off x="6858000" y="59780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493" name="Shape 493"/>
          <p:cNvSpPr/>
          <p:nvPr/>
        </p:nvSpPr>
        <p:spPr>
          <a:xfrm>
            <a:off x="2097800" y="2115767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494" name="Shape 494"/>
          <p:cNvSpPr/>
          <p:nvPr/>
        </p:nvSpPr>
        <p:spPr>
          <a:xfrm>
            <a:off x="2097800" y="43661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cxnSp>
        <p:nvCxnSpPr>
          <p:cNvPr id="495" name="Shape 495"/>
          <p:cNvCxnSpPr>
            <a:stCxn id="488" idx="6"/>
            <a:endCxn id="486" idx="0"/>
          </p:cNvCxnSpPr>
          <p:nvPr/>
        </p:nvCxnSpPr>
        <p:spPr>
          <a:xfrm>
            <a:off x="4453433" y="4806100"/>
            <a:ext cx="1642400" cy="81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6" name="Shape 496"/>
          <p:cNvCxnSpPr>
            <a:stCxn id="487" idx="5"/>
            <a:endCxn id="486" idx="0"/>
          </p:cNvCxnSpPr>
          <p:nvPr/>
        </p:nvCxnSpPr>
        <p:spPr>
          <a:xfrm>
            <a:off x="4312317" y="2891501"/>
            <a:ext cx="1783600" cy="2732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7" name="Shape 497"/>
          <p:cNvCxnSpPr>
            <a:stCxn id="483" idx="4"/>
            <a:endCxn id="486" idx="0"/>
          </p:cNvCxnSpPr>
          <p:nvPr/>
        </p:nvCxnSpPr>
        <p:spPr>
          <a:xfrm>
            <a:off x="6096000" y="1913367"/>
            <a:ext cx="0" cy="371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8" name="Shape 498"/>
          <p:cNvCxnSpPr>
            <a:stCxn id="484" idx="3"/>
            <a:endCxn id="486" idx="0"/>
          </p:cNvCxnSpPr>
          <p:nvPr/>
        </p:nvCxnSpPr>
        <p:spPr>
          <a:xfrm flipH="1">
            <a:off x="6096081" y="2891501"/>
            <a:ext cx="1783600" cy="2732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499" name="Shape 499"/>
          <p:cNvCxnSpPr>
            <a:stCxn id="485" idx="2"/>
            <a:endCxn id="486" idx="0"/>
          </p:cNvCxnSpPr>
          <p:nvPr/>
        </p:nvCxnSpPr>
        <p:spPr>
          <a:xfrm flipH="1">
            <a:off x="6096167" y="4806100"/>
            <a:ext cx="1642400" cy="81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00" name="Shape 500"/>
          <p:cNvSpPr txBox="1"/>
          <p:nvPr/>
        </p:nvSpPr>
        <p:spPr>
          <a:xfrm>
            <a:off x="8129800" y="5977900"/>
            <a:ext cx="2848800" cy="7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Thanks for the coins!</a:t>
            </a:r>
          </a:p>
        </p:txBody>
      </p:sp>
    </p:spTree>
    <p:extLst>
      <p:ext uri="{BB962C8B-B14F-4D97-AF65-F5344CB8AC3E}">
        <p14:creationId xmlns:p14="http://schemas.microsoft.com/office/powerpoint/2010/main" val="31866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304800" y="1536633"/>
            <a:ext cx="12004900" cy="45552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 marL="609585" indent="-507987">
              <a:buSzPct val="100000"/>
              <a:buFont typeface="Economica"/>
              <a:buChar char="●"/>
            </a:pP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Many more subtle details, but core mechanism is computational race.</a:t>
            </a:r>
          </a:p>
          <a:p>
            <a:pPr marL="609585" indent="-507987">
              <a:buSzPct val="100000"/>
              <a:buFont typeface="Economica"/>
              <a:buChar char="●"/>
            </a:pP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Results:</a:t>
            </a:r>
          </a:p>
          <a:p>
            <a:pPr marL="1219170" lvl="1" indent="-507987">
              <a:buSzPct val="100000"/>
              <a:buFont typeface="Economica"/>
              <a:buChar char="○"/>
            </a:pP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Breakthrough consensus mechanism in the permissionless </a:t>
            </a:r>
            <a:r>
              <a:rPr lang="en" sz="2800" dirty="0" smtClean="0">
                <a:latin typeface="Economica"/>
                <a:ea typeface="Economica"/>
                <a:cs typeface="Economica"/>
                <a:sym typeface="Economica"/>
              </a:rPr>
              <a:t>setting</a:t>
            </a:r>
          </a:p>
          <a:p>
            <a:pPr marL="1493490" lvl="2" indent="-507987">
              <a:buSzPct val="100000"/>
              <a:buFont typeface="Economica"/>
              <a:buChar char="○"/>
            </a:pPr>
            <a:r>
              <a:rPr lang="en-US" sz="2500" dirty="0">
                <a:latin typeface="Economica"/>
                <a:ea typeface="Economica"/>
                <a:cs typeface="Economica"/>
                <a:sym typeface="Economica"/>
              </a:rPr>
              <a:t>Everybody </a:t>
            </a:r>
            <a:r>
              <a:rPr lang="en-US" sz="2500" i="1" dirty="0">
                <a:solidFill>
                  <a:srgbClr val="FF0000"/>
                </a:solidFill>
                <a:latin typeface="Economica"/>
                <a:ea typeface="Economica"/>
                <a:cs typeface="Economica"/>
                <a:sym typeface="Economica"/>
              </a:rPr>
              <a:t>agrees</a:t>
            </a:r>
            <a:r>
              <a:rPr lang="en-US" sz="2500" dirty="0">
                <a:latin typeface="Economica"/>
                <a:ea typeface="Economica"/>
                <a:cs typeface="Economica"/>
                <a:sym typeface="Economica"/>
              </a:rPr>
              <a:t> on what is on the </a:t>
            </a:r>
            <a:r>
              <a:rPr lang="en-US" sz="2500" dirty="0" err="1">
                <a:latin typeface="Economica"/>
                <a:ea typeface="Economica"/>
                <a:cs typeface="Economica"/>
                <a:sym typeface="Economica"/>
              </a:rPr>
              <a:t>blockchain</a:t>
            </a:r>
            <a:endParaRPr lang="en-US" sz="2500" dirty="0">
              <a:latin typeface="Economica"/>
              <a:ea typeface="Economica"/>
              <a:cs typeface="Economica"/>
              <a:sym typeface="Economica"/>
            </a:endParaRPr>
          </a:p>
          <a:p>
            <a:pPr marL="1493490" lvl="2" indent="-507987">
              <a:buSzPct val="100000"/>
              <a:buFont typeface="Economica"/>
              <a:buChar char="○"/>
            </a:pPr>
            <a:r>
              <a:rPr lang="en-US" sz="2500" dirty="0">
                <a:latin typeface="Economica"/>
                <a:ea typeface="Economica"/>
                <a:cs typeface="Economica"/>
                <a:sym typeface="Economica"/>
              </a:rPr>
              <a:t>Always available for reading and appending</a:t>
            </a:r>
          </a:p>
          <a:p>
            <a:pPr marL="1493490" lvl="2" indent="-507987">
              <a:buSzPct val="100000"/>
              <a:buFont typeface="Economica"/>
              <a:buChar char="○"/>
            </a:pPr>
            <a:r>
              <a:rPr lang="en-US" sz="2500" dirty="0">
                <a:latin typeface="Economica"/>
                <a:ea typeface="Economica"/>
                <a:cs typeface="Economica"/>
                <a:sym typeface="Economica"/>
              </a:rPr>
              <a:t>Fair</a:t>
            </a:r>
          </a:p>
          <a:p>
            <a:pPr marL="1493490" lvl="2" indent="-507987">
              <a:buSzPct val="100000"/>
              <a:buFont typeface="Economica"/>
              <a:buChar char="○"/>
            </a:pPr>
            <a:r>
              <a:rPr lang="en-US" sz="2500" dirty="0">
                <a:latin typeface="Economica"/>
                <a:ea typeface="Economica"/>
                <a:cs typeface="Economica"/>
                <a:sym typeface="Economica"/>
              </a:rPr>
              <a:t>Tamperproof (can’t change or truncate </a:t>
            </a:r>
            <a:r>
              <a:rPr lang="en-US" sz="2500" dirty="0" err="1">
                <a:latin typeface="Economica"/>
                <a:ea typeface="Economica"/>
                <a:cs typeface="Economica"/>
                <a:sym typeface="Economica"/>
              </a:rPr>
              <a:t>blockchain</a:t>
            </a:r>
            <a:r>
              <a:rPr lang="en-US" sz="2500" dirty="0">
                <a:latin typeface="Economica"/>
                <a:ea typeface="Economica"/>
                <a:cs typeface="Economica"/>
                <a:sym typeface="Economica"/>
              </a:rPr>
              <a:t>)</a:t>
            </a:r>
          </a:p>
          <a:p>
            <a:pPr marL="1493490" lvl="2" indent="-507987">
              <a:buSzPct val="100000"/>
              <a:buFont typeface="Economica"/>
              <a:buChar char="○"/>
            </a:pPr>
            <a:r>
              <a:rPr lang="en-US" sz="2500" dirty="0">
                <a:latin typeface="Economica"/>
                <a:ea typeface="Economica"/>
                <a:cs typeface="Economica"/>
                <a:sym typeface="Economica"/>
              </a:rPr>
              <a:t>No Single Administrative Domain</a:t>
            </a:r>
          </a:p>
          <a:p>
            <a:pPr marL="1493490" lvl="2" indent="-507987">
              <a:buSzPct val="100000"/>
              <a:buFont typeface="Economica"/>
              <a:buChar char="○"/>
            </a:pPr>
            <a:r>
              <a:rPr lang="en-US" sz="2500" dirty="0">
                <a:latin typeface="Economica"/>
                <a:ea typeface="Economica"/>
                <a:cs typeface="Economica"/>
                <a:sym typeface="Economica"/>
              </a:rPr>
              <a:t>Open </a:t>
            </a:r>
            <a:r>
              <a:rPr lang="en-US" sz="2500" dirty="0" smtClean="0">
                <a:latin typeface="Economica"/>
                <a:ea typeface="Economica"/>
                <a:cs typeface="Economica"/>
                <a:sym typeface="Economica"/>
              </a:rPr>
              <a:t>membership</a:t>
            </a:r>
            <a:endParaRPr lang="en" sz="2500" dirty="0">
              <a:latin typeface="Economica"/>
              <a:ea typeface="Economica"/>
              <a:cs typeface="Economica"/>
              <a:sym typeface="Economica"/>
            </a:endParaRPr>
          </a:p>
          <a:p>
            <a:pPr marL="609585" indent="-507987">
              <a:buSzPct val="100000"/>
              <a:buFont typeface="Economica"/>
              <a:buChar char="●"/>
            </a:pP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Challenges:</a:t>
            </a:r>
          </a:p>
          <a:p>
            <a:pPr marL="1219170" lvl="1" indent="-507987">
              <a:buSzPct val="100000"/>
              <a:buFont typeface="Economica"/>
              <a:buChar char="○"/>
            </a:pP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Electrical usage of a </a:t>
            </a:r>
            <a:r>
              <a:rPr lang="en-US" sz="2800" dirty="0">
                <a:latin typeface="Economica"/>
                <a:ea typeface="Economica"/>
                <a:cs typeface="Economica"/>
                <a:sym typeface="Economica"/>
              </a:rPr>
              <a:t>medium-sized </a:t>
            </a: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country.</a:t>
            </a:r>
          </a:p>
          <a:p>
            <a:pPr marL="1219170" lvl="1" indent="-507987">
              <a:buSzPct val="100000"/>
              <a:buFont typeface="Economica"/>
              <a:buChar char="○"/>
            </a:pP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Very slow confirmation times.</a:t>
            </a:r>
          </a:p>
          <a:p>
            <a:pPr marL="1219170" lvl="1" indent="-507987">
              <a:buSzPct val="100000"/>
              <a:buFont typeface="Economica"/>
              <a:buChar char="○"/>
            </a:pPr>
            <a:r>
              <a:rPr lang="en-US" sz="2800" dirty="0">
                <a:latin typeface="Economica"/>
                <a:ea typeface="Economica"/>
                <a:cs typeface="Economica"/>
                <a:sym typeface="Economica"/>
              </a:rPr>
              <a:t>3</a:t>
            </a: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2800" dirty="0" err="1">
                <a:latin typeface="Economica"/>
                <a:ea typeface="Economica"/>
                <a:cs typeface="Economica"/>
                <a:sym typeface="Economica"/>
              </a:rPr>
              <a:t>tx</a:t>
            </a:r>
            <a:r>
              <a:rPr lang="en" sz="2800" dirty="0">
                <a:latin typeface="Economica"/>
                <a:ea typeface="Economica"/>
                <a:cs typeface="Economica"/>
                <a:sym typeface="Economica"/>
              </a:rPr>
              <a:t>/second.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dirty="0" smtClean="0"/>
              <a:t>Bitcoin</a:t>
            </a:r>
            <a:endParaRPr lang="en-US" dirty="0"/>
          </a:p>
        </p:txBody>
      </p:sp>
      <p:sp>
        <p:nvSpPr>
          <p:cNvPr id="6" name="object 3"/>
          <p:cNvSpPr/>
          <p:nvPr/>
        </p:nvSpPr>
        <p:spPr>
          <a:xfrm>
            <a:off x="9212321" y="4438005"/>
            <a:ext cx="2979679" cy="19712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212321" y="649944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Consumption…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9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561700" y="1536633"/>
            <a:ext cx="8214800" cy="45552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 sz="3200">
                <a:latin typeface="Economica"/>
                <a:ea typeface="Economica"/>
                <a:cs typeface="Economica"/>
                <a:sym typeface="Economica"/>
              </a:rPr>
              <a:t>Basically ...</a:t>
            </a:r>
          </a:p>
          <a:p>
            <a:pPr marL="609585" indent="-507987">
              <a:buSzPct val="100000"/>
              <a:buFont typeface="Economica"/>
              <a:buChar char="●"/>
            </a:pPr>
            <a:r>
              <a:rPr lang="en" sz="3200">
                <a:latin typeface="Economica"/>
                <a:ea typeface="Economica"/>
                <a:cs typeface="Economica"/>
                <a:sym typeface="Economica"/>
              </a:rPr>
              <a:t>Electronic payment systems suffer from loss of privacy and cumbersome trust on single entities. </a:t>
            </a:r>
          </a:p>
          <a:p>
            <a:pPr marL="609585" indent="-507987">
              <a:buSzPct val="100000"/>
              <a:buFont typeface="Economica"/>
              <a:buChar char="●"/>
            </a:pPr>
            <a:r>
              <a:rPr lang="en" sz="3200">
                <a:latin typeface="Economica"/>
                <a:ea typeface="Economica"/>
                <a:cs typeface="Economica"/>
                <a:sym typeface="Economica"/>
              </a:rPr>
              <a:t>Privacy protection, however, encounters issues of security and safety of data.</a:t>
            </a:r>
          </a:p>
        </p:txBody>
      </p:sp>
      <p:sp>
        <p:nvSpPr>
          <p:cNvPr id="6" name="Shape 67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480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A Brave New World - The Vision of David</a:t>
            </a:r>
            <a:r>
              <a:rPr lang="en" sz="2400" dirty="0">
                <a:latin typeface="Economica"/>
                <a:ea typeface="Economica"/>
                <a:cs typeface="Economica"/>
                <a:sym typeface="Economica"/>
              </a:rPr>
              <a:t> Chaum [1983]</a:t>
            </a:r>
            <a:endParaRPr lang="en" dirty="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7" name="Shape 62" descr="david-chaum-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36633"/>
            <a:ext cx="3036800" cy="455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4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304800" y="1536633"/>
            <a:ext cx="12115800" cy="45552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pPr marL="609585" indent="-507987">
              <a:buSzPct val="100000"/>
              <a:buFont typeface="Economica"/>
              <a:buChar char="●"/>
            </a:pPr>
            <a:r>
              <a:rPr lang="en-US" sz="2800" dirty="0" smtClean="0">
                <a:latin typeface="Economica"/>
                <a:ea typeface="Economica"/>
                <a:cs typeface="Economica"/>
                <a:sym typeface="Economica"/>
              </a:rPr>
              <a:t>Two years ago, when gave talk </a:t>
            </a:r>
            <a:r>
              <a:rPr lang="en-US" sz="2800" dirty="0">
                <a:latin typeface="Economica"/>
                <a:ea typeface="Economica"/>
                <a:cs typeface="Economica"/>
                <a:sym typeface="Economica"/>
              </a:rPr>
              <a:t>in </a:t>
            </a:r>
            <a:r>
              <a:rPr lang="en-US" sz="2800" dirty="0" smtClean="0">
                <a:latin typeface="Economica"/>
                <a:ea typeface="Economica"/>
                <a:cs typeface="Economica"/>
                <a:sym typeface="Economica"/>
              </a:rPr>
              <a:t>December 2016, </a:t>
            </a:r>
            <a:r>
              <a:rPr lang="en-US" sz="2800" dirty="0">
                <a:latin typeface="Economica"/>
                <a:ea typeface="Economica"/>
                <a:cs typeface="Economica"/>
                <a:sym typeface="Economica"/>
              </a:rPr>
              <a:t>1 BTC == </a:t>
            </a:r>
            <a:r>
              <a:rPr lang="en-US" sz="2800" dirty="0" smtClean="0">
                <a:latin typeface="Economica"/>
                <a:ea typeface="Economica"/>
                <a:cs typeface="Economica"/>
                <a:sym typeface="Economica"/>
              </a:rPr>
              <a:t>$1100</a:t>
            </a:r>
            <a:r>
              <a:rPr lang="en-US" sz="2800" dirty="0">
                <a:latin typeface="Economica"/>
                <a:ea typeface="Economica"/>
                <a:cs typeface="Economica"/>
                <a:sym typeface="Economica"/>
              </a:rPr>
              <a:t/>
            </a:r>
            <a:br>
              <a:rPr lang="en-US" sz="2800" dirty="0">
                <a:latin typeface="Economica"/>
                <a:ea typeface="Economica"/>
                <a:cs typeface="Economica"/>
                <a:sym typeface="Economica"/>
              </a:rPr>
            </a:br>
            <a:r>
              <a:rPr lang="en-US" sz="2800" dirty="0">
                <a:latin typeface="Economica"/>
                <a:ea typeface="Economica"/>
                <a:cs typeface="Economica"/>
                <a:sym typeface="Economica"/>
              </a:rPr>
              <a:t>Today at </a:t>
            </a:r>
            <a:r>
              <a:rPr lang="en-US" sz="2800" dirty="0" smtClean="0">
                <a:latin typeface="Economica"/>
                <a:ea typeface="Economica"/>
                <a:cs typeface="Economica"/>
                <a:sym typeface="Economica"/>
              </a:rPr>
              <a:t>$7,291</a:t>
            </a:r>
            <a:endParaRPr lang="en-US" sz="2800" dirty="0">
              <a:latin typeface="Economica"/>
              <a:ea typeface="Economica"/>
              <a:cs typeface="Economica"/>
              <a:sym typeface="Economica"/>
            </a:endParaRPr>
          </a:p>
          <a:p>
            <a:pPr marL="609585" indent="-507987">
              <a:buSzPct val="100000"/>
              <a:buFont typeface="Economica"/>
              <a:buChar char="●"/>
            </a:pPr>
            <a:r>
              <a:rPr lang="en-US" sz="2800" dirty="0">
                <a:latin typeface="Economica"/>
                <a:ea typeface="Economica"/>
                <a:cs typeface="Economica"/>
                <a:sym typeface="Economica"/>
              </a:rPr>
              <a:t>Crypto market cap high of $180B last week, today $</a:t>
            </a:r>
            <a:r>
              <a:rPr lang="en-US" sz="2800" dirty="0" smtClean="0">
                <a:latin typeface="Economica"/>
                <a:ea typeface="Economica"/>
                <a:cs typeface="Economica"/>
                <a:sym typeface="Economica"/>
              </a:rPr>
              <a:t>126B</a:t>
            </a:r>
            <a:endParaRPr lang="en-US" sz="2800" dirty="0">
              <a:latin typeface="Economica"/>
              <a:ea typeface="Economica"/>
              <a:cs typeface="Economica"/>
              <a:sym typeface="Economica"/>
            </a:endParaRPr>
          </a:p>
          <a:p>
            <a:pPr marL="609585" indent="-507987">
              <a:buSzPct val="100000"/>
              <a:buFont typeface="Economica"/>
              <a:buChar char="●"/>
            </a:pPr>
            <a:r>
              <a:rPr lang="en-US" sz="2800" dirty="0">
                <a:latin typeface="Economica"/>
                <a:ea typeface="Economica"/>
                <a:cs typeface="Economica"/>
                <a:sym typeface="Economica"/>
              </a:rPr>
              <a:t>21 million total possible Bitcoins. As supplies dwindle, price skyrockets. 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dirty="0" smtClean="0"/>
              <a:t>Bitcoin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602958"/>
              </p:ext>
            </p:extLst>
          </p:nvPr>
        </p:nvGraphicFramePr>
        <p:xfrm>
          <a:off x="1143000" y="1643927"/>
          <a:ext cx="8837542" cy="38424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8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63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310">
                <a:tc>
                  <a:txBody>
                    <a:bodyPr/>
                    <a:lstStyle/>
                    <a:p>
                      <a:endParaRPr sz="2000"/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Permissionless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Permissioned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0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Approach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Competitive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Cooperative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66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0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Basic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technique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Proof-of-Resource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Byzantine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Consensus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0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Trust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requirements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Crypto (+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peers…)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Peers (+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crypto…)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30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Membership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spc="-5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Closed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69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30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-5" dirty="0">
                          <a:latin typeface="Calibri"/>
                          <a:cs typeface="Calibri"/>
                        </a:rPr>
                        <a:t>Energy-efficiency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Often</a:t>
                      </a:r>
                      <a:r>
                        <a:rPr sz="2000" spc="-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terrible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Excellent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30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Transaction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rate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At best hundreds /</a:t>
                      </a:r>
                      <a:r>
                        <a:rPr sz="2000" spc="-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Many thousands per</a:t>
                      </a:r>
                      <a:r>
                        <a:rPr sz="2000" spc="-1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second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30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Txn</a:t>
                      </a:r>
                      <a:r>
                        <a:rPr sz="2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latency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As high as many</a:t>
                      </a:r>
                      <a:r>
                        <a:rPr sz="2000" spc="-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minutes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Less than a</a:t>
                      </a:r>
                      <a:r>
                        <a:rPr sz="2000" spc="-1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second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957255" y="6447472"/>
            <a:ext cx="1803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Bitcoin: Tradeoffs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4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0302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pic>
        <p:nvPicPr>
          <p:cNvPr id="512" name="Shape 512" descr="sitePi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599" y="1662101"/>
            <a:ext cx="1642000" cy="233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Shape 513" descr="46thumbepisdo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967" y="4149234"/>
            <a:ext cx="2700400" cy="2457365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/>
          <p:nvPr/>
        </p:nvSpPr>
        <p:spPr>
          <a:xfrm>
            <a:off x="3581400" y="1536400"/>
            <a:ext cx="8458200" cy="507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 dirty="0" err="1">
                <a:latin typeface="Economica"/>
                <a:ea typeface="Economica"/>
                <a:cs typeface="Economica"/>
                <a:sym typeface="Economica"/>
              </a:rPr>
              <a:t>Ittay</a:t>
            </a: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en" sz="3200" dirty="0" err="1">
                <a:latin typeface="Economica"/>
                <a:ea typeface="Economica"/>
                <a:cs typeface="Economica"/>
                <a:sym typeface="Economica"/>
              </a:rPr>
              <a:t>Eyal</a:t>
            </a:r>
            <a:endParaRPr lang="en" sz="3200" dirty="0">
              <a:latin typeface="Economica"/>
              <a:ea typeface="Economica"/>
              <a:cs typeface="Economica"/>
              <a:sym typeface="Economica"/>
            </a:endParaRPr>
          </a:p>
          <a:p>
            <a:pPr marL="609585" indent="-507987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Postdoc @ Cornell, faculty @ </a:t>
            </a:r>
            <a:r>
              <a:rPr lang="en" sz="3200" dirty="0" err="1">
                <a:latin typeface="Economica"/>
                <a:ea typeface="Economica"/>
                <a:cs typeface="Economica"/>
                <a:sym typeface="Economica"/>
              </a:rPr>
              <a:t>Technion</a:t>
            </a: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lang="en-US" sz="3200" dirty="0">
              <a:latin typeface="Economica"/>
              <a:ea typeface="Economica"/>
              <a:cs typeface="Economica"/>
              <a:sym typeface="Economica"/>
            </a:endParaRPr>
          </a:p>
          <a:p>
            <a:pPr marL="609585" indent="-507987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Major contributor to Bitcoin community</a:t>
            </a:r>
          </a:p>
          <a:p>
            <a:pPr>
              <a:spcBef>
                <a:spcPts val="0"/>
              </a:spcBef>
            </a:pPr>
            <a:endParaRPr sz="3200" dirty="0">
              <a:latin typeface="Economica"/>
              <a:ea typeface="Economica"/>
              <a:cs typeface="Economica"/>
              <a:sym typeface="Economica"/>
            </a:endParaRPr>
          </a:p>
          <a:p>
            <a:pPr>
              <a:spcBef>
                <a:spcPts val="0"/>
              </a:spcBef>
            </a:pPr>
            <a:endParaRPr lang="en" sz="3200" dirty="0" smtClean="0">
              <a:latin typeface="Economica"/>
              <a:ea typeface="Economica"/>
              <a:cs typeface="Economica"/>
              <a:sym typeface="Economica"/>
            </a:endParaRPr>
          </a:p>
          <a:p>
            <a:pPr>
              <a:spcBef>
                <a:spcPts val="0"/>
              </a:spcBef>
            </a:pPr>
            <a:r>
              <a:rPr lang="en" sz="3200" dirty="0" smtClean="0">
                <a:latin typeface="Economica"/>
                <a:ea typeface="Economica"/>
                <a:cs typeface="Economica"/>
                <a:sym typeface="Economica"/>
              </a:rPr>
              <a:t>Emin </a:t>
            </a:r>
            <a:r>
              <a:rPr lang="en" sz="3200" dirty="0">
                <a:latin typeface="Economica"/>
                <a:ea typeface="Economica"/>
                <a:cs typeface="Economica"/>
                <a:sym typeface="Economica"/>
              </a:rPr>
              <a:t>Gun Sirer</a:t>
            </a:r>
          </a:p>
          <a:p>
            <a:pPr marL="609585" indent="-507987">
              <a:spcBef>
                <a:spcPts val="0"/>
              </a:spcBef>
              <a:buSzPct val="100000"/>
              <a:buFont typeface="Economica"/>
              <a:buChar char="●"/>
            </a:pPr>
            <a:r>
              <a:rPr lang="en-US" sz="3200" dirty="0">
                <a:latin typeface="Economica"/>
                <a:ea typeface="Economica"/>
                <a:cs typeface="Economica"/>
                <a:sym typeface="Economica"/>
              </a:rPr>
              <a:t>Also major contributor to the Bitcoin community</a:t>
            </a:r>
            <a:endParaRPr lang="en" sz="3200" dirty="0">
              <a:latin typeface="Economica"/>
              <a:ea typeface="Economica"/>
              <a:cs typeface="Economica"/>
              <a:sym typeface="Economica"/>
            </a:endParaRPr>
          </a:p>
        </p:txBody>
      </p:sp>
    </p:spTree>
    <p:extLst>
      <p:ext uri="{BB962C8B-B14F-4D97-AF65-F5344CB8AC3E}">
        <p14:creationId xmlns:p14="http://schemas.microsoft.com/office/powerpoint/2010/main" val="220282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/>
        </p:nvSpPr>
        <p:spPr>
          <a:xfrm>
            <a:off x="796149" y="2039267"/>
            <a:ext cx="25552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526" name="Shape 526"/>
          <p:cNvSpPr/>
          <p:nvPr/>
        </p:nvSpPr>
        <p:spPr>
          <a:xfrm>
            <a:off x="796167" y="3975800"/>
            <a:ext cx="2555200" cy="949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>
                <a:solidFill>
                  <a:schemeClr val="dk1"/>
                </a:solidFill>
              </a:rPr>
              <a:t>Rest of Network</a:t>
            </a:r>
          </a:p>
        </p:txBody>
      </p:sp>
      <p:sp>
        <p:nvSpPr>
          <p:cNvPr id="527" name="Shape 527"/>
          <p:cNvSpPr/>
          <p:nvPr/>
        </p:nvSpPr>
        <p:spPr>
          <a:xfrm>
            <a:off x="3673449" y="2074067"/>
            <a:ext cx="991600" cy="88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TX1</a:t>
            </a:r>
          </a:p>
        </p:txBody>
      </p:sp>
      <p:sp>
        <p:nvSpPr>
          <p:cNvPr id="528" name="Shape 528"/>
          <p:cNvSpPr/>
          <p:nvPr/>
        </p:nvSpPr>
        <p:spPr>
          <a:xfrm>
            <a:off x="3673467" y="40106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TX2</a:t>
            </a:r>
          </a:p>
        </p:txBody>
      </p:sp>
      <p:sp>
        <p:nvSpPr>
          <p:cNvPr id="529" name="Shape 529"/>
          <p:cNvSpPr/>
          <p:nvPr/>
        </p:nvSpPr>
        <p:spPr>
          <a:xfrm>
            <a:off x="4987149" y="2074067"/>
            <a:ext cx="991600" cy="88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B2</a:t>
            </a:r>
          </a:p>
        </p:txBody>
      </p:sp>
      <p:sp>
        <p:nvSpPr>
          <p:cNvPr id="530" name="Shape 530"/>
          <p:cNvSpPr/>
          <p:nvPr/>
        </p:nvSpPr>
        <p:spPr>
          <a:xfrm>
            <a:off x="6236449" y="2074067"/>
            <a:ext cx="991600" cy="8800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B3</a:t>
            </a:r>
          </a:p>
        </p:txBody>
      </p:sp>
      <p:cxnSp>
        <p:nvCxnSpPr>
          <p:cNvPr id="531" name="Shape 531"/>
          <p:cNvCxnSpPr>
            <a:stCxn id="527" idx="3"/>
            <a:endCxn id="529" idx="1"/>
          </p:cNvCxnSpPr>
          <p:nvPr/>
        </p:nvCxnSpPr>
        <p:spPr>
          <a:xfrm>
            <a:off x="4665049" y="2514067"/>
            <a:ext cx="32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2" name="Shape 532"/>
          <p:cNvCxnSpPr>
            <a:endCxn id="530" idx="1"/>
          </p:cNvCxnSpPr>
          <p:nvPr/>
        </p:nvCxnSpPr>
        <p:spPr>
          <a:xfrm>
            <a:off x="5978849" y="2514067"/>
            <a:ext cx="25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3" name="Shape 533"/>
          <p:cNvCxnSpPr>
            <a:stCxn id="530" idx="3"/>
          </p:cNvCxnSpPr>
          <p:nvPr/>
        </p:nvCxnSpPr>
        <p:spPr>
          <a:xfrm>
            <a:off x="7228049" y="2514067"/>
            <a:ext cx="2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4" name="Shape 534"/>
          <p:cNvSpPr/>
          <p:nvPr/>
        </p:nvSpPr>
        <p:spPr>
          <a:xfrm>
            <a:off x="4987067" y="40106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B2</a:t>
            </a:r>
          </a:p>
        </p:txBody>
      </p:sp>
      <p:sp>
        <p:nvSpPr>
          <p:cNvPr id="535" name="Shape 535"/>
          <p:cNvSpPr/>
          <p:nvPr/>
        </p:nvSpPr>
        <p:spPr>
          <a:xfrm>
            <a:off x="6236367" y="4010600"/>
            <a:ext cx="991600" cy="8800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B3</a:t>
            </a:r>
          </a:p>
        </p:txBody>
      </p:sp>
      <p:cxnSp>
        <p:nvCxnSpPr>
          <p:cNvPr id="536" name="Shape 536"/>
          <p:cNvCxnSpPr>
            <a:endCxn id="534" idx="1"/>
          </p:cNvCxnSpPr>
          <p:nvPr/>
        </p:nvCxnSpPr>
        <p:spPr>
          <a:xfrm>
            <a:off x="4665067" y="4450600"/>
            <a:ext cx="32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7" name="Shape 537"/>
          <p:cNvCxnSpPr>
            <a:endCxn id="535" idx="1"/>
          </p:cNvCxnSpPr>
          <p:nvPr/>
        </p:nvCxnSpPr>
        <p:spPr>
          <a:xfrm>
            <a:off x="5978767" y="4450600"/>
            <a:ext cx="257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38" name="Shape 538"/>
          <p:cNvCxnSpPr>
            <a:stCxn id="535" idx="3"/>
          </p:cNvCxnSpPr>
          <p:nvPr/>
        </p:nvCxnSpPr>
        <p:spPr>
          <a:xfrm>
            <a:off x="7227967" y="4450600"/>
            <a:ext cx="2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39" name="Shape 539"/>
          <p:cNvSpPr txBox="1"/>
          <p:nvPr/>
        </p:nvSpPr>
        <p:spPr>
          <a:xfrm>
            <a:off x="7935833" y="4010600"/>
            <a:ext cx="2176400" cy="169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/>
              <a:t>51%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7935833" y="2039267"/>
            <a:ext cx="2176400" cy="169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/>
              <a:t>49%</a:t>
            </a:r>
          </a:p>
        </p:txBody>
      </p:sp>
    </p:spTree>
    <p:extLst>
      <p:ext uri="{BB962C8B-B14F-4D97-AF65-F5344CB8AC3E}">
        <p14:creationId xmlns:p14="http://schemas.microsoft.com/office/powerpoint/2010/main" val="38238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064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pic>
        <p:nvPicPr>
          <p:cNvPr id="546" name="Shape 546" descr="Screen Shot 2016-11-24 at 8.09.5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7915" y="1587534"/>
            <a:ext cx="7116165" cy="520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4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258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552" name="Shape 552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553" name="Shape 553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554" name="Shape 554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56" name="Shape 556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557" name="Shape 557"/>
          <p:cNvCxnSpPr>
            <a:stCxn id="556" idx="3"/>
            <a:endCxn id="555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58" name="Shape 558"/>
          <p:cNvCxnSpPr>
            <a:stCxn id="555" idx="3"/>
            <a:endCxn id="554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3685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258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564" name="Shape 564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565" name="Shape 565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566" name="Shape 566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68" name="Shape 568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569" name="Shape 569"/>
          <p:cNvCxnSpPr>
            <a:stCxn id="568" idx="3"/>
            <a:endCxn id="567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70" name="Shape 570"/>
          <p:cNvCxnSpPr>
            <a:stCxn id="567" idx="3"/>
            <a:endCxn id="566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1" name="Shape 571"/>
          <p:cNvSpPr/>
          <p:nvPr/>
        </p:nvSpPr>
        <p:spPr>
          <a:xfrm>
            <a:off x="7005349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572" name="Shape 572"/>
          <p:cNvCxnSpPr>
            <a:stCxn id="566" idx="3"/>
            <a:endCxn id="571" idx="1"/>
          </p:cNvCxnSpPr>
          <p:nvPr/>
        </p:nvCxnSpPr>
        <p:spPr>
          <a:xfrm rot="10800000" flipH="1">
            <a:off x="5880216" y="2631500"/>
            <a:ext cx="1125200" cy="12788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891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258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578" name="Shape 578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579" name="Shape 579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580" name="Shape 580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82" name="Shape 582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583" name="Shape 583"/>
          <p:cNvCxnSpPr>
            <a:stCxn id="582" idx="3"/>
            <a:endCxn id="581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584" name="Shape 584"/>
          <p:cNvCxnSpPr>
            <a:stCxn id="581" idx="3"/>
            <a:endCxn id="580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85" name="Shape 585"/>
          <p:cNvSpPr/>
          <p:nvPr/>
        </p:nvSpPr>
        <p:spPr>
          <a:xfrm>
            <a:off x="7005349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586" name="Shape 586"/>
          <p:cNvCxnSpPr>
            <a:stCxn id="580" idx="3"/>
            <a:endCxn id="585" idx="1"/>
          </p:cNvCxnSpPr>
          <p:nvPr/>
        </p:nvCxnSpPr>
        <p:spPr>
          <a:xfrm rot="10800000" flipH="1">
            <a:off x="5880216" y="2631500"/>
            <a:ext cx="1125200" cy="12788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87" name="Shape 587"/>
          <p:cNvSpPr/>
          <p:nvPr/>
        </p:nvSpPr>
        <p:spPr>
          <a:xfrm>
            <a:off x="8577383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588" name="Shape 588"/>
          <p:cNvCxnSpPr>
            <a:stCxn id="585" idx="3"/>
            <a:endCxn id="587" idx="1"/>
          </p:cNvCxnSpPr>
          <p:nvPr/>
        </p:nvCxnSpPr>
        <p:spPr>
          <a:xfrm>
            <a:off x="7996949" y="2631600"/>
            <a:ext cx="58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8379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258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594" name="Shape 594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595" name="Shape 595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596" name="Shape 596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98" name="Shape 598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599" name="Shape 599"/>
          <p:cNvCxnSpPr>
            <a:stCxn id="598" idx="3"/>
            <a:endCxn id="597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00" name="Shape 600"/>
          <p:cNvCxnSpPr>
            <a:stCxn id="597" idx="3"/>
            <a:endCxn id="596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01" name="Shape 601"/>
          <p:cNvSpPr/>
          <p:nvPr/>
        </p:nvSpPr>
        <p:spPr>
          <a:xfrm>
            <a:off x="7005333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02" name="Shape 602"/>
          <p:cNvCxnSpPr>
            <a:stCxn id="596" idx="3"/>
            <a:endCxn id="601" idx="1"/>
          </p:cNvCxnSpPr>
          <p:nvPr/>
        </p:nvCxnSpPr>
        <p:spPr>
          <a:xfrm rot="10800000" flipH="1">
            <a:off x="5880216" y="2631500"/>
            <a:ext cx="1125200" cy="1278800"/>
          </a:xfrm>
          <a:prstGeom prst="curvedConnector3">
            <a:avLst>
              <a:gd name="adj1" fmla="val 4999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03" name="Shape 603"/>
          <p:cNvSpPr/>
          <p:nvPr/>
        </p:nvSpPr>
        <p:spPr>
          <a:xfrm>
            <a:off x="8577367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04" name="Shape 604"/>
          <p:cNvCxnSpPr>
            <a:stCxn id="601" idx="3"/>
            <a:endCxn id="603" idx="1"/>
          </p:cNvCxnSpPr>
          <p:nvPr/>
        </p:nvCxnSpPr>
        <p:spPr>
          <a:xfrm>
            <a:off x="7996933" y="2631600"/>
            <a:ext cx="580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05" name="Shape 605"/>
          <p:cNvCxnSpPr>
            <a:stCxn id="601" idx="2"/>
            <a:endCxn id="606" idx="0"/>
          </p:cNvCxnSpPr>
          <p:nvPr/>
        </p:nvCxnSpPr>
        <p:spPr>
          <a:xfrm>
            <a:off x="7501133" y="3071600"/>
            <a:ext cx="6800" cy="39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607" name="Shape 607"/>
          <p:cNvCxnSpPr>
            <a:endCxn id="608" idx="0"/>
          </p:cNvCxnSpPr>
          <p:nvPr/>
        </p:nvCxnSpPr>
        <p:spPr>
          <a:xfrm>
            <a:off x="9135233" y="3071500"/>
            <a:ext cx="6800" cy="39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606" name="Shape 606"/>
          <p:cNvSpPr/>
          <p:nvPr/>
        </p:nvSpPr>
        <p:spPr>
          <a:xfrm>
            <a:off x="701193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08" name="Shape 608"/>
          <p:cNvSpPr/>
          <p:nvPr/>
        </p:nvSpPr>
        <p:spPr>
          <a:xfrm>
            <a:off x="864623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09" name="Shape 609"/>
          <p:cNvCxnSpPr>
            <a:stCxn id="606" idx="3"/>
            <a:endCxn id="608" idx="1"/>
          </p:cNvCxnSpPr>
          <p:nvPr/>
        </p:nvCxnSpPr>
        <p:spPr>
          <a:xfrm>
            <a:off x="8003533" y="3910300"/>
            <a:ext cx="64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9090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0302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15" name="Shape 615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616" name="Shape 616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617" name="Shape 617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19" name="Shape 619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620" name="Shape 620"/>
          <p:cNvCxnSpPr>
            <a:stCxn id="619" idx="3"/>
            <a:endCxn id="618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1" name="Shape 621"/>
          <p:cNvCxnSpPr>
            <a:stCxn id="618" idx="3"/>
            <a:endCxn id="617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22" name="Shape 622"/>
          <p:cNvCxnSpPr>
            <a:stCxn id="617" idx="3"/>
            <a:endCxn id="623" idx="1"/>
          </p:cNvCxnSpPr>
          <p:nvPr/>
        </p:nvCxnSpPr>
        <p:spPr>
          <a:xfrm>
            <a:off x="5880216" y="3910300"/>
            <a:ext cx="1131600" cy="8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23" name="Shape 623"/>
          <p:cNvSpPr/>
          <p:nvPr/>
        </p:nvSpPr>
        <p:spPr>
          <a:xfrm>
            <a:off x="701193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24" name="Shape 624"/>
          <p:cNvSpPr/>
          <p:nvPr/>
        </p:nvSpPr>
        <p:spPr>
          <a:xfrm>
            <a:off x="864623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25" name="Shape 625"/>
          <p:cNvCxnSpPr>
            <a:stCxn id="623" idx="3"/>
            <a:endCxn id="624" idx="1"/>
          </p:cNvCxnSpPr>
          <p:nvPr/>
        </p:nvCxnSpPr>
        <p:spPr>
          <a:xfrm>
            <a:off x="8003533" y="3910300"/>
            <a:ext cx="64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1291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Nick Szabo [1998]</a:t>
            </a:r>
          </a:p>
        </p:txBody>
      </p:sp>
      <p:pic>
        <p:nvPicPr>
          <p:cNvPr id="101" name="Shape 101" descr="Nick-Szab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2600" y="593367"/>
            <a:ext cx="2674667" cy="267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 descr="Screen Shot 2016-11-24 at 3.58.19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16" y="1650983"/>
            <a:ext cx="8178800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52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Shape 630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826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31" name="Shape 631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632" name="Shape 632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633" name="Shape 633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35" name="Shape 635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636" name="Shape 636"/>
          <p:cNvCxnSpPr>
            <a:stCxn id="635" idx="3"/>
            <a:endCxn id="634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37" name="Shape 637"/>
          <p:cNvCxnSpPr>
            <a:stCxn id="634" idx="3"/>
            <a:endCxn id="633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7673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064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43" name="Shape 643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644" name="Shape 644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645" name="Shape 645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47" name="Shape 647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648" name="Shape 648"/>
          <p:cNvCxnSpPr>
            <a:stCxn id="647" idx="3"/>
            <a:endCxn id="646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49" name="Shape 649"/>
          <p:cNvCxnSpPr>
            <a:stCxn id="646" idx="3"/>
            <a:endCxn id="645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50" name="Shape 650"/>
          <p:cNvSpPr/>
          <p:nvPr/>
        </p:nvSpPr>
        <p:spPr>
          <a:xfrm>
            <a:off x="7005349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51" name="Shape 651"/>
          <p:cNvCxnSpPr>
            <a:stCxn id="645" idx="3"/>
            <a:endCxn id="650" idx="1"/>
          </p:cNvCxnSpPr>
          <p:nvPr/>
        </p:nvCxnSpPr>
        <p:spPr>
          <a:xfrm rot="10800000" flipH="1">
            <a:off x="5880216" y="2631500"/>
            <a:ext cx="1125200" cy="12788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06260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826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57" name="Shape 657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658" name="Shape 658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659" name="Shape 659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61" name="Shape 661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662" name="Shape 662"/>
          <p:cNvCxnSpPr>
            <a:stCxn id="661" idx="3"/>
            <a:endCxn id="660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63" name="Shape 663"/>
          <p:cNvCxnSpPr>
            <a:stCxn id="660" idx="3"/>
            <a:endCxn id="659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64" name="Shape 664"/>
          <p:cNvSpPr/>
          <p:nvPr/>
        </p:nvSpPr>
        <p:spPr>
          <a:xfrm>
            <a:off x="7005349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65" name="Shape 665"/>
          <p:cNvCxnSpPr>
            <a:stCxn id="659" idx="3"/>
            <a:endCxn id="664" idx="1"/>
          </p:cNvCxnSpPr>
          <p:nvPr/>
        </p:nvCxnSpPr>
        <p:spPr>
          <a:xfrm rot="10800000" flipH="1">
            <a:off x="5880216" y="2631500"/>
            <a:ext cx="1125200" cy="12788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66" name="Shape 666"/>
          <p:cNvSpPr/>
          <p:nvPr/>
        </p:nvSpPr>
        <p:spPr>
          <a:xfrm>
            <a:off x="7005349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67" name="Shape 667"/>
          <p:cNvCxnSpPr>
            <a:stCxn id="659" idx="3"/>
            <a:endCxn id="666" idx="1"/>
          </p:cNvCxnSpPr>
          <p:nvPr/>
        </p:nvCxnSpPr>
        <p:spPr>
          <a:xfrm>
            <a:off x="5880216" y="3910300"/>
            <a:ext cx="1125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8203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064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73" name="Shape 673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674" name="Shape 674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675" name="Shape 675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77" name="Shape 677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678" name="Shape 678"/>
          <p:cNvCxnSpPr>
            <a:stCxn id="677" idx="3"/>
            <a:endCxn id="676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79" name="Shape 679"/>
          <p:cNvCxnSpPr>
            <a:stCxn id="676" idx="3"/>
            <a:endCxn id="675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0" name="Shape 680"/>
          <p:cNvSpPr/>
          <p:nvPr/>
        </p:nvSpPr>
        <p:spPr>
          <a:xfrm>
            <a:off x="7005349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81" name="Shape 681"/>
          <p:cNvCxnSpPr>
            <a:stCxn id="675" idx="3"/>
            <a:endCxn id="680" idx="1"/>
          </p:cNvCxnSpPr>
          <p:nvPr/>
        </p:nvCxnSpPr>
        <p:spPr>
          <a:xfrm rot="10800000" flipH="1">
            <a:off x="5880216" y="2631500"/>
            <a:ext cx="1125200" cy="12788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2" name="Shape 682"/>
          <p:cNvSpPr/>
          <p:nvPr/>
        </p:nvSpPr>
        <p:spPr>
          <a:xfrm>
            <a:off x="7005349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83" name="Shape 683"/>
          <p:cNvCxnSpPr>
            <a:stCxn id="675" idx="3"/>
            <a:endCxn id="682" idx="1"/>
          </p:cNvCxnSpPr>
          <p:nvPr/>
        </p:nvCxnSpPr>
        <p:spPr>
          <a:xfrm>
            <a:off x="5880216" y="3910300"/>
            <a:ext cx="1125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4" name="Shape 684"/>
          <p:cNvSpPr/>
          <p:nvPr/>
        </p:nvSpPr>
        <p:spPr>
          <a:xfrm>
            <a:off x="8661183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85" name="Shape 685"/>
          <p:cNvCxnSpPr>
            <a:stCxn id="680" idx="3"/>
            <a:endCxn id="684" idx="1"/>
          </p:cNvCxnSpPr>
          <p:nvPr/>
        </p:nvCxnSpPr>
        <p:spPr>
          <a:xfrm>
            <a:off x="7996949" y="2631600"/>
            <a:ext cx="66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8616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>
            <a:spLocks noGrp="1"/>
          </p:cNvSpPr>
          <p:nvPr>
            <p:ph type="title"/>
          </p:nvPr>
        </p:nvSpPr>
        <p:spPr>
          <a:xfrm>
            <a:off x="0" y="593367"/>
            <a:ext cx="131064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 dirty="0">
                <a:latin typeface="Economica"/>
                <a:ea typeface="Economica"/>
                <a:cs typeface="Economica"/>
                <a:sym typeface="Economica"/>
              </a:rPr>
              <a:t>Majority is Not Enough: Bitcoin Mining is Vulnerable</a:t>
            </a:r>
          </a:p>
        </p:txBody>
      </p:sp>
      <p:sp>
        <p:nvSpPr>
          <p:cNvPr id="691" name="Shape 691"/>
          <p:cNvSpPr/>
          <p:nvPr/>
        </p:nvSpPr>
        <p:spPr>
          <a:xfrm>
            <a:off x="1508467" y="2053200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N1</a:t>
            </a:r>
          </a:p>
        </p:txBody>
      </p:sp>
      <p:sp>
        <p:nvSpPr>
          <p:cNvPr id="692" name="Shape 692"/>
          <p:cNvSpPr/>
          <p:nvPr/>
        </p:nvSpPr>
        <p:spPr>
          <a:xfrm>
            <a:off x="1508467" y="4672767"/>
            <a:ext cx="1187200" cy="1156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RON</a:t>
            </a:r>
          </a:p>
        </p:txBody>
      </p:sp>
      <p:sp>
        <p:nvSpPr>
          <p:cNvPr id="693" name="Shape 693"/>
          <p:cNvSpPr/>
          <p:nvPr/>
        </p:nvSpPr>
        <p:spPr>
          <a:xfrm>
            <a:off x="4888616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3394083" y="3470300"/>
            <a:ext cx="991600" cy="880000"/>
          </a:xfrm>
          <a:prstGeom prst="rect">
            <a:avLst/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695" name="Shape 695"/>
          <p:cNvSpPr txBox="1"/>
          <p:nvPr/>
        </p:nvSpPr>
        <p:spPr>
          <a:xfrm>
            <a:off x="1794867" y="3428500"/>
            <a:ext cx="614400" cy="96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/>
              <a:t>...</a:t>
            </a:r>
          </a:p>
        </p:txBody>
      </p:sp>
      <p:cxnSp>
        <p:nvCxnSpPr>
          <p:cNvPr id="696" name="Shape 696"/>
          <p:cNvCxnSpPr>
            <a:stCxn id="695" idx="3"/>
            <a:endCxn id="694" idx="1"/>
          </p:cNvCxnSpPr>
          <p:nvPr/>
        </p:nvCxnSpPr>
        <p:spPr>
          <a:xfrm>
            <a:off x="2409267" y="3910300"/>
            <a:ext cx="984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97" name="Shape 697"/>
          <p:cNvCxnSpPr>
            <a:stCxn id="694" idx="3"/>
            <a:endCxn id="693" idx="1"/>
          </p:cNvCxnSpPr>
          <p:nvPr/>
        </p:nvCxnSpPr>
        <p:spPr>
          <a:xfrm>
            <a:off x="4385683" y="3910300"/>
            <a:ext cx="50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98" name="Shape 698"/>
          <p:cNvSpPr/>
          <p:nvPr/>
        </p:nvSpPr>
        <p:spPr>
          <a:xfrm>
            <a:off x="7005349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699" name="Shape 699"/>
          <p:cNvCxnSpPr>
            <a:stCxn id="693" idx="3"/>
            <a:endCxn id="698" idx="1"/>
          </p:cNvCxnSpPr>
          <p:nvPr/>
        </p:nvCxnSpPr>
        <p:spPr>
          <a:xfrm rot="10800000" flipH="1">
            <a:off x="5880216" y="2631500"/>
            <a:ext cx="1125200" cy="1278800"/>
          </a:xfrm>
          <a:prstGeom prst="curvedConnector3">
            <a:avLst>
              <a:gd name="adj1" fmla="val 4999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00" name="Shape 700"/>
          <p:cNvSpPr/>
          <p:nvPr/>
        </p:nvSpPr>
        <p:spPr>
          <a:xfrm>
            <a:off x="7005349" y="3470300"/>
            <a:ext cx="991600" cy="8800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701" name="Shape 701"/>
          <p:cNvCxnSpPr>
            <a:stCxn id="693" idx="3"/>
            <a:endCxn id="700" idx="1"/>
          </p:cNvCxnSpPr>
          <p:nvPr/>
        </p:nvCxnSpPr>
        <p:spPr>
          <a:xfrm>
            <a:off x="5880216" y="3910300"/>
            <a:ext cx="1125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02" name="Shape 702"/>
          <p:cNvSpPr/>
          <p:nvPr/>
        </p:nvSpPr>
        <p:spPr>
          <a:xfrm>
            <a:off x="8661183" y="2191600"/>
            <a:ext cx="991600" cy="8800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cxnSp>
        <p:nvCxnSpPr>
          <p:cNvPr id="703" name="Shape 703"/>
          <p:cNvCxnSpPr>
            <a:stCxn id="698" idx="3"/>
            <a:endCxn id="702" idx="1"/>
          </p:cNvCxnSpPr>
          <p:nvPr/>
        </p:nvCxnSpPr>
        <p:spPr>
          <a:xfrm>
            <a:off x="7996949" y="2631600"/>
            <a:ext cx="66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04" name="Shape 704"/>
          <p:cNvCxnSpPr/>
          <p:nvPr/>
        </p:nvCxnSpPr>
        <p:spPr>
          <a:xfrm>
            <a:off x="7039567" y="3463933"/>
            <a:ext cx="977600" cy="894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1493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16391" y="1426584"/>
            <a:ext cx="7639050" cy="2757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Exciting </a:t>
            </a:r>
            <a:r>
              <a:rPr sz="3200" spc="-5" dirty="0">
                <a:latin typeface="Calibri"/>
                <a:cs typeface="Calibri"/>
              </a:rPr>
              <a:t>application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possibilities</a:t>
            </a:r>
            <a:endParaRPr sz="3200" dirty="0">
              <a:latin typeface="Calibri"/>
              <a:cs typeface="Calibri"/>
            </a:endParaRPr>
          </a:p>
          <a:p>
            <a:pPr marL="355600" marR="5080" indent="-342900"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 smtClean="0">
                <a:latin typeface="Calibri"/>
                <a:cs typeface="Calibri"/>
              </a:rPr>
              <a:t>Interesting </a:t>
            </a:r>
            <a:r>
              <a:rPr sz="3200" spc="-5" dirty="0">
                <a:latin typeface="Calibri"/>
                <a:cs typeface="Calibri"/>
              </a:rPr>
              <a:t>research problems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distributed  systems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5" dirty="0">
                <a:latin typeface="Calibri"/>
                <a:cs typeface="Calibri"/>
              </a:rPr>
              <a:t>practical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5" dirty="0" smtClean="0">
                <a:latin typeface="Calibri"/>
                <a:cs typeface="Calibri"/>
              </a:rPr>
              <a:t>cryptography</a:t>
            </a:r>
            <a:endParaRPr lang="en-US" sz="3200" spc="-5" dirty="0" smtClean="0">
              <a:latin typeface="Calibri"/>
              <a:cs typeface="Calibri"/>
            </a:endParaRPr>
          </a:p>
          <a:p>
            <a:pPr marL="355600" marR="5080" indent="-342900"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3200" spc="-5" dirty="0" smtClean="0">
                <a:latin typeface="Calibri"/>
                <a:cs typeface="Calibri"/>
              </a:rPr>
              <a:t>Bitcoin “works”, but </a:t>
            </a:r>
            <a:r>
              <a:rPr lang="en-US" sz="3200" dirty="0">
                <a:latin typeface="Calibri"/>
                <a:cs typeface="Calibri"/>
              </a:rPr>
              <a:t>is </a:t>
            </a:r>
            <a:r>
              <a:rPr lang="en-US" sz="3200" spc="-5" dirty="0">
                <a:latin typeface="Calibri"/>
                <a:cs typeface="Calibri"/>
              </a:rPr>
              <a:t>extremely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inefficient</a:t>
            </a:r>
          </a:p>
          <a:p>
            <a:pPr marL="355600" marR="5080" indent="-342900">
              <a:spcBef>
                <a:spcPts val="7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57255" y="6447472"/>
            <a:ext cx="1803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898989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159769"/>
              </p:ext>
            </p:extLst>
          </p:nvPr>
        </p:nvGraphicFramePr>
        <p:xfrm>
          <a:off x="2314722" y="3662687"/>
          <a:ext cx="7889724" cy="29667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9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9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0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Permissionless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Permissioned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38099">
                      <a:solidFill>
                        <a:srgbClr val="FFFFFF"/>
                      </a:solidFill>
                      <a:prstDash val="solid"/>
                    </a:lnB>
                    <a:solidFill>
                      <a:srgbClr val="6095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Approach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Competitive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Cooperative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380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Basic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technique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Proof-of-Resource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Byzantine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Consensus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Trust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Crypto (+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peers…)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Peers (+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crypto…)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Membership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Closed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(but stay</a:t>
                      </a:r>
                      <a:r>
                        <a:rPr sz="1800" i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tuned)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Energy-efficiency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Often</a:t>
                      </a:r>
                      <a:r>
                        <a:rPr sz="1800" spc="-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terrible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Excellent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Transaction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At best hundreds /</a:t>
                      </a:r>
                      <a:r>
                        <a:rPr sz="1800" spc="-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Many thousands per</a:t>
                      </a:r>
                      <a:r>
                        <a:rPr sz="1800" spc="-1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second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ED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Txn</a:t>
                      </a:r>
                      <a:r>
                        <a:rPr sz="18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latency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As high as many</a:t>
                      </a:r>
                      <a:r>
                        <a:rPr sz="1800" spc="-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minutes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Less than a</a:t>
                      </a:r>
                      <a:r>
                        <a:rPr sz="1800" spc="-1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08000"/>
                          </a:solidFill>
                          <a:latin typeface="Calibri"/>
                          <a:cs typeface="Calibri"/>
                        </a:rPr>
                        <a:t>second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699">
                      <a:solidFill>
                        <a:srgbClr val="FFFFFF"/>
                      </a:solidFill>
                      <a:prstDash val="solid"/>
                    </a:lnL>
                    <a:lnR w="12699">
                      <a:solidFill>
                        <a:srgbClr val="FFFFFF"/>
                      </a:solidFill>
                      <a:prstDash val="solid"/>
                    </a:lnR>
                    <a:lnT w="12699">
                      <a:solidFill>
                        <a:srgbClr val="FFFFFF"/>
                      </a:solidFill>
                      <a:prstDash val="solid"/>
                    </a:lnT>
                    <a:lnB w="12699">
                      <a:solidFill>
                        <a:srgbClr val="FFFFFF"/>
                      </a:solidFill>
                      <a:prstDash val="solid"/>
                    </a:lnB>
                    <a:solidFill>
                      <a:srgbClr val="D9E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8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and write review for Thursday, September 6:</a:t>
            </a:r>
          </a:p>
          <a:p>
            <a:pPr lvl="1"/>
            <a:r>
              <a:rPr lang="en-US" b="1" i="1" dirty="0" smtClean="0"/>
              <a:t>Required </a:t>
            </a:r>
            <a:r>
              <a:rPr lang="en-US" dirty="0" smtClean="0"/>
              <a:t>The </a:t>
            </a:r>
            <a:r>
              <a:rPr lang="en-US" dirty="0"/>
              <a:t>Design and Implementation of a Log-Structured File System, Mendel Rosenblum and </a:t>
            </a:r>
            <a:r>
              <a:rPr lang="en-US" dirty="0" err="1"/>
              <a:t>Ousterhout</a:t>
            </a:r>
            <a:r>
              <a:rPr lang="en-US" dirty="0"/>
              <a:t>. Proceedings of the thirteenth </a:t>
            </a:r>
            <a:r>
              <a:rPr lang="en-US" i="1" dirty="0"/>
              <a:t>ACM symposium on Operating systems principles</a:t>
            </a:r>
            <a:r>
              <a:rPr lang="en-US" dirty="0"/>
              <a:t>, October 1991, pages 1--15.On </a:t>
            </a:r>
            <a:r>
              <a:rPr lang="en-US" dirty="0" smtClean="0"/>
              <a:t>the duality of operating system structures, H. C. Lauer and R. M. Needham. ACM SIGOPS Operating Systems Review Volume 12, Issue 2 (April 1979), pages 3--19.</a:t>
            </a:r>
          </a:p>
          <a:p>
            <a:pPr lvl="1"/>
            <a:r>
              <a:rPr lang="en-US" b="1" dirty="0" smtClean="0"/>
              <a:t>Optional</a:t>
            </a:r>
            <a:r>
              <a:rPr lang="en-US" dirty="0" smtClean="0"/>
              <a:t>: A </a:t>
            </a:r>
            <a:r>
              <a:rPr lang="en-US" dirty="0"/>
              <a:t>Fast File System for UNIX. Marshall K. </a:t>
            </a:r>
            <a:r>
              <a:rPr lang="en-US" dirty="0" err="1"/>
              <a:t>McKusick</a:t>
            </a:r>
            <a:r>
              <a:rPr lang="en-US" dirty="0"/>
              <a:t>, William N. Joy, Samuel J. </a:t>
            </a:r>
            <a:r>
              <a:rPr lang="en-US" dirty="0" err="1"/>
              <a:t>Leffler</a:t>
            </a:r>
            <a:r>
              <a:rPr lang="en-US" dirty="0"/>
              <a:t>, Robert S. </a:t>
            </a:r>
            <a:r>
              <a:rPr lang="en-US" dirty="0" err="1"/>
              <a:t>Fabry</a:t>
            </a:r>
            <a:r>
              <a:rPr lang="en-US" dirty="0"/>
              <a:t>.  </a:t>
            </a:r>
            <a:r>
              <a:rPr lang="en-US" i="1" dirty="0"/>
              <a:t>ACM TOCS </a:t>
            </a:r>
            <a:r>
              <a:rPr lang="en-US" dirty="0"/>
              <a:t>2(3), Aug 1984, pages 181--197.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and write review:</a:t>
            </a:r>
          </a:p>
          <a:p>
            <a:endParaRPr lang="en-US" dirty="0" smtClean="0"/>
          </a:p>
          <a:p>
            <a:r>
              <a:rPr lang="en-US" dirty="0" smtClean="0"/>
              <a:t>MP1.a </a:t>
            </a:r>
            <a:r>
              <a:rPr lang="en-US" dirty="0" smtClean="0"/>
              <a:t>– due </a:t>
            </a:r>
            <a:r>
              <a:rPr lang="en-US" dirty="0" smtClean="0"/>
              <a:t>next Monday, September 10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Project Proposal due </a:t>
            </a:r>
            <a:r>
              <a:rPr lang="en-US" dirty="0" smtClean="0"/>
              <a:t>next</a:t>
            </a:r>
            <a:r>
              <a:rPr lang="en-US" dirty="0" smtClean="0"/>
              <a:t> </a:t>
            </a:r>
            <a:r>
              <a:rPr lang="en-US" dirty="0" smtClean="0"/>
              <a:t>Tuesday, September 11</a:t>
            </a:r>
          </a:p>
          <a:p>
            <a:pPr lvl="1"/>
            <a:r>
              <a:rPr lang="en-US" dirty="0" smtClean="0"/>
              <a:t>talk to me and other faculty and email and talk to me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Check website for updated schedule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383221" y="31525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Nick Szabo [1998]</a:t>
            </a:r>
          </a:p>
        </p:txBody>
      </p:sp>
      <p:pic>
        <p:nvPicPr>
          <p:cNvPr id="108" name="Shape 108" descr="Nick-Szab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2600" y="593367"/>
            <a:ext cx="2674667" cy="267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 descr="Screen Shot 2016-11-24 at 3.58.19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16" y="1650983"/>
            <a:ext cx="81788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 descr="Screen Shot 2016-11-24 at 3.58.35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434" y="3403667"/>
            <a:ext cx="7962900" cy="88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44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Nick Szabo [1998]</a:t>
            </a:r>
          </a:p>
        </p:txBody>
      </p:sp>
      <p:pic>
        <p:nvPicPr>
          <p:cNvPr id="116" name="Shape 116" descr="Nick-Szab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62600" y="593367"/>
            <a:ext cx="2674667" cy="2674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 descr="Screen Shot 2016-11-24 at 3.58.19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16" y="1650983"/>
            <a:ext cx="817880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Screen Shot 2016-11-24 at 3.58.35 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434" y="3403667"/>
            <a:ext cx="7962900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 descr="Screen Shot 2016-11-24 at 3.58.52 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434" y="4483233"/>
            <a:ext cx="8108932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450200" y="5949967"/>
            <a:ext cx="3545200" cy="674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333">
                <a:latin typeface="Economica"/>
                <a:ea typeface="Economica"/>
                <a:cs typeface="Economica"/>
                <a:sym typeface="Economica"/>
              </a:rPr>
              <a:t>http://unenumerated.blogspot.com/2005/12/bit-gold.html</a:t>
            </a:r>
          </a:p>
        </p:txBody>
      </p:sp>
    </p:spTree>
    <p:extLst>
      <p:ext uri="{BB962C8B-B14F-4D97-AF65-F5344CB8AC3E}">
        <p14:creationId xmlns:p14="http://schemas.microsoft.com/office/powerpoint/2010/main" val="260254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lIns="121900" tIns="121900" rIns="121900" bIns="121900" anchor="t" anchorCtr="0">
            <a:noAutofit/>
          </a:bodyPr>
          <a:lstStyle/>
          <a:p>
            <a:r>
              <a:rPr lang="en">
                <a:latin typeface="Economica"/>
                <a:ea typeface="Economica"/>
                <a:cs typeface="Economica"/>
                <a:sym typeface="Economica"/>
              </a:rPr>
              <a:t>Satoshi Nakamoto and the Anon Post [2008]</a:t>
            </a:r>
          </a:p>
        </p:txBody>
      </p:sp>
      <p:pic>
        <p:nvPicPr>
          <p:cNvPr id="126" name="Shape 126" descr="Screen Shot 2016-11-24 at 4.15.01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66967"/>
            <a:ext cx="12192000" cy="2986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0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3.3|5.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14561</TotalTime>
  <Words>1801</Words>
  <Application>Microsoft Office PowerPoint</Application>
  <PresentationFormat>Widescreen</PresentationFormat>
  <Paragraphs>481</Paragraphs>
  <Slides>67</Slides>
  <Notes>57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ＭＳ Ｐゴシック</vt:lpstr>
      <vt:lpstr>Arial</vt:lpstr>
      <vt:lpstr>Calibri</vt:lpstr>
      <vt:lpstr>Cambria Math</vt:lpstr>
      <vt:lpstr>Economica</vt:lpstr>
      <vt:lpstr>Levenim MT</vt:lpstr>
      <vt:lpstr>Mangal</vt:lpstr>
      <vt:lpstr>Tw Cen MT</vt:lpstr>
      <vt:lpstr>Wingdings</vt:lpstr>
      <vt:lpstr>Wingdings 2</vt:lpstr>
      <vt:lpstr>Median</vt:lpstr>
      <vt:lpstr>Bitcoin and Blockchains</vt:lpstr>
      <vt:lpstr>A Brave New World - The Vision of David Chaum</vt:lpstr>
      <vt:lpstr>A Brave New World - The Vision of David Chaum [1983]</vt:lpstr>
      <vt:lpstr>A Brave New World - The Vision of David Chaum [1983]</vt:lpstr>
      <vt:lpstr>A Brave New World - The Vision of David Chaum [1983]</vt:lpstr>
      <vt:lpstr>Nick Szabo [1998]</vt:lpstr>
      <vt:lpstr>Nick Szabo [1998]</vt:lpstr>
      <vt:lpstr>Nick Szabo [1998]</vt:lpstr>
      <vt:lpstr>Satoshi Nakamoto and the Anon Post [2008]</vt:lpstr>
      <vt:lpstr>Satoshi Nakamoto and the Anon Post [2008] </vt:lpstr>
      <vt:lpstr>Satoshi Nakamoto and the Anon Post [2008] </vt:lpstr>
      <vt:lpstr>Goals</vt:lpstr>
      <vt:lpstr>A Replicated Ledger of Transactions</vt:lpstr>
      <vt:lpstr>Bitcoin Blockchain</vt:lpstr>
      <vt:lpstr>The Blockchain</vt:lpstr>
      <vt:lpstr>Cryptographic One-Way Hash Function</vt:lpstr>
      <vt:lpstr>The Blockchain: Proof-of-work / Mining</vt:lpstr>
      <vt:lpstr>The Blockchain</vt:lpstr>
      <vt:lpstr>The Blockchain</vt:lpstr>
      <vt:lpstr>The Blockchain</vt:lpstr>
      <vt:lpstr>Incentives for Mining</vt:lpstr>
      <vt:lpstr>Forks</vt:lpstr>
      <vt:lpstr>Fork Resolution</vt:lpstr>
      <vt:lpstr>Fork Resolution</vt:lpstr>
      <vt:lpstr>Security Threat!</vt:lpstr>
      <vt:lpstr>Security Threat!</vt:lpstr>
      <vt:lpstr>Security Threat!</vt:lpstr>
      <vt:lpstr>Bitcoin: Network</vt:lpstr>
      <vt:lpstr>Bitcoin: Network</vt:lpstr>
      <vt:lpstr>Bitcoin</vt:lpstr>
      <vt:lpstr>Bitcoin</vt:lpstr>
      <vt:lpstr>Bitcoin</vt:lpstr>
      <vt:lpstr>Bitcoin</vt:lpstr>
      <vt:lpstr>Bitcoin 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</vt:lpstr>
      <vt:lpstr>Bitcoin: Tradeoffs</vt:lpstr>
      <vt:lpstr>Majority is Not Enough: Bitcoin Mining is Vulnerable</vt:lpstr>
      <vt:lpstr>PowerPoint Presentation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Majority is Not Enough: Bitcoin Mining is Vulnerable</vt:lpstr>
      <vt:lpstr>Perspective</vt:lpstr>
      <vt:lpstr>Next Time</vt:lpstr>
      <vt:lpstr>Next Time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140</cp:revision>
  <dcterms:created xsi:type="dcterms:W3CDTF">2010-09-02T12:47:54Z</dcterms:created>
  <dcterms:modified xsi:type="dcterms:W3CDTF">2018-09-04T13:35:14Z</dcterms:modified>
</cp:coreProperties>
</file>